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27" r:id="rId2"/>
    <p:sldId id="455" r:id="rId3"/>
    <p:sldId id="427" r:id="rId4"/>
    <p:sldId id="428" r:id="rId5"/>
    <p:sldId id="443" r:id="rId6"/>
    <p:sldId id="463" r:id="rId7"/>
    <p:sldId id="450" r:id="rId8"/>
    <p:sldId id="459" r:id="rId9"/>
    <p:sldId id="461" r:id="rId10"/>
    <p:sldId id="340" r:id="rId11"/>
  </p:sldIdLst>
  <p:sldSz cx="16276638" cy="9144000"/>
  <p:notesSz cx="6858000" cy="9144000"/>
  <p:custDataLst>
    <p:tags r:id="rId1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3333FF"/>
    <a:srgbClr val="FF0066"/>
    <a:srgbClr val="FF7C80"/>
    <a:srgbClr val="C5F3F3"/>
    <a:srgbClr val="FF6600"/>
    <a:srgbClr val="6600CC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78" d="100"/>
          <a:sy n="78" d="100"/>
        </p:scale>
        <p:origin x="150" y="240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EB5B8007-F28A-4C3E-A48D-DDE012D8153F}" type="slidenum">
              <a:rPr lang="en-US" altLang="en-US" sz="1200">
                <a:cs typeface="Arial" charset="0"/>
              </a:rPr>
              <a:pPr algn="r" eaLnBrk="1" hangingPunct="1"/>
              <a:t>10</a:t>
            </a:fld>
            <a:endParaRPr lang="en-US" altLang="en-US" sz="1200">
              <a:cs typeface="Arial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29000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png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wmf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Admin\Desktop\Giai%20nghia%20tu%20TU%20CAU%20BE%20LAM%20THUE\vai%20mua.pptx" TargetMode="External"/><Relationship Id="rId2" Type="http://schemas.openxmlformats.org/officeDocument/2006/relationships/hyperlink" Target="file:///C:\Users\Admin\Desktop\Giai%20nghia%20tu%20TU%20CAU%20BE%20LAM%20THUE\Son%20ngoai.pptx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Users\Admin\Desktop\Giai%20nghia%20tu%20TU%20CAU%20BE%20LAM%20THUE\MAY%20MO.pptx" TargetMode="External"/><Relationship Id="rId4" Type="http://schemas.openxmlformats.org/officeDocument/2006/relationships/hyperlink" Target="file:///C:\Users\Admin\Desktop\Giai%20nghia%20tu%20TU%20CAU%20BE%20LAM%20THUE\huu%20ich.pptx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……</a:t>
            </a:r>
          </a:p>
        </p:txBody>
      </p:sp>
      <p:pic>
        <p:nvPicPr>
          <p:cNvPr id="2051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7" y="5827200"/>
            <a:ext cx="1739080" cy="225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7" name="Text Box 14"/>
          <p:cNvSpPr txBox="1">
            <a:spLocks noChangeArrowheads="1"/>
          </p:cNvSpPr>
          <p:nvPr/>
        </p:nvSpPr>
        <p:spPr bwMode="auto">
          <a:xfrm>
            <a:off x="1432719" y="4114800"/>
            <a:ext cx="13382995" cy="1730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 Tiếng Việt lớp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7: NG</a:t>
            </a:r>
            <a:r>
              <a:rPr lang="vi-VN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ỜI TRÍ THỨC YÊU N</a:t>
            </a:r>
            <a:r>
              <a:rPr lang="vi-VN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ỚC (T1, 2)</a:t>
            </a:r>
          </a:p>
        </p:txBody>
      </p:sp>
      <p:sp>
        <p:nvSpPr>
          <p:cNvPr id="2059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807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54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54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DỰ GIỜ THĂM LỚP</a:t>
            </a:r>
          </a:p>
        </p:txBody>
      </p:sp>
      <p:sp>
        <p:nvSpPr>
          <p:cNvPr id="2054" name="Text Box 18"/>
          <p:cNvSpPr txBox="1">
            <a:spLocks noChangeArrowheads="1"/>
          </p:cNvSpPr>
          <p:nvPr/>
        </p:nvSpPr>
        <p:spPr bwMode="auto">
          <a:xfrm>
            <a:off x="3382959" y="7200900"/>
            <a:ext cx="5974560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Giáo viên:</a:t>
            </a:r>
          </a:p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Lớp:  3</a:t>
            </a:r>
          </a:p>
        </p:txBody>
      </p:sp>
      <p:pic>
        <p:nvPicPr>
          <p:cNvPr id="2055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037" y="5802420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1112658" y="331495"/>
            <a:ext cx="2081213" cy="266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122398" y="413107"/>
            <a:ext cx="2089150" cy="24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Picture 7" descr="BƯỚM 58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61410">
            <a:off x="13131113" y="984250"/>
            <a:ext cx="1474263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8" descr="animal-14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2541409" y="6100454"/>
            <a:ext cx="1211090" cy="8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POINSET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6919" y="5781235"/>
            <a:ext cx="3396458" cy="2422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5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nh dep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93" y="388938"/>
            <a:ext cx="14920252" cy="875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WordArt 3"/>
          <p:cNvSpPr>
            <a:spLocks noChangeArrowheads="1" noChangeShapeType="1" noTextEdit="1"/>
          </p:cNvSpPr>
          <p:nvPr/>
        </p:nvSpPr>
        <p:spPr bwMode="auto">
          <a:xfrm>
            <a:off x="3337719" y="4114800"/>
            <a:ext cx="9601200" cy="1125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b="1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>
            <a:extLst>
              <a:ext uri="{FF2B5EF4-FFF2-40B4-BE49-F238E27FC236}">
                <a16:creationId xmlns:a16="http://schemas.microsoft.com/office/drawing/2014/main" id="{BB318AD0-1FEB-44D0-9376-B32E13F36B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3053" y="136267"/>
            <a:ext cx="70532" cy="18466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vi-VN" sz="12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OpenSansBold"/>
              </a:rPr>
              <a:t>  </a:t>
            </a:r>
            <a:endParaRPr kumimoji="0" lang="vi-VN" altLang="vi-VN" sz="27300" b="1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OpenSansBold"/>
            </a:endParaRPr>
          </a:p>
        </p:txBody>
      </p:sp>
      <p:pic>
        <p:nvPicPr>
          <p:cNvPr id="2" name="Picture 2" descr="Người trí thức yêu nước trang 86, 87 Tiếng Việt lớp 3 Tập 1 | Cánh diều">
            <a:extLst>
              <a:ext uri="{FF2B5EF4-FFF2-40B4-BE49-F238E27FC236}">
                <a16:creationId xmlns:a16="http://schemas.microsoft.com/office/drawing/2014/main" id="{5CC68707-07CC-4190-A548-2B3ED7485E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9"/>
          <a:stretch/>
        </p:blipFill>
        <p:spPr bwMode="auto">
          <a:xfrm>
            <a:off x="670719" y="523805"/>
            <a:ext cx="14249400" cy="8096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067813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475379" y="42893"/>
            <a:ext cx="7549140" cy="1760404"/>
            <a:chOff x="4475379" y="42893"/>
            <a:chExt cx="6634740" cy="1760404"/>
          </a:xfrm>
        </p:grpSpPr>
        <p:grpSp>
          <p:nvGrpSpPr>
            <p:cNvPr id="14" name="Group 13"/>
            <p:cNvGrpSpPr/>
            <p:nvPr/>
          </p:nvGrpSpPr>
          <p:grpSpPr>
            <a:xfrm>
              <a:off x="4617134" y="42893"/>
              <a:ext cx="6255239" cy="1059277"/>
              <a:chOff x="4539228" y="103852"/>
              <a:chExt cx="6149694" cy="1059277"/>
            </a:xfrm>
          </p:grpSpPr>
          <p:grpSp>
            <p:nvGrpSpPr>
              <p:cNvPr id="15" name="Group 14"/>
              <p:cNvGrpSpPr/>
              <p:nvPr/>
            </p:nvGrpSpPr>
            <p:grpSpPr>
              <a:xfrm>
                <a:off x="4539228" y="103852"/>
                <a:ext cx="6149694" cy="1059277"/>
                <a:chOff x="4539228" y="103852"/>
                <a:chExt cx="6149694" cy="1059277"/>
              </a:xfrm>
            </p:grpSpPr>
            <p:sp>
              <p:nvSpPr>
                <p:cNvPr id="17" name="TextBox 16"/>
                <p:cNvSpPr txBox="1"/>
                <p:nvPr/>
              </p:nvSpPr>
              <p:spPr>
                <a:xfrm>
                  <a:off x="4539228" y="103852"/>
                  <a:ext cx="6149694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3200">
                      <a:solidFill>
                        <a:srgbClr val="0000CC"/>
                      </a:solidFill>
                      <a:latin typeface="Times New Roman" pitchFamily="18" charset="0"/>
                      <a:cs typeface="Times New Roman" pitchFamily="18" charset="0"/>
                    </a:rPr>
                    <a:t>Thứ……ngày…..tháng…..năm…….</a:t>
                  </a:r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>
                <a:xfrm>
                  <a:off x="5603743" y="639909"/>
                  <a:ext cx="294866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b="1">
                      <a:solidFill>
                        <a:srgbClr val="FF0066"/>
                      </a:solidFill>
                      <a:latin typeface="Times New Roman" pitchFamily="18" charset="0"/>
                      <a:cs typeface="Times New Roman" pitchFamily="18" charset="0"/>
                    </a:rPr>
                    <a:t>TIẾNG VIỆT: BÀI 7</a:t>
                  </a:r>
                </a:p>
              </p:txBody>
            </p:sp>
          </p:grpSp>
          <p:cxnSp>
            <p:nvCxnSpPr>
              <p:cNvPr id="16" name="Straight Connector 15"/>
              <p:cNvCxnSpPr>
                <a:cxnSpLocks/>
              </p:cNvCxnSpPr>
              <p:nvPr/>
            </p:nvCxnSpPr>
            <p:spPr>
              <a:xfrm>
                <a:off x="5797709" y="1156080"/>
                <a:ext cx="2557181" cy="0"/>
              </a:xfrm>
              <a:prstGeom prst="line">
                <a:avLst/>
              </a:prstGeom>
              <a:ln>
                <a:solidFill>
                  <a:srgbClr val="FF0066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9" name="Text Box 14"/>
            <p:cNvSpPr txBox="1">
              <a:spLocks noChangeArrowheads="1"/>
            </p:cNvSpPr>
            <p:nvPr/>
          </p:nvSpPr>
          <p:spPr bwMode="auto">
            <a:xfrm>
              <a:off x="4475379" y="1227319"/>
              <a:ext cx="6634740" cy="575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Bài đọc 3: </a:t>
              </a:r>
              <a:r>
                <a:rPr lang="vi-VN" sz="2800" b="1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NGƯỜI TRÍ THỨC YÊU NƯỚC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508919" y="1905000"/>
            <a:ext cx="4191000" cy="677108"/>
            <a:chOff x="1508919" y="1888664"/>
            <a:chExt cx="3733800" cy="677108"/>
          </a:xfrm>
        </p:grpSpPr>
        <p:sp>
          <p:nvSpPr>
            <p:cNvPr id="20" name="Rectangle 1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Hướng dẫn đọc.</a:t>
              </a:r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1673234" y="2519755"/>
              <a:ext cx="3177124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1F38EC5F-75F6-4C49-B938-E4BDCA0CA0DD}"/>
              </a:ext>
            </a:extLst>
          </p:cNvPr>
          <p:cNvSpPr/>
          <p:nvPr/>
        </p:nvSpPr>
        <p:spPr>
          <a:xfrm>
            <a:off x="1454673" y="3280121"/>
            <a:ext cx="1396628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  Đọc diễn cảm toàn bài.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Giọng đọc chậm rãi </a:t>
            </a: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ể hiện được sự sáng tạo, lòng yêu nước của bác sĩ Đặng Văn Ngữ.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685C152-B15C-44F6-98D0-A9AF08F9566C}"/>
              </a:ext>
            </a:extLst>
          </p:cNvPr>
          <p:cNvSpPr/>
          <p:nvPr/>
        </p:nvSpPr>
        <p:spPr>
          <a:xfrm>
            <a:off x="1280319" y="6204228"/>
            <a:ext cx="13578681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+ Đoạn 1: Từ đầu đến </a:t>
            </a:r>
            <a:r>
              <a:rPr lang="vi-VN" sz="3800" b="1" i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thương binh</a:t>
            </a:r>
            <a:endParaRPr lang="en-US" sz="3800" b="1" i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+ Đoạn 2: Còn lại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175472F-9805-44BA-BE7C-3FEB87ED9A10}"/>
              </a:ext>
            </a:extLst>
          </p:cNvPr>
          <p:cNvGrpSpPr/>
          <p:nvPr/>
        </p:nvGrpSpPr>
        <p:grpSpPr>
          <a:xfrm>
            <a:off x="1454673" y="5034562"/>
            <a:ext cx="4191000" cy="677108"/>
            <a:chOff x="1535872" y="1950319"/>
            <a:chExt cx="3733800" cy="677108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71E5FEA-CC9F-4785-99CD-4E9A17E7BE1D}"/>
                </a:ext>
              </a:extLst>
            </p:cNvPr>
            <p:cNvSpPr/>
            <p:nvPr/>
          </p:nvSpPr>
          <p:spPr>
            <a:xfrm>
              <a:off x="1535872" y="1950319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2. Chia đoạn.</a:t>
              </a: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CEDDF96-53E6-444A-AABB-2AC694F1B070}"/>
                </a:ext>
              </a:extLst>
            </p:cNvPr>
            <p:cNvCxnSpPr/>
            <p:nvPr/>
          </p:nvCxnSpPr>
          <p:spPr>
            <a:xfrm>
              <a:off x="1618922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356519" y="1752600"/>
            <a:ext cx="6781801" cy="677108"/>
            <a:chOff x="1508918" y="1888664"/>
            <a:chExt cx="6172201" cy="1134632"/>
          </a:xfrm>
        </p:grpSpPr>
        <p:sp>
          <p:nvSpPr>
            <p:cNvPr id="10" name="Rectangle 9"/>
            <p:cNvSpPr/>
            <p:nvPr/>
          </p:nvSpPr>
          <p:spPr>
            <a:xfrm>
              <a:off x="1508918" y="1888664"/>
              <a:ext cx="6172201" cy="11346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3. Luyện đọc và tìm hiểu bài.</a:t>
              </a:r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1646078" y="2991960"/>
              <a:ext cx="5341534" cy="5798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Rectangle 2"/>
          <p:cNvSpPr/>
          <p:nvPr/>
        </p:nvSpPr>
        <p:spPr>
          <a:xfrm>
            <a:off x="1613002" y="4114800"/>
            <a:ext cx="13228001" cy="21363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Dù băng qua rừng rậm hay suối sâu,  lúc nào ông cũng giữ bên mình chiếc va li đựng nấm pê-ni-xê-lin  mà ông gây được từ bên Nhật.</a:t>
            </a:r>
            <a:endParaRPr lang="vi-VN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507226" y="2514600"/>
            <a:ext cx="525178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a. Luyện đọc từ, câu</a:t>
            </a:r>
          </a:p>
        </p:txBody>
      </p:sp>
      <p:sp>
        <p:nvSpPr>
          <p:cNvPr id="28" name="Rectangle 27"/>
          <p:cNvSpPr/>
          <p:nvPr/>
        </p:nvSpPr>
        <p:spPr>
          <a:xfrm>
            <a:off x="1507226" y="6406236"/>
            <a:ext cx="525178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b. Giải nghĩa từ</a:t>
            </a:r>
          </a:p>
        </p:txBody>
      </p:sp>
      <p:sp>
        <p:nvSpPr>
          <p:cNvPr id="30" name="Rectangle 29"/>
          <p:cNvSpPr/>
          <p:nvPr/>
        </p:nvSpPr>
        <p:spPr>
          <a:xfrm>
            <a:off x="3261519" y="3218949"/>
            <a:ext cx="118872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uối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âu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n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ấm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pê-ni-xê-lin                s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ốt 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ét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D5FDC3A-851F-45E0-9CD6-970E477F3804}"/>
              </a:ext>
            </a:extLst>
          </p:cNvPr>
          <p:cNvSpPr/>
          <p:nvPr/>
        </p:nvSpPr>
        <p:spPr>
          <a:xfrm>
            <a:off x="9965504" y="4204859"/>
            <a:ext cx="319318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endParaRPr lang="vi-VN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3063E89-19B5-46B0-9CE4-A9BD85308B38}"/>
              </a:ext>
            </a:extLst>
          </p:cNvPr>
          <p:cNvSpPr/>
          <p:nvPr/>
        </p:nvSpPr>
        <p:spPr>
          <a:xfrm>
            <a:off x="10778647" y="4896090"/>
            <a:ext cx="27171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endParaRPr lang="vi-VN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69EBE51-03A7-4D0E-8649-4DFD7DAE6B59}"/>
              </a:ext>
            </a:extLst>
          </p:cNvPr>
          <p:cNvSpPr/>
          <p:nvPr/>
        </p:nvSpPr>
        <p:spPr>
          <a:xfrm>
            <a:off x="4253734" y="5569217"/>
            <a:ext cx="453970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//</a:t>
            </a:r>
            <a:endParaRPr lang="vi-VN"/>
          </a:p>
        </p:txBody>
      </p:sp>
      <p:sp>
        <p:nvSpPr>
          <p:cNvPr id="32" name="Rectangle 31">
            <a:hlinkClick r:id="rId2" action="ppaction://hlinkpres?slideindex=1&amp;slidetitle="/>
            <a:extLst>
              <a:ext uri="{FF2B5EF4-FFF2-40B4-BE49-F238E27FC236}">
                <a16:creationId xmlns:a16="http://schemas.microsoft.com/office/drawing/2014/main" id="{A0B96510-5A1B-4853-82AD-443208504AC5}"/>
              </a:ext>
            </a:extLst>
          </p:cNvPr>
          <p:cNvSpPr/>
          <p:nvPr/>
        </p:nvSpPr>
        <p:spPr>
          <a:xfrm>
            <a:off x="3800144" y="7215844"/>
            <a:ext cx="40386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nấm pê-ni-xê-lin</a:t>
            </a:r>
          </a:p>
        </p:txBody>
      </p:sp>
      <p:sp>
        <p:nvSpPr>
          <p:cNvPr id="33" name="Rectangle 32">
            <a:hlinkClick r:id="rId3" action="ppaction://hlinkpres?slideindex=1&amp;slidetitle="/>
            <a:extLst>
              <a:ext uri="{FF2B5EF4-FFF2-40B4-BE49-F238E27FC236}">
                <a16:creationId xmlns:a16="http://schemas.microsoft.com/office/drawing/2014/main" id="{97644E80-83A5-408D-9976-21B98BEAABED}"/>
              </a:ext>
            </a:extLst>
          </p:cNvPr>
          <p:cNvSpPr/>
          <p:nvPr/>
        </p:nvSpPr>
        <p:spPr>
          <a:xfrm>
            <a:off x="8824119" y="7215844"/>
            <a:ext cx="98317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</a:p>
        </p:txBody>
      </p:sp>
      <p:sp>
        <p:nvSpPr>
          <p:cNvPr id="34" name="Rectangle 33">
            <a:hlinkClick r:id="rId4" action="ppaction://hlinkpres?slideindex=1&amp;slidetitle="/>
            <a:extLst>
              <a:ext uri="{FF2B5EF4-FFF2-40B4-BE49-F238E27FC236}">
                <a16:creationId xmlns:a16="http://schemas.microsoft.com/office/drawing/2014/main" id="{1F413096-7B96-48BF-A1E5-DCACD4546C7A}"/>
              </a:ext>
            </a:extLst>
          </p:cNvPr>
          <p:cNvSpPr/>
          <p:nvPr/>
        </p:nvSpPr>
        <p:spPr>
          <a:xfrm>
            <a:off x="10271919" y="7220660"/>
            <a:ext cx="235302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khổ công</a:t>
            </a:r>
          </a:p>
        </p:txBody>
      </p:sp>
      <p:sp>
        <p:nvSpPr>
          <p:cNvPr id="25" name="Rectangle 24">
            <a:hlinkClick r:id="rId5" action="ppaction://hlinkpres?slideindex=1&amp;slidetitle="/>
            <a:extLst>
              <a:ext uri="{FF2B5EF4-FFF2-40B4-BE49-F238E27FC236}">
                <a16:creationId xmlns:a16="http://schemas.microsoft.com/office/drawing/2014/main" id="{65860719-CEB9-438D-82E7-D0012346012F}"/>
              </a:ext>
            </a:extLst>
          </p:cNvPr>
          <p:cNvSpPr/>
          <p:nvPr/>
        </p:nvSpPr>
        <p:spPr>
          <a:xfrm>
            <a:off x="1238371" y="7239000"/>
            <a:ext cx="202314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trí thức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451330E-72D0-4373-8D1C-0FDF5C552701}"/>
              </a:ext>
            </a:extLst>
          </p:cNvPr>
          <p:cNvGrpSpPr/>
          <p:nvPr/>
        </p:nvGrpSpPr>
        <p:grpSpPr>
          <a:xfrm>
            <a:off x="4480719" y="-7804"/>
            <a:ext cx="7549140" cy="1760404"/>
            <a:chOff x="4475379" y="42893"/>
            <a:chExt cx="6634740" cy="1760404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A2E7AD0-36E8-493B-B65D-6E02C1C4D0FA}"/>
                </a:ext>
              </a:extLst>
            </p:cNvPr>
            <p:cNvGrpSpPr/>
            <p:nvPr/>
          </p:nvGrpSpPr>
          <p:grpSpPr>
            <a:xfrm>
              <a:off x="4617134" y="42893"/>
              <a:ext cx="6255239" cy="1059277"/>
              <a:chOff x="4539228" y="103852"/>
              <a:chExt cx="6149694" cy="1059277"/>
            </a:xfrm>
          </p:grpSpPr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28767DAB-72C7-47CF-BB55-1A04680E4A4A}"/>
                  </a:ext>
                </a:extLst>
              </p:cNvPr>
              <p:cNvGrpSpPr/>
              <p:nvPr/>
            </p:nvGrpSpPr>
            <p:grpSpPr>
              <a:xfrm>
                <a:off x="4539228" y="103852"/>
                <a:ext cx="6149694" cy="1059277"/>
                <a:chOff x="4539228" y="103852"/>
                <a:chExt cx="6149694" cy="1059277"/>
              </a:xfrm>
            </p:grpSpPr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63616F8D-6677-49D5-B7A5-4B15860C2C52}"/>
                    </a:ext>
                  </a:extLst>
                </p:cNvPr>
                <p:cNvSpPr txBox="1"/>
                <p:nvPr/>
              </p:nvSpPr>
              <p:spPr>
                <a:xfrm>
                  <a:off x="4539228" y="103852"/>
                  <a:ext cx="6149694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3200">
                      <a:solidFill>
                        <a:srgbClr val="0000CC"/>
                      </a:solidFill>
                      <a:latin typeface="Times New Roman" pitchFamily="18" charset="0"/>
                      <a:cs typeface="Times New Roman" pitchFamily="18" charset="0"/>
                    </a:rPr>
                    <a:t>Thứ……ngày…..tháng…..năm…….</a:t>
                  </a:r>
                </a:p>
              </p:txBody>
            </p:sp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D485CDF7-53B1-4234-9E52-FD1B9419FD9F}"/>
                    </a:ext>
                  </a:extLst>
                </p:cNvPr>
                <p:cNvSpPr txBox="1"/>
                <p:nvPr/>
              </p:nvSpPr>
              <p:spPr>
                <a:xfrm>
                  <a:off x="5603743" y="639909"/>
                  <a:ext cx="294866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b="1">
                      <a:solidFill>
                        <a:srgbClr val="FF0066"/>
                      </a:solidFill>
                      <a:latin typeface="Times New Roman" pitchFamily="18" charset="0"/>
                      <a:cs typeface="Times New Roman" pitchFamily="18" charset="0"/>
                    </a:rPr>
                    <a:t>TIẾNG VIỆT: BÀI 7</a:t>
                  </a:r>
                </a:p>
              </p:txBody>
            </p:sp>
          </p:grp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B7545256-3D3F-45F0-BC6C-6360CF5C4D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97709" y="1156080"/>
                <a:ext cx="2557181" cy="0"/>
              </a:xfrm>
              <a:prstGeom prst="line">
                <a:avLst/>
              </a:prstGeom>
              <a:ln>
                <a:solidFill>
                  <a:srgbClr val="FF0066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44" name="Text Box 14">
              <a:extLst>
                <a:ext uri="{FF2B5EF4-FFF2-40B4-BE49-F238E27FC236}">
                  <a16:creationId xmlns:a16="http://schemas.microsoft.com/office/drawing/2014/main" id="{90028B8C-8EC5-457F-A6E7-12311AA790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5379" y="1227319"/>
              <a:ext cx="6634740" cy="575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Bài đọc 3: </a:t>
              </a:r>
              <a:r>
                <a:rPr lang="vi-VN" sz="2800" b="1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NGƯỜI TRÍ THỨC YÊU NƯỚC</a:t>
              </a:r>
            </a:p>
          </p:txBody>
        </p:sp>
      </p:grpSp>
      <p:sp>
        <p:nvSpPr>
          <p:cNvPr id="49" name="Rectangle 48">
            <a:hlinkClick r:id="rId4" action="ppaction://hlinkpres?slideindex=1&amp;slidetitle="/>
            <a:extLst>
              <a:ext uri="{FF2B5EF4-FFF2-40B4-BE49-F238E27FC236}">
                <a16:creationId xmlns:a16="http://schemas.microsoft.com/office/drawing/2014/main" id="{3D96B332-9AA9-469D-94A4-0F5BDEA1C279}"/>
              </a:ext>
            </a:extLst>
          </p:cNvPr>
          <p:cNvSpPr/>
          <p:nvPr/>
        </p:nvSpPr>
        <p:spPr>
          <a:xfrm>
            <a:off x="13015119" y="7250555"/>
            <a:ext cx="269279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Nghiên cứu</a:t>
            </a:r>
          </a:p>
        </p:txBody>
      </p:sp>
    </p:spTree>
    <p:extLst>
      <p:ext uri="{BB962C8B-B14F-4D97-AF65-F5344CB8AC3E}">
        <p14:creationId xmlns:p14="http://schemas.microsoft.com/office/powerpoint/2010/main" val="70105715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0" grpId="0"/>
      <p:bldP spid="6" grpId="0"/>
      <p:bldP spid="29" grpId="0"/>
      <p:bldP spid="31" grpId="0"/>
      <p:bldP spid="32" grpId="0"/>
      <p:bldP spid="34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/>
          <p:cNvCxnSpPr/>
          <p:nvPr/>
        </p:nvCxnSpPr>
        <p:spPr>
          <a:xfrm>
            <a:off x="6080919" y="2743200"/>
            <a:ext cx="0" cy="5694403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1718225" y="1891336"/>
            <a:ext cx="2319747" cy="654607"/>
            <a:chOff x="1259767" y="1442589"/>
            <a:chExt cx="2319747" cy="654607"/>
          </a:xfrm>
        </p:grpSpPr>
        <p:sp>
          <p:nvSpPr>
            <p:cNvPr id="28" name="Rectangle 27"/>
            <p:cNvSpPr/>
            <p:nvPr/>
          </p:nvSpPr>
          <p:spPr>
            <a:xfrm>
              <a:off x="1259767" y="1442589"/>
              <a:ext cx="2319747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Luyện đọc</a:t>
              </a: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1338517" y="2096852"/>
              <a:ext cx="220980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8753147" y="1907107"/>
            <a:ext cx="2791030" cy="654607"/>
            <a:chOff x="1024127" y="1442589"/>
            <a:chExt cx="2791030" cy="654607"/>
          </a:xfrm>
        </p:grpSpPr>
        <p:sp>
          <p:nvSpPr>
            <p:cNvPr id="31" name="Rectangle 30"/>
            <p:cNvSpPr/>
            <p:nvPr/>
          </p:nvSpPr>
          <p:spPr>
            <a:xfrm>
              <a:off x="1024127" y="1442589"/>
              <a:ext cx="2791030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Tìm hiểu bài</a:t>
              </a: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156059" y="2067013"/>
              <a:ext cx="256032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Rectangle 41"/>
          <p:cNvSpPr/>
          <p:nvPr/>
        </p:nvSpPr>
        <p:spPr>
          <a:xfrm>
            <a:off x="6080919" y="2667000"/>
            <a:ext cx="9753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Câu 1: </a:t>
            </a:r>
            <a:r>
              <a:rPr lang="vi-VN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 về nước tham gia kháng chiến, bác sĩ Đặng Văn Ngữ phải đi đường vòng như thế nào?</a:t>
            </a:r>
            <a:endParaRPr 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46915" y="4224681"/>
            <a:ext cx="96397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Để tránh bị địch phát hiện, ông phải đi đường vòng từ Nhật Bản qua Thái Lan, sang Lào, về Nghệ An, rồi từ Nghệ An lên chiến khu Việt Bắc.</a:t>
            </a:r>
          </a:p>
        </p:txBody>
      </p:sp>
      <p:sp>
        <p:nvSpPr>
          <p:cNvPr id="40" name="Rectangle 39"/>
          <p:cNvSpPr/>
          <p:nvPr/>
        </p:nvSpPr>
        <p:spPr>
          <a:xfrm>
            <a:off x="6287689" y="6425432"/>
            <a:ext cx="9755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Câu 2:</a:t>
            </a:r>
            <a:r>
              <a:rPr lang="vi-VN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Va li nấm pê-ni-xi-lin được ông mang về quý giá như thế nào? 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235520" y="7625761"/>
            <a:ext cx="96397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Nhờ va li nấm này, ông đã chế được thuốc chữa cho thương binh.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1E07E1F-EBC6-4F42-91D5-45C4717E6734}"/>
              </a:ext>
            </a:extLst>
          </p:cNvPr>
          <p:cNvGrpSpPr/>
          <p:nvPr/>
        </p:nvGrpSpPr>
        <p:grpSpPr>
          <a:xfrm>
            <a:off x="4475379" y="42893"/>
            <a:ext cx="7549140" cy="1760404"/>
            <a:chOff x="4475379" y="42893"/>
            <a:chExt cx="6634740" cy="1760404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A67C779-0E6F-41CF-84A9-DCF13241071A}"/>
                </a:ext>
              </a:extLst>
            </p:cNvPr>
            <p:cNvGrpSpPr/>
            <p:nvPr/>
          </p:nvGrpSpPr>
          <p:grpSpPr>
            <a:xfrm>
              <a:off x="4617134" y="42893"/>
              <a:ext cx="6255239" cy="1059277"/>
              <a:chOff x="4539228" y="103852"/>
              <a:chExt cx="6149694" cy="1059277"/>
            </a:xfrm>
          </p:grpSpPr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FBD080B2-EDE0-4CA1-AFC9-0A6F04A4E79F}"/>
                  </a:ext>
                </a:extLst>
              </p:cNvPr>
              <p:cNvGrpSpPr/>
              <p:nvPr/>
            </p:nvGrpSpPr>
            <p:grpSpPr>
              <a:xfrm>
                <a:off x="4539228" y="103852"/>
                <a:ext cx="6149694" cy="1059277"/>
                <a:chOff x="4539228" y="103852"/>
                <a:chExt cx="6149694" cy="1059277"/>
              </a:xfrm>
            </p:grpSpPr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F3064871-EB7D-46B8-9130-FDF7AD74AEA9}"/>
                    </a:ext>
                  </a:extLst>
                </p:cNvPr>
                <p:cNvSpPr txBox="1"/>
                <p:nvPr/>
              </p:nvSpPr>
              <p:spPr>
                <a:xfrm>
                  <a:off x="4539228" y="103852"/>
                  <a:ext cx="6149694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3200">
                      <a:solidFill>
                        <a:srgbClr val="0000CC"/>
                      </a:solidFill>
                      <a:latin typeface="Times New Roman" pitchFamily="18" charset="0"/>
                      <a:cs typeface="Times New Roman" pitchFamily="18" charset="0"/>
                    </a:rPr>
                    <a:t>Thứ……ngày…..tháng…..năm…….</a:t>
                  </a:r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395F4DAE-6E23-4E95-AEF6-20D179285D10}"/>
                    </a:ext>
                  </a:extLst>
                </p:cNvPr>
                <p:cNvSpPr txBox="1"/>
                <p:nvPr/>
              </p:nvSpPr>
              <p:spPr>
                <a:xfrm>
                  <a:off x="5603743" y="639909"/>
                  <a:ext cx="294866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b="1">
                      <a:solidFill>
                        <a:srgbClr val="FF0066"/>
                      </a:solidFill>
                      <a:latin typeface="Times New Roman" pitchFamily="18" charset="0"/>
                      <a:cs typeface="Times New Roman" pitchFamily="18" charset="0"/>
                    </a:rPr>
                    <a:t>TIẾNG VIỆT: BÀI 7</a:t>
                  </a:r>
                </a:p>
              </p:txBody>
            </p:sp>
          </p:grp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CC00774D-8A1C-45A4-9B88-3049465537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97709" y="1156080"/>
                <a:ext cx="2557181" cy="0"/>
              </a:xfrm>
              <a:prstGeom prst="line">
                <a:avLst/>
              </a:prstGeom>
              <a:ln>
                <a:solidFill>
                  <a:srgbClr val="FF0066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5" name="Text Box 14">
              <a:extLst>
                <a:ext uri="{FF2B5EF4-FFF2-40B4-BE49-F238E27FC236}">
                  <a16:creationId xmlns:a16="http://schemas.microsoft.com/office/drawing/2014/main" id="{983E31A2-6FE3-4E6C-9E7C-9BE5538BCE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5379" y="1227319"/>
              <a:ext cx="6634740" cy="575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Bài đọc 3: </a:t>
              </a:r>
              <a:r>
                <a:rPr lang="vi-VN" sz="2800" b="1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NGƯỜI TRÍ THỨC YÊU NƯỚC</a:t>
              </a: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FC28A834-6CA1-4DF9-8775-5EC9D6A2695D}"/>
              </a:ext>
            </a:extLst>
          </p:cNvPr>
          <p:cNvSpPr/>
          <p:nvPr/>
        </p:nvSpPr>
        <p:spPr>
          <a:xfrm>
            <a:off x="693915" y="2962797"/>
            <a:ext cx="539925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S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uối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âu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n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ấm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</a:p>
          <a:p>
            <a:pPr algn="just"/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pê-ni-xê-lin          s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ốt 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ét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5FB2D5A-E478-4852-BB2A-5253A577712B}"/>
              </a:ext>
            </a:extLst>
          </p:cNvPr>
          <p:cNvSpPr/>
          <p:nvPr/>
        </p:nvSpPr>
        <p:spPr>
          <a:xfrm>
            <a:off x="631841" y="4572000"/>
            <a:ext cx="5255200" cy="402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vi-VN" sz="3600" b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Dù băng qua rừng rậm hay suối sâu,</a:t>
            </a:r>
            <a:r>
              <a:rPr lang="vi-VN" sz="36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vi-VN" sz="3600" b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lúc nào ông cũng giữ bên mình chiếc va li đựng nấm pê-ni-xê-lin</a:t>
            </a:r>
            <a:r>
              <a:rPr lang="vi-VN" sz="36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vi-VN" sz="3600" b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mà ông gây được từ bên Nhật.</a:t>
            </a:r>
            <a:r>
              <a:rPr lang="vi-VN" sz="36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//</a:t>
            </a:r>
            <a:endParaRPr lang="vi-VN" sz="3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37570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2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/>
          <p:cNvCxnSpPr/>
          <p:nvPr/>
        </p:nvCxnSpPr>
        <p:spPr>
          <a:xfrm>
            <a:off x="6080919" y="2743200"/>
            <a:ext cx="0" cy="5694403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1718225" y="1891336"/>
            <a:ext cx="2319747" cy="654607"/>
            <a:chOff x="1259767" y="1442589"/>
            <a:chExt cx="2319747" cy="654607"/>
          </a:xfrm>
        </p:grpSpPr>
        <p:sp>
          <p:nvSpPr>
            <p:cNvPr id="28" name="Rectangle 27"/>
            <p:cNvSpPr/>
            <p:nvPr/>
          </p:nvSpPr>
          <p:spPr>
            <a:xfrm>
              <a:off x="1259767" y="1442589"/>
              <a:ext cx="2319747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Luyện đọc</a:t>
              </a: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1338517" y="2096852"/>
              <a:ext cx="220980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8753147" y="1907107"/>
            <a:ext cx="2791030" cy="654607"/>
            <a:chOff x="1024127" y="1442589"/>
            <a:chExt cx="2791030" cy="654607"/>
          </a:xfrm>
        </p:grpSpPr>
        <p:sp>
          <p:nvSpPr>
            <p:cNvPr id="31" name="Rectangle 30"/>
            <p:cNvSpPr/>
            <p:nvPr/>
          </p:nvSpPr>
          <p:spPr>
            <a:xfrm>
              <a:off x="1024127" y="1442589"/>
              <a:ext cx="2791030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Tìm hiểu bài</a:t>
              </a: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156059" y="2067013"/>
              <a:ext cx="256032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Rectangle 41"/>
          <p:cNvSpPr/>
          <p:nvPr/>
        </p:nvSpPr>
        <p:spPr>
          <a:xfrm>
            <a:off x="6080919" y="2593407"/>
            <a:ext cx="9753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Câu 3: </a:t>
            </a:r>
            <a:r>
              <a:rPr lang="vi-V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 tiết ông tự tiêm thử liều thuốc đầu tiên vào cơ thể mình nói lên điều gì?</a:t>
            </a:r>
            <a:endParaRPr lang="en-US" sz="32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93476" y="3592684"/>
            <a:ext cx="963977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vi-VN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Chi tiết này cho thấy ông rất dũng cảm, dám chấp nhận rủi ro nguy hiểm để chế ra thuốc chữa bệnh cho mọi người</a:t>
            </a:r>
          </a:p>
        </p:txBody>
      </p:sp>
      <p:sp>
        <p:nvSpPr>
          <p:cNvPr id="40" name="Rectangle 39"/>
          <p:cNvSpPr/>
          <p:nvPr/>
        </p:nvSpPr>
        <p:spPr>
          <a:xfrm>
            <a:off x="6093171" y="5029200"/>
            <a:ext cx="9755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Câu 4:</a:t>
            </a:r>
            <a:r>
              <a:rPr lang="vi-VN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Bác sĩ Đặng Văn Ngữ đã có những đóng góp gì cho hai cuộc kháng chiến chống thực dân Pháp và đế quốc Mỹ?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203778" y="6477000"/>
            <a:ext cx="96397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vi-VN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 cuộc kháng chiến chống thực dân Pháp, ông đã chế ra “nước lọc pê-ni-xi-lin” để chữa cho thương binh. /Trong cuộc kháng chiến chống đế quốc Mỹ, ông đã vào chiến trường, chế ra thuốc chống sốt rét để chữa bệnh cho chiến sĩ, đồng bào.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1E07E1F-EBC6-4F42-91D5-45C4717E6734}"/>
              </a:ext>
            </a:extLst>
          </p:cNvPr>
          <p:cNvGrpSpPr/>
          <p:nvPr/>
        </p:nvGrpSpPr>
        <p:grpSpPr>
          <a:xfrm>
            <a:off x="4475379" y="42893"/>
            <a:ext cx="7549140" cy="1760404"/>
            <a:chOff x="4475379" y="42893"/>
            <a:chExt cx="6634740" cy="1760404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A67C779-0E6F-41CF-84A9-DCF13241071A}"/>
                </a:ext>
              </a:extLst>
            </p:cNvPr>
            <p:cNvGrpSpPr/>
            <p:nvPr/>
          </p:nvGrpSpPr>
          <p:grpSpPr>
            <a:xfrm>
              <a:off x="4617134" y="42893"/>
              <a:ext cx="6255239" cy="1059277"/>
              <a:chOff x="4539228" y="103852"/>
              <a:chExt cx="6149694" cy="1059277"/>
            </a:xfrm>
          </p:grpSpPr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FBD080B2-EDE0-4CA1-AFC9-0A6F04A4E79F}"/>
                  </a:ext>
                </a:extLst>
              </p:cNvPr>
              <p:cNvGrpSpPr/>
              <p:nvPr/>
            </p:nvGrpSpPr>
            <p:grpSpPr>
              <a:xfrm>
                <a:off x="4539228" y="103852"/>
                <a:ext cx="6149694" cy="1059277"/>
                <a:chOff x="4539228" y="103852"/>
                <a:chExt cx="6149694" cy="1059277"/>
              </a:xfrm>
            </p:grpSpPr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F3064871-EB7D-46B8-9130-FDF7AD74AEA9}"/>
                    </a:ext>
                  </a:extLst>
                </p:cNvPr>
                <p:cNvSpPr txBox="1"/>
                <p:nvPr/>
              </p:nvSpPr>
              <p:spPr>
                <a:xfrm>
                  <a:off x="4539228" y="103852"/>
                  <a:ext cx="6149694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3200">
                      <a:solidFill>
                        <a:srgbClr val="0000CC"/>
                      </a:solidFill>
                      <a:latin typeface="Times New Roman" pitchFamily="18" charset="0"/>
                      <a:cs typeface="Times New Roman" pitchFamily="18" charset="0"/>
                    </a:rPr>
                    <a:t>Thứ……ngày…..tháng…..năm…….</a:t>
                  </a:r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395F4DAE-6E23-4E95-AEF6-20D179285D10}"/>
                    </a:ext>
                  </a:extLst>
                </p:cNvPr>
                <p:cNvSpPr txBox="1"/>
                <p:nvPr/>
              </p:nvSpPr>
              <p:spPr>
                <a:xfrm>
                  <a:off x="5603743" y="639909"/>
                  <a:ext cx="294866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b="1">
                      <a:solidFill>
                        <a:srgbClr val="FF0066"/>
                      </a:solidFill>
                      <a:latin typeface="Times New Roman" pitchFamily="18" charset="0"/>
                      <a:cs typeface="Times New Roman" pitchFamily="18" charset="0"/>
                    </a:rPr>
                    <a:t>TIẾNG VIỆT: BÀI 7</a:t>
                  </a:r>
                </a:p>
              </p:txBody>
            </p:sp>
          </p:grp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CC00774D-8A1C-45A4-9B88-3049465537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97709" y="1156080"/>
                <a:ext cx="2557181" cy="0"/>
              </a:xfrm>
              <a:prstGeom prst="line">
                <a:avLst/>
              </a:prstGeom>
              <a:ln>
                <a:solidFill>
                  <a:srgbClr val="FF0066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5" name="Text Box 14">
              <a:extLst>
                <a:ext uri="{FF2B5EF4-FFF2-40B4-BE49-F238E27FC236}">
                  <a16:creationId xmlns:a16="http://schemas.microsoft.com/office/drawing/2014/main" id="{983E31A2-6FE3-4E6C-9E7C-9BE5538BCE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5379" y="1227319"/>
              <a:ext cx="6634740" cy="575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Bài đọc 3: </a:t>
              </a:r>
              <a:r>
                <a:rPr lang="vi-VN" sz="2800" b="1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NGƯỜI TRÍ THỨC YÊU NƯỚC</a:t>
              </a: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FC28A834-6CA1-4DF9-8775-5EC9D6A2695D}"/>
              </a:ext>
            </a:extLst>
          </p:cNvPr>
          <p:cNvSpPr/>
          <p:nvPr/>
        </p:nvSpPr>
        <p:spPr>
          <a:xfrm>
            <a:off x="693915" y="2962797"/>
            <a:ext cx="539925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S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uối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âu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n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ấm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</a:p>
          <a:p>
            <a:pPr algn="just"/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pê-ni-xê-lin          s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ốt 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ét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5FB2D5A-E478-4852-BB2A-5253A577712B}"/>
              </a:ext>
            </a:extLst>
          </p:cNvPr>
          <p:cNvSpPr/>
          <p:nvPr/>
        </p:nvSpPr>
        <p:spPr>
          <a:xfrm>
            <a:off x="631841" y="4572000"/>
            <a:ext cx="5255200" cy="402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vi-VN" sz="3600" b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Dù băng qua rừng rậm hay suối sâu,</a:t>
            </a:r>
            <a:r>
              <a:rPr lang="vi-VN" sz="36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vi-VN" sz="3600" b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lúc nào ông cũng giữ bên mình chiếc va li đựng nấm pê-ni-xê-lin</a:t>
            </a:r>
            <a:r>
              <a:rPr lang="vi-VN" sz="36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vi-VN" sz="3600" b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mà ông gây được từ bên Nhật.</a:t>
            </a:r>
            <a:r>
              <a:rPr lang="vi-VN" sz="36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//</a:t>
            </a:r>
            <a:endParaRPr lang="vi-VN" sz="3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23905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2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/>
          <p:cNvCxnSpPr/>
          <p:nvPr/>
        </p:nvCxnSpPr>
        <p:spPr>
          <a:xfrm>
            <a:off x="6157119" y="2743200"/>
            <a:ext cx="0" cy="5694403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1718225" y="1891336"/>
            <a:ext cx="2319747" cy="654607"/>
            <a:chOff x="1259767" y="1442589"/>
            <a:chExt cx="2319747" cy="654607"/>
          </a:xfrm>
        </p:grpSpPr>
        <p:sp>
          <p:nvSpPr>
            <p:cNvPr id="28" name="Rectangle 27"/>
            <p:cNvSpPr/>
            <p:nvPr/>
          </p:nvSpPr>
          <p:spPr>
            <a:xfrm>
              <a:off x="1259767" y="1442589"/>
              <a:ext cx="2319747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Luyện đọc</a:t>
              </a: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1338517" y="2096852"/>
              <a:ext cx="220980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9385889" y="1907107"/>
            <a:ext cx="2791030" cy="654607"/>
            <a:chOff x="1024127" y="1442589"/>
            <a:chExt cx="2791030" cy="654607"/>
          </a:xfrm>
        </p:grpSpPr>
        <p:sp>
          <p:nvSpPr>
            <p:cNvPr id="31" name="Rectangle 30"/>
            <p:cNvSpPr/>
            <p:nvPr/>
          </p:nvSpPr>
          <p:spPr>
            <a:xfrm>
              <a:off x="1024127" y="1442589"/>
              <a:ext cx="2791030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Tìm hiểu bài</a:t>
              </a: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156059" y="2067013"/>
              <a:ext cx="256032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3" name="Rectangle 22"/>
          <p:cNvSpPr/>
          <p:nvPr/>
        </p:nvSpPr>
        <p:spPr>
          <a:xfrm>
            <a:off x="9253699" y="2885853"/>
            <a:ext cx="33008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 DUNG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745337" y="3550860"/>
            <a:ext cx="9012982" cy="4548969"/>
            <a:chOff x="6418600" y="3657600"/>
            <a:chExt cx="8773438" cy="4563537"/>
          </a:xfrm>
        </p:grpSpPr>
        <p:pic>
          <p:nvPicPr>
            <p:cNvPr id="33" name="Picture 16" descr="Frame Border Transparent PNG Gold Image​ | Gallery Yopriceville -  High-Quality Images and Transparent… | Clip art frames borders, Frame  border design, Frame clipart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8523550" y="1552650"/>
              <a:ext cx="4563537" cy="87734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7140636" y="4561929"/>
              <a:ext cx="7410080" cy="2218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Bef>
                  <a:spcPts val="1200"/>
                </a:spcBef>
              </a:pPr>
              <a:r>
                <a:rPr lang="vi-VN" sz="3600" b="1" i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     </a:t>
              </a:r>
              <a:r>
                <a:rPr lang="vi-VN" sz="4000" b="1" i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Ca ngợi tấm gương yêu nước, tinh thần làm việc hết mình và lòng dũng cảm của bác sĩ Đặng Văn Ngữ.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333445A2-FAFD-4EE5-8895-1B6E3235F398}"/>
              </a:ext>
            </a:extLst>
          </p:cNvPr>
          <p:cNvGrpSpPr/>
          <p:nvPr/>
        </p:nvGrpSpPr>
        <p:grpSpPr>
          <a:xfrm>
            <a:off x="4475379" y="42893"/>
            <a:ext cx="7549140" cy="1760404"/>
            <a:chOff x="4475379" y="42893"/>
            <a:chExt cx="6634740" cy="1760404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6E9661AC-71EC-48E0-ACA5-25329BA964E8}"/>
                </a:ext>
              </a:extLst>
            </p:cNvPr>
            <p:cNvGrpSpPr/>
            <p:nvPr/>
          </p:nvGrpSpPr>
          <p:grpSpPr>
            <a:xfrm>
              <a:off x="4617134" y="42893"/>
              <a:ext cx="6255239" cy="1059277"/>
              <a:chOff x="4539228" y="103852"/>
              <a:chExt cx="6149694" cy="1059277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AF50C721-F8EF-44A6-926F-74032118316C}"/>
                  </a:ext>
                </a:extLst>
              </p:cNvPr>
              <p:cNvGrpSpPr/>
              <p:nvPr/>
            </p:nvGrpSpPr>
            <p:grpSpPr>
              <a:xfrm>
                <a:off x="4539228" y="103852"/>
                <a:ext cx="6149694" cy="1059277"/>
                <a:chOff x="4539228" y="103852"/>
                <a:chExt cx="6149694" cy="1059277"/>
              </a:xfrm>
            </p:grpSpPr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FE143C26-0E73-46DD-B89C-92818ACDCC6C}"/>
                    </a:ext>
                  </a:extLst>
                </p:cNvPr>
                <p:cNvSpPr txBox="1"/>
                <p:nvPr/>
              </p:nvSpPr>
              <p:spPr>
                <a:xfrm>
                  <a:off x="4539228" y="103852"/>
                  <a:ext cx="6149694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3200">
                      <a:solidFill>
                        <a:srgbClr val="0000CC"/>
                      </a:solidFill>
                      <a:latin typeface="Times New Roman" pitchFamily="18" charset="0"/>
                      <a:cs typeface="Times New Roman" pitchFamily="18" charset="0"/>
                    </a:rPr>
                    <a:t>Thứ……ngày…..tháng…..năm…….</a:t>
                  </a:r>
                </a:p>
              </p:txBody>
            </p:sp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1D55CBF1-41D5-4322-A841-D5E1A2541193}"/>
                    </a:ext>
                  </a:extLst>
                </p:cNvPr>
                <p:cNvSpPr txBox="1"/>
                <p:nvPr/>
              </p:nvSpPr>
              <p:spPr>
                <a:xfrm>
                  <a:off x="5603743" y="639909"/>
                  <a:ext cx="294866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b="1">
                      <a:solidFill>
                        <a:srgbClr val="FF0066"/>
                      </a:solidFill>
                      <a:latin typeface="Times New Roman" pitchFamily="18" charset="0"/>
                      <a:cs typeface="Times New Roman" pitchFamily="18" charset="0"/>
                    </a:rPr>
                    <a:t>TIẾNG VIỆT: BÀI 7</a:t>
                  </a:r>
                </a:p>
              </p:txBody>
            </p:sp>
          </p:grp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17410C7A-55B3-4DAD-9F9C-F4CD234473E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97709" y="1156080"/>
                <a:ext cx="2557181" cy="0"/>
              </a:xfrm>
              <a:prstGeom prst="line">
                <a:avLst/>
              </a:prstGeom>
              <a:ln>
                <a:solidFill>
                  <a:srgbClr val="FF0066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6" name="Text Box 14">
              <a:extLst>
                <a:ext uri="{FF2B5EF4-FFF2-40B4-BE49-F238E27FC236}">
                  <a16:creationId xmlns:a16="http://schemas.microsoft.com/office/drawing/2014/main" id="{6F01822E-F8BF-4D8E-A044-16AFB4B601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5379" y="1227319"/>
              <a:ext cx="6634740" cy="575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Bài đọc 3: </a:t>
              </a:r>
              <a:r>
                <a:rPr lang="vi-VN" sz="2800" b="1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NGƯỜI TRÍ THỨC YÊU NƯỚC</a:t>
              </a:r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6C8D03DB-C851-4C70-A718-73D1B0F6C964}"/>
              </a:ext>
            </a:extLst>
          </p:cNvPr>
          <p:cNvSpPr/>
          <p:nvPr/>
        </p:nvSpPr>
        <p:spPr>
          <a:xfrm>
            <a:off x="693915" y="2962797"/>
            <a:ext cx="539925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S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uối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âu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n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ấm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</a:p>
          <a:p>
            <a:pPr algn="just"/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pê-ni-xê-lin          s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ốt </a:t>
            </a:r>
            <a:r>
              <a:rPr lang="vi-VN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vi-VN" sz="38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ét</a:t>
            </a:r>
            <a:endParaRPr lang="en-US" sz="38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1239050-227A-451F-9CF7-9C8400A22E7F}"/>
              </a:ext>
            </a:extLst>
          </p:cNvPr>
          <p:cNvSpPr/>
          <p:nvPr/>
        </p:nvSpPr>
        <p:spPr>
          <a:xfrm>
            <a:off x="631841" y="4572000"/>
            <a:ext cx="5255200" cy="402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vi-VN" sz="3600" b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Dù băng qua rừng rậm hay suối sâu,</a:t>
            </a:r>
            <a:r>
              <a:rPr lang="vi-VN" sz="36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vi-VN" sz="3600" b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lúc nào ông cũng giữ bên mình chiếc va li đựng nấm pê-ni-xê-lin</a:t>
            </a:r>
            <a:r>
              <a:rPr lang="vi-VN" sz="36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vi-VN" sz="3600" b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mà ông gây được từ bên Nhật.</a:t>
            </a:r>
            <a:r>
              <a:rPr lang="vi-VN" sz="36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//</a:t>
            </a:r>
            <a:endParaRPr lang="vi-VN" sz="32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54361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356520" y="1600200"/>
            <a:ext cx="3429000" cy="677108"/>
            <a:chOff x="1508919" y="1888664"/>
            <a:chExt cx="3120775" cy="1134632"/>
          </a:xfrm>
        </p:grpSpPr>
        <p:sp>
          <p:nvSpPr>
            <p:cNvPr id="34" name="Rectangle 33"/>
            <p:cNvSpPr/>
            <p:nvPr/>
          </p:nvSpPr>
          <p:spPr>
            <a:xfrm>
              <a:off x="1508919" y="1888664"/>
              <a:ext cx="3120775" cy="11346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4. Luyện tập.</a:t>
              </a:r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1646078" y="3017498"/>
              <a:ext cx="242881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/>
        </p:nvSpPr>
        <p:spPr>
          <a:xfrm>
            <a:off x="1317290" y="2438400"/>
            <a:ext cx="1394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 Tìm từ ngữ chỉ thời gian trong các câu: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4BC2580-22BE-4526-B761-8598825B46A7}"/>
              </a:ext>
            </a:extLst>
          </p:cNvPr>
          <p:cNvCxnSpPr/>
          <p:nvPr/>
        </p:nvCxnSpPr>
        <p:spPr>
          <a:xfrm>
            <a:off x="2019872" y="4114800"/>
            <a:ext cx="210229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499873A-08B2-4AFD-906D-90C959C7B464}"/>
              </a:ext>
            </a:extLst>
          </p:cNvPr>
          <p:cNvCxnSpPr>
            <a:cxnSpLocks/>
          </p:cNvCxnSpPr>
          <p:nvPr/>
        </p:nvCxnSpPr>
        <p:spPr>
          <a:xfrm>
            <a:off x="2019872" y="5107994"/>
            <a:ext cx="200364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41F84D30-4169-47F6-83A8-FAF610207C7B}"/>
              </a:ext>
            </a:extLst>
          </p:cNvPr>
          <p:cNvCxnSpPr>
            <a:cxnSpLocks/>
          </p:cNvCxnSpPr>
          <p:nvPr/>
        </p:nvCxnSpPr>
        <p:spPr>
          <a:xfrm>
            <a:off x="2073625" y="6019800"/>
            <a:ext cx="835069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1FA22108-282D-4BBC-A3D2-38B9C07D4D2A}"/>
              </a:ext>
            </a:extLst>
          </p:cNvPr>
          <p:cNvSpPr/>
          <p:nvPr/>
        </p:nvSpPr>
        <p:spPr>
          <a:xfrm>
            <a:off x="1414577" y="7253295"/>
            <a:ext cx="13670743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4000" b="1">
                <a:solidFill>
                  <a:srgbClr val="3333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Em hiểu thế nào là từ ngữ chỉ thời gian</a:t>
            </a:r>
            <a:endParaRPr lang="vi-VN" sz="4000" b="1">
              <a:solidFill>
                <a:srgbClr val="3333FF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867B4E1-8C64-42B3-9B89-EB227093C424}"/>
              </a:ext>
            </a:extLst>
          </p:cNvPr>
          <p:cNvSpPr/>
          <p:nvPr/>
        </p:nvSpPr>
        <p:spPr>
          <a:xfrm>
            <a:off x="1191318" y="6914244"/>
            <a:ext cx="13944600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Các từ ngữ chỉ thời gian có thể là tại một thời điểm cụ thể hoặc một khoảng thời gian.</a:t>
            </a:r>
            <a:endParaRPr lang="vi-VN" sz="3600" b="1">
              <a:solidFill>
                <a:srgbClr val="FF0000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CFF38EC-AC37-4ED7-98B8-0E9E6632F25B}"/>
              </a:ext>
            </a:extLst>
          </p:cNvPr>
          <p:cNvGrpSpPr/>
          <p:nvPr/>
        </p:nvGrpSpPr>
        <p:grpSpPr>
          <a:xfrm>
            <a:off x="4475379" y="42893"/>
            <a:ext cx="7549140" cy="1760404"/>
            <a:chOff x="4475379" y="42893"/>
            <a:chExt cx="6634740" cy="1760404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8F16F63C-28C0-4E92-B0E1-4A6ABB9856B2}"/>
                </a:ext>
              </a:extLst>
            </p:cNvPr>
            <p:cNvGrpSpPr/>
            <p:nvPr/>
          </p:nvGrpSpPr>
          <p:grpSpPr>
            <a:xfrm>
              <a:off x="4617134" y="42893"/>
              <a:ext cx="6255239" cy="1059277"/>
              <a:chOff x="4539228" y="103852"/>
              <a:chExt cx="6149694" cy="1059277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E47BC3DF-3424-4103-9884-D98A31121FAA}"/>
                  </a:ext>
                </a:extLst>
              </p:cNvPr>
              <p:cNvGrpSpPr/>
              <p:nvPr/>
            </p:nvGrpSpPr>
            <p:grpSpPr>
              <a:xfrm>
                <a:off x="4539228" y="103852"/>
                <a:ext cx="6149694" cy="1059277"/>
                <a:chOff x="4539228" y="103852"/>
                <a:chExt cx="6149694" cy="1059277"/>
              </a:xfrm>
            </p:grpSpPr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3F4AB648-A3B6-4DCF-A7B5-517480418C9E}"/>
                    </a:ext>
                  </a:extLst>
                </p:cNvPr>
                <p:cNvSpPr txBox="1"/>
                <p:nvPr/>
              </p:nvSpPr>
              <p:spPr>
                <a:xfrm>
                  <a:off x="4539228" y="103852"/>
                  <a:ext cx="6149694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3200">
                      <a:solidFill>
                        <a:srgbClr val="0000CC"/>
                      </a:solidFill>
                      <a:latin typeface="Times New Roman" pitchFamily="18" charset="0"/>
                      <a:cs typeface="Times New Roman" pitchFamily="18" charset="0"/>
                    </a:rPr>
                    <a:t>Thứ……ngày…..tháng…..năm…….</a:t>
                  </a:r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FB88106A-208E-414E-8516-39A30A30249E}"/>
                    </a:ext>
                  </a:extLst>
                </p:cNvPr>
                <p:cNvSpPr txBox="1"/>
                <p:nvPr/>
              </p:nvSpPr>
              <p:spPr>
                <a:xfrm>
                  <a:off x="5603743" y="639909"/>
                  <a:ext cx="294866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b="1">
                      <a:solidFill>
                        <a:srgbClr val="FF0066"/>
                      </a:solidFill>
                      <a:latin typeface="Times New Roman" pitchFamily="18" charset="0"/>
                      <a:cs typeface="Times New Roman" pitchFamily="18" charset="0"/>
                    </a:rPr>
                    <a:t>TIẾNG VIỆT: BÀI 7</a:t>
                  </a:r>
                </a:p>
              </p:txBody>
            </p:sp>
          </p:grp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CE1737FB-F5CE-4943-A17A-0C44E99759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97709" y="1156080"/>
                <a:ext cx="2557181" cy="0"/>
              </a:xfrm>
              <a:prstGeom prst="line">
                <a:avLst/>
              </a:prstGeom>
              <a:ln>
                <a:solidFill>
                  <a:srgbClr val="FF0066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1" name="Text Box 14">
              <a:extLst>
                <a:ext uri="{FF2B5EF4-FFF2-40B4-BE49-F238E27FC236}">
                  <a16:creationId xmlns:a16="http://schemas.microsoft.com/office/drawing/2014/main" id="{D5E770C3-512E-4A4B-A861-54E3BCBA93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5379" y="1227319"/>
              <a:ext cx="6634740" cy="575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Bài đọc 3: </a:t>
              </a:r>
              <a:r>
                <a:rPr lang="vi-VN" sz="2800" b="1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NGƯỜI TRÍ THỨC YÊU NƯỚC</a:t>
              </a: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187C660C-AD70-4CF8-91BB-604A4AE7A18A}"/>
              </a:ext>
            </a:extLst>
          </p:cNvPr>
          <p:cNvSpPr/>
          <p:nvPr/>
        </p:nvSpPr>
        <p:spPr>
          <a:xfrm>
            <a:off x="1356520" y="3385888"/>
            <a:ext cx="14122455" cy="3444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</a:pPr>
            <a:r>
              <a:rPr lang="vi-VN" sz="4000" b="1">
                <a:solidFill>
                  <a:srgbClr val="0000CC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a. Năm 1943, bác sĩ Đặng Văn Ngữ sang học ở Nhật Bản.</a:t>
            </a:r>
            <a:endParaRPr lang="vi-VN" sz="4000" b="1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</a:pPr>
            <a:r>
              <a:rPr lang="vi-VN" sz="4000" b="1">
                <a:solidFill>
                  <a:srgbClr val="0000CC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b. Năm 1967, lúc đã gần 60 tuổi, ông lại lên đường ra mặt trận.</a:t>
            </a:r>
            <a:endParaRPr lang="vi-VN" sz="4000" b="1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</a:pPr>
            <a:r>
              <a:rPr lang="vi-VN" sz="4000" b="1">
                <a:solidFill>
                  <a:srgbClr val="0000CC"/>
                </a:solidFill>
                <a:latin typeface="Times New Roman" panose="02020603050405020304" pitchFamily="18" charset="0"/>
                <a:ea typeface="Arial" panose="020B0604020202020204" pitchFamily="34" charset="0"/>
              </a:rPr>
              <a:t>c. Sau nhiều ngày khổ công nghiên cứu, ông đã chế ra thuốc chống sốt rét.</a:t>
            </a:r>
            <a:endParaRPr lang="vi-VN" sz="4000" b="1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83594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" grpId="0" animBg="1"/>
      <p:bldP spid="18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356520" y="1600200"/>
            <a:ext cx="3429000" cy="677108"/>
            <a:chOff x="1508919" y="1888664"/>
            <a:chExt cx="3120775" cy="1134632"/>
          </a:xfrm>
        </p:grpSpPr>
        <p:sp>
          <p:nvSpPr>
            <p:cNvPr id="34" name="Rectangle 33"/>
            <p:cNvSpPr/>
            <p:nvPr/>
          </p:nvSpPr>
          <p:spPr>
            <a:xfrm>
              <a:off x="1508919" y="1888664"/>
              <a:ext cx="3120775" cy="11346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4. Luyện tập.</a:t>
              </a:r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1646078" y="3017498"/>
              <a:ext cx="2428811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6" name="TextBox 35"/>
          <p:cNvSpPr txBox="1"/>
          <p:nvPr/>
        </p:nvSpPr>
        <p:spPr>
          <a:xfrm>
            <a:off x="1330829" y="2650189"/>
            <a:ext cx="1394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2) Tìm thêm các từ ngữ: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4360CA9-6634-4367-98D8-47F6C8BD70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20092"/>
              </p:ext>
            </p:extLst>
          </p:nvPr>
        </p:nvGraphicFramePr>
        <p:xfrm>
          <a:off x="1737519" y="3554008"/>
          <a:ext cx="12618686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09343">
                  <a:extLst>
                    <a:ext uri="{9D8B030D-6E8A-4147-A177-3AD203B41FA5}">
                      <a16:colId xmlns:a16="http://schemas.microsoft.com/office/drawing/2014/main" val="4172450260"/>
                    </a:ext>
                  </a:extLst>
                </a:gridCol>
                <a:gridCol w="6309343">
                  <a:extLst>
                    <a:ext uri="{9D8B030D-6E8A-4147-A177-3AD203B41FA5}">
                      <a16:colId xmlns:a16="http://schemas.microsoft.com/office/drawing/2014/main" val="42890562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vi-VN" sz="3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Chỉ nghề nghiệp</a:t>
                      </a:r>
                      <a:endParaRPr lang="vi-V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vi-VN" sz="3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Chỉ hoạt động nghề nghiệp</a:t>
                      </a:r>
                      <a:endParaRPr lang="vi-V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8766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vi-VN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95298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vi-VN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93110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vi-VN" sz="3600" b="1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600" b="1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37405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vi-VN" sz="3600" b="1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600" b="1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4347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vi-VN" sz="3600" b="1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600" b="1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8848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vi-VN" sz="3600" b="1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600" b="1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293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vi-VN" sz="3600" b="1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vi-VN" sz="3600" b="1">
                        <a:solidFill>
                          <a:srgbClr val="0000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31967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AFB6D3DD-44B1-4548-9AE6-1A31DEC5C321}"/>
              </a:ext>
            </a:extLst>
          </p:cNvPr>
          <p:cNvSpPr/>
          <p:nvPr/>
        </p:nvSpPr>
        <p:spPr>
          <a:xfrm>
            <a:off x="3869707" y="4235010"/>
            <a:ext cx="19656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vi-VN" sz="3600" b="1">
                <a:solidFill>
                  <a:srgbClr val="0000CC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Thợ may</a:t>
            </a:r>
            <a:endParaRPr lang="vi-VN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22B3FF-4D6C-4329-B7C1-017BB517E2C4}"/>
              </a:ext>
            </a:extLst>
          </p:cNvPr>
          <p:cNvSpPr/>
          <p:nvPr/>
        </p:nvSpPr>
        <p:spPr>
          <a:xfrm>
            <a:off x="9966167" y="4242494"/>
            <a:ext cx="27751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vi-VN" sz="3600" b="1">
                <a:solidFill>
                  <a:srgbClr val="0000CC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May quần áo</a:t>
            </a:r>
            <a:endParaRPr lang="vi-VN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478DE05-2151-421B-882F-3EDB811FC675}"/>
              </a:ext>
            </a:extLst>
          </p:cNvPr>
          <p:cNvSpPr/>
          <p:nvPr/>
        </p:nvSpPr>
        <p:spPr>
          <a:xfrm>
            <a:off x="4008294" y="4876800"/>
            <a:ext cx="13516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vi-VN" sz="3600" b="1">
                <a:solidFill>
                  <a:srgbClr val="0000CC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Bác sĩ</a:t>
            </a:r>
            <a:endParaRPr lang="vi-VN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42ABCC5-01AB-43FF-8EFC-8EB0E034F4F2}"/>
              </a:ext>
            </a:extLst>
          </p:cNvPr>
          <p:cNvSpPr/>
          <p:nvPr/>
        </p:nvSpPr>
        <p:spPr>
          <a:xfrm>
            <a:off x="9924040" y="4853523"/>
            <a:ext cx="23727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vi-VN" sz="3600" b="1">
                <a:solidFill>
                  <a:srgbClr val="0000CC"/>
                </a:solidFill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Chữa bệnh</a:t>
            </a:r>
            <a:endParaRPr lang="vi-VN" sz="2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8C5030D-A796-4BF0-A044-14B06435DA3D}"/>
              </a:ext>
            </a:extLst>
          </p:cNvPr>
          <p:cNvSpPr/>
          <p:nvPr/>
        </p:nvSpPr>
        <p:spPr>
          <a:xfrm>
            <a:off x="3869707" y="5478461"/>
            <a:ext cx="14542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vi-VN" sz="36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 đội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345AC9-A6EB-4703-B30F-F82161607D2D}"/>
              </a:ext>
            </a:extLst>
          </p:cNvPr>
          <p:cNvSpPr/>
          <p:nvPr/>
        </p:nvSpPr>
        <p:spPr>
          <a:xfrm>
            <a:off x="9671215" y="5445173"/>
            <a:ext cx="3070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vi-VN" sz="36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 vệ tổ quốc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786E6F0-2178-4B26-8537-2D4FD34BA3C3}"/>
              </a:ext>
            </a:extLst>
          </p:cNvPr>
          <p:cNvSpPr/>
          <p:nvPr/>
        </p:nvSpPr>
        <p:spPr>
          <a:xfrm>
            <a:off x="3757496" y="6075581"/>
            <a:ext cx="16786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vi-VN" sz="36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Dược sĩ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2A20AD-B9DB-4490-A354-EBB7CE113D4C}"/>
              </a:ext>
            </a:extLst>
          </p:cNvPr>
          <p:cNvSpPr/>
          <p:nvPr/>
        </p:nvSpPr>
        <p:spPr>
          <a:xfrm>
            <a:off x="10107231" y="6075581"/>
            <a:ext cx="21980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vi-VN" sz="36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 thuốc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09238EB-7736-4D73-A3EB-12E83A8AEFF7}"/>
              </a:ext>
            </a:extLst>
          </p:cNvPr>
          <p:cNvSpPr/>
          <p:nvPr/>
        </p:nvSpPr>
        <p:spPr>
          <a:xfrm>
            <a:off x="3649223" y="6721912"/>
            <a:ext cx="20697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vi-VN" sz="36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F056F58-949B-43E2-B280-1EE33CE498D5}"/>
              </a:ext>
            </a:extLst>
          </p:cNvPr>
          <p:cNvSpPr/>
          <p:nvPr/>
        </p:nvSpPr>
        <p:spPr>
          <a:xfrm>
            <a:off x="3630284" y="7391400"/>
            <a:ext cx="18902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vi-VN" sz="36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 công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59BB76A-2476-4781-863B-8A2EB67AAEB6}"/>
              </a:ext>
            </a:extLst>
          </p:cNvPr>
          <p:cNvSpPr/>
          <p:nvPr/>
        </p:nvSpPr>
        <p:spPr>
          <a:xfrm>
            <a:off x="9722859" y="7395035"/>
            <a:ext cx="27751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vi-VN" sz="36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Lái máy may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FEA55FB-A21B-4812-8A74-EB6AE40EF617}"/>
              </a:ext>
            </a:extLst>
          </p:cNvPr>
          <p:cNvSpPr/>
          <p:nvPr/>
        </p:nvSpPr>
        <p:spPr>
          <a:xfrm>
            <a:off x="3713981" y="8001000"/>
            <a:ext cx="16337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vi-VN" sz="36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 sĩ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5EBBA84-32F2-4455-93C6-809D4109B748}"/>
              </a:ext>
            </a:extLst>
          </p:cNvPr>
          <p:cNvSpPr/>
          <p:nvPr/>
        </p:nvSpPr>
        <p:spPr>
          <a:xfrm>
            <a:off x="9448408" y="8041713"/>
            <a:ext cx="33522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vi-VN" sz="36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 tác bài hát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5D27C98-795A-4B2D-B1F2-15423E18958B}"/>
              </a:ext>
            </a:extLst>
          </p:cNvPr>
          <p:cNvSpPr/>
          <p:nvPr/>
        </p:nvSpPr>
        <p:spPr>
          <a:xfrm>
            <a:off x="10216586" y="6778685"/>
            <a:ext cx="17876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vi-VN" sz="3600" b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 học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BD80C81-4419-4313-B2C0-586F07F40156}"/>
              </a:ext>
            </a:extLst>
          </p:cNvPr>
          <p:cNvGrpSpPr/>
          <p:nvPr/>
        </p:nvGrpSpPr>
        <p:grpSpPr>
          <a:xfrm>
            <a:off x="4475379" y="42893"/>
            <a:ext cx="7549140" cy="1760404"/>
            <a:chOff x="4475379" y="42893"/>
            <a:chExt cx="6634740" cy="1760404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DCE56EFC-1152-45F6-92DF-9585AA088D35}"/>
                </a:ext>
              </a:extLst>
            </p:cNvPr>
            <p:cNvGrpSpPr/>
            <p:nvPr/>
          </p:nvGrpSpPr>
          <p:grpSpPr>
            <a:xfrm>
              <a:off x="4617134" y="42893"/>
              <a:ext cx="6255239" cy="1059277"/>
              <a:chOff x="4539228" y="103852"/>
              <a:chExt cx="6149694" cy="1059277"/>
            </a:xfrm>
          </p:grpSpPr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48E1C71A-4DD4-48A5-ABC4-4ACAD6AFFE59}"/>
                  </a:ext>
                </a:extLst>
              </p:cNvPr>
              <p:cNvGrpSpPr/>
              <p:nvPr/>
            </p:nvGrpSpPr>
            <p:grpSpPr>
              <a:xfrm>
                <a:off x="4539228" y="103852"/>
                <a:ext cx="6149694" cy="1059277"/>
                <a:chOff x="4539228" y="103852"/>
                <a:chExt cx="6149694" cy="1059277"/>
              </a:xfrm>
            </p:grpSpPr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AD3EDF9F-F9F6-4D24-9D89-285EEE404004}"/>
                    </a:ext>
                  </a:extLst>
                </p:cNvPr>
                <p:cNvSpPr txBox="1"/>
                <p:nvPr/>
              </p:nvSpPr>
              <p:spPr>
                <a:xfrm>
                  <a:off x="4539228" y="103852"/>
                  <a:ext cx="6149694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3200">
                      <a:solidFill>
                        <a:srgbClr val="0000CC"/>
                      </a:solidFill>
                      <a:latin typeface="Times New Roman" pitchFamily="18" charset="0"/>
                      <a:cs typeface="Times New Roman" pitchFamily="18" charset="0"/>
                    </a:rPr>
                    <a:t>Thứ……ngày…..tháng…..năm…….</a:t>
                  </a:r>
                </a:p>
              </p:txBody>
            </p:sp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EC7E9A5C-350C-4E7B-8968-ACF34DCC0E38}"/>
                    </a:ext>
                  </a:extLst>
                </p:cNvPr>
                <p:cNvSpPr txBox="1"/>
                <p:nvPr/>
              </p:nvSpPr>
              <p:spPr>
                <a:xfrm>
                  <a:off x="5603743" y="639909"/>
                  <a:ext cx="2948667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b="1">
                      <a:solidFill>
                        <a:srgbClr val="FF0066"/>
                      </a:solidFill>
                      <a:latin typeface="Times New Roman" pitchFamily="18" charset="0"/>
                      <a:cs typeface="Times New Roman" pitchFamily="18" charset="0"/>
                    </a:rPr>
                    <a:t>TIẾNG VIỆT: BÀI 7</a:t>
                  </a:r>
                </a:p>
              </p:txBody>
            </p:sp>
          </p:grp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7EC13702-F63F-407E-B7A1-AA0CF79324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97709" y="1156080"/>
                <a:ext cx="2557181" cy="0"/>
              </a:xfrm>
              <a:prstGeom prst="line">
                <a:avLst/>
              </a:prstGeom>
              <a:ln>
                <a:solidFill>
                  <a:srgbClr val="FF0066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38" name="Text Box 14">
              <a:extLst>
                <a:ext uri="{FF2B5EF4-FFF2-40B4-BE49-F238E27FC236}">
                  <a16:creationId xmlns:a16="http://schemas.microsoft.com/office/drawing/2014/main" id="{68B76ADF-0F29-49E6-90FE-A5D708AA12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5379" y="1227319"/>
              <a:ext cx="6634740" cy="5759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43689" tIns="71844" rIns="143689" bIns="7184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ts val="0"/>
                </a:spcBef>
                <a:defRPr/>
              </a:pPr>
              <a:r>
                <a:rPr lang="en-US" sz="2800" b="1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Bài đọc 3: </a:t>
              </a:r>
              <a:r>
                <a:rPr lang="vi-VN" sz="2800" b="1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</a:rPr>
                <a:t>NGƯỜI TRÍ THỨC YÊU NƯỚC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915132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7" grpId="0"/>
      <p:bldP spid="8" grpId="0"/>
      <p:bldP spid="9" grpId="0"/>
      <p:bldP spid="10" grpId="0"/>
      <p:bldP spid="11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3,1047787239,C:\Users\Tailieu\Documents\Bai giang duong truong son_pptx\Media.ppcx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10554</TotalTime>
  <Words>883</Words>
  <Application>Microsoft Office PowerPoint</Application>
  <PresentationFormat>Custom</PresentationFormat>
  <Paragraphs>100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OpenSansBold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Tuyết Trương</dc:creator>
  <cp:lastModifiedBy>Admin</cp:lastModifiedBy>
  <cp:revision>1441</cp:revision>
  <dcterms:created xsi:type="dcterms:W3CDTF">2008-09-09T22:52:10Z</dcterms:created>
  <dcterms:modified xsi:type="dcterms:W3CDTF">2022-08-27T02:14:08Z</dcterms:modified>
</cp:coreProperties>
</file>