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7" r:id="rId2"/>
    <p:sldId id="443" r:id="rId3"/>
    <p:sldId id="432" r:id="rId4"/>
    <p:sldId id="444" r:id="rId5"/>
    <p:sldId id="445" r:id="rId6"/>
    <p:sldId id="439" r:id="rId7"/>
    <p:sldId id="446" r:id="rId8"/>
    <p:sldId id="440" r:id="rId9"/>
    <p:sldId id="447" r:id="rId10"/>
    <p:sldId id="448" r:id="rId11"/>
    <p:sldId id="449" r:id="rId12"/>
    <p:sldId id="450" r:id="rId13"/>
    <p:sldId id="451" r:id="rId14"/>
    <p:sldId id="452" r:id="rId15"/>
    <p:sldId id="431" r:id="rId16"/>
  </p:sldIdLst>
  <p:sldSz cx="16276638" cy="9144000"/>
  <p:notesSz cx="6858000" cy="9144000"/>
  <p:custDataLst>
    <p:tags r:id="rId1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3333FF"/>
    <a:srgbClr val="0000CC"/>
    <a:srgbClr val="9999FF"/>
    <a:srgbClr val="FF7C80"/>
    <a:srgbClr val="FF0066"/>
    <a:srgbClr val="FF6600"/>
    <a:srgbClr val="66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64" y="90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79698" y="4291962"/>
            <a:ext cx="12656582" cy="2385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nghệ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457200" lvl="0" indent="-457200" algn="ctr">
              <a:lnSpc>
                <a:spcPct val="120000"/>
              </a:lnSpc>
              <a:spcAft>
                <a:spcPts val="0"/>
              </a:spcAft>
            </a:pPr>
            <a:r>
              <a:rPr lang="nl-NL" sz="4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06: AN TOÀN VỚI MÔI TRƯỜNG CÔNG NGHỆ TRONG GIA ĐÌNH (T1) </a:t>
            </a:r>
            <a:endParaRPr lang="en-US" sz="44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53772" y="800100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55056" y="6664935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89719" y="1520153"/>
            <a:ext cx="1569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3: Nhận biết một số tình huống mất an toàn với các đồ vật có nhiệt độ cao, khí ga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2119" y="2714620"/>
            <a:ext cx="10388737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hãy mô tả lại tình huống trong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thứ hai.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Hãy đoán xem điều nguy hiểm gì có thể xảy ra với bạn trong mỗi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sẽ xử lý như thế nào khi gặp phải tình huống mất an toàn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303" y="1000816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35782" y="5454640"/>
            <a:ext cx="989507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Chơi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đùa trong bếp, có thể chạm tay vào nồi đang nấu hoặc ấm đun nước đang đun, hoặc có thể làm đổ phích đụng nước nóng </a:t>
            </a: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Có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bị bỏng hoặc gây hỏa hoạn </a:t>
            </a: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không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chơi đùa trong bếp.</a:t>
            </a:r>
            <a:endParaRPr lang="en-US" sz="32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874" b="51890"/>
          <a:stretch/>
        </p:blipFill>
        <p:spPr>
          <a:xfrm>
            <a:off x="10830856" y="2590800"/>
            <a:ext cx="5445782" cy="4448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48174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89719" y="1520153"/>
            <a:ext cx="1569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3: Nhận biết một số tình huống mất an toàn với các đồ vật có nhiệt độ cao, khí ga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519" y="2714620"/>
            <a:ext cx="1013978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hãy mô tả lại tình huống trong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thứ ba.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Hãy đoán xem điều nguy hiểm gì có thể xảy ra với bạn trong mỗi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sẽ xử lý như thế nào khi gặp phải tình huống mất an toàn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303" y="1000816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5045" y="5710839"/>
            <a:ext cx="9519259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Tự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ý nghịch bếp ga </a:t>
            </a:r>
            <a:endParaRPr lang="nl-NL" sz="36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Có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làm rò khí ga gây ngạt khí hoặc gây hỏa hoạn </a:t>
            </a:r>
            <a:endParaRPr lang="nl-NL" sz="36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Không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tự ý bật bếp ga.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3" name="Picture 12"/>
          <p:cNvPicPr/>
          <p:nvPr/>
        </p:nvPicPr>
        <p:blipFill rotWithShape="1">
          <a:blip r:embed="rId3"/>
          <a:srcRect t="51214" r="49826"/>
          <a:stretch/>
        </p:blipFill>
        <p:spPr>
          <a:xfrm>
            <a:off x="10830855" y="2362200"/>
            <a:ext cx="5252615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206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89719" y="1520153"/>
            <a:ext cx="1569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3: Nhận biết một số tình huống mất an toàn với các đồ vật có nhiệt độ cao, khí ga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94519" y="2714620"/>
            <a:ext cx="1005839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hãy mô tả lại tình huống trong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thứ tư.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Hãy đoán xem điều nguy hiểm gì có thể xảy ra với bạn trong mỗi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sẽ xử lý như thế nào khi gặp phải tình huống mất an toàn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303" y="1000816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967500" y="6034765"/>
            <a:ext cx="8682060" cy="20286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        Nghịch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bật lửa </a:t>
            </a:r>
            <a:endParaRPr lang="nl-NL" sz="36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có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gây hỏa hoạn </a:t>
            </a:r>
            <a:endParaRPr lang="nl-NL" sz="36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nghịch bật lửa.</a:t>
            </a:r>
            <a:endParaRPr lang="en-US" sz="32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3"/>
          <a:srcRect l="50573" t="51214"/>
          <a:stretch/>
        </p:blipFill>
        <p:spPr>
          <a:xfrm>
            <a:off x="10652919" y="2438400"/>
            <a:ext cx="5486400" cy="472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215249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89719" y="1520153"/>
            <a:ext cx="15697200" cy="13639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4: Tìm hiểu cách phòng tránh tình huống mất an toàn với các đồ dùng có nhiệt độ cao, khí ga.</a:t>
            </a:r>
            <a:endParaRPr lang="en-US" sz="3200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303" y="1000816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217611" y="2202103"/>
            <a:ext cx="7561263" cy="562506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18319" y="3037481"/>
            <a:ext cx="7491247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 nêu cách </a:t>
            </a: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phòng tránh tại nạn bỏng, ngạt khí ga trong gia </a:t>
            </a:r>
            <a:r>
              <a:rPr lang="nl-NL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56519" y="6629400"/>
            <a:ext cx="9263865" cy="20867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chơi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 </a:t>
            </a: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bếp; không tự ý bật bếp ga, nghịch </a:t>
            </a:r>
            <a:r>
              <a:rPr lang="nl-NL" sz="3600" b="1" dirty="0" smtClean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lửa, báo với người lớn khi ngửi thấy mùi ga;.....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783808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436292" y="995081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7" name="7-Point Star 6"/>
          <p:cNvSpPr/>
          <p:nvPr/>
        </p:nvSpPr>
        <p:spPr>
          <a:xfrm>
            <a:off x="1312853" y="3097235"/>
            <a:ext cx="13716000" cy="4370365"/>
          </a:xfrm>
          <a:prstGeom prst="star7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1519" y="4251292"/>
            <a:ext cx="9677400" cy="20286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chơi trong bếp; không tự ý bật bếp ga, nghịch lửa, báo với người lớn khi ngửi thấy mùi ga;.....</a:t>
            </a:r>
            <a:endParaRPr lang="en-US" sz="3200" b="1"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670719" y="1622792"/>
            <a:ext cx="12175205" cy="766557"/>
            <a:chOff x="679308" y="1728673"/>
            <a:chExt cx="10847001" cy="766557"/>
          </a:xfrm>
        </p:grpSpPr>
        <p:sp>
          <p:nvSpPr>
            <p:cNvPr id="17" name="Rectangle 16"/>
            <p:cNvSpPr/>
            <p:nvPr/>
          </p:nvSpPr>
          <p:spPr>
            <a:xfrm>
              <a:off x="679308" y="1728673"/>
              <a:ext cx="10847001" cy="766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nl-NL" sz="4000" b="1" dirty="0">
                  <a:latin typeface="Times New Roman" panose="02020603050405020304" pitchFamily="18" charset="0"/>
                </a:rPr>
                <a:t> </a:t>
              </a: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 với các đồ dùng có nhiệt độ cao, khí ga</a:t>
              </a: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8" name="Straight Connector 17"/>
            <p:cNvCxnSpPr/>
            <p:nvPr/>
          </p:nvCxnSpPr>
          <p:spPr>
            <a:xfrm>
              <a:off x="1198283" y="2436559"/>
              <a:ext cx="9064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184461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bright="20000" contrast="-20000"/>
                    </a14:imgEffect>
                  </a14:imgLayer>
                </a14:imgProps>
              </a:ext>
            </a:extLst>
          </a:blip>
          <a:srcRect l="1807" t="20588" b="33823"/>
          <a:stretch/>
        </p:blipFill>
        <p:spPr>
          <a:xfrm>
            <a:off x="1737519" y="2683143"/>
            <a:ext cx="12420600" cy="2362200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219141" y="23739"/>
            <a:ext cx="5878532" cy="994830"/>
            <a:chOff x="4270277" y="164812"/>
            <a:chExt cx="5779343" cy="994830"/>
          </a:xfrm>
        </p:grpSpPr>
        <p:grpSp>
          <p:nvGrpSpPr>
            <p:cNvPr id="6" name="Group 5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8" name="TextBox 7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ngày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tháng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…..</a:t>
                </a:r>
                <a:r>
                  <a:rPr kumimoji="0" lang="en-US" sz="30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năm</a:t>
                </a:r>
                <a:r>
                  <a:rPr kumimoji="0" lang="en-US" sz="30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…….</a:t>
                </a:r>
                <a:endParaRPr kumimoji="0" lang="en-US" sz="3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7" name="Straight Connector 6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0" name="Rectangle 9"/>
          <p:cNvSpPr/>
          <p:nvPr/>
        </p:nvSpPr>
        <p:spPr>
          <a:xfrm>
            <a:off x="2436292" y="995081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62446" y="1428096"/>
            <a:ext cx="15240000" cy="14219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Hãy kể tên các sản phẩm công nghệ có trong hình dưới đây và xếp chúng vào đúng nhóm theo bảng gợi ý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365942"/>
              </p:ext>
            </p:extLst>
          </p:nvPr>
        </p:nvGraphicFramePr>
        <p:xfrm>
          <a:off x="1367896" y="5033456"/>
          <a:ext cx="13159845" cy="3840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86615">
                  <a:extLst>
                    <a:ext uri="{9D8B030D-6E8A-4147-A177-3AD203B41FA5}">
                      <a16:colId xmlns:a16="http://schemas.microsoft.com/office/drawing/2014/main" val="3912096863"/>
                    </a:ext>
                  </a:extLst>
                </a:gridCol>
                <a:gridCol w="4386615">
                  <a:extLst>
                    <a:ext uri="{9D8B030D-6E8A-4147-A177-3AD203B41FA5}">
                      <a16:colId xmlns:a16="http://schemas.microsoft.com/office/drawing/2014/main" val="285400138"/>
                    </a:ext>
                  </a:extLst>
                </a:gridCol>
                <a:gridCol w="4386615">
                  <a:extLst>
                    <a:ext uri="{9D8B030D-6E8A-4147-A177-3AD203B41FA5}">
                      <a16:colId xmlns:a16="http://schemas.microsoft.com/office/drawing/2014/main" val="319846546"/>
                    </a:ext>
                  </a:extLst>
                </a:gridCol>
              </a:tblGrid>
              <a:tr h="1275408"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nhọn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dễ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vỡ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dùng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algn="ctr"/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có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nhiệt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khí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ga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Nhóm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đồ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dung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sử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dụng</a:t>
                      </a:r>
                      <a:r>
                        <a:rPr lang="en-US" sz="40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4000" baseline="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10240898"/>
                  </a:ext>
                </a:extLst>
              </a:tr>
              <a:tr h="1214542"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999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0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4292683"/>
                  </a:ext>
                </a:extLst>
              </a:tr>
            </a:tbl>
          </a:graphicData>
        </a:graphic>
      </p:graphicFrame>
      <p:sp>
        <p:nvSpPr>
          <p:cNvPr id="2" name="7-Point Star 1"/>
          <p:cNvSpPr/>
          <p:nvPr/>
        </p:nvSpPr>
        <p:spPr>
          <a:xfrm rot="1492705">
            <a:off x="11865225" y="2116763"/>
            <a:ext cx="4674147" cy="1269528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 rot="1499888">
            <a:off x="12525025" y="2458473"/>
            <a:ext cx="37078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63555" y="6300390"/>
            <a:ext cx="43619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Dao,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dĩa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nĩa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là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nhọn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Bát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đĩa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dễ</a:t>
            </a:r>
            <a:r>
              <a:rPr lang="en-US" sz="3600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endParaRPr lang="en-US" sz="36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972278" y="6391532"/>
            <a:ext cx="4437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Bếp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ga.</a:t>
            </a:r>
            <a:endParaRPr lang="en-US" sz="3600" dirty="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Nồi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cao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đun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nấu</a:t>
            </a:r>
            <a:r>
              <a:rPr lang="en-US" sz="3600" dirty="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357698" y="6554539"/>
            <a:ext cx="4316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Đèn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Quạt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889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  <p:bldP spid="3" grpId="0"/>
      <p:bldP spid="13" grpId="0"/>
      <p:bldP spid="14" grpId="0"/>
      <p:bldP spid="1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99053" y="95994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365919" y="1584787"/>
            <a:ext cx="10498805" cy="707886"/>
            <a:chOff x="1508918" y="1888664"/>
            <a:chExt cx="9353481" cy="707886"/>
          </a:xfrm>
        </p:grpSpPr>
        <p:sp>
          <p:nvSpPr>
            <p:cNvPr id="10" name="Rectangle 9"/>
            <p:cNvSpPr/>
            <p:nvPr/>
          </p:nvSpPr>
          <p:spPr>
            <a:xfrm>
              <a:off x="1508918" y="1888664"/>
              <a:ext cx="93534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 toàn với các đồ dùng sắc nhọn, dễ vỡ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673234" y="2519755"/>
              <a:ext cx="878184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/>
          <p:nvPr/>
        </p:nvPicPr>
        <p:blipFill>
          <a:blip r:embed="rId3"/>
          <a:stretch>
            <a:fillRect/>
          </a:stretch>
        </p:blipFill>
        <p:spPr>
          <a:xfrm>
            <a:off x="8622537" y="3345905"/>
            <a:ext cx="7225663" cy="392243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550355" y="3498273"/>
            <a:ext cx="796806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hãy mô tả lại tình huống trong mỗi bức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Nêu những nguy hiểm có thể xảy ra trong mỗi tình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sẽ xử lý như thế nào khi gặp phải tình huống mất an toàn như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-2568" y="2176254"/>
            <a:ext cx="16139319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Nhận biết một số tình huống không an toàn cho người từ các đồ dùng sắc nhọn, dễ vỡ. </a:t>
            </a:r>
            <a:endParaRPr lang="en-US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6292" y="995081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199053" y="-189655"/>
            <a:ext cx="5878532" cy="1280479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dirty="0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3" name="Picture 12"/>
          <p:cNvPicPr/>
          <p:nvPr/>
        </p:nvPicPr>
        <p:blipFill rotWithShape="1">
          <a:blip r:embed="rId2"/>
          <a:srcRect r="52197"/>
          <a:stretch/>
        </p:blipFill>
        <p:spPr>
          <a:xfrm>
            <a:off x="11491119" y="2286000"/>
            <a:ext cx="4648199" cy="5181600"/>
          </a:xfrm>
          <a:prstGeom prst="rect">
            <a:avLst/>
          </a:prstGeom>
        </p:spPr>
      </p:pic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5225" y="1555676"/>
            <a:ext cx="15118294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  <a:defRPr/>
            </a:pP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1: Nhận biết một số tình huống không an toàn cho người từ các đồ dùng sắc nhọn, dễ vỡ. </a:t>
            </a:r>
            <a:endParaRPr lang="en-US" sz="3600" b="1" dirty="0" smtClean="0"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36292" y="995081"/>
            <a:ext cx="1287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19" y="6248400"/>
            <a:ext cx="11430000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huống một bạn sơ ý làm / thấy lọ hoa bị </a:t>
            </a:r>
            <a:r>
              <a:rPr lang="nl-NL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</a:p>
          <a:p>
            <a:pPr marL="571500" lvl="0" indent="-571500" algn="just">
              <a:spcAft>
                <a:spcPts val="0"/>
              </a:spcAft>
              <a:buFont typeface="Symbol" panose="05050102010706020507" pitchFamily="18" charset="2"/>
              <a:buChar char="Þ"/>
            </a:pPr>
            <a:r>
              <a:rPr lang="nl-NL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</a:t>
            </a:r>
            <a:r>
              <a:rPr lang="nl-NL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làm đau, chảy máu </a:t>
            </a:r>
            <a:r>
              <a:rPr lang="nl-NL" sz="40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</a:p>
          <a:p>
            <a:pPr lvl="0" algn="just">
              <a:spcAft>
                <a:spcPts val="0"/>
              </a:spcAft>
            </a:pPr>
            <a:r>
              <a:rPr lang="nl-NL" sz="40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báo với người lớn khi thấy mảnh sành, sứ, thủy tinh vỡ.</a:t>
            </a:r>
            <a:endParaRPr lang="en-US" sz="4000" b="1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lvl="0" indent="-571500" algn="just">
              <a:spcAft>
                <a:spcPts val="0"/>
              </a:spcAft>
              <a:buFont typeface="Symbol" panose="05050102010706020507" pitchFamily="18" charset="2"/>
              <a:buChar char="Þ"/>
            </a:pPr>
            <a:endParaRPr lang="en-US" sz="40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25" y="2808763"/>
            <a:ext cx="111558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hãy mô tả lại tình huống trong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 thứ nhất 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Nêu những nguy hiểm có thể xảy ra trong mỗi tình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huống?</a:t>
            </a:r>
            <a:endParaRPr lang="en-US" sz="40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4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sẽ xử lý như thế nào khi gặp phải tình huống mất an toàn như </a:t>
            </a:r>
            <a:r>
              <a:rPr lang="nl-NL" sz="40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vậy?</a:t>
            </a:r>
            <a:endParaRPr lang="en-US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869377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42719" y="25705"/>
            <a:ext cx="5878532" cy="1131121"/>
            <a:chOff x="4270277" y="164812"/>
            <a:chExt cx="5779343" cy="896695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896695"/>
              <a:chOff x="4270277" y="164812"/>
              <a:chExt cx="5779343" cy="896695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6008230" y="538287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 dirty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914458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5" name="Text Box 14"/>
          <p:cNvSpPr txBox="1">
            <a:spLocks noChangeArrowheads="1"/>
          </p:cNvSpPr>
          <p:nvPr/>
        </p:nvSpPr>
        <p:spPr bwMode="auto">
          <a:xfrm>
            <a:off x="335225" y="1555676"/>
            <a:ext cx="15118294" cy="125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1: Nhận biết một số tình huống không an toàn cho người từ các đồ dùng sắc nhọn, dễ vỡ.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3333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423319" y="1094641"/>
            <a:ext cx="1287779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52556" y="5791200"/>
            <a:ext cx="1115589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40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huống hai bạn tranh giành nhau chiếc kéo </a:t>
            </a:r>
            <a:endParaRPr lang="nl-NL" sz="4000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4000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có </a:t>
            </a:r>
            <a:r>
              <a:rPr lang="nl-NL" sz="40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 làm đứt tay hoặc kéo nhọn chọc vào bạn gây nguy hiểm </a:t>
            </a:r>
            <a:endParaRPr lang="nl-NL" sz="4000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nl-NL" sz="4000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nl-NL" sz="40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nhắc nhở các bạn không nên giằng, đùa nghịch với dao kéo, vật sắc nhọn.</a:t>
            </a: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71500" marR="0" lvl="0" indent="-5715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Þ"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335225" y="2808763"/>
            <a:ext cx="11155894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hãy mô tả lại tình huống trong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thứ hai 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Nêu những nguy hiểm có thể xảy ra trong mỗi tình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huống?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sẽ xử lý như thế nào khi gặp phải tình huống mất an toàn như </a:t>
            </a:r>
            <a:r>
              <a:rPr kumimoji="0" lang="nl-NL" sz="4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vậy?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2" name="Picture 11"/>
          <p:cNvPicPr/>
          <p:nvPr/>
        </p:nvPicPr>
        <p:blipFill rotWithShape="1">
          <a:blip r:embed="rId2"/>
          <a:srcRect l="51300"/>
          <a:stretch/>
        </p:blipFill>
        <p:spPr>
          <a:xfrm>
            <a:off x="11491119" y="2514600"/>
            <a:ext cx="4648200" cy="533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64874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436292" y="995081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94156" y="1979758"/>
            <a:ext cx="150059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nl-NL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2: Tìm hiểu cách phòng tránh tình huống mất an toàn với các đồ dùng sắc nhọn, dễ vỡ.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4" name="Picture 13"/>
          <p:cNvPicPr/>
          <p:nvPr/>
        </p:nvPicPr>
        <p:blipFill>
          <a:blip r:embed="rId3"/>
          <a:stretch>
            <a:fillRect/>
          </a:stretch>
        </p:blipFill>
        <p:spPr>
          <a:xfrm>
            <a:off x="8205888" y="3429000"/>
            <a:ext cx="7513320" cy="42648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015353" y="4114271"/>
            <a:ext cx="752919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Để phòng tránh bị thương do các đồ dùng sắc nhọn, dễ vỡ em cần phải làm gì?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15353" y="6248400"/>
            <a:ext cx="6781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 dùng tay nhặt mảnh sành sứ, thủy tinh vỡ; học cách sử dụng dao, kéo an toàn; </a:t>
            </a:r>
            <a:endParaRPr lang="en-US" sz="36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8799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Rectangle 11"/>
          <p:cNvSpPr/>
          <p:nvPr/>
        </p:nvSpPr>
        <p:spPr>
          <a:xfrm>
            <a:off x="2436292" y="995081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5919" y="1584787"/>
            <a:ext cx="10498805" cy="707886"/>
            <a:chOff x="1508918" y="1888664"/>
            <a:chExt cx="9353481" cy="707886"/>
          </a:xfrm>
        </p:grpSpPr>
        <p:sp>
          <p:nvSpPr>
            <p:cNvPr id="15" name="Rectangle 14"/>
            <p:cNvSpPr/>
            <p:nvPr/>
          </p:nvSpPr>
          <p:spPr>
            <a:xfrm>
              <a:off x="1508918" y="1888664"/>
              <a:ext cx="9353481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 toàn với các đồ dùng sắc nhọn, dễ vỡ</a:t>
              </a: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800" b="1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1673234" y="2519755"/>
              <a:ext cx="8781842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7" name="7-Point Star 6"/>
          <p:cNvSpPr/>
          <p:nvPr/>
        </p:nvSpPr>
        <p:spPr>
          <a:xfrm>
            <a:off x="1312853" y="2778777"/>
            <a:ext cx="13716000" cy="5638800"/>
          </a:xfrm>
          <a:prstGeom prst="star7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>
              <a:spcAft>
                <a:spcPts val="0"/>
              </a:spcAft>
            </a:pPr>
            <a:endParaRPr lang="en-US" sz="3600" dirty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61519" y="4251292"/>
            <a:ext cx="9677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nl-NL" sz="4000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Nhắc </a:t>
            </a:r>
            <a:r>
              <a:rPr lang="nl-NL" sz="40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nhở </a:t>
            </a:r>
            <a:r>
              <a:rPr lang="nl-NL" sz="4000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chúng ta không </a:t>
            </a:r>
            <a:r>
              <a:rPr lang="nl-NL" sz="4000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nên giằng, đùa nghịch với dao kéo, vật sắc nhọn</a:t>
            </a:r>
            <a:r>
              <a:rPr lang="nl-NL" sz="4000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lvl="0"/>
            <a:r>
              <a:rPr lang="nl-NL" sz="4000" dirty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 dùng tay nhặt mảnh sành sứ, thủy tinh vỡ; học cách sử dụng dao, kéo an toàn; </a:t>
            </a:r>
            <a:endParaRPr lang="en-US" sz="4000" dirty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4892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CÔNG NGHỆ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Group 8"/>
          <p:cNvGrpSpPr/>
          <p:nvPr/>
        </p:nvGrpSpPr>
        <p:grpSpPr>
          <a:xfrm>
            <a:off x="670719" y="1622792"/>
            <a:ext cx="12175205" cy="766557"/>
            <a:chOff x="679308" y="1728673"/>
            <a:chExt cx="10847001" cy="766557"/>
          </a:xfrm>
        </p:grpSpPr>
        <p:sp>
          <p:nvSpPr>
            <p:cNvPr id="10" name="Rectangle 9"/>
            <p:cNvSpPr/>
            <p:nvPr/>
          </p:nvSpPr>
          <p:spPr>
            <a:xfrm>
              <a:off x="679308" y="1728673"/>
              <a:ext cx="10847001" cy="76655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20000"/>
                </a:lnSpc>
                <a:spcAft>
                  <a:spcPts val="0"/>
                </a:spcAft>
              </a:pPr>
              <a:r>
                <a:rPr lang="en-US" sz="3800" b="1" dirty="0" smtClean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2.</a:t>
              </a:r>
              <a:r>
                <a:rPr lang="nl-NL" sz="4000" b="1" dirty="0">
                  <a:latin typeface="Times New Roman" panose="02020603050405020304" pitchFamily="18" charset="0"/>
                </a:rPr>
                <a:t> </a:t>
              </a: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An </a:t>
              </a:r>
              <a:r>
                <a:rPr lang="nl-NL" sz="40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toàn với các đồ dùng có nhiệt độ cao, khí ga</a:t>
              </a:r>
              <a:r>
                <a:rPr lang="nl-NL" sz="4000" b="1" dirty="0" smtClean="0">
                  <a:solidFill>
                    <a:srgbClr val="FF0000"/>
                  </a:solidFill>
                  <a:latin typeface="Times New Roman" panose="02020603050405020304" pitchFamily="18" charset="0"/>
                  <a:ea typeface="Times New Roman" panose="02020603050405020304" pitchFamily="18" charset="0"/>
                </a:rPr>
                <a:t>.</a:t>
              </a:r>
              <a:endParaRPr lang="en-US" sz="36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1198283" y="2436559"/>
              <a:ext cx="9064737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1013619" y="2438400"/>
            <a:ext cx="14249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Nhận biết một số tình huống mất an toàn với các đồ vật có nhiệt độ cao, khí ga</a:t>
            </a:r>
            <a:r>
              <a:rPr lang="nl-NL" sz="14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endParaRPr lang="en-US" dirty="0"/>
          </a:p>
        </p:txBody>
      </p:sp>
      <p:pic>
        <p:nvPicPr>
          <p:cNvPr id="18" name="Picture 17"/>
          <p:cNvPicPr/>
          <p:nvPr/>
        </p:nvPicPr>
        <p:blipFill>
          <a:blip r:embed="rId3"/>
          <a:stretch>
            <a:fillRect/>
          </a:stretch>
        </p:blipFill>
        <p:spPr>
          <a:xfrm>
            <a:off x="8531203" y="3352800"/>
            <a:ext cx="6716734" cy="49099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678" y="3594868"/>
            <a:ext cx="8137525" cy="408111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hãy mô tả lại tình huống trong mỗi bức hình.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Hãy đoán xem điều nguy hiểm gì có thể xảy ra với bạn trong mỗi bức tranh.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+ Em sẽ xử lý như thế nào khi gặp phải tình huống mất an toàn như vậy?</a:t>
            </a:r>
            <a:endParaRPr lang="en-US" sz="3600" b="1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303" y="1000816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0983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31587" y="103853"/>
            <a:ext cx="5878532" cy="994830"/>
            <a:chOff x="4270277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4270277" y="164812"/>
              <a:ext cx="5779343" cy="994830"/>
              <a:chOff x="4270277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4270277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2367401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itchFamily="18" charset="0"/>
                  </a:rPr>
                  <a:t>CÔNG NGHỆ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2097600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" name="Rectangle 2"/>
          <p:cNvSpPr/>
          <p:nvPr/>
        </p:nvSpPr>
        <p:spPr>
          <a:xfrm>
            <a:off x="289719" y="1520153"/>
            <a:ext cx="15697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Hoạt động 3: Nhận biết một số tình huống mất an toàn với các đồ vật có nhiệt độ cao, khí ga</a:t>
            </a:r>
            <a:r>
              <a:rPr kumimoji="0" lang="nl-NL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  <p:pic>
        <p:nvPicPr>
          <p:cNvPr id="18" name="Picture 17"/>
          <p:cNvPicPr/>
          <p:nvPr/>
        </p:nvPicPr>
        <p:blipFill rotWithShape="1">
          <a:blip r:embed="rId3"/>
          <a:srcRect l="-2446" r="49126" b="51890"/>
          <a:stretch/>
        </p:blipFill>
        <p:spPr>
          <a:xfrm>
            <a:off x="9673455" y="2147136"/>
            <a:ext cx="6603183" cy="4800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118494" y="2714620"/>
            <a:ext cx="8883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hãy mô tả lại tình huống trong 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 thứ</a:t>
            </a:r>
            <a:r>
              <a:rPr kumimoji="0" lang="nl-NL" sz="36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nhất</a:t>
            </a:r>
            <a:r>
              <a:rPr kumimoji="0" lang="nl-NL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Hãy đoán xem điều nguy hiểm gì có thể xảy ra với bạn trong mỗi bức tranh.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  <a:p>
            <a:pPr marL="0" marR="0" lvl="0" indent="0" algn="just" defTabSz="914400" rtl="0" eaLnBrk="0" fontAlgn="base" latinLnBrk="0" hangingPunct="0"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+ Em sẽ xử lý như thế nào khi gặp phải tình huống mất an toàn như vậy?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092303" y="1000816"/>
            <a:ext cx="12877799" cy="6093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0" indent="-457200" algn="l" defTabSz="914400" rtl="0" eaLnBrk="0" fontAlgn="base" latinLnBrk="0" hangingPunct="0">
              <a:lnSpc>
                <a:spcPct val="12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 06: AN TOÀN VỚI MÔI TRƯỜNG CÔNG NGHỆ </a:t>
            </a:r>
            <a:r>
              <a:rPr kumimoji="0" lang="nl-NL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 </a:t>
            </a:r>
            <a:r>
              <a:rPr kumimoji="0" lang="nl-NL" sz="2800" b="1" i="0" u="none" strike="noStrike" kern="1200" cap="none" spc="0" normalizeH="0" baseline="0" noProof="0" dirty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 ĐÌNH (T1)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333FF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15045" y="6130940"/>
            <a:ext cx="8682060" cy="27515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Chạm tay vào bàn là vẫn còn nóng </a:t>
            </a:r>
            <a:endParaRPr lang="nl-NL" sz="36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tay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 thể bị bỏng </a:t>
            </a:r>
            <a:endParaRPr lang="nl-NL" sz="3600" b="1" dirty="0" smtClean="0">
              <a:solidFill>
                <a:srgbClr val="3333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Aft>
                <a:spcPts val="0"/>
              </a:spcAft>
            </a:pPr>
            <a:r>
              <a:rPr lang="nl-NL" sz="3600" b="1" dirty="0" smtClean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=&gt; </a:t>
            </a:r>
            <a:r>
              <a:rPr lang="nl-NL" sz="3600" b="1" dirty="0">
                <a:solidFill>
                  <a:srgbClr val="3333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cẩn thận khi sử dụng hoặc tiếp xúc với đồ dùng có nhiệt độ cao.</a:t>
            </a:r>
            <a:endParaRPr lang="en-US" sz="3600" b="1" dirty="0">
              <a:solidFill>
                <a:srgbClr val="3333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204637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9879</TotalTime>
  <Words>1539</Words>
  <PresentationFormat>Custom</PresentationFormat>
  <Paragraphs>125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Symbol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2008-09-09T22:52:10Z</dcterms:created>
  <dcterms:modified xsi:type="dcterms:W3CDTF">2022-08-12T18:14:41Z</dcterms:modified>
</cp:coreProperties>
</file>