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 id="2147483754" r:id="rId2"/>
  </p:sldMasterIdLst>
  <p:notesMasterIdLst>
    <p:notesMasterId r:id="rId26"/>
  </p:notesMasterIdLst>
  <p:sldIdLst>
    <p:sldId id="641" r:id="rId3"/>
    <p:sldId id="332" r:id="rId4"/>
    <p:sldId id="353" r:id="rId5"/>
    <p:sldId id="319" r:id="rId6"/>
    <p:sldId id="317" r:id="rId7"/>
    <p:sldId id="320" r:id="rId8"/>
    <p:sldId id="321" r:id="rId9"/>
    <p:sldId id="322" r:id="rId10"/>
    <p:sldId id="323" r:id="rId11"/>
    <p:sldId id="642" r:id="rId12"/>
    <p:sldId id="394" r:id="rId13"/>
    <p:sldId id="649" r:id="rId14"/>
    <p:sldId id="654" r:id="rId15"/>
    <p:sldId id="651" r:id="rId16"/>
    <p:sldId id="652" r:id="rId17"/>
    <p:sldId id="653" r:id="rId18"/>
    <p:sldId id="655" r:id="rId19"/>
    <p:sldId id="658" r:id="rId20"/>
    <p:sldId id="656" r:id="rId21"/>
    <p:sldId id="660" r:id="rId22"/>
    <p:sldId id="277" r:id="rId23"/>
    <p:sldId id="401" r:id="rId24"/>
    <p:sldId id="402" r:id="rId25"/>
  </p:sldIdLst>
  <p:sldSz cx="24384000" cy="13716000"/>
  <p:notesSz cx="6858000" cy="9144000"/>
  <p:custDataLst>
    <p:tags r:id="rId27"/>
  </p:custDataLst>
  <p:defaultText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userDrawn="1">
          <p15:clr>
            <a:srgbClr val="A4A3A4"/>
          </p15:clr>
        </p15:guide>
        <p15:guide id="2" pos="76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D6F7FE"/>
    <a:srgbClr val="E7F7FF"/>
    <a:srgbClr val="E3E2EC"/>
    <a:srgbClr val="DDDDDD"/>
    <a:srgbClr val="242452"/>
    <a:srgbClr val="3333FF"/>
    <a:srgbClr val="EEF7E9"/>
    <a:srgbClr val="0000FF"/>
    <a:srgbClr val="135F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046" autoAdjust="0"/>
    <p:restoredTop sz="94139" autoAdjust="0"/>
  </p:normalViewPr>
  <p:slideViewPr>
    <p:cSldViewPr>
      <p:cViewPr varScale="1">
        <p:scale>
          <a:sx n="25" d="100"/>
          <a:sy n="25" d="100"/>
        </p:scale>
        <p:origin x="53" y="682"/>
      </p:cViewPr>
      <p:guideLst>
        <p:guide orient="horz" pos="4320"/>
        <p:guide pos="7680"/>
      </p:guideLst>
    </p:cSldViewPr>
  </p:slideViewPr>
  <p:notesTextViewPr>
    <p:cViewPr>
      <p:scale>
        <a:sx n="100" d="100"/>
        <a:sy n="100" d="100"/>
      </p:scale>
      <p:origin x="0" y="0"/>
    </p:cViewPr>
  </p:notesTextViewPr>
  <p:notesViewPr>
    <p:cSldViewPr>
      <p:cViewPr varScale="1">
        <p:scale>
          <a:sx n="56" d="100"/>
          <a:sy n="56" d="100"/>
        </p:scale>
        <p:origin x="-288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gs" Target="tags/tag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3BB293-0719-4B19-A181-EE36FD0623AD}" type="datetimeFigureOut">
              <a:rPr lang="en-US" smtClean="0"/>
              <a:pPr/>
              <a:t>10/15/2022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EA8B73-FCCD-4D4C-BC4E-0CE5120A1B5B}" type="slidenum">
              <a:rPr lang="en-US" smtClean="0"/>
              <a:pPr/>
              <a:t>‹#›</a:t>
            </a:fld>
            <a:endParaRPr lang="en-US"/>
          </a:p>
        </p:txBody>
      </p:sp>
    </p:spTree>
    <p:extLst>
      <p:ext uri="{BB962C8B-B14F-4D97-AF65-F5344CB8AC3E}">
        <p14:creationId xmlns:p14="http://schemas.microsoft.com/office/powerpoint/2010/main" val="3059963718"/>
      </p:ext>
    </p:extLst>
  </p:cSld>
  <p:clrMap bg1="lt1" tx1="dk1" bg2="lt2" tx2="dk2" accent1="accent1" accent2="accent2" accent3="accent3" accent4="accent4" accent5="accent5" accent6="accent6" hlink="hlink" folHlink="folHlink"/>
  <p:notesStyle>
    <a:lvl1pPr marL="0" algn="l" defTabSz="2177278" rtl="0" eaLnBrk="1" latinLnBrk="0" hangingPunct="1">
      <a:defRPr sz="2900" kern="1200">
        <a:solidFill>
          <a:schemeClr val="tx1"/>
        </a:solidFill>
        <a:latin typeface="+mn-lt"/>
        <a:ea typeface="+mn-ea"/>
        <a:cs typeface="+mn-cs"/>
      </a:defRPr>
    </a:lvl1pPr>
    <a:lvl2pPr marL="1088639" algn="l" defTabSz="2177278" rtl="0" eaLnBrk="1" latinLnBrk="0" hangingPunct="1">
      <a:defRPr sz="2900" kern="1200">
        <a:solidFill>
          <a:schemeClr val="tx1"/>
        </a:solidFill>
        <a:latin typeface="+mn-lt"/>
        <a:ea typeface="+mn-ea"/>
        <a:cs typeface="+mn-cs"/>
      </a:defRPr>
    </a:lvl2pPr>
    <a:lvl3pPr marL="2177278" algn="l" defTabSz="2177278" rtl="0" eaLnBrk="1" latinLnBrk="0" hangingPunct="1">
      <a:defRPr sz="2900" kern="1200">
        <a:solidFill>
          <a:schemeClr val="tx1"/>
        </a:solidFill>
        <a:latin typeface="+mn-lt"/>
        <a:ea typeface="+mn-ea"/>
        <a:cs typeface="+mn-cs"/>
      </a:defRPr>
    </a:lvl3pPr>
    <a:lvl4pPr marL="3265917" algn="l" defTabSz="2177278" rtl="0" eaLnBrk="1" latinLnBrk="0" hangingPunct="1">
      <a:defRPr sz="2900" kern="1200">
        <a:solidFill>
          <a:schemeClr val="tx1"/>
        </a:solidFill>
        <a:latin typeface="+mn-lt"/>
        <a:ea typeface="+mn-ea"/>
        <a:cs typeface="+mn-cs"/>
      </a:defRPr>
    </a:lvl4pPr>
    <a:lvl5pPr marL="4354556" algn="l" defTabSz="2177278" rtl="0" eaLnBrk="1" latinLnBrk="0" hangingPunct="1">
      <a:defRPr sz="2900" kern="1200">
        <a:solidFill>
          <a:schemeClr val="tx1"/>
        </a:solidFill>
        <a:latin typeface="+mn-lt"/>
        <a:ea typeface="+mn-ea"/>
        <a:cs typeface="+mn-cs"/>
      </a:defRPr>
    </a:lvl5pPr>
    <a:lvl6pPr marL="5443195" algn="l" defTabSz="2177278" rtl="0" eaLnBrk="1" latinLnBrk="0" hangingPunct="1">
      <a:defRPr sz="2900" kern="1200">
        <a:solidFill>
          <a:schemeClr val="tx1"/>
        </a:solidFill>
        <a:latin typeface="+mn-lt"/>
        <a:ea typeface="+mn-ea"/>
        <a:cs typeface="+mn-cs"/>
      </a:defRPr>
    </a:lvl6pPr>
    <a:lvl7pPr marL="6531834" algn="l" defTabSz="2177278" rtl="0" eaLnBrk="1" latinLnBrk="0" hangingPunct="1">
      <a:defRPr sz="2900" kern="1200">
        <a:solidFill>
          <a:schemeClr val="tx1"/>
        </a:solidFill>
        <a:latin typeface="+mn-lt"/>
        <a:ea typeface="+mn-ea"/>
        <a:cs typeface="+mn-cs"/>
      </a:defRPr>
    </a:lvl7pPr>
    <a:lvl8pPr marL="7620472" algn="l" defTabSz="2177278" rtl="0" eaLnBrk="1" latinLnBrk="0" hangingPunct="1">
      <a:defRPr sz="2900" kern="1200">
        <a:solidFill>
          <a:schemeClr val="tx1"/>
        </a:solidFill>
        <a:latin typeface="+mn-lt"/>
        <a:ea typeface="+mn-ea"/>
        <a:cs typeface="+mn-cs"/>
      </a:defRPr>
    </a:lvl8pPr>
    <a:lvl9pPr marL="8709111" algn="l" defTabSz="2177278" rtl="0" eaLnBrk="1" latinLnBrk="0" hangingPunct="1">
      <a:defRPr sz="2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a:t>
            </a:fld>
            <a:endParaRPr lang="en-US"/>
          </a:p>
        </p:txBody>
      </p:sp>
    </p:spTree>
    <p:extLst>
      <p:ext uri="{BB962C8B-B14F-4D97-AF65-F5344CB8AC3E}">
        <p14:creationId xmlns:p14="http://schemas.microsoft.com/office/powerpoint/2010/main" val="34185649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10</a:t>
            </a:fld>
            <a:endParaRPr lang="en-US"/>
          </a:p>
        </p:txBody>
      </p:sp>
    </p:spTree>
    <p:extLst>
      <p:ext uri="{BB962C8B-B14F-4D97-AF65-F5344CB8AC3E}">
        <p14:creationId xmlns:p14="http://schemas.microsoft.com/office/powerpoint/2010/main" val="20842301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Note: hiệu</a:t>
            </a:r>
            <a:r>
              <a:rPr lang="en-US" baseline="0"/>
              <a:t> ứng xuất hiện…</a:t>
            </a:r>
            <a:endParaRPr lang="en-US"/>
          </a:p>
        </p:txBody>
      </p:sp>
      <p:sp>
        <p:nvSpPr>
          <p:cNvPr id="4" name="Slide Number Placeholder 3"/>
          <p:cNvSpPr>
            <a:spLocks noGrp="1"/>
          </p:cNvSpPr>
          <p:nvPr>
            <p:ph type="sldNum" sz="quarter" idx="10"/>
          </p:nvPr>
        </p:nvSpPr>
        <p:spPr/>
        <p:txBody>
          <a:bodyPr/>
          <a:lstStyle/>
          <a:p>
            <a:fld id="{52EA8B73-FCCD-4D4C-BC4E-0CE5120A1B5B}" type="slidenum">
              <a:rPr lang="en-US" smtClean="0"/>
              <a:pPr/>
              <a:t>21</a:t>
            </a:fld>
            <a:endParaRPr lang="en-US"/>
          </a:p>
        </p:txBody>
      </p:sp>
    </p:spTree>
    <p:extLst>
      <p:ext uri="{BB962C8B-B14F-4D97-AF65-F5344CB8AC3E}">
        <p14:creationId xmlns:p14="http://schemas.microsoft.com/office/powerpoint/2010/main" val="4217906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a:t>
            </a:fld>
            <a:endParaRPr lang="en-US"/>
          </a:p>
        </p:txBody>
      </p:sp>
    </p:spTree>
    <p:extLst>
      <p:ext uri="{BB962C8B-B14F-4D97-AF65-F5344CB8AC3E}">
        <p14:creationId xmlns:p14="http://schemas.microsoft.com/office/powerpoint/2010/main" val="8784444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3</a:t>
            </a:fld>
            <a:endParaRPr lang="en-US"/>
          </a:p>
        </p:txBody>
      </p:sp>
    </p:spTree>
    <p:extLst>
      <p:ext uri="{BB962C8B-B14F-4D97-AF65-F5344CB8AC3E}">
        <p14:creationId xmlns:p14="http://schemas.microsoft.com/office/powerpoint/2010/main" val="8784444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4</a:t>
            </a:fld>
            <a:endParaRPr lang="en-US"/>
          </a:p>
        </p:txBody>
      </p:sp>
    </p:spTree>
    <p:extLst>
      <p:ext uri="{BB962C8B-B14F-4D97-AF65-F5344CB8AC3E}">
        <p14:creationId xmlns:p14="http://schemas.microsoft.com/office/powerpoint/2010/main" val="20272430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5</a:t>
            </a:fld>
            <a:endParaRPr lang="en-US"/>
          </a:p>
        </p:txBody>
      </p:sp>
    </p:spTree>
    <p:extLst>
      <p:ext uri="{BB962C8B-B14F-4D97-AF65-F5344CB8AC3E}">
        <p14:creationId xmlns:p14="http://schemas.microsoft.com/office/powerpoint/2010/main" val="2092400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6</a:t>
            </a:fld>
            <a:endParaRPr lang="en-US"/>
          </a:p>
        </p:txBody>
      </p:sp>
    </p:spTree>
    <p:extLst>
      <p:ext uri="{BB962C8B-B14F-4D97-AF65-F5344CB8AC3E}">
        <p14:creationId xmlns:p14="http://schemas.microsoft.com/office/powerpoint/2010/main" val="29611867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7</a:t>
            </a:fld>
            <a:endParaRPr lang="en-US"/>
          </a:p>
        </p:txBody>
      </p:sp>
    </p:spTree>
    <p:extLst>
      <p:ext uri="{BB962C8B-B14F-4D97-AF65-F5344CB8AC3E}">
        <p14:creationId xmlns:p14="http://schemas.microsoft.com/office/powerpoint/2010/main" val="16431909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8</a:t>
            </a:fld>
            <a:endParaRPr lang="en-US"/>
          </a:p>
        </p:txBody>
      </p:sp>
    </p:spTree>
    <p:extLst>
      <p:ext uri="{BB962C8B-B14F-4D97-AF65-F5344CB8AC3E}">
        <p14:creationId xmlns:p14="http://schemas.microsoft.com/office/powerpoint/2010/main" val="20581514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9</a:t>
            </a:fld>
            <a:endParaRPr lang="en-US"/>
          </a:p>
        </p:txBody>
      </p:sp>
    </p:spTree>
    <p:extLst>
      <p:ext uri="{BB962C8B-B14F-4D97-AF65-F5344CB8AC3E}">
        <p14:creationId xmlns:p14="http://schemas.microsoft.com/office/powerpoint/2010/main" val="41871023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99727" y="1781954"/>
            <a:ext cx="21031200" cy="2651126"/>
          </a:xfrm>
          <a:prstGeom prst="rect">
            <a:avLst/>
          </a:prstGeom>
        </p:spPr>
        <p:txBody>
          <a:bodyPr/>
          <a:lstStyle>
            <a:lvl1pPr algn="l">
              <a:defRPr sz="5400">
                <a:latin typeface="Tomaho"/>
              </a:defRPr>
            </a:lvl1pPr>
          </a:lstStyle>
          <a:p>
            <a:r>
              <a:rPr lang="en-US"/>
              <a:t>Click to edit Master title style</a:t>
            </a:r>
          </a:p>
        </p:txBody>
      </p:sp>
      <p:sp>
        <p:nvSpPr>
          <p:cNvPr id="3" name="Content Placeholder 2"/>
          <p:cNvSpPr>
            <a:spLocks noGrp="1"/>
          </p:cNvSpPr>
          <p:nvPr>
            <p:ph sz="half" idx="1"/>
          </p:nvPr>
        </p:nvSpPr>
        <p:spPr>
          <a:xfrm>
            <a:off x="1699727" y="4702953"/>
            <a:ext cx="10363200" cy="8702676"/>
          </a:xfrm>
          <a:prstGeom prst="rect">
            <a:avLst/>
          </a:prstGeom>
        </p:spPr>
        <p:txBody>
          <a:bodyPr/>
          <a:lstStyle>
            <a:lvl1pPr algn="l">
              <a:defRPr sz="4800">
                <a:latin typeface="Tomaho"/>
              </a:defRPr>
            </a:lvl1pPr>
            <a:lvl2pPr algn="l">
              <a:defRPr sz="4800">
                <a:latin typeface="Tomaho"/>
              </a:defRPr>
            </a:lvl2pPr>
            <a:lvl3pPr algn="l">
              <a:defRPr sz="4800">
                <a:latin typeface="Tomaho"/>
              </a:defRPr>
            </a:lvl3pPr>
            <a:lvl4pPr algn="l">
              <a:defRPr sz="4800">
                <a:latin typeface="Tomaho"/>
              </a:defRPr>
            </a:lvl4pPr>
            <a:lvl5pPr algn="l">
              <a:defRPr sz="4800">
                <a:latin typeface="Tomaho"/>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67727" y="4702953"/>
            <a:ext cx="10363200" cy="8702676"/>
          </a:xfrm>
          <a:prstGeom prst="rect">
            <a:avLst/>
          </a:prstGeom>
        </p:spPr>
        <p:txBody>
          <a:bodyPr/>
          <a:lstStyle>
            <a:lvl1pPr algn="l">
              <a:defRPr sz="4800">
                <a:latin typeface="Tomaho"/>
              </a:defRPr>
            </a:lvl1pPr>
            <a:lvl2pPr algn="l">
              <a:defRPr sz="4800">
                <a:latin typeface="Tomaho"/>
              </a:defRPr>
            </a:lvl2pPr>
            <a:lvl3pPr algn="l">
              <a:defRPr sz="4800">
                <a:latin typeface="Tomaho"/>
              </a:defRPr>
            </a:lvl3pPr>
            <a:lvl4pPr algn="l">
              <a:defRPr sz="4800">
                <a:latin typeface="Tomaho"/>
              </a:defRPr>
            </a:lvl4pPr>
            <a:lvl5pPr algn="l">
              <a:defRPr sz="4800">
                <a:latin typeface="Tomaho"/>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10/15/2022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96220733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up)">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up)">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up)">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up)">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up)">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Effect transition="in" filter="wipe(up)">
                                      <p:cBhvr>
                                        <p:cTn id="37" dur="500"/>
                                        <p:tgtEl>
                                          <p:spTgt spid="4">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4">
                                            <p:txEl>
                                              <p:pRg st="1" end="1"/>
                                            </p:txEl>
                                          </p:spTgt>
                                        </p:tgtEl>
                                        <p:attrNameLst>
                                          <p:attrName>style.visibility</p:attrName>
                                        </p:attrNameLst>
                                      </p:cBhvr>
                                      <p:to>
                                        <p:strVal val="visible"/>
                                      </p:to>
                                    </p:set>
                                    <p:animEffect transition="in" filter="wipe(up)">
                                      <p:cBhvr>
                                        <p:cTn id="42" dur="500"/>
                                        <p:tgtEl>
                                          <p:spTgt spid="4">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4">
                                            <p:txEl>
                                              <p:pRg st="2" end="2"/>
                                            </p:txEl>
                                          </p:spTgt>
                                        </p:tgtEl>
                                        <p:attrNameLst>
                                          <p:attrName>style.visibility</p:attrName>
                                        </p:attrNameLst>
                                      </p:cBhvr>
                                      <p:to>
                                        <p:strVal val="visible"/>
                                      </p:to>
                                    </p:set>
                                    <p:animEffect transition="in" filter="wipe(up)">
                                      <p:cBhvr>
                                        <p:cTn id="47" dur="500"/>
                                        <p:tgtEl>
                                          <p:spTgt spid="4">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4">
                                            <p:txEl>
                                              <p:pRg st="3" end="3"/>
                                            </p:txEl>
                                          </p:spTgt>
                                        </p:tgtEl>
                                        <p:attrNameLst>
                                          <p:attrName>style.visibility</p:attrName>
                                        </p:attrNameLst>
                                      </p:cBhvr>
                                      <p:to>
                                        <p:strVal val="visible"/>
                                      </p:to>
                                    </p:set>
                                    <p:animEffect transition="in" filter="wipe(up)">
                                      <p:cBhvr>
                                        <p:cTn id="52" dur="500"/>
                                        <p:tgtEl>
                                          <p:spTgt spid="4">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4">
                                            <p:txEl>
                                              <p:pRg st="4" end="4"/>
                                            </p:txEl>
                                          </p:spTgt>
                                        </p:tgtEl>
                                        <p:attrNameLst>
                                          <p:attrName>style.visibility</p:attrName>
                                        </p:attrNameLst>
                                      </p:cBhvr>
                                      <p:to>
                                        <p:strVal val="visible"/>
                                      </p:to>
                                    </p:set>
                                    <p:animEffect transition="in" filter="wipe(up)">
                                      <p:cBhvr>
                                        <p:cTn id="5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Lst>
      </p:bldP>
      <p:bldP spid="4" grpId="0" build="p">
        <p:tmplLst>
          <p:tmpl lvl="1">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730250"/>
            <a:ext cx="15468600" cy="11623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10/15/2022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80833076"/>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5683611"/>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8843195"/>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701638"/>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1417519"/>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847110"/>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0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2842679"/>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9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81301043"/>
      </p:ext>
    </p:extLst>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8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5443903"/>
      </p:ext>
    </p:extLst>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7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677073843"/>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10/15/2022</a:t>
            </a:fld>
            <a:endParaRPr lang="en-US"/>
          </a:p>
        </p:txBody>
      </p:sp>
      <p:sp>
        <p:nvSpPr>
          <p:cNvPr id="8" name="Footer Placeholder 7"/>
          <p:cNvSpPr>
            <a:spLocks noGrp="1"/>
          </p:cNvSpPr>
          <p:nvPr>
            <p:ph type="ftr" sz="quarter" idx="11"/>
          </p:nvPr>
        </p:nvSpPr>
        <p:spPr>
          <a:xfrm>
            <a:off x="8077200" y="12712701"/>
            <a:ext cx="8229600" cy="730250"/>
          </a:xfrm>
          <a:prstGeom prst="rect">
            <a:avLst/>
          </a:prstGeom>
        </p:spPr>
        <p:txBody>
          <a:bodyPr/>
          <a:lstStyle/>
          <a:p>
            <a:endParaRPr lang="en-US"/>
          </a:p>
        </p:txBody>
      </p:sp>
      <p:sp>
        <p:nvSpPr>
          <p:cNvPr id="9" name="Slide Number Placeholder 8"/>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027508065"/>
      </p:ext>
    </p:extLst>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631678283"/>
      </p:ext>
    </p:extLst>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2919355"/>
      </p:ext>
    </p:extLst>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6020121"/>
      </p:ext>
    </p:extLst>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80739924"/>
      </p:ext>
    </p:extLst>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6096263"/>
      </p:ext>
    </p:extLst>
  </p:cSld>
  <p:clrMapOvr>
    <a:masterClrMapping/>
  </p:clrMapOvr>
  <p:transition spd="slow">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6358136"/>
      </p:ext>
    </p:extLst>
  </p:cSld>
  <p:clrMapOvr>
    <a:masterClrMapping/>
  </p:clrMapOvr>
  <p:transition spd="slow">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301831"/>
      </p:ext>
    </p:extLst>
  </p:cSld>
  <p:clrMapOvr>
    <a:masterClrMapping/>
  </p:clrMapOvr>
  <p:transition spd="slow">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745290249"/>
      </p:ext>
    </p:extLst>
  </p:cSld>
  <p:clrMapOvr>
    <a:masterClrMapping/>
  </p:clrMapOvr>
  <p:transition spd="slow">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8935621"/>
      </p:ext>
    </p:extLst>
  </p:cSld>
  <p:clrMapOvr>
    <a:masterClrMapping/>
  </p:clrMapOvr>
  <p:transition spd="slow">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2695324"/>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10/15/2022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pic>
        <p:nvPicPr>
          <p:cNvPr id="2" name="Picture 1">
            <a:extLst>
              <a:ext uri="{FF2B5EF4-FFF2-40B4-BE49-F238E27FC236}">
                <a16:creationId xmlns:a16="http://schemas.microsoft.com/office/drawing/2014/main" id="{B6FD4328-148B-4547-A4ED-C0C479A0C767}"/>
              </a:ext>
            </a:extLst>
          </p:cNvPr>
          <p:cNvPicPr>
            <a:picLocks noChangeAspect="1"/>
          </p:cNvPicPr>
          <p:nvPr userDrawn="1"/>
        </p:nvPicPr>
        <p:blipFill>
          <a:blip r:embed="rId2"/>
          <a:stretch>
            <a:fillRect/>
          </a:stretch>
        </p:blipFill>
        <p:spPr>
          <a:xfrm>
            <a:off x="0" y="0"/>
            <a:ext cx="24384000" cy="1286069"/>
          </a:xfrm>
          <a:prstGeom prst="rect">
            <a:avLst/>
          </a:prstGeom>
        </p:spPr>
      </p:pic>
    </p:spTree>
    <p:extLst>
      <p:ext uri="{BB962C8B-B14F-4D97-AF65-F5344CB8AC3E}">
        <p14:creationId xmlns:p14="http://schemas.microsoft.com/office/powerpoint/2010/main" val="2455751046"/>
      </p:ext>
    </p:extLst>
  </p:cSld>
  <p:clrMapOvr>
    <a:masterClrMapping/>
  </p:clrMapOvr>
  <p:transition spd="slow">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8036386"/>
      </p:ext>
    </p:extLst>
  </p:cSld>
  <p:clrMapOvr>
    <a:masterClrMapping/>
  </p:clrMapOvr>
  <p:transition spd="slow">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7005768"/>
      </p:ext>
    </p:extLst>
  </p:cSld>
  <p:clrMapOvr>
    <a:masterClrMapping/>
  </p:clrMapOvr>
  <p:transition spd="slow">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8547817"/>
      </p:ext>
    </p:extLst>
  </p:cSld>
  <p:clrMapOvr>
    <a:masterClrMapping/>
  </p:clrMapOvr>
  <p:transition spd="slow">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2976827"/>
      </p:ext>
    </p:extLst>
  </p:cSld>
  <p:clrMapOvr>
    <a:masterClrMapping/>
  </p:clrMapOvr>
  <p:transition spd="slow">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2532846"/>
      </p:ext>
    </p:extLst>
  </p:cSld>
  <p:clrMapOvr>
    <a:masterClrMapping/>
  </p:clrMapOvr>
  <p:transition spd="slow">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8023669"/>
      </p:ext>
    </p:extLst>
  </p:cSld>
  <p:clrMapOvr>
    <a:masterClrMapping/>
  </p:clrMapOvr>
  <p:transition spd="slow">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4770717"/>
      </p:ext>
    </p:extLst>
  </p:cSld>
  <p:clrMapOvr>
    <a:masterClrMapping/>
  </p:clrMapOvr>
  <p:transition spd="slow">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706560535"/>
      </p:ext>
    </p:extLst>
  </p:cSld>
  <p:clrMapOvr>
    <a:masterClrMapping/>
  </p:clrMapOvr>
  <p:transition spd="slow">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6179673"/>
      </p:ext>
    </p:extLst>
  </p:cSld>
  <p:clrMapOvr>
    <a:masterClrMapping/>
  </p:clrMapOvr>
  <p:transition spd="slow">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9555087"/>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a:prstGeom prst="rect">
            <a:avLst/>
          </a:prstGeo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a:prstGeom prst="rect">
            <a:avLst/>
          </a:prstGeo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10/15/2022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821938197"/>
      </p:ext>
    </p:extLst>
  </p:cSld>
  <p:clrMapOvr>
    <a:masterClrMapping/>
  </p:clrMapOvr>
  <p:transition spd="slow">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7412547"/>
      </p:ext>
    </p:extLst>
  </p:cSld>
  <p:clrMapOvr>
    <a:masterClrMapping/>
  </p:clrMapOvr>
  <p:transition spd="slow">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4670427"/>
      </p:ext>
    </p:extLst>
  </p:cSld>
  <p:clrMapOvr>
    <a:masterClrMapping/>
  </p:clrMapOvr>
  <p:transition spd="slow">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8235058"/>
      </p:ext>
    </p:extLst>
  </p:cSld>
  <p:clrMapOvr>
    <a:masterClrMapping/>
  </p:clrMapOvr>
  <p:transition spd="slow">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8157744"/>
      </p:ext>
    </p:extLst>
  </p:cSld>
  <p:clrMapOvr>
    <a:masterClrMapping/>
  </p:clrMapOvr>
  <p:transition spd="slow">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6959766"/>
      </p:ext>
    </p:extLst>
  </p:cSld>
  <p:clrMapOvr>
    <a:masterClrMapping/>
  </p:clrMapOvr>
  <p:transition spd="slow">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6"/>
            <a:ext cx="18288000" cy="4775200"/>
          </a:xfrm>
          <a:prstGeom prst="rect">
            <a:avLst/>
          </a:prstGeom>
        </p:spPr>
        <p:txBody>
          <a:bodyPr anchor="b"/>
          <a:lstStyle>
            <a:lvl1pPr algn="ctr">
              <a:defRPr sz="12000"/>
            </a:lvl1pPr>
          </a:lstStyle>
          <a:p>
            <a:r>
              <a:rPr lang="en-US"/>
              <a:t>Click to edit Master title style</a:t>
            </a:r>
          </a:p>
        </p:txBody>
      </p:sp>
      <p:sp>
        <p:nvSpPr>
          <p:cNvPr id="3" name="Subtitle 2"/>
          <p:cNvSpPr>
            <a:spLocks noGrp="1"/>
          </p:cNvSpPr>
          <p:nvPr>
            <p:ph type="subTitle" idx="1"/>
          </p:nvPr>
        </p:nvSpPr>
        <p:spPr>
          <a:xfrm>
            <a:off x="3048000" y="7204076"/>
            <a:ext cx="18288000" cy="3311524"/>
          </a:xfrm>
          <a:prstGeom prst="rect">
            <a:avLst/>
          </a:prstGeo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10/15/2022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03178770"/>
      </p:ext>
    </p:extLst>
  </p:cSld>
  <p:clrMapOvr>
    <a:masterClrMapping/>
  </p:clrMapOvr>
  <p:transition spd="slow">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676400" y="3651250"/>
            <a:ext cx="21031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10/15/2022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789615295"/>
      </p:ext>
    </p:extLst>
  </p:cSld>
  <p:clrMapOvr>
    <a:masterClrMapping/>
  </p:clrMapOvr>
  <p:transition spd="slow">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a:prstGeom prst="rect">
            <a:avLst/>
          </a:prstGeo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a:prstGeom prst="rect">
            <a:avLst/>
          </a:prstGeo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10/15/2022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381594460"/>
      </p:ext>
    </p:extLst>
  </p:cSld>
  <p:clrMapOvr>
    <a:masterClrMapping/>
  </p:clrMapOvr>
  <p:transition spd="slow">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676400" y="3651250"/>
            <a:ext cx="10363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44400" y="3651250"/>
            <a:ext cx="10363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10/15/2022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563683300"/>
      </p:ext>
    </p:extLst>
  </p:cSld>
  <p:clrMapOvr>
    <a:masterClrMapping/>
  </p:clrMapOvr>
  <p:transition spd="slow">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10/15/2022</a:t>
            </a:fld>
            <a:endParaRPr lang="en-US"/>
          </a:p>
        </p:txBody>
      </p:sp>
      <p:sp>
        <p:nvSpPr>
          <p:cNvPr id="8" name="Footer Placeholder 7"/>
          <p:cNvSpPr>
            <a:spLocks noGrp="1"/>
          </p:cNvSpPr>
          <p:nvPr>
            <p:ph type="ftr" sz="quarter" idx="11"/>
          </p:nvPr>
        </p:nvSpPr>
        <p:spPr>
          <a:xfrm>
            <a:off x="8077200" y="12712701"/>
            <a:ext cx="8229600" cy="730250"/>
          </a:xfrm>
          <a:prstGeom prst="rect">
            <a:avLst/>
          </a:prstGeom>
        </p:spPr>
        <p:txBody>
          <a:bodyPr/>
          <a:lstStyle/>
          <a:p>
            <a:endParaRPr lang="en-US"/>
          </a:p>
        </p:txBody>
      </p:sp>
      <p:sp>
        <p:nvSpPr>
          <p:cNvPr id="9" name="Slide Number Placeholder 8"/>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277778250"/>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10/15/2022</a:t>
            </a:fld>
            <a:endParaRPr lang="en-US"/>
          </a:p>
        </p:txBody>
      </p:sp>
      <p:sp>
        <p:nvSpPr>
          <p:cNvPr id="4" name="Footer Placeholder 3"/>
          <p:cNvSpPr>
            <a:spLocks noGrp="1"/>
          </p:cNvSpPr>
          <p:nvPr>
            <p:ph type="ftr" sz="quarter" idx="11"/>
          </p:nvPr>
        </p:nvSpPr>
        <p:spPr>
          <a:xfrm>
            <a:off x="8077200" y="12712701"/>
            <a:ext cx="8229600" cy="730250"/>
          </a:xfrm>
          <a:prstGeom prst="rect">
            <a:avLst/>
          </a:prstGeom>
        </p:spPr>
        <p:txBody>
          <a:bodyPr/>
          <a:lstStyle/>
          <a:p>
            <a:endParaRPr lang="en-US"/>
          </a:p>
        </p:txBody>
      </p:sp>
      <p:sp>
        <p:nvSpPr>
          <p:cNvPr id="5" name="Slide Number Placeholder 4"/>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71241930"/>
      </p:ext>
    </p:extLst>
  </p:cSld>
  <p:clrMapOvr>
    <a:masterClrMapping/>
  </p:clrMapOvr>
  <p:transition spd="slow">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10/15/2022</a:t>
            </a:fld>
            <a:endParaRPr lang="en-US"/>
          </a:p>
        </p:txBody>
      </p:sp>
      <p:sp>
        <p:nvSpPr>
          <p:cNvPr id="4" name="Footer Placeholder 3"/>
          <p:cNvSpPr>
            <a:spLocks noGrp="1"/>
          </p:cNvSpPr>
          <p:nvPr>
            <p:ph type="ftr" sz="quarter" idx="11"/>
          </p:nvPr>
        </p:nvSpPr>
        <p:spPr>
          <a:xfrm>
            <a:off x="8077200" y="12712701"/>
            <a:ext cx="8229600" cy="730250"/>
          </a:xfrm>
          <a:prstGeom prst="rect">
            <a:avLst/>
          </a:prstGeom>
        </p:spPr>
        <p:txBody>
          <a:bodyPr/>
          <a:lstStyle/>
          <a:p>
            <a:endParaRPr lang="en-US"/>
          </a:p>
        </p:txBody>
      </p:sp>
      <p:sp>
        <p:nvSpPr>
          <p:cNvPr id="5" name="Slide Number Placeholder 4"/>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019510540"/>
      </p:ext>
    </p:extLst>
  </p:cSld>
  <p:clrMapOvr>
    <a:masterClrMapping/>
  </p:clrMapOvr>
  <p:transition spd="slow">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10/15/2022</a:t>
            </a:fld>
            <a:endParaRPr lang="en-US"/>
          </a:p>
        </p:txBody>
      </p:sp>
      <p:sp>
        <p:nvSpPr>
          <p:cNvPr id="3" name="Footer Placeholder 2"/>
          <p:cNvSpPr>
            <a:spLocks noGrp="1"/>
          </p:cNvSpPr>
          <p:nvPr>
            <p:ph type="ftr" sz="quarter" idx="11"/>
          </p:nvPr>
        </p:nvSpPr>
        <p:spPr>
          <a:xfrm>
            <a:off x="8077200" y="12712701"/>
            <a:ext cx="8229600" cy="730250"/>
          </a:xfrm>
          <a:prstGeom prst="rect">
            <a:avLst/>
          </a:prstGeom>
        </p:spPr>
        <p:txBody>
          <a:bodyPr/>
          <a:lstStyle/>
          <a:p>
            <a:endParaRPr lang="en-US"/>
          </a:p>
        </p:txBody>
      </p:sp>
      <p:sp>
        <p:nvSpPr>
          <p:cNvPr id="4" name="Slide Number Placeholder 3"/>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301246283"/>
      </p:ext>
    </p:extLst>
  </p:cSld>
  <p:clrMapOvr>
    <a:masterClrMapping/>
  </p:clrMapOvr>
  <p:transition spd="slow">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a:prstGeom prst="rect">
            <a:avLst/>
          </a:prstGeo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10/15/2022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540481129"/>
      </p:ext>
    </p:extLst>
  </p:cSld>
  <p:clrMapOvr>
    <a:masterClrMapping/>
  </p:clrMapOvr>
  <p:transition spd="slow">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a:prstGeom prst="rect">
            <a:avLst/>
          </a:prstGeo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10/15/2022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323707362"/>
      </p:ext>
    </p:extLst>
  </p:cSld>
  <p:clrMapOvr>
    <a:masterClrMapping/>
  </p:clrMapOvr>
  <p:transition spd="slow">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10/15/2022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139930660"/>
      </p:ext>
    </p:extLst>
  </p:cSld>
  <p:clrMapOvr>
    <a:masterClrMapping/>
  </p:clrMapOvr>
  <p:transition spd="slow">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a:prstGeom prst="rect">
            <a:avLst/>
          </a:prstGeom>
        </p:spPr>
        <p:txBody>
          <a:bodyPr vert="eaVert"/>
          <a:lstStyle/>
          <a:p>
            <a:r>
              <a:rPr lang="en-US"/>
              <a:t>Click to edit Master title style</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10/15/2022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84048505"/>
      </p:ext>
    </p:extLst>
  </p:cSld>
  <p:clrMapOvr>
    <a:masterClrMapping/>
  </p:clrMapOvr>
  <p:transition spd="slow">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0" y="12712706"/>
            <a:ext cx="5689601" cy="730250"/>
          </a:xfrm>
          <a:prstGeom prst="rect">
            <a:avLst/>
          </a:prstGeom>
        </p:spPr>
        <p:txBody>
          <a:bodyPr lIns="91426" tIns="45713" rIns="91426" bIns="45713"/>
          <a:lstStyle/>
          <a:p>
            <a:fld id="{D15044BE-B3F3-4258-B55D-9238C2EBFDF1}" type="datetimeFigureOut">
              <a:rPr lang="en-US" smtClean="0"/>
              <a:pPr/>
              <a:t>10/15/2022</a:t>
            </a:fld>
            <a:endParaRPr lang="en-US"/>
          </a:p>
        </p:txBody>
      </p:sp>
      <p:sp>
        <p:nvSpPr>
          <p:cNvPr id="5" name="Footer Placeholder 4"/>
          <p:cNvSpPr>
            <a:spLocks noGrp="1"/>
          </p:cNvSpPr>
          <p:nvPr>
            <p:ph type="ftr" sz="quarter" idx="11"/>
          </p:nvPr>
        </p:nvSpPr>
        <p:spPr>
          <a:xfrm>
            <a:off x="8331205" y="12712706"/>
            <a:ext cx="7721601" cy="730250"/>
          </a:xfrm>
          <a:prstGeom prst="rect">
            <a:avLst/>
          </a:prstGeom>
        </p:spPr>
        <p:txBody>
          <a:bodyPr lIns="91426" tIns="45713" rIns="91426" bIns="45713"/>
          <a:lstStyle/>
          <a:p>
            <a:endParaRPr lang="en-US"/>
          </a:p>
        </p:txBody>
      </p:sp>
      <p:sp>
        <p:nvSpPr>
          <p:cNvPr id="6" name="Slide Number Placeholder 5"/>
          <p:cNvSpPr>
            <a:spLocks noGrp="1"/>
          </p:cNvSpPr>
          <p:nvPr>
            <p:ph type="sldNum" sz="quarter" idx="12"/>
          </p:nvPr>
        </p:nvSpPr>
        <p:spPr>
          <a:xfrm>
            <a:off x="17475204" y="12712706"/>
            <a:ext cx="5689601" cy="730250"/>
          </a:xfrm>
          <a:prstGeom prst="rect">
            <a:avLst/>
          </a:prstGeom>
        </p:spPr>
        <p:txBody>
          <a:bodyPr lIns="91426" tIns="45713" rIns="91426" bIns="45713"/>
          <a:lstStyle/>
          <a:p>
            <a:fld id="{E56A0A80-8336-46B1-B89F-89FB7E7362A5}" type="slidenum">
              <a:rPr lang="en-US" smtClean="0"/>
              <a:pPr/>
              <a:t>‹#›</a:t>
            </a:fld>
            <a:endParaRPr lang="en-US"/>
          </a:p>
        </p:txBody>
      </p:sp>
    </p:spTree>
    <p:extLst>
      <p:ext uri="{BB962C8B-B14F-4D97-AF65-F5344CB8AC3E}">
        <p14:creationId xmlns:p14="http://schemas.microsoft.com/office/powerpoint/2010/main" val="2948862067"/>
      </p:ext>
    </p:extLst>
  </p:cSld>
  <p:clrMapOvr>
    <a:masterClrMapping/>
  </p:clrMapOvr>
  <p:transition spd="slow">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2" y="12712702"/>
            <a:ext cx="5689600" cy="730250"/>
          </a:xfrm>
          <a:prstGeom prst="rect">
            <a:avLst/>
          </a:prstGeom>
        </p:spPr>
        <p:txBody>
          <a:bodyPr/>
          <a:lstStyle/>
          <a:p>
            <a:fld id="{D15044BE-B3F3-4258-B55D-9238C2EBFDF1}" type="datetimeFigureOut">
              <a:rPr lang="en-US" smtClean="0"/>
              <a:pPr/>
              <a:t>10/15/2022</a:t>
            </a:fld>
            <a:endParaRPr lang="en-US"/>
          </a:p>
        </p:txBody>
      </p:sp>
      <p:sp>
        <p:nvSpPr>
          <p:cNvPr id="5" name="Footer Placeholder 4"/>
          <p:cNvSpPr>
            <a:spLocks noGrp="1"/>
          </p:cNvSpPr>
          <p:nvPr>
            <p:ph type="ftr" sz="quarter" idx="11"/>
          </p:nvPr>
        </p:nvSpPr>
        <p:spPr>
          <a:xfrm>
            <a:off x="8331200" y="12712702"/>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1" y="12712702"/>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3423164471"/>
      </p:ext>
    </p:extLst>
  </p:cSld>
  <p:clrMapOvr>
    <a:masterClrMapping/>
  </p:clrMapOvr>
  <p:transition spd="slow">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D15044BE-B3F3-4258-B55D-9238C2EBFDF1}" type="datetimeFigureOut">
              <a:rPr lang="en-US" smtClean="0"/>
              <a:pPr/>
              <a:t>10/15/2022</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443766085"/>
      </p:ext>
    </p:extLst>
  </p:cSld>
  <p:clrMapOvr>
    <a:masterClrMapping/>
  </p:clrMapOvr>
  <p:transition spd="slow">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D15044BE-B3F3-4258-B55D-9238C2EBFDF1}" type="datetimeFigureOut">
              <a:rPr lang="en-US" smtClean="0"/>
              <a:pPr/>
              <a:t>10/15/2022</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1829813515"/>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10/15/2022</a:t>
            </a:fld>
            <a:endParaRPr lang="en-US"/>
          </a:p>
        </p:txBody>
      </p:sp>
      <p:sp>
        <p:nvSpPr>
          <p:cNvPr id="3" name="Footer Placeholder 2"/>
          <p:cNvSpPr>
            <a:spLocks noGrp="1"/>
          </p:cNvSpPr>
          <p:nvPr>
            <p:ph type="ftr" sz="quarter" idx="11"/>
          </p:nvPr>
        </p:nvSpPr>
        <p:spPr>
          <a:xfrm>
            <a:off x="8077200" y="12712701"/>
            <a:ext cx="8229600" cy="730250"/>
          </a:xfrm>
          <a:prstGeom prst="rect">
            <a:avLst/>
          </a:prstGeom>
        </p:spPr>
        <p:txBody>
          <a:bodyPr/>
          <a:lstStyle/>
          <a:p>
            <a:endParaRPr lang="en-US"/>
          </a:p>
        </p:txBody>
      </p:sp>
      <p:sp>
        <p:nvSpPr>
          <p:cNvPr id="4" name="Slide Number Placeholder 3"/>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624589881"/>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a:prstGeom prst="rect">
            <a:avLst/>
          </a:prstGeo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10/15/2022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007655814"/>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a:prstGeom prst="rect">
            <a:avLst/>
          </a:prstGeo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10/15/2022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82098361"/>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10/15/2022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21088558"/>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image" Target="../media/image3.png"/><Relationship Id="rId2" Type="http://schemas.openxmlformats.org/officeDocument/2006/relationships/slideLayout" Target="../slideLayouts/slideLayout46.xml"/><Relationship Id="rId16" Type="http://schemas.openxmlformats.org/officeDocument/2006/relationships/theme" Target="../theme/theme2.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6">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3140210"/>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0" r:id="rId3"/>
    <p:sldLayoutId id="2147483741" r:id="rId4"/>
    <p:sldLayoutId id="2147483744" r:id="rId5"/>
    <p:sldLayoutId id="2147483745" r:id="rId6"/>
    <p:sldLayoutId id="2147483746" r:id="rId7"/>
    <p:sldLayoutId id="2147483747" r:id="rId8"/>
    <p:sldLayoutId id="2147483748" r:id="rId9"/>
    <p:sldLayoutId id="2147483749" r:id="rId10"/>
    <p:sldLayoutId id="2147483750" r:id="rId11"/>
    <p:sldLayoutId id="2147483814" r:id="rId12"/>
    <p:sldLayoutId id="2147483813" r:id="rId13"/>
    <p:sldLayoutId id="2147483812" r:id="rId14"/>
    <p:sldLayoutId id="2147483811" r:id="rId15"/>
    <p:sldLayoutId id="2147483810" r:id="rId16"/>
    <p:sldLayoutId id="2147483809" r:id="rId17"/>
    <p:sldLayoutId id="2147483808" r:id="rId18"/>
    <p:sldLayoutId id="2147483807" r:id="rId19"/>
    <p:sldLayoutId id="2147483806" r:id="rId20"/>
    <p:sldLayoutId id="2147483805" r:id="rId21"/>
    <p:sldLayoutId id="2147483804" r:id="rId22"/>
    <p:sldLayoutId id="2147483803" r:id="rId23"/>
    <p:sldLayoutId id="2147483802" r:id="rId24"/>
    <p:sldLayoutId id="2147483801" r:id="rId25"/>
    <p:sldLayoutId id="2147483800" r:id="rId26"/>
    <p:sldLayoutId id="2147483799" r:id="rId27"/>
    <p:sldLayoutId id="2147483798" r:id="rId28"/>
    <p:sldLayoutId id="2147483797" r:id="rId29"/>
    <p:sldLayoutId id="2147483796" r:id="rId30"/>
    <p:sldLayoutId id="2147483795" r:id="rId31"/>
    <p:sldLayoutId id="2147483794" r:id="rId32"/>
    <p:sldLayoutId id="2147483793" r:id="rId33"/>
    <p:sldLayoutId id="2147483792" r:id="rId34"/>
    <p:sldLayoutId id="2147483791" r:id="rId35"/>
    <p:sldLayoutId id="2147483790" r:id="rId36"/>
    <p:sldLayoutId id="2147483789" r:id="rId37"/>
    <p:sldLayoutId id="2147483788" r:id="rId38"/>
    <p:sldLayoutId id="2147483787" r:id="rId39"/>
    <p:sldLayoutId id="2147483786" r:id="rId40"/>
    <p:sldLayoutId id="2147483785" r:id="rId41"/>
    <p:sldLayoutId id="2147483784" r:id="rId42"/>
    <p:sldLayoutId id="2147483783" r:id="rId43"/>
    <p:sldLayoutId id="2147483782" r:id="rId44"/>
  </p:sldLayoutIdLst>
  <p:transition spd="slow">
    <p:fade/>
  </p:transition>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02D81D6-6C80-4AD7-8303-A19CA2808612}"/>
              </a:ext>
            </a:extLst>
          </p:cNvPr>
          <p:cNvPicPr>
            <a:picLocks noChangeAspect="1"/>
          </p:cNvPicPr>
          <p:nvPr userDrawn="1"/>
        </p:nvPicPr>
        <p:blipFill>
          <a:blip r:embed="rId17"/>
          <a:stretch>
            <a:fillRect/>
          </a:stretch>
        </p:blipFill>
        <p:spPr>
          <a:xfrm>
            <a:off x="144203" y="1065704"/>
            <a:ext cx="24239797" cy="12650296"/>
          </a:xfrm>
          <a:prstGeom prst="rect">
            <a:avLst/>
          </a:prstGeom>
        </p:spPr>
      </p:pic>
    </p:spTree>
    <p:extLst>
      <p:ext uri="{BB962C8B-B14F-4D97-AF65-F5344CB8AC3E}">
        <p14:creationId xmlns:p14="http://schemas.microsoft.com/office/powerpoint/2010/main" val="4241094257"/>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Lst>
  <p:transition spd="slow">
    <p:fade/>
  </p:transition>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11.xml"/><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jpeg"/><Relationship Id="rId2" Type="http://schemas.openxmlformats.org/officeDocument/2006/relationships/image" Target="../media/image25.png"/><Relationship Id="rId1" Type="http://schemas.openxmlformats.org/officeDocument/2006/relationships/slideLayout" Target="../slideLayouts/slideLayout1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34.png"/><Relationship Id="rId7" Type="http://schemas.openxmlformats.org/officeDocument/2006/relationships/image" Target="../media/image30.jpeg"/><Relationship Id="rId2" Type="http://schemas.openxmlformats.org/officeDocument/2006/relationships/image" Target="../media/image33.png"/><Relationship Id="rId1" Type="http://schemas.openxmlformats.org/officeDocument/2006/relationships/slideLayout" Target="../slideLayouts/slideLayout11.xml"/><Relationship Id="rId6" Type="http://schemas.openxmlformats.org/officeDocument/2006/relationships/image" Target="../media/image29.png"/><Relationship Id="rId5" Type="http://schemas.openxmlformats.org/officeDocument/2006/relationships/image" Target="../media/image36.png"/><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37.png"/><Relationship Id="rId7" Type="http://schemas.openxmlformats.org/officeDocument/2006/relationships/image" Target="../media/image40.png"/><Relationship Id="rId2" Type="http://schemas.openxmlformats.org/officeDocument/2006/relationships/image" Target="../media/image320.png"/><Relationship Id="rId1" Type="http://schemas.openxmlformats.org/officeDocument/2006/relationships/slideLayout" Target="../slideLayouts/slideLayout11.xml"/><Relationship Id="rId6" Type="http://schemas.openxmlformats.org/officeDocument/2006/relationships/image" Target="../media/image29.png"/><Relationship Id="rId5" Type="http://schemas.openxmlformats.org/officeDocument/2006/relationships/image" Target="../media/image39.png"/><Relationship Id="rId10" Type="http://schemas.openxmlformats.org/officeDocument/2006/relationships/image" Target="../media/image41.png"/><Relationship Id="rId4" Type="http://schemas.openxmlformats.org/officeDocument/2006/relationships/image" Target="../media/image38.png"/><Relationship Id="rId9" Type="http://schemas.openxmlformats.org/officeDocument/2006/relationships/image" Target="../media/image42.png"/></Relationships>
</file>

<file path=ppt/slides/_rels/slide15.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4.png"/><Relationship Id="rId7" Type="http://schemas.openxmlformats.org/officeDocument/2006/relationships/image" Target="../media/image30.jpeg"/><Relationship Id="rId2" Type="http://schemas.openxmlformats.org/officeDocument/2006/relationships/image" Target="../media/image43.png"/><Relationship Id="rId1" Type="http://schemas.openxmlformats.org/officeDocument/2006/relationships/slideLayout" Target="../slideLayouts/slideLayout11.xml"/><Relationship Id="rId6" Type="http://schemas.openxmlformats.org/officeDocument/2006/relationships/image" Target="../media/image29.png"/><Relationship Id="rId5" Type="http://schemas.openxmlformats.org/officeDocument/2006/relationships/image" Target="../media/image46.png"/><Relationship Id="rId4" Type="http://schemas.openxmlformats.org/officeDocument/2006/relationships/image" Target="../media/image45.png"/></Relationships>
</file>

<file path=ppt/slides/_rels/slide16.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50.png"/><Relationship Id="rId7" Type="http://schemas.openxmlformats.org/officeDocument/2006/relationships/image" Target="../media/image52.png"/><Relationship Id="rId2" Type="http://schemas.openxmlformats.org/officeDocument/2006/relationships/image" Target="../media/image48.png"/><Relationship Id="rId1" Type="http://schemas.openxmlformats.org/officeDocument/2006/relationships/slideLayout" Target="../slideLayouts/slideLayout11.xml"/><Relationship Id="rId6" Type="http://schemas.openxmlformats.org/officeDocument/2006/relationships/image" Target="../media/image29.png"/><Relationship Id="rId5" Type="http://schemas.openxmlformats.org/officeDocument/2006/relationships/image" Target="../media/image51.png"/><Relationship Id="rId10" Type="http://schemas.openxmlformats.org/officeDocument/2006/relationships/image" Target="../media/image54.png"/><Relationship Id="rId4" Type="http://schemas.openxmlformats.org/officeDocument/2006/relationships/image" Target="../media/image49.png"/><Relationship Id="rId9" Type="http://schemas.openxmlformats.org/officeDocument/2006/relationships/image" Target="../media/image53.png"/></Relationships>
</file>

<file path=ppt/slides/_rels/slide17.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6.png"/><Relationship Id="rId7" Type="http://schemas.openxmlformats.org/officeDocument/2006/relationships/image" Target="../media/image30.jpeg"/><Relationship Id="rId2" Type="http://schemas.openxmlformats.org/officeDocument/2006/relationships/image" Target="../media/image55.png"/><Relationship Id="rId1" Type="http://schemas.openxmlformats.org/officeDocument/2006/relationships/slideLayout" Target="../slideLayouts/slideLayout11.xml"/><Relationship Id="rId6" Type="http://schemas.openxmlformats.org/officeDocument/2006/relationships/image" Target="../media/image29.png"/><Relationship Id="rId11" Type="http://schemas.openxmlformats.org/officeDocument/2006/relationships/image" Target="../media/image62.png"/><Relationship Id="rId5" Type="http://schemas.openxmlformats.org/officeDocument/2006/relationships/image" Target="../media/image58.png"/><Relationship Id="rId10" Type="http://schemas.openxmlformats.org/officeDocument/2006/relationships/image" Target="../media/image61.png"/><Relationship Id="rId4" Type="http://schemas.openxmlformats.org/officeDocument/2006/relationships/image" Target="../media/image57.png"/><Relationship Id="rId9" Type="http://schemas.openxmlformats.org/officeDocument/2006/relationships/image" Target="../media/image60.png"/></Relationships>
</file>

<file path=ppt/slides/_rels/slide18.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4.png"/><Relationship Id="rId7" Type="http://schemas.openxmlformats.org/officeDocument/2006/relationships/image" Target="../media/image30.jpeg"/><Relationship Id="rId2" Type="http://schemas.openxmlformats.org/officeDocument/2006/relationships/image" Target="../media/image63.png"/><Relationship Id="rId1" Type="http://schemas.openxmlformats.org/officeDocument/2006/relationships/slideLayout" Target="../slideLayouts/slideLayout11.xml"/><Relationship Id="rId6" Type="http://schemas.openxmlformats.org/officeDocument/2006/relationships/image" Target="../media/image29.png"/><Relationship Id="rId5" Type="http://schemas.openxmlformats.org/officeDocument/2006/relationships/image" Target="../media/image66.png"/><Relationship Id="rId4" Type="http://schemas.openxmlformats.org/officeDocument/2006/relationships/image" Target="../media/image65.png"/><Relationship Id="rId9" Type="http://schemas.openxmlformats.org/officeDocument/2006/relationships/image" Target="../media/image68.png"/></Relationships>
</file>

<file path=ppt/slides/_rels/slide19.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70.png"/><Relationship Id="rId7" Type="http://schemas.openxmlformats.org/officeDocument/2006/relationships/image" Target="../media/image73.png"/><Relationship Id="rId12" Type="http://schemas.openxmlformats.org/officeDocument/2006/relationships/image" Target="../media/image77.png"/><Relationship Id="rId2" Type="http://schemas.openxmlformats.org/officeDocument/2006/relationships/image" Target="../media/image69.png"/><Relationship Id="rId1" Type="http://schemas.openxmlformats.org/officeDocument/2006/relationships/slideLayout" Target="../slideLayouts/slideLayout11.xml"/><Relationship Id="rId6" Type="http://schemas.openxmlformats.org/officeDocument/2006/relationships/image" Target="../media/image29.png"/><Relationship Id="rId11" Type="http://schemas.openxmlformats.org/officeDocument/2006/relationships/image" Target="../media/image76.png"/><Relationship Id="rId5" Type="http://schemas.openxmlformats.org/officeDocument/2006/relationships/image" Target="../media/image72.png"/><Relationship Id="rId10" Type="http://schemas.openxmlformats.org/officeDocument/2006/relationships/image" Target="../media/image75.png"/><Relationship Id="rId4" Type="http://schemas.openxmlformats.org/officeDocument/2006/relationships/image" Target="../media/image71.png"/><Relationship Id="rId9" Type="http://schemas.openxmlformats.org/officeDocument/2006/relationships/image" Target="../media/image74.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70.png"/><Relationship Id="rId7" Type="http://schemas.openxmlformats.org/officeDocument/2006/relationships/image" Target="../media/image73.png"/><Relationship Id="rId12" Type="http://schemas.openxmlformats.org/officeDocument/2006/relationships/image" Target="../media/image81.png"/><Relationship Id="rId2" Type="http://schemas.openxmlformats.org/officeDocument/2006/relationships/image" Target="../media/image69.png"/><Relationship Id="rId1" Type="http://schemas.openxmlformats.org/officeDocument/2006/relationships/slideLayout" Target="../slideLayouts/slideLayout11.xml"/><Relationship Id="rId6" Type="http://schemas.openxmlformats.org/officeDocument/2006/relationships/image" Target="../media/image29.png"/><Relationship Id="rId11" Type="http://schemas.openxmlformats.org/officeDocument/2006/relationships/image" Target="../media/image80.png"/><Relationship Id="rId5" Type="http://schemas.openxmlformats.org/officeDocument/2006/relationships/image" Target="../media/image72.png"/><Relationship Id="rId10" Type="http://schemas.openxmlformats.org/officeDocument/2006/relationships/image" Target="../media/image79.png"/><Relationship Id="rId4" Type="http://schemas.openxmlformats.org/officeDocument/2006/relationships/image" Target="../media/image71.png"/><Relationship Id="rId9" Type="http://schemas.openxmlformats.org/officeDocument/2006/relationships/image" Target="../media/image78.png"/></Relationships>
</file>

<file path=ppt/slides/_rels/slide21.xml.rels><?xml version="1.0" encoding="UTF-8" standalone="yes"?>
<Relationships xmlns="http://schemas.openxmlformats.org/package/2006/relationships"><Relationship Id="rId8" Type="http://schemas.openxmlformats.org/officeDocument/2006/relationships/image" Target="../media/image33.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notesSlide" Target="../notesSlides/notesSlide11.xml"/><Relationship Id="rId1" Type="http://schemas.openxmlformats.org/officeDocument/2006/relationships/slideLayout" Target="../slideLayouts/slideLayout11.xml"/><Relationship Id="rId6" Type="http://schemas.openxmlformats.org/officeDocument/2006/relationships/image" Target="../media/image32.wmf"/><Relationship Id="rId5" Type="http://schemas.openxmlformats.org/officeDocument/2006/relationships/oleObject" Target="../embeddings/oleObject2.bin"/><Relationship Id="rId4" Type="http://schemas.openxmlformats.org/officeDocument/2006/relationships/image" Target="../media/image31.wmf"/></Relationships>
</file>

<file path=ppt/slides/_rels/slide22.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330.png"/><Relationship Id="rId1" Type="http://schemas.openxmlformats.org/officeDocument/2006/relationships/slideLayout" Target="../slideLayouts/slideLayout11.xml"/><Relationship Id="rId4" Type="http://schemas.openxmlformats.org/officeDocument/2006/relationships/image" Target="../media/image83.svg"/></Relationships>
</file>

<file path=ppt/slides/_rels/slide23.xml.rels><?xml version="1.0" encoding="UTF-8" standalone="yes"?>
<Relationships xmlns="http://schemas.openxmlformats.org/package/2006/relationships"><Relationship Id="rId3" Type="http://schemas.openxmlformats.org/officeDocument/2006/relationships/image" Target="../media/image83.svg"/><Relationship Id="rId2" Type="http://schemas.openxmlformats.org/officeDocument/2006/relationships/image" Target="../media/image82.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50.png"/><Relationship Id="rId7"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notesSlide" Target="../notesSlides/notesSlide9.xml"/><Relationship Id="rId1" Type="http://schemas.openxmlformats.org/officeDocument/2006/relationships/slideLayout" Target="../slideLayouts/slideLayout11.xml"/><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08C62C3-3138-4092-86C2-85A1567C6E78}"/>
              </a:ext>
            </a:extLst>
          </p:cNvPr>
          <p:cNvGrpSpPr/>
          <p:nvPr/>
        </p:nvGrpSpPr>
        <p:grpSpPr>
          <a:xfrm>
            <a:off x="685800" y="1600200"/>
            <a:ext cx="22808131" cy="11677583"/>
            <a:chOff x="1447796" y="1793813"/>
            <a:chExt cx="22808131" cy="11677583"/>
          </a:xfrm>
        </p:grpSpPr>
        <p:grpSp>
          <p:nvGrpSpPr>
            <p:cNvPr id="2" name="Group 1">
              <a:extLst>
                <a:ext uri="{FF2B5EF4-FFF2-40B4-BE49-F238E27FC236}">
                  <a16:creationId xmlns:a16="http://schemas.microsoft.com/office/drawing/2014/main" id="{E17C9077-2F0E-4830-9CBB-2CF87E745444}"/>
                </a:ext>
              </a:extLst>
            </p:cNvPr>
            <p:cNvGrpSpPr/>
            <p:nvPr/>
          </p:nvGrpSpPr>
          <p:grpSpPr>
            <a:xfrm>
              <a:off x="1447796" y="1793813"/>
              <a:ext cx="22808131" cy="11677583"/>
              <a:chOff x="1447796" y="1793813"/>
              <a:chExt cx="22808131" cy="11677583"/>
            </a:xfrm>
          </p:grpSpPr>
          <p:grpSp>
            <p:nvGrpSpPr>
              <p:cNvPr id="69" name="Group 68"/>
              <p:cNvGrpSpPr/>
              <p:nvPr/>
            </p:nvGrpSpPr>
            <p:grpSpPr>
              <a:xfrm>
                <a:off x="1575873" y="1797127"/>
                <a:ext cx="22680054" cy="11674269"/>
                <a:chOff x="-3538955" y="3448230"/>
                <a:chExt cx="22680054" cy="11674269"/>
              </a:xfrm>
            </p:grpSpPr>
            <p:sp>
              <p:nvSpPr>
                <p:cNvPr id="70" name="Right Triangle 69"/>
                <p:cNvSpPr/>
                <p:nvPr/>
              </p:nvSpPr>
              <p:spPr>
                <a:xfrm flipH="1">
                  <a:off x="8958821" y="3486542"/>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3538955" y="3448230"/>
                  <a:ext cx="22680054" cy="11674269"/>
                  <a:chOff x="-3538955" y="3448230"/>
                  <a:chExt cx="22680054" cy="11674269"/>
                </a:xfrm>
              </p:grpSpPr>
              <p:sp>
                <p:nvSpPr>
                  <p:cNvPr id="72" name="Rounded Rectangle 71"/>
                  <p:cNvSpPr/>
                  <p:nvPr/>
                </p:nvSpPr>
                <p:spPr>
                  <a:xfrm>
                    <a:off x="-3538955" y="3592713"/>
                    <a:ext cx="22680054" cy="11529786"/>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sp>
                <p:nvSpPr>
                  <p:cNvPr id="73" name="TextBox 72"/>
                  <p:cNvSpPr txBox="1"/>
                  <p:nvPr/>
                </p:nvSpPr>
                <p:spPr>
                  <a:xfrm>
                    <a:off x="5759299" y="3448230"/>
                    <a:ext cx="3890809" cy="923330"/>
                  </a:xfrm>
                  <a:prstGeom prst="rect">
                    <a:avLst/>
                  </a:prstGeom>
                  <a:noFill/>
                </p:spPr>
                <p:txBody>
                  <a:bodyPr wrap="none" rtlCol="0">
                    <a:spAutoFit/>
                  </a:bodyPr>
                  <a:lstStyle/>
                  <a:p>
                    <a:pPr algn="ctr" fontAlgn="auto">
                      <a:spcBef>
                        <a:spcPct val="50000"/>
                      </a:spcBef>
                      <a:spcAft>
                        <a:spcPts val="0"/>
                      </a:spcAft>
                      <a:defRPr/>
                    </a:pPr>
                    <a:r>
                      <a:rPr lang="en-US" sz="5400" b="1" cap="all" dirty="0">
                        <a:ln w="0"/>
                        <a:solidFill>
                          <a:schemeClr val="bg1"/>
                        </a:solidFill>
                        <a:effectLst>
                          <a:reflection blurRad="12700" stA="50000" endPos="50000" dist="5000" dir="5400000" sy="-100000" rotWithShape="0"/>
                        </a:effectLst>
                        <a:latin typeface="Tahoma" pitchFamily="34" charset="0"/>
                        <a:ea typeface="Tahoma" pitchFamily="34" charset="0"/>
                        <a:cs typeface="Tahoma" pitchFamily="34" charset="0"/>
                      </a:rPr>
                      <a:t>CHƯƠNG I</a:t>
                    </a:r>
                  </a:p>
                </p:txBody>
              </p:sp>
            </p:grpSp>
          </p:grpSp>
          <p:sp>
            <p:nvSpPr>
              <p:cNvPr id="74" name="Right Triangle 73"/>
              <p:cNvSpPr/>
              <p:nvPr/>
            </p:nvSpPr>
            <p:spPr>
              <a:xfrm flipH="1">
                <a:off x="7921388" y="1793819"/>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ound Same Side Corner Rectangle 95"/>
              <p:cNvSpPr/>
              <p:nvPr/>
            </p:nvSpPr>
            <p:spPr>
              <a:xfrm flipV="1">
                <a:off x="8114764" y="1793813"/>
                <a:ext cx="10807999" cy="1181261"/>
              </a:xfrm>
              <a:prstGeom prst="round2SameRect">
                <a:avLst>
                  <a:gd name="adj1" fmla="val 6458"/>
                  <a:gd name="adj2" fmla="val 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p:cNvSpPr txBox="1"/>
              <p:nvPr/>
            </p:nvSpPr>
            <p:spPr>
              <a:xfrm>
                <a:off x="8597663" y="1953929"/>
                <a:ext cx="10325100" cy="830997"/>
              </a:xfrm>
              <a:prstGeom prst="rect">
                <a:avLst/>
              </a:prstGeom>
              <a:noFill/>
            </p:spPr>
            <p:txBody>
              <a:bodyPr wrap="square" rtlCol="0">
                <a:spAutoFit/>
              </a:bodyPr>
              <a:lstStyle/>
              <a:p>
                <a:r>
                  <a:rPr lang="vi-VN" sz="4800" b="1" dirty="0">
                    <a:solidFill>
                      <a:srgbClr val="C00000"/>
                    </a:solidFill>
                    <a:latin typeface="+mj-lt"/>
                  </a:rPr>
                  <a:t>CHƯƠNG VIII. ĐẠI SỐ TỔ HỢP</a:t>
                </a:r>
              </a:p>
            </p:txBody>
          </p:sp>
          <p:pic>
            <p:nvPicPr>
              <p:cNvPr id="104" name="Picture 5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1230" y="2975075"/>
                <a:ext cx="1495424" cy="1495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7467544" y="4114018"/>
                <a:ext cx="13632086" cy="8332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grpSp>
            <p:nvGrpSpPr>
              <p:cNvPr id="56" name="Group 60"/>
              <p:cNvGrpSpPr/>
              <p:nvPr/>
            </p:nvGrpSpPr>
            <p:grpSpPr>
              <a:xfrm>
                <a:off x="1447796" y="6229930"/>
                <a:ext cx="4513697" cy="1583583"/>
                <a:chOff x="7459665" y="8052071"/>
                <a:chExt cx="4514219" cy="1583782"/>
              </a:xfrm>
            </p:grpSpPr>
            <p:sp>
              <p:nvSpPr>
                <p:cNvPr id="57" name="Rectangle 56"/>
                <p:cNvSpPr/>
                <p:nvPr/>
              </p:nvSpPr>
              <p:spPr>
                <a:xfrm>
                  <a:off x="9111872" y="8052071"/>
                  <a:ext cx="2862012" cy="815702"/>
                </a:xfrm>
                <a:prstGeom prst="rect">
                  <a:avLst/>
                </a:prstGeom>
              </p:spPr>
              <p:txBody>
                <a:bodyPr wrap="none">
                  <a:spAutoFit/>
                </a:bodyPr>
                <a:lstStyle/>
                <a:p>
                  <a:pPr>
                    <a:lnSpc>
                      <a:spcPct val="100000"/>
                    </a:lnSpc>
                    <a:spcBef>
                      <a:spcPct val="0"/>
                    </a:spcBef>
                    <a:buFontTx/>
                    <a:buNone/>
                    <a:defRPr/>
                  </a:pPr>
                  <a:r>
                    <a:rPr lang="en-US" sz="4700" b="1" dirty="0">
                      <a:solidFill>
                        <a:srgbClr val="242452"/>
                      </a:solidFill>
                      <a:latin typeface="Tahoma" panose="020B0604030504040204" pitchFamily="34" charset="0"/>
                      <a:ea typeface="Tahoma" panose="020B0604030504040204" pitchFamily="34" charset="0"/>
                      <a:cs typeface="Tahoma" panose="020B0604030504040204" pitchFamily="34" charset="0"/>
                    </a:rPr>
                    <a:t>HOÁN VỊ</a:t>
                  </a:r>
                </a:p>
              </p:txBody>
            </p:sp>
            <p:grpSp>
              <p:nvGrpSpPr>
                <p:cNvPr id="58" name="Group 26"/>
                <p:cNvGrpSpPr/>
                <p:nvPr/>
              </p:nvGrpSpPr>
              <p:grpSpPr>
                <a:xfrm>
                  <a:off x="7459665" y="8066128"/>
                  <a:ext cx="1392614" cy="1569725"/>
                  <a:chOff x="7459669" y="8523328"/>
                  <a:chExt cx="1381118" cy="1569725"/>
                </a:xfrm>
              </p:grpSpPr>
              <p:sp>
                <p:nvSpPr>
                  <p:cNvPr id="59" name="Isosceles Triangle 44"/>
                  <p:cNvSpPr/>
                  <p:nvPr/>
                </p:nvSpPr>
                <p:spPr>
                  <a:xfrm rot="16200000">
                    <a:off x="7469936" y="9939098"/>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60" name="Group 28"/>
                  <p:cNvGrpSpPr/>
                  <p:nvPr/>
                </p:nvGrpSpPr>
                <p:grpSpPr>
                  <a:xfrm>
                    <a:off x="7469187" y="8523328"/>
                    <a:ext cx="1371600" cy="731520"/>
                    <a:chOff x="7469187" y="8523328"/>
                    <a:chExt cx="1371600" cy="731520"/>
                  </a:xfrm>
                </p:grpSpPr>
                <p:sp>
                  <p:nvSpPr>
                    <p:cNvPr id="61" name="Round Same Side Corner Rectangle 60"/>
                    <p:cNvSpPr/>
                    <p:nvPr/>
                  </p:nvSpPr>
                  <p:spPr>
                    <a:xfrm rot="5400000">
                      <a:off x="7789227" y="8203288"/>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62" name="TextBox 61"/>
                    <p:cNvSpPr txBox="1"/>
                    <p:nvPr/>
                  </p:nvSpPr>
                  <p:spPr>
                    <a:xfrm>
                      <a:off x="7958807" y="8546811"/>
                      <a:ext cx="507514" cy="707968"/>
                    </a:xfrm>
                    <a:prstGeom prst="rect">
                      <a:avLst/>
                    </a:prstGeom>
                    <a:noFill/>
                  </p:spPr>
                  <p:txBody>
                    <a:bodyPr wrap="non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1</a:t>
                      </a:r>
                    </a:p>
                  </p:txBody>
                </p:sp>
              </p:grpSp>
            </p:grpSp>
          </p:grpSp>
          <p:grpSp>
            <p:nvGrpSpPr>
              <p:cNvPr id="63" name="Group 67"/>
              <p:cNvGrpSpPr/>
              <p:nvPr/>
            </p:nvGrpSpPr>
            <p:grpSpPr>
              <a:xfrm>
                <a:off x="1447796" y="7531408"/>
                <a:ext cx="5262116" cy="1426280"/>
                <a:chOff x="7459670" y="7241737"/>
                <a:chExt cx="5262727" cy="1426446"/>
              </a:xfrm>
            </p:grpSpPr>
            <p:sp>
              <p:nvSpPr>
                <p:cNvPr id="75" name="Rectangle 74"/>
                <p:cNvSpPr/>
                <p:nvPr/>
              </p:nvSpPr>
              <p:spPr>
                <a:xfrm>
                  <a:off x="9092456" y="7241737"/>
                  <a:ext cx="3629941" cy="815702"/>
                </a:xfrm>
                <a:prstGeom prst="rect">
                  <a:avLst/>
                </a:prstGeom>
              </p:spPr>
              <p:txBody>
                <a:bodyPr wrap="none">
                  <a:spAutoFit/>
                </a:bodyPr>
                <a:lstStyle/>
                <a:p>
                  <a:pPr>
                    <a:lnSpc>
                      <a:spcPct val="100000"/>
                    </a:lnSpc>
                    <a:spcBef>
                      <a:spcPct val="0"/>
                    </a:spcBef>
                    <a:buNone/>
                    <a:defRPr/>
                  </a:pPr>
                  <a:r>
                    <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rPr>
                    <a:t>CHỈNH HỢP</a:t>
                  </a:r>
                </a:p>
              </p:txBody>
            </p:sp>
            <p:grpSp>
              <p:nvGrpSpPr>
                <p:cNvPr id="76" name="Group 32"/>
                <p:cNvGrpSpPr/>
                <p:nvPr/>
              </p:nvGrpSpPr>
              <p:grpSpPr>
                <a:xfrm>
                  <a:off x="7459670" y="7268840"/>
                  <a:ext cx="1392615" cy="1399343"/>
                  <a:chOff x="7459669" y="6288145"/>
                  <a:chExt cx="1381118" cy="1399343"/>
                </a:xfrm>
              </p:grpSpPr>
              <p:sp>
                <p:nvSpPr>
                  <p:cNvPr id="77"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78" name="Group 41"/>
                  <p:cNvGrpSpPr/>
                  <p:nvPr/>
                </p:nvGrpSpPr>
                <p:grpSpPr>
                  <a:xfrm>
                    <a:off x="7469187" y="6288145"/>
                    <a:ext cx="1371600" cy="731520"/>
                    <a:chOff x="7469187" y="6288145"/>
                    <a:chExt cx="1371600" cy="731520"/>
                  </a:xfrm>
                </p:grpSpPr>
                <p:sp>
                  <p:nvSpPr>
                    <p:cNvPr id="79" name="Round Same Side Corner Rectangle 78"/>
                    <p:cNvSpPr/>
                    <p:nvPr/>
                  </p:nvSpPr>
                  <p:spPr>
                    <a:xfrm rot="5400000">
                      <a:off x="7789227" y="5968105"/>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0" name="TextBox 79"/>
                    <p:cNvSpPr txBox="1"/>
                    <p:nvPr/>
                  </p:nvSpPr>
                  <p:spPr>
                    <a:xfrm>
                      <a:off x="7958806" y="6291822"/>
                      <a:ext cx="507513" cy="707967"/>
                    </a:xfrm>
                    <a:prstGeom prst="rect">
                      <a:avLst/>
                    </a:prstGeom>
                    <a:noFill/>
                  </p:spPr>
                  <p:txBody>
                    <a:bodyPr wrap="non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2</a:t>
                      </a:r>
                    </a:p>
                  </p:txBody>
                </p:sp>
              </p:grpSp>
            </p:grpSp>
          </p:grpSp>
          <p:grpSp>
            <p:nvGrpSpPr>
              <p:cNvPr id="83" name="Group 44"/>
              <p:cNvGrpSpPr/>
              <p:nvPr/>
            </p:nvGrpSpPr>
            <p:grpSpPr>
              <a:xfrm>
                <a:off x="1447797" y="11125197"/>
                <a:ext cx="1014914" cy="852829"/>
                <a:chOff x="7459669" y="7543800"/>
                <a:chExt cx="1006652" cy="852928"/>
              </a:xfrm>
            </p:grpSpPr>
            <p:sp>
              <p:nvSpPr>
                <p:cNvPr id="84"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7" name="TextBox 86"/>
                <p:cNvSpPr txBox="1"/>
                <p:nvPr/>
              </p:nvSpPr>
              <p:spPr>
                <a:xfrm>
                  <a:off x="7958808" y="7688760"/>
                  <a:ext cx="507513" cy="707968"/>
                </a:xfrm>
                <a:prstGeom prst="rect">
                  <a:avLst/>
                </a:prstGeom>
                <a:noFill/>
              </p:spPr>
              <p:txBody>
                <a:bodyPr wrap="non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4</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47" name="Group 67"/>
              <p:cNvGrpSpPr/>
              <p:nvPr/>
            </p:nvGrpSpPr>
            <p:grpSpPr>
              <a:xfrm>
                <a:off x="1447801" y="8880412"/>
                <a:ext cx="4042918" cy="1245456"/>
                <a:chOff x="7459670" y="7422583"/>
                <a:chExt cx="5227161" cy="1245600"/>
              </a:xfrm>
            </p:grpSpPr>
            <p:sp>
              <p:nvSpPr>
                <p:cNvPr id="48" name="Rectangle 47"/>
                <p:cNvSpPr/>
                <p:nvPr/>
              </p:nvSpPr>
              <p:spPr>
                <a:xfrm>
                  <a:off x="9529921" y="7422618"/>
                  <a:ext cx="3156910" cy="815702"/>
                </a:xfrm>
                <a:prstGeom prst="rect">
                  <a:avLst/>
                </a:prstGeom>
              </p:spPr>
              <p:txBody>
                <a:bodyPr wrap="none">
                  <a:spAutoFit/>
                </a:bodyPr>
                <a:lstStyle/>
                <a:p>
                  <a:pPr>
                    <a:lnSpc>
                      <a:spcPct val="100000"/>
                    </a:lnSpc>
                    <a:spcBef>
                      <a:spcPct val="0"/>
                    </a:spcBef>
                    <a:buNone/>
                    <a:defRPr/>
                  </a:pPr>
                  <a:r>
                    <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rPr>
                    <a:t>TỔ HỢP</a:t>
                  </a:r>
                </a:p>
              </p:txBody>
            </p:sp>
            <p:grpSp>
              <p:nvGrpSpPr>
                <p:cNvPr id="49" name="Group 32"/>
                <p:cNvGrpSpPr/>
                <p:nvPr/>
              </p:nvGrpSpPr>
              <p:grpSpPr>
                <a:xfrm>
                  <a:off x="7459670" y="7422583"/>
                  <a:ext cx="1800333" cy="1245600"/>
                  <a:chOff x="7459669" y="6441888"/>
                  <a:chExt cx="1785470" cy="1245600"/>
                </a:xfrm>
              </p:grpSpPr>
              <p:sp>
                <p:nvSpPr>
                  <p:cNvPr id="50"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51" name="Group 41"/>
                  <p:cNvGrpSpPr/>
                  <p:nvPr/>
                </p:nvGrpSpPr>
                <p:grpSpPr>
                  <a:xfrm>
                    <a:off x="7469193" y="6441888"/>
                    <a:ext cx="1775946" cy="798414"/>
                    <a:chOff x="7469193" y="6441888"/>
                    <a:chExt cx="1775946" cy="798414"/>
                  </a:xfrm>
                </p:grpSpPr>
                <p:sp>
                  <p:nvSpPr>
                    <p:cNvPr id="52" name="Round Same Side Corner Rectangle 51"/>
                    <p:cNvSpPr/>
                    <p:nvPr/>
                  </p:nvSpPr>
                  <p:spPr>
                    <a:xfrm rot="5400000">
                      <a:off x="7962887" y="5948194"/>
                      <a:ext cx="788557" cy="1775946"/>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53" name="TextBox 52"/>
                    <p:cNvSpPr txBox="1"/>
                    <p:nvPr/>
                  </p:nvSpPr>
                  <p:spPr>
                    <a:xfrm>
                      <a:off x="8251499" y="6532334"/>
                      <a:ext cx="282939" cy="707968"/>
                    </a:xfrm>
                    <a:prstGeom prst="rect">
                      <a:avLst/>
                    </a:prstGeom>
                    <a:noFill/>
                  </p:spPr>
                  <p:txBody>
                    <a:bodyPr wrap="squar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3</a:t>
                      </a:r>
                    </a:p>
                  </p:txBody>
                </p:sp>
              </p:grpSp>
            </p:grpSp>
          </p:grpSp>
          <p:sp>
            <p:nvSpPr>
              <p:cNvPr id="65" name="Isosceles Triangle 44"/>
              <p:cNvSpPr/>
              <p:nvPr/>
            </p:nvSpPr>
            <p:spPr>
              <a:xfrm rot="16200000">
                <a:off x="1458755" y="12246863"/>
                <a:ext cx="143671" cy="165569"/>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sp>
          <p:nvSpPr>
            <p:cNvPr id="103" name="Google Shape;122;p14">
              <a:extLst>
                <a:ext uri="{FF2B5EF4-FFF2-40B4-BE49-F238E27FC236}">
                  <a16:creationId xmlns:a16="http://schemas.microsoft.com/office/drawing/2014/main" id="{FAF7E6E7-D68E-4774-9801-54F6529B128E}"/>
                </a:ext>
              </a:extLst>
            </p:cNvPr>
            <p:cNvSpPr/>
            <p:nvPr/>
          </p:nvSpPr>
          <p:spPr>
            <a:xfrm>
              <a:off x="3165290" y="3009806"/>
              <a:ext cx="4418523" cy="882637"/>
            </a:xfrm>
            <a:prstGeom prst="rect">
              <a:avLst/>
            </a:prstGeom>
            <a:noFill/>
            <a:ln>
              <a:noFill/>
            </a:ln>
            <a:effectLst>
              <a:outerShdw blurRad="152400" dist="317500" dir="5400000" sx="90000" sy="-19000" rotWithShape="0">
                <a:srgbClr val="000000">
                  <a:alpha val="14901"/>
                </a:srgbClr>
              </a:outerShdw>
            </a:effectLst>
          </p:spPr>
          <p:txBody>
            <a:bodyPr spcFirstLastPara="1" wrap="square" lIns="91425" tIns="45700" rIns="91425" bIns="45700" anchor="t" anchorCtr="0">
              <a:noAutofit/>
              <a:scene3d>
                <a:camera prst="orthographicFront"/>
                <a:lightRig rig="threePt" dir="t"/>
              </a:scene3d>
              <a:sp3d prstMaterial="metal"/>
            </a:bodyPr>
            <a:lstStyle/>
            <a:p>
              <a:pPr marL="0" marR="0" lvl="0" indent="0" algn="ctr" rtl="0">
                <a:spcBef>
                  <a:spcPts val="0"/>
                </a:spcBef>
                <a:spcAft>
                  <a:spcPts val="0"/>
                </a:spcAft>
                <a:buNone/>
              </a:pPr>
              <a:r>
                <a:rPr lang="en-US" sz="6000">
                  <a:solidFill>
                    <a:srgbClr val="FF0000"/>
                  </a:solidFill>
                  <a:effectLst>
                    <a:glow rad="76200">
                      <a:srgbClr val="FFFF00">
                        <a:alpha val="47000"/>
                      </a:srgbClr>
                    </a:glow>
                    <a:outerShdw blurRad="50800" dist="38100" dir="18900000" algn="bl" rotWithShape="0">
                      <a:srgbClr val="0000CC">
                        <a:alpha val="40000"/>
                      </a:srgbClr>
                    </a:outerShdw>
                  </a:effectLst>
                  <a:latin typeface="Bahnschrift SemiBold SemiConden" panose="020B0502040204020203" pitchFamily="34" charset="0"/>
                  <a:sym typeface="Baumans"/>
                </a:rPr>
                <a:t>TOÁN ĐẠI SỐ  </a:t>
              </a:r>
              <a:endParaRPr sz="6000" dirty="0">
                <a:solidFill>
                  <a:srgbClr val="FF0000"/>
                </a:solidFill>
                <a:effectLst>
                  <a:glow rad="76200">
                    <a:srgbClr val="FFFF00">
                      <a:alpha val="47000"/>
                    </a:srgbClr>
                  </a:glow>
                  <a:outerShdw blurRad="50800" dist="38100" dir="18900000" algn="bl" rotWithShape="0">
                    <a:srgbClr val="0000CC">
                      <a:alpha val="40000"/>
                    </a:srgbClr>
                  </a:outerShdw>
                </a:effectLst>
                <a:latin typeface="Bahnschrift SemiBold SemiConden" panose="020B0502040204020203" pitchFamily="34" charset="0"/>
              </a:endParaRPr>
            </a:p>
          </p:txBody>
        </p:sp>
        <p:grpSp>
          <p:nvGrpSpPr>
            <p:cNvPr id="105" name="Group 104">
              <a:extLst>
                <a:ext uri="{FF2B5EF4-FFF2-40B4-BE49-F238E27FC236}">
                  <a16:creationId xmlns:a16="http://schemas.microsoft.com/office/drawing/2014/main" id="{7EC462C3-097E-478F-9154-33220765427C}"/>
                </a:ext>
              </a:extLst>
            </p:cNvPr>
            <p:cNvGrpSpPr/>
            <p:nvPr/>
          </p:nvGrpSpPr>
          <p:grpSpPr>
            <a:xfrm>
              <a:off x="4441592" y="3900043"/>
              <a:ext cx="1316269" cy="1323399"/>
              <a:chOff x="4902568" y="2922072"/>
              <a:chExt cx="1316269" cy="1323399"/>
            </a:xfrm>
          </p:grpSpPr>
          <p:grpSp>
            <p:nvGrpSpPr>
              <p:cNvPr id="106" name="Group 105">
                <a:extLst>
                  <a:ext uri="{FF2B5EF4-FFF2-40B4-BE49-F238E27FC236}">
                    <a16:creationId xmlns:a16="http://schemas.microsoft.com/office/drawing/2014/main" id="{392A2278-170A-49E8-B48D-301797CCDF5E}"/>
                  </a:ext>
                </a:extLst>
              </p:cNvPr>
              <p:cNvGrpSpPr/>
              <p:nvPr/>
            </p:nvGrpSpPr>
            <p:grpSpPr>
              <a:xfrm>
                <a:off x="5015148" y="2971696"/>
                <a:ext cx="1175009" cy="1143519"/>
                <a:chOff x="5015148" y="2971695"/>
                <a:chExt cx="1175009" cy="1143520"/>
              </a:xfrm>
            </p:grpSpPr>
            <p:sp>
              <p:nvSpPr>
                <p:cNvPr id="108" name="Oval 107">
                  <a:extLst>
                    <a:ext uri="{FF2B5EF4-FFF2-40B4-BE49-F238E27FC236}">
                      <a16:creationId xmlns:a16="http://schemas.microsoft.com/office/drawing/2014/main" id="{4E1041DC-D475-450B-91E9-794165D6DE77}"/>
                    </a:ext>
                  </a:extLst>
                </p:cNvPr>
                <p:cNvSpPr/>
                <p:nvPr/>
              </p:nvSpPr>
              <p:spPr>
                <a:xfrm>
                  <a:off x="5015148" y="2971695"/>
                  <a:ext cx="1175009" cy="1143520"/>
                </a:xfrm>
                <a:prstGeom prst="ellipse">
                  <a:avLst/>
                </a:prstGeom>
                <a:solidFill>
                  <a:srgbClr val="FFFF00"/>
                </a:solidFill>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1BBB2B80-ECD5-421E-A4F7-BBA59D5C9CDF}"/>
                    </a:ext>
                  </a:extLst>
                </p:cNvPr>
                <p:cNvSpPr/>
                <p:nvPr/>
              </p:nvSpPr>
              <p:spPr>
                <a:xfrm>
                  <a:off x="5015148" y="2993775"/>
                  <a:ext cx="1091111" cy="1121440"/>
                </a:xfrm>
                <a:prstGeom prst="ellipse">
                  <a:avLst/>
                </a:prstGeom>
                <a:solidFill>
                  <a:srgbClr val="3333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7" name="Google Shape;123;p14">
                <a:extLst>
                  <a:ext uri="{FF2B5EF4-FFF2-40B4-BE49-F238E27FC236}">
                    <a16:creationId xmlns:a16="http://schemas.microsoft.com/office/drawing/2014/main" id="{F38EB064-8955-4FC1-9AF5-C49985002268}"/>
                  </a:ext>
                </a:extLst>
              </p:cNvPr>
              <p:cNvSpPr txBox="1"/>
              <p:nvPr/>
            </p:nvSpPr>
            <p:spPr>
              <a:xfrm>
                <a:off x="4902568" y="2922072"/>
                <a:ext cx="1316269" cy="1323399"/>
              </a:xfrm>
              <a:prstGeom prst="rect">
                <a:avLst/>
              </a:prstGeom>
              <a:noFill/>
              <a:ln>
                <a:noFill/>
              </a:ln>
              <a:effectLst>
                <a:innerShdw blurRad="63500" dist="50800">
                  <a:prstClr val="black">
                    <a:alpha val="50000"/>
                  </a:prstClr>
                </a:inn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8000">
                    <a:solidFill>
                      <a:schemeClr val="bg1"/>
                    </a:solidFill>
                    <a:latin typeface="Yu Gothic UI Semilight" panose="020B0400000000000000" pitchFamily="34" charset="-128"/>
                    <a:ea typeface="Yu Gothic UI Semilight" panose="020B0400000000000000" pitchFamily="34" charset="-128"/>
                  </a:rPr>
                  <a:t>➉</a:t>
                </a:r>
                <a:endParaRPr sz="8000" dirty="0">
                  <a:solidFill>
                    <a:schemeClr val="bg1"/>
                  </a:solidFill>
                </a:endParaRPr>
              </a:p>
            </p:txBody>
          </p:sp>
        </p:grpSp>
      </p:grpSp>
      <p:sp>
        <p:nvSpPr>
          <p:cNvPr id="102" name="Rectangle 101">
            <a:extLst>
              <a:ext uri="{FF2B5EF4-FFF2-40B4-BE49-F238E27FC236}">
                <a16:creationId xmlns:a16="http://schemas.microsoft.com/office/drawing/2014/main" id="{97722FBB-848C-4653-8AB3-3BCD62C8D5C5}"/>
              </a:ext>
            </a:extLst>
          </p:cNvPr>
          <p:cNvSpPr/>
          <p:nvPr/>
        </p:nvSpPr>
        <p:spPr>
          <a:xfrm>
            <a:off x="2286000" y="10004792"/>
            <a:ext cx="19648328" cy="815608"/>
          </a:xfrm>
          <a:prstGeom prst="rect">
            <a:avLst/>
          </a:prstGeom>
        </p:spPr>
        <p:txBody>
          <a:bodyPr wrap="none">
            <a:spAutoFit/>
          </a:bodyPr>
          <a:lstStyle/>
          <a:p>
            <a:pPr>
              <a:lnSpc>
                <a:spcPct val="100000"/>
              </a:lnSpc>
              <a:spcBef>
                <a:spcPct val="0"/>
              </a:spcBef>
              <a:buNone/>
              <a:defRPr/>
            </a:pPr>
            <a:r>
              <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rPr>
              <a:t>ỨNG DỤNG HOÁN VỊ, CHỈNH HỢP, TỔ HỢP VÀO CÁC BÀI TOÁN ĐẾM</a:t>
            </a:r>
          </a:p>
        </p:txBody>
      </p:sp>
      <p:sp>
        <p:nvSpPr>
          <p:cNvPr id="110" name="Round Same Side Corner Rectangle 51">
            <a:extLst>
              <a:ext uri="{FF2B5EF4-FFF2-40B4-BE49-F238E27FC236}">
                <a16:creationId xmlns:a16="http://schemas.microsoft.com/office/drawing/2014/main" id="{08C669F3-0518-4D42-8DA5-DFA0E29D388B}"/>
              </a:ext>
            </a:extLst>
          </p:cNvPr>
          <p:cNvSpPr/>
          <p:nvPr/>
        </p:nvSpPr>
        <p:spPr>
          <a:xfrm rot="5400000">
            <a:off x="990482" y="9727775"/>
            <a:ext cx="788466" cy="138503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11" name="Rectangle 110">
            <a:extLst>
              <a:ext uri="{FF2B5EF4-FFF2-40B4-BE49-F238E27FC236}">
                <a16:creationId xmlns:a16="http://schemas.microsoft.com/office/drawing/2014/main" id="{8135E3F3-4B6B-491B-B801-9BE3C69FAD12}"/>
              </a:ext>
            </a:extLst>
          </p:cNvPr>
          <p:cNvSpPr/>
          <p:nvPr/>
        </p:nvSpPr>
        <p:spPr>
          <a:xfrm>
            <a:off x="2362200" y="11376392"/>
            <a:ext cx="8754320" cy="815608"/>
          </a:xfrm>
          <a:prstGeom prst="rect">
            <a:avLst/>
          </a:prstGeom>
        </p:spPr>
        <p:txBody>
          <a:bodyPr wrap="none">
            <a:spAutoFit/>
          </a:bodyPr>
          <a:lstStyle/>
          <a:p>
            <a:pPr>
              <a:lnSpc>
                <a:spcPct val="100000"/>
              </a:lnSpc>
              <a:spcBef>
                <a:spcPct val="0"/>
              </a:spcBef>
              <a:buNone/>
              <a:defRPr/>
            </a:pPr>
            <a:r>
              <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rPr>
              <a:t>SỬ DỤNG MÁY TÍNH CẦM TAY</a:t>
            </a:r>
          </a:p>
        </p:txBody>
      </p:sp>
      <p:sp>
        <p:nvSpPr>
          <p:cNvPr id="116" name="Round Same Side Corner Rectangle 51">
            <a:extLst>
              <a:ext uri="{FF2B5EF4-FFF2-40B4-BE49-F238E27FC236}">
                <a16:creationId xmlns:a16="http://schemas.microsoft.com/office/drawing/2014/main" id="{B2AB4CEF-95FC-4DEC-8CC1-77831745EEC9}"/>
              </a:ext>
            </a:extLst>
          </p:cNvPr>
          <p:cNvSpPr/>
          <p:nvPr/>
        </p:nvSpPr>
        <p:spPr>
          <a:xfrm rot="5400000">
            <a:off x="1066682" y="11078109"/>
            <a:ext cx="788466" cy="138503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19" name="TextBox 118">
            <a:extLst>
              <a:ext uri="{FF2B5EF4-FFF2-40B4-BE49-F238E27FC236}">
                <a16:creationId xmlns:a16="http://schemas.microsoft.com/office/drawing/2014/main" id="{E89631BD-CD63-4656-A9AA-F44354D044C8}"/>
              </a:ext>
            </a:extLst>
          </p:cNvPr>
          <p:cNvSpPr txBox="1"/>
          <p:nvPr/>
        </p:nvSpPr>
        <p:spPr>
          <a:xfrm rot="10800000" flipH="1" flipV="1">
            <a:off x="914400" y="10102258"/>
            <a:ext cx="914400" cy="707886"/>
          </a:xfrm>
          <a:prstGeom prst="rect">
            <a:avLst/>
          </a:prstGeom>
          <a:noFill/>
        </p:spPr>
        <p:txBody>
          <a:bodyPr wrap="squar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4</a:t>
            </a:r>
          </a:p>
        </p:txBody>
      </p:sp>
      <p:sp>
        <p:nvSpPr>
          <p:cNvPr id="121" name="TextBox 120">
            <a:extLst>
              <a:ext uri="{FF2B5EF4-FFF2-40B4-BE49-F238E27FC236}">
                <a16:creationId xmlns:a16="http://schemas.microsoft.com/office/drawing/2014/main" id="{607186FA-2A21-406F-A4D8-0EE013791786}"/>
              </a:ext>
            </a:extLst>
          </p:cNvPr>
          <p:cNvSpPr txBox="1"/>
          <p:nvPr/>
        </p:nvSpPr>
        <p:spPr>
          <a:xfrm rot="10800000" flipH="1" flipV="1">
            <a:off x="914400" y="11452592"/>
            <a:ext cx="914400" cy="707886"/>
          </a:xfrm>
          <a:prstGeom prst="rect">
            <a:avLst/>
          </a:prstGeom>
          <a:noFill/>
        </p:spPr>
        <p:txBody>
          <a:bodyPr wrap="squar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5</a:t>
            </a:r>
          </a:p>
        </p:txBody>
      </p:sp>
      <p:grpSp>
        <p:nvGrpSpPr>
          <p:cNvPr id="4" name="Group 3">
            <a:extLst>
              <a:ext uri="{FF2B5EF4-FFF2-40B4-BE49-F238E27FC236}">
                <a16:creationId xmlns:a16="http://schemas.microsoft.com/office/drawing/2014/main" id="{D13165BD-C290-2D32-9B2C-D8089414FD92}"/>
              </a:ext>
            </a:extLst>
          </p:cNvPr>
          <p:cNvGrpSpPr/>
          <p:nvPr/>
        </p:nvGrpSpPr>
        <p:grpSpPr>
          <a:xfrm>
            <a:off x="7050466" y="3048000"/>
            <a:ext cx="15621908" cy="2551358"/>
            <a:chOff x="61141" y="134810"/>
            <a:chExt cx="6776932" cy="872484"/>
          </a:xfrm>
        </p:grpSpPr>
        <p:pic>
          <p:nvPicPr>
            <p:cNvPr id="5" name="Picture 4">
              <a:extLst>
                <a:ext uri="{FF2B5EF4-FFF2-40B4-BE49-F238E27FC236}">
                  <a16:creationId xmlns:a16="http://schemas.microsoft.com/office/drawing/2014/main" id="{771342B2-44B6-6E96-AE70-B27BE900E1EC}"/>
                </a:ext>
              </a:extLst>
            </p:cNvPr>
            <p:cNvPicPr>
              <a:picLocks noChangeAspect="1"/>
            </p:cNvPicPr>
            <p:nvPr/>
          </p:nvPicPr>
          <p:blipFill>
            <a:blip r:embed="rId4"/>
            <a:stretch>
              <a:fillRect/>
            </a:stretch>
          </p:blipFill>
          <p:spPr>
            <a:xfrm>
              <a:off x="61141" y="138049"/>
              <a:ext cx="6776932" cy="824094"/>
            </a:xfrm>
            <a:prstGeom prst="rect">
              <a:avLst/>
            </a:prstGeom>
          </p:spPr>
        </p:pic>
        <p:sp>
          <p:nvSpPr>
            <p:cNvPr id="6" name="TextBox 321">
              <a:extLst>
                <a:ext uri="{FF2B5EF4-FFF2-40B4-BE49-F238E27FC236}">
                  <a16:creationId xmlns:a16="http://schemas.microsoft.com/office/drawing/2014/main" id="{92891FEA-8214-E070-C051-82C3CF70613D}"/>
                </a:ext>
              </a:extLst>
            </p:cNvPr>
            <p:cNvSpPr txBox="1"/>
            <p:nvPr/>
          </p:nvSpPr>
          <p:spPr>
            <a:xfrm>
              <a:off x="366091" y="134810"/>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dirty="0">
                  <a:solidFill>
                    <a:srgbClr val="FFFFFF"/>
                  </a:solidFill>
                  <a:effectLst/>
                  <a:latin typeface="Calibri" panose="020F0502020204030204" pitchFamily="34" charset="0"/>
                  <a:ea typeface="Cascadia Mono" panose="020B0609020000020004" pitchFamily="49" charset="0"/>
                  <a:cs typeface="Times New Roman" panose="02020603050405020304" pitchFamily="18" charset="0"/>
                </a:rPr>
                <a:t>24</a:t>
              </a:r>
              <a:endParaRPr lang="en-US" sz="60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7" name="Rectangle 6">
            <a:extLst>
              <a:ext uri="{FF2B5EF4-FFF2-40B4-BE49-F238E27FC236}">
                <a16:creationId xmlns:a16="http://schemas.microsoft.com/office/drawing/2014/main" id="{894D865B-E08C-899D-FC81-3653A2EDF73E}"/>
              </a:ext>
            </a:extLst>
          </p:cNvPr>
          <p:cNvSpPr/>
          <p:nvPr/>
        </p:nvSpPr>
        <p:spPr>
          <a:xfrm>
            <a:off x="8741247" y="3323814"/>
            <a:ext cx="12653445" cy="1709442"/>
          </a:xfrm>
          <a:prstGeom prst="rect">
            <a:avLst/>
          </a:prstGeom>
        </p:spPr>
        <p:txBody>
          <a:bodyPr wrap="square">
            <a:spAutoFit/>
          </a:bodyPr>
          <a:lstStyle/>
          <a:p>
            <a:pPr algn="ctr">
              <a:lnSpc>
                <a:spcPct val="106000"/>
              </a:lnSpc>
              <a:spcAft>
                <a:spcPts val="800"/>
              </a:spcAft>
            </a:pPr>
            <a:r>
              <a:rPr lang="en-US" sz="4800" b="1" dirty="0">
                <a:solidFill>
                  <a:srgbClr val="FCFFEF"/>
                </a:solidFill>
                <a:latin typeface="Times New Roman" pitchFamily="18" charset="0"/>
                <a:ea typeface="Cascadia Mono"/>
                <a:cs typeface="Times New Roman" pitchFamily="18" charset="0"/>
              </a:rPr>
              <a:t>HOÁN VỊ - CHỈNH HỢP – TỔ HỢP</a:t>
            </a:r>
          </a:p>
          <a:p>
            <a:pPr algn="ctr">
              <a:lnSpc>
                <a:spcPct val="106000"/>
              </a:lnSpc>
              <a:spcAft>
                <a:spcPts val="800"/>
              </a:spcAft>
            </a:pPr>
            <a:r>
              <a:rPr lang="en-US" sz="4800" b="1" dirty="0">
                <a:solidFill>
                  <a:srgbClr val="FCFFEF"/>
                </a:solidFill>
                <a:effectLst/>
                <a:latin typeface="Times New Roman" pitchFamily="18" charset="0"/>
                <a:ea typeface="Calibri"/>
                <a:cs typeface="Times New Roman" pitchFamily="18" charset="0"/>
              </a:rPr>
              <a:t>(4 </a:t>
            </a:r>
            <a:r>
              <a:rPr lang="en-US" sz="4800" b="1" dirty="0" err="1">
                <a:solidFill>
                  <a:srgbClr val="FCFFEF"/>
                </a:solidFill>
                <a:effectLst/>
                <a:latin typeface="Times New Roman" pitchFamily="18" charset="0"/>
                <a:ea typeface="Calibri"/>
                <a:cs typeface="Times New Roman" pitchFamily="18" charset="0"/>
              </a:rPr>
              <a:t>tiết</a:t>
            </a:r>
            <a:r>
              <a:rPr lang="en-US" sz="4800" b="1" dirty="0">
                <a:solidFill>
                  <a:srgbClr val="FCFFEF"/>
                </a:solidFill>
                <a:effectLst/>
                <a:latin typeface="Times New Roman" pitchFamily="18" charset="0"/>
                <a:ea typeface="Calibri"/>
                <a:cs typeface="Times New Roman" pitchFamily="18" charset="0"/>
              </a:rPr>
              <a:t>)</a:t>
            </a:r>
            <a:endParaRPr lang="en-US" sz="4800" dirty="0">
              <a:effectLst/>
              <a:latin typeface="Times New Roman" pitchFamily="18" charset="0"/>
              <a:ea typeface="Calibri"/>
              <a:cs typeface="Times New Roman" pitchFamily="18" charset="0"/>
            </a:endParaRPr>
          </a:p>
        </p:txBody>
      </p:sp>
    </p:spTree>
    <p:extLst>
      <p:ext uri="{BB962C8B-B14F-4D97-AF65-F5344CB8AC3E}">
        <p14:creationId xmlns:p14="http://schemas.microsoft.com/office/powerpoint/2010/main" val="150754099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down)">
                                      <p:cBhvr>
                                        <p:cTn id="7" dur="500"/>
                                        <p:tgtEl>
                                          <p:spTgt spid="11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19"/>
                                        </p:tgtEl>
                                        <p:attrNameLst>
                                          <p:attrName>style.visibility</p:attrName>
                                        </p:attrNameLst>
                                      </p:cBhvr>
                                      <p:to>
                                        <p:strVal val="visible"/>
                                      </p:to>
                                    </p:set>
                                    <p:animEffect transition="in" filter="wipe(down)">
                                      <p:cBhvr>
                                        <p:cTn id="10" dur="500"/>
                                        <p:tgtEl>
                                          <p:spTgt spid="119"/>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02"/>
                                        </p:tgtEl>
                                        <p:attrNameLst>
                                          <p:attrName>style.visibility</p:attrName>
                                        </p:attrNameLst>
                                      </p:cBhvr>
                                      <p:to>
                                        <p:strVal val="visible"/>
                                      </p:to>
                                    </p:set>
                                    <p:animEffect transition="in" filter="wipe(down)">
                                      <p:cBhvr>
                                        <p:cTn id="13" dur="500"/>
                                        <p:tgtEl>
                                          <p:spTgt spid="10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16"/>
                                        </p:tgtEl>
                                        <p:attrNameLst>
                                          <p:attrName>style.visibility</p:attrName>
                                        </p:attrNameLst>
                                      </p:cBhvr>
                                      <p:to>
                                        <p:strVal val="visible"/>
                                      </p:to>
                                    </p:set>
                                    <p:animEffect transition="in" filter="wipe(down)">
                                      <p:cBhvr>
                                        <p:cTn id="18" dur="500"/>
                                        <p:tgtEl>
                                          <p:spTgt spid="116"/>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21"/>
                                        </p:tgtEl>
                                        <p:attrNameLst>
                                          <p:attrName>style.visibility</p:attrName>
                                        </p:attrNameLst>
                                      </p:cBhvr>
                                      <p:to>
                                        <p:strVal val="visible"/>
                                      </p:to>
                                    </p:set>
                                    <p:animEffect transition="in" filter="wipe(down)">
                                      <p:cBhvr>
                                        <p:cTn id="21" dur="500"/>
                                        <p:tgtEl>
                                          <p:spTgt spid="121"/>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11"/>
                                        </p:tgtEl>
                                        <p:attrNameLst>
                                          <p:attrName>style.visibility</p:attrName>
                                        </p:attrNameLst>
                                      </p:cBhvr>
                                      <p:to>
                                        <p:strVal val="visible"/>
                                      </p:to>
                                    </p:set>
                                    <p:animEffect transition="in" filter="wipe(down)">
                                      <p:cBhvr>
                                        <p:cTn id="24" dur="5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p:bldP spid="110" grpId="0" animBg="1"/>
      <p:bldP spid="111" grpId="0"/>
      <p:bldP spid="116" grpId="0" animBg="1"/>
      <p:bldP spid="119" grpId="0"/>
      <p:bldP spid="12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oup 40">
            <a:extLst>
              <a:ext uri="{FF2B5EF4-FFF2-40B4-BE49-F238E27FC236}">
                <a16:creationId xmlns:a16="http://schemas.microsoft.com/office/drawing/2014/main" id="{15956DCF-BE81-49BD-AEFD-E1B23CD9355B}"/>
              </a:ext>
            </a:extLst>
          </p:cNvPr>
          <p:cNvGrpSpPr/>
          <p:nvPr/>
        </p:nvGrpSpPr>
        <p:grpSpPr>
          <a:xfrm>
            <a:off x="304800" y="2971797"/>
            <a:ext cx="23665149" cy="8818975"/>
            <a:chOff x="304800" y="2971797"/>
            <a:chExt cx="23665149" cy="8818975"/>
          </a:xfrm>
        </p:grpSpPr>
        <p:sp>
          <p:nvSpPr>
            <p:cNvPr id="42" name="Rounded Rectangle 19">
              <a:extLst>
                <a:ext uri="{FF2B5EF4-FFF2-40B4-BE49-F238E27FC236}">
                  <a16:creationId xmlns:a16="http://schemas.microsoft.com/office/drawing/2014/main" id="{77A07A8C-0C66-46F5-9492-F3FF15272385}"/>
                </a:ext>
              </a:extLst>
            </p:cNvPr>
            <p:cNvSpPr/>
            <p:nvPr/>
          </p:nvSpPr>
          <p:spPr>
            <a:xfrm>
              <a:off x="457200" y="3048000"/>
              <a:ext cx="23512749" cy="8742772"/>
            </a:xfrm>
            <a:prstGeom prst="roundRect">
              <a:avLst>
                <a:gd name="adj" fmla="val 4496"/>
              </a:avLst>
            </a:prstGeom>
            <a:solidFill>
              <a:schemeClr val="accent4">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700" dirty="0">
                <a:solidFill>
                  <a:schemeClr val="tx1"/>
                </a:solidFill>
                <a:latin typeface="Tomaho"/>
              </a:endParaRPr>
            </a:p>
          </p:txBody>
        </p:sp>
        <p:grpSp>
          <p:nvGrpSpPr>
            <p:cNvPr id="43" name="Group 42">
              <a:extLst>
                <a:ext uri="{FF2B5EF4-FFF2-40B4-BE49-F238E27FC236}">
                  <a16:creationId xmlns:a16="http://schemas.microsoft.com/office/drawing/2014/main" id="{731AF5AF-AB66-43AD-977A-4DB2F036BF08}"/>
                </a:ext>
              </a:extLst>
            </p:cNvPr>
            <p:cNvGrpSpPr/>
            <p:nvPr/>
          </p:nvGrpSpPr>
          <p:grpSpPr>
            <a:xfrm>
              <a:off x="304800" y="2971797"/>
              <a:ext cx="3276233" cy="685802"/>
              <a:chOff x="22440" y="38103"/>
              <a:chExt cx="1056356" cy="191455"/>
            </a:xfrm>
          </p:grpSpPr>
          <p:grpSp>
            <p:nvGrpSpPr>
              <p:cNvPr id="44" name="Group 43">
                <a:extLst>
                  <a:ext uri="{FF2B5EF4-FFF2-40B4-BE49-F238E27FC236}">
                    <a16:creationId xmlns:a16="http://schemas.microsoft.com/office/drawing/2014/main" id="{C7FAA25F-8F09-4321-9ECE-DAD408240DF5}"/>
                  </a:ext>
                </a:extLst>
              </p:cNvPr>
              <p:cNvGrpSpPr/>
              <p:nvPr/>
            </p:nvGrpSpPr>
            <p:grpSpPr>
              <a:xfrm>
                <a:off x="22440" y="38103"/>
                <a:ext cx="1056356" cy="190117"/>
                <a:chOff x="31572" y="34060"/>
                <a:chExt cx="1486312" cy="235281"/>
              </a:xfrm>
            </p:grpSpPr>
            <p:sp>
              <p:nvSpPr>
                <p:cNvPr id="46" name="Arrow: Pentagon 45">
                  <a:extLst>
                    <a:ext uri="{FF2B5EF4-FFF2-40B4-BE49-F238E27FC236}">
                      <a16:creationId xmlns:a16="http://schemas.microsoft.com/office/drawing/2014/main" id="{E4DD6093-8752-4E91-AA4A-F0A093044FF9}"/>
                    </a:ext>
                  </a:extLst>
                </p:cNvPr>
                <p:cNvSpPr/>
                <p:nvPr/>
              </p:nvSpPr>
              <p:spPr>
                <a:xfrm>
                  <a:off x="169849" y="34060"/>
                  <a:ext cx="1348035" cy="235281"/>
                </a:xfrm>
                <a:prstGeom prst="homePlate">
                  <a:avLst/>
                </a:prstGeom>
                <a:solidFill>
                  <a:srgbClr val="FCFFEF"/>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nSpc>
                      <a:spcPct val="106000"/>
                    </a:lnSpc>
                    <a:spcAft>
                      <a:spcPts val="800"/>
                    </a:spcAft>
                  </a:pPr>
                  <a:r>
                    <a:rPr lang="vi-VN" sz="1000" b="1" kern="1200">
                      <a:solidFill>
                        <a:srgbClr val="0000CC"/>
                      </a:solidFill>
                      <a:effectLst/>
                      <a:latin typeface="Arial" panose="020B0604020202020204" pitchFamily="34" charset="0"/>
                      <a:ea typeface="Calibri" panose="020F0502020204030204" pitchFamily="34" charset="0"/>
                      <a:cs typeface="Times New Roman" panose="02020603050405020304" pitchFamily="18" charset="0"/>
                    </a:rPr>
                    <a:t> </a:t>
                  </a:r>
                  <a:endParaRPr lang="vi-VN" sz="1100">
                    <a:effectLst/>
                    <a:latin typeface="Arial" panose="020B0604020202020204" pitchFamily="34" charset="0"/>
                    <a:ea typeface="Arial" panose="020B0604020202020204" pitchFamily="34" charset="0"/>
                    <a:cs typeface="Times New Roman" panose="02020603050405020304" pitchFamily="18" charset="0"/>
                  </a:endParaRPr>
                </a:p>
              </p:txBody>
            </p:sp>
            <p:sp>
              <p:nvSpPr>
                <p:cNvPr id="47" name="Arrow: Chevron 46">
                  <a:extLst>
                    <a:ext uri="{FF2B5EF4-FFF2-40B4-BE49-F238E27FC236}">
                      <a16:creationId xmlns:a16="http://schemas.microsoft.com/office/drawing/2014/main" id="{27AB0489-94C4-4E93-8FBB-5C09AC73BBD8}"/>
                    </a:ext>
                  </a:extLst>
                </p:cNvPr>
                <p:cNvSpPr/>
                <p:nvPr/>
              </p:nvSpPr>
              <p:spPr>
                <a:xfrm>
                  <a:off x="31572" y="60342"/>
                  <a:ext cx="162630" cy="200483"/>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sp>
              <p:nvSpPr>
                <p:cNvPr id="48" name="Arrow: Chevron 47">
                  <a:extLst>
                    <a:ext uri="{FF2B5EF4-FFF2-40B4-BE49-F238E27FC236}">
                      <a16:creationId xmlns:a16="http://schemas.microsoft.com/office/drawing/2014/main" id="{1D948903-D0FA-496E-AE4B-628B0F781C42}"/>
                    </a:ext>
                  </a:extLst>
                </p:cNvPr>
                <p:cNvSpPr/>
                <p:nvPr/>
              </p:nvSpPr>
              <p:spPr>
                <a:xfrm>
                  <a:off x="116273" y="60276"/>
                  <a:ext cx="176766" cy="200483"/>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grpSp>
          <p:sp>
            <p:nvSpPr>
              <p:cNvPr id="45" name="TextBox 56">
                <a:extLst>
                  <a:ext uri="{FF2B5EF4-FFF2-40B4-BE49-F238E27FC236}">
                    <a16:creationId xmlns:a16="http://schemas.microsoft.com/office/drawing/2014/main" id="{F8E82A46-41B4-4C31-89D7-011F17E8975F}"/>
                  </a:ext>
                </a:extLst>
              </p:cNvPr>
              <p:cNvSpPr txBox="1"/>
              <p:nvPr/>
            </p:nvSpPr>
            <p:spPr>
              <a:xfrm>
                <a:off x="198205" y="38104"/>
                <a:ext cx="807002" cy="191454"/>
              </a:xfrm>
              <a:prstGeom prst="rect">
                <a:avLst/>
              </a:prstGeom>
              <a:noFill/>
            </p:spPr>
            <p:txBody>
              <a:bodyPr wrap="square" tIns="54000" bIns="0">
                <a:noAutofit/>
              </a:bodyPr>
              <a:lstStyle/>
              <a:p>
                <a:pPr>
                  <a:lnSpc>
                    <a:spcPct val="107000"/>
                  </a:lnSpc>
                  <a:spcAft>
                    <a:spcPts val="800"/>
                  </a:spcAft>
                </a:pPr>
                <a:r>
                  <a:rPr lang="vi-VN" sz="4400" b="1" kern="1200" dirty="0">
                    <a:solidFill>
                      <a:srgbClr val="0000CC"/>
                    </a:solidFill>
                    <a:effectLst/>
                    <a:latin typeface="Fira Sans Black" panose="020B0A03050000020004" pitchFamily="34" charset="0"/>
                    <a:ea typeface="Calibri" panose="020F0502020204030204" pitchFamily="34" charset="0"/>
                    <a:cs typeface="Times New Roman" panose="02020603050405020304" pitchFamily="18" charset="0"/>
                  </a:rPr>
                  <a:t>TỔ HỢP</a:t>
                </a:r>
                <a:endParaRPr lang="vi-VN" sz="4400" dirty="0">
                  <a:effectLst/>
                  <a:latin typeface="Arial" panose="020B0604020202020204" pitchFamily="34" charset="0"/>
                  <a:ea typeface="Arial" panose="020B0604020202020204" pitchFamily="34" charset="0"/>
                  <a:cs typeface="Times New Roman" panose="02020603050405020304" pitchFamily="18" charset="0"/>
                </a:endParaRPr>
              </a:p>
            </p:txBody>
          </p:sp>
        </p:grpSp>
      </p:grpSp>
      <p:grpSp>
        <p:nvGrpSpPr>
          <p:cNvPr id="13" name="Group 12">
            <a:extLst>
              <a:ext uri="{FF2B5EF4-FFF2-40B4-BE49-F238E27FC236}">
                <a16:creationId xmlns:a16="http://schemas.microsoft.com/office/drawing/2014/main" id="{5F3F893F-F133-45D5-9046-504C078EDBF1}"/>
              </a:ext>
            </a:extLst>
          </p:cNvPr>
          <p:cNvGrpSpPr/>
          <p:nvPr/>
        </p:nvGrpSpPr>
        <p:grpSpPr>
          <a:xfrm>
            <a:off x="387400" y="1904999"/>
            <a:ext cx="11042600" cy="815609"/>
            <a:chOff x="387400" y="1904999"/>
            <a:chExt cx="11042600" cy="815609"/>
          </a:xfrm>
        </p:grpSpPr>
        <p:sp>
          <p:nvSpPr>
            <p:cNvPr id="14" name="Rectangle 13">
              <a:extLst>
                <a:ext uri="{FF2B5EF4-FFF2-40B4-BE49-F238E27FC236}">
                  <a16:creationId xmlns:a16="http://schemas.microsoft.com/office/drawing/2014/main" id="{E9D9A24A-064B-4035-8AB3-482D49D62E70}"/>
                </a:ext>
              </a:extLst>
            </p:cNvPr>
            <p:cNvSpPr/>
            <p:nvPr/>
          </p:nvSpPr>
          <p:spPr>
            <a:xfrm>
              <a:off x="1981200" y="1905000"/>
              <a:ext cx="9448800" cy="815608"/>
            </a:xfrm>
            <a:prstGeom prst="rect">
              <a:avLst/>
            </a:prstGeom>
          </p:spPr>
          <p:txBody>
            <a:bodyPr wrap="square">
              <a:spAutoFit/>
            </a:bodyPr>
            <a:lstStyle/>
            <a:p>
              <a:pPr>
                <a:lnSpc>
                  <a:spcPct val="100000"/>
                </a:lnSpc>
                <a:spcBef>
                  <a:spcPct val="0"/>
                </a:spcBef>
                <a:buNone/>
                <a:defRPr/>
              </a:pPr>
              <a:r>
                <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rPr>
                <a:t>SỬ DỤNG MÁY TÍNH CẦM TAY</a:t>
              </a:r>
            </a:p>
          </p:txBody>
        </p:sp>
        <p:sp>
          <p:nvSpPr>
            <p:cNvPr id="15" name="Round Same Side Corner Rectangle 51">
              <a:extLst>
                <a:ext uri="{FF2B5EF4-FFF2-40B4-BE49-F238E27FC236}">
                  <a16:creationId xmlns:a16="http://schemas.microsoft.com/office/drawing/2014/main" id="{94A7F352-0348-4751-8E08-912909D9274E}"/>
                </a:ext>
              </a:extLst>
            </p:cNvPr>
            <p:cNvSpPr/>
            <p:nvPr/>
          </p:nvSpPr>
          <p:spPr>
            <a:xfrm rot="5400000">
              <a:off x="675767" y="1616632"/>
              <a:ext cx="788466" cy="13652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6" name="TextBox 15">
              <a:extLst>
                <a:ext uri="{FF2B5EF4-FFF2-40B4-BE49-F238E27FC236}">
                  <a16:creationId xmlns:a16="http://schemas.microsoft.com/office/drawing/2014/main" id="{0B8E591E-2024-4BE1-A4B2-2F1645F893A4}"/>
                </a:ext>
              </a:extLst>
            </p:cNvPr>
            <p:cNvSpPr txBox="1"/>
            <p:nvPr/>
          </p:nvSpPr>
          <p:spPr>
            <a:xfrm rot="10800000" flipH="1" flipV="1">
              <a:off x="609600" y="1981200"/>
              <a:ext cx="901308" cy="707886"/>
            </a:xfrm>
            <a:prstGeom prst="rect">
              <a:avLst/>
            </a:prstGeom>
            <a:noFill/>
          </p:spPr>
          <p:txBody>
            <a:bodyPr wrap="squar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5</a:t>
              </a:r>
            </a:p>
          </p:txBody>
        </p:sp>
      </p:gr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A5F116F9-F165-4C53-91F4-37EF96ED1CE2}"/>
                  </a:ext>
                </a:extLst>
              </p:cNvPr>
              <p:cNvSpPr txBox="1"/>
              <p:nvPr/>
            </p:nvSpPr>
            <p:spPr>
              <a:xfrm>
                <a:off x="685800" y="4038600"/>
                <a:ext cx="22936200" cy="6884192"/>
              </a:xfrm>
              <a:prstGeom prst="rect">
                <a:avLst/>
              </a:prstGeom>
              <a:noFill/>
            </p:spPr>
            <p:txBody>
              <a:bodyPr wrap="square" rtlCol="0">
                <a:spAutoFit/>
              </a:bodyPr>
              <a:lstStyle/>
              <a:p>
                <a:pPr algn="just">
                  <a:spcAft>
                    <a:spcPts val="600"/>
                  </a:spcAft>
                </a:pPr>
                <a:endParaRPr lang="vi-VN" sz="5400" b="1" i="1" dirty="0">
                  <a:latin typeface="Tomaho"/>
                  <a:ea typeface="Arial" panose="020B0604020202020204" pitchFamily="34" charset="0"/>
                  <a:cs typeface="Times New Roman" panose="02020603050405020304" pitchFamily="18" charset="0"/>
                </a:endParaRPr>
              </a:p>
              <a:p>
                <a:r>
                  <a:rPr lang="vi-VN" sz="5400" dirty="0">
                    <a:latin typeface="Tomaho"/>
                  </a:rPr>
                  <a:t>Để tính </a:t>
                </a:r>
                <a14:m>
                  <m:oMath xmlns:m="http://schemas.openxmlformats.org/officeDocument/2006/math">
                    <m:sSubSup>
                      <m:sSubSupPr>
                        <m:ctrlPr>
                          <a:rPr lang="vi-VN" sz="5400" i="1">
                            <a:latin typeface="Cambria Math" panose="02040503050406030204" pitchFamily="18" charset="0"/>
                          </a:rPr>
                        </m:ctrlPr>
                      </m:sSubSupPr>
                      <m:e>
                        <m:r>
                          <a:rPr lang="vi-VN" sz="5400" i="1">
                            <a:latin typeface="Cambria Math" panose="02040503050406030204" pitchFamily="18" charset="0"/>
                          </a:rPr>
                          <m:t>𝐶</m:t>
                        </m:r>
                      </m:e>
                      <m:sub>
                        <m:r>
                          <a:rPr lang="vi-VN" sz="5400" i="1">
                            <a:latin typeface="Cambria Math" panose="02040503050406030204" pitchFamily="18" charset="0"/>
                          </a:rPr>
                          <m:t>𝑛</m:t>
                        </m:r>
                      </m:sub>
                      <m:sup>
                        <m:r>
                          <a:rPr lang="vi-VN" sz="5400" i="1">
                            <a:latin typeface="Cambria Math" panose="02040503050406030204" pitchFamily="18" charset="0"/>
                          </a:rPr>
                          <m:t>𝑘</m:t>
                        </m:r>
                      </m:sup>
                    </m:sSubSup>
                  </m:oMath>
                </a14:m>
                <a:r>
                  <a:rPr lang="vi-VN" sz="5400" dirty="0">
                    <a:latin typeface="Tomaho"/>
                  </a:rPr>
                  <a:t> ta ấn phím theo trình tự sau:</a:t>
                </a:r>
                <a:r>
                  <a:rPr lang="en-US" sz="5400" dirty="0">
                    <a:latin typeface="Tomaho"/>
                  </a:rPr>
                  <a:t> </a:t>
                </a:r>
                <a:endParaRPr lang="vi-VN" sz="5400" dirty="0">
                  <a:latin typeface="Tomaho"/>
                </a:endParaRPr>
              </a:p>
              <a:p>
                <a:r>
                  <a:rPr lang="en-US" sz="5400" dirty="0">
                    <a:latin typeface="Tomaho"/>
                  </a:rPr>
                  <a:t>S</a:t>
                </a:r>
                <a:r>
                  <a:rPr lang="vi-VN" sz="5400" dirty="0">
                    <a:latin typeface="Tomaho"/>
                  </a:rPr>
                  <a:t>au đó ấn phím </a:t>
                </a:r>
                <a:r>
                  <a:rPr lang="vi-VN" sz="5400" dirty="0">
                    <a:latin typeface="CASIO ClassWiz" pitchFamily="2" charset="-93"/>
                  </a:rPr>
                  <a:t>=</a:t>
                </a:r>
                <a:r>
                  <a:rPr lang="vi-VN" sz="5400" dirty="0">
                    <a:latin typeface="Tomaho"/>
                  </a:rPr>
                  <a:t>. Khi đó, kết quả sẽ hiển thị ở dòng kết quả.</a:t>
                </a:r>
              </a:p>
              <a:p>
                <a:endParaRPr lang="en-US" sz="5400" b="1" dirty="0">
                  <a:solidFill>
                    <a:srgbClr val="FF0000"/>
                  </a:solidFill>
                  <a:latin typeface="Tomaho"/>
                </a:endParaRPr>
              </a:p>
              <a:p>
                <a:r>
                  <a:rPr lang="vi-VN" sz="5400" b="1" dirty="0">
                    <a:solidFill>
                      <a:srgbClr val="FF0000"/>
                    </a:solidFill>
                    <a:latin typeface="Tomaho"/>
                  </a:rPr>
                  <a:t>Ví dụ. </a:t>
                </a:r>
                <a:r>
                  <a:rPr lang="vi-VN" sz="5400" dirty="0">
                    <a:latin typeface="Tomaho"/>
                  </a:rPr>
                  <a:t>Tính </a:t>
                </a:r>
                <a14:m>
                  <m:oMath xmlns:m="http://schemas.openxmlformats.org/officeDocument/2006/math">
                    <m:sSubSup>
                      <m:sSubSupPr>
                        <m:ctrlPr>
                          <a:rPr lang="vi-VN" sz="5400" i="1">
                            <a:latin typeface="Cambria Math" panose="02040503050406030204" pitchFamily="18" charset="0"/>
                          </a:rPr>
                        </m:ctrlPr>
                      </m:sSubSupPr>
                      <m:e>
                        <m:r>
                          <a:rPr lang="vi-VN" sz="5400" i="1">
                            <a:latin typeface="Cambria Math" panose="02040503050406030204" pitchFamily="18" charset="0"/>
                          </a:rPr>
                          <m:t>𝐶</m:t>
                        </m:r>
                      </m:e>
                      <m:sub>
                        <m:r>
                          <a:rPr lang="vi-VN" sz="5400" i="1">
                            <a:latin typeface="Cambria Math" panose="02040503050406030204" pitchFamily="18" charset="0"/>
                          </a:rPr>
                          <m:t>20</m:t>
                        </m:r>
                      </m:sub>
                      <m:sup>
                        <m:r>
                          <a:rPr lang="vi-VN" sz="5400" i="1">
                            <a:latin typeface="Cambria Math" panose="02040503050406030204" pitchFamily="18" charset="0"/>
                          </a:rPr>
                          <m:t>5</m:t>
                        </m:r>
                      </m:sup>
                    </m:sSubSup>
                  </m:oMath>
                </a14:m>
                <a:r>
                  <a:rPr lang="vi-VN" sz="5400" dirty="0">
                    <a:latin typeface="Tomaho"/>
                  </a:rPr>
                  <a:t>.</a:t>
                </a:r>
              </a:p>
              <a:p>
                <a:r>
                  <a:rPr lang="vi-VN" sz="5400" dirty="0">
                    <a:latin typeface="Tomaho"/>
                  </a:rPr>
                  <a:t>Ta ấn các phím theo trình tự sau: </a:t>
                </a:r>
                <a:r>
                  <a:rPr lang="vi-VN" sz="5400" dirty="0">
                    <a:latin typeface="CASIO ClassWiz" pitchFamily="2" charset="-93"/>
                  </a:rPr>
                  <a:t>20</a:t>
                </a:r>
                <a:r>
                  <a:rPr lang="en-US" sz="5400" dirty="0">
                    <a:latin typeface="CASIO ClassWiz" pitchFamily="2" charset="-93"/>
                  </a:rPr>
                  <a:t>                </a:t>
                </a:r>
                <a:r>
                  <a:rPr lang="vi-VN" sz="5400" dirty="0">
                    <a:latin typeface="CASIO ClassWiz" pitchFamily="2" charset="-93"/>
                  </a:rPr>
                  <a:t>5=</a:t>
                </a:r>
              </a:p>
              <a:p>
                <a:r>
                  <a:rPr lang="vi-VN" sz="5400" dirty="0">
                    <a:latin typeface="Tomaho"/>
                  </a:rPr>
                  <a:t>Dòng kết quả hiện ra </a:t>
                </a:r>
                <a14:m>
                  <m:oMath xmlns:m="http://schemas.openxmlformats.org/officeDocument/2006/math">
                    <m:r>
                      <a:rPr lang="vi-VN" sz="5400" i="1">
                        <a:latin typeface="Cambria Math" panose="02040503050406030204" pitchFamily="18" charset="0"/>
                      </a:rPr>
                      <m:t>15504</m:t>
                    </m:r>
                  </m:oMath>
                </a14:m>
                <a:endParaRPr lang="vi-VN" sz="5400" dirty="0">
                  <a:latin typeface="Tomaho"/>
                </a:endParaRPr>
              </a:p>
              <a:p>
                <a:pPr indent="57150">
                  <a:lnSpc>
                    <a:spcPct val="107000"/>
                  </a:lnSpc>
                  <a:spcAft>
                    <a:spcPts val="800"/>
                  </a:spcAft>
                </a:pPr>
                <a:endParaRPr lang="vi-VN" sz="5400" b="1" dirty="0">
                  <a:latin typeface="Tomaho"/>
                </a:endParaRPr>
              </a:p>
            </p:txBody>
          </p:sp>
        </mc:Choice>
        <mc:Fallback xmlns="">
          <p:sp>
            <p:nvSpPr>
              <p:cNvPr id="20" name="TextBox 19">
                <a:extLst>
                  <a:ext uri="{FF2B5EF4-FFF2-40B4-BE49-F238E27FC236}">
                    <a16:creationId xmlns:a16="http://schemas.microsoft.com/office/drawing/2014/main" id="{A5F116F9-F165-4C53-91F4-37EF96ED1CE2}"/>
                  </a:ext>
                </a:extLst>
              </p:cNvPr>
              <p:cNvSpPr txBox="1">
                <a:spLocks noRot="1" noChangeAspect="1" noMove="1" noResize="1" noEditPoints="1" noAdjustHandles="1" noChangeArrowheads="1" noChangeShapeType="1" noTextEdit="1"/>
              </p:cNvSpPr>
              <p:nvPr/>
            </p:nvSpPr>
            <p:spPr>
              <a:xfrm>
                <a:off x="685800" y="4038600"/>
                <a:ext cx="22936200" cy="6884192"/>
              </a:xfrm>
              <a:prstGeom prst="rect">
                <a:avLst/>
              </a:prstGeom>
              <a:blipFill>
                <a:blip r:embed="rId3"/>
                <a:stretch>
                  <a:fillRect l="-1435"/>
                </a:stretch>
              </a:blipFill>
            </p:spPr>
            <p:txBody>
              <a:bodyPr/>
              <a:lstStyle/>
              <a:p>
                <a:r>
                  <a:rPr lang="en-US">
                    <a:noFill/>
                  </a:rPr>
                  <a:t> </a:t>
                </a:r>
              </a:p>
            </p:txBody>
          </p:sp>
        </mc:Fallback>
      </mc:AlternateContent>
      <p:pic>
        <p:nvPicPr>
          <p:cNvPr id="2" name="Picture 1">
            <a:extLst>
              <a:ext uri="{FF2B5EF4-FFF2-40B4-BE49-F238E27FC236}">
                <a16:creationId xmlns:a16="http://schemas.microsoft.com/office/drawing/2014/main" id="{C39A9815-42E4-F417-8561-D9EC4C329B7D}"/>
              </a:ext>
            </a:extLst>
          </p:cNvPr>
          <p:cNvPicPr>
            <a:picLocks noChangeAspect="1"/>
          </p:cNvPicPr>
          <p:nvPr/>
        </p:nvPicPr>
        <p:blipFill>
          <a:blip r:embed="rId4"/>
          <a:stretch>
            <a:fillRect/>
          </a:stretch>
        </p:blipFill>
        <p:spPr>
          <a:xfrm>
            <a:off x="12118041" y="4800600"/>
            <a:ext cx="4134007" cy="925844"/>
          </a:xfrm>
          <a:prstGeom prst="rect">
            <a:avLst/>
          </a:prstGeom>
        </p:spPr>
      </p:pic>
      <p:pic>
        <p:nvPicPr>
          <p:cNvPr id="4" name="Picture 3">
            <a:extLst>
              <a:ext uri="{FF2B5EF4-FFF2-40B4-BE49-F238E27FC236}">
                <a16:creationId xmlns:a16="http://schemas.microsoft.com/office/drawing/2014/main" id="{5CE599F1-3344-3FF8-4A0C-37514C57BC8D}"/>
              </a:ext>
            </a:extLst>
          </p:cNvPr>
          <p:cNvPicPr>
            <a:picLocks noChangeAspect="1"/>
          </p:cNvPicPr>
          <p:nvPr/>
        </p:nvPicPr>
        <p:blipFill>
          <a:blip r:embed="rId5"/>
          <a:stretch>
            <a:fillRect/>
          </a:stretch>
        </p:blipFill>
        <p:spPr>
          <a:xfrm>
            <a:off x="12776716" y="8305800"/>
            <a:ext cx="2816655" cy="771971"/>
          </a:xfrm>
          <a:prstGeom prst="rect">
            <a:avLst/>
          </a:prstGeom>
        </p:spPr>
      </p:pic>
    </p:spTree>
    <p:extLst>
      <p:ext uri="{BB962C8B-B14F-4D97-AF65-F5344CB8AC3E}">
        <p14:creationId xmlns:p14="http://schemas.microsoft.com/office/powerpoint/2010/main" val="186877055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0">
                                            <p:txEl>
                                              <p:pRg st="1" end="1"/>
                                            </p:txEl>
                                          </p:spTgt>
                                        </p:tgtEl>
                                        <p:attrNameLst>
                                          <p:attrName>style.visibility</p:attrName>
                                        </p:attrNameLst>
                                      </p:cBhvr>
                                      <p:to>
                                        <p:strVal val="visible"/>
                                      </p:to>
                                    </p:set>
                                    <p:animEffect transition="in" filter="wipe(left)">
                                      <p:cBhvr>
                                        <p:cTn id="7" dur="500"/>
                                        <p:tgtEl>
                                          <p:spTgt spid="20">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20">
                                            <p:txEl>
                                              <p:pRg st="2" end="2"/>
                                            </p:txEl>
                                          </p:spTgt>
                                        </p:tgtEl>
                                        <p:attrNameLst>
                                          <p:attrName>style.visibility</p:attrName>
                                        </p:attrNameLst>
                                      </p:cBhvr>
                                      <p:to>
                                        <p:strVal val="visible"/>
                                      </p:to>
                                    </p:set>
                                    <p:animEffect transition="in" filter="wipe(left)">
                                      <p:cBhvr>
                                        <p:cTn id="15" dur="500"/>
                                        <p:tgtEl>
                                          <p:spTgt spid="20">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0">
                                            <p:txEl>
                                              <p:pRg st="4" end="4"/>
                                            </p:txEl>
                                          </p:spTgt>
                                        </p:tgtEl>
                                        <p:attrNameLst>
                                          <p:attrName>style.visibility</p:attrName>
                                        </p:attrNameLst>
                                      </p:cBhvr>
                                      <p:to>
                                        <p:strVal val="visible"/>
                                      </p:to>
                                    </p:set>
                                    <p:animEffect transition="in" filter="wipe(left)">
                                      <p:cBhvr>
                                        <p:cTn id="20" dur="500"/>
                                        <p:tgtEl>
                                          <p:spTgt spid="20">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0">
                                            <p:txEl>
                                              <p:pRg st="5" end="5"/>
                                            </p:txEl>
                                          </p:spTgt>
                                        </p:tgtEl>
                                        <p:attrNameLst>
                                          <p:attrName>style.visibility</p:attrName>
                                        </p:attrNameLst>
                                      </p:cBhvr>
                                      <p:to>
                                        <p:strVal val="visible"/>
                                      </p:to>
                                    </p:set>
                                    <p:animEffect transition="in" filter="wipe(left)">
                                      <p:cBhvr>
                                        <p:cTn id="25" dur="500"/>
                                        <p:tgtEl>
                                          <p:spTgt spid="20">
                                            <p:txEl>
                                              <p:pRg st="5" end="5"/>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down)">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20">
                                            <p:txEl>
                                              <p:pRg st="6" end="6"/>
                                            </p:txEl>
                                          </p:spTgt>
                                        </p:tgtEl>
                                        <p:attrNameLst>
                                          <p:attrName>style.visibility</p:attrName>
                                        </p:attrNameLst>
                                      </p:cBhvr>
                                      <p:to>
                                        <p:strVal val="visible"/>
                                      </p:to>
                                    </p:set>
                                    <p:animEffect transition="in" filter="wipe(left)">
                                      <p:cBhvr>
                                        <p:cTn id="33" dur="500"/>
                                        <p:tgtEl>
                                          <p:spTgt spid="2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A73C2D5-CA9B-47BC-9AD0-ECA015C1C325}"/>
              </a:ext>
            </a:extLst>
          </p:cNvPr>
          <p:cNvGrpSpPr/>
          <p:nvPr/>
        </p:nvGrpSpPr>
        <p:grpSpPr>
          <a:xfrm>
            <a:off x="839679" y="5486579"/>
            <a:ext cx="22172722" cy="2701196"/>
            <a:chOff x="839787" y="6087168"/>
            <a:chExt cx="22175609" cy="2701548"/>
          </a:xfrm>
        </p:grpSpPr>
        <p:sp>
          <p:nvSpPr>
            <p:cNvPr id="3" name="Freeform 71">
              <a:extLst>
                <a:ext uri="{FF2B5EF4-FFF2-40B4-BE49-F238E27FC236}">
                  <a16:creationId xmlns:a16="http://schemas.microsoft.com/office/drawing/2014/main" id="{E1DE1FB5-671A-4611-8EE8-31248E438454}"/>
                </a:ext>
              </a:extLst>
            </p:cNvPr>
            <p:cNvSpPr>
              <a:spLocks/>
            </p:cNvSpPr>
            <p:nvPr/>
          </p:nvSpPr>
          <p:spPr bwMode="auto">
            <a:xfrm flipH="1" flipV="1">
              <a:off x="16460787" y="8381999"/>
              <a:ext cx="6551512" cy="406715"/>
            </a:xfrm>
            <a:prstGeom prst="rect">
              <a:avLst/>
            </a:prstGeom>
            <a:solidFill>
              <a:srgbClr val="B9EA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4" name="Freeform 71">
              <a:extLst>
                <a:ext uri="{FF2B5EF4-FFF2-40B4-BE49-F238E27FC236}">
                  <a16:creationId xmlns:a16="http://schemas.microsoft.com/office/drawing/2014/main" id="{1E70EDEF-46E1-429A-B86A-3AB2597BC5FA}"/>
                </a:ext>
              </a:extLst>
            </p:cNvPr>
            <p:cNvSpPr>
              <a:spLocks/>
            </p:cNvSpPr>
            <p:nvPr/>
          </p:nvSpPr>
          <p:spPr bwMode="auto">
            <a:xfrm>
              <a:off x="839787" y="7614323"/>
              <a:ext cx="19585088" cy="1174393"/>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solidFill>
              <a:srgbClr val="B9EA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5" name="Oval 72">
              <a:extLst>
                <a:ext uri="{FF2B5EF4-FFF2-40B4-BE49-F238E27FC236}">
                  <a16:creationId xmlns:a16="http://schemas.microsoft.com/office/drawing/2014/main" id="{061809A4-DFA0-48FD-A9B1-C4C761DE351E}"/>
                </a:ext>
              </a:extLst>
            </p:cNvPr>
            <p:cNvSpPr>
              <a:spLocks noChangeArrowheads="1"/>
            </p:cNvSpPr>
            <p:nvPr/>
          </p:nvSpPr>
          <p:spPr bwMode="auto">
            <a:xfrm>
              <a:off x="2621467" y="6087168"/>
              <a:ext cx="803766" cy="790373"/>
            </a:xfrm>
            <a:prstGeom prst="ellipse">
              <a:avLst/>
            </a:pr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6" name="Freeform 73">
              <a:extLst>
                <a:ext uri="{FF2B5EF4-FFF2-40B4-BE49-F238E27FC236}">
                  <a16:creationId xmlns:a16="http://schemas.microsoft.com/office/drawing/2014/main" id="{8A17BDFD-C5E8-4E1C-915C-5CFAC4A8881E}"/>
                </a:ext>
              </a:extLst>
            </p:cNvPr>
            <p:cNvSpPr>
              <a:spLocks/>
            </p:cNvSpPr>
            <p:nvPr/>
          </p:nvSpPr>
          <p:spPr bwMode="auto">
            <a:xfrm>
              <a:off x="2420524" y="6815024"/>
              <a:ext cx="589429" cy="535844"/>
            </a:xfrm>
            <a:custGeom>
              <a:avLst/>
              <a:gdLst>
                <a:gd name="T0" fmla="*/ 0 w 56"/>
                <a:gd name="T1" fmla="*/ 18 h 51"/>
                <a:gd name="T2" fmla="*/ 45 w 56"/>
                <a:gd name="T3" fmla="*/ 10 h 51"/>
                <a:gd name="T4" fmla="*/ 56 w 56"/>
                <a:gd name="T5" fmla="*/ 12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7" y="0"/>
                    <a:pt x="45" y="10"/>
                  </a:cubicBezTo>
                  <a:cubicBezTo>
                    <a:pt x="51" y="12"/>
                    <a:pt x="52" y="12"/>
                    <a:pt x="56" y="12"/>
                  </a:cubicBezTo>
                  <a:cubicBezTo>
                    <a:pt x="55" y="30"/>
                    <a:pt x="56" y="51"/>
                    <a:pt x="56" y="51"/>
                  </a:cubicBezTo>
                  <a:cubicBezTo>
                    <a:pt x="56" y="51"/>
                    <a:pt x="30" y="24"/>
                    <a:pt x="0" y="1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7" name="Freeform 74">
              <a:extLst>
                <a:ext uri="{FF2B5EF4-FFF2-40B4-BE49-F238E27FC236}">
                  <a16:creationId xmlns:a16="http://schemas.microsoft.com/office/drawing/2014/main" id="{E741B86F-E7B9-4220-8DE8-16F61058D5E7}"/>
                </a:ext>
              </a:extLst>
            </p:cNvPr>
            <p:cNvSpPr>
              <a:spLocks/>
            </p:cNvSpPr>
            <p:nvPr/>
          </p:nvSpPr>
          <p:spPr bwMode="auto">
            <a:xfrm>
              <a:off x="2420524" y="6815024"/>
              <a:ext cx="589429" cy="535844"/>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8" name="Freeform 75">
              <a:extLst>
                <a:ext uri="{FF2B5EF4-FFF2-40B4-BE49-F238E27FC236}">
                  <a16:creationId xmlns:a16="http://schemas.microsoft.com/office/drawing/2014/main" id="{A09A0D33-4C85-476E-BFFE-F1FD8CCE41F6}"/>
                </a:ext>
              </a:extLst>
            </p:cNvPr>
            <p:cNvSpPr>
              <a:spLocks/>
            </p:cNvSpPr>
            <p:nvPr/>
          </p:nvSpPr>
          <p:spPr bwMode="auto">
            <a:xfrm>
              <a:off x="2420524" y="6815024"/>
              <a:ext cx="589429" cy="535844"/>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9" name="Freeform 76">
              <a:extLst>
                <a:ext uri="{FF2B5EF4-FFF2-40B4-BE49-F238E27FC236}">
                  <a16:creationId xmlns:a16="http://schemas.microsoft.com/office/drawing/2014/main" id="{DDAC5A5E-FBC2-42F3-A656-E3FDFB130D35}"/>
                </a:ext>
              </a:extLst>
            </p:cNvPr>
            <p:cNvSpPr>
              <a:spLocks/>
            </p:cNvSpPr>
            <p:nvPr/>
          </p:nvSpPr>
          <p:spPr bwMode="auto">
            <a:xfrm>
              <a:off x="2420524" y="6815024"/>
              <a:ext cx="1169926" cy="535844"/>
            </a:xfrm>
            <a:custGeom>
              <a:avLst/>
              <a:gdLst>
                <a:gd name="T0" fmla="*/ 72 w 111"/>
                <a:gd name="T1" fmla="*/ 8 h 51"/>
                <a:gd name="T2" fmla="*/ 56 w 111"/>
                <a:gd name="T3" fmla="*/ 11 h 51"/>
                <a:gd name="T4" fmla="*/ 39 w 111"/>
                <a:gd name="T5" fmla="*/ 8 h 51"/>
                <a:gd name="T6" fmla="*/ 0 w 111"/>
                <a:gd name="T7" fmla="*/ 18 h 51"/>
                <a:gd name="T8" fmla="*/ 56 w 111"/>
                <a:gd name="T9" fmla="*/ 51 h 51"/>
                <a:gd name="T10" fmla="*/ 111 w 111"/>
                <a:gd name="T11" fmla="*/ 18 h 51"/>
                <a:gd name="T12" fmla="*/ 72 w 111"/>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111" h="51">
                  <a:moveTo>
                    <a:pt x="72" y="8"/>
                  </a:moveTo>
                  <a:cubicBezTo>
                    <a:pt x="63" y="11"/>
                    <a:pt x="59" y="11"/>
                    <a:pt x="56" y="11"/>
                  </a:cubicBezTo>
                  <a:cubicBezTo>
                    <a:pt x="52" y="11"/>
                    <a:pt x="48" y="11"/>
                    <a:pt x="39" y="8"/>
                  </a:cubicBezTo>
                  <a:cubicBezTo>
                    <a:pt x="10" y="0"/>
                    <a:pt x="0" y="18"/>
                    <a:pt x="0" y="18"/>
                  </a:cubicBezTo>
                  <a:cubicBezTo>
                    <a:pt x="30" y="24"/>
                    <a:pt x="56" y="51"/>
                    <a:pt x="56" y="51"/>
                  </a:cubicBezTo>
                  <a:cubicBezTo>
                    <a:pt x="56" y="51"/>
                    <a:pt x="82" y="24"/>
                    <a:pt x="111" y="18"/>
                  </a:cubicBezTo>
                  <a:cubicBezTo>
                    <a:pt x="111" y="18"/>
                    <a:pt x="101" y="0"/>
                    <a:pt x="72" y="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10" name="Freeform 77">
              <a:extLst>
                <a:ext uri="{FF2B5EF4-FFF2-40B4-BE49-F238E27FC236}">
                  <a16:creationId xmlns:a16="http://schemas.microsoft.com/office/drawing/2014/main" id="{C2BB2173-F867-4E7A-8E0E-8B9F2F13E704}"/>
                </a:ext>
              </a:extLst>
            </p:cNvPr>
            <p:cNvSpPr>
              <a:spLocks/>
            </p:cNvSpPr>
            <p:nvPr/>
          </p:nvSpPr>
          <p:spPr bwMode="auto">
            <a:xfrm>
              <a:off x="2210654" y="7038293"/>
              <a:ext cx="1594133" cy="495658"/>
            </a:xfrm>
            <a:custGeom>
              <a:avLst/>
              <a:gdLst>
                <a:gd name="T0" fmla="*/ 142 w 151"/>
                <a:gd name="T1" fmla="*/ 1 h 47"/>
                <a:gd name="T2" fmla="*/ 76 w 151"/>
                <a:gd name="T3" fmla="*/ 40 h 47"/>
                <a:gd name="T4" fmla="*/ 10 w 151"/>
                <a:gd name="T5" fmla="*/ 1 h 47"/>
                <a:gd name="T6" fmla="*/ 0 w 151"/>
                <a:gd name="T7" fmla="*/ 7 h 47"/>
                <a:gd name="T8" fmla="*/ 72 w 151"/>
                <a:gd name="T9" fmla="*/ 47 h 47"/>
                <a:gd name="T10" fmla="*/ 76 w 151"/>
                <a:gd name="T11" fmla="*/ 47 h 47"/>
                <a:gd name="T12" fmla="*/ 79 w 151"/>
                <a:gd name="T13" fmla="*/ 47 h 47"/>
                <a:gd name="T14" fmla="*/ 151 w 151"/>
                <a:gd name="T15" fmla="*/ 7 h 47"/>
                <a:gd name="T16" fmla="*/ 142 w 151"/>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7">
                  <a:moveTo>
                    <a:pt x="142" y="1"/>
                  </a:moveTo>
                  <a:cubicBezTo>
                    <a:pt x="116" y="7"/>
                    <a:pt x="76" y="40"/>
                    <a:pt x="76" y="40"/>
                  </a:cubicBezTo>
                  <a:cubicBezTo>
                    <a:pt x="76" y="40"/>
                    <a:pt x="36" y="7"/>
                    <a:pt x="10" y="1"/>
                  </a:cubicBezTo>
                  <a:cubicBezTo>
                    <a:pt x="3" y="0"/>
                    <a:pt x="0" y="6"/>
                    <a:pt x="0" y="7"/>
                  </a:cubicBezTo>
                  <a:cubicBezTo>
                    <a:pt x="8" y="11"/>
                    <a:pt x="18" y="4"/>
                    <a:pt x="72" y="47"/>
                  </a:cubicBezTo>
                  <a:cubicBezTo>
                    <a:pt x="73" y="47"/>
                    <a:pt x="76" y="47"/>
                    <a:pt x="76" y="47"/>
                  </a:cubicBezTo>
                  <a:cubicBezTo>
                    <a:pt x="76" y="47"/>
                    <a:pt x="77" y="47"/>
                    <a:pt x="79" y="47"/>
                  </a:cubicBezTo>
                  <a:cubicBezTo>
                    <a:pt x="132" y="4"/>
                    <a:pt x="143" y="11"/>
                    <a:pt x="151" y="7"/>
                  </a:cubicBezTo>
                  <a:cubicBezTo>
                    <a:pt x="151" y="6"/>
                    <a:pt x="148" y="0"/>
                    <a:pt x="142" y="1"/>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11" name="Freeform 78">
              <a:extLst>
                <a:ext uri="{FF2B5EF4-FFF2-40B4-BE49-F238E27FC236}">
                  <a16:creationId xmlns:a16="http://schemas.microsoft.com/office/drawing/2014/main" id="{81E049EF-5FCC-4AF7-BFB8-2376327199D4}"/>
                </a:ext>
              </a:extLst>
            </p:cNvPr>
            <p:cNvSpPr>
              <a:spLocks/>
            </p:cNvSpPr>
            <p:nvPr/>
          </p:nvSpPr>
          <p:spPr bwMode="auto">
            <a:xfrm>
              <a:off x="3023349" y="7194577"/>
              <a:ext cx="861815" cy="1330678"/>
            </a:xfrm>
            <a:custGeom>
              <a:avLst/>
              <a:gdLst>
                <a:gd name="T0" fmla="*/ 0 w 82"/>
                <a:gd name="T1" fmla="*/ 40 h 126"/>
                <a:gd name="T2" fmla="*/ 8 w 82"/>
                <a:gd name="T3" fmla="*/ 40 h 126"/>
                <a:gd name="T4" fmla="*/ 68 w 82"/>
                <a:gd name="T5" fmla="*/ 0 h 126"/>
                <a:gd name="T6" fmla="*/ 82 w 82"/>
                <a:gd name="T7" fmla="*/ 0 h 126"/>
                <a:gd name="T8" fmla="*/ 75 w 82"/>
                <a:gd name="T9" fmla="*/ 89 h 126"/>
                <a:gd name="T10" fmla="*/ 8 w 82"/>
                <a:gd name="T11" fmla="*/ 126 h 126"/>
                <a:gd name="T12" fmla="*/ 0 w 82"/>
                <a:gd name="T13" fmla="*/ 126 h 126"/>
                <a:gd name="T14" fmla="*/ 0 w 82"/>
                <a:gd name="T15" fmla="*/ 40 h 126"/>
                <a:gd name="T16" fmla="*/ 0 w 82"/>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26">
                  <a:moveTo>
                    <a:pt x="0" y="40"/>
                  </a:moveTo>
                  <a:cubicBezTo>
                    <a:pt x="8" y="40"/>
                    <a:pt x="8" y="40"/>
                    <a:pt x="8" y="40"/>
                  </a:cubicBezTo>
                  <a:cubicBezTo>
                    <a:pt x="8" y="40"/>
                    <a:pt x="37" y="9"/>
                    <a:pt x="68" y="0"/>
                  </a:cubicBezTo>
                  <a:cubicBezTo>
                    <a:pt x="71" y="0"/>
                    <a:pt x="82" y="0"/>
                    <a:pt x="82" y="0"/>
                  </a:cubicBezTo>
                  <a:cubicBezTo>
                    <a:pt x="82" y="0"/>
                    <a:pt x="75" y="71"/>
                    <a:pt x="75" y="89"/>
                  </a:cubicBezTo>
                  <a:cubicBezTo>
                    <a:pt x="68" y="89"/>
                    <a:pt x="40" y="90"/>
                    <a:pt x="8" y="126"/>
                  </a:cubicBezTo>
                  <a:cubicBezTo>
                    <a:pt x="0" y="126"/>
                    <a:pt x="0" y="126"/>
                    <a:pt x="0" y="126"/>
                  </a:cubicBezTo>
                  <a:cubicBezTo>
                    <a:pt x="0" y="40"/>
                    <a:pt x="0" y="40"/>
                    <a:pt x="0" y="40"/>
                  </a:cubicBezTo>
                  <a:cubicBezTo>
                    <a:pt x="0" y="40"/>
                    <a:pt x="0" y="40"/>
                    <a:pt x="0" y="40"/>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12" name="Freeform 79">
              <a:extLst>
                <a:ext uri="{FF2B5EF4-FFF2-40B4-BE49-F238E27FC236}">
                  <a16:creationId xmlns:a16="http://schemas.microsoft.com/office/drawing/2014/main" id="{13AE2C48-248E-44C5-9188-340518D57A1F}"/>
                </a:ext>
              </a:extLst>
            </p:cNvPr>
            <p:cNvSpPr>
              <a:spLocks/>
            </p:cNvSpPr>
            <p:nvPr/>
          </p:nvSpPr>
          <p:spPr bwMode="auto">
            <a:xfrm>
              <a:off x="2148137" y="7194577"/>
              <a:ext cx="1737027" cy="1330678"/>
            </a:xfrm>
            <a:custGeom>
              <a:avLst/>
              <a:gdLst>
                <a:gd name="T0" fmla="*/ 151 w 165"/>
                <a:gd name="T1" fmla="*/ 0 h 126"/>
                <a:gd name="T2" fmla="*/ 91 w 165"/>
                <a:gd name="T3" fmla="*/ 40 h 126"/>
                <a:gd name="T4" fmla="*/ 84 w 165"/>
                <a:gd name="T5" fmla="*/ 40 h 126"/>
                <a:gd name="T6" fmla="*/ 81 w 165"/>
                <a:gd name="T7" fmla="*/ 40 h 126"/>
                <a:gd name="T8" fmla="*/ 75 w 165"/>
                <a:gd name="T9" fmla="*/ 40 h 126"/>
                <a:gd name="T10" fmla="*/ 16 w 165"/>
                <a:gd name="T11" fmla="*/ 0 h 126"/>
                <a:gd name="T12" fmla="*/ 0 w 165"/>
                <a:gd name="T13" fmla="*/ 0 h 126"/>
                <a:gd name="T14" fmla="*/ 9 w 165"/>
                <a:gd name="T15" fmla="*/ 89 h 126"/>
                <a:gd name="T16" fmla="*/ 75 w 165"/>
                <a:gd name="T17" fmla="*/ 126 h 126"/>
                <a:gd name="T18" fmla="*/ 83 w 165"/>
                <a:gd name="T19" fmla="*/ 126 h 126"/>
                <a:gd name="T20" fmla="*/ 91 w 165"/>
                <a:gd name="T21" fmla="*/ 126 h 126"/>
                <a:gd name="T22" fmla="*/ 158 w 165"/>
                <a:gd name="T23" fmla="*/ 89 h 126"/>
                <a:gd name="T24" fmla="*/ 165 w 165"/>
                <a:gd name="T25" fmla="*/ 0 h 126"/>
                <a:gd name="T26" fmla="*/ 151 w 165"/>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26">
                  <a:moveTo>
                    <a:pt x="151" y="0"/>
                  </a:moveTo>
                  <a:cubicBezTo>
                    <a:pt x="120" y="9"/>
                    <a:pt x="91" y="40"/>
                    <a:pt x="91" y="40"/>
                  </a:cubicBezTo>
                  <a:cubicBezTo>
                    <a:pt x="84" y="40"/>
                    <a:pt x="84" y="40"/>
                    <a:pt x="84" y="40"/>
                  </a:cubicBezTo>
                  <a:cubicBezTo>
                    <a:pt x="81" y="40"/>
                    <a:pt x="81" y="40"/>
                    <a:pt x="81" y="40"/>
                  </a:cubicBezTo>
                  <a:cubicBezTo>
                    <a:pt x="75" y="40"/>
                    <a:pt x="75" y="40"/>
                    <a:pt x="75" y="40"/>
                  </a:cubicBezTo>
                  <a:cubicBezTo>
                    <a:pt x="75" y="40"/>
                    <a:pt x="46" y="9"/>
                    <a:pt x="16" y="0"/>
                  </a:cubicBezTo>
                  <a:cubicBezTo>
                    <a:pt x="12" y="0"/>
                    <a:pt x="0" y="0"/>
                    <a:pt x="0" y="0"/>
                  </a:cubicBezTo>
                  <a:cubicBezTo>
                    <a:pt x="0" y="0"/>
                    <a:pt x="9" y="71"/>
                    <a:pt x="9" y="89"/>
                  </a:cubicBezTo>
                  <a:cubicBezTo>
                    <a:pt x="14" y="89"/>
                    <a:pt x="43" y="90"/>
                    <a:pt x="75" y="126"/>
                  </a:cubicBezTo>
                  <a:cubicBezTo>
                    <a:pt x="83" y="126"/>
                    <a:pt x="83" y="126"/>
                    <a:pt x="83" y="126"/>
                  </a:cubicBezTo>
                  <a:cubicBezTo>
                    <a:pt x="83" y="126"/>
                    <a:pt x="83" y="126"/>
                    <a:pt x="91" y="126"/>
                  </a:cubicBezTo>
                  <a:cubicBezTo>
                    <a:pt x="123" y="90"/>
                    <a:pt x="151" y="89"/>
                    <a:pt x="158" y="89"/>
                  </a:cubicBezTo>
                  <a:cubicBezTo>
                    <a:pt x="158" y="71"/>
                    <a:pt x="165" y="0"/>
                    <a:pt x="165" y="0"/>
                  </a:cubicBezTo>
                  <a:cubicBezTo>
                    <a:pt x="165" y="0"/>
                    <a:pt x="154" y="0"/>
                    <a:pt x="151" y="0"/>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13" name="Freeform 80">
              <a:extLst>
                <a:ext uri="{FF2B5EF4-FFF2-40B4-BE49-F238E27FC236}">
                  <a16:creationId xmlns:a16="http://schemas.microsoft.com/office/drawing/2014/main" id="{C7094C98-BEEA-438E-99C0-6AA683EC0063}"/>
                </a:ext>
              </a:extLst>
            </p:cNvPr>
            <p:cNvSpPr>
              <a:spLocks/>
            </p:cNvSpPr>
            <p:nvPr/>
          </p:nvSpPr>
          <p:spPr bwMode="auto">
            <a:xfrm>
              <a:off x="3023349" y="7614323"/>
              <a:ext cx="84842" cy="910936"/>
            </a:xfrm>
            <a:custGeom>
              <a:avLst/>
              <a:gdLst>
                <a:gd name="T0" fmla="*/ 0 w 19"/>
                <a:gd name="T1" fmla="*/ 204 h 204"/>
                <a:gd name="T2" fmla="*/ 0 w 19"/>
                <a:gd name="T3" fmla="*/ 0 h 204"/>
                <a:gd name="T4" fmla="*/ 19 w 19"/>
                <a:gd name="T5" fmla="*/ 0 h 204"/>
                <a:gd name="T6" fmla="*/ 0 w 19"/>
                <a:gd name="T7" fmla="*/ 204 h 204"/>
                <a:gd name="T8" fmla="*/ 0 w 19"/>
                <a:gd name="T9" fmla="*/ 204 h 204"/>
                <a:gd name="T10" fmla="*/ 0 w 19"/>
                <a:gd name="T11" fmla="*/ 204 h 204"/>
              </a:gdLst>
              <a:ahLst/>
              <a:cxnLst>
                <a:cxn ang="0">
                  <a:pos x="T0" y="T1"/>
                </a:cxn>
                <a:cxn ang="0">
                  <a:pos x="T2" y="T3"/>
                </a:cxn>
                <a:cxn ang="0">
                  <a:pos x="T4" y="T5"/>
                </a:cxn>
                <a:cxn ang="0">
                  <a:pos x="T6" y="T7"/>
                </a:cxn>
                <a:cxn ang="0">
                  <a:pos x="T8" y="T9"/>
                </a:cxn>
                <a:cxn ang="0">
                  <a:pos x="T10" y="T11"/>
                </a:cxn>
              </a:cxnLst>
              <a:rect l="0" t="0" r="r" b="b"/>
              <a:pathLst>
                <a:path w="19" h="204">
                  <a:moveTo>
                    <a:pt x="0" y="204"/>
                  </a:moveTo>
                  <a:lnTo>
                    <a:pt x="0" y="0"/>
                  </a:lnTo>
                  <a:lnTo>
                    <a:pt x="19" y="0"/>
                  </a:lnTo>
                  <a:lnTo>
                    <a:pt x="0" y="204"/>
                  </a:lnTo>
                  <a:lnTo>
                    <a:pt x="0" y="204"/>
                  </a:lnTo>
                  <a:lnTo>
                    <a:pt x="0" y="204"/>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14" name="Freeform 81">
              <a:extLst>
                <a:ext uri="{FF2B5EF4-FFF2-40B4-BE49-F238E27FC236}">
                  <a16:creationId xmlns:a16="http://schemas.microsoft.com/office/drawing/2014/main" id="{6060D6D9-15A5-4D95-94BC-A9B51A4B0AF6}"/>
                </a:ext>
              </a:extLst>
            </p:cNvPr>
            <p:cNvSpPr>
              <a:spLocks/>
            </p:cNvSpPr>
            <p:nvPr/>
          </p:nvSpPr>
          <p:spPr bwMode="auto">
            <a:xfrm>
              <a:off x="3023349" y="7614323"/>
              <a:ext cx="84842" cy="910936"/>
            </a:xfrm>
            <a:custGeom>
              <a:avLst/>
              <a:gdLst>
                <a:gd name="T0" fmla="*/ 0 w 19"/>
                <a:gd name="T1" fmla="*/ 204 h 204"/>
                <a:gd name="T2" fmla="*/ 0 w 19"/>
                <a:gd name="T3" fmla="*/ 0 h 204"/>
                <a:gd name="T4" fmla="*/ 19 w 19"/>
                <a:gd name="T5" fmla="*/ 0 h 204"/>
                <a:gd name="T6" fmla="*/ 0 w 19"/>
                <a:gd name="T7" fmla="*/ 204 h 204"/>
              </a:gdLst>
              <a:ahLst/>
              <a:cxnLst>
                <a:cxn ang="0">
                  <a:pos x="T0" y="T1"/>
                </a:cxn>
                <a:cxn ang="0">
                  <a:pos x="T2" y="T3"/>
                </a:cxn>
                <a:cxn ang="0">
                  <a:pos x="T4" y="T5"/>
                </a:cxn>
                <a:cxn ang="0">
                  <a:pos x="T6" y="T7"/>
                </a:cxn>
              </a:cxnLst>
              <a:rect l="0" t="0" r="r" b="b"/>
              <a:pathLst>
                <a:path w="19" h="204">
                  <a:moveTo>
                    <a:pt x="0" y="204"/>
                  </a:moveTo>
                  <a:lnTo>
                    <a:pt x="0" y="0"/>
                  </a:lnTo>
                  <a:lnTo>
                    <a:pt x="19" y="0"/>
                  </a:lnTo>
                  <a:lnTo>
                    <a:pt x="0" y="204"/>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15" name="Freeform 82">
              <a:extLst>
                <a:ext uri="{FF2B5EF4-FFF2-40B4-BE49-F238E27FC236}">
                  <a16:creationId xmlns:a16="http://schemas.microsoft.com/office/drawing/2014/main" id="{AE1B44B1-DBFA-419C-A487-CF00758C4E29}"/>
                </a:ext>
              </a:extLst>
            </p:cNvPr>
            <p:cNvSpPr>
              <a:spLocks/>
            </p:cNvSpPr>
            <p:nvPr/>
          </p:nvSpPr>
          <p:spPr bwMode="auto">
            <a:xfrm>
              <a:off x="3023349" y="7614323"/>
              <a:ext cx="84842" cy="910936"/>
            </a:xfrm>
            <a:custGeom>
              <a:avLst/>
              <a:gdLst>
                <a:gd name="T0" fmla="*/ 0 w 19"/>
                <a:gd name="T1" fmla="*/ 204 h 204"/>
                <a:gd name="T2" fmla="*/ 0 w 19"/>
                <a:gd name="T3" fmla="*/ 0 h 204"/>
                <a:gd name="T4" fmla="*/ 19 w 19"/>
                <a:gd name="T5" fmla="*/ 0 h 204"/>
              </a:gdLst>
              <a:ahLst/>
              <a:cxnLst>
                <a:cxn ang="0">
                  <a:pos x="T0" y="T1"/>
                </a:cxn>
                <a:cxn ang="0">
                  <a:pos x="T2" y="T3"/>
                </a:cxn>
                <a:cxn ang="0">
                  <a:pos x="T4" y="T5"/>
                </a:cxn>
              </a:cxnLst>
              <a:rect l="0" t="0" r="r" b="b"/>
              <a:pathLst>
                <a:path w="19" h="204">
                  <a:moveTo>
                    <a:pt x="0" y="204"/>
                  </a:moveTo>
                  <a:lnTo>
                    <a:pt x="0" y="0"/>
                  </a:lnTo>
                  <a:lnTo>
                    <a:pt x="1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16" name="TextBox 15">
              <a:extLst>
                <a:ext uri="{FF2B5EF4-FFF2-40B4-BE49-F238E27FC236}">
                  <a16:creationId xmlns:a16="http://schemas.microsoft.com/office/drawing/2014/main" id="{91CDE3B4-A1DE-4B75-9DCD-FB34DD583B3E}"/>
                </a:ext>
              </a:extLst>
            </p:cNvPr>
            <p:cNvSpPr txBox="1"/>
            <p:nvPr/>
          </p:nvSpPr>
          <p:spPr>
            <a:xfrm>
              <a:off x="4760377" y="6624160"/>
              <a:ext cx="18255019" cy="1692771"/>
            </a:xfrm>
            <a:prstGeom prst="rect">
              <a:avLst/>
            </a:prstGeom>
            <a:noFill/>
          </p:spPr>
          <p:txBody>
            <a:bodyPr wrap="square" rtlCol="0">
              <a:spAutoFit/>
            </a:bodyPr>
            <a:lstStyle/>
            <a:p>
              <a:r>
                <a:rPr lang="en-US" sz="10399" b="1" dirty="0">
                  <a:ln>
                    <a:solidFill>
                      <a:srgbClr val="008000"/>
                    </a:solidFill>
                  </a:ln>
                  <a:solidFill>
                    <a:srgbClr val="008000"/>
                  </a:solidFill>
                  <a:latin typeface="Arial" panose="020B0604020202020204" pitchFamily="34" charset="0"/>
                  <a:ea typeface="Tahoma" panose="020B0604030504040204" pitchFamily="34" charset="0"/>
                  <a:cs typeface="Arial" panose="020B0604020202020204" pitchFamily="34" charset="0"/>
                </a:rPr>
                <a:t>BÀI TẬP LUYỆN TẬP</a:t>
              </a:r>
            </a:p>
          </p:txBody>
        </p:sp>
      </p:grpSp>
    </p:spTree>
    <p:extLst>
      <p:ext uri="{BB962C8B-B14F-4D97-AF65-F5344CB8AC3E}">
        <p14:creationId xmlns:p14="http://schemas.microsoft.com/office/powerpoint/2010/main" val="116173642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CAE1B80-235C-FCB0-7C49-00665B98DC46}"/>
              </a:ext>
            </a:extLst>
          </p:cNvPr>
          <p:cNvGrpSpPr/>
          <p:nvPr/>
        </p:nvGrpSpPr>
        <p:grpSpPr>
          <a:xfrm>
            <a:off x="699203" y="5333997"/>
            <a:ext cx="23556178" cy="1234536"/>
            <a:chOff x="241306" y="2243792"/>
            <a:chExt cx="11778089" cy="617268"/>
          </a:xfrm>
          <a:solidFill>
            <a:srgbClr val="327E3B"/>
          </a:solidFill>
        </p:grpSpPr>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B48428A4-F198-A003-78D9-31DE63E551FE}"/>
                    </a:ext>
                  </a:extLst>
                </p:cNvPr>
                <p:cNvSpPr/>
                <p:nvPr/>
              </p:nvSpPr>
              <p:spPr>
                <a:xfrm>
                  <a:off x="3538287"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14:m>
                    <m:oMath xmlns:m="http://schemas.openxmlformats.org/officeDocument/2006/math">
                      <m:r>
                        <a:rPr lang="en-US" sz="5400" b="1" i="1" smtClean="0">
                          <a:latin typeface="Cambria Math" panose="02040503050406030204" pitchFamily="18" charset="0"/>
                        </a:rPr>
                        <m:t>𝟒</m:t>
                      </m:r>
                      <m:r>
                        <a:rPr lang="en-US" sz="5400" b="1" i="1" smtClean="0">
                          <a:latin typeface="Cambria Math" panose="02040503050406030204" pitchFamily="18" charset="0"/>
                        </a:rPr>
                        <m:t>!</m:t>
                      </m:r>
                    </m:oMath>
                  </a14:m>
                  <a:r>
                    <a:rPr kumimoji="0" lang="en-US" sz="5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t>
                  </a:r>
                </a:p>
              </p:txBody>
            </p:sp>
          </mc:Choice>
          <mc:Fallback xmlns="">
            <p:sp>
              <p:nvSpPr>
                <p:cNvPr id="3" name="Rectangle 2">
                  <a:extLst>
                    <a:ext uri="{FF2B5EF4-FFF2-40B4-BE49-F238E27FC236}">
                      <a16:creationId xmlns:a16="http://schemas.microsoft.com/office/drawing/2014/main" id="{B48428A4-F198-A003-78D9-31DE63E551FE}"/>
                    </a:ext>
                  </a:extLst>
                </p:cNvPr>
                <p:cNvSpPr>
                  <a:spLocks noRot="1" noChangeAspect="1" noMove="1" noResize="1" noEditPoints="1" noAdjustHandles="1" noChangeArrowheads="1" noChangeShapeType="1" noTextEdit="1"/>
                </p:cNvSpPr>
                <p:nvPr/>
              </p:nvSpPr>
              <p:spPr>
                <a:xfrm>
                  <a:off x="3538287" y="2243792"/>
                  <a:ext cx="2468235" cy="617268"/>
                </a:xfrm>
                <a:prstGeom prst="rect">
                  <a:avLst/>
                </a:prstGeom>
                <a:blipFill>
                  <a:blip r:embed="rId2"/>
                  <a:stretch>
                    <a:fillRect b="-13270"/>
                  </a:stretch>
                </a:blipFill>
                <a:ln w="19050">
                  <a:solidFill>
                    <a:schemeClr val="bg1"/>
                  </a:solidFill>
                </a:ln>
              </p:spPr>
              <p:txBody>
                <a:bodyPr/>
                <a:lstStyle/>
                <a:p>
                  <a:r>
                    <a:rPr lang="en-US">
                      <a:noFill/>
                    </a:rPr>
                    <a:t> </a:t>
                  </a:r>
                </a:p>
              </p:txBody>
            </p:sp>
          </mc:Fallback>
        </mc:AlternateContent>
        <p:sp>
          <p:nvSpPr>
            <p:cNvPr id="4" name="Oval 3">
              <a:extLst>
                <a:ext uri="{FF2B5EF4-FFF2-40B4-BE49-F238E27FC236}">
                  <a16:creationId xmlns:a16="http://schemas.microsoft.com/office/drawing/2014/main" id="{84C83E8D-93AF-AB77-60F0-B14EB14475A7}"/>
                </a:ext>
              </a:extLst>
            </p:cNvPr>
            <p:cNvSpPr/>
            <p:nvPr/>
          </p:nvSpPr>
          <p:spPr>
            <a:xfrm>
              <a:off x="3247742"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B</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81EF2102-63C4-8277-3E8F-BA8CDFDCDD1C}"/>
                    </a:ext>
                  </a:extLst>
                </p:cNvPr>
                <p:cNvSpPr/>
                <p:nvPr/>
              </p:nvSpPr>
              <p:spPr>
                <a:xfrm>
                  <a:off x="531851"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14:m>
                    <m:oMath xmlns:m="http://schemas.openxmlformats.org/officeDocument/2006/math">
                      <m:r>
                        <a:rPr lang="en-US" sz="4800" b="1" i="1" smtClean="0">
                          <a:latin typeface="Cambria Math" panose="02040503050406030204" pitchFamily="18" charset="0"/>
                        </a:rPr>
                        <m:t>𝟒</m:t>
                      </m:r>
                    </m:oMath>
                  </a14:m>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t>
                  </a:r>
                </a:p>
              </p:txBody>
            </p:sp>
          </mc:Choice>
          <mc:Fallback xmlns="">
            <p:sp>
              <p:nvSpPr>
                <p:cNvPr id="5" name="Rectangle 4">
                  <a:extLst>
                    <a:ext uri="{FF2B5EF4-FFF2-40B4-BE49-F238E27FC236}">
                      <a16:creationId xmlns:a16="http://schemas.microsoft.com/office/drawing/2014/main" id="{81EF2102-63C4-8277-3E8F-BA8CDFDCDD1C}"/>
                    </a:ext>
                  </a:extLst>
                </p:cNvPr>
                <p:cNvSpPr>
                  <a:spLocks noRot="1" noChangeAspect="1" noMove="1" noResize="1" noEditPoints="1" noAdjustHandles="1" noChangeArrowheads="1" noChangeShapeType="1" noTextEdit="1"/>
                </p:cNvSpPr>
                <p:nvPr/>
              </p:nvSpPr>
              <p:spPr>
                <a:xfrm>
                  <a:off x="531851" y="2243792"/>
                  <a:ext cx="2468235" cy="617268"/>
                </a:xfrm>
                <a:prstGeom prst="rect">
                  <a:avLst/>
                </a:prstGeom>
                <a:blipFill>
                  <a:blip r:embed="rId3"/>
                  <a:stretch>
                    <a:fillRect b="-6635"/>
                  </a:stretch>
                </a:blipFill>
                <a:ln w="19050">
                  <a:solidFill>
                    <a:schemeClr val="bg1"/>
                  </a:solidFill>
                </a:ln>
              </p:spPr>
              <p:txBody>
                <a:bodyPr/>
                <a:lstStyle/>
                <a:p>
                  <a:r>
                    <a:rPr lang="en-US">
                      <a:noFill/>
                    </a:rPr>
                    <a:t> </a:t>
                  </a:r>
                </a:p>
              </p:txBody>
            </p:sp>
          </mc:Fallback>
        </mc:AlternateContent>
        <p:sp>
          <p:nvSpPr>
            <p:cNvPr id="6" name="Oval 5">
              <a:extLst>
                <a:ext uri="{FF2B5EF4-FFF2-40B4-BE49-F238E27FC236}">
                  <a16:creationId xmlns:a16="http://schemas.microsoft.com/office/drawing/2014/main" id="{5D97137C-6FE4-7037-9E6D-24323F88C867}"/>
                </a:ext>
              </a:extLst>
            </p:cNvPr>
            <p:cNvSpPr/>
            <p:nvPr/>
          </p:nvSpPr>
          <p:spPr>
            <a:xfrm>
              <a:off x="241306"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10C72F87-07A2-0B3A-953A-978CE05518ED}"/>
                    </a:ext>
                  </a:extLst>
                </p:cNvPr>
                <p:cNvSpPr/>
                <p:nvPr/>
              </p:nvSpPr>
              <p:spPr>
                <a:xfrm>
                  <a:off x="6647108"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14:m>
                    <m:oMath xmlns:m="http://schemas.openxmlformats.org/officeDocument/2006/math">
                      <m:sSup>
                        <m:sSupPr>
                          <m:ctrlPr>
                            <a:rPr lang="en-US" sz="4800" b="1" i="1" smtClean="0">
                              <a:latin typeface="Cambria Math" panose="02040503050406030204" pitchFamily="18" charset="0"/>
                            </a:rPr>
                          </m:ctrlPr>
                        </m:sSupPr>
                        <m:e>
                          <m:r>
                            <a:rPr lang="en-US" sz="4800" b="1" i="1" smtClean="0">
                              <a:latin typeface="Cambria Math" panose="02040503050406030204" pitchFamily="18" charset="0"/>
                            </a:rPr>
                            <m:t>𝟒</m:t>
                          </m:r>
                        </m:e>
                        <m:sup>
                          <m:r>
                            <a:rPr lang="en-US" sz="4800" b="1" i="1" smtClean="0">
                              <a:latin typeface="Cambria Math" panose="02040503050406030204" pitchFamily="18" charset="0"/>
                            </a:rPr>
                            <m:t>𝟒</m:t>
                          </m:r>
                        </m:sup>
                      </m:sSup>
                    </m:oMath>
                  </a14:m>
                  <a:r>
                    <a:rPr kumimoji="0" lang="en-US" sz="5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7" name="Rectangle 6">
                  <a:extLst>
                    <a:ext uri="{FF2B5EF4-FFF2-40B4-BE49-F238E27FC236}">
                      <a16:creationId xmlns:a16="http://schemas.microsoft.com/office/drawing/2014/main" id="{10C72F87-07A2-0B3A-953A-978CE05518ED}"/>
                    </a:ext>
                  </a:extLst>
                </p:cNvPr>
                <p:cNvSpPr>
                  <a:spLocks noRot="1" noChangeAspect="1" noMove="1" noResize="1" noEditPoints="1" noAdjustHandles="1" noChangeArrowheads="1" noChangeShapeType="1" noTextEdit="1"/>
                </p:cNvSpPr>
                <p:nvPr/>
              </p:nvSpPr>
              <p:spPr>
                <a:xfrm>
                  <a:off x="6647108" y="2243792"/>
                  <a:ext cx="2468235" cy="617268"/>
                </a:xfrm>
                <a:prstGeom prst="rect">
                  <a:avLst/>
                </a:prstGeom>
                <a:blipFill>
                  <a:blip r:embed="rId4"/>
                  <a:stretch>
                    <a:fillRect b="-14218"/>
                  </a:stretch>
                </a:blipFill>
                <a:ln w="19050">
                  <a:solidFill>
                    <a:schemeClr val="bg1"/>
                  </a:solidFill>
                </a:ln>
              </p:spPr>
              <p:txBody>
                <a:bodyPr/>
                <a:lstStyle/>
                <a:p>
                  <a:r>
                    <a:rPr lang="en-US">
                      <a:noFill/>
                    </a:rPr>
                    <a:t> </a:t>
                  </a:r>
                </a:p>
              </p:txBody>
            </p:sp>
          </mc:Fallback>
        </mc:AlternateContent>
        <p:sp>
          <p:nvSpPr>
            <p:cNvPr id="8" name="Oval 7">
              <a:extLst>
                <a:ext uri="{FF2B5EF4-FFF2-40B4-BE49-F238E27FC236}">
                  <a16:creationId xmlns:a16="http://schemas.microsoft.com/office/drawing/2014/main" id="{16C1D00A-EFB8-1843-305C-B459E52641DB}"/>
                </a:ext>
              </a:extLst>
            </p:cNvPr>
            <p:cNvSpPr/>
            <p:nvPr/>
          </p:nvSpPr>
          <p:spPr>
            <a:xfrm>
              <a:off x="6254178"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C</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E80AA816-24B0-A1AB-B512-1B69A8802E48}"/>
                    </a:ext>
                  </a:extLst>
                </p:cNvPr>
                <p:cNvSpPr/>
                <p:nvPr/>
              </p:nvSpPr>
              <p:spPr>
                <a:xfrm>
                  <a:off x="9551160"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14:m>
                    <m:oMath xmlns:m="http://schemas.openxmlformats.org/officeDocument/2006/math">
                      <m:r>
                        <a:rPr lang="en-US" sz="5400" b="1" i="1" smtClean="0">
                          <a:latin typeface="Cambria Math" panose="02040503050406030204" pitchFamily="18" charset="0"/>
                        </a:rPr>
                        <m:t>𝟏𝟔</m:t>
                      </m:r>
                    </m:oMath>
                  </a14:m>
                  <a:r>
                    <a:rPr kumimoji="0" lang="en-US" sz="5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9" name="Rectangle 8">
                  <a:extLst>
                    <a:ext uri="{FF2B5EF4-FFF2-40B4-BE49-F238E27FC236}">
                      <a16:creationId xmlns:a16="http://schemas.microsoft.com/office/drawing/2014/main" id="{E80AA816-24B0-A1AB-B512-1B69A8802E48}"/>
                    </a:ext>
                  </a:extLst>
                </p:cNvPr>
                <p:cNvSpPr>
                  <a:spLocks noRot="1" noChangeAspect="1" noMove="1" noResize="1" noEditPoints="1" noAdjustHandles="1" noChangeArrowheads="1" noChangeShapeType="1" noTextEdit="1"/>
                </p:cNvSpPr>
                <p:nvPr/>
              </p:nvSpPr>
              <p:spPr>
                <a:xfrm>
                  <a:off x="9551160" y="2243792"/>
                  <a:ext cx="2468235" cy="617268"/>
                </a:xfrm>
                <a:prstGeom prst="rect">
                  <a:avLst/>
                </a:prstGeom>
                <a:blipFill>
                  <a:blip r:embed="rId5"/>
                  <a:stretch>
                    <a:fillRect b="-13270"/>
                  </a:stretch>
                </a:blipFill>
                <a:ln w="19050">
                  <a:solidFill>
                    <a:schemeClr val="bg1"/>
                  </a:solidFill>
                </a:ln>
              </p:spPr>
              <p:txBody>
                <a:bodyPr/>
                <a:lstStyle/>
                <a:p>
                  <a:r>
                    <a:rPr lang="en-US">
                      <a:noFill/>
                    </a:rPr>
                    <a:t> </a:t>
                  </a:r>
                </a:p>
              </p:txBody>
            </p:sp>
          </mc:Fallback>
        </mc:AlternateContent>
        <p:sp>
          <p:nvSpPr>
            <p:cNvPr id="10" name="Oval 9">
              <a:extLst>
                <a:ext uri="{FF2B5EF4-FFF2-40B4-BE49-F238E27FC236}">
                  <a16:creationId xmlns:a16="http://schemas.microsoft.com/office/drawing/2014/main" id="{F511A7FA-8488-F918-906D-7310A1E0F367}"/>
                </a:ext>
              </a:extLst>
            </p:cNvPr>
            <p:cNvSpPr/>
            <p:nvPr/>
          </p:nvSpPr>
          <p:spPr>
            <a:xfrm>
              <a:off x="9260615"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D</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1" name="Oval 10">
            <a:extLst>
              <a:ext uri="{FF2B5EF4-FFF2-40B4-BE49-F238E27FC236}">
                <a16:creationId xmlns:a16="http://schemas.microsoft.com/office/drawing/2014/main" id="{E5D913EC-0752-FE03-22AC-1A64D3990366}"/>
              </a:ext>
            </a:extLst>
          </p:cNvPr>
          <p:cNvSpPr/>
          <p:nvPr/>
        </p:nvSpPr>
        <p:spPr>
          <a:xfrm>
            <a:off x="6692400" y="5440279"/>
            <a:ext cx="1080000" cy="1080000"/>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B</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9155F507-DD34-3FE0-680C-9586B8AE806D}"/>
              </a:ext>
            </a:extLst>
          </p:cNvPr>
          <p:cNvGrpSpPr/>
          <p:nvPr/>
        </p:nvGrpSpPr>
        <p:grpSpPr>
          <a:xfrm>
            <a:off x="220060" y="2819400"/>
            <a:ext cx="23943880" cy="2401467"/>
            <a:chOff x="923003" y="3917552"/>
            <a:chExt cx="23943880" cy="2401466"/>
          </a:xfrm>
        </p:grpSpPr>
        <p:sp>
          <p:nvSpPr>
            <p:cNvPr id="13" name="Rounded Rectangle 41">
              <a:extLst>
                <a:ext uri="{FF2B5EF4-FFF2-40B4-BE49-F238E27FC236}">
                  <a16:creationId xmlns:a16="http://schemas.microsoft.com/office/drawing/2014/main" id="{CF200796-2C05-26D5-EDA1-17D43F34D327}"/>
                </a:ext>
              </a:extLst>
            </p:cNvPr>
            <p:cNvSpPr/>
            <p:nvPr/>
          </p:nvSpPr>
          <p:spPr>
            <a:xfrm>
              <a:off x="1272211" y="4426857"/>
              <a:ext cx="23594672" cy="1892161"/>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4" name="Group 13">
              <a:extLst>
                <a:ext uri="{FF2B5EF4-FFF2-40B4-BE49-F238E27FC236}">
                  <a16:creationId xmlns:a16="http://schemas.microsoft.com/office/drawing/2014/main" id="{AE44BCC2-5BA7-C501-7AE9-A4AE9580E3A7}"/>
                </a:ext>
              </a:extLst>
            </p:cNvPr>
            <p:cNvGrpSpPr/>
            <p:nvPr/>
          </p:nvGrpSpPr>
          <p:grpSpPr>
            <a:xfrm>
              <a:off x="923003" y="3917552"/>
              <a:ext cx="3942102" cy="1040476"/>
              <a:chOff x="923003" y="3917552"/>
              <a:chExt cx="3942102" cy="1040476"/>
            </a:xfrm>
          </p:grpSpPr>
          <p:grpSp>
            <p:nvGrpSpPr>
              <p:cNvPr id="15" name="Group 14">
                <a:extLst>
                  <a:ext uri="{FF2B5EF4-FFF2-40B4-BE49-F238E27FC236}">
                    <a16:creationId xmlns:a16="http://schemas.microsoft.com/office/drawing/2014/main" id="{C7AD3F96-4B55-CEDD-548C-77B12FE670F5}"/>
                  </a:ext>
                </a:extLst>
              </p:cNvPr>
              <p:cNvGrpSpPr/>
              <p:nvPr/>
            </p:nvGrpSpPr>
            <p:grpSpPr>
              <a:xfrm>
                <a:off x="1362045" y="4022855"/>
                <a:ext cx="3503060" cy="865576"/>
                <a:chOff x="2028795" y="4384805"/>
                <a:chExt cx="3503060" cy="865576"/>
              </a:xfrm>
            </p:grpSpPr>
            <p:sp>
              <p:nvSpPr>
                <p:cNvPr id="17" name="Freeform 20">
                  <a:extLst>
                    <a:ext uri="{FF2B5EF4-FFF2-40B4-BE49-F238E27FC236}">
                      <a16:creationId xmlns:a16="http://schemas.microsoft.com/office/drawing/2014/main" id="{80502513-A25B-0835-4109-DB952381BDEC}"/>
                    </a:ext>
                  </a:extLst>
                </p:cNvPr>
                <p:cNvSpPr>
                  <a:spLocks/>
                </p:cNvSpPr>
                <p:nvPr/>
              </p:nvSpPr>
              <p:spPr bwMode="auto">
                <a:xfrm rot="5400000">
                  <a:off x="3364273" y="3082799"/>
                  <a:ext cx="832104" cy="3503060"/>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endParaRPr>
                </a:p>
              </p:txBody>
            </p:sp>
            <p:sp>
              <p:nvSpPr>
                <p:cNvPr id="18" name="TextBox 17">
                  <a:extLst>
                    <a:ext uri="{FF2B5EF4-FFF2-40B4-BE49-F238E27FC236}">
                      <a16:creationId xmlns:a16="http://schemas.microsoft.com/office/drawing/2014/main" id="{82699666-CC20-6F86-87E2-AEE0883EEB1F}"/>
                    </a:ext>
                  </a:extLst>
                </p:cNvPr>
                <p:cNvSpPr txBox="1"/>
                <p:nvPr/>
              </p:nvSpPr>
              <p:spPr>
                <a:xfrm>
                  <a:off x="2542253" y="4384805"/>
                  <a:ext cx="2895398" cy="800219"/>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CÂU</a:t>
                  </a:r>
                  <a:r>
                    <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 1</a:t>
                  </a: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 </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grpSp>
          <p:pic>
            <p:nvPicPr>
              <p:cNvPr id="16" name="Picture 15">
                <a:extLst>
                  <a:ext uri="{FF2B5EF4-FFF2-40B4-BE49-F238E27FC236}">
                    <a16:creationId xmlns:a16="http://schemas.microsoft.com/office/drawing/2014/main" id="{085EF6A8-BBD4-97C5-E898-A64BAB3D1F6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19" name="Group 18">
            <a:extLst>
              <a:ext uri="{FF2B5EF4-FFF2-40B4-BE49-F238E27FC236}">
                <a16:creationId xmlns:a16="http://schemas.microsoft.com/office/drawing/2014/main" id="{B75851CE-163D-E150-15B4-D46B2C25F56B}"/>
              </a:ext>
            </a:extLst>
          </p:cNvPr>
          <p:cNvGrpSpPr/>
          <p:nvPr/>
        </p:nvGrpSpPr>
        <p:grpSpPr>
          <a:xfrm>
            <a:off x="6076" y="1800653"/>
            <a:ext cx="19656044" cy="830997"/>
            <a:chOff x="-288924" y="1892299"/>
            <a:chExt cx="19659599" cy="830996"/>
          </a:xfrm>
        </p:grpSpPr>
        <p:sp>
          <p:nvSpPr>
            <p:cNvPr id="20" name="Rounded Rectangle 2">
              <a:extLst>
                <a:ext uri="{FF2B5EF4-FFF2-40B4-BE49-F238E27FC236}">
                  <a16:creationId xmlns:a16="http://schemas.microsoft.com/office/drawing/2014/main" id="{74FE6275-B7E9-DAD2-3AE0-482A0C6BEA12}"/>
                </a:ext>
              </a:extLst>
            </p:cNvPr>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167C850C-3131-19EE-36C3-6638125E49C6}"/>
                </a:ext>
              </a:extLst>
            </p:cNvPr>
            <p:cNvSpPr txBox="1"/>
            <p:nvPr/>
          </p:nvSpPr>
          <p:spPr>
            <a:xfrm>
              <a:off x="1082674" y="1922269"/>
              <a:ext cx="184764" cy="754052"/>
            </a:xfrm>
            <a:prstGeom prst="rect">
              <a:avLst/>
            </a:prstGeom>
            <a:noFill/>
          </p:spPr>
          <p:txBody>
            <a:bodyPr wrap="non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22" name="TextBox 21">
              <a:extLst>
                <a:ext uri="{FF2B5EF4-FFF2-40B4-BE49-F238E27FC236}">
                  <a16:creationId xmlns:a16="http://schemas.microsoft.com/office/drawing/2014/main" id="{EB0D0D9F-715B-8424-BFC2-4CD5B5579F91}"/>
                </a:ext>
              </a:extLst>
            </p:cNvPr>
            <p:cNvSpPr txBox="1"/>
            <p:nvPr/>
          </p:nvSpPr>
          <p:spPr>
            <a:xfrm>
              <a:off x="2087562" y="1892299"/>
              <a:ext cx="17283113" cy="830996"/>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145F82"/>
                  </a:solidFill>
                  <a:effectLst/>
                  <a:uLnTx/>
                  <a:uFillTx/>
                  <a:latin typeface="Tahoma" pitchFamily="34" charset="0"/>
                  <a:ea typeface="Tahoma" pitchFamily="34" charset="0"/>
                  <a:cs typeface="Tahoma" pitchFamily="34" charset="0"/>
                </a:rPr>
                <a:t>  BÀI TẬP BỔ SUNG</a:t>
              </a:r>
            </a:p>
          </p:txBody>
        </p:sp>
      </p:grpSp>
      <p:sp>
        <p:nvSpPr>
          <p:cNvPr id="23" name="TextBox 22">
            <a:extLst>
              <a:ext uri="{FF2B5EF4-FFF2-40B4-BE49-F238E27FC236}">
                <a16:creationId xmlns:a16="http://schemas.microsoft.com/office/drawing/2014/main" id="{84E53EB0-6D81-C9D0-3480-AE8B3EDD8E39}"/>
              </a:ext>
            </a:extLst>
          </p:cNvPr>
          <p:cNvSpPr txBox="1"/>
          <p:nvPr/>
        </p:nvSpPr>
        <p:spPr>
          <a:xfrm>
            <a:off x="220060" y="3484349"/>
            <a:ext cx="23304511" cy="2308324"/>
          </a:xfrm>
          <a:prstGeom prst="rect">
            <a:avLst/>
          </a:prstGeom>
          <a:noFill/>
        </p:spPr>
        <p:txBody>
          <a:bodyPr wrap="square">
            <a:spAutoFit/>
          </a:bodyPr>
          <a:lstStyle/>
          <a:p>
            <a:pPr algn="ct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Từ</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các</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chữ</a:t>
            </a:r>
            <a:r>
              <a:rPr lang="en-US" sz="4800" b="1" dirty="0">
                <a:latin typeface="Tahoma" panose="020B0604030504040204" pitchFamily="34" charset="0"/>
                <a:ea typeface="Tahoma" panose="020B0604030504040204" pitchFamily="34" charset="0"/>
                <a:cs typeface="Tahoma" panose="020B0604030504040204" pitchFamily="34" charset="0"/>
              </a:rPr>
              <a:t> số 2, 3, 4, 5 </a:t>
            </a:r>
            <a:r>
              <a:rPr lang="en-US" sz="4800" b="1" dirty="0" err="1">
                <a:latin typeface="Tahoma" panose="020B0604030504040204" pitchFamily="34" charset="0"/>
                <a:ea typeface="Tahoma" panose="020B0604030504040204" pitchFamily="34" charset="0"/>
                <a:cs typeface="Tahoma" panose="020B0604030504040204" pitchFamily="34" charset="0"/>
              </a:rPr>
              <a:t>có</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thể</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lập</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được</a:t>
            </a:r>
            <a:r>
              <a:rPr lang="en-US" sz="4800" b="1" dirty="0">
                <a:latin typeface="Tahoma" panose="020B0604030504040204" pitchFamily="34" charset="0"/>
                <a:ea typeface="Tahoma" panose="020B0604030504040204" pitchFamily="34" charset="0"/>
                <a:cs typeface="Tahoma" panose="020B0604030504040204" pitchFamily="34" charset="0"/>
              </a:rPr>
              <a:t> bao </a:t>
            </a:r>
            <a:r>
              <a:rPr lang="en-US" sz="4800" b="1" dirty="0" err="1">
                <a:latin typeface="Tahoma" panose="020B0604030504040204" pitchFamily="34" charset="0"/>
                <a:ea typeface="Tahoma" panose="020B0604030504040204" pitchFamily="34" charset="0"/>
                <a:cs typeface="Tahoma" panose="020B0604030504040204" pitchFamily="34" charset="0"/>
              </a:rPr>
              <a:t>nhiêu</a:t>
            </a:r>
            <a:r>
              <a:rPr lang="en-US" sz="4800" b="1" dirty="0">
                <a:latin typeface="Tahoma" panose="020B0604030504040204" pitchFamily="34" charset="0"/>
                <a:ea typeface="Tahoma" panose="020B0604030504040204" pitchFamily="34" charset="0"/>
                <a:cs typeface="Tahoma" panose="020B0604030504040204" pitchFamily="34" charset="0"/>
              </a:rPr>
              <a:t> số </a:t>
            </a:r>
            <a:r>
              <a:rPr lang="en-US" sz="4800" b="1" dirty="0" err="1">
                <a:latin typeface="Tahoma" panose="020B0604030504040204" pitchFamily="34" charset="0"/>
                <a:ea typeface="Tahoma" panose="020B0604030504040204" pitchFamily="34" charset="0"/>
                <a:cs typeface="Tahoma" panose="020B0604030504040204" pitchFamily="34" charset="0"/>
              </a:rPr>
              <a:t>có</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bốn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chữ</a:t>
            </a:r>
            <a:r>
              <a:rPr lang="en-US" sz="4800" b="1" dirty="0">
                <a:latin typeface="Tahoma" panose="020B0604030504040204" pitchFamily="34" charset="0"/>
                <a:ea typeface="Tahoma" panose="020B0604030504040204" pitchFamily="34" charset="0"/>
                <a:cs typeface="Tahoma" panose="020B0604030504040204" pitchFamily="34" charset="0"/>
              </a:rPr>
              <a:t> số </a:t>
            </a:r>
            <a:r>
              <a:rPr lang="en-US" sz="4800" b="1" dirty="0" err="1">
                <a:latin typeface="Tahoma" panose="020B0604030504040204" pitchFamily="34" charset="0"/>
                <a:ea typeface="Tahoma" panose="020B0604030504040204" pitchFamily="34" charset="0"/>
                <a:cs typeface="Tahoma" panose="020B0604030504040204" pitchFamily="34" charset="0"/>
              </a:rPr>
              <a:t>khác</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nhau</a:t>
            </a:r>
            <a:r>
              <a:rPr lang="en-US" sz="4800" b="1" dirty="0">
                <a:latin typeface="Tahoma" panose="020B0604030504040204" pitchFamily="34" charset="0"/>
                <a:ea typeface="Tahoma" panose="020B0604030504040204" pitchFamily="34" charset="0"/>
                <a:cs typeface="Tahoma" panose="020B0604030504040204" pitchFamily="34" charset="0"/>
              </a:rPr>
              <a:t>?</a:t>
            </a:r>
          </a:p>
          <a:p>
            <a:pPr lvl="0" algn="ctr"/>
            <a:endParaRPr lang="en-US" sz="4800" b="1" dirty="0">
              <a:latin typeface="Tahoma" panose="020B0604030504040204" pitchFamily="34" charset="0"/>
              <a:ea typeface="Tahoma" panose="020B0604030504040204" pitchFamily="34" charset="0"/>
              <a:cs typeface="Tahoma" panose="020B0604030504040204" pitchFamily="34" charset="0"/>
            </a:endParaRPr>
          </a:p>
        </p:txBody>
      </p:sp>
      <p:grpSp>
        <p:nvGrpSpPr>
          <p:cNvPr id="25" name="Group 24">
            <a:extLst>
              <a:ext uri="{FF2B5EF4-FFF2-40B4-BE49-F238E27FC236}">
                <a16:creationId xmlns:a16="http://schemas.microsoft.com/office/drawing/2014/main" id="{C37EE2FA-AEC6-92CF-2594-955CAB62A19A}"/>
              </a:ext>
            </a:extLst>
          </p:cNvPr>
          <p:cNvGrpSpPr/>
          <p:nvPr/>
        </p:nvGrpSpPr>
        <p:grpSpPr>
          <a:xfrm>
            <a:off x="141341" y="7267711"/>
            <a:ext cx="23862374" cy="5716250"/>
            <a:chOff x="48567" y="4381499"/>
            <a:chExt cx="23018772" cy="5716249"/>
          </a:xfrm>
          <a:solidFill>
            <a:srgbClr val="DAE3F3"/>
          </a:solidFill>
        </p:grpSpPr>
        <p:sp>
          <p:nvSpPr>
            <p:cNvPr id="26" name="Rounded Rectangle 52">
              <a:extLst>
                <a:ext uri="{FF2B5EF4-FFF2-40B4-BE49-F238E27FC236}">
                  <a16:creationId xmlns:a16="http://schemas.microsoft.com/office/drawing/2014/main" id="{E7544F39-6343-495F-6150-CB95CB1743DD}"/>
                </a:ext>
              </a:extLst>
            </p:cNvPr>
            <p:cNvSpPr/>
            <p:nvPr/>
          </p:nvSpPr>
          <p:spPr>
            <a:xfrm>
              <a:off x="385312" y="4941556"/>
              <a:ext cx="22682027" cy="5156192"/>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27" name="Group 26">
              <a:extLst>
                <a:ext uri="{FF2B5EF4-FFF2-40B4-BE49-F238E27FC236}">
                  <a16:creationId xmlns:a16="http://schemas.microsoft.com/office/drawing/2014/main" id="{5EB8AB53-A836-EB8E-52C9-9E71BAA9E134}"/>
                </a:ext>
              </a:extLst>
            </p:cNvPr>
            <p:cNvGrpSpPr/>
            <p:nvPr/>
          </p:nvGrpSpPr>
          <p:grpSpPr>
            <a:xfrm>
              <a:off x="48567" y="4381499"/>
              <a:ext cx="3991940" cy="1079474"/>
              <a:chOff x="410517" y="4648199"/>
              <a:chExt cx="3991940" cy="1079474"/>
            </a:xfrm>
            <a:grpFill/>
          </p:grpSpPr>
          <p:sp>
            <p:nvSpPr>
              <p:cNvPr id="28" name="Freeform 20">
                <a:extLst>
                  <a:ext uri="{FF2B5EF4-FFF2-40B4-BE49-F238E27FC236}">
                    <a16:creationId xmlns:a16="http://schemas.microsoft.com/office/drawing/2014/main" id="{C400BFB7-A84E-C2FC-CF40-0D695F075AC3}"/>
                  </a:ext>
                </a:extLst>
              </p:cNvPr>
              <p:cNvSpPr>
                <a:spLocks/>
              </p:cNvSpPr>
              <p:nvPr/>
            </p:nvSpPr>
            <p:spPr bwMode="auto">
              <a:xfrm rot="16200000" flipV="1">
                <a:off x="2421084" y="3633167"/>
                <a:ext cx="966341"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21D3D6AB-0C38-4A08-2633-39461CFFB4ED}"/>
                  </a:ext>
                </a:extLst>
              </p:cNvPr>
              <p:cNvSpPr txBox="1"/>
              <p:nvPr/>
            </p:nvSpPr>
            <p:spPr>
              <a:xfrm>
                <a:off x="1406054" y="4732063"/>
                <a:ext cx="2872839" cy="800219"/>
              </a:xfrm>
              <a:prstGeom prst="rect">
                <a:avLst/>
              </a:prstGeom>
              <a:grp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Bài giải</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pic>
            <p:nvPicPr>
              <p:cNvPr id="30" name="Picture 29">
                <a:extLst>
                  <a:ext uri="{FF2B5EF4-FFF2-40B4-BE49-F238E27FC236}">
                    <a16:creationId xmlns:a16="http://schemas.microsoft.com/office/drawing/2014/main" id="{EAEEEB99-4B95-5D15-D11B-15E38404F72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7950" t="14860" r="18922" b="25555"/>
              <a:stretch/>
            </p:blipFill>
            <p:spPr>
              <a:xfrm>
                <a:off x="410517" y="4648200"/>
                <a:ext cx="1058947" cy="1079473"/>
              </a:xfrm>
              <a:prstGeom prst="round2DiagRect">
                <a:avLst>
                  <a:gd name="adj1" fmla="val 27632"/>
                  <a:gd name="adj2" fmla="val 0"/>
                </a:avLst>
              </a:prstGeom>
              <a:grpFill/>
              <a:ln w="38100" cap="sq">
                <a:solidFill>
                  <a:schemeClr val="accent6">
                    <a:lumMod val="50000"/>
                  </a:schemeClr>
                </a:solidFill>
                <a:miter lim="800000"/>
              </a:ln>
              <a:effectLst>
                <a:outerShdw blurRad="254000" algn="tl" rotWithShape="0">
                  <a:srgbClr val="000000">
                    <a:alpha val="43000"/>
                  </a:srgbClr>
                </a:outerShdw>
              </a:effectLst>
            </p:spPr>
          </p:pic>
        </p:grpSp>
      </p:grpSp>
      <p:sp>
        <p:nvSpPr>
          <p:cNvPr id="24" name="TextBox 23">
            <a:extLst>
              <a:ext uri="{FF2B5EF4-FFF2-40B4-BE49-F238E27FC236}">
                <a16:creationId xmlns:a16="http://schemas.microsoft.com/office/drawing/2014/main" id="{6B978967-EA9B-9F00-A7E0-18825A13BE93}"/>
              </a:ext>
            </a:extLst>
          </p:cNvPr>
          <p:cNvSpPr txBox="1"/>
          <p:nvPr/>
        </p:nvSpPr>
        <p:spPr>
          <a:xfrm>
            <a:off x="914400" y="9176499"/>
            <a:ext cx="20474453" cy="751616"/>
          </a:xfrm>
          <a:prstGeom prst="rect">
            <a:avLst/>
          </a:prstGeom>
          <a:noFill/>
        </p:spPr>
        <p:txBody>
          <a:bodyPr wrap="square" rtlCol="0">
            <a:spAutoFit/>
          </a:bodyPr>
          <a:lstStyle/>
          <a:p>
            <a:pPr marL="450215" algn="just">
              <a:lnSpc>
                <a:spcPct val="107000"/>
              </a:lnSpc>
              <a:tabLst>
                <a:tab pos="450215" algn="l"/>
              </a:tabLst>
            </a:pP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Mỗi</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cách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lập</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số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có</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4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chữ</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số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khác</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nhau</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là</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một</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hoán</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vị</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của</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4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phần</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tử</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a:t>
            </a:r>
          </a:p>
        </p:txBody>
      </p: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01F31035-0968-8BB9-18A3-4A1C542D4EBC}"/>
                  </a:ext>
                </a:extLst>
              </p:cNvPr>
              <p:cNvSpPr txBox="1"/>
              <p:nvPr/>
            </p:nvSpPr>
            <p:spPr>
              <a:xfrm>
                <a:off x="730579" y="10496618"/>
                <a:ext cx="18665868" cy="799963"/>
              </a:xfrm>
              <a:prstGeom prst="rect">
                <a:avLst/>
              </a:prstGeom>
              <a:noFill/>
            </p:spPr>
            <p:txBody>
              <a:bodyPr wrap="square" rtlCol="0">
                <a:spAutoFit/>
              </a:bodyPr>
              <a:lstStyle/>
              <a:p>
                <a:pPr marL="629920">
                  <a:lnSpc>
                    <a:spcPct val="115000"/>
                  </a:lnSpc>
                  <a:spcAft>
                    <a:spcPts val="0"/>
                  </a:spcAft>
                </a:pPr>
                <a:r>
                  <a:rPr lang="vi-VN" sz="4400" b="1" dirty="0">
                    <a:latin typeface="Tahoma" panose="020B0604030504040204" pitchFamily="34" charset="0"/>
                    <a:ea typeface="Tahoma" panose="020B0604030504040204" pitchFamily="34" charset="0"/>
                    <a:cs typeface="Tahoma" panose="020B0604030504040204" pitchFamily="34" charset="0"/>
                  </a:rPr>
                  <a:t>Số </a:t>
                </a:r>
                <a:r>
                  <a:rPr lang="en-US" sz="4400" b="1" dirty="0" err="1">
                    <a:latin typeface="Tahoma" panose="020B0604030504040204" pitchFamily="34" charset="0"/>
                    <a:ea typeface="Tahoma" panose="020B0604030504040204" pitchFamily="34" charset="0"/>
                    <a:cs typeface="Tahoma" panose="020B0604030504040204" pitchFamily="34" charset="0"/>
                  </a:rPr>
                  <a:t>các</a:t>
                </a:r>
                <a:r>
                  <a:rPr lang="en-US" sz="4400" b="1" dirty="0">
                    <a:latin typeface="Tahoma" panose="020B0604030504040204" pitchFamily="34" charset="0"/>
                    <a:ea typeface="Tahoma" panose="020B0604030504040204" pitchFamily="34" charset="0"/>
                    <a:cs typeface="Tahoma" panose="020B0604030504040204" pitchFamily="34" charset="0"/>
                  </a:rPr>
                  <a:t> số </a:t>
                </a:r>
                <a:r>
                  <a:rPr lang="en-US" sz="4400" b="1" dirty="0" err="1">
                    <a:latin typeface="Tahoma" panose="020B0604030504040204" pitchFamily="34" charset="0"/>
                    <a:ea typeface="Tahoma" panose="020B0604030504040204" pitchFamily="34" charset="0"/>
                    <a:cs typeface="Tahoma" panose="020B0604030504040204" pitchFamily="34" charset="0"/>
                  </a:rPr>
                  <a:t>lập</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được</a:t>
                </a:r>
                <a:r>
                  <a:rPr lang="en-US" sz="4400" b="1" dirty="0">
                    <a:latin typeface="Tahoma" panose="020B0604030504040204" pitchFamily="34" charset="0"/>
                    <a:ea typeface="Tahoma" panose="020B0604030504040204" pitchFamily="34" charset="0"/>
                    <a:cs typeface="Tahoma" panose="020B0604030504040204" pitchFamily="34" charset="0"/>
                  </a:rPr>
                  <a:t> </a:t>
                </a:r>
                <a:r>
                  <a:rPr lang="vi-VN" sz="4400" b="1" dirty="0">
                    <a:latin typeface="Tahoma" panose="020B0604030504040204" pitchFamily="34" charset="0"/>
                    <a:ea typeface="Tahoma" panose="020B0604030504040204" pitchFamily="34" charset="0"/>
                    <a:cs typeface="Tahoma" panose="020B0604030504040204" pitchFamily="34" charset="0"/>
                  </a:rPr>
                  <a:t>là </a:t>
                </a:r>
                <a14:m>
                  <m:oMath xmlns:m="http://schemas.openxmlformats.org/officeDocument/2006/math">
                    <m:r>
                      <a:rPr lang="en-US" sz="4400" b="1" i="0" smtClean="0">
                        <a:effectLst/>
                        <a:latin typeface="Cambria Math" panose="02040503050406030204" pitchFamily="18" charset="0"/>
                        <a:ea typeface="Calibri" panose="020F0502020204030204" pitchFamily="34" charset="0"/>
                        <a:cs typeface="Times New Roman" panose="02020603050405020304" pitchFamily="18" charset="0"/>
                      </a:rPr>
                      <m:t>𝟒</m:t>
                    </m:r>
                    <m:r>
                      <a:rPr lang="vi-VN" sz="4400" b="1">
                        <a:effectLst/>
                        <a:latin typeface="Cambria Math" panose="02040503050406030204" pitchFamily="18" charset="0"/>
                        <a:ea typeface="Calibri" panose="020F0502020204030204" pitchFamily="34" charset="0"/>
                        <a:cs typeface="Times New Roman" panose="02020603050405020304" pitchFamily="18" charset="0"/>
                      </a:rPr>
                      <m:t>!</m:t>
                    </m:r>
                  </m:oMath>
                </a14:m>
                <a:r>
                  <a:rPr lang="vi-VN" sz="4400" b="1" dirty="0">
                    <a:effectLst/>
                    <a:latin typeface="Tahoma" panose="020B0604030504040204" pitchFamily="34" charset="0"/>
                    <a:ea typeface="Tahoma" panose="020B0604030504040204" pitchFamily="34" charset="0"/>
                    <a:cs typeface="Tahoma" panose="020B0604030504040204" pitchFamily="34" charset="0"/>
                  </a:rPr>
                  <a:t>.</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2" name="TextBox 31">
                <a:extLst>
                  <a:ext uri="{FF2B5EF4-FFF2-40B4-BE49-F238E27FC236}">
                    <a16:creationId xmlns:a16="http://schemas.microsoft.com/office/drawing/2014/main" id="{01F31035-0968-8BB9-18A3-4A1C542D4EBC}"/>
                  </a:ext>
                </a:extLst>
              </p:cNvPr>
              <p:cNvSpPr txBox="1">
                <a:spLocks noRot="1" noChangeAspect="1" noMove="1" noResize="1" noEditPoints="1" noAdjustHandles="1" noChangeArrowheads="1" noChangeShapeType="1" noTextEdit="1"/>
              </p:cNvSpPr>
              <p:nvPr/>
            </p:nvSpPr>
            <p:spPr>
              <a:xfrm>
                <a:off x="730579" y="10496618"/>
                <a:ext cx="18665868" cy="799963"/>
              </a:xfrm>
              <a:prstGeom prst="rect">
                <a:avLst/>
              </a:prstGeom>
              <a:blipFill>
                <a:blip r:embed="rId8"/>
                <a:stretch>
                  <a:fillRect t="-12977" b="-35115"/>
                </a:stretch>
              </a:blipFill>
            </p:spPr>
            <p:txBody>
              <a:bodyPr/>
              <a:lstStyle/>
              <a:p>
                <a:r>
                  <a:rPr lang="en-US">
                    <a:noFill/>
                  </a:rPr>
                  <a:t> </a:t>
                </a:r>
              </a:p>
            </p:txBody>
          </p:sp>
        </mc:Fallback>
      </mc:AlternateContent>
    </p:spTree>
    <p:extLst>
      <p:ext uri="{BB962C8B-B14F-4D97-AF65-F5344CB8AC3E}">
        <p14:creationId xmlns:p14="http://schemas.microsoft.com/office/powerpoint/2010/main" val="196804249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up)">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left)">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wipe(left)">
                                      <p:cBhvr>
                                        <p:cTn id="2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4" grpId="0"/>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CAE1B80-235C-FCB0-7C49-00665B98DC46}"/>
              </a:ext>
            </a:extLst>
          </p:cNvPr>
          <p:cNvGrpSpPr/>
          <p:nvPr/>
        </p:nvGrpSpPr>
        <p:grpSpPr>
          <a:xfrm>
            <a:off x="699203" y="5699664"/>
            <a:ext cx="23556178" cy="1234536"/>
            <a:chOff x="241306" y="2243792"/>
            <a:chExt cx="11778089" cy="617268"/>
          </a:xfrm>
          <a:solidFill>
            <a:srgbClr val="327E3B"/>
          </a:solidFill>
        </p:grpSpPr>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B48428A4-F198-A003-78D9-31DE63E551FE}"/>
                    </a:ext>
                  </a:extLst>
                </p:cNvPr>
                <p:cNvSpPr/>
                <p:nvPr/>
              </p:nvSpPr>
              <p:spPr>
                <a:xfrm>
                  <a:off x="3538287"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14:m>
                    <m:oMath xmlns:m="http://schemas.openxmlformats.org/officeDocument/2006/math">
                      <m:r>
                        <a:rPr lang="en-US" sz="5400" b="1" i="1" smtClean="0">
                          <a:latin typeface="Cambria Math" panose="02040503050406030204" pitchFamily="18" charset="0"/>
                        </a:rPr>
                        <m:t>𝟔</m:t>
                      </m:r>
                    </m:oMath>
                  </a14:m>
                  <a:r>
                    <a:rPr kumimoji="0" lang="en-US" sz="5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t>
                  </a:r>
                </a:p>
              </p:txBody>
            </p:sp>
          </mc:Choice>
          <mc:Fallback xmlns="">
            <p:sp>
              <p:nvSpPr>
                <p:cNvPr id="3" name="Rectangle 2">
                  <a:extLst>
                    <a:ext uri="{FF2B5EF4-FFF2-40B4-BE49-F238E27FC236}">
                      <a16:creationId xmlns:a16="http://schemas.microsoft.com/office/drawing/2014/main" id="{B48428A4-F198-A003-78D9-31DE63E551FE}"/>
                    </a:ext>
                  </a:extLst>
                </p:cNvPr>
                <p:cNvSpPr>
                  <a:spLocks noRot="1" noChangeAspect="1" noMove="1" noResize="1" noEditPoints="1" noAdjustHandles="1" noChangeArrowheads="1" noChangeShapeType="1" noTextEdit="1"/>
                </p:cNvSpPr>
                <p:nvPr/>
              </p:nvSpPr>
              <p:spPr>
                <a:xfrm>
                  <a:off x="3538287" y="2243792"/>
                  <a:ext cx="2468235" cy="617268"/>
                </a:xfrm>
                <a:prstGeom prst="rect">
                  <a:avLst/>
                </a:prstGeom>
                <a:blipFill>
                  <a:blip r:embed="rId2"/>
                  <a:stretch>
                    <a:fillRect b="-13270"/>
                  </a:stretch>
                </a:blipFill>
                <a:ln w="19050">
                  <a:solidFill>
                    <a:schemeClr val="bg1"/>
                  </a:solidFill>
                </a:ln>
              </p:spPr>
              <p:txBody>
                <a:bodyPr/>
                <a:lstStyle/>
                <a:p>
                  <a:r>
                    <a:rPr lang="en-US">
                      <a:noFill/>
                    </a:rPr>
                    <a:t> </a:t>
                  </a:r>
                </a:p>
              </p:txBody>
            </p:sp>
          </mc:Fallback>
        </mc:AlternateContent>
        <p:sp>
          <p:nvSpPr>
            <p:cNvPr id="4" name="Oval 3">
              <a:extLst>
                <a:ext uri="{FF2B5EF4-FFF2-40B4-BE49-F238E27FC236}">
                  <a16:creationId xmlns:a16="http://schemas.microsoft.com/office/drawing/2014/main" id="{84C83E8D-93AF-AB77-60F0-B14EB14475A7}"/>
                </a:ext>
              </a:extLst>
            </p:cNvPr>
            <p:cNvSpPr/>
            <p:nvPr/>
          </p:nvSpPr>
          <p:spPr>
            <a:xfrm>
              <a:off x="3247742"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B</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81EF2102-63C4-8277-3E8F-BA8CDFDCDD1C}"/>
                    </a:ext>
                  </a:extLst>
                </p:cNvPr>
                <p:cNvSpPr/>
                <p:nvPr/>
              </p:nvSpPr>
              <p:spPr>
                <a:xfrm>
                  <a:off x="531851"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14:m>
                    <m:oMath xmlns:m="http://schemas.openxmlformats.org/officeDocument/2006/math">
                      <m:r>
                        <a:rPr lang="en-US" sz="4800" b="1" i="1" smtClean="0">
                          <a:latin typeface="Cambria Math" panose="02040503050406030204" pitchFamily="18" charset="0"/>
                        </a:rPr>
                        <m:t>𝟏𝟐</m:t>
                      </m:r>
                    </m:oMath>
                  </a14:m>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t>
                  </a:r>
                </a:p>
              </p:txBody>
            </p:sp>
          </mc:Choice>
          <mc:Fallback xmlns="">
            <p:sp>
              <p:nvSpPr>
                <p:cNvPr id="5" name="Rectangle 4">
                  <a:extLst>
                    <a:ext uri="{FF2B5EF4-FFF2-40B4-BE49-F238E27FC236}">
                      <a16:creationId xmlns:a16="http://schemas.microsoft.com/office/drawing/2014/main" id="{81EF2102-63C4-8277-3E8F-BA8CDFDCDD1C}"/>
                    </a:ext>
                  </a:extLst>
                </p:cNvPr>
                <p:cNvSpPr>
                  <a:spLocks noRot="1" noChangeAspect="1" noMove="1" noResize="1" noEditPoints="1" noAdjustHandles="1" noChangeArrowheads="1" noChangeShapeType="1" noTextEdit="1"/>
                </p:cNvSpPr>
                <p:nvPr/>
              </p:nvSpPr>
              <p:spPr>
                <a:xfrm>
                  <a:off x="531851" y="2243792"/>
                  <a:ext cx="2468235" cy="617268"/>
                </a:xfrm>
                <a:prstGeom prst="rect">
                  <a:avLst/>
                </a:prstGeom>
                <a:blipFill>
                  <a:blip r:embed="rId3"/>
                  <a:stretch>
                    <a:fillRect b="-6635"/>
                  </a:stretch>
                </a:blipFill>
                <a:ln w="19050">
                  <a:solidFill>
                    <a:schemeClr val="bg1"/>
                  </a:solidFill>
                </a:ln>
              </p:spPr>
              <p:txBody>
                <a:bodyPr/>
                <a:lstStyle/>
                <a:p>
                  <a:r>
                    <a:rPr lang="en-US">
                      <a:noFill/>
                    </a:rPr>
                    <a:t> </a:t>
                  </a:r>
                </a:p>
              </p:txBody>
            </p:sp>
          </mc:Fallback>
        </mc:AlternateContent>
        <p:sp>
          <p:nvSpPr>
            <p:cNvPr id="6" name="Oval 5">
              <a:extLst>
                <a:ext uri="{FF2B5EF4-FFF2-40B4-BE49-F238E27FC236}">
                  <a16:creationId xmlns:a16="http://schemas.microsoft.com/office/drawing/2014/main" id="{5D97137C-6FE4-7037-9E6D-24323F88C867}"/>
                </a:ext>
              </a:extLst>
            </p:cNvPr>
            <p:cNvSpPr/>
            <p:nvPr/>
          </p:nvSpPr>
          <p:spPr>
            <a:xfrm>
              <a:off x="241306"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10C72F87-07A2-0B3A-953A-978CE05518ED}"/>
                    </a:ext>
                  </a:extLst>
                </p:cNvPr>
                <p:cNvSpPr/>
                <p:nvPr/>
              </p:nvSpPr>
              <p:spPr>
                <a:xfrm>
                  <a:off x="6647108"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14:m>
                    <m:oMath xmlns:m="http://schemas.openxmlformats.org/officeDocument/2006/math">
                      <m:r>
                        <a:rPr lang="en-US" sz="4800" b="1" i="1" smtClean="0">
                          <a:latin typeface="Cambria Math" panose="02040503050406030204" pitchFamily="18" charset="0"/>
                        </a:rPr>
                        <m:t>𝟐</m:t>
                      </m:r>
                    </m:oMath>
                  </a14:m>
                  <a:r>
                    <a:rPr kumimoji="0" lang="en-US" sz="5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7" name="Rectangle 6">
                  <a:extLst>
                    <a:ext uri="{FF2B5EF4-FFF2-40B4-BE49-F238E27FC236}">
                      <a16:creationId xmlns:a16="http://schemas.microsoft.com/office/drawing/2014/main" id="{10C72F87-07A2-0B3A-953A-978CE05518ED}"/>
                    </a:ext>
                  </a:extLst>
                </p:cNvPr>
                <p:cNvSpPr>
                  <a:spLocks noRot="1" noChangeAspect="1" noMove="1" noResize="1" noEditPoints="1" noAdjustHandles="1" noChangeArrowheads="1" noChangeShapeType="1" noTextEdit="1"/>
                </p:cNvSpPr>
                <p:nvPr/>
              </p:nvSpPr>
              <p:spPr>
                <a:xfrm>
                  <a:off x="6647108" y="2243792"/>
                  <a:ext cx="2468235" cy="617268"/>
                </a:xfrm>
                <a:prstGeom prst="rect">
                  <a:avLst/>
                </a:prstGeom>
                <a:blipFill>
                  <a:blip r:embed="rId4"/>
                  <a:stretch>
                    <a:fillRect b="-14218"/>
                  </a:stretch>
                </a:blipFill>
                <a:ln w="19050">
                  <a:solidFill>
                    <a:schemeClr val="bg1"/>
                  </a:solidFill>
                </a:ln>
              </p:spPr>
              <p:txBody>
                <a:bodyPr/>
                <a:lstStyle/>
                <a:p>
                  <a:r>
                    <a:rPr lang="en-US">
                      <a:noFill/>
                    </a:rPr>
                    <a:t> </a:t>
                  </a:r>
                </a:p>
              </p:txBody>
            </p:sp>
          </mc:Fallback>
        </mc:AlternateContent>
        <p:sp>
          <p:nvSpPr>
            <p:cNvPr id="8" name="Oval 7">
              <a:extLst>
                <a:ext uri="{FF2B5EF4-FFF2-40B4-BE49-F238E27FC236}">
                  <a16:creationId xmlns:a16="http://schemas.microsoft.com/office/drawing/2014/main" id="{16C1D00A-EFB8-1843-305C-B459E52641DB}"/>
                </a:ext>
              </a:extLst>
            </p:cNvPr>
            <p:cNvSpPr/>
            <p:nvPr/>
          </p:nvSpPr>
          <p:spPr>
            <a:xfrm>
              <a:off x="6254178"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C</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E80AA816-24B0-A1AB-B512-1B69A8802E48}"/>
                    </a:ext>
                  </a:extLst>
                </p:cNvPr>
                <p:cNvSpPr/>
                <p:nvPr/>
              </p:nvSpPr>
              <p:spPr>
                <a:xfrm>
                  <a:off x="9551160"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14:m>
                    <m:oMath xmlns:m="http://schemas.openxmlformats.org/officeDocument/2006/math">
                      <m:r>
                        <a:rPr lang="en-US" sz="5400" b="1" i="1" smtClean="0">
                          <a:latin typeface="Cambria Math" panose="02040503050406030204" pitchFamily="18" charset="0"/>
                        </a:rPr>
                        <m:t>𝟕</m:t>
                      </m:r>
                    </m:oMath>
                  </a14:m>
                  <a:r>
                    <a:rPr kumimoji="0" lang="en-US" sz="5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9" name="Rectangle 8">
                  <a:extLst>
                    <a:ext uri="{FF2B5EF4-FFF2-40B4-BE49-F238E27FC236}">
                      <a16:creationId xmlns:a16="http://schemas.microsoft.com/office/drawing/2014/main" id="{E80AA816-24B0-A1AB-B512-1B69A8802E48}"/>
                    </a:ext>
                  </a:extLst>
                </p:cNvPr>
                <p:cNvSpPr>
                  <a:spLocks noRot="1" noChangeAspect="1" noMove="1" noResize="1" noEditPoints="1" noAdjustHandles="1" noChangeArrowheads="1" noChangeShapeType="1" noTextEdit="1"/>
                </p:cNvSpPr>
                <p:nvPr/>
              </p:nvSpPr>
              <p:spPr>
                <a:xfrm>
                  <a:off x="9551160" y="2243792"/>
                  <a:ext cx="2468235" cy="617268"/>
                </a:xfrm>
                <a:prstGeom prst="rect">
                  <a:avLst/>
                </a:prstGeom>
                <a:blipFill>
                  <a:blip r:embed="rId5"/>
                  <a:stretch>
                    <a:fillRect b="-13270"/>
                  </a:stretch>
                </a:blipFill>
                <a:ln w="19050">
                  <a:solidFill>
                    <a:schemeClr val="bg1"/>
                  </a:solidFill>
                </a:ln>
              </p:spPr>
              <p:txBody>
                <a:bodyPr/>
                <a:lstStyle/>
                <a:p>
                  <a:r>
                    <a:rPr lang="en-US">
                      <a:noFill/>
                    </a:rPr>
                    <a:t> </a:t>
                  </a:r>
                </a:p>
              </p:txBody>
            </p:sp>
          </mc:Fallback>
        </mc:AlternateContent>
        <p:sp>
          <p:nvSpPr>
            <p:cNvPr id="10" name="Oval 9">
              <a:extLst>
                <a:ext uri="{FF2B5EF4-FFF2-40B4-BE49-F238E27FC236}">
                  <a16:creationId xmlns:a16="http://schemas.microsoft.com/office/drawing/2014/main" id="{F511A7FA-8488-F918-906D-7310A1E0F367}"/>
                </a:ext>
              </a:extLst>
            </p:cNvPr>
            <p:cNvSpPr/>
            <p:nvPr/>
          </p:nvSpPr>
          <p:spPr>
            <a:xfrm>
              <a:off x="9260615"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D</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1" name="Oval 10">
            <a:extLst>
              <a:ext uri="{FF2B5EF4-FFF2-40B4-BE49-F238E27FC236}">
                <a16:creationId xmlns:a16="http://schemas.microsoft.com/office/drawing/2014/main" id="{E5D913EC-0752-FE03-22AC-1A64D3990366}"/>
              </a:ext>
            </a:extLst>
          </p:cNvPr>
          <p:cNvSpPr/>
          <p:nvPr/>
        </p:nvSpPr>
        <p:spPr>
          <a:xfrm>
            <a:off x="18737821" y="5825368"/>
            <a:ext cx="1080000" cy="1080000"/>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D</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9155F507-DD34-3FE0-680C-9586B8AE806D}"/>
              </a:ext>
            </a:extLst>
          </p:cNvPr>
          <p:cNvGrpSpPr/>
          <p:nvPr/>
        </p:nvGrpSpPr>
        <p:grpSpPr>
          <a:xfrm>
            <a:off x="220060" y="2819400"/>
            <a:ext cx="23943880" cy="2629236"/>
            <a:chOff x="923003" y="3917552"/>
            <a:chExt cx="23943880" cy="2401466"/>
          </a:xfrm>
        </p:grpSpPr>
        <p:sp>
          <p:nvSpPr>
            <p:cNvPr id="13" name="Rounded Rectangle 41">
              <a:extLst>
                <a:ext uri="{FF2B5EF4-FFF2-40B4-BE49-F238E27FC236}">
                  <a16:creationId xmlns:a16="http://schemas.microsoft.com/office/drawing/2014/main" id="{CF200796-2C05-26D5-EDA1-17D43F34D327}"/>
                </a:ext>
              </a:extLst>
            </p:cNvPr>
            <p:cNvSpPr/>
            <p:nvPr/>
          </p:nvSpPr>
          <p:spPr>
            <a:xfrm>
              <a:off x="1272211" y="4426857"/>
              <a:ext cx="23594672" cy="1892161"/>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4" name="Group 13">
              <a:extLst>
                <a:ext uri="{FF2B5EF4-FFF2-40B4-BE49-F238E27FC236}">
                  <a16:creationId xmlns:a16="http://schemas.microsoft.com/office/drawing/2014/main" id="{AE44BCC2-5BA7-C501-7AE9-A4AE9580E3A7}"/>
                </a:ext>
              </a:extLst>
            </p:cNvPr>
            <p:cNvGrpSpPr/>
            <p:nvPr/>
          </p:nvGrpSpPr>
          <p:grpSpPr>
            <a:xfrm>
              <a:off x="923003" y="3917552"/>
              <a:ext cx="3942102" cy="1040476"/>
              <a:chOff x="923003" y="3917552"/>
              <a:chExt cx="3942102" cy="1040476"/>
            </a:xfrm>
          </p:grpSpPr>
          <p:grpSp>
            <p:nvGrpSpPr>
              <p:cNvPr id="15" name="Group 14">
                <a:extLst>
                  <a:ext uri="{FF2B5EF4-FFF2-40B4-BE49-F238E27FC236}">
                    <a16:creationId xmlns:a16="http://schemas.microsoft.com/office/drawing/2014/main" id="{C7AD3F96-4B55-CEDD-548C-77B12FE670F5}"/>
                  </a:ext>
                </a:extLst>
              </p:cNvPr>
              <p:cNvGrpSpPr/>
              <p:nvPr/>
            </p:nvGrpSpPr>
            <p:grpSpPr>
              <a:xfrm>
                <a:off x="1362045" y="4022855"/>
                <a:ext cx="3503060" cy="865576"/>
                <a:chOff x="2028795" y="4384805"/>
                <a:chExt cx="3503060" cy="865576"/>
              </a:xfrm>
            </p:grpSpPr>
            <p:sp>
              <p:nvSpPr>
                <p:cNvPr id="17" name="Freeform 20">
                  <a:extLst>
                    <a:ext uri="{FF2B5EF4-FFF2-40B4-BE49-F238E27FC236}">
                      <a16:creationId xmlns:a16="http://schemas.microsoft.com/office/drawing/2014/main" id="{80502513-A25B-0835-4109-DB952381BDEC}"/>
                    </a:ext>
                  </a:extLst>
                </p:cNvPr>
                <p:cNvSpPr>
                  <a:spLocks/>
                </p:cNvSpPr>
                <p:nvPr/>
              </p:nvSpPr>
              <p:spPr bwMode="auto">
                <a:xfrm rot="5400000">
                  <a:off x="3364273" y="3082799"/>
                  <a:ext cx="832104" cy="3503060"/>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endParaRPr>
                </a:p>
              </p:txBody>
            </p:sp>
            <p:sp>
              <p:nvSpPr>
                <p:cNvPr id="18" name="TextBox 17">
                  <a:extLst>
                    <a:ext uri="{FF2B5EF4-FFF2-40B4-BE49-F238E27FC236}">
                      <a16:creationId xmlns:a16="http://schemas.microsoft.com/office/drawing/2014/main" id="{82699666-CC20-6F86-87E2-AEE0883EEB1F}"/>
                    </a:ext>
                  </a:extLst>
                </p:cNvPr>
                <p:cNvSpPr txBox="1"/>
                <p:nvPr/>
              </p:nvSpPr>
              <p:spPr>
                <a:xfrm>
                  <a:off x="2542253" y="4384805"/>
                  <a:ext cx="2895398" cy="800219"/>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CÂU</a:t>
                  </a:r>
                  <a:r>
                    <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 2</a:t>
                  </a: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 </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grpSp>
          <p:pic>
            <p:nvPicPr>
              <p:cNvPr id="16" name="Picture 15">
                <a:extLst>
                  <a:ext uri="{FF2B5EF4-FFF2-40B4-BE49-F238E27FC236}">
                    <a16:creationId xmlns:a16="http://schemas.microsoft.com/office/drawing/2014/main" id="{085EF6A8-BBD4-97C5-E898-A64BAB3D1F6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19" name="Group 18">
            <a:extLst>
              <a:ext uri="{FF2B5EF4-FFF2-40B4-BE49-F238E27FC236}">
                <a16:creationId xmlns:a16="http://schemas.microsoft.com/office/drawing/2014/main" id="{B75851CE-163D-E150-15B4-D46B2C25F56B}"/>
              </a:ext>
            </a:extLst>
          </p:cNvPr>
          <p:cNvGrpSpPr/>
          <p:nvPr/>
        </p:nvGrpSpPr>
        <p:grpSpPr>
          <a:xfrm>
            <a:off x="6076" y="1800653"/>
            <a:ext cx="19656044" cy="830997"/>
            <a:chOff x="-288924" y="1892299"/>
            <a:chExt cx="19659599" cy="830996"/>
          </a:xfrm>
        </p:grpSpPr>
        <p:sp>
          <p:nvSpPr>
            <p:cNvPr id="20" name="Rounded Rectangle 2">
              <a:extLst>
                <a:ext uri="{FF2B5EF4-FFF2-40B4-BE49-F238E27FC236}">
                  <a16:creationId xmlns:a16="http://schemas.microsoft.com/office/drawing/2014/main" id="{74FE6275-B7E9-DAD2-3AE0-482A0C6BEA12}"/>
                </a:ext>
              </a:extLst>
            </p:cNvPr>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167C850C-3131-19EE-36C3-6638125E49C6}"/>
                </a:ext>
              </a:extLst>
            </p:cNvPr>
            <p:cNvSpPr txBox="1"/>
            <p:nvPr/>
          </p:nvSpPr>
          <p:spPr>
            <a:xfrm>
              <a:off x="1082674" y="1922269"/>
              <a:ext cx="184764" cy="754052"/>
            </a:xfrm>
            <a:prstGeom prst="rect">
              <a:avLst/>
            </a:prstGeom>
            <a:noFill/>
          </p:spPr>
          <p:txBody>
            <a:bodyPr wrap="non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22" name="TextBox 21">
              <a:extLst>
                <a:ext uri="{FF2B5EF4-FFF2-40B4-BE49-F238E27FC236}">
                  <a16:creationId xmlns:a16="http://schemas.microsoft.com/office/drawing/2014/main" id="{EB0D0D9F-715B-8424-BFC2-4CD5B5579F91}"/>
                </a:ext>
              </a:extLst>
            </p:cNvPr>
            <p:cNvSpPr txBox="1"/>
            <p:nvPr/>
          </p:nvSpPr>
          <p:spPr>
            <a:xfrm>
              <a:off x="2087562" y="1892299"/>
              <a:ext cx="17283113" cy="830996"/>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145F82"/>
                  </a:solidFill>
                  <a:effectLst/>
                  <a:uLnTx/>
                  <a:uFillTx/>
                  <a:latin typeface="Tahoma" pitchFamily="34" charset="0"/>
                  <a:ea typeface="Tahoma" pitchFamily="34" charset="0"/>
                  <a:cs typeface="Tahoma" pitchFamily="34" charset="0"/>
                </a:rPr>
                <a:t>  BÀI TẬP BỔ SUNG</a:t>
              </a:r>
            </a:p>
          </p:txBody>
        </p:sp>
      </p:grpSp>
      <p:sp>
        <p:nvSpPr>
          <p:cNvPr id="23" name="TextBox 22">
            <a:extLst>
              <a:ext uri="{FF2B5EF4-FFF2-40B4-BE49-F238E27FC236}">
                <a16:creationId xmlns:a16="http://schemas.microsoft.com/office/drawing/2014/main" id="{84E53EB0-6D81-C9D0-3480-AE8B3EDD8E39}"/>
              </a:ext>
            </a:extLst>
          </p:cNvPr>
          <p:cNvSpPr txBox="1"/>
          <p:nvPr/>
        </p:nvSpPr>
        <p:spPr>
          <a:xfrm>
            <a:off x="1190598" y="3915460"/>
            <a:ext cx="22352011" cy="2169825"/>
          </a:xfrm>
          <a:prstGeom prst="rect">
            <a:avLst/>
          </a:prstGeom>
          <a:noFill/>
        </p:spPr>
        <p:txBody>
          <a:bodyPr wrap="square">
            <a:spAutoFit/>
          </a:bodyPr>
          <a:lstStyle/>
          <a:p>
            <a:pPr lvl="0"/>
            <a:r>
              <a:rPr lang="en-US" sz="4400" b="1" dirty="0">
                <a:latin typeface="Tahoma" panose="020B0604030504040204" pitchFamily="34" charset="0"/>
                <a:ea typeface="Tahoma" panose="020B0604030504040204" pitchFamily="34" charset="0"/>
                <a:cs typeface="Tahoma" panose="020B0604030504040204" pitchFamily="34" charset="0"/>
              </a:rPr>
              <a:t>Trong </a:t>
            </a:r>
            <a:r>
              <a:rPr lang="en-US" sz="4400" b="1" dirty="0" err="1">
                <a:latin typeface="Tahoma" panose="020B0604030504040204" pitchFamily="34" charset="0"/>
                <a:ea typeface="Tahoma" panose="020B0604030504040204" pitchFamily="34" charset="0"/>
                <a:cs typeface="Tahoma" panose="020B0604030504040204" pitchFamily="34" charset="0"/>
              </a:rPr>
              <a:t>một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hộp</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bút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2 </a:t>
            </a:r>
            <a:r>
              <a:rPr lang="en-US" sz="4400" b="1" dirty="0" err="1">
                <a:latin typeface="Tahoma" panose="020B0604030504040204" pitchFamily="34" charset="0"/>
                <a:ea typeface="Tahoma" panose="020B0604030504040204" pitchFamily="34" charset="0"/>
                <a:cs typeface="Tahoma" panose="020B0604030504040204" pitchFamily="34" charset="0"/>
              </a:rPr>
              <a:t>bút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đỏ</a:t>
            </a:r>
            <a:r>
              <a:rPr lang="en-US" sz="4400" b="1" dirty="0">
                <a:latin typeface="Tahoma" panose="020B0604030504040204" pitchFamily="34" charset="0"/>
                <a:ea typeface="Tahoma" panose="020B0604030504040204" pitchFamily="34" charset="0"/>
                <a:cs typeface="Tahoma" panose="020B0604030504040204" pitchFamily="34" charset="0"/>
              </a:rPr>
              <a:t>, 3 </a:t>
            </a:r>
            <a:r>
              <a:rPr lang="en-US" sz="4400" b="1" dirty="0" err="1">
                <a:latin typeface="Tahoma" panose="020B0604030504040204" pitchFamily="34" charset="0"/>
                <a:ea typeface="Tahoma" panose="020B0604030504040204" pitchFamily="34" charset="0"/>
                <a:cs typeface="Tahoma" panose="020B0604030504040204" pitchFamily="34" charset="0"/>
              </a:rPr>
              <a:t>bút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đen</a:t>
            </a:r>
            <a:r>
              <a:rPr lang="en-US" sz="4400" b="1" dirty="0">
                <a:latin typeface="Tahoma" panose="020B0604030504040204" pitchFamily="34" charset="0"/>
                <a:ea typeface="Tahoma" panose="020B0604030504040204" pitchFamily="34" charset="0"/>
                <a:cs typeface="Tahoma" panose="020B0604030504040204" pitchFamily="34" charset="0"/>
              </a:rPr>
              <a:t> và 2 </a:t>
            </a:r>
            <a:r>
              <a:rPr lang="en-US" sz="4400" b="1" dirty="0" err="1">
                <a:latin typeface="Tahoma" panose="020B0604030504040204" pitchFamily="34" charset="0"/>
                <a:ea typeface="Tahoma" panose="020B0604030504040204" pitchFamily="34" charset="0"/>
                <a:cs typeface="Tahoma" panose="020B0604030504040204" pitchFamily="34" charset="0"/>
              </a:rPr>
              <a:t>bút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chì</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Hỏi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bao </a:t>
            </a:r>
            <a:r>
              <a:rPr lang="en-US" sz="4400" b="1" dirty="0" err="1">
                <a:latin typeface="Tahoma" panose="020B0604030504040204" pitchFamily="34" charset="0"/>
                <a:ea typeface="Tahoma" panose="020B0604030504040204" pitchFamily="34" charset="0"/>
                <a:cs typeface="Tahoma" panose="020B0604030504040204" pitchFamily="34" charset="0"/>
              </a:rPr>
              <a:t>nhiêu</a:t>
            </a:r>
            <a:r>
              <a:rPr lang="en-US" sz="4400" b="1" dirty="0">
                <a:latin typeface="Tahoma" panose="020B0604030504040204" pitchFamily="34" charset="0"/>
                <a:ea typeface="Tahoma" panose="020B0604030504040204" pitchFamily="34" charset="0"/>
                <a:cs typeface="Tahoma" panose="020B0604030504040204" pitchFamily="34" charset="0"/>
              </a:rPr>
              <a:t> cách </a:t>
            </a:r>
            <a:r>
              <a:rPr lang="en-US" sz="4400" b="1" dirty="0" err="1">
                <a:latin typeface="Tahoma" panose="020B0604030504040204" pitchFamily="34" charset="0"/>
                <a:ea typeface="Tahoma" panose="020B0604030504040204" pitchFamily="34" charset="0"/>
                <a:cs typeface="Tahoma" panose="020B0604030504040204" pitchFamily="34" charset="0"/>
              </a:rPr>
              <a:t>để</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lấy</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một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cái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bút</a:t>
            </a:r>
            <a:r>
              <a:rPr lang="en-US" sz="4400" b="1" dirty="0">
                <a:latin typeface="Tahoma" panose="020B0604030504040204" pitchFamily="34" charset="0"/>
                <a:ea typeface="Tahoma" panose="020B0604030504040204" pitchFamily="34" charset="0"/>
                <a:cs typeface="Tahoma" panose="020B0604030504040204" pitchFamily="34" charset="0"/>
              </a:rPr>
              <a:t>?</a:t>
            </a:r>
          </a:p>
          <a:p>
            <a:pPr lvl="0" algn="ctr"/>
            <a:endParaRPr lang="en-US" sz="4800" b="1" dirty="0">
              <a:latin typeface="Tahoma" panose="020B0604030504040204" pitchFamily="34" charset="0"/>
              <a:ea typeface="Tahoma" panose="020B0604030504040204" pitchFamily="34" charset="0"/>
              <a:cs typeface="Tahoma" panose="020B0604030504040204" pitchFamily="34" charset="0"/>
            </a:endParaRPr>
          </a:p>
        </p:txBody>
      </p:sp>
      <p:grpSp>
        <p:nvGrpSpPr>
          <p:cNvPr id="25" name="Group 24">
            <a:extLst>
              <a:ext uri="{FF2B5EF4-FFF2-40B4-BE49-F238E27FC236}">
                <a16:creationId xmlns:a16="http://schemas.microsoft.com/office/drawing/2014/main" id="{C37EE2FA-AEC6-92CF-2594-955CAB62A19A}"/>
              </a:ext>
            </a:extLst>
          </p:cNvPr>
          <p:cNvGrpSpPr/>
          <p:nvPr/>
        </p:nvGrpSpPr>
        <p:grpSpPr>
          <a:xfrm>
            <a:off x="141341" y="7267711"/>
            <a:ext cx="23862374" cy="5716250"/>
            <a:chOff x="48567" y="4381499"/>
            <a:chExt cx="23018772" cy="5716249"/>
          </a:xfrm>
          <a:solidFill>
            <a:srgbClr val="DAE3F3"/>
          </a:solidFill>
        </p:grpSpPr>
        <p:sp>
          <p:nvSpPr>
            <p:cNvPr id="26" name="Rounded Rectangle 52">
              <a:extLst>
                <a:ext uri="{FF2B5EF4-FFF2-40B4-BE49-F238E27FC236}">
                  <a16:creationId xmlns:a16="http://schemas.microsoft.com/office/drawing/2014/main" id="{E7544F39-6343-495F-6150-CB95CB1743DD}"/>
                </a:ext>
              </a:extLst>
            </p:cNvPr>
            <p:cNvSpPr/>
            <p:nvPr/>
          </p:nvSpPr>
          <p:spPr>
            <a:xfrm>
              <a:off x="385312" y="4941556"/>
              <a:ext cx="22682027" cy="5156192"/>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27" name="Group 26">
              <a:extLst>
                <a:ext uri="{FF2B5EF4-FFF2-40B4-BE49-F238E27FC236}">
                  <a16:creationId xmlns:a16="http://schemas.microsoft.com/office/drawing/2014/main" id="{5EB8AB53-A836-EB8E-52C9-9E71BAA9E134}"/>
                </a:ext>
              </a:extLst>
            </p:cNvPr>
            <p:cNvGrpSpPr/>
            <p:nvPr/>
          </p:nvGrpSpPr>
          <p:grpSpPr>
            <a:xfrm>
              <a:off x="48567" y="4381499"/>
              <a:ext cx="3991940" cy="1079474"/>
              <a:chOff x="410517" y="4648199"/>
              <a:chExt cx="3991940" cy="1079474"/>
            </a:xfrm>
            <a:grpFill/>
          </p:grpSpPr>
          <p:sp>
            <p:nvSpPr>
              <p:cNvPr id="28" name="Freeform 20">
                <a:extLst>
                  <a:ext uri="{FF2B5EF4-FFF2-40B4-BE49-F238E27FC236}">
                    <a16:creationId xmlns:a16="http://schemas.microsoft.com/office/drawing/2014/main" id="{C400BFB7-A84E-C2FC-CF40-0D695F075AC3}"/>
                  </a:ext>
                </a:extLst>
              </p:cNvPr>
              <p:cNvSpPr>
                <a:spLocks/>
              </p:cNvSpPr>
              <p:nvPr/>
            </p:nvSpPr>
            <p:spPr bwMode="auto">
              <a:xfrm rot="16200000" flipV="1">
                <a:off x="2421084" y="3633167"/>
                <a:ext cx="966341"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21D3D6AB-0C38-4A08-2633-39461CFFB4ED}"/>
                  </a:ext>
                </a:extLst>
              </p:cNvPr>
              <p:cNvSpPr txBox="1"/>
              <p:nvPr/>
            </p:nvSpPr>
            <p:spPr>
              <a:xfrm>
                <a:off x="1406054" y="4732063"/>
                <a:ext cx="2872839" cy="800219"/>
              </a:xfrm>
              <a:prstGeom prst="rect">
                <a:avLst/>
              </a:prstGeom>
              <a:grp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Bài giải</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pic>
            <p:nvPicPr>
              <p:cNvPr id="30" name="Picture 29">
                <a:extLst>
                  <a:ext uri="{FF2B5EF4-FFF2-40B4-BE49-F238E27FC236}">
                    <a16:creationId xmlns:a16="http://schemas.microsoft.com/office/drawing/2014/main" id="{EAEEEB99-4B95-5D15-D11B-15E38404F72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7950" t="14860" r="18922" b="25555"/>
              <a:stretch/>
            </p:blipFill>
            <p:spPr>
              <a:xfrm>
                <a:off x="410517" y="4648200"/>
                <a:ext cx="1058947" cy="1079473"/>
              </a:xfrm>
              <a:prstGeom prst="round2DiagRect">
                <a:avLst>
                  <a:gd name="adj1" fmla="val 27632"/>
                  <a:gd name="adj2" fmla="val 0"/>
                </a:avLst>
              </a:prstGeom>
              <a:grpFill/>
              <a:ln w="38100" cap="sq">
                <a:solidFill>
                  <a:schemeClr val="accent6">
                    <a:lumMod val="50000"/>
                  </a:schemeClr>
                </a:solidFill>
                <a:miter lim="800000"/>
              </a:ln>
              <a:effectLst>
                <a:outerShdw blurRad="254000" algn="tl" rotWithShape="0">
                  <a:srgbClr val="000000">
                    <a:alpha val="43000"/>
                  </a:srgbClr>
                </a:outerShdw>
              </a:effectLst>
            </p:spPr>
          </p:pic>
        </p:grpSp>
      </p:grpSp>
      <p:sp>
        <p:nvSpPr>
          <p:cNvPr id="24" name="TextBox 23">
            <a:extLst>
              <a:ext uri="{FF2B5EF4-FFF2-40B4-BE49-F238E27FC236}">
                <a16:creationId xmlns:a16="http://schemas.microsoft.com/office/drawing/2014/main" id="{6B978967-EA9B-9F00-A7E0-18825A13BE93}"/>
              </a:ext>
            </a:extLst>
          </p:cNvPr>
          <p:cNvSpPr txBox="1"/>
          <p:nvPr/>
        </p:nvSpPr>
        <p:spPr>
          <a:xfrm>
            <a:off x="1037541" y="8655820"/>
            <a:ext cx="20474453" cy="751616"/>
          </a:xfrm>
          <a:prstGeom prst="rect">
            <a:avLst/>
          </a:prstGeom>
          <a:noFill/>
        </p:spPr>
        <p:txBody>
          <a:bodyPr wrap="square" rtlCol="0">
            <a:spAutoFit/>
          </a:bodyPr>
          <a:lstStyle/>
          <a:p>
            <a:pPr marL="450215" algn="just">
              <a:lnSpc>
                <a:spcPct val="107000"/>
              </a:lnSpc>
              <a:tabLst>
                <a:tab pos="450215" algn="l"/>
              </a:tabLst>
            </a:pP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Trong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hộp</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có</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7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cái</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bút</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p>
        </p:txBody>
      </p: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01F31035-0968-8BB9-18A3-4A1C542D4EBC}"/>
                  </a:ext>
                </a:extLst>
              </p:cNvPr>
              <p:cNvSpPr txBox="1"/>
              <p:nvPr/>
            </p:nvSpPr>
            <p:spPr>
              <a:xfrm>
                <a:off x="758238" y="9653146"/>
                <a:ext cx="18665868" cy="845231"/>
              </a:xfrm>
              <a:prstGeom prst="rect">
                <a:avLst/>
              </a:prstGeom>
              <a:noFill/>
            </p:spPr>
            <p:txBody>
              <a:bodyPr wrap="square" rtlCol="0">
                <a:spAutoFit/>
              </a:bodyPr>
              <a:lstStyle/>
              <a:p>
                <a:pPr marL="629920">
                  <a:lnSpc>
                    <a:spcPct val="115000"/>
                  </a:lnSpc>
                  <a:spcAft>
                    <a:spcPts val="0"/>
                  </a:spcAft>
                </a:pPr>
                <a:r>
                  <a:rPr lang="en-US" sz="4400" b="1" dirty="0">
                    <a:latin typeface="Tahoma" panose="020B0604030504040204" pitchFamily="34" charset="0"/>
                    <a:ea typeface="Tahoma" panose="020B0604030504040204" pitchFamily="34" charset="0"/>
                    <a:cs typeface="Tahoma" panose="020B0604030504040204" pitchFamily="34" charset="0"/>
                  </a:rPr>
                  <a:t>Có </a:t>
                </a:r>
                <a14:m>
                  <m:oMath xmlns:m="http://schemas.openxmlformats.org/officeDocument/2006/math">
                    <m:sSubSup>
                      <m:sSubSupPr>
                        <m:ctrlPr>
                          <a:rPr lang="en-US" sz="4400" b="1" i="1">
                            <a:latin typeface="Cambria Math" panose="02040503050406030204" pitchFamily="18" charset="0"/>
                            <a:ea typeface="Calibri" panose="020F0502020204030204" pitchFamily="34" charset="0"/>
                            <a:cs typeface="Times New Roman" panose="02020603050405020304" pitchFamily="18" charset="0"/>
                          </a:rPr>
                        </m:ctrlPr>
                      </m:sSubSupPr>
                      <m:e>
                        <m:r>
                          <a:rPr lang="en-US" sz="4400" b="1" i="1" smtClean="0">
                            <a:latin typeface="Cambria Math" panose="02040503050406030204" pitchFamily="18" charset="0"/>
                            <a:ea typeface="Calibri" panose="020F0502020204030204" pitchFamily="34" charset="0"/>
                            <a:cs typeface="Times New Roman" panose="02020603050405020304" pitchFamily="18" charset="0"/>
                          </a:rPr>
                          <m:t>𝑪</m:t>
                        </m:r>
                      </m:e>
                      <m:sub>
                        <m:r>
                          <a:rPr lang="en-US" sz="4400" b="1" i="1" smtClean="0">
                            <a:latin typeface="Cambria Math" panose="02040503050406030204" pitchFamily="18" charset="0"/>
                            <a:ea typeface="Calibri" panose="020F0502020204030204" pitchFamily="34" charset="0"/>
                            <a:cs typeface="Times New Roman" panose="02020603050405020304" pitchFamily="18" charset="0"/>
                          </a:rPr>
                          <m:t>𝟕</m:t>
                        </m:r>
                      </m:sub>
                      <m:sup>
                        <m:r>
                          <a:rPr lang="en-US" sz="4400" b="1" i="1" smtClean="0">
                            <a:latin typeface="Cambria Math" panose="02040503050406030204" pitchFamily="18" charset="0"/>
                            <a:ea typeface="Calibri" panose="020F0502020204030204" pitchFamily="34" charset="0"/>
                            <a:cs typeface="Times New Roman" panose="02020603050405020304" pitchFamily="18" charset="0"/>
                          </a:rPr>
                          <m:t>𝟏</m:t>
                        </m:r>
                      </m:sup>
                    </m:sSubSup>
                    <m:r>
                      <a:rPr lang="en-US" sz="4400" b="1" i="1" smtClean="0">
                        <a:latin typeface="Cambria Math" panose="02040503050406030204" pitchFamily="18" charset="0"/>
                        <a:ea typeface="Calibri" panose="020F0502020204030204" pitchFamily="34" charset="0"/>
                        <a:cs typeface="Times New Roman" panose="02020603050405020304" pitchFamily="18" charset="0"/>
                      </a:rPr>
                      <m:t>=</m:t>
                    </m:r>
                    <m:r>
                      <a:rPr lang="vi-VN" sz="4400" b="1" i="1">
                        <a:latin typeface="Cambria Math" panose="02040503050406030204" pitchFamily="18" charset="0"/>
                        <a:ea typeface="Calibri" panose="020F0502020204030204" pitchFamily="34" charset="0"/>
                        <a:cs typeface="Times New Roman" panose="02020603050405020304" pitchFamily="18" charset="0"/>
                      </a:rPr>
                      <m:t> </m:t>
                    </m:r>
                  </m:oMath>
                </a14:m>
                <a:r>
                  <a:rPr lang="en-US" sz="4400" b="1" dirty="0">
                    <a:latin typeface="Tahoma" panose="020B0604030504040204" pitchFamily="34" charset="0"/>
                    <a:ea typeface="Tahoma" panose="020B0604030504040204" pitchFamily="34" charset="0"/>
                    <a:cs typeface="Tahoma" panose="020B0604030504040204" pitchFamily="34" charset="0"/>
                  </a:rPr>
                  <a:t>7 cách </a:t>
                </a:r>
                <a:r>
                  <a:rPr lang="en-US" sz="4400" b="1" dirty="0" err="1">
                    <a:latin typeface="Tahoma" panose="020B0604030504040204" pitchFamily="34" charset="0"/>
                    <a:ea typeface="Tahoma" panose="020B0604030504040204" pitchFamily="34" charset="0"/>
                    <a:cs typeface="Tahoma" panose="020B0604030504040204" pitchFamily="34" charset="0"/>
                  </a:rPr>
                  <a:t>để</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lấy</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một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cái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bút</a:t>
                </a:r>
                <a:r>
                  <a:rPr lang="en-US" sz="4400" b="1" dirty="0">
                    <a:latin typeface="Tahoma" panose="020B0604030504040204" pitchFamily="34" charset="0"/>
                    <a:ea typeface="Tahoma" panose="020B0604030504040204" pitchFamily="34" charset="0"/>
                    <a:cs typeface="Tahoma" panose="020B0604030504040204" pitchFamily="34" charset="0"/>
                  </a:rPr>
                  <a:t> trong </a:t>
                </a:r>
                <a:r>
                  <a:rPr lang="en-US" sz="4400" b="1" dirty="0" err="1">
                    <a:latin typeface="Tahoma" panose="020B0604030504040204" pitchFamily="34" charset="0"/>
                    <a:ea typeface="Tahoma" panose="020B0604030504040204" pitchFamily="34" charset="0"/>
                    <a:cs typeface="Tahoma" panose="020B0604030504040204" pitchFamily="34" charset="0"/>
                  </a:rPr>
                  <a:t>hộp</a:t>
                </a:r>
                <a:r>
                  <a:rPr lang="en-US" sz="4400" b="1" dirty="0">
                    <a:latin typeface="Tahoma" panose="020B0604030504040204" pitchFamily="34" charset="0"/>
                    <a:ea typeface="Tahoma" panose="020B0604030504040204" pitchFamily="34" charset="0"/>
                    <a:cs typeface="Tahoma" panose="020B0604030504040204" pitchFamily="34" charset="0"/>
                  </a:rPr>
                  <a:t>.</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2" name="TextBox 31">
                <a:extLst>
                  <a:ext uri="{FF2B5EF4-FFF2-40B4-BE49-F238E27FC236}">
                    <a16:creationId xmlns:a16="http://schemas.microsoft.com/office/drawing/2014/main" id="{01F31035-0968-8BB9-18A3-4A1C542D4EBC}"/>
                  </a:ext>
                </a:extLst>
              </p:cNvPr>
              <p:cNvSpPr txBox="1">
                <a:spLocks noRot="1" noChangeAspect="1" noMove="1" noResize="1" noEditPoints="1" noAdjustHandles="1" noChangeArrowheads="1" noChangeShapeType="1" noTextEdit="1"/>
              </p:cNvSpPr>
              <p:nvPr/>
            </p:nvSpPr>
            <p:spPr>
              <a:xfrm>
                <a:off x="758238" y="9653146"/>
                <a:ext cx="18665868" cy="845231"/>
              </a:xfrm>
              <a:prstGeom prst="rect">
                <a:avLst/>
              </a:prstGeom>
              <a:blipFill>
                <a:blip r:embed="rId8"/>
                <a:stretch>
                  <a:fillRect t="-7971" b="-32609"/>
                </a:stretch>
              </a:blipFill>
            </p:spPr>
            <p:txBody>
              <a:bodyPr/>
              <a:lstStyle/>
              <a:p>
                <a:r>
                  <a:rPr lang="en-US">
                    <a:noFill/>
                  </a:rPr>
                  <a:t> </a:t>
                </a:r>
              </a:p>
            </p:txBody>
          </p:sp>
        </mc:Fallback>
      </mc:AlternateContent>
    </p:spTree>
    <p:extLst>
      <p:ext uri="{BB962C8B-B14F-4D97-AF65-F5344CB8AC3E}">
        <p14:creationId xmlns:p14="http://schemas.microsoft.com/office/powerpoint/2010/main" val="112334432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up)">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left)">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wipe(left)">
                                      <p:cBhvr>
                                        <p:cTn id="2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4" grpId="0"/>
      <p:bldP spid="3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CAE1B80-235C-FCB0-7C49-00665B98DC46}"/>
              </a:ext>
            </a:extLst>
          </p:cNvPr>
          <p:cNvGrpSpPr/>
          <p:nvPr/>
        </p:nvGrpSpPr>
        <p:grpSpPr>
          <a:xfrm>
            <a:off x="699203" y="6004464"/>
            <a:ext cx="23556178" cy="1234536"/>
            <a:chOff x="241306" y="2243792"/>
            <a:chExt cx="11778089" cy="617268"/>
          </a:xfrm>
          <a:solidFill>
            <a:srgbClr val="327E3B"/>
          </a:solidFill>
        </p:grpSpPr>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B48428A4-F198-A003-78D9-31DE63E551FE}"/>
                    </a:ext>
                  </a:extLst>
                </p:cNvPr>
                <p:cNvSpPr/>
                <p:nvPr/>
              </p:nvSpPr>
              <p:spPr>
                <a:xfrm>
                  <a:off x="3538287"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14:m>
                    <m:oMath xmlns:m="http://schemas.openxmlformats.org/officeDocument/2006/math">
                      <m:r>
                        <a:rPr lang="en-US" sz="5400" b="1" i="1" smtClean="0">
                          <a:latin typeface="Cambria Math" panose="02040503050406030204" pitchFamily="18" charset="0"/>
                        </a:rPr>
                        <m:t>𝟐𝟔𝟏𝟎</m:t>
                      </m:r>
                    </m:oMath>
                  </a14:m>
                  <a:r>
                    <a:rPr kumimoji="0" lang="en-US" sz="5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t>
                  </a:r>
                </a:p>
              </p:txBody>
            </p:sp>
          </mc:Choice>
          <mc:Fallback xmlns="">
            <p:sp>
              <p:nvSpPr>
                <p:cNvPr id="3" name="Rectangle 2">
                  <a:extLst>
                    <a:ext uri="{FF2B5EF4-FFF2-40B4-BE49-F238E27FC236}">
                      <a16:creationId xmlns:a16="http://schemas.microsoft.com/office/drawing/2014/main" id="{B48428A4-F198-A003-78D9-31DE63E551FE}"/>
                    </a:ext>
                  </a:extLst>
                </p:cNvPr>
                <p:cNvSpPr>
                  <a:spLocks noRot="1" noChangeAspect="1" noMove="1" noResize="1" noEditPoints="1" noAdjustHandles="1" noChangeArrowheads="1" noChangeShapeType="1" noTextEdit="1"/>
                </p:cNvSpPr>
                <p:nvPr/>
              </p:nvSpPr>
              <p:spPr>
                <a:xfrm>
                  <a:off x="3538287" y="2243792"/>
                  <a:ext cx="2468235" cy="617268"/>
                </a:xfrm>
                <a:prstGeom prst="rect">
                  <a:avLst/>
                </a:prstGeom>
                <a:blipFill>
                  <a:blip r:embed="rId2"/>
                  <a:stretch>
                    <a:fillRect b="-13270"/>
                  </a:stretch>
                </a:blipFill>
                <a:ln w="19050">
                  <a:solidFill>
                    <a:schemeClr val="bg1"/>
                  </a:solidFill>
                </a:ln>
              </p:spPr>
              <p:txBody>
                <a:bodyPr/>
                <a:lstStyle/>
                <a:p>
                  <a:r>
                    <a:rPr lang="en-US">
                      <a:noFill/>
                    </a:rPr>
                    <a:t> </a:t>
                  </a:r>
                </a:p>
              </p:txBody>
            </p:sp>
          </mc:Fallback>
        </mc:AlternateContent>
        <p:sp>
          <p:nvSpPr>
            <p:cNvPr id="4" name="Oval 3">
              <a:extLst>
                <a:ext uri="{FF2B5EF4-FFF2-40B4-BE49-F238E27FC236}">
                  <a16:creationId xmlns:a16="http://schemas.microsoft.com/office/drawing/2014/main" id="{84C83E8D-93AF-AB77-60F0-B14EB14475A7}"/>
                </a:ext>
              </a:extLst>
            </p:cNvPr>
            <p:cNvSpPr/>
            <p:nvPr/>
          </p:nvSpPr>
          <p:spPr>
            <a:xfrm>
              <a:off x="3247742"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B</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81EF2102-63C4-8277-3E8F-BA8CDFDCDD1C}"/>
                    </a:ext>
                  </a:extLst>
                </p:cNvPr>
                <p:cNvSpPr/>
                <p:nvPr/>
              </p:nvSpPr>
              <p:spPr>
                <a:xfrm>
                  <a:off x="531851"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14:m>
                    <m:oMath xmlns:m="http://schemas.openxmlformats.org/officeDocument/2006/math">
                      <m:r>
                        <a:rPr lang="en-US" sz="4800" b="1" i="1" smtClean="0">
                          <a:latin typeface="Cambria Math" panose="02040503050406030204" pitchFamily="18" charset="0"/>
                        </a:rPr>
                        <m:t>𝟗𝟎</m:t>
                      </m:r>
                    </m:oMath>
                  </a14:m>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t>
                  </a:r>
                </a:p>
              </p:txBody>
            </p:sp>
          </mc:Choice>
          <mc:Fallback xmlns="">
            <p:sp>
              <p:nvSpPr>
                <p:cNvPr id="5" name="Rectangle 4">
                  <a:extLst>
                    <a:ext uri="{FF2B5EF4-FFF2-40B4-BE49-F238E27FC236}">
                      <a16:creationId xmlns:a16="http://schemas.microsoft.com/office/drawing/2014/main" id="{81EF2102-63C4-8277-3E8F-BA8CDFDCDD1C}"/>
                    </a:ext>
                  </a:extLst>
                </p:cNvPr>
                <p:cNvSpPr>
                  <a:spLocks noRot="1" noChangeAspect="1" noMove="1" noResize="1" noEditPoints="1" noAdjustHandles="1" noChangeArrowheads="1" noChangeShapeType="1" noTextEdit="1"/>
                </p:cNvSpPr>
                <p:nvPr/>
              </p:nvSpPr>
              <p:spPr>
                <a:xfrm>
                  <a:off x="531851" y="2243792"/>
                  <a:ext cx="2468235" cy="617268"/>
                </a:xfrm>
                <a:prstGeom prst="rect">
                  <a:avLst/>
                </a:prstGeom>
                <a:blipFill>
                  <a:blip r:embed="rId3"/>
                  <a:stretch>
                    <a:fillRect b="-6635"/>
                  </a:stretch>
                </a:blipFill>
                <a:ln w="19050">
                  <a:solidFill>
                    <a:schemeClr val="bg1"/>
                  </a:solidFill>
                </a:ln>
              </p:spPr>
              <p:txBody>
                <a:bodyPr/>
                <a:lstStyle/>
                <a:p>
                  <a:r>
                    <a:rPr lang="en-US">
                      <a:noFill/>
                    </a:rPr>
                    <a:t> </a:t>
                  </a:r>
                </a:p>
              </p:txBody>
            </p:sp>
          </mc:Fallback>
        </mc:AlternateContent>
        <p:sp>
          <p:nvSpPr>
            <p:cNvPr id="6" name="Oval 5">
              <a:extLst>
                <a:ext uri="{FF2B5EF4-FFF2-40B4-BE49-F238E27FC236}">
                  <a16:creationId xmlns:a16="http://schemas.microsoft.com/office/drawing/2014/main" id="{5D97137C-6FE4-7037-9E6D-24323F88C867}"/>
                </a:ext>
              </a:extLst>
            </p:cNvPr>
            <p:cNvSpPr/>
            <p:nvPr/>
          </p:nvSpPr>
          <p:spPr>
            <a:xfrm>
              <a:off x="241306"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10C72F87-07A2-0B3A-953A-978CE05518ED}"/>
                    </a:ext>
                  </a:extLst>
                </p:cNvPr>
                <p:cNvSpPr/>
                <p:nvPr/>
              </p:nvSpPr>
              <p:spPr>
                <a:xfrm>
                  <a:off x="6647108"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14:m>
                    <m:oMath xmlns:m="http://schemas.openxmlformats.org/officeDocument/2006/math">
                      <m:r>
                        <a:rPr lang="en-US" sz="4800" b="1" i="1" smtClean="0">
                          <a:latin typeface="Cambria Math" panose="02040503050406030204" pitchFamily="18" charset="0"/>
                        </a:rPr>
                        <m:t>𝟐𝟏𝟔𝟎</m:t>
                      </m:r>
                    </m:oMath>
                  </a14:m>
                  <a:r>
                    <a:rPr kumimoji="0" lang="en-US" sz="5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7" name="Rectangle 6">
                  <a:extLst>
                    <a:ext uri="{FF2B5EF4-FFF2-40B4-BE49-F238E27FC236}">
                      <a16:creationId xmlns:a16="http://schemas.microsoft.com/office/drawing/2014/main" id="{10C72F87-07A2-0B3A-953A-978CE05518ED}"/>
                    </a:ext>
                  </a:extLst>
                </p:cNvPr>
                <p:cNvSpPr>
                  <a:spLocks noRot="1" noChangeAspect="1" noMove="1" noResize="1" noEditPoints="1" noAdjustHandles="1" noChangeArrowheads="1" noChangeShapeType="1" noTextEdit="1"/>
                </p:cNvSpPr>
                <p:nvPr/>
              </p:nvSpPr>
              <p:spPr>
                <a:xfrm>
                  <a:off x="6647108" y="2243792"/>
                  <a:ext cx="2468235" cy="617268"/>
                </a:xfrm>
                <a:prstGeom prst="rect">
                  <a:avLst/>
                </a:prstGeom>
                <a:blipFill>
                  <a:blip r:embed="rId4"/>
                  <a:stretch>
                    <a:fillRect b="-14218"/>
                  </a:stretch>
                </a:blipFill>
                <a:ln w="19050">
                  <a:solidFill>
                    <a:schemeClr val="bg1"/>
                  </a:solidFill>
                </a:ln>
              </p:spPr>
              <p:txBody>
                <a:bodyPr/>
                <a:lstStyle/>
                <a:p>
                  <a:r>
                    <a:rPr lang="en-US">
                      <a:noFill/>
                    </a:rPr>
                    <a:t> </a:t>
                  </a:r>
                </a:p>
              </p:txBody>
            </p:sp>
          </mc:Fallback>
        </mc:AlternateContent>
        <p:sp>
          <p:nvSpPr>
            <p:cNvPr id="8" name="Oval 7">
              <a:extLst>
                <a:ext uri="{FF2B5EF4-FFF2-40B4-BE49-F238E27FC236}">
                  <a16:creationId xmlns:a16="http://schemas.microsoft.com/office/drawing/2014/main" id="{16C1D00A-EFB8-1843-305C-B459E52641DB}"/>
                </a:ext>
              </a:extLst>
            </p:cNvPr>
            <p:cNvSpPr/>
            <p:nvPr/>
          </p:nvSpPr>
          <p:spPr>
            <a:xfrm>
              <a:off x="6254178"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C</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E80AA816-24B0-A1AB-B512-1B69A8802E48}"/>
                    </a:ext>
                  </a:extLst>
                </p:cNvPr>
                <p:cNvSpPr/>
                <p:nvPr/>
              </p:nvSpPr>
              <p:spPr>
                <a:xfrm>
                  <a:off x="9551160"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14:m>
                    <m:oMath xmlns:m="http://schemas.openxmlformats.org/officeDocument/2006/math">
                      <m:r>
                        <a:rPr kumimoji="0" lang="en-US" sz="4800" b="1" i="1" u="none" strike="noStrike" kern="1200" cap="none" spc="0" normalizeH="0" baseline="0" noProof="0" smtClean="0">
                          <a:ln>
                            <a:noFill/>
                          </a:ln>
                          <a:solidFill>
                            <a:prstClr val="white"/>
                          </a:solidFill>
                          <a:effectLst/>
                          <a:uLnTx/>
                          <a:uFillTx/>
                          <a:latin typeface="Cambria Math" panose="02040503050406030204" pitchFamily="18" charset="0"/>
                          <a:ea typeface="Tahoma" panose="020B0604030504040204" pitchFamily="34" charset="0"/>
                          <a:cs typeface="Tahoma" panose="020B0604030504040204" pitchFamily="34" charset="0"/>
                        </a:rPr>
                        <m:t>𝟐𝟓𝟐𝟎</m:t>
                      </m:r>
                    </m:oMath>
                  </a14:m>
                  <a:r>
                    <a:rPr kumimoji="0" lang="en-US" sz="5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9" name="Rectangle 8">
                  <a:extLst>
                    <a:ext uri="{FF2B5EF4-FFF2-40B4-BE49-F238E27FC236}">
                      <a16:creationId xmlns:a16="http://schemas.microsoft.com/office/drawing/2014/main" id="{E80AA816-24B0-A1AB-B512-1B69A8802E48}"/>
                    </a:ext>
                  </a:extLst>
                </p:cNvPr>
                <p:cNvSpPr>
                  <a:spLocks noRot="1" noChangeAspect="1" noMove="1" noResize="1" noEditPoints="1" noAdjustHandles="1" noChangeArrowheads="1" noChangeShapeType="1" noTextEdit="1"/>
                </p:cNvSpPr>
                <p:nvPr/>
              </p:nvSpPr>
              <p:spPr>
                <a:xfrm>
                  <a:off x="9551160" y="2243792"/>
                  <a:ext cx="2468235" cy="617268"/>
                </a:xfrm>
                <a:prstGeom prst="rect">
                  <a:avLst/>
                </a:prstGeom>
                <a:blipFill>
                  <a:blip r:embed="rId5"/>
                  <a:stretch>
                    <a:fillRect b="-14218"/>
                  </a:stretch>
                </a:blipFill>
                <a:ln w="19050">
                  <a:solidFill>
                    <a:schemeClr val="bg1"/>
                  </a:solidFill>
                </a:ln>
              </p:spPr>
              <p:txBody>
                <a:bodyPr/>
                <a:lstStyle/>
                <a:p>
                  <a:r>
                    <a:rPr lang="en-US">
                      <a:noFill/>
                    </a:rPr>
                    <a:t> </a:t>
                  </a:r>
                </a:p>
              </p:txBody>
            </p:sp>
          </mc:Fallback>
        </mc:AlternateContent>
        <p:sp>
          <p:nvSpPr>
            <p:cNvPr id="10" name="Oval 9">
              <a:extLst>
                <a:ext uri="{FF2B5EF4-FFF2-40B4-BE49-F238E27FC236}">
                  <a16:creationId xmlns:a16="http://schemas.microsoft.com/office/drawing/2014/main" id="{F511A7FA-8488-F918-906D-7310A1E0F367}"/>
                </a:ext>
              </a:extLst>
            </p:cNvPr>
            <p:cNvSpPr/>
            <p:nvPr/>
          </p:nvSpPr>
          <p:spPr>
            <a:xfrm>
              <a:off x="9260615"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D</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1" name="Oval 10">
            <a:extLst>
              <a:ext uri="{FF2B5EF4-FFF2-40B4-BE49-F238E27FC236}">
                <a16:creationId xmlns:a16="http://schemas.microsoft.com/office/drawing/2014/main" id="{E5D913EC-0752-FE03-22AC-1A64D3990366}"/>
              </a:ext>
            </a:extLst>
          </p:cNvPr>
          <p:cNvSpPr/>
          <p:nvPr/>
        </p:nvSpPr>
        <p:spPr>
          <a:xfrm>
            <a:off x="12753103" y="6146225"/>
            <a:ext cx="1080000" cy="1080000"/>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C</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9155F507-DD34-3FE0-680C-9586B8AE806D}"/>
              </a:ext>
            </a:extLst>
          </p:cNvPr>
          <p:cNvGrpSpPr/>
          <p:nvPr/>
        </p:nvGrpSpPr>
        <p:grpSpPr>
          <a:xfrm>
            <a:off x="220060" y="2819400"/>
            <a:ext cx="23943880" cy="3071931"/>
            <a:chOff x="923003" y="3917552"/>
            <a:chExt cx="23943880" cy="2401466"/>
          </a:xfrm>
        </p:grpSpPr>
        <p:sp>
          <p:nvSpPr>
            <p:cNvPr id="13" name="Rounded Rectangle 41">
              <a:extLst>
                <a:ext uri="{FF2B5EF4-FFF2-40B4-BE49-F238E27FC236}">
                  <a16:creationId xmlns:a16="http://schemas.microsoft.com/office/drawing/2014/main" id="{CF200796-2C05-26D5-EDA1-17D43F34D327}"/>
                </a:ext>
              </a:extLst>
            </p:cNvPr>
            <p:cNvSpPr/>
            <p:nvPr/>
          </p:nvSpPr>
          <p:spPr>
            <a:xfrm>
              <a:off x="1272211" y="4426857"/>
              <a:ext cx="23594672" cy="1892161"/>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4" name="Group 13">
              <a:extLst>
                <a:ext uri="{FF2B5EF4-FFF2-40B4-BE49-F238E27FC236}">
                  <a16:creationId xmlns:a16="http://schemas.microsoft.com/office/drawing/2014/main" id="{AE44BCC2-5BA7-C501-7AE9-A4AE9580E3A7}"/>
                </a:ext>
              </a:extLst>
            </p:cNvPr>
            <p:cNvGrpSpPr/>
            <p:nvPr/>
          </p:nvGrpSpPr>
          <p:grpSpPr>
            <a:xfrm>
              <a:off x="923003" y="3917552"/>
              <a:ext cx="3942102" cy="1040476"/>
              <a:chOff x="923003" y="3917552"/>
              <a:chExt cx="3942102" cy="1040476"/>
            </a:xfrm>
          </p:grpSpPr>
          <p:grpSp>
            <p:nvGrpSpPr>
              <p:cNvPr id="15" name="Group 14">
                <a:extLst>
                  <a:ext uri="{FF2B5EF4-FFF2-40B4-BE49-F238E27FC236}">
                    <a16:creationId xmlns:a16="http://schemas.microsoft.com/office/drawing/2014/main" id="{C7AD3F96-4B55-CEDD-548C-77B12FE670F5}"/>
                  </a:ext>
                </a:extLst>
              </p:cNvPr>
              <p:cNvGrpSpPr/>
              <p:nvPr/>
            </p:nvGrpSpPr>
            <p:grpSpPr>
              <a:xfrm>
                <a:off x="1362045" y="4022855"/>
                <a:ext cx="3503060" cy="865576"/>
                <a:chOff x="2028795" y="4384805"/>
                <a:chExt cx="3503060" cy="865576"/>
              </a:xfrm>
            </p:grpSpPr>
            <p:sp>
              <p:nvSpPr>
                <p:cNvPr id="17" name="Freeform 20">
                  <a:extLst>
                    <a:ext uri="{FF2B5EF4-FFF2-40B4-BE49-F238E27FC236}">
                      <a16:creationId xmlns:a16="http://schemas.microsoft.com/office/drawing/2014/main" id="{80502513-A25B-0835-4109-DB952381BDEC}"/>
                    </a:ext>
                  </a:extLst>
                </p:cNvPr>
                <p:cNvSpPr>
                  <a:spLocks/>
                </p:cNvSpPr>
                <p:nvPr/>
              </p:nvSpPr>
              <p:spPr bwMode="auto">
                <a:xfrm rot="5400000">
                  <a:off x="3364273" y="3082799"/>
                  <a:ext cx="832104" cy="3503060"/>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endParaRPr>
                </a:p>
              </p:txBody>
            </p:sp>
            <p:sp>
              <p:nvSpPr>
                <p:cNvPr id="18" name="TextBox 17">
                  <a:extLst>
                    <a:ext uri="{FF2B5EF4-FFF2-40B4-BE49-F238E27FC236}">
                      <a16:creationId xmlns:a16="http://schemas.microsoft.com/office/drawing/2014/main" id="{82699666-CC20-6F86-87E2-AEE0883EEB1F}"/>
                    </a:ext>
                  </a:extLst>
                </p:cNvPr>
                <p:cNvSpPr txBox="1"/>
                <p:nvPr/>
              </p:nvSpPr>
              <p:spPr>
                <a:xfrm>
                  <a:off x="2542253" y="4384805"/>
                  <a:ext cx="2895398" cy="800219"/>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CÂU</a:t>
                  </a:r>
                  <a:r>
                    <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 3</a:t>
                  </a: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 </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grpSp>
          <p:pic>
            <p:nvPicPr>
              <p:cNvPr id="16" name="Picture 15">
                <a:extLst>
                  <a:ext uri="{FF2B5EF4-FFF2-40B4-BE49-F238E27FC236}">
                    <a16:creationId xmlns:a16="http://schemas.microsoft.com/office/drawing/2014/main" id="{085EF6A8-BBD4-97C5-E898-A64BAB3D1F6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19" name="Group 18">
            <a:extLst>
              <a:ext uri="{FF2B5EF4-FFF2-40B4-BE49-F238E27FC236}">
                <a16:creationId xmlns:a16="http://schemas.microsoft.com/office/drawing/2014/main" id="{B75851CE-163D-E150-15B4-D46B2C25F56B}"/>
              </a:ext>
            </a:extLst>
          </p:cNvPr>
          <p:cNvGrpSpPr/>
          <p:nvPr/>
        </p:nvGrpSpPr>
        <p:grpSpPr>
          <a:xfrm>
            <a:off x="6076" y="1800653"/>
            <a:ext cx="19656044" cy="830997"/>
            <a:chOff x="-288924" y="1892299"/>
            <a:chExt cx="19659599" cy="830996"/>
          </a:xfrm>
        </p:grpSpPr>
        <p:sp>
          <p:nvSpPr>
            <p:cNvPr id="20" name="Rounded Rectangle 2">
              <a:extLst>
                <a:ext uri="{FF2B5EF4-FFF2-40B4-BE49-F238E27FC236}">
                  <a16:creationId xmlns:a16="http://schemas.microsoft.com/office/drawing/2014/main" id="{74FE6275-B7E9-DAD2-3AE0-482A0C6BEA12}"/>
                </a:ext>
              </a:extLst>
            </p:cNvPr>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167C850C-3131-19EE-36C3-6638125E49C6}"/>
                </a:ext>
              </a:extLst>
            </p:cNvPr>
            <p:cNvSpPr txBox="1"/>
            <p:nvPr/>
          </p:nvSpPr>
          <p:spPr>
            <a:xfrm>
              <a:off x="1082674" y="1922269"/>
              <a:ext cx="184764" cy="754052"/>
            </a:xfrm>
            <a:prstGeom prst="rect">
              <a:avLst/>
            </a:prstGeom>
            <a:noFill/>
          </p:spPr>
          <p:txBody>
            <a:bodyPr wrap="non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22" name="TextBox 21">
              <a:extLst>
                <a:ext uri="{FF2B5EF4-FFF2-40B4-BE49-F238E27FC236}">
                  <a16:creationId xmlns:a16="http://schemas.microsoft.com/office/drawing/2014/main" id="{EB0D0D9F-715B-8424-BFC2-4CD5B5579F91}"/>
                </a:ext>
              </a:extLst>
            </p:cNvPr>
            <p:cNvSpPr txBox="1"/>
            <p:nvPr/>
          </p:nvSpPr>
          <p:spPr>
            <a:xfrm>
              <a:off x="2087562" y="1892299"/>
              <a:ext cx="17283113" cy="830996"/>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145F82"/>
                  </a:solidFill>
                  <a:effectLst/>
                  <a:uLnTx/>
                  <a:uFillTx/>
                  <a:latin typeface="Tahoma" pitchFamily="34" charset="0"/>
                  <a:ea typeface="Tahoma" pitchFamily="34" charset="0"/>
                  <a:cs typeface="Tahoma" pitchFamily="34" charset="0"/>
                </a:rPr>
                <a:t>  BÀI TẬP BỔ SUNG</a:t>
              </a:r>
            </a:p>
          </p:txBody>
        </p:sp>
      </p:gr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84E53EB0-6D81-C9D0-3480-AE8B3EDD8E39}"/>
                  </a:ext>
                </a:extLst>
              </p:cNvPr>
              <p:cNvSpPr txBox="1"/>
              <p:nvPr/>
            </p:nvSpPr>
            <p:spPr>
              <a:xfrm>
                <a:off x="1207721" y="3470898"/>
                <a:ext cx="22352011" cy="3191643"/>
              </a:xfrm>
              <a:prstGeom prst="rect">
                <a:avLst/>
              </a:prstGeom>
              <a:noFill/>
            </p:spPr>
            <p:txBody>
              <a:bodyPr wrap="square">
                <a:spAutoFit/>
              </a:bodyPr>
              <a:lstStyle/>
              <a:p>
                <a:pPr marL="629920" indent="-629920" algn="just">
                  <a:lnSpc>
                    <a:spcPct val="106000"/>
                  </a:lnSpc>
                  <a:spcBef>
                    <a:spcPts val="600"/>
                  </a:spcBef>
                  <a:spcAft>
                    <a:spcPts val="0"/>
                  </a:spcAft>
                  <a:tabLst>
                    <a:tab pos="629920" algn="l"/>
                  </a:tabLst>
                </a:pPr>
                <a:r>
                  <a:rPr lang="en-US" sz="4400" b="1" dirty="0">
                    <a:latin typeface="Tahoma" panose="020B0604030504040204" pitchFamily="34" charset="0"/>
                    <a:ea typeface="Tahoma" panose="020B0604030504040204" pitchFamily="34" charset="0"/>
                    <a:cs typeface="Tahoma" panose="020B0604030504040204" pitchFamily="34" charset="0"/>
                  </a:rPr>
                  <a:t>		</a:t>
                </a:r>
              </a:p>
              <a:p>
                <a:pPr marL="629920" indent="-629920" algn="just">
                  <a:lnSpc>
                    <a:spcPct val="106000"/>
                  </a:lnSpc>
                  <a:spcBef>
                    <a:spcPts val="600"/>
                  </a:spcBef>
                  <a:spcAft>
                    <a:spcPts val="0"/>
                  </a:spcAft>
                  <a:tabLst>
                    <a:tab pos="629920" algn="l"/>
                  </a:tabLst>
                </a:pPr>
                <a:r>
                  <a:rPr lang="vi-VN" sz="4800" b="1" dirty="0">
                    <a:latin typeface="Tahoma" panose="020B0604030504040204" pitchFamily="34" charset="0"/>
                    <a:ea typeface="Tahoma" panose="020B0604030504040204" pitchFamily="34" charset="0"/>
                    <a:cs typeface="Tahoma" panose="020B0604030504040204" pitchFamily="34" charset="0"/>
                  </a:rPr>
                  <a:t>Cho tập </a:t>
                </a:r>
                <a14:m>
                  <m:oMath xmlns:m="http://schemas.openxmlformats.org/officeDocument/2006/math">
                    <m:r>
                      <a:rPr lang="vi-VN" sz="4800" b="1" i="1">
                        <a:latin typeface="Cambria Math" panose="02040503050406030204" pitchFamily="18" charset="0"/>
                        <a:ea typeface="Calibri" panose="020F0502020204030204" pitchFamily="34" charset="0"/>
                        <a:cs typeface="Times New Roman" panose="02020603050405020304" pitchFamily="18" charset="0"/>
                      </a:rPr>
                      <m:t>𝑨</m:t>
                    </m:r>
                    <m:r>
                      <a:rPr lang="vi-VN" sz="4800" b="1" i="1">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4800" b="1" i="1">
                            <a:latin typeface="Cambria Math" panose="02040503050406030204" pitchFamily="18" charset="0"/>
                            <a:ea typeface="Calibri" panose="020F0502020204030204" pitchFamily="34" charset="0"/>
                            <a:cs typeface="Times New Roman" panose="02020603050405020304" pitchFamily="18" charset="0"/>
                          </a:rPr>
                        </m:ctrlPr>
                      </m:dPr>
                      <m:e>
                        <m:r>
                          <a:rPr lang="vi-VN" sz="4800" b="1" i="1">
                            <a:latin typeface="Cambria Math" panose="02040503050406030204" pitchFamily="18" charset="0"/>
                            <a:ea typeface="Calibri" panose="020F0502020204030204" pitchFamily="34" charset="0"/>
                            <a:cs typeface="Times New Roman" panose="02020603050405020304" pitchFamily="18" charset="0"/>
                          </a:rPr>
                          <m:t>𝟎</m:t>
                        </m:r>
                        <m:r>
                          <a:rPr lang="vi-VN" sz="4800" b="1" i="1">
                            <a:latin typeface="Cambria Math" panose="02040503050406030204" pitchFamily="18" charset="0"/>
                            <a:ea typeface="Calibri" panose="020F0502020204030204" pitchFamily="34" charset="0"/>
                            <a:cs typeface="Times New Roman" panose="02020603050405020304" pitchFamily="18" charset="0"/>
                          </a:rPr>
                          <m:t>,</m:t>
                        </m:r>
                        <m:r>
                          <a:rPr lang="vi-VN" sz="4800" b="1" i="1">
                            <a:latin typeface="Cambria Math" panose="02040503050406030204" pitchFamily="18" charset="0"/>
                            <a:ea typeface="Calibri" panose="020F0502020204030204" pitchFamily="34" charset="0"/>
                            <a:cs typeface="Times New Roman" panose="02020603050405020304" pitchFamily="18" charset="0"/>
                          </a:rPr>
                          <m:t>𝟏</m:t>
                        </m:r>
                        <m:r>
                          <a:rPr lang="vi-VN" sz="4800" b="1" i="1">
                            <a:latin typeface="Cambria Math" panose="02040503050406030204" pitchFamily="18" charset="0"/>
                            <a:ea typeface="Calibri" panose="020F0502020204030204" pitchFamily="34" charset="0"/>
                            <a:cs typeface="Times New Roman" panose="02020603050405020304" pitchFamily="18" charset="0"/>
                          </a:rPr>
                          <m:t>,</m:t>
                        </m:r>
                        <m:r>
                          <a:rPr lang="vi-VN" sz="4800" b="1" i="1">
                            <a:latin typeface="Cambria Math" panose="02040503050406030204" pitchFamily="18" charset="0"/>
                            <a:ea typeface="Calibri" panose="020F0502020204030204" pitchFamily="34" charset="0"/>
                            <a:cs typeface="Times New Roman" panose="02020603050405020304" pitchFamily="18" charset="0"/>
                          </a:rPr>
                          <m:t>𝟐</m:t>
                        </m:r>
                        <m:r>
                          <a:rPr lang="vi-VN" sz="4800" b="1" i="1">
                            <a:latin typeface="Cambria Math" panose="02040503050406030204" pitchFamily="18" charset="0"/>
                            <a:ea typeface="Calibri" panose="020F0502020204030204" pitchFamily="34" charset="0"/>
                            <a:cs typeface="Times New Roman" panose="02020603050405020304" pitchFamily="18" charset="0"/>
                          </a:rPr>
                          <m:t>,</m:t>
                        </m:r>
                        <m:r>
                          <a:rPr lang="en-US" sz="4800" b="1" i="1" smtClean="0">
                            <a:latin typeface="Cambria Math" panose="02040503050406030204" pitchFamily="18" charset="0"/>
                            <a:ea typeface="Calibri" panose="020F0502020204030204" pitchFamily="34" charset="0"/>
                            <a:cs typeface="Times New Roman" panose="02020603050405020304" pitchFamily="18" charset="0"/>
                          </a:rPr>
                          <m:t>𝟑</m:t>
                        </m:r>
                        <m:r>
                          <a:rPr lang="en-US" sz="4800" b="1" i="1" smtClean="0">
                            <a:latin typeface="Cambria Math" panose="02040503050406030204" pitchFamily="18" charset="0"/>
                            <a:ea typeface="Calibri" panose="020F0502020204030204" pitchFamily="34" charset="0"/>
                            <a:cs typeface="Times New Roman" panose="02020603050405020304" pitchFamily="18" charset="0"/>
                          </a:rPr>
                          <m:t>,</m:t>
                        </m:r>
                        <m:r>
                          <a:rPr lang="en-US" sz="4800" b="1" i="1" smtClean="0">
                            <a:latin typeface="Cambria Math" panose="02040503050406030204" pitchFamily="18" charset="0"/>
                            <a:ea typeface="Calibri" panose="020F0502020204030204" pitchFamily="34" charset="0"/>
                            <a:cs typeface="Times New Roman" panose="02020603050405020304" pitchFamily="18" charset="0"/>
                          </a:rPr>
                          <m:t>𝟒</m:t>
                        </m:r>
                        <m:r>
                          <a:rPr lang="en-US" sz="4800" b="1" i="1" smtClean="0">
                            <a:latin typeface="Cambria Math" panose="02040503050406030204" pitchFamily="18" charset="0"/>
                            <a:ea typeface="Calibri" panose="020F0502020204030204" pitchFamily="34" charset="0"/>
                            <a:cs typeface="Times New Roman" panose="02020603050405020304" pitchFamily="18" charset="0"/>
                          </a:rPr>
                          <m:t>,</m:t>
                        </m:r>
                        <m:r>
                          <a:rPr lang="en-US" sz="4800" b="1" i="1" smtClean="0">
                            <a:latin typeface="Cambria Math" panose="02040503050406030204" pitchFamily="18" charset="0"/>
                            <a:ea typeface="Calibri" panose="020F0502020204030204" pitchFamily="34" charset="0"/>
                            <a:cs typeface="Times New Roman" panose="02020603050405020304" pitchFamily="18" charset="0"/>
                          </a:rPr>
                          <m:t>𝟓</m:t>
                        </m:r>
                        <m:r>
                          <a:rPr lang="en-US" sz="4800" b="1" i="1" smtClean="0">
                            <a:latin typeface="Cambria Math" panose="02040503050406030204" pitchFamily="18" charset="0"/>
                            <a:ea typeface="Calibri" panose="020F0502020204030204" pitchFamily="34" charset="0"/>
                            <a:cs typeface="Times New Roman" panose="02020603050405020304" pitchFamily="18" charset="0"/>
                          </a:rPr>
                          <m:t>,</m:t>
                        </m:r>
                        <m:r>
                          <a:rPr lang="en-US" sz="4800" b="1" i="1" smtClean="0">
                            <a:latin typeface="Cambria Math" panose="02040503050406030204" pitchFamily="18" charset="0"/>
                            <a:ea typeface="Calibri" panose="020F0502020204030204" pitchFamily="34" charset="0"/>
                            <a:cs typeface="Times New Roman" panose="02020603050405020304" pitchFamily="18" charset="0"/>
                          </a:rPr>
                          <m:t>𝟔</m:t>
                        </m:r>
                      </m:e>
                    </m:d>
                  </m:oMath>
                </a14:m>
                <a:r>
                  <a:rPr lang="en-US" sz="4800" b="1" dirty="0">
                    <a:latin typeface="Tahoma" panose="020B0604030504040204" pitchFamily="34" charset="0"/>
                    <a:ea typeface="Tahoma" panose="020B0604030504040204" pitchFamily="34" charset="0"/>
                    <a:cs typeface="Tahoma" panose="020B0604030504040204" pitchFamily="34" charset="0"/>
                  </a:rPr>
                  <a:t>.</a:t>
                </a:r>
                <a:r>
                  <a:rPr lang="vi-VN" sz="4800" b="1" dirty="0">
                    <a:latin typeface="Tahoma" panose="020B0604030504040204" pitchFamily="34" charset="0"/>
                    <a:ea typeface="Tahoma" panose="020B0604030504040204" pitchFamily="34" charset="0"/>
                    <a:cs typeface="Tahoma" panose="020B0604030504040204" pitchFamily="34" charset="0"/>
                  </a:rPr>
                  <a:t> Số các số tự nhiên có 5 chữ số đôi một khác nhau lấy ra từ tập </a:t>
                </a:r>
                <a14:m>
                  <m:oMath xmlns:m="http://schemas.openxmlformats.org/officeDocument/2006/math">
                    <m:r>
                      <a:rPr lang="vi-VN" sz="4800" b="1" i="1">
                        <a:latin typeface="Cambria Math" panose="02040503050406030204" pitchFamily="18" charset="0"/>
                        <a:ea typeface="Calibri" panose="020F0502020204030204" pitchFamily="34" charset="0"/>
                        <a:cs typeface="Times New Roman" panose="02020603050405020304" pitchFamily="18" charset="0"/>
                      </a:rPr>
                      <m:t>𝑨</m:t>
                    </m:r>
                  </m:oMath>
                </a14:m>
                <a:r>
                  <a:rPr lang="vi-VN" sz="4800" b="1" dirty="0">
                    <a:latin typeface="Tahoma" panose="020B0604030504040204" pitchFamily="34" charset="0"/>
                    <a:ea typeface="Tahoma" panose="020B0604030504040204" pitchFamily="34" charset="0"/>
                    <a:cs typeface="Tahoma" panose="020B0604030504040204" pitchFamily="34" charset="0"/>
                  </a:rPr>
                  <a:t> là?</a:t>
                </a:r>
                <a:endParaRPr lang="en-US" sz="4800" b="1" dirty="0">
                  <a:latin typeface="Tahoma" panose="020B0604030504040204" pitchFamily="34" charset="0"/>
                  <a:ea typeface="Tahoma" panose="020B0604030504040204" pitchFamily="34" charset="0"/>
                  <a:cs typeface="Tahoma" panose="020B0604030504040204" pitchFamily="34" charset="0"/>
                </a:endParaRPr>
              </a:p>
              <a:p>
                <a:pPr lvl="0" algn="ctr"/>
                <a:endParaRPr lang="en-US" sz="48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3" name="TextBox 22">
                <a:extLst>
                  <a:ext uri="{FF2B5EF4-FFF2-40B4-BE49-F238E27FC236}">
                    <a16:creationId xmlns:a16="http://schemas.microsoft.com/office/drawing/2014/main" id="{84E53EB0-6D81-C9D0-3480-AE8B3EDD8E39}"/>
                  </a:ext>
                </a:extLst>
              </p:cNvPr>
              <p:cNvSpPr txBox="1">
                <a:spLocks noRot="1" noChangeAspect="1" noMove="1" noResize="1" noEditPoints="1" noAdjustHandles="1" noChangeArrowheads="1" noChangeShapeType="1" noTextEdit="1"/>
              </p:cNvSpPr>
              <p:nvPr/>
            </p:nvSpPr>
            <p:spPr>
              <a:xfrm>
                <a:off x="1207721" y="3470898"/>
                <a:ext cx="22352011" cy="3191643"/>
              </a:xfrm>
              <a:prstGeom prst="rect">
                <a:avLst/>
              </a:prstGeom>
              <a:blipFill>
                <a:blip r:embed="rId7"/>
                <a:stretch>
                  <a:fillRect l="-1227" r="-1991"/>
                </a:stretch>
              </a:blipFill>
            </p:spPr>
            <p:txBody>
              <a:bodyPr/>
              <a:lstStyle/>
              <a:p>
                <a:r>
                  <a:rPr lang="en-US">
                    <a:noFill/>
                  </a:rPr>
                  <a:t> </a:t>
                </a:r>
              </a:p>
            </p:txBody>
          </p:sp>
        </mc:Fallback>
      </mc:AlternateContent>
      <p:grpSp>
        <p:nvGrpSpPr>
          <p:cNvPr id="25" name="Group 24">
            <a:extLst>
              <a:ext uri="{FF2B5EF4-FFF2-40B4-BE49-F238E27FC236}">
                <a16:creationId xmlns:a16="http://schemas.microsoft.com/office/drawing/2014/main" id="{C37EE2FA-AEC6-92CF-2594-955CAB62A19A}"/>
              </a:ext>
            </a:extLst>
          </p:cNvPr>
          <p:cNvGrpSpPr/>
          <p:nvPr/>
        </p:nvGrpSpPr>
        <p:grpSpPr>
          <a:xfrm>
            <a:off x="141341" y="7572511"/>
            <a:ext cx="23862374" cy="5716250"/>
            <a:chOff x="48567" y="4381499"/>
            <a:chExt cx="23018772" cy="5716249"/>
          </a:xfrm>
          <a:solidFill>
            <a:srgbClr val="DAE3F3"/>
          </a:solidFill>
        </p:grpSpPr>
        <p:sp>
          <p:nvSpPr>
            <p:cNvPr id="26" name="Rounded Rectangle 52">
              <a:extLst>
                <a:ext uri="{FF2B5EF4-FFF2-40B4-BE49-F238E27FC236}">
                  <a16:creationId xmlns:a16="http://schemas.microsoft.com/office/drawing/2014/main" id="{E7544F39-6343-495F-6150-CB95CB1743DD}"/>
                </a:ext>
              </a:extLst>
            </p:cNvPr>
            <p:cNvSpPr/>
            <p:nvPr/>
          </p:nvSpPr>
          <p:spPr>
            <a:xfrm>
              <a:off x="385312" y="4941556"/>
              <a:ext cx="22682027" cy="5156192"/>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27" name="Group 26">
              <a:extLst>
                <a:ext uri="{FF2B5EF4-FFF2-40B4-BE49-F238E27FC236}">
                  <a16:creationId xmlns:a16="http://schemas.microsoft.com/office/drawing/2014/main" id="{5EB8AB53-A836-EB8E-52C9-9E71BAA9E134}"/>
                </a:ext>
              </a:extLst>
            </p:cNvPr>
            <p:cNvGrpSpPr/>
            <p:nvPr/>
          </p:nvGrpSpPr>
          <p:grpSpPr>
            <a:xfrm>
              <a:off x="48567" y="4381499"/>
              <a:ext cx="3991940" cy="1079474"/>
              <a:chOff x="410517" y="4648199"/>
              <a:chExt cx="3991940" cy="1079474"/>
            </a:xfrm>
            <a:grpFill/>
          </p:grpSpPr>
          <p:sp>
            <p:nvSpPr>
              <p:cNvPr id="28" name="Freeform 20">
                <a:extLst>
                  <a:ext uri="{FF2B5EF4-FFF2-40B4-BE49-F238E27FC236}">
                    <a16:creationId xmlns:a16="http://schemas.microsoft.com/office/drawing/2014/main" id="{C400BFB7-A84E-C2FC-CF40-0D695F075AC3}"/>
                  </a:ext>
                </a:extLst>
              </p:cNvPr>
              <p:cNvSpPr>
                <a:spLocks/>
              </p:cNvSpPr>
              <p:nvPr/>
            </p:nvSpPr>
            <p:spPr bwMode="auto">
              <a:xfrm rot="16200000" flipV="1">
                <a:off x="2421084" y="3633167"/>
                <a:ext cx="966341"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21D3D6AB-0C38-4A08-2633-39461CFFB4ED}"/>
                  </a:ext>
                </a:extLst>
              </p:cNvPr>
              <p:cNvSpPr txBox="1"/>
              <p:nvPr/>
            </p:nvSpPr>
            <p:spPr>
              <a:xfrm>
                <a:off x="1439198" y="4690267"/>
                <a:ext cx="2872839" cy="800219"/>
              </a:xfrm>
              <a:prstGeom prst="rect">
                <a:avLst/>
              </a:prstGeom>
              <a:grp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Bài giải</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pic>
            <p:nvPicPr>
              <p:cNvPr id="30" name="Picture 29">
                <a:extLst>
                  <a:ext uri="{FF2B5EF4-FFF2-40B4-BE49-F238E27FC236}">
                    <a16:creationId xmlns:a16="http://schemas.microsoft.com/office/drawing/2014/main" id="{EAEEEB99-4B95-5D15-D11B-15E38404F723}"/>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7950" t="14860" r="18922" b="25555"/>
              <a:stretch/>
            </p:blipFill>
            <p:spPr>
              <a:xfrm>
                <a:off x="410517" y="4648200"/>
                <a:ext cx="1058947" cy="1079473"/>
              </a:xfrm>
              <a:prstGeom prst="round2DiagRect">
                <a:avLst>
                  <a:gd name="adj1" fmla="val 27632"/>
                  <a:gd name="adj2" fmla="val 0"/>
                </a:avLst>
              </a:prstGeom>
              <a:grpFill/>
              <a:ln w="38100" cap="sq">
                <a:solidFill>
                  <a:schemeClr val="accent6">
                    <a:lumMod val="50000"/>
                  </a:schemeClr>
                </a:solidFill>
                <a:miter lim="800000"/>
              </a:ln>
              <a:effectLst>
                <a:outerShdw blurRad="254000" algn="tl" rotWithShape="0">
                  <a:srgbClr val="000000">
                    <a:alpha val="43000"/>
                  </a:srgbClr>
                </a:outerShdw>
              </a:effectLst>
            </p:spPr>
          </p:pic>
        </p:grpSp>
      </p:grp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86D5FA5D-E8AC-AB88-BD02-337768D6CFEE}"/>
                  </a:ext>
                </a:extLst>
              </p:cNvPr>
              <p:cNvSpPr txBox="1"/>
              <p:nvPr/>
            </p:nvSpPr>
            <p:spPr>
              <a:xfrm>
                <a:off x="4159091" y="7937007"/>
                <a:ext cx="18558409" cy="1123321"/>
              </a:xfrm>
              <a:prstGeom prst="rect">
                <a:avLst/>
              </a:prstGeom>
              <a:noFill/>
            </p:spPr>
            <p:txBody>
              <a:bodyPr wrap="square" rtlCol="0">
                <a:spAutoFit/>
              </a:bodyPr>
              <a:lstStyle/>
              <a:p>
                <a:pPr marL="629920">
                  <a:lnSpc>
                    <a:spcPct val="150000"/>
                  </a:lnSpc>
                  <a:spcBef>
                    <a:spcPts val="600"/>
                  </a:spcBef>
                  <a:spcAft>
                    <a:spcPts val="0"/>
                  </a:spcAft>
                </a:pPr>
                <a:r>
                  <a:rPr lang="vi-VN" sz="4400" b="1" dirty="0">
                    <a:latin typeface="Tahoma" panose="020B0604030504040204" pitchFamily="34" charset="0"/>
                    <a:ea typeface="Tahoma" panose="020B0604030504040204" pitchFamily="34" charset="0"/>
                    <a:cs typeface="Tahoma" panose="020B0604030504040204" pitchFamily="34" charset="0"/>
                  </a:rPr>
                  <a:t>Gọi số có 5 chữ số là </a:t>
                </a:r>
                <a14:m>
                  <m:oMath xmlns:m="http://schemas.openxmlformats.org/officeDocument/2006/math">
                    <m:bar>
                      <m:barPr>
                        <m:pos m:val="top"/>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barPr>
                      <m:e>
                        <m:r>
                          <a:rPr lang="vi-VN" sz="4400" b="1" i="1">
                            <a:effectLst/>
                            <a:latin typeface="Cambria Math" panose="02040503050406030204" pitchFamily="18" charset="0"/>
                            <a:ea typeface="Calibri" panose="020F0502020204030204" pitchFamily="34" charset="0"/>
                            <a:cs typeface="Times New Roman" panose="02020603050405020304" pitchFamily="18" charset="0"/>
                          </a:rPr>
                          <m:t>𝒂𝒃𝒄</m:t>
                        </m:r>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𝒅𝒆</m:t>
                        </m:r>
                      </m:e>
                    </m:bar>
                  </m:oMath>
                </a14:m>
                <a:r>
                  <a:rPr lang="vi-VN" sz="4400" b="1" dirty="0">
                    <a:effectLst/>
                    <a:latin typeface="Tahoma" panose="020B0604030504040204" pitchFamily="34" charset="0"/>
                    <a:ea typeface="Tahoma" panose="020B0604030504040204" pitchFamily="34" charset="0"/>
                    <a:cs typeface="Tahoma" panose="020B0604030504040204" pitchFamily="34" charset="0"/>
                  </a:rPr>
                  <a:t>.</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3" name="TextBox 32">
                <a:extLst>
                  <a:ext uri="{FF2B5EF4-FFF2-40B4-BE49-F238E27FC236}">
                    <a16:creationId xmlns:a16="http://schemas.microsoft.com/office/drawing/2014/main" id="{86D5FA5D-E8AC-AB88-BD02-337768D6CFEE}"/>
                  </a:ext>
                </a:extLst>
              </p:cNvPr>
              <p:cNvSpPr txBox="1">
                <a:spLocks noRot="1" noChangeAspect="1" noMove="1" noResize="1" noEditPoints="1" noAdjustHandles="1" noChangeArrowheads="1" noChangeShapeType="1" noTextEdit="1"/>
              </p:cNvSpPr>
              <p:nvPr/>
            </p:nvSpPr>
            <p:spPr>
              <a:xfrm>
                <a:off x="4159091" y="7937007"/>
                <a:ext cx="18558409" cy="1123321"/>
              </a:xfrm>
              <a:prstGeom prst="rect">
                <a:avLst/>
              </a:prstGeom>
              <a:blipFill>
                <a:blip r:embed="rId9"/>
                <a:stretch>
                  <a:fillRect b="-21196"/>
                </a:stretch>
              </a:blipFill>
            </p:spPr>
            <p:txBody>
              <a:bodyPr/>
              <a:lstStyle/>
              <a:p>
                <a:r>
                  <a:rPr lang="en-US">
                    <a:noFill/>
                  </a:rPr>
                  <a:t> </a:t>
                </a:r>
              </a:p>
            </p:txBody>
          </p:sp>
        </mc:Fallback>
      </mc:AlternateContent>
      <p:sp>
        <p:nvSpPr>
          <p:cNvPr id="34" name="TextBox 33">
            <a:extLst>
              <a:ext uri="{FF2B5EF4-FFF2-40B4-BE49-F238E27FC236}">
                <a16:creationId xmlns:a16="http://schemas.microsoft.com/office/drawing/2014/main" id="{D93AA27E-6A4F-AE9B-6BDF-23803DE3F964}"/>
              </a:ext>
            </a:extLst>
          </p:cNvPr>
          <p:cNvSpPr txBox="1"/>
          <p:nvPr/>
        </p:nvSpPr>
        <p:spPr>
          <a:xfrm>
            <a:off x="4159090" y="9089085"/>
            <a:ext cx="18558409" cy="969946"/>
          </a:xfrm>
          <a:prstGeom prst="rect">
            <a:avLst/>
          </a:prstGeom>
          <a:noFill/>
        </p:spPr>
        <p:txBody>
          <a:bodyPr wrap="square" rtlCol="0">
            <a:spAutoFit/>
          </a:bodyPr>
          <a:lstStyle/>
          <a:p>
            <a:pPr marL="629920">
              <a:lnSpc>
                <a:spcPct val="150000"/>
              </a:lnSpc>
              <a:spcBef>
                <a:spcPts val="600"/>
              </a:spcBef>
              <a:spcAft>
                <a:spcPts val="0"/>
              </a:spcAft>
            </a:pPr>
            <a:r>
              <a:rPr lang="vi-VN" sz="4400" b="1" dirty="0">
                <a:latin typeface="Tahoma" panose="020B0604030504040204" pitchFamily="34" charset="0"/>
                <a:ea typeface="Tahoma" panose="020B0604030504040204" pitchFamily="34" charset="0"/>
                <a:cs typeface="Tahoma" panose="020B0604030504040204" pitchFamily="34" charset="0"/>
              </a:rPr>
              <a:t>Chọn a: có </a:t>
            </a:r>
            <a:r>
              <a:rPr lang="en-US" sz="4400" b="1" dirty="0">
                <a:latin typeface="Tahoma" panose="020B0604030504040204" pitchFamily="34" charset="0"/>
                <a:ea typeface="Tahoma" panose="020B0604030504040204" pitchFamily="34" charset="0"/>
                <a:cs typeface="Tahoma" panose="020B0604030504040204" pitchFamily="34" charset="0"/>
              </a:rPr>
              <a:t>6</a:t>
            </a:r>
            <a:r>
              <a:rPr lang="vi-VN" sz="4400" b="1" dirty="0">
                <a:latin typeface="Tahoma" panose="020B0604030504040204" pitchFamily="34" charset="0"/>
                <a:ea typeface="Tahoma" panose="020B0604030504040204" pitchFamily="34" charset="0"/>
                <a:cs typeface="Tahoma" panose="020B0604030504040204" pitchFamily="34" charset="0"/>
              </a:rPr>
              <a:t> cách chọn (a khác 0).</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62B3240B-4489-E524-3DF2-1191BF842471}"/>
                  </a:ext>
                </a:extLst>
              </p:cNvPr>
              <p:cNvSpPr txBox="1"/>
              <p:nvPr/>
            </p:nvSpPr>
            <p:spPr>
              <a:xfrm>
                <a:off x="2133600" y="10035635"/>
                <a:ext cx="20583899" cy="2058192"/>
              </a:xfrm>
              <a:prstGeom prst="rect">
                <a:avLst/>
              </a:prstGeom>
              <a:noFill/>
            </p:spPr>
            <p:txBody>
              <a:bodyPr wrap="square" rtlCol="0">
                <a:spAutoFit/>
              </a:bodyPr>
              <a:lstStyle/>
              <a:p>
                <a:pPr marL="629920">
                  <a:lnSpc>
                    <a:spcPct val="150000"/>
                  </a:lnSpc>
                  <a:spcBef>
                    <a:spcPts val="600"/>
                  </a:spcBef>
                  <a:spcAft>
                    <a:spcPts val="0"/>
                  </a:spcAft>
                </a:pPr>
                <a:r>
                  <a:rPr lang="vi-VN" sz="4400" b="1" dirty="0">
                    <a:latin typeface="Tahoma" panose="020B0604030504040204" pitchFamily="34" charset="0"/>
                    <a:ea typeface="Tahoma" panose="020B0604030504040204" pitchFamily="34" charset="0"/>
                    <a:cs typeface="Tahoma" panose="020B0604030504040204" pitchFamily="34" charset="0"/>
                  </a:rPr>
                  <a:t>Mỗi cách chọn 4 chữ số trong </a:t>
                </a:r>
                <a:r>
                  <a:rPr lang="en-US" sz="4400" b="1" dirty="0">
                    <a:latin typeface="Tahoma" panose="020B0604030504040204" pitchFamily="34" charset="0"/>
                    <a:ea typeface="Tahoma" panose="020B0604030504040204" pitchFamily="34" charset="0"/>
                    <a:cs typeface="Tahoma" panose="020B0604030504040204" pitchFamily="34" charset="0"/>
                  </a:rPr>
                  <a:t>6</a:t>
                </a:r>
                <a:r>
                  <a:rPr lang="vi-VN" sz="4400" b="1" dirty="0">
                    <a:latin typeface="Tahoma" panose="020B0604030504040204" pitchFamily="34" charset="0"/>
                    <a:ea typeface="Tahoma" panose="020B0604030504040204" pitchFamily="34" charset="0"/>
                    <a:cs typeface="Tahoma" panose="020B0604030504040204" pitchFamily="34" charset="0"/>
                  </a:rPr>
                  <a:t> chữ số còn lại để xếp vào 4 vị trí còn lại là một chỉnh hợp chập</a:t>
                </a:r>
                <a:r>
                  <a:rPr lang="en-US" sz="4400" b="1" dirty="0">
                    <a:latin typeface="Tahoma" panose="020B0604030504040204" pitchFamily="34" charset="0"/>
                    <a:ea typeface="Tahoma" panose="020B0604030504040204" pitchFamily="34" charset="0"/>
                    <a:cs typeface="Tahoma" panose="020B0604030504040204" pitchFamily="34" charset="0"/>
                  </a:rPr>
                  <a:t> </a:t>
                </a:r>
                <a:r>
                  <a:rPr lang="vi-VN" sz="4400" b="1" dirty="0">
                    <a:effectLst/>
                    <a:latin typeface="Tahoma" panose="020B0604030504040204" pitchFamily="34" charset="0"/>
                    <a:ea typeface="Tahoma" panose="020B0604030504040204" pitchFamily="34" charset="0"/>
                    <a:cs typeface="Tahoma" panose="020B0604030504040204" pitchFamily="34" charset="0"/>
                  </a:rPr>
                  <a:t>4 của </a:t>
                </a:r>
                <a:r>
                  <a:rPr lang="en-US" sz="4400" b="1" dirty="0">
                    <a:effectLst/>
                    <a:latin typeface="Tahoma" panose="020B0604030504040204" pitchFamily="34" charset="0"/>
                    <a:ea typeface="Tahoma" panose="020B0604030504040204" pitchFamily="34" charset="0"/>
                    <a:cs typeface="Tahoma" panose="020B0604030504040204" pitchFamily="34" charset="0"/>
                  </a:rPr>
                  <a:t>6</a:t>
                </a:r>
                <a:r>
                  <a:rPr lang="vi-VN" sz="4400" b="1" dirty="0">
                    <a:effectLst/>
                    <a:latin typeface="Tahoma" panose="020B0604030504040204" pitchFamily="34" charset="0"/>
                    <a:ea typeface="Tahoma" panose="020B0604030504040204" pitchFamily="34" charset="0"/>
                    <a:cs typeface="Tahoma" panose="020B0604030504040204" pitchFamily="34" charset="0"/>
                  </a:rPr>
                  <a:t>. Vậy có : </a:t>
                </a:r>
                <a14:m>
                  <m:oMath xmlns:m="http://schemas.openxmlformats.org/officeDocument/2006/math">
                    <m:sSubSup>
                      <m:sSub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vi-VN" sz="4400" b="1" i="1">
                            <a:effectLst/>
                            <a:latin typeface="Cambria Math" panose="02040503050406030204" pitchFamily="18" charset="0"/>
                            <a:ea typeface="Calibri" panose="020F0502020204030204" pitchFamily="34" charset="0"/>
                            <a:cs typeface="Times New Roman" panose="02020603050405020304" pitchFamily="18" charset="0"/>
                          </a:rPr>
                          <m:t>𝑨</m:t>
                        </m:r>
                      </m:e>
                      <m:sub>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𝟔</m:t>
                        </m:r>
                      </m:sub>
                      <m:sup>
                        <m:r>
                          <a:rPr lang="vi-VN" sz="4400" b="1" i="1">
                            <a:effectLst/>
                            <a:latin typeface="Cambria Math" panose="02040503050406030204" pitchFamily="18" charset="0"/>
                            <a:ea typeface="Calibri" panose="020F0502020204030204" pitchFamily="34" charset="0"/>
                            <a:cs typeface="Times New Roman" panose="02020603050405020304" pitchFamily="18" charset="0"/>
                          </a:rPr>
                          <m:t>𝟒</m:t>
                        </m:r>
                      </m:sup>
                    </m:sSubSup>
                    <m:r>
                      <a:rPr lang="vi-VN" sz="4400" b="1" i="1">
                        <a:effectLst/>
                        <a:latin typeface="Cambria Math" panose="02040503050406030204" pitchFamily="18" charset="0"/>
                        <a:ea typeface="Calibri" panose="020F0502020204030204" pitchFamily="34" charset="0"/>
                        <a:cs typeface="Times New Roman" panose="02020603050405020304" pitchFamily="18" charset="0"/>
                      </a:rPr>
                      <m:t>=</m:t>
                    </m:r>
                  </m:oMath>
                </a14:m>
                <a:r>
                  <a:rPr lang="vi-VN" sz="4400" b="1" dirty="0">
                    <a:effectLst/>
                    <a:latin typeface="Tahoma" panose="020B0604030504040204" pitchFamily="34" charset="0"/>
                    <a:ea typeface="Tahoma" panose="020B0604030504040204" pitchFamily="34" charset="0"/>
                    <a:cs typeface="Tahoma" panose="020B0604030504040204" pitchFamily="34" charset="0"/>
                  </a:rPr>
                  <a:t> 3</a:t>
                </a:r>
                <a:r>
                  <a:rPr lang="en-US" sz="4400" b="1" dirty="0">
                    <a:effectLst/>
                    <a:latin typeface="Tahoma" panose="020B0604030504040204" pitchFamily="34" charset="0"/>
                    <a:ea typeface="Tahoma" panose="020B0604030504040204" pitchFamily="34" charset="0"/>
                    <a:cs typeface="Tahoma" panose="020B0604030504040204" pitchFamily="34" charset="0"/>
                  </a:rPr>
                  <a:t>60</a:t>
                </a:r>
                <a:r>
                  <a:rPr lang="vi-VN" sz="4400" b="1" dirty="0">
                    <a:effectLst/>
                    <a:latin typeface="Tahoma" panose="020B0604030504040204" pitchFamily="34" charset="0"/>
                    <a:ea typeface="Tahoma" panose="020B0604030504040204" pitchFamily="34" charset="0"/>
                    <a:cs typeface="Tahoma" panose="020B0604030504040204" pitchFamily="34" charset="0"/>
                  </a:rPr>
                  <a:t> (cách chọn).</a:t>
                </a:r>
                <a:endPar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5" name="TextBox 34">
                <a:extLst>
                  <a:ext uri="{FF2B5EF4-FFF2-40B4-BE49-F238E27FC236}">
                    <a16:creationId xmlns:a16="http://schemas.microsoft.com/office/drawing/2014/main" id="{62B3240B-4489-E524-3DF2-1191BF842471}"/>
                  </a:ext>
                </a:extLst>
              </p:cNvPr>
              <p:cNvSpPr txBox="1">
                <a:spLocks noRot="1" noChangeAspect="1" noMove="1" noResize="1" noEditPoints="1" noAdjustHandles="1" noChangeArrowheads="1" noChangeShapeType="1" noTextEdit="1"/>
              </p:cNvSpPr>
              <p:nvPr/>
            </p:nvSpPr>
            <p:spPr>
              <a:xfrm>
                <a:off x="2133600" y="10035635"/>
                <a:ext cx="20583899" cy="2058192"/>
              </a:xfrm>
              <a:prstGeom prst="rect">
                <a:avLst/>
              </a:prstGeom>
              <a:blipFill>
                <a:blip r:embed="rId10"/>
                <a:stretch>
                  <a:fillRect b="-12130"/>
                </a:stretch>
              </a:blipFill>
            </p:spPr>
            <p:txBody>
              <a:bodyPr/>
              <a:lstStyle/>
              <a:p>
                <a:r>
                  <a:rPr lang="en-US">
                    <a:noFill/>
                  </a:rPr>
                  <a:t> </a:t>
                </a:r>
              </a:p>
            </p:txBody>
          </p:sp>
        </mc:Fallback>
      </mc:AlternateContent>
      <p:sp>
        <p:nvSpPr>
          <p:cNvPr id="36" name="TextBox 35">
            <a:extLst>
              <a:ext uri="{FF2B5EF4-FFF2-40B4-BE49-F238E27FC236}">
                <a16:creationId xmlns:a16="http://schemas.microsoft.com/office/drawing/2014/main" id="{3878CBA9-513B-5A7F-17A1-E86D1D32DDB5}"/>
              </a:ext>
            </a:extLst>
          </p:cNvPr>
          <p:cNvSpPr txBox="1"/>
          <p:nvPr/>
        </p:nvSpPr>
        <p:spPr>
          <a:xfrm>
            <a:off x="2133600" y="12227004"/>
            <a:ext cx="18558409" cy="969946"/>
          </a:xfrm>
          <a:prstGeom prst="rect">
            <a:avLst/>
          </a:prstGeom>
          <a:noFill/>
        </p:spPr>
        <p:txBody>
          <a:bodyPr wrap="square" rtlCol="0">
            <a:spAutoFit/>
          </a:bodyPr>
          <a:lstStyle/>
          <a:p>
            <a:pPr marL="629920">
              <a:lnSpc>
                <a:spcPct val="150000"/>
              </a:lnSpc>
              <a:spcBef>
                <a:spcPts val="600"/>
              </a:spcBef>
              <a:spcAft>
                <a:spcPts val="0"/>
              </a:spcAft>
            </a:pPr>
            <a:r>
              <a:rPr lang="vi-VN" sz="4400" b="1" dirty="0">
                <a:latin typeface="Tahoma" panose="020B0604030504040204" pitchFamily="34" charset="0"/>
                <a:ea typeface="Tahoma" panose="020B0604030504040204" pitchFamily="34" charset="0"/>
                <a:cs typeface="Tahoma" panose="020B0604030504040204" pitchFamily="34" charset="0"/>
              </a:rPr>
              <a:t>Theo qui tắc nhân, có tất cả: </a:t>
            </a:r>
            <a:r>
              <a:rPr lang="en-US" sz="4400" b="1" dirty="0">
                <a:latin typeface="Tahoma" panose="020B0604030504040204" pitchFamily="34" charset="0"/>
                <a:ea typeface="Tahoma" panose="020B0604030504040204" pitchFamily="34" charset="0"/>
                <a:cs typeface="Tahoma" panose="020B0604030504040204" pitchFamily="34" charset="0"/>
              </a:rPr>
              <a:t>360.6</a:t>
            </a:r>
            <a:r>
              <a:rPr lang="vi-VN" sz="4400" b="1" dirty="0">
                <a:latin typeface="Tahoma" panose="020B0604030504040204" pitchFamily="34" charset="0"/>
                <a:ea typeface="Tahoma" panose="020B0604030504040204" pitchFamily="34" charset="0"/>
                <a:cs typeface="Tahoma" panose="020B0604030504040204" pitchFamily="34" charset="0"/>
              </a:rPr>
              <a:t> = </a:t>
            </a:r>
            <a:r>
              <a:rPr lang="en-US" sz="4400" b="1" dirty="0">
                <a:latin typeface="Tahoma" panose="020B0604030504040204" pitchFamily="34" charset="0"/>
                <a:ea typeface="Tahoma" panose="020B0604030504040204" pitchFamily="34" charset="0"/>
                <a:cs typeface="Tahoma" panose="020B0604030504040204" pitchFamily="34" charset="0"/>
              </a:rPr>
              <a:t>2160</a:t>
            </a:r>
            <a:r>
              <a:rPr lang="vi-VN" sz="4400" b="1" dirty="0">
                <a:latin typeface="Tahoma" panose="020B0604030504040204" pitchFamily="34" charset="0"/>
                <a:ea typeface="Tahoma" panose="020B0604030504040204" pitchFamily="34" charset="0"/>
                <a:cs typeface="Tahoma" panose="020B0604030504040204" pitchFamily="34" charset="0"/>
              </a:rPr>
              <a:t> (số).</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93919521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up)">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wipe(left)">
                                      <p:cBhvr>
                                        <p:cTn id="22" dur="500"/>
                                        <p:tgtEl>
                                          <p:spTgt spid="3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wipe(left)">
                                      <p:cBhvr>
                                        <p:cTn id="32" dur="500"/>
                                        <p:tgtEl>
                                          <p:spTgt spid="3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left)">
                                      <p:cBhvr>
                                        <p:cTn id="3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3" grpId="0"/>
      <p:bldP spid="34" grpId="0"/>
      <p:bldP spid="35" grpId="0"/>
      <p:bldP spid="3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CAE1B80-235C-FCB0-7C49-00665B98DC46}"/>
              </a:ext>
            </a:extLst>
          </p:cNvPr>
          <p:cNvGrpSpPr/>
          <p:nvPr/>
        </p:nvGrpSpPr>
        <p:grpSpPr>
          <a:xfrm>
            <a:off x="569268" y="5954735"/>
            <a:ext cx="23556178" cy="1234536"/>
            <a:chOff x="241306" y="2243792"/>
            <a:chExt cx="11778089" cy="617268"/>
          </a:xfrm>
          <a:solidFill>
            <a:srgbClr val="327E3B"/>
          </a:solidFill>
        </p:grpSpPr>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B48428A4-F198-A003-78D9-31DE63E551FE}"/>
                    </a:ext>
                  </a:extLst>
                </p:cNvPr>
                <p:cNvSpPr/>
                <p:nvPr/>
              </p:nvSpPr>
              <p:spPr>
                <a:xfrm>
                  <a:off x="3538287"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14:m>
                    <m:oMath xmlns:m="http://schemas.openxmlformats.org/officeDocument/2006/math">
                      <m:r>
                        <a:rPr lang="en-US" sz="4800" b="1" i="1" smtClean="0">
                          <a:latin typeface="Cambria Math" panose="02040503050406030204" pitchFamily="18" charset="0"/>
                        </a:rPr>
                        <m:t>𝟒𝟗𝟓</m:t>
                      </m:r>
                    </m:oMath>
                  </a14:m>
                  <a:r>
                    <a:rPr kumimoji="0" lang="en-US" sz="5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t>
                  </a:r>
                </a:p>
              </p:txBody>
            </p:sp>
          </mc:Choice>
          <mc:Fallback xmlns="">
            <p:sp>
              <p:nvSpPr>
                <p:cNvPr id="3" name="Rectangle 2">
                  <a:extLst>
                    <a:ext uri="{FF2B5EF4-FFF2-40B4-BE49-F238E27FC236}">
                      <a16:creationId xmlns:a16="http://schemas.microsoft.com/office/drawing/2014/main" id="{B48428A4-F198-A003-78D9-31DE63E551FE}"/>
                    </a:ext>
                  </a:extLst>
                </p:cNvPr>
                <p:cNvSpPr>
                  <a:spLocks noRot="1" noChangeAspect="1" noMove="1" noResize="1" noEditPoints="1" noAdjustHandles="1" noChangeArrowheads="1" noChangeShapeType="1" noTextEdit="1"/>
                </p:cNvSpPr>
                <p:nvPr/>
              </p:nvSpPr>
              <p:spPr>
                <a:xfrm>
                  <a:off x="3538287" y="2243792"/>
                  <a:ext cx="2468235" cy="617268"/>
                </a:xfrm>
                <a:prstGeom prst="rect">
                  <a:avLst/>
                </a:prstGeom>
                <a:blipFill>
                  <a:blip r:embed="rId2"/>
                  <a:stretch>
                    <a:fillRect b="-14762"/>
                  </a:stretch>
                </a:blipFill>
                <a:ln w="19050">
                  <a:solidFill>
                    <a:schemeClr val="bg1"/>
                  </a:solidFill>
                </a:ln>
              </p:spPr>
              <p:txBody>
                <a:bodyPr/>
                <a:lstStyle/>
                <a:p>
                  <a:r>
                    <a:rPr lang="en-US">
                      <a:noFill/>
                    </a:rPr>
                    <a:t> </a:t>
                  </a:r>
                </a:p>
              </p:txBody>
            </p:sp>
          </mc:Fallback>
        </mc:AlternateContent>
        <p:sp>
          <p:nvSpPr>
            <p:cNvPr id="4" name="Oval 3">
              <a:extLst>
                <a:ext uri="{FF2B5EF4-FFF2-40B4-BE49-F238E27FC236}">
                  <a16:creationId xmlns:a16="http://schemas.microsoft.com/office/drawing/2014/main" id="{84C83E8D-93AF-AB77-60F0-B14EB14475A7}"/>
                </a:ext>
              </a:extLst>
            </p:cNvPr>
            <p:cNvSpPr/>
            <p:nvPr/>
          </p:nvSpPr>
          <p:spPr>
            <a:xfrm>
              <a:off x="3247742"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B</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81EF2102-63C4-8277-3E8F-BA8CDFDCDD1C}"/>
                    </a:ext>
                  </a:extLst>
                </p:cNvPr>
                <p:cNvSpPr/>
                <p:nvPr/>
              </p:nvSpPr>
              <p:spPr>
                <a:xfrm>
                  <a:off x="531851"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14:m>
                    <m:oMath xmlns:m="http://schemas.openxmlformats.org/officeDocument/2006/math">
                      <m:r>
                        <a:rPr lang="en-US" sz="4800" b="1" i="1" smtClean="0">
                          <a:latin typeface="Cambria Math" panose="02040503050406030204" pitchFamily="18" charset="0"/>
                        </a:rPr>
                        <m:t>𝟗𝟗𝟎</m:t>
                      </m:r>
                    </m:oMath>
                  </a14:m>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t>
                  </a:r>
                </a:p>
              </p:txBody>
            </p:sp>
          </mc:Choice>
          <mc:Fallback xmlns="">
            <p:sp>
              <p:nvSpPr>
                <p:cNvPr id="5" name="Rectangle 4">
                  <a:extLst>
                    <a:ext uri="{FF2B5EF4-FFF2-40B4-BE49-F238E27FC236}">
                      <a16:creationId xmlns:a16="http://schemas.microsoft.com/office/drawing/2014/main" id="{81EF2102-63C4-8277-3E8F-BA8CDFDCDD1C}"/>
                    </a:ext>
                  </a:extLst>
                </p:cNvPr>
                <p:cNvSpPr>
                  <a:spLocks noRot="1" noChangeAspect="1" noMove="1" noResize="1" noEditPoints="1" noAdjustHandles="1" noChangeArrowheads="1" noChangeShapeType="1" noTextEdit="1"/>
                </p:cNvSpPr>
                <p:nvPr/>
              </p:nvSpPr>
              <p:spPr>
                <a:xfrm>
                  <a:off x="531851" y="2243792"/>
                  <a:ext cx="2468235" cy="617268"/>
                </a:xfrm>
                <a:prstGeom prst="rect">
                  <a:avLst/>
                </a:prstGeom>
                <a:blipFill>
                  <a:blip r:embed="rId3"/>
                  <a:stretch>
                    <a:fillRect b="-7143"/>
                  </a:stretch>
                </a:blipFill>
                <a:ln w="19050">
                  <a:solidFill>
                    <a:schemeClr val="bg1"/>
                  </a:solidFill>
                </a:ln>
              </p:spPr>
              <p:txBody>
                <a:bodyPr/>
                <a:lstStyle/>
                <a:p>
                  <a:r>
                    <a:rPr lang="en-US">
                      <a:noFill/>
                    </a:rPr>
                    <a:t> </a:t>
                  </a:r>
                </a:p>
              </p:txBody>
            </p:sp>
          </mc:Fallback>
        </mc:AlternateContent>
        <p:sp>
          <p:nvSpPr>
            <p:cNvPr id="6" name="Oval 5">
              <a:extLst>
                <a:ext uri="{FF2B5EF4-FFF2-40B4-BE49-F238E27FC236}">
                  <a16:creationId xmlns:a16="http://schemas.microsoft.com/office/drawing/2014/main" id="{5D97137C-6FE4-7037-9E6D-24323F88C867}"/>
                </a:ext>
              </a:extLst>
            </p:cNvPr>
            <p:cNvSpPr/>
            <p:nvPr/>
          </p:nvSpPr>
          <p:spPr>
            <a:xfrm>
              <a:off x="241306"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10C72F87-07A2-0B3A-953A-978CE05518ED}"/>
                    </a:ext>
                  </a:extLst>
                </p:cNvPr>
                <p:cNvSpPr/>
                <p:nvPr/>
              </p:nvSpPr>
              <p:spPr>
                <a:xfrm>
                  <a:off x="6647108"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14:m>
                    <m:oMath xmlns:m="http://schemas.openxmlformats.org/officeDocument/2006/math">
                      <m:r>
                        <a:rPr lang="en-US" sz="4800" b="1" i="1" smtClean="0">
                          <a:latin typeface="Cambria Math" panose="02040503050406030204" pitchFamily="18" charset="0"/>
                        </a:rPr>
                        <m:t>𝟐𝟐𝟎</m:t>
                      </m:r>
                    </m:oMath>
                  </a14:m>
                  <a:r>
                    <a:rPr kumimoji="0" lang="en-US" sz="5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7" name="Rectangle 6">
                  <a:extLst>
                    <a:ext uri="{FF2B5EF4-FFF2-40B4-BE49-F238E27FC236}">
                      <a16:creationId xmlns:a16="http://schemas.microsoft.com/office/drawing/2014/main" id="{10C72F87-07A2-0B3A-953A-978CE05518ED}"/>
                    </a:ext>
                  </a:extLst>
                </p:cNvPr>
                <p:cNvSpPr>
                  <a:spLocks noRot="1" noChangeAspect="1" noMove="1" noResize="1" noEditPoints="1" noAdjustHandles="1" noChangeArrowheads="1" noChangeShapeType="1" noTextEdit="1"/>
                </p:cNvSpPr>
                <p:nvPr/>
              </p:nvSpPr>
              <p:spPr>
                <a:xfrm>
                  <a:off x="6647108" y="2243792"/>
                  <a:ext cx="2468235" cy="617268"/>
                </a:xfrm>
                <a:prstGeom prst="rect">
                  <a:avLst/>
                </a:prstGeom>
                <a:blipFill>
                  <a:blip r:embed="rId4"/>
                  <a:stretch>
                    <a:fillRect b="-14762"/>
                  </a:stretch>
                </a:blipFill>
                <a:ln w="19050">
                  <a:solidFill>
                    <a:schemeClr val="bg1"/>
                  </a:solidFill>
                </a:ln>
              </p:spPr>
              <p:txBody>
                <a:bodyPr/>
                <a:lstStyle/>
                <a:p>
                  <a:r>
                    <a:rPr lang="en-US">
                      <a:noFill/>
                    </a:rPr>
                    <a:t> </a:t>
                  </a:r>
                </a:p>
              </p:txBody>
            </p:sp>
          </mc:Fallback>
        </mc:AlternateContent>
        <p:sp>
          <p:nvSpPr>
            <p:cNvPr id="8" name="Oval 7">
              <a:extLst>
                <a:ext uri="{FF2B5EF4-FFF2-40B4-BE49-F238E27FC236}">
                  <a16:creationId xmlns:a16="http://schemas.microsoft.com/office/drawing/2014/main" id="{16C1D00A-EFB8-1843-305C-B459E52641DB}"/>
                </a:ext>
              </a:extLst>
            </p:cNvPr>
            <p:cNvSpPr/>
            <p:nvPr/>
          </p:nvSpPr>
          <p:spPr>
            <a:xfrm>
              <a:off x="6254178"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C</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E80AA816-24B0-A1AB-B512-1B69A8802E48}"/>
                    </a:ext>
                  </a:extLst>
                </p:cNvPr>
                <p:cNvSpPr/>
                <p:nvPr/>
              </p:nvSpPr>
              <p:spPr>
                <a:xfrm>
                  <a:off x="9551160"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14:m>
                    <m:oMath xmlns:m="http://schemas.openxmlformats.org/officeDocument/2006/math">
                      <m:r>
                        <a:rPr kumimoji="0" lang="en-US" sz="4800" b="1" i="1" u="none" strike="noStrike" kern="1200" cap="none" spc="0" normalizeH="0" baseline="0" noProof="0" smtClean="0">
                          <a:ln>
                            <a:noFill/>
                          </a:ln>
                          <a:solidFill>
                            <a:prstClr val="white"/>
                          </a:solidFill>
                          <a:effectLst/>
                          <a:uLnTx/>
                          <a:uFillTx/>
                          <a:latin typeface="Cambria Math" panose="02040503050406030204" pitchFamily="18" charset="0"/>
                          <a:ea typeface="Tahoma" panose="020B0604030504040204" pitchFamily="34" charset="0"/>
                          <a:cs typeface="Tahoma" panose="020B0604030504040204" pitchFamily="34" charset="0"/>
                        </a:rPr>
                        <m:t>𝟏𝟔𝟓</m:t>
                      </m:r>
                    </m:oMath>
                  </a14:m>
                  <a:r>
                    <a:rPr kumimoji="0" lang="en-US" sz="5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9" name="Rectangle 8">
                  <a:extLst>
                    <a:ext uri="{FF2B5EF4-FFF2-40B4-BE49-F238E27FC236}">
                      <a16:creationId xmlns:a16="http://schemas.microsoft.com/office/drawing/2014/main" id="{E80AA816-24B0-A1AB-B512-1B69A8802E48}"/>
                    </a:ext>
                  </a:extLst>
                </p:cNvPr>
                <p:cNvSpPr>
                  <a:spLocks noRot="1" noChangeAspect="1" noMove="1" noResize="1" noEditPoints="1" noAdjustHandles="1" noChangeArrowheads="1" noChangeShapeType="1" noTextEdit="1"/>
                </p:cNvSpPr>
                <p:nvPr/>
              </p:nvSpPr>
              <p:spPr>
                <a:xfrm>
                  <a:off x="9551160" y="2243792"/>
                  <a:ext cx="2468235" cy="617268"/>
                </a:xfrm>
                <a:prstGeom prst="rect">
                  <a:avLst/>
                </a:prstGeom>
                <a:blipFill>
                  <a:blip r:embed="rId5"/>
                  <a:stretch>
                    <a:fillRect b="-14762"/>
                  </a:stretch>
                </a:blipFill>
                <a:ln w="19050">
                  <a:solidFill>
                    <a:schemeClr val="bg1"/>
                  </a:solidFill>
                </a:ln>
              </p:spPr>
              <p:txBody>
                <a:bodyPr/>
                <a:lstStyle/>
                <a:p>
                  <a:r>
                    <a:rPr lang="en-US">
                      <a:noFill/>
                    </a:rPr>
                    <a:t> </a:t>
                  </a:r>
                </a:p>
              </p:txBody>
            </p:sp>
          </mc:Fallback>
        </mc:AlternateContent>
        <p:sp>
          <p:nvSpPr>
            <p:cNvPr id="10" name="Oval 9">
              <a:extLst>
                <a:ext uri="{FF2B5EF4-FFF2-40B4-BE49-F238E27FC236}">
                  <a16:creationId xmlns:a16="http://schemas.microsoft.com/office/drawing/2014/main" id="{F511A7FA-8488-F918-906D-7310A1E0F367}"/>
                </a:ext>
              </a:extLst>
            </p:cNvPr>
            <p:cNvSpPr/>
            <p:nvPr/>
          </p:nvSpPr>
          <p:spPr>
            <a:xfrm>
              <a:off x="9260615"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D</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1" name="Oval 10">
            <a:extLst>
              <a:ext uri="{FF2B5EF4-FFF2-40B4-BE49-F238E27FC236}">
                <a16:creationId xmlns:a16="http://schemas.microsoft.com/office/drawing/2014/main" id="{E5D913EC-0752-FE03-22AC-1A64D3990366}"/>
              </a:ext>
            </a:extLst>
          </p:cNvPr>
          <p:cNvSpPr/>
          <p:nvPr/>
        </p:nvSpPr>
        <p:spPr>
          <a:xfrm>
            <a:off x="18648976" y="6059626"/>
            <a:ext cx="1080000" cy="1080000"/>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D</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9155F507-DD34-3FE0-680C-9586B8AE806D}"/>
              </a:ext>
            </a:extLst>
          </p:cNvPr>
          <p:cNvGrpSpPr/>
          <p:nvPr/>
        </p:nvGrpSpPr>
        <p:grpSpPr>
          <a:xfrm>
            <a:off x="220060" y="1905000"/>
            <a:ext cx="23943880" cy="3678433"/>
            <a:chOff x="923003" y="3917552"/>
            <a:chExt cx="23943880" cy="2765679"/>
          </a:xfrm>
        </p:grpSpPr>
        <p:sp>
          <p:nvSpPr>
            <p:cNvPr id="13" name="Rounded Rectangle 41">
              <a:extLst>
                <a:ext uri="{FF2B5EF4-FFF2-40B4-BE49-F238E27FC236}">
                  <a16:creationId xmlns:a16="http://schemas.microsoft.com/office/drawing/2014/main" id="{CF200796-2C05-26D5-EDA1-17D43F34D327}"/>
                </a:ext>
              </a:extLst>
            </p:cNvPr>
            <p:cNvSpPr/>
            <p:nvPr/>
          </p:nvSpPr>
          <p:spPr>
            <a:xfrm>
              <a:off x="1272211" y="4426857"/>
              <a:ext cx="23594672" cy="2256374"/>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4" name="Group 13">
              <a:extLst>
                <a:ext uri="{FF2B5EF4-FFF2-40B4-BE49-F238E27FC236}">
                  <a16:creationId xmlns:a16="http://schemas.microsoft.com/office/drawing/2014/main" id="{AE44BCC2-5BA7-C501-7AE9-A4AE9580E3A7}"/>
                </a:ext>
              </a:extLst>
            </p:cNvPr>
            <p:cNvGrpSpPr/>
            <p:nvPr/>
          </p:nvGrpSpPr>
          <p:grpSpPr>
            <a:xfrm>
              <a:off x="923003" y="3917552"/>
              <a:ext cx="3942102" cy="1040476"/>
              <a:chOff x="923003" y="3917552"/>
              <a:chExt cx="3942102" cy="1040476"/>
            </a:xfrm>
          </p:grpSpPr>
          <p:grpSp>
            <p:nvGrpSpPr>
              <p:cNvPr id="15" name="Group 14">
                <a:extLst>
                  <a:ext uri="{FF2B5EF4-FFF2-40B4-BE49-F238E27FC236}">
                    <a16:creationId xmlns:a16="http://schemas.microsoft.com/office/drawing/2014/main" id="{C7AD3F96-4B55-CEDD-548C-77B12FE670F5}"/>
                  </a:ext>
                </a:extLst>
              </p:cNvPr>
              <p:cNvGrpSpPr/>
              <p:nvPr/>
            </p:nvGrpSpPr>
            <p:grpSpPr>
              <a:xfrm>
                <a:off x="1362045" y="4022855"/>
                <a:ext cx="3503060" cy="865576"/>
                <a:chOff x="2028795" y="4384805"/>
                <a:chExt cx="3503060" cy="865576"/>
              </a:xfrm>
            </p:grpSpPr>
            <p:sp>
              <p:nvSpPr>
                <p:cNvPr id="17" name="Freeform 20">
                  <a:extLst>
                    <a:ext uri="{FF2B5EF4-FFF2-40B4-BE49-F238E27FC236}">
                      <a16:creationId xmlns:a16="http://schemas.microsoft.com/office/drawing/2014/main" id="{80502513-A25B-0835-4109-DB952381BDEC}"/>
                    </a:ext>
                  </a:extLst>
                </p:cNvPr>
                <p:cNvSpPr>
                  <a:spLocks/>
                </p:cNvSpPr>
                <p:nvPr/>
              </p:nvSpPr>
              <p:spPr bwMode="auto">
                <a:xfrm rot="5400000">
                  <a:off x="3364273" y="3082799"/>
                  <a:ext cx="832104" cy="3503060"/>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endParaRPr>
                </a:p>
              </p:txBody>
            </p:sp>
            <p:sp>
              <p:nvSpPr>
                <p:cNvPr id="18" name="TextBox 17">
                  <a:extLst>
                    <a:ext uri="{FF2B5EF4-FFF2-40B4-BE49-F238E27FC236}">
                      <a16:creationId xmlns:a16="http://schemas.microsoft.com/office/drawing/2014/main" id="{82699666-CC20-6F86-87E2-AEE0883EEB1F}"/>
                    </a:ext>
                  </a:extLst>
                </p:cNvPr>
                <p:cNvSpPr txBox="1"/>
                <p:nvPr/>
              </p:nvSpPr>
              <p:spPr>
                <a:xfrm>
                  <a:off x="2542253" y="4384805"/>
                  <a:ext cx="2895398" cy="625567"/>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CÂU</a:t>
                  </a:r>
                  <a:r>
                    <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 4</a:t>
                  </a: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 </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grpSp>
          <p:pic>
            <p:nvPicPr>
              <p:cNvPr id="16" name="Picture 15">
                <a:extLst>
                  <a:ext uri="{FF2B5EF4-FFF2-40B4-BE49-F238E27FC236}">
                    <a16:creationId xmlns:a16="http://schemas.microsoft.com/office/drawing/2014/main" id="{085EF6A8-BBD4-97C5-E898-A64BAB3D1F6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sp>
        <p:nvSpPr>
          <p:cNvPr id="23" name="TextBox 22">
            <a:extLst>
              <a:ext uri="{FF2B5EF4-FFF2-40B4-BE49-F238E27FC236}">
                <a16:creationId xmlns:a16="http://schemas.microsoft.com/office/drawing/2014/main" id="{84E53EB0-6D81-C9D0-3480-AE8B3EDD8E39}"/>
              </a:ext>
            </a:extLst>
          </p:cNvPr>
          <p:cNvSpPr txBox="1"/>
          <p:nvPr/>
        </p:nvSpPr>
        <p:spPr>
          <a:xfrm>
            <a:off x="220061" y="3524682"/>
            <a:ext cx="23783654" cy="2266518"/>
          </a:xfrm>
          <a:prstGeom prst="rect">
            <a:avLst/>
          </a:prstGeom>
          <a:noFill/>
        </p:spPr>
        <p:txBody>
          <a:bodyPr wrap="square">
            <a:spAutoFit/>
          </a:bodyPr>
          <a:lstStyle/>
          <a:p>
            <a:pPr marL="629920" indent="-629920" algn="just">
              <a:lnSpc>
                <a:spcPct val="106000"/>
              </a:lnSpc>
              <a:spcBef>
                <a:spcPts val="600"/>
              </a:spcBef>
              <a:spcAft>
                <a:spcPts val="0"/>
              </a:spcAft>
              <a:tabLst>
                <a:tab pos="629920" algn="l"/>
              </a:tabLst>
            </a:pP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Một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tổ</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gồm</a:t>
            </a:r>
            <a:r>
              <a:rPr lang="en-US" sz="4400" b="1" dirty="0">
                <a:latin typeface="Tahoma" panose="020B0604030504040204" pitchFamily="34" charset="0"/>
                <a:ea typeface="Tahoma" panose="020B0604030504040204" pitchFamily="34" charset="0"/>
                <a:cs typeface="Tahoma" panose="020B0604030504040204" pitchFamily="34" charset="0"/>
              </a:rPr>
              <a:t> 12 </a:t>
            </a:r>
            <a:r>
              <a:rPr lang="en-US" sz="4400" b="1" dirty="0" err="1">
                <a:latin typeface="Tahoma" panose="020B0604030504040204" pitchFamily="34" charset="0"/>
                <a:ea typeface="Tahoma" panose="020B0604030504040204" pitchFamily="34" charset="0"/>
                <a:cs typeface="Tahoma" panose="020B0604030504040204" pitchFamily="34" charset="0"/>
              </a:rPr>
              <a:t>học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sinh</a:t>
            </a:r>
            <a:r>
              <a:rPr lang="en-US" sz="4400" b="1" dirty="0">
                <a:latin typeface="Tahoma" panose="020B0604030504040204" pitchFamily="34" charset="0"/>
                <a:ea typeface="Tahoma" panose="020B0604030504040204" pitchFamily="34" charset="0"/>
                <a:cs typeface="Tahoma" panose="020B0604030504040204" pitchFamily="34" charset="0"/>
              </a:rPr>
              <a:t> trong </a:t>
            </a:r>
            <a:r>
              <a:rPr lang="en-US" sz="4400" b="1" dirty="0" err="1">
                <a:latin typeface="Tahoma" panose="020B0604030504040204" pitchFamily="34" charset="0"/>
                <a:ea typeface="Tahoma" panose="020B0604030504040204" pitchFamily="34" charset="0"/>
                <a:cs typeface="Tahoma" panose="020B0604030504040204" pitchFamily="34" charset="0"/>
              </a:rPr>
              <a:t>đó</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bạn</a:t>
            </a:r>
            <a:r>
              <a:rPr lang="en-US" sz="4400" b="1" dirty="0">
                <a:latin typeface="Tahoma" panose="020B0604030504040204" pitchFamily="34" charset="0"/>
                <a:ea typeface="Tahoma" panose="020B0604030504040204" pitchFamily="34" charset="0"/>
                <a:cs typeface="Tahoma" panose="020B0604030504040204" pitchFamily="34" charset="0"/>
              </a:rPr>
              <a:t> An. </a:t>
            </a:r>
            <a:r>
              <a:rPr lang="en-US" sz="4400" b="1" dirty="0" err="1">
                <a:latin typeface="Tahoma" panose="020B0604030504040204" pitchFamily="34" charset="0"/>
                <a:ea typeface="Tahoma" panose="020B0604030504040204" pitchFamily="34" charset="0"/>
                <a:cs typeface="Tahoma" panose="020B0604030504040204" pitchFamily="34" charset="0"/>
              </a:rPr>
              <a:t>Hỏi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bao </a:t>
            </a:r>
            <a:r>
              <a:rPr lang="en-US" sz="4400" b="1" dirty="0" err="1">
                <a:latin typeface="Tahoma" panose="020B0604030504040204" pitchFamily="34" charset="0"/>
                <a:ea typeface="Tahoma" panose="020B0604030504040204" pitchFamily="34" charset="0"/>
                <a:cs typeface="Tahoma" panose="020B0604030504040204" pitchFamily="34" charset="0"/>
              </a:rPr>
              <a:t>nhiêu</a:t>
            </a:r>
            <a:r>
              <a:rPr lang="en-US" sz="4400" b="1" dirty="0">
                <a:latin typeface="Tahoma" panose="020B0604030504040204" pitchFamily="34" charset="0"/>
                <a:ea typeface="Tahoma" panose="020B0604030504040204" pitchFamily="34" charset="0"/>
                <a:cs typeface="Tahoma" panose="020B0604030504040204" pitchFamily="34" charset="0"/>
              </a:rPr>
              <a:t> cách </a:t>
            </a:r>
            <a:r>
              <a:rPr lang="en-US" sz="4400" b="1" dirty="0" err="1">
                <a:latin typeface="Tahoma" panose="020B0604030504040204" pitchFamily="34" charset="0"/>
                <a:ea typeface="Tahoma" panose="020B0604030504040204" pitchFamily="34" charset="0"/>
                <a:cs typeface="Tahoma" panose="020B0604030504040204" pitchFamily="34" charset="0"/>
              </a:rPr>
              <a:t>chọn</a:t>
            </a:r>
            <a:r>
              <a:rPr lang="en-US" sz="4400" b="1" dirty="0">
                <a:latin typeface="Tahoma" panose="020B0604030504040204" pitchFamily="34" charset="0"/>
                <a:ea typeface="Tahoma" panose="020B0604030504040204" pitchFamily="34" charset="0"/>
                <a:cs typeface="Tahoma" panose="020B0604030504040204" pitchFamily="34" charset="0"/>
              </a:rPr>
              <a:t> 4 </a:t>
            </a:r>
            <a:r>
              <a:rPr lang="en-US" sz="4400" b="1" dirty="0" err="1">
                <a:latin typeface="Tahoma" panose="020B0604030504040204" pitchFamily="34" charset="0"/>
                <a:ea typeface="Tahoma" panose="020B0604030504040204" pitchFamily="34" charset="0"/>
                <a:cs typeface="Tahoma" panose="020B0604030504040204" pitchFamily="34" charset="0"/>
              </a:rPr>
              <a:t>bạn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trực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nhật</a:t>
            </a:r>
            <a:r>
              <a:rPr lang="en-US" sz="4400" b="1" dirty="0">
                <a:latin typeface="Tahoma" panose="020B0604030504040204" pitchFamily="34" charset="0"/>
                <a:ea typeface="Tahoma" panose="020B0604030504040204" pitchFamily="34" charset="0"/>
                <a:cs typeface="Tahoma" panose="020B0604030504040204" pitchFamily="34" charset="0"/>
              </a:rPr>
              <a:t> trong </a:t>
            </a:r>
            <a:r>
              <a:rPr lang="en-US" sz="4400" b="1" dirty="0" err="1">
                <a:latin typeface="Tahoma" panose="020B0604030504040204" pitchFamily="34" charset="0"/>
                <a:ea typeface="Tahoma" panose="020B0604030504040204" pitchFamily="34" charset="0"/>
                <a:cs typeface="Tahoma" panose="020B0604030504040204" pitchFamily="34" charset="0"/>
              </a:rPr>
              <a:t>đó</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bạn</a:t>
            </a:r>
            <a:r>
              <a:rPr lang="en-US" sz="4400" b="1" dirty="0">
                <a:latin typeface="Tahoma" panose="020B0604030504040204" pitchFamily="34" charset="0"/>
                <a:ea typeface="Tahoma" panose="020B0604030504040204" pitchFamily="34" charset="0"/>
                <a:cs typeface="Tahoma" panose="020B0604030504040204" pitchFamily="34" charset="0"/>
              </a:rPr>
              <a:t> An?</a:t>
            </a:r>
            <a:endParaRPr lang="en-US" sz="4400" b="1" spc="-70" dirty="0">
              <a:latin typeface="Tahoma" panose="020B0604030504040204" pitchFamily="34" charset="0"/>
              <a:ea typeface="Tahoma" panose="020B0604030504040204" pitchFamily="34" charset="0"/>
              <a:cs typeface="Tahoma" panose="020B0604030504040204" pitchFamily="34" charset="0"/>
            </a:endParaRPr>
          </a:p>
          <a:p>
            <a:pPr lvl="0" algn="ctr"/>
            <a:endParaRPr lang="en-US" sz="4800" b="1" dirty="0">
              <a:latin typeface="Tahoma" panose="020B0604030504040204" pitchFamily="34" charset="0"/>
              <a:ea typeface="Tahoma" panose="020B0604030504040204" pitchFamily="34" charset="0"/>
              <a:cs typeface="Tahoma" panose="020B0604030504040204" pitchFamily="34" charset="0"/>
            </a:endParaRPr>
          </a:p>
        </p:txBody>
      </p:sp>
      <p:grpSp>
        <p:nvGrpSpPr>
          <p:cNvPr id="25" name="Group 24">
            <a:extLst>
              <a:ext uri="{FF2B5EF4-FFF2-40B4-BE49-F238E27FC236}">
                <a16:creationId xmlns:a16="http://schemas.microsoft.com/office/drawing/2014/main" id="{C37EE2FA-AEC6-92CF-2594-955CAB62A19A}"/>
              </a:ext>
            </a:extLst>
          </p:cNvPr>
          <p:cNvGrpSpPr/>
          <p:nvPr/>
        </p:nvGrpSpPr>
        <p:grpSpPr>
          <a:xfrm>
            <a:off x="141341" y="7572511"/>
            <a:ext cx="23862374" cy="5716250"/>
            <a:chOff x="48567" y="4381499"/>
            <a:chExt cx="23018772" cy="5716249"/>
          </a:xfrm>
          <a:solidFill>
            <a:srgbClr val="DAE3F3"/>
          </a:solidFill>
        </p:grpSpPr>
        <p:sp>
          <p:nvSpPr>
            <p:cNvPr id="26" name="Rounded Rectangle 52">
              <a:extLst>
                <a:ext uri="{FF2B5EF4-FFF2-40B4-BE49-F238E27FC236}">
                  <a16:creationId xmlns:a16="http://schemas.microsoft.com/office/drawing/2014/main" id="{E7544F39-6343-495F-6150-CB95CB1743DD}"/>
                </a:ext>
              </a:extLst>
            </p:cNvPr>
            <p:cNvSpPr/>
            <p:nvPr/>
          </p:nvSpPr>
          <p:spPr>
            <a:xfrm>
              <a:off x="385312" y="4941556"/>
              <a:ext cx="22682027" cy="5156192"/>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27" name="Group 26">
              <a:extLst>
                <a:ext uri="{FF2B5EF4-FFF2-40B4-BE49-F238E27FC236}">
                  <a16:creationId xmlns:a16="http://schemas.microsoft.com/office/drawing/2014/main" id="{5EB8AB53-A836-EB8E-52C9-9E71BAA9E134}"/>
                </a:ext>
              </a:extLst>
            </p:cNvPr>
            <p:cNvGrpSpPr/>
            <p:nvPr/>
          </p:nvGrpSpPr>
          <p:grpSpPr>
            <a:xfrm>
              <a:off x="48567" y="4381499"/>
              <a:ext cx="3991940" cy="1079474"/>
              <a:chOff x="410517" y="4648199"/>
              <a:chExt cx="3991940" cy="1079474"/>
            </a:xfrm>
            <a:grpFill/>
          </p:grpSpPr>
          <p:sp>
            <p:nvSpPr>
              <p:cNvPr id="28" name="Freeform 20">
                <a:extLst>
                  <a:ext uri="{FF2B5EF4-FFF2-40B4-BE49-F238E27FC236}">
                    <a16:creationId xmlns:a16="http://schemas.microsoft.com/office/drawing/2014/main" id="{C400BFB7-A84E-C2FC-CF40-0D695F075AC3}"/>
                  </a:ext>
                </a:extLst>
              </p:cNvPr>
              <p:cNvSpPr>
                <a:spLocks/>
              </p:cNvSpPr>
              <p:nvPr/>
            </p:nvSpPr>
            <p:spPr bwMode="auto">
              <a:xfrm rot="16200000" flipV="1">
                <a:off x="2421084" y="3633167"/>
                <a:ext cx="966341"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21D3D6AB-0C38-4A08-2633-39461CFFB4ED}"/>
                  </a:ext>
                </a:extLst>
              </p:cNvPr>
              <p:cNvSpPr txBox="1"/>
              <p:nvPr/>
            </p:nvSpPr>
            <p:spPr>
              <a:xfrm>
                <a:off x="1406054" y="4732063"/>
                <a:ext cx="2872839" cy="800219"/>
              </a:xfrm>
              <a:prstGeom prst="rect">
                <a:avLst/>
              </a:prstGeom>
              <a:grp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Bài giải</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pic>
            <p:nvPicPr>
              <p:cNvPr id="30" name="Picture 29">
                <a:extLst>
                  <a:ext uri="{FF2B5EF4-FFF2-40B4-BE49-F238E27FC236}">
                    <a16:creationId xmlns:a16="http://schemas.microsoft.com/office/drawing/2014/main" id="{EAEEEB99-4B95-5D15-D11B-15E38404F72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7950" t="14860" r="18922" b="25555"/>
              <a:stretch/>
            </p:blipFill>
            <p:spPr>
              <a:xfrm>
                <a:off x="410517" y="4648200"/>
                <a:ext cx="1058947" cy="1079473"/>
              </a:xfrm>
              <a:prstGeom prst="round2DiagRect">
                <a:avLst>
                  <a:gd name="adj1" fmla="val 27632"/>
                  <a:gd name="adj2" fmla="val 0"/>
                </a:avLst>
              </a:prstGeom>
              <a:grpFill/>
              <a:ln w="38100" cap="sq">
                <a:solidFill>
                  <a:schemeClr val="accent6">
                    <a:lumMod val="50000"/>
                  </a:schemeClr>
                </a:solidFill>
                <a:miter lim="800000"/>
              </a:ln>
              <a:effectLst>
                <a:outerShdw blurRad="254000" algn="tl" rotWithShape="0">
                  <a:srgbClr val="000000">
                    <a:alpha val="43000"/>
                  </a:srgbClr>
                </a:outerShdw>
              </a:effectLst>
            </p:spPr>
          </p:pic>
        </p:grpSp>
      </p:grpSp>
      <p:sp>
        <p:nvSpPr>
          <p:cNvPr id="24" name="TextBox 23">
            <a:extLst>
              <a:ext uri="{FF2B5EF4-FFF2-40B4-BE49-F238E27FC236}">
                <a16:creationId xmlns:a16="http://schemas.microsoft.com/office/drawing/2014/main" id="{9CCA35B3-3A98-6D49-6BC7-191C20546ECB}"/>
              </a:ext>
            </a:extLst>
          </p:cNvPr>
          <p:cNvSpPr txBox="1"/>
          <p:nvPr/>
        </p:nvSpPr>
        <p:spPr>
          <a:xfrm>
            <a:off x="2379406" y="9066777"/>
            <a:ext cx="18558409" cy="1985608"/>
          </a:xfrm>
          <a:prstGeom prst="rect">
            <a:avLst/>
          </a:prstGeom>
          <a:noFill/>
        </p:spPr>
        <p:txBody>
          <a:bodyPr wrap="square" rtlCol="0">
            <a:spAutoFit/>
          </a:bodyPr>
          <a:lstStyle/>
          <a:p>
            <a:pPr marL="629920" algn="just">
              <a:lnSpc>
                <a:spcPct val="150000"/>
              </a:lnSpc>
              <a:spcAft>
                <a:spcPts val="800"/>
              </a:spcAft>
              <a:tabLst>
                <a:tab pos="630555" algn="l"/>
              </a:tabLst>
            </a:pPr>
            <a:r>
              <a:rPr lang="en-US" sz="4400" b="1" dirty="0" err="1">
                <a:latin typeface="Tahoma" panose="020B0604030504040204" pitchFamily="34" charset="0"/>
                <a:ea typeface="Tahoma" panose="020B0604030504040204" pitchFamily="34" charset="0"/>
                <a:cs typeface="Tahoma" panose="020B0604030504040204" pitchFamily="34" charset="0"/>
              </a:rPr>
              <a:t>Chọn</a:t>
            </a:r>
            <a:r>
              <a:rPr lang="en-US" sz="4400" b="1" dirty="0">
                <a:latin typeface="Tahoma" panose="020B0604030504040204" pitchFamily="34" charset="0"/>
                <a:ea typeface="Tahoma" panose="020B0604030504040204" pitchFamily="34" charset="0"/>
                <a:cs typeface="Tahoma" panose="020B0604030504040204" pitchFamily="34" charset="0"/>
              </a:rPr>
              <a:t> 4 </a:t>
            </a:r>
            <a:r>
              <a:rPr lang="en-US" sz="4400" b="1" dirty="0" err="1">
                <a:latin typeface="Tahoma" panose="020B0604030504040204" pitchFamily="34" charset="0"/>
                <a:ea typeface="Tahoma" panose="020B0604030504040204" pitchFamily="34" charset="0"/>
                <a:cs typeface="Tahoma" panose="020B0604030504040204" pitchFamily="34" charset="0"/>
              </a:rPr>
              <a:t>bạn</a:t>
            </a:r>
            <a:r>
              <a:rPr lang="en-US" sz="4400" b="1" dirty="0">
                <a:latin typeface="Tahoma" panose="020B0604030504040204" pitchFamily="34" charset="0"/>
                <a:ea typeface="Tahoma" panose="020B0604030504040204" pitchFamily="34" charset="0"/>
                <a:cs typeface="Tahoma" panose="020B0604030504040204" pitchFamily="34" charset="0"/>
              </a:rPr>
              <a:t> trong </a:t>
            </a:r>
            <a:r>
              <a:rPr lang="en-US" sz="4400" b="1" dirty="0" err="1">
                <a:latin typeface="Tahoma" panose="020B0604030504040204" pitchFamily="34" charset="0"/>
                <a:ea typeface="Tahoma" panose="020B0604030504040204" pitchFamily="34" charset="0"/>
                <a:cs typeface="Tahoma" panose="020B0604030504040204" pitchFamily="34" charset="0"/>
              </a:rPr>
              <a:t>đó</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luôn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bạn</a:t>
            </a:r>
            <a:r>
              <a:rPr lang="en-US" sz="4400" b="1" dirty="0">
                <a:latin typeface="Tahoma" panose="020B0604030504040204" pitchFamily="34" charset="0"/>
                <a:ea typeface="Tahoma" panose="020B0604030504040204" pitchFamily="34" charset="0"/>
                <a:cs typeface="Tahoma" panose="020B0604030504040204" pitchFamily="34" charset="0"/>
              </a:rPr>
              <a:t> An </a:t>
            </a:r>
            <a:r>
              <a:rPr lang="en-US" sz="4400" b="1" dirty="0" err="1">
                <a:latin typeface="Tahoma" panose="020B0604030504040204" pitchFamily="34" charset="0"/>
                <a:ea typeface="Tahoma" panose="020B0604030504040204" pitchFamily="34" charset="0"/>
                <a:cs typeface="Tahoma" panose="020B0604030504040204" pitchFamily="34" charset="0"/>
              </a:rPr>
              <a:t>nghĩa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chỉ</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cần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chọn</a:t>
            </a:r>
            <a:r>
              <a:rPr lang="en-US" sz="4400" b="1" dirty="0">
                <a:latin typeface="Tahoma" panose="020B0604030504040204" pitchFamily="34" charset="0"/>
                <a:ea typeface="Tahoma" panose="020B0604030504040204" pitchFamily="34" charset="0"/>
                <a:cs typeface="Tahoma" panose="020B0604030504040204" pitchFamily="34" charset="0"/>
              </a:rPr>
              <a:t> 3 </a:t>
            </a:r>
            <a:r>
              <a:rPr lang="en-US" sz="4400" b="1" dirty="0" err="1">
                <a:latin typeface="Tahoma" panose="020B0604030504040204" pitchFamily="34" charset="0"/>
                <a:ea typeface="Tahoma" panose="020B0604030504040204" pitchFamily="34" charset="0"/>
                <a:cs typeface="Tahoma" panose="020B0604030504040204" pitchFamily="34" charset="0"/>
              </a:rPr>
              <a:t>bạn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từ</a:t>
            </a:r>
            <a:r>
              <a:rPr lang="en-US" sz="4400" b="1" dirty="0">
                <a:latin typeface="Tahoma" panose="020B0604030504040204" pitchFamily="34" charset="0"/>
                <a:ea typeface="Tahoma" panose="020B0604030504040204" pitchFamily="34" charset="0"/>
                <a:cs typeface="Tahoma" panose="020B0604030504040204" pitchFamily="34" charset="0"/>
              </a:rPr>
              <a:t> 11 </a:t>
            </a:r>
            <a:r>
              <a:rPr lang="en-US" sz="4400" b="1" dirty="0" err="1">
                <a:latin typeface="Tahoma" panose="020B0604030504040204" pitchFamily="34" charset="0"/>
                <a:ea typeface="Tahoma" panose="020B0604030504040204" pitchFamily="34" charset="0"/>
                <a:cs typeface="Tahoma" panose="020B0604030504040204" pitchFamily="34" charset="0"/>
              </a:rPr>
              <a:t>bạn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còn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lại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trừ</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bạn</a:t>
            </a:r>
            <a:r>
              <a:rPr lang="en-US" sz="4400" b="1" dirty="0">
                <a:latin typeface="Tahoma" panose="020B0604030504040204" pitchFamily="34" charset="0"/>
                <a:ea typeface="Tahoma" panose="020B0604030504040204" pitchFamily="34" charset="0"/>
                <a:cs typeface="Tahoma" panose="020B0604030504040204" pitchFamily="34" charset="0"/>
              </a:rPr>
              <a:t> An)</a:t>
            </a:r>
            <a:r>
              <a:rPr lang="vi-VN" sz="4400" b="1" dirty="0">
                <a:latin typeface="Tahoma" panose="020B0604030504040204" pitchFamily="34" charset="0"/>
                <a:ea typeface="Tahoma" panose="020B0604030504040204" pitchFamily="34" charset="0"/>
                <a:cs typeface="Tahoma" panose="020B0604030504040204" pitchFamily="34" charset="0"/>
              </a:rPr>
              <a:t>.</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84DB3937-CDB2-0762-B890-F06F06FB3DCF}"/>
                  </a:ext>
                </a:extLst>
              </p:cNvPr>
              <p:cNvSpPr txBox="1"/>
              <p:nvPr/>
            </p:nvSpPr>
            <p:spPr>
              <a:xfrm>
                <a:off x="2303062" y="11366507"/>
                <a:ext cx="20583899" cy="804066"/>
              </a:xfrm>
              <a:prstGeom prst="rect">
                <a:avLst/>
              </a:prstGeom>
              <a:noFill/>
            </p:spPr>
            <p:txBody>
              <a:bodyPr wrap="square" rtlCol="0">
                <a:spAutoFit/>
              </a:bodyPr>
              <a:lstStyle/>
              <a:p>
                <a:pPr marL="629920" algn="just">
                  <a:lnSpc>
                    <a:spcPct val="106000"/>
                  </a:lnSpc>
                  <a:spcAft>
                    <a:spcPts val="800"/>
                  </a:spcAft>
                  <a:tabLst>
                    <a:tab pos="630555" algn="l"/>
                  </a:tabLst>
                </a:pPr>
                <a:r>
                  <a:rPr lang="vi-VN" sz="4400" b="1" dirty="0">
                    <a:latin typeface="Tahoma" panose="020B0604030504040204" pitchFamily="34" charset="0"/>
                    <a:ea typeface="Tahoma" panose="020B0604030504040204" pitchFamily="34" charset="0"/>
                    <a:cs typeface="Tahoma" panose="020B0604030504040204" pitchFamily="34" charset="0"/>
                  </a:rPr>
                  <a:t>Số cách chọn</a:t>
                </a:r>
                <a:r>
                  <a:rPr lang="en-US" sz="4400" b="1" dirty="0">
                    <a:latin typeface="Tahoma" panose="020B0604030504040204" pitchFamily="34" charset="0"/>
                    <a:ea typeface="Tahoma" panose="020B0604030504040204" pitchFamily="34" charset="0"/>
                    <a:cs typeface="Tahoma" panose="020B0604030504040204" pitchFamily="34" charset="0"/>
                  </a:rPr>
                  <a:t> 4 </a:t>
                </a:r>
                <a:r>
                  <a:rPr lang="en-US" sz="4400" b="1" dirty="0" err="1">
                    <a:latin typeface="Tahoma" panose="020B0604030504040204" pitchFamily="34" charset="0"/>
                    <a:ea typeface="Tahoma" panose="020B0604030504040204" pitchFamily="34" charset="0"/>
                    <a:cs typeface="Tahoma" panose="020B0604030504040204" pitchFamily="34" charset="0"/>
                  </a:rPr>
                  <a:t>bạn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trực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nhật</a:t>
                </a:r>
                <a:r>
                  <a:rPr lang="en-US" sz="4400" b="1" dirty="0">
                    <a:latin typeface="Tahoma" panose="020B0604030504040204" pitchFamily="34" charset="0"/>
                    <a:ea typeface="Tahoma" panose="020B0604030504040204" pitchFamily="34" charset="0"/>
                    <a:cs typeface="Tahoma" panose="020B0604030504040204" pitchFamily="34" charset="0"/>
                  </a:rPr>
                  <a:t> trong </a:t>
                </a:r>
                <a:r>
                  <a:rPr lang="en-US" sz="4400" b="1" dirty="0" err="1">
                    <a:latin typeface="Tahoma" panose="020B0604030504040204" pitchFamily="34" charset="0"/>
                    <a:ea typeface="Tahoma" panose="020B0604030504040204" pitchFamily="34" charset="0"/>
                    <a:cs typeface="Tahoma" panose="020B0604030504040204" pitchFamily="34" charset="0"/>
                  </a:rPr>
                  <a:t>đó</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bạn</a:t>
                </a:r>
                <a:r>
                  <a:rPr lang="en-US" sz="4400" b="1" dirty="0">
                    <a:latin typeface="Tahoma" panose="020B0604030504040204" pitchFamily="34" charset="0"/>
                    <a:ea typeface="Tahoma" panose="020B0604030504040204" pitchFamily="34" charset="0"/>
                    <a:cs typeface="Tahoma" panose="020B0604030504040204" pitchFamily="34" charset="0"/>
                  </a:rPr>
                  <a:t> An</a:t>
                </a:r>
                <a:r>
                  <a:rPr lang="vi-VN" sz="4400" b="1" dirty="0">
                    <a:latin typeface="Tahoma" panose="020B0604030504040204" pitchFamily="34" charset="0"/>
                    <a:ea typeface="Tahoma" panose="020B0604030504040204" pitchFamily="34" charset="0"/>
                    <a:cs typeface="Tahoma" panose="020B0604030504040204" pitchFamily="34" charset="0"/>
                  </a:rPr>
                  <a:t> là : </a:t>
                </a:r>
                <a14:m>
                  <m:oMath xmlns:m="http://schemas.openxmlformats.org/officeDocument/2006/math">
                    <m:sSubSup>
                      <m:sSub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𝑪</m:t>
                        </m:r>
                      </m:e>
                      <m:sub>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𝟏𝟏</m:t>
                        </m:r>
                      </m:sub>
                      <m:sup>
                        <m:r>
                          <a:rPr lang="vi-VN" sz="4400" b="1" i="1">
                            <a:effectLst/>
                            <a:latin typeface="Cambria Math" panose="02040503050406030204" pitchFamily="18" charset="0"/>
                            <a:ea typeface="Calibri" panose="020F0502020204030204" pitchFamily="34" charset="0"/>
                            <a:cs typeface="Times New Roman" panose="02020603050405020304" pitchFamily="18" charset="0"/>
                          </a:rPr>
                          <m:t>𝟑</m:t>
                        </m:r>
                      </m:sup>
                    </m:sSubSup>
                    <m:r>
                      <a:rPr lang="vi-VN"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𝟏𝟔𝟓</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31" name="TextBox 30">
                <a:extLst>
                  <a:ext uri="{FF2B5EF4-FFF2-40B4-BE49-F238E27FC236}">
                    <a16:creationId xmlns:a16="http://schemas.microsoft.com/office/drawing/2014/main" id="{84DB3937-CDB2-0762-B890-F06F06FB3DCF}"/>
                  </a:ext>
                </a:extLst>
              </p:cNvPr>
              <p:cNvSpPr txBox="1">
                <a:spLocks noRot="1" noChangeAspect="1" noMove="1" noResize="1" noEditPoints="1" noAdjustHandles="1" noChangeArrowheads="1" noChangeShapeType="1" noTextEdit="1"/>
              </p:cNvSpPr>
              <p:nvPr/>
            </p:nvSpPr>
            <p:spPr>
              <a:xfrm>
                <a:off x="2303062" y="11366507"/>
                <a:ext cx="20583899" cy="804066"/>
              </a:xfrm>
              <a:prstGeom prst="rect">
                <a:avLst/>
              </a:prstGeom>
              <a:blipFill>
                <a:blip r:embed="rId8"/>
                <a:stretch>
                  <a:fillRect t="-13740" b="-34351"/>
                </a:stretch>
              </a:blipFill>
            </p:spPr>
            <p:txBody>
              <a:bodyPr/>
              <a:lstStyle/>
              <a:p>
                <a:r>
                  <a:rPr lang="en-US">
                    <a:noFill/>
                  </a:rPr>
                  <a:t> </a:t>
                </a:r>
              </a:p>
            </p:txBody>
          </p:sp>
        </mc:Fallback>
      </mc:AlternateContent>
    </p:spTree>
    <p:extLst>
      <p:ext uri="{BB962C8B-B14F-4D97-AF65-F5344CB8AC3E}">
        <p14:creationId xmlns:p14="http://schemas.microsoft.com/office/powerpoint/2010/main" val="251021302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up)">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left)">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4" grpId="0"/>
      <p:bldP spid="3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CAE1B80-235C-FCB0-7C49-00665B98DC46}"/>
              </a:ext>
            </a:extLst>
          </p:cNvPr>
          <p:cNvGrpSpPr/>
          <p:nvPr/>
        </p:nvGrpSpPr>
        <p:grpSpPr>
          <a:xfrm>
            <a:off x="699203" y="6004464"/>
            <a:ext cx="23556178" cy="1234536"/>
            <a:chOff x="241306" y="2243792"/>
            <a:chExt cx="11778089" cy="617268"/>
          </a:xfrm>
          <a:solidFill>
            <a:srgbClr val="327E3B"/>
          </a:solidFill>
        </p:grpSpPr>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B48428A4-F198-A003-78D9-31DE63E551FE}"/>
                    </a:ext>
                  </a:extLst>
                </p:cNvPr>
                <p:cNvSpPr/>
                <p:nvPr/>
              </p:nvSpPr>
              <p:spPr>
                <a:xfrm>
                  <a:off x="3538287"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14:m>
                    <m:oMath xmlns:m="http://schemas.openxmlformats.org/officeDocument/2006/math">
                      <m:r>
                        <a:rPr lang="en-US" sz="5400" b="1" i="1" smtClean="0">
                          <a:latin typeface="Cambria Math" panose="02040503050406030204" pitchFamily="18" charset="0"/>
                        </a:rPr>
                        <m:t>𝟕</m:t>
                      </m:r>
                    </m:oMath>
                  </a14:m>
                  <a:r>
                    <a:rPr kumimoji="0" lang="en-US" sz="5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t>
                  </a:r>
                </a:p>
              </p:txBody>
            </p:sp>
          </mc:Choice>
          <mc:Fallback xmlns="">
            <p:sp>
              <p:nvSpPr>
                <p:cNvPr id="3" name="Rectangle 2">
                  <a:extLst>
                    <a:ext uri="{FF2B5EF4-FFF2-40B4-BE49-F238E27FC236}">
                      <a16:creationId xmlns:a16="http://schemas.microsoft.com/office/drawing/2014/main" id="{B48428A4-F198-A003-78D9-31DE63E551FE}"/>
                    </a:ext>
                  </a:extLst>
                </p:cNvPr>
                <p:cNvSpPr>
                  <a:spLocks noRot="1" noChangeAspect="1" noMove="1" noResize="1" noEditPoints="1" noAdjustHandles="1" noChangeArrowheads="1" noChangeShapeType="1" noTextEdit="1"/>
                </p:cNvSpPr>
                <p:nvPr/>
              </p:nvSpPr>
              <p:spPr>
                <a:xfrm>
                  <a:off x="3538287" y="2243792"/>
                  <a:ext cx="2468235" cy="617268"/>
                </a:xfrm>
                <a:prstGeom prst="rect">
                  <a:avLst/>
                </a:prstGeom>
                <a:blipFill>
                  <a:blip r:embed="rId2"/>
                  <a:stretch>
                    <a:fillRect b="-13270"/>
                  </a:stretch>
                </a:blipFill>
                <a:ln w="19050">
                  <a:solidFill>
                    <a:schemeClr val="bg1"/>
                  </a:solidFill>
                </a:ln>
              </p:spPr>
              <p:txBody>
                <a:bodyPr/>
                <a:lstStyle/>
                <a:p>
                  <a:r>
                    <a:rPr lang="en-US">
                      <a:noFill/>
                    </a:rPr>
                    <a:t> </a:t>
                  </a:r>
                </a:p>
              </p:txBody>
            </p:sp>
          </mc:Fallback>
        </mc:AlternateContent>
        <p:sp>
          <p:nvSpPr>
            <p:cNvPr id="4" name="Oval 3">
              <a:extLst>
                <a:ext uri="{FF2B5EF4-FFF2-40B4-BE49-F238E27FC236}">
                  <a16:creationId xmlns:a16="http://schemas.microsoft.com/office/drawing/2014/main" id="{84C83E8D-93AF-AB77-60F0-B14EB14475A7}"/>
                </a:ext>
              </a:extLst>
            </p:cNvPr>
            <p:cNvSpPr/>
            <p:nvPr/>
          </p:nvSpPr>
          <p:spPr>
            <a:xfrm>
              <a:off x="3247742"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B</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81EF2102-63C4-8277-3E8F-BA8CDFDCDD1C}"/>
                    </a:ext>
                  </a:extLst>
                </p:cNvPr>
                <p:cNvSpPr/>
                <p:nvPr/>
              </p:nvSpPr>
              <p:spPr>
                <a:xfrm>
                  <a:off x="531851"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14:m>
                    <m:oMath xmlns:m="http://schemas.openxmlformats.org/officeDocument/2006/math">
                      <m:r>
                        <a:rPr lang="en-US" sz="4800" b="1" i="1" smtClean="0">
                          <a:latin typeface="Cambria Math" panose="02040503050406030204" pitchFamily="18" charset="0"/>
                        </a:rPr>
                        <m:t>𝟑𝟓</m:t>
                      </m:r>
                    </m:oMath>
                  </a14:m>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t>
                  </a:r>
                </a:p>
              </p:txBody>
            </p:sp>
          </mc:Choice>
          <mc:Fallback xmlns="">
            <p:sp>
              <p:nvSpPr>
                <p:cNvPr id="5" name="Rectangle 4">
                  <a:extLst>
                    <a:ext uri="{FF2B5EF4-FFF2-40B4-BE49-F238E27FC236}">
                      <a16:creationId xmlns:a16="http://schemas.microsoft.com/office/drawing/2014/main" id="{81EF2102-63C4-8277-3E8F-BA8CDFDCDD1C}"/>
                    </a:ext>
                  </a:extLst>
                </p:cNvPr>
                <p:cNvSpPr>
                  <a:spLocks noRot="1" noChangeAspect="1" noMove="1" noResize="1" noEditPoints="1" noAdjustHandles="1" noChangeArrowheads="1" noChangeShapeType="1" noTextEdit="1"/>
                </p:cNvSpPr>
                <p:nvPr/>
              </p:nvSpPr>
              <p:spPr>
                <a:xfrm>
                  <a:off x="531851" y="2243792"/>
                  <a:ext cx="2468235" cy="617268"/>
                </a:xfrm>
                <a:prstGeom prst="rect">
                  <a:avLst/>
                </a:prstGeom>
                <a:blipFill>
                  <a:blip r:embed="rId3"/>
                  <a:stretch>
                    <a:fillRect b="-6635"/>
                  </a:stretch>
                </a:blipFill>
                <a:ln w="19050">
                  <a:solidFill>
                    <a:schemeClr val="bg1"/>
                  </a:solidFill>
                </a:ln>
              </p:spPr>
              <p:txBody>
                <a:bodyPr/>
                <a:lstStyle/>
                <a:p>
                  <a:r>
                    <a:rPr lang="en-US">
                      <a:noFill/>
                    </a:rPr>
                    <a:t> </a:t>
                  </a:r>
                </a:p>
              </p:txBody>
            </p:sp>
          </mc:Fallback>
        </mc:AlternateContent>
        <p:sp>
          <p:nvSpPr>
            <p:cNvPr id="6" name="Oval 5">
              <a:extLst>
                <a:ext uri="{FF2B5EF4-FFF2-40B4-BE49-F238E27FC236}">
                  <a16:creationId xmlns:a16="http://schemas.microsoft.com/office/drawing/2014/main" id="{5D97137C-6FE4-7037-9E6D-24323F88C867}"/>
                </a:ext>
              </a:extLst>
            </p:cNvPr>
            <p:cNvSpPr/>
            <p:nvPr/>
          </p:nvSpPr>
          <p:spPr>
            <a:xfrm>
              <a:off x="241306"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10C72F87-07A2-0B3A-953A-978CE05518ED}"/>
                    </a:ext>
                  </a:extLst>
                </p:cNvPr>
                <p:cNvSpPr/>
                <p:nvPr/>
              </p:nvSpPr>
              <p:spPr>
                <a:xfrm>
                  <a:off x="6647108"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14:m>
                    <m:oMath xmlns:m="http://schemas.openxmlformats.org/officeDocument/2006/math">
                      <m:r>
                        <a:rPr lang="en-US" sz="4800" b="1" i="1" smtClean="0">
                          <a:latin typeface="Cambria Math" panose="02040503050406030204" pitchFamily="18" charset="0"/>
                        </a:rPr>
                        <m:t>𝟐𝟏𝟎</m:t>
                      </m:r>
                    </m:oMath>
                  </a14:m>
                  <a:r>
                    <a:rPr kumimoji="0" lang="en-US" sz="5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7" name="Rectangle 6">
                  <a:extLst>
                    <a:ext uri="{FF2B5EF4-FFF2-40B4-BE49-F238E27FC236}">
                      <a16:creationId xmlns:a16="http://schemas.microsoft.com/office/drawing/2014/main" id="{10C72F87-07A2-0B3A-953A-978CE05518ED}"/>
                    </a:ext>
                  </a:extLst>
                </p:cNvPr>
                <p:cNvSpPr>
                  <a:spLocks noRot="1" noChangeAspect="1" noMove="1" noResize="1" noEditPoints="1" noAdjustHandles="1" noChangeArrowheads="1" noChangeShapeType="1" noTextEdit="1"/>
                </p:cNvSpPr>
                <p:nvPr/>
              </p:nvSpPr>
              <p:spPr>
                <a:xfrm>
                  <a:off x="6647108" y="2243792"/>
                  <a:ext cx="2468235" cy="617268"/>
                </a:xfrm>
                <a:prstGeom prst="rect">
                  <a:avLst/>
                </a:prstGeom>
                <a:blipFill>
                  <a:blip r:embed="rId4"/>
                  <a:stretch>
                    <a:fillRect b="-14218"/>
                  </a:stretch>
                </a:blipFill>
                <a:ln w="19050">
                  <a:solidFill>
                    <a:schemeClr val="bg1"/>
                  </a:solidFill>
                </a:ln>
              </p:spPr>
              <p:txBody>
                <a:bodyPr/>
                <a:lstStyle/>
                <a:p>
                  <a:r>
                    <a:rPr lang="en-US">
                      <a:noFill/>
                    </a:rPr>
                    <a:t> </a:t>
                  </a:r>
                </a:p>
              </p:txBody>
            </p:sp>
          </mc:Fallback>
        </mc:AlternateContent>
        <p:sp>
          <p:nvSpPr>
            <p:cNvPr id="8" name="Oval 7">
              <a:extLst>
                <a:ext uri="{FF2B5EF4-FFF2-40B4-BE49-F238E27FC236}">
                  <a16:creationId xmlns:a16="http://schemas.microsoft.com/office/drawing/2014/main" id="{16C1D00A-EFB8-1843-305C-B459E52641DB}"/>
                </a:ext>
              </a:extLst>
            </p:cNvPr>
            <p:cNvSpPr/>
            <p:nvPr/>
          </p:nvSpPr>
          <p:spPr>
            <a:xfrm>
              <a:off x="6254178"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C</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E80AA816-24B0-A1AB-B512-1B69A8802E48}"/>
                    </a:ext>
                  </a:extLst>
                </p:cNvPr>
                <p:cNvSpPr/>
                <p:nvPr/>
              </p:nvSpPr>
              <p:spPr>
                <a:xfrm>
                  <a:off x="9551160"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14:m>
                    <m:oMath xmlns:m="http://schemas.openxmlformats.org/officeDocument/2006/math">
                      <m:r>
                        <a:rPr kumimoji="0" lang="en-US" sz="4800" b="1" i="1" u="none" strike="noStrike" kern="1200" cap="none" spc="0" normalizeH="0" baseline="0" noProof="0" smtClean="0">
                          <a:ln>
                            <a:noFill/>
                          </a:ln>
                          <a:solidFill>
                            <a:prstClr val="white"/>
                          </a:solidFill>
                          <a:effectLst/>
                          <a:uLnTx/>
                          <a:uFillTx/>
                          <a:latin typeface="Cambria Math" panose="02040503050406030204" pitchFamily="18" charset="0"/>
                          <a:ea typeface="Tahoma" panose="020B0604030504040204" pitchFamily="34" charset="0"/>
                          <a:cs typeface="Tahoma" panose="020B0604030504040204" pitchFamily="34" charset="0"/>
                        </a:rPr>
                        <m:t>𝟖𝟒𝟎</m:t>
                      </m:r>
                    </m:oMath>
                  </a14:m>
                  <a:r>
                    <a:rPr kumimoji="0" lang="en-US" sz="5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9" name="Rectangle 8">
                  <a:extLst>
                    <a:ext uri="{FF2B5EF4-FFF2-40B4-BE49-F238E27FC236}">
                      <a16:creationId xmlns:a16="http://schemas.microsoft.com/office/drawing/2014/main" id="{E80AA816-24B0-A1AB-B512-1B69A8802E48}"/>
                    </a:ext>
                  </a:extLst>
                </p:cNvPr>
                <p:cNvSpPr>
                  <a:spLocks noRot="1" noChangeAspect="1" noMove="1" noResize="1" noEditPoints="1" noAdjustHandles="1" noChangeArrowheads="1" noChangeShapeType="1" noTextEdit="1"/>
                </p:cNvSpPr>
                <p:nvPr/>
              </p:nvSpPr>
              <p:spPr>
                <a:xfrm>
                  <a:off x="9551160" y="2243792"/>
                  <a:ext cx="2468235" cy="617268"/>
                </a:xfrm>
                <a:prstGeom prst="rect">
                  <a:avLst/>
                </a:prstGeom>
                <a:blipFill>
                  <a:blip r:embed="rId5"/>
                  <a:stretch>
                    <a:fillRect b="-14218"/>
                  </a:stretch>
                </a:blipFill>
                <a:ln w="19050">
                  <a:solidFill>
                    <a:schemeClr val="bg1"/>
                  </a:solidFill>
                </a:ln>
              </p:spPr>
              <p:txBody>
                <a:bodyPr/>
                <a:lstStyle/>
                <a:p>
                  <a:r>
                    <a:rPr lang="en-US">
                      <a:noFill/>
                    </a:rPr>
                    <a:t> </a:t>
                  </a:r>
                </a:p>
              </p:txBody>
            </p:sp>
          </mc:Fallback>
        </mc:AlternateContent>
        <p:sp>
          <p:nvSpPr>
            <p:cNvPr id="10" name="Oval 9">
              <a:extLst>
                <a:ext uri="{FF2B5EF4-FFF2-40B4-BE49-F238E27FC236}">
                  <a16:creationId xmlns:a16="http://schemas.microsoft.com/office/drawing/2014/main" id="{F511A7FA-8488-F918-906D-7310A1E0F367}"/>
                </a:ext>
              </a:extLst>
            </p:cNvPr>
            <p:cNvSpPr/>
            <p:nvPr/>
          </p:nvSpPr>
          <p:spPr>
            <a:xfrm>
              <a:off x="9260615"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D</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1" name="Oval 10">
            <a:extLst>
              <a:ext uri="{FF2B5EF4-FFF2-40B4-BE49-F238E27FC236}">
                <a16:creationId xmlns:a16="http://schemas.microsoft.com/office/drawing/2014/main" id="{E5D913EC-0752-FE03-22AC-1A64D3990366}"/>
              </a:ext>
            </a:extLst>
          </p:cNvPr>
          <p:cNvSpPr/>
          <p:nvPr/>
        </p:nvSpPr>
        <p:spPr>
          <a:xfrm>
            <a:off x="699203" y="6091608"/>
            <a:ext cx="1080000" cy="1080000"/>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9155F507-DD34-3FE0-680C-9586B8AE806D}"/>
              </a:ext>
            </a:extLst>
          </p:cNvPr>
          <p:cNvGrpSpPr/>
          <p:nvPr/>
        </p:nvGrpSpPr>
        <p:grpSpPr>
          <a:xfrm>
            <a:off x="220060" y="2819400"/>
            <a:ext cx="23943880" cy="3071931"/>
            <a:chOff x="923003" y="3917552"/>
            <a:chExt cx="23943880" cy="2401466"/>
          </a:xfrm>
        </p:grpSpPr>
        <p:sp>
          <p:nvSpPr>
            <p:cNvPr id="13" name="Rounded Rectangle 41">
              <a:extLst>
                <a:ext uri="{FF2B5EF4-FFF2-40B4-BE49-F238E27FC236}">
                  <a16:creationId xmlns:a16="http://schemas.microsoft.com/office/drawing/2014/main" id="{CF200796-2C05-26D5-EDA1-17D43F34D327}"/>
                </a:ext>
              </a:extLst>
            </p:cNvPr>
            <p:cNvSpPr/>
            <p:nvPr/>
          </p:nvSpPr>
          <p:spPr>
            <a:xfrm>
              <a:off x="1272211" y="4426857"/>
              <a:ext cx="23594672" cy="1892161"/>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4" name="Group 13">
              <a:extLst>
                <a:ext uri="{FF2B5EF4-FFF2-40B4-BE49-F238E27FC236}">
                  <a16:creationId xmlns:a16="http://schemas.microsoft.com/office/drawing/2014/main" id="{AE44BCC2-5BA7-C501-7AE9-A4AE9580E3A7}"/>
                </a:ext>
              </a:extLst>
            </p:cNvPr>
            <p:cNvGrpSpPr/>
            <p:nvPr/>
          </p:nvGrpSpPr>
          <p:grpSpPr>
            <a:xfrm>
              <a:off x="923003" y="3917552"/>
              <a:ext cx="3942102" cy="1040476"/>
              <a:chOff x="923003" y="3917552"/>
              <a:chExt cx="3942102" cy="1040476"/>
            </a:xfrm>
          </p:grpSpPr>
          <p:grpSp>
            <p:nvGrpSpPr>
              <p:cNvPr id="15" name="Group 14">
                <a:extLst>
                  <a:ext uri="{FF2B5EF4-FFF2-40B4-BE49-F238E27FC236}">
                    <a16:creationId xmlns:a16="http://schemas.microsoft.com/office/drawing/2014/main" id="{C7AD3F96-4B55-CEDD-548C-77B12FE670F5}"/>
                  </a:ext>
                </a:extLst>
              </p:cNvPr>
              <p:cNvGrpSpPr/>
              <p:nvPr/>
            </p:nvGrpSpPr>
            <p:grpSpPr>
              <a:xfrm>
                <a:off x="1362045" y="4022855"/>
                <a:ext cx="3503060" cy="865576"/>
                <a:chOff x="2028795" y="4384805"/>
                <a:chExt cx="3503060" cy="865576"/>
              </a:xfrm>
            </p:grpSpPr>
            <p:sp>
              <p:nvSpPr>
                <p:cNvPr id="17" name="Freeform 20">
                  <a:extLst>
                    <a:ext uri="{FF2B5EF4-FFF2-40B4-BE49-F238E27FC236}">
                      <a16:creationId xmlns:a16="http://schemas.microsoft.com/office/drawing/2014/main" id="{80502513-A25B-0835-4109-DB952381BDEC}"/>
                    </a:ext>
                  </a:extLst>
                </p:cNvPr>
                <p:cNvSpPr>
                  <a:spLocks/>
                </p:cNvSpPr>
                <p:nvPr/>
              </p:nvSpPr>
              <p:spPr bwMode="auto">
                <a:xfrm rot="5400000">
                  <a:off x="3364273" y="3082799"/>
                  <a:ext cx="832104" cy="3503060"/>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endParaRPr>
                </a:p>
              </p:txBody>
            </p:sp>
            <p:sp>
              <p:nvSpPr>
                <p:cNvPr id="18" name="TextBox 17">
                  <a:extLst>
                    <a:ext uri="{FF2B5EF4-FFF2-40B4-BE49-F238E27FC236}">
                      <a16:creationId xmlns:a16="http://schemas.microsoft.com/office/drawing/2014/main" id="{82699666-CC20-6F86-87E2-AEE0883EEB1F}"/>
                    </a:ext>
                  </a:extLst>
                </p:cNvPr>
                <p:cNvSpPr txBox="1"/>
                <p:nvPr/>
              </p:nvSpPr>
              <p:spPr>
                <a:xfrm>
                  <a:off x="2542253" y="4384805"/>
                  <a:ext cx="2895398" cy="625567"/>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CÂU</a:t>
                  </a:r>
                  <a:r>
                    <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 5</a:t>
                  </a: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 </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grpSp>
          <p:pic>
            <p:nvPicPr>
              <p:cNvPr id="16" name="Picture 15">
                <a:extLst>
                  <a:ext uri="{FF2B5EF4-FFF2-40B4-BE49-F238E27FC236}">
                    <a16:creationId xmlns:a16="http://schemas.microsoft.com/office/drawing/2014/main" id="{085EF6A8-BBD4-97C5-E898-A64BAB3D1F6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19" name="Group 18">
            <a:extLst>
              <a:ext uri="{FF2B5EF4-FFF2-40B4-BE49-F238E27FC236}">
                <a16:creationId xmlns:a16="http://schemas.microsoft.com/office/drawing/2014/main" id="{B75851CE-163D-E150-15B4-D46B2C25F56B}"/>
              </a:ext>
            </a:extLst>
          </p:cNvPr>
          <p:cNvGrpSpPr/>
          <p:nvPr/>
        </p:nvGrpSpPr>
        <p:grpSpPr>
          <a:xfrm>
            <a:off x="6076" y="1800653"/>
            <a:ext cx="19656044" cy="830997"/>
            <a:chOff x="-288924" y="1892299"/>
            <a:chExt cx="19659599" cy="830996"/>
          </a:xfrm>
        </p:grpSpPr>
        <p:sp>
          <p:nvSpPr>
            <p:cNvPr id="20" name="Rounded Rectangle 2">
              <a:extLst>
                <a:ext uri="{FF2B5EF4-FFF2-40B4-BE49-F238E27FC236}">
                  <a16:creationId xmlns:a16="http://schemas.microsoft.com/office/drawing/2014/main" id="{74FE6275-B7E9-DAD2-3AE0-482A0C6BEA12}"/>
                </a:ext>
              </a:extLst>
            </p:cNvPr>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167C850C-3131-19EE-36C3-6638125E49C6}"/>
                </a:ext>
              </a:extLst>
            </p:cNvPr>
            <p:cNvSpPr txBox="1"/>
            <p:nvPr/>
          </p:nvSpPr>
          <p:spPr>
            <a:xfrm>
              <a:off x="1082674" y="1922269"/>
              <a:ext cx="184764" cy="754052"/>
            </a:xfrm>
            <a:prstGeom prst="rect">
              <a:avLst/>
            </a:prstGeom>
            <a:noFill/>
          </p:spPr>
          <p:txBody>
            <a:bodyPr wrap="non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22" name="TextBox 21">
              <a:extLst>
                <a:ext uri="{FF2B5EF4-FFF2-40B4-BE49-F238E27FC236}">
                  <a16:creationId xmlns:a16="http://schemas.microsoft.com/office/drawing/2014/main" id="{EB0D0D9F-715B-8424-BFC2-4CD5B5579F91}"/>
                </a:ext>
              </a:extLst>
            </p:cNvPr>
            <p:cNvSpPr txBox="1"/>
            <p:nvPr/>
          </p:nvSpPr>
          <p:spPr>
            <a:xfrm>
              <a:off x="2087562" y="1892299"/>
              <a:ext cx="17283113" cy="830996"/>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145F82"/>
                  </a:solidFill>
                  <a:effectLst/>
                  <a:uLnTx/>
                  <a:uFillTx/>
                  <a:latin typeface="Tahoma" pitchFamily="34" charset="0"/>
                  <a:ea typeface="Tahoma" pitchFamily="34" charset="0"/>
                  <a:cs typeface="Tahoma" pitchFamily="34" charset="0"/>
                </a:rPr>
                <a:t>  BÀI TẬP BỔ SUNG</a:t>
              </a:r>
            </a:p>
          </p:txBody>
        </p:sp>
      </p:gr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84E53EB0-6D81-C9D0-3480-AE8B3EDD8E39}"/>
                  </a:ext>
                </a:extLst>
              </p:cNvPr>
              <p:cNvSpPr txBox="1"/>
              <p:nvPr/>
            </p:nvSpPr>
            <p:spPr>
              <a:xfrm>
                <a:off x="1629993" y="3696234"/>
                <a:ext cx="22352011" cy="2210477"/>
              </a:xfrm>
              <a:prstGeom prst="rect">
                <a:avLst/>
              </a:prstGeom>
              <a:noFill/>
            </p:spPr>
            <p:txBody>
              <a:bodyPr wrap="square">
                <a:spAutoFit/>
              </a:bodyPr>
              <a:lstStyle/>
              <a:p>
                <a:pPr marL="629920" indent="-629920" algn="just">
                  <a:lnSpc>
                    <a:spcPct val="106000"/>
                  </a:lnSpc>
                  <a:spcBef>
                    <a:spcPts val="600"/>
                  </a:spcBef>
                  <a:spcAft>
                    <a:spcPts val="0"/>
                  </a:spcAft>
                  <a:tabLst>
                    <a:tab pos="629920" algn="l"/>
                  </a:tabLst>
                </a:pPr>
                <a:r>
                  <a:rPr lang="en-US" sz="4400" b="1" dirty="0">
                    <a:latin typeface="Tahoma" panose="020B0604030504040204" pitchFamily="34" charset="0"/>
                    <a:ea typeface="Tahoma" panose="020B0604030504040204" pitchFamily="34" charset="0"/>
                    <a:cs typeface="Tahoma" panose="020B0604030504040204" pitchFamily="34" charset="0"/>
                  </a:rPr>
                  <a:t>		</a:t>
                </a:r>
              </a:p>
              <a:p>
                <a:pPr lvl="0"/>
                <a:r>
                  <a:rPr lang="pt-BR" sz="4400" b="1" dirty="0">
                    <a:latin typeface="Tahoma" panose="020B0604030504040204" pitchFamily="34" charset="0"/>
                    <a:ea typeface="Tahoma" panose="020B0604030504040204" pitchFamily="34" charset="0"/>
                    <a:cs typeface="Tahoma" panose="020B0604030504040204" pitchFamily="34" charset="0"/>
                  </a:rPr>
                  <a:t>Số tập hợp con có </a:t>
                </a:r>
                <a14:m>
                  <m:oMath xmlns:m="http://schemas.openxmlformats.org/officeDocument/2006/math">
                    <m:r>
                      <a:rPr lang="vi-VN" sz="4400" b="1" i="1">
                        <a:latin typeface="Cambria Math"/>
                      </a:rPr>
                      <m:t>𝟑</m:t>
                    </m:r>
                  </m:oMath>
                </a14:m>
                <a:r>
                  <a:rPr lang="pt-BR" sz="4400" b="1" dirty="0">
                    <a:latin typeface="Tahoma" panose="020B0604030504040204" pitchFamily="34" charset="0"/>
                    <a:ea typeface="Tahoma" panose="020B0604030504040204" pitchFamily="34" charset="0"/>
                    <a:cs typeface="Tahoma" panose="020B0604030504040204" pitchFamily="34" charset="0"/>
                  </a:rPr>
                  <a:t> phần tử của một tập hợp có </a:t>
                </a:r>
                <a14:m>
                  <m:oMath xmlns:m="http://schemas.openxmlformats.org/officeDocument/2006/math">
                    <m:r>
                      <a:rPr lang="vi-VN" sz="4400" b="1" i="1">
                        <a:latin typeface="Cambria Math"/>
                      </a:rPr>
                      <m:t>𝟕</m:t>
                    </m:r>
                  </m:oMath>
                </a14:m>
                <a:r>
                  <a:rPr lang="pt-BR" sz="4400" b="1" dirty="0">
                    <a:latin typeface="Tahoma" panose="020B0604030504040204" pitchFamily="34" charset="0"/>
                    <a:ea typeface="Tahoma" panose="020B0604030504040204" pitchFamily="34" charset="0"/>
                    <a:cs typeface="Tahoma" panose="020B0604030504040204" pitchFamily="34" charset="0"/>
                  </a:rPr>
                  <a:t> phần tử là:</a:t>
                </a:r>
                <a:endParaRPr lang="en-US" sz="4400" b="1" dirty="0">
                  <a:latin typeface="Tahoma" panose="020B0604030504040204" pitchFamily="34" charset="0"/>
                  <a:ea typeface="Tahoma" panose="020B0604030504040204" pitchFamily="34" charset="0"/>
                  <a:cs typeface="Tahoma" panose="020B0604030504040204" pitchFamily="34" charset="0"/>
                </a:endParaRPr>
              </a:p>
              <a:p>
                <a:pPr lvl="0" algn="ctr"/>
                <a:endParaRPr lang="en-US" sz="48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3" name="TextBox 22">
                <a:extLst>
                  <a:ext uri="{FF2B5EF4-FFF2-40B4-BE49-F238E27FC236}">
                    <a16:creationId xmlns:a16="http://schemas.microsoft.com/office/drawing/2014/main" id="{84E53EB0-6D81-C9D0-3480-AE8B3EDD8E39}"/>
                  </a:ext>
                </a:extLst>
              </p:cNvPr>
              <p:cNvSpPr txBox="1">
                <a:spLocks noRot="1" noChangeAspect="1" noMove="1" noResize="1" noEditPoints="1" noAdjustHandles="1" noChangeArrowheads="1" noChangeShapeType="1" noTextEdit="1"/>
              </p:cNvSpPr>
              <p:nvPr/>
            </p:nvSpPr>
            <p:spPr>
              <a:xfrm>
                <a:off x="1629993" y="3696234"/>
                <a:ext cx="22352011" cy="2210477"/>
              </a:xfrm>
              <a:prstGeom prst="rect">
                <a:avLst/>
              </a:prstGeom>
              <a:blipFill>
                <a:blip r:embed="rId7"/>
                <a:stretch>
                  <a:fillRect l="-1091"/>
                </a:stretch>
              </a:blipFill>
            </p:spPr>
            <p:txBody>
              <a:bodyPr/>
              <a:lstStyle/>
              <a:p>
                <a:r>
                  <a:rPr lang="en-US">
                    <a:noFill/>
                  </a:rPr>
                  <a:t> </a:t>
                </a:r>
              </a:p>
            </p:txBody>
          </p:sp>
        </mc:Fallback>
      </mc:AlternateContent>
      <p:grpSp>
        <p:nvGrpSpPr>
          <p:cNvPr id="25" name="Group 24">
            <a:extLst>
              <a:ext uri="{FF2B5EF4-FFF2-40B4-BE49-F238E27FC236}">
                <a16:creationId xmlns:a16="http://schemas.microsoft.com/office/drawing/2014/main" id="{C37EE2FA-AEC6-92CF-2594-955CAB62A19A}"/>
              </a:ext>
            </a:extLst>
          </p:cNvPr>
          <p:cNvGrpSpPr/>
          <p:nvPr/>
        </p:nvGrpSpPr>
        <p:grpSpPr>
          <a:xfrm>
            <a:off x="141341" y="7572511"/>
            <a:ext cx="23862374" cy="5716250"/>
            <a:chOff x="48567" y="4381499"/>
            <a:chExt cx="23018772" cy="5716249"/>
          </a:xfrm>
          <a:solidFill>
            <a:srgbClr val="DAE3F3"/>
          </a:solidFill>
        </p:grpSpPr>
        <p:sp>
          <p:nvSpPr>
            <p:cNvPr id="26" name="Rounded Rectangle 52">
              <a:extLst>
                <a:ext uri="{FF2B5EF4-FFF2-40B4-BE49-F238E27FC236}">
                  <a16:creationId xmlns:a16="http://schemas.microsoft.com/office/drawing/2014/main" id="{E7544F39-6343-495F-6150-CB95CB1743DD}"/>
                </a:ext>
              </a:extLst>
            </p:cNvPr>
            <p:cNvSpPr/>
            <p:nvPr/>
          </p:nvSpPr>
          <p:spPr>
            <a:xfrm>
              <a:off x="385312" y="4941556"/>
              <a:ext cx="22682027" cy="5156192"/>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27" name="Group 26">
              <a:extLst>
                <a:ext uri="{FF2B5EF4-FFF2-40B4-BE49-F238E27FC236}">
                  <a16:creationId xmlns:a16="http://schemas.microsoft.com/office/drawing/2014/main" id="{5EB8AB53-A836-EB8E-52C9-9E71BAA9E134}"/>
                </a:ext>
              </a:extLst>
            </p:cNvPr>
            <p:cNvGrpSpPr/>
            <p:nvPr/>
          </p:nvGrpSpPr>
          <p:grpSpPr>
            <a:xfrm>
              <a:off x="48567" y="4381499"/>
              <a:ext cx="3991940" cy="1079474"/>
              <a:chOff x="410517" y="4648199"/>
              <a:chExt cx="3991940" cy="1079474"/>
            </a:xfrm>
            <a:grpFill/>
          </p:grpSpPr>
          <p:sp>
            <p:nvSpPr>
              <p:cNvPr id="28" name="Freeform 20">
                <a:extLst>
                  <a:ext uri="{FF2B5EF4-FFF2-40B4-BE49-F238E27FC236}">
                    <a16:creationId xmlns:a16="http://schemas.microsoft.com/office/drawing/2014/main" id="{C400BFB7-A84E-C2FC-CF40-0D695F075AC3}"/>
                  </a:ext>
                </a:extLst>
              </p:cNvPr>
              <p:cNvSpPr>
                <a:spLocks/>
              </p:cNvSpPr>
              <p:nvPr/>
            </p:nvSpPr>
            <p:spPr bwMode="auto">
              <a:xfrm rot="16200000" flipV="1">
                <a:off x="2421084" y="3633167"/>
                <a:ext cx="966341"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21D3D6AB-0C38-4A08-2633-39461CFFB4ED}"/>
                  </a:ext>
                </a:extLst>
              </p:cNvPr>
              <p:cNvSpPr txBox="1"/>
              <p:nvPr/>
            </p:nvSpPr>
            <p:spPr>
              <a:xfrm>
                <a:off x="1406054" y="4732063"/>
                <a:ext cx="2872839" cy="800219"/>
              </a:xfrm>
              <a:prstGeom prst="rect">
                <a:avLst/>
              </a:prstGeom>
              <a:grp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Bài giải</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pic>
            <p:nvPicPr>
              <p:cNvPr id="30" name="Picture 29">
                <a:extLst>
                  <a:ext uri="{FF2B5EF4-FFF2-40B4-BE49-F238E27FC236}">
                    <a16:creationId xmlns:a16="http://schemas.microsoft.com/office/drawing/2014/main" id="{EAEEEB99-4B95-5D15-D11B-15E38404F723}"/>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7950" t="14860" r="18922" b="25555"/>
              <a:stretch/>
            </p:blipFill>
            <p:spPr>
              <a:xfrm>
                <a:off x="410517" y="4648200"/>
                <a:ext cx="1058947" cy="1079473"/>
              </a:xfrm>
              <a:prstGeom prst="round2DiagRect">
                <a:avLst>
                  <a:gd name="adj1" fmla="val 27632"/>
                  <a:gd name="adj2" fmla="val 0"/>
                </a:avLst>
              </a:prstGeom>
              <a:grpFill/>
              <a:ln w="38100" cap="sq">
                <a:solidFill>
                  <a:schemeClr val="accent6">
                    <a:lumMod val="50000"/>
                  </a:schemeClr>
                </a:solidFill>
                <a:miter lim="800000"/>
              </a:ln>
              <a:effectLst>
                <a:outerShdw blurRad="254000" algn="tl" rotWithShape="0">
                  <a:srgbClr val="000000">
                    <a:alpha val="43000"/>
                  </a:srgbClr>
                </a:outerShdw>
              </a:effectLst>
            </p:spPr>
          </p:pic>
        </p:grpSp>
      </p:gr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50F38A44-0AD3-BD4D-8CA8-0EEA92329E66}"/>
                  </a:ext>
                </a:extLst>
              </p:cNvPr>
              <p:cNvSpPr txBox="1"/>
              <p:nvPr/>
            </p:nvSpPr>
            <p:spPr>
              <a:xfrm>
                <a:off x="659102" y="8875201"/>
                <a:ext cx="22987819" cy="1985608"/>
              </a:xfrm>
              <a:prstGeom prst="rect">
                <a:avLst/>
              </a:prstGeom>
              <a:noFill/>
            </p:spPr>
            <p:txBody>
              <a:bodyPr wrap="square" rtlCol="0">
                <a:spAutoFit/>
              </a:bodyPr>
              <a:lstStyle/>
              <a:p>
                <a:pPr marL="629920">
                  <a:lnSpc>
                    <a:spcPct val="150000"/>
                  </a:lnSpc>
                  <a:spcBef>
                    <a:spcPts val="600"/>
                  </a:spcBef>
                </a:pPr>
                <a:r>
                  <a:rPr lang="pt-BR" sz="4400" b="1" dirty="0">
                    <a:latin typeface="Tahoma" panose="020B0604030504040204" pitchFamily="34" charset="0"/>
                    <a:ea typeface="Tahoma" panose="020B0604030504040204" pitchFamily="34" charset="0"/>
                    <a:cs typeface="Tahoma" panose="020B0604030504040204" pitchFamily="34" charset="0"/>
                  </a:rPr>
                  <a:t>Mỗi tập hợp con có </a:t>
                </a:r>
                <a14:m>
                  <m:oMath xmlns:m="http://schemas.openxmlformats.org/officeDocument/2006/math">
                    <m:r>
                      <a:rPr lang="vi-VN" sz="4400" b="1" i="1">
                        <a:latin typeface="Cambria Math" panose="02040503050406030204" pitchFamily="18" charset="0"/>
                      </a:rPr>
                      <m:t>𝟑</m:t>
                    </m:r>
                  </m:oMath>
                </a14:m>
                <a:r>
                  <a:rPr lang="pt-BR" sz="4400" b="1" dirty="0">
                    <a:latin typeface="Tahoma" panose="020B0604030504040204" pitchFamily="34" charset="0"/>
                    <a:ea typeface="Tahoma" panose="020B0604030504040204" pitchFamily="34" charset="0"/>
                    <a:cs typeface="Tahoma" panose="020B0604030504040204" pitchFamily="34" charset="0"/>
                  </a:rPr>
                  <a:t> phần tử của một tập hợp có </a:t>
                </a:r>
                <a14:m>
                  <m:oMath xmlns:m="http://schemas.openxmlformats.org/officeDocument/2006/math">
                    <m:r>
                      <a:rPr lang="vi-VN" sz="4400" b="1" i="1">
                        <a:latin typeface="Cambria Math" panose="02040503050406030204" pitchFamily="18" charset="0"/>
                      </a:rPr>
                      <m:t>𝟕</m:t>
                    </m:r>
                  </m:oMath>
                </a14:m>
                <a:r>
                  <a:rPr lang="pt-BR" sz="4400" b="1" dirty="0">
                    <a:latin typeface="Tahoma" panose="020B0604030504040204" pitchFamily="34" charset="0"/>
                    <a:ea typeface="Tahoma" panose="020B0604030504040204" pitchFamily="34" charset="0"/>
                    <a:cs typeface="Tahoma" panose="020B0604030504040204" pitchFamily="34" charset="0"/>
                  </a:rPr>
                  <a:t> phần tử là một tổ hợp chập 3 của 7.</a:t>
                </a:r>
                <a:endPar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4" name="TextBox 23">
                <a:extLst>
                  <a:ext uri="{FF2B5EF4-FFF2-40B4-BE49-F238E27FC236}">
                    <a16:creationId xmlns:a16="http://schemas.microsoft.com/office/drawing/2014/main" id="{50F38A44-0AD3-BD4D-8CA8-0EEA92329E66}"/>
                  </a:ext>
                </a:extLst>
              </p:cNvPr>
              <p:cNvSpPr txBox="1">
                <a:spLocks noRot="1" noChangeAspect="1" noMove="1" noResize="1" noEditPoints="1" noAdjustHandles="1" noChangeArrowheads="1" noChangeShapeType="1" noTextEdit="1"/>
              </p:cNvSpPr>
              <p:nvPr/>
            </p:nvSpPr>
            <p:spPr>
              <a:xfrm>
                <a:off x="659102" y="8875201"/>
                <a:ext cx="22987819" cy="1985608"/>
              </a:xfrm>
              <a:prstGeom prst="rect">
                <a:avLst/>
              </a:prstGeom>
              <a:blipFill>
                <a:blip r:embed="rId9"/>
                <a:stretch>
                  <a:fillRect r="-769" b="-1380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DC2E5886-DFE5-6429-D210-F93CA56ACC64}"/>
                  </a:ext>
                </a:extLst>
              </p:cNvPr>
              <p:cNvSpPr txBox="1"/>
              <p:nvPr/>
            </p:nvSpPr>
            <p:spPr>
              <a:xfrm>
                <a:off x="676772" y="11322515"/>
                <a:ext cx="20583899" cy="806375"/>
              </a:xfrm>
              <a:prstGeom prst="rect">
                <a:avLst/>
              </a:prstGeom>
              <a:noFill/>
            </p:spPr>
            <p:txBody>
              <a:bodyPr wrap="square" rtlCol="0">
                <a:spAutoFit/>
              </a:bodyPr>
              <a:lstStyle/>
              <a:p>
                <a:pPr marL="630555">
                  <a:lnSpc>
                    <a:spcPct val="107000"/>
                  </a:lnSpc>
                  <a:spcAft>
                    <a:spcPts val="800"/>
                  </a:spcAft>
                </a:pPr>
                <a:r>
                  <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t>Số </a:t>
                </a:r>
                <a:r>
                  <a:rPr lang="en-US" sz="4400" b="1" dirty="0" err="1">
                    <a:solidFill>
                      <a:srgbClr val="000000"/>
                    </a:solidFill>
                    <a:latin typeface="Tahoma" panose="020B0604030504040204" pitchFamily="34" charset="0"/>
                    <a:ea typeface="Tahoma" panose="020B0604030504040204" pitchFamily="34" charset="0"/>
                    <a:cs typeface="Tahoma" panose="020B0604030504040204" pitchFamily="34" charset="0"/>
                  </a:rPr>
                  <a:t>các</a:t>
                </a:r>
                <a:r>
                  <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t> tập con </a:t>
                </a:r>
                <a:r>
                  <a:rPr lang="en-US" sz="4400" b="1" dirty="0" err="1">
                    <a:solidFill>
                      <a:srgbClr val="000000"/>
                    </a:solidFill>
                    <a:latin typeface="Tahoma" panose="020B0604030504040204" pitchFamily="34" charset="0"/>
                    <a:ea typeface="Tahoma" panose="020B0604030504040204" pitchFamily="34" charset="0"/>
                    <a:cs typeface="Tahoma" panose="020B0604030504040204" pitchFamily="34" charset="0"/>
                  </a:rPr>
                  <a:t>có</a:t>
                </a:r>
                <a:r>
                  <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t> 3 </a:t>
                </a:r>
                <a:r>
                  <a:rPr lang="en-US" sz="4400" b="1" dirty="0" err="1">
                    <a:solidFill>
                      <a:srgbClr val="000000"/>
                    </a:solidFill>
                    <a:latin typeface="Tahoma" panose="020B0604030504040204" pitchFamily="34" charset="0"/>
                    <a:ea typeface="Tahoma" panose="020B0604030504040204" pitchFamily="34" charset="0"/>
                    <a:cs typeface="Tahoma" panose="020B0604030504040204" pitchFamily="34" charset="0"/>
                  </a:rPr>
                  <a:t>phần</a:t>
                </a:r>
                <a:r>
                  <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latin typeface="Tahoma" panose="020B0604030504040204" pitchFamily="34" charset="0"/>
                    <a:ea typeface="Tahoma" panose="020B0604030504040204" pitchFamily="34" charset="0"/>
                    <a:cs typeface="Tahoma" panose="020B0604030504040204" pitchFamily="34" charset="0"/>
                  </a:rPr>
                  <a:t>tử</a:t>
                </a:r>
                <a:r>
                  <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latin typeface="Tahoma" panose="020B0604030504040204" pitchFamily="34" charset="0"/>
                    <a:ea typeface="Tahoma" panose="020B0604030504040204" pitchFamily="34" charset="0"/>
                    <a:cs typeface="Tahoma" panose="020B0604030504040204" pitchFamily="34" charset="0"/>
                  </a:rPr>
                  <a:t>là</a:t>
                </a:r>
                <a:r>
                  <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Sup>
                      <m:sSubSupPr>
                        <m:ctrlP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ctrlPr>
                      </m:sSubSupPr>
                      <m:e>
                        <m: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t>𝑪</m:t>
                        </m:r>
                      </m:e>
                      <m:sub>
                        <m: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t>𝟕</m:t>
                        </m:r>
                      </m:sub>
                      <m:sup>
                        <m: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t>𝟑</m:t>
                        </m:r>
                      </m:sup>
                    </m:sSubSup>
                    <m:r>
                      <a:rPr lang="en-US" sz="4400" b="1" i="1" smtClean="0">
                        <a:solidFill>
                          <a:srgbClr val="000000"/>
                        </a:solidFill>
                        <a:latin typeface="Cambria Math" panose="02040503050406030204" pitchFamily="18" charset="0"/>
                        <a:ea typeface="Tahoma" panose="020B0604030504040204" pitchFamily="34" charset="0"/>
                        <a:cs typeface="Tahoma" panose="020B0604030504040204" pitchFamily="34" charset="0"/>
                      </a:rPr>
                      <m:t>=</m:t>
                    </m:r>
                    <m:r>
                      <a:rPr lang="en-US" sz="4400" b="1" i="1" smtClean="0">
                        <a:solidFill>
                          <a:srgbClr val="000000"/>
                        </a:solidFill>
                        <a:latin typeface="Cambria Math" panose="02040503050406030204" pitchFamily="18" charset="0"/>
                        <a:ea typeface="Tahoma" panose="020B0604030504040204" pitchFamily="34" charset="0"/>
                        <a:cs typeface="Tahoma" panose="020B0604030504040204" pitchFamily="34" charset="0"/>
                      </a:rPr>
                      <m:t>𝟑𝟓</m:t>
                    </m:r>
                  </m:oMath>
                </a14:m>
                <a:r>
                  <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t>. </a:t>
                </a:r>
                <a:endPar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1" name="TextBox 30">
                <a:extLst>
                  <a:ext uri="{FF2B5EF4-FFF2-40B4-BE49-F238E27FC236}">
                    <a16:creationId xmlns:a16="http://schemas.microsoft.com/office/drawing/2014/main" id="{DC2E5886-DFE5-6429-D210-F93CA56ACC64}"/>
                  </a:ext>
                </a:extLst>
              </p:cNvPr>
              <p:cNvSpPr txBox="1">
                <a:spLocks noRot="1" noChangeAspect="1" noMove="1" noResize="1" noEditPoints="1" noAdjustHandles="1" noChangeArrowheads="1" noChangeShapeType="1" noTextEdit="1"/>
              </p:cNvSpPr>
              <p:nvPr/>
            </p:nvSpPr>
            <p:spPr>
              <a:xfrm>
                <a:off x="676772" y="11322515"/>
                <a:ext cx="20583899" cy="806375"/>
              </a:xfrm>
              <a:prstGeom prst="rect">
                <a:avLst/>
              </a:prstGeom>
              <a:blipFill>
                <a:blip r:embed="rId10"/>
                <a:stretch>
                  <a:fillRect t="-12782" b="-32331"/>
                </a:stretch>
              </a:blipFill>
            </p:spPr>
            <p:txBody>
              <a:bodyPr/>
              <a:lstStyle/>
              <a:p>
                <a:r>
                  <a:rPr lang="en-US">
                    <a:noFill/>
                  </a:rPr>
                  <a:t> </a:t>
                </a:r>
              </a:p>
            </p:txBody>
          </p:sp>
        </mc:Fallback>
      </mc:AlternateContent>
    </p:spTree>
    <p:extLst>
      <p:ext uri="{BB962C8B-B14F-4D97-AF65-F5344CB8AC3E}">
        <p14:creationId xmlns:p14="http://schemas.microsoft.com/office/powerpoint/2010/main" val="167972685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up)">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left)">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4" grpId="0"/>
      <p:bldP spid="3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CAE1B80-235C-FCB0-7C49-00665B98DC46}"/>
              </a:ext>
            </a:extLst>
          </p:cNvPr>
          <p:cNvGrpSpPr/>
          <p:nvPr/>
        </p:nvGrpSpPr>
        <p:grpSpPr>
          <a:xfrm>
            <a:off x="699203" y="5715000"/>
            <a:ext cx="23556178" cy="1234536"/>
            <a:chOff x="241306" y="2243792"/>
            <a:chExt cx="11778089" cy="617268"/>
          </a:xfrm>
          <a:solidFill>
            <a:srgbClr val="327E3B"/>
          </a:solidFill>
        </p:grpSpPr>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B48428A4-F198-A003-78D9-31DE63E551FE}"/>
                    </a:ext>
                  </a:extLst>
                </p:cNvPr>
                <p:cNvSpPr/>
                <p:nvPr/>
              </p:nvSpPr>
              <p:spPr>
                <a:xfrm>
                  <a:off x="3538287"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14:m>
                    <m:oMath xmlns:m="http://schemas.openxmlformats.org/officeDocument/2006/math">
                      <m:r>
                        <a:rPr lang="en-US" sz="4800" b="1" i="1" smtClean="0">
                          <a:latin typeface="Cambria Math" panose="02040503050406030204" pitchFamily="18" charset="0"/>
                        </a:rPr>
                        <m:t>𝟗𝟗𝟏𝟒𝟒</m:t>
                      </m:r>
                    </m:oMath>
                  </a14:m>
                  <a:r>
                    <a:rPr kumimoji="0" lang="en-US" sz="5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t>
                  </a:r>
                </a:p>
              </p:txBody>
            </p:sp>
          </mc:Choice>
          <mc:Fallback xmlns="">
            <p:sp>
              <p:nvSpPr>
                <p:cNvPr id="3" name="Rectangle 2">
                  <a:extLst>
                    <a:ext uri="{FF2B5EF4-FFF2-40B4-BE49-F238E27FC236}">
                      <a16:creationId xmlns:a16="http://schemas.microsoft.com/office/drawing/2014/main" id="{B48428A4-F198-A003-78D9-31DE63E551FE}"/>
                    </a:ext>
                  </a:extLst>
                </p:cNvPr>
                <p:cNvSpPr>
                  <a:spLocks noRot="1" noChangeAspect="1" noMove="1" noResize="1" noEditPoints="1" noAdjustHandles="1" noChangeArrowheads="1" noChangeShapeType="1" noTextEdit="1"/>
                </p:cNvSpPr>
                <p:nvPr/>
              </p:nvSpPr>
              <p:spPr>
                <a:xfrm>
                  <a:off x="3538287" y="2243792"/>
                  <a:ext cx="2468235" cy="617268"/>
                </a:xfrm>
                <a:prstGeom prst="rect">
                  <a:avLst/>
                </a:prstGeom>
                <a:blipFill>
                  <a:blip r:embed="rId2"/>
                  <a:stretch>
                    <a:fillRect b="-14692"/>
                  </a:stretch>
                </a:blipFill>
                <a:ln w="19050">
                  <a:solidFill>
                    <a:schemeClr val="bg1"/>
                  </a:solidFill>
                </a:ln>
              </p:spPr>
              <p:txBody>
                <a:bodyPr/>
                <a:lstStyle/>
                <a:p>
                  <a:r>
                    <a:rPr lang="en-US">
                      <a:noFill/>
                    </a:rPr>
                    <a:t> </a:t>
                  </a:r>
                </a:p>
              </p:txBody>
            </p:sp>
          </mc:Fallback>
        </mc:AlternateContent>
        <p:sp>
          <p:nvSpPr>
            <p:cNvPr id="4" name="Oval 3">
              <a:extLst>
                <a:ext uri="{FF2B5EF4-FFF2-40B4-BE49-F238E27FC236}">
                  <a16:creationId xmlns:a16="http://schemas.microsoft.com/office/drawing/2014/main" id="{84C83E8D-93AF-AB77-60F0-B14EB14475A7}"/>
                </a:ext>
              </a:extLst>
            </p:cNvPr>
            <p:cNvSpPr/>
            <p:nvPr/>
          </p:nvSpPr>
          <p:spPr>
            <a:xfrm>
              <a:off x="3247742"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B</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81EF2102-63C4-8277-3E8F-BA8CDFDCDD1C}"/>
                    </a:ext>
                  </a:extLst>
                </p:cNvPr>
                <p:cNvSpPr/>
                <p:nvPr/>
              </p:nvSpPr>
              <p:spPr>
                <a:xfrm>
                  <a:off x="531851"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14:m>
                    <m:oMath xmlns:m="http://schemas.openxmlformats.org/officeDocument/2006/math">
                      <m:r>
                        <a:rPr lang="en-US" sz="4800" b="1" i="1" smtClean="0">
                          <a:latin typeface="Cambria Math" panose="02040503050406030204" pitchFamily="18" charset="0"/>
                        </a:rPr>
                        <m:t>𝟓𝟑𝟖𝟓𝟔</m:t>
                      </m:r>
                    </m:oMath>
                  </a14:m>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t>
                  </a:r>
                </a:p>
              </p:txBody>
            </p:sp>
          </mc:Choice>
          <mc:Fallback xmlns="">
            <p:sp>
              <p:nvSpPr>
                <p:cNvPr id="5" name="Rectangle 4">
                  <a:extLst>
                    <a:ext uri="{FF2B5EF4-FFF2-40B4-BE49-F238E27FC236}">
                      <a16:creationId xmlns:a16="http://schemas.microsoft.com/office/drawing/2014/main" id="{81EF2102-63C4-8277-3E8F-BA8CDFDCDD1C}"/>
                    </a:ext>
                  </a:extLst>
                </p:cNvPr>
                <p:cNvSpPr>
                  <a:spLocks noRot="1" noChangeAspect="1" noMove="1" noResize="1" noEditPoints="1" noAdjustHandles="1" noChangeArrowheads="1" noChangeShapeType="1" noTextEdit="1"/>
                </p:cNvSpPr>
                <p:nvPr/>
              </p:nvSpPr>
              <p:spPr>
                <a:xfrm>
                  <a:off x="531851" y="2243792"/>
                  <a:ext cx="2468235" cy="617268"/>
                </a:xfrm>
                <a:prstGeom prst="rect">
                  <a:avLst/>
                </a:prstGeom>
                <a:blipFill>
                  <a:blip r:embed="rId3"/>
                  <a:stretch>
                    <a:fillRect b="-6635"/>
                  </a:stretch>
                </a:blipFill>
                <a:ln w="19050">
                  <a:solidFill>
                    <a:schemeClr val="bg1"/>
                  </a:solidFill>
                </a:ln>
              </p:spPr>
              <p:txBody>
                <a:bodyPr/>
                <a:lstStyle/>
                <a:p>
                  <a:r>
                    <a:rPr lang="en-US">
                      <a:noFill/>
                    </a:rPr>
                    <a:t> </a:t>
                  </a:r>
                </a:p>
              </p:txBody>
            </p:sp>
          </mc:Fallback>
        </mc:AlternateContent>
        <p:sp>
          <p:nvSpPr>
            <p:cNvPr id="6" name="Oval 5">
              <a:extLst>
                <a:ext uri="{FF2B5EF4-FFF2-40B4-BE49-F238E27FC236}">
                  <a16:creationId xmlns:a16="http://schemas.microsoft.com/office/drawing/2014/main" id="{5D97137C-6FE4-7037-9E6D-24323F88C867}"/>
                </a:ext>
              </a:extLst>
            </p:cNvPr>
            <p:cNvSpPr/>
            <p:nvPr/>
          </p:nvSpPr>
          <p:spPr>
            <a:xfrm>
              <a:off x="241306"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10C72F87-07A2-0B3A-953A-978CE05518ED}"/>
                    </a:ext>
                  </a:extLst>
                </p:cNvPr>
                <p:cNvSpPr/>
                <p:nvPr/>
              </p:nvSpPr>
              <p:spPr>
                <a:xfrm>
                  <a:off x="6647108"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14:m>
                    <m:oMath xmlns:m="http://schemas.openxmlformats.org/officeDocument/2006/math">
                      <m:r>
                        <a:rPr lang="en-US" sz="4800" b="1" i="1" smtClean="0">
                          <a:latin typeface="Cambria Math" panose="02040503050406030204" pitchFamily="18" charset="0"/>
                        </a:rPr>
                        <m:t>𝟒𝟑𝟑𝟔𝟐</m:t>
                      </m:r>
                    </m:oMath>
                  </a14:m>
                  <a:r>
                    <a:rPr kumimoji="0" lang="en-US" sz="5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7" name="Rectangle 6">
                  <a:extLst>
                    <a:ext uri="{FF2B5EF4-FFF2-40B4-BE49-F238E27FC236}">
                      <a16:creationId xmlns:a16="http://schemas.microsoft.com/office/drawing/2014/main" id="{10C72F87-07A2-0B3A-953A-978CE05518ED}"/>
                    </a:ext>
                  </a:extLst>
                </p:cNvPr>
                <p:cNvSpPr>
                  <a:spLocks noRot="1" noChangeAspect="1" noMove="1" noResize="1" noEditPoints="1" noAdjustHandles="1" noChangeArrowheads="1" noChangeShapeType="1" noTextEdit="1"/>
                </p:cNvSpPr>
                <p:nvPr/>
              </p:nvSpPr>
              <p:spPr>
                <a:xfrm>
                  <a:off x="6647108" y="2243792"/>
                  <a:ext cx="2468235" cy="617268"/>
                </a:xfrm>
                <a:prstGeom prst="rect">
                  <a:avLst/>
                </a:prstGeom>
                <a:blipFill>
                  <a:blip r:embed="rId4"/>
                  <a:stretch>
                    <a:fillRect b="-14692"/>
                  </a:stretch>
                </a:blipFill>
                <a:ln w="19050">
                  <a:solidFill>
                    <a:schemeClr val="bg1"/>
                  </a:solidFill>
                </a:ln>
              </p:spPr>
              <p:txBody>
                <a:bodyPr/>
                <a:lstStyle/>
                <a:p>
                  <a:r>
                    <a:rPr lang="en-US">
                      <a:noFill/>
                    </a:rPr>
                    <a:t> </a:t>
                  </a:r>
                </a:p>
              </p:txBody>
            </p:sp>
          </mc:Fallback>
        </mc:AlternateContent>
        <p:sp>
          <p:nvSpPr>
            <p:cNvPr id="8" name="Oval 7">
              <a:extLst>
                <a:ext uri="{FF2B5EF4-FFF2-40B4-BE49-F238E27FC236}">
                  <a16:creationId xmlns:a16="http://schemas.microsoft.com/office/drawing/2014/main" id="{16C1D00A-EFB8-1843-305C-B459E52641DB}"/>
                </a:ext>
              </a:extLst>
            </p:cNvPr>
            <p:cNvSpPr/>
            <p:nvPr/>
          </p:nvSpPr>
          <p:spPr>
            <a:xfrm>
              <a:off x="6324005"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C</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E80AA816-24B0-A1AB-B512-1B69A8802E48}"/>
                    </a:ext>
                  </a:extLst>
                </p:cNvPr>
                <p:cNvSpPr/>
                <p:nvPr/>
              </p:nvSpPr>
              <p:spPr>
                <a:xfrm>
                  <a:off x="9551160"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14:m>
                    <m:oMath xmlns:m="http://schemas.openxmlformats.org/officeDocument/2006/math">
                      <m:r>
                        <a:rPr kumimoji="0" lang="en-US" sz="4800" b="1" i="1" u="none" strike="noStrike" kern="1200" cap="none" spc="0" normalizeH="0" baseline="0" noProof="0" smtClean="0">
                          <a:ln>
                            <a:noFill/>
                          </a:ln>
                          <a:solidFill>
                            <a:prstClr val="white"/>
                          </a:solidFill>
                          <a:effectLst/>
                          <a:uLnTx/>
                          <a:uFillTx/>
                          <a:latin typeface="Cambria Math" panose="02040503050406030204" pitchFamily="18" charset="0"/>
                          <a:ea typeface="Tahoma" panose="020B0604030504040204" pitchFamily="34" charset="0"/>
                          <a:cs typeface="Tahoma" panose="020B0604030504040204" pitchFamily="34" charset="0"/>
                        </a:rPr>
                        <m:t>𝟐𝟖𝟔𝟒𝟏𝟔</m:t>
                      </m:r>
                    </m:oMath>
                  </a14:m>
                  <a:r>
                    <a:rPr kumimoji="0" lang="en-US" sz="5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9" name="Rectangle 8">
                  <a:extLst>
                    <a:ext uri="{FF2B5EF4-FFF2-40B4-BE49-F238E27FC236}">
                      <a16:creationId xmlns:a16="http://schemas.microsoft.com/office/drawing/2014/main" id="{E80AA816-24B0-A1AB-B512-1B69A8802E48}"/>
                    </a:ext>
                  </a:extLst>
                </p:cNvPr>
                <p:cNvSpPr>
                  <a:spLocks noRot="1" noChangeAspect="1" noMove="1" noResize="1" noEditPoints="1" noAdjustHandles="1" noChangeArrowheads="1" noChangeShapeType="1" noTextEdit="1"/>
                </p:cNvSpPr>
                <p:nvPr/>
              </p:nvSpPr>
              <p:spPr>
                <a:xfrm>
                  <a:off x="9551160" y="2243792"/>
                  <a:ext cx="2468235" cy="617268"/>
                </a:xfrm>
                <a:prstGeom prst="rect">
                  <a:avLst/>
                </a:prstGeom>
                <a:blipFill>
                  <a:blip r:embed="rId5"/>
                  <a:stretch>
                    <a:fillRect b="-14692"/>
                  </a:stretch>
                </a:blipFill>
                <a:ln w="19050">
                  <a:solidFill>
                    <a:schemeClr val="bg1"/>
                  </a:solidFill>
                </a:ln>
              </p:spPr>
              <p:txBody>
                <a:bodyPr/>
                <a:lstStyle/>
                <a:p>
                  <a:r>
                    <a:rPr lang="en-US">
                      <a:noFill/>
                    </a:rPr>
                    <a:t> </a:t>
                  </a:r>
                </a:p>
              </p:txBody>
            </p:sp>
          </mc:Fallback>
        </mc:AlternateContent>
        <p:sp>
          <p:nvSpPr>
            <p:cNvPr id="10" name="Oval 9">
              <a:extLst>
                <a:ext uri="{FF2B5EF4-FFF2-40B4-BE49-F238E27FC236}">
                  <a16:creationId xmlns:a16="http://schemas.microsoft.com/office/drawing/2014/main" id="{F511A7FA-8488-F918-906D-7310A1E0F367}"/>
                </a:ext>
              </a:extLst>
            </p:cNvPr>
            <p:cNvSpPr/>
            <p:nvPr/>
          </p:nvSpPr>
          <p:spPr>
            <a:xfrm>
              <a:off x="9260615"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D</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1" name="Oval 10">
            <a:extLst>
              <a:ext uri="{FF2B5EF4-FFF2-40B4-BE49-F238E27FC236}">
                <a16:creationId xmlns:a16="http://schemas.microsoft.com/office/drawing/2014/main" id="{E5D913EC-0752-FE03-22AC-1A64D3990366}"/>
              </a:ext>
            </a:extLst>
          </p:cNvPr>
          <p:cNvSpPr/>
          <p:nvPr/>
        </p:nvSpPr>
        <p:spPr>
          <a:xfrm>
            <a:off x="6753165" y="5841299"/>
            <a:ext cx="1080000" cy="1080000"/>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B</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9155F507-DD34-3FE0-680C-9586B8AE806D}"/>
              </a:ext>
            </a:extLst>
          </p:cNvPr>
          <p:cNvGrpSpPr/>
          <p:nvPr/>
        </p:nvGrpSpPr>
        <p:grpSpPr>
          <a:xfrm>
            <a:off x="220060" y="1905000"/>
            <a:ext cx="23943880" cy="3693768"/>
            <a:chOff x="923003" y="3917552"/>
            <a:chExt cx="23943880" cy="2777209"/>
          </a:xfrm>
        </p:grpSpPr>
        <p:sp>
          <p:nvSpPr>
            <p:cNvPr id="13" name="Rounded Rectangle 41">
              <a:extLst>
                <a:ext uri="{FF2B5EF4-FFF2-40B4-BE49-F238E27FC236}">
                  <a16:creationId xmlns:a16="http://schemas.microsoft.com/office/drawing/2014/main" id="{CF200796-2C05-26D5-EDA1-17D43F34D327}"/>
                </a:ext>
              </a:extLst>
            </p:cNvPr>
            <p:cNvSpPr/>
            <p:nvPr/>
          </p:nvSpPr>
          <p:spPr>
            <a:xfrm>
              <a:off x="1272211" y="4426857"/>
              <a:ext cx="23594672" cy="2267904"/>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4" name="Group 13">
              <a:extLst>
                <a:ext uri="{FF2B5EF4-FFF2-40B4-BE49-F238E27FC236}">
                  <a16:creationId xmlns:a16="http://schemas.microsoft.com/office/drawing/2014/main" id="{AE44BCC2-5BA7-C501-7AE9-A4AE9580E3A7}"/>
                </a:ext>
              </a:extLst>
            </p:cNvPr>
            <p:cNvGrpSpPr/>
            <p:nvPr/>
          </p:nvGrpSpPr>
          <p:grpSpPr>
            <a:xfrm>
              <a:off x="923003" y="3917552"/>
              <a:ext cx="3942102" cy="1040476"/>
              <a:chOff x="923003" y="3917552"/>
              <a:chExt cx="3942102" cy="1040476"/>
            </a:xfrm>
          </p:grpSpPr>
          <p:grpSp>
            <p:nvGrpSpPr>
              <p:cNvPr id="15" name="Group 14">
                <a:extLst>
                  <a:ext uri="{FF2B5EF4-FFF2-40B4-BE49-F238E27FC236}">
                    <a16:creationId xmlns:a16="http://schemas.microsoft.com/office/drawing/2014/main" id="{C7AD3F96-4B55-CEDD-548C-77B12FE670F5}"/>
                  </a:ext>
                </a:extLst>
              </p:cNvPr>
              <p:cNvGrpSpPr/>
              <p:nvPr/>
            </p:nvGrpSpPr>
            <p:grpSpPr>
              <a:xfrm>
                <a:off x="1362045" y="4022855"/>
                <a:ext cx="3503060" cy="865576"/>
                <a:chOff x="2028795" y="4384805"/>
                <a:chExt cx="3503060" cy="865576"/>
              </a:xfrm>
            </p:grpSpPr>
            <p:sp>
              <p:nvSpPr>
                <p:cNvPr id="17" name="Freeform 20">
                  <a:extLst>
                    <a:ext uri="{FF2B5EF4-FFF2-40B4-BE49-F238E27FC236}">
                      <a16:creationId xmlns:a16="http://schemas.microsoft.com/office/drawing/2014/main" id="{80502513-A25B-0835-4109-DB952381BDEC}"/>
                    </a:ext>
                  </a:extLst>
                </p:cNvPr>
                <p:cNvSpPr>
                  <a:spLocks/>
                </p:cNvSpPr>
                <p:nvPr/>
              </p:nvSpPr>
              <p:spPr bwMode="auto">
                <a:xfrm rot="5400000">
                  <a:off x="3364273" y="3082799"/>
                  <a:ext cx="832104" cy="3503060"/>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endParaRPr>
                </a:p>
              </p:txBody>
            </p:sp>
            <p:sp>
              <p:nvSpPr>
                <p:cNvPr id="18" name="TextBox 17">
                  <a:extLst>
                    <a:ext uri="{FF2B5EF4-FFF2-40B4-BE49-F238E27FC236}">
                      <a16:creationId xmlns:a16="http://schemas.microsoft.com/office/drawing/2014/main" id="{82699666-CC20-6F86-87E2-AEE0883EEB1F}"/>
                    </a:ext>
                  </a:extLst>
                </p:cNvPr>
                <p:cNvSpPr txBox="1"/>
                <p:nvPr/>
              </p:nvSpPr>
              <p:spPr>
                <a:xfrm>
                  <a:off x="2542253" y="4384805"/>
                  <a:ext cx="2895398" cy="625567"/>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CÂU</a:t>
                  </a:r>
                  <a:r>
                    <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 6</a:t>
                  </a: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 </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grpSp>
          <p:pic>
            <p:nvPicPr>
              <p:cNvPr id="16" name="Picture 15">
                <a:extLst>
                  <a:ext uri="{FF2B5EF4-FFF2-40B4-BE49-F238E27FC236}">
                    <a16:creationId xmlns:a16="http://schemas.microsoft.com/office/drawing/2014/main" id="{085EF6A8-BBD4-97C5-E898-A64BAB3D1F6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sp>
        <p:nvSpPr>
          <p:cNvPr id="23" name="TextBox 22">
            <a:extLst>
              <a:ext uri="{FF2B5EF4-FFF2-40B4-BE49-F238E27FC236}">
                <a16:creationId xmlns:a16="http://schemas.microsoft.com/office/drawing/2014/main" id="{84E53EB0-6D81-C9D0-3480-AE8B3EDD8E39}"/>
              </a:ext>
            </a:extLst>
          </p:cNvPr>
          <p:cNvSpPr txBox="1"/>
          <p:nvPr/>
        </p:nvSpPr>
        <p:spPr>
          <a:xfrm>
            <a:off x="177200" y="3536902"/>
            <a:ext cx="23783654" cy="1476110"/>
          </a:xfrm>
          <a:prstGeom prst="rect">
            <a:avLst/>
          </a:prstGeom>
          <a:noFill/>
        </p:spPr>
        <p:txBody>
          <a:bodyPr wrap="square">
            <a:spAutoFit/>
          </a:bodyPr>
          <a:lstStyle/>
          <a:p>
            <a:pPr marL="628650" indent="-628650">
              <a:lnSpc>
                <a:spcPct val="107000"/>
              </a:lnSpc>
              <a:spcAft>
                <a:spcPts val="800"/>
              </a:spcAft>
            </a:pPr>
            <a:r>
              <a:rPr lang="en-US" sz="4400" b="1" dirty="0">
                <a:latin typeface="Tahoma" panose="020B0604030504040204" pitchFamily="34" charset="0"/>
                <a:ea typeface="Tahoma" panose="020B0604030504040204" pitchFamily="34" charset="0"/>
                <a:cs typeface="Tahoma" panose="020B0604030504040204" pitchFamily="34" charset="0"/>
              </a:rPr>
              <a:t>	</a:t>
            </a:r>
            <a:r>
              <a:rPr lang="nb-NO" sz="4400" b="1" dirty="0">
                <a:effectLst/>
                <a:latin typeface="Tahoma" panose="020B0604030504040204" pitchFamily="34" charset="0"/>
                <a:ea typeface="Tahoma" panose="020B0604030504040204" pitchFamily="34" charset="0"/>
                <a:cs typeface="Tahoma" panose="020B0604030504040204" pitchFamily="34" charset="0"/>
              </a:rPr>
              <a:t> Một </a:t>
            </a:r>
            <a:r>
              <a:rPr lang="en-US" sz="4400" b="1" dirty="0" err="1">
                <a:effectLst/>
                <a:latin typeface="Tahoma" panose="020B0604030504040204" pitchFamily="34" charset="0"/>
                <a:ea typeface="Tahoma" panose="020B0604030504040204" pitchFamily="34" charset="0"/>
                <a:cs typeface="Tahoma" panose="020B0604030504040204" pitchFamily="34" charset="0"/>
              </a:rPr>
              <a:t>hộp</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có</a:t>
            </a:r>
            <a:r>
              <a:rPr lang="en-US" sz="4400" b="1" dirty="0">
                <a:effectLst/>
                <a:latin typeface="Tahoma" panose="020B0604030504040204" pitchFamily="34" charset="0"/>
                <a:ea typeface="Tahoma" panose="020B0604030504040204" pitchFamily="34" charset="0"/>
                <a:cs typeface="Tahoma" panose="020B0604030504040204" pitchFamily="34" charset="0"/>
              </a:rPr>
              <a:t> 12 </a:t>
            </a:r>
            <a:r>
              <a:rPr lang="en-US" sz="4400" b="1" dirty="0" err="1">
                <a:effectLst/>
                <a:latin typeface="Tahoma" panose="020B0604030504040204" pitchFamily="34" charset="0"/>
                <a:ea typeface="Tahoma" panose="020B0604030504040204" pitchFamily="34" charset="0"/>
                <a:cs typeface="Tahoma" panose="020B0604030504040204" pitchFamily="34" charset="0"/>
              </a:rPr>
              <a:t>viên</a:t>
            </a:r>
            <a:r>
              <a:rPr lang="en-US" sz="4400" b="1" dirty="0">
                <a:effectLst/>
                <a:latin typeface="Tahoma" panose="020B0604030504040204" pitchFamily="34" charset="0"/>
                <a:ea typeface="Tahoma" panose="020B0604030504040204" pitchFamily="34" charset="0"/>
                <a:cs typeface="Tahoma" panose="020B0604030504040204" pitchFamily="34" charset="0"/>
              </a:rPr>
              <a:t> bi </a:t>
            </a:r>
            <a:r>
              <a:rPr lang="en-US" sz="4400" b="1" dirty="0" err="1">
                <a:effectLst/>
                <a:latin typeface="Tahoma" panose="020B0604030504040204" pitchFamily="34" charset="0"/>
                <a:ea typeface="Tahoma" panose="020B0604030504040204" pitchFamily="34" charset="0"/>
                <a:cs typeface="Tahoma" panose="020B0604030504040204" pitchFamily="34" charset="0"/>
              </a:rPr>
              <a:t>xanh</a:t>
            </a:r>
            <a:r>
              <a:rPr lang="en-US" sz="4400" b="1" dirty="0">
                <a:effectLst/>
                <a:latin typeface="Tahoma" panose="020B0604030504040204" pitchFamily="34" charset="0"/>
                <a:ea typeface="Tahoma" panose="020B0604030504040204" pitchFamily="34" charset="0"/>
                <a:cs typeface="Tahoma" panose="020B0604030504040204" pitchFamily="34" charset="0"/>
              </a:rPr>
              <a:t> và 18 </a:t>
            </a:r>
            <a:r>
              <a:rPr lang="en-US" sz="4400" b="1" dirty="0" err="1">
                <a:effectLst/>
                <a:latin typeface="Tahoma" panose="020B0604030504040204" pitchFamily="34" charset="0"/>
                <a:ea typeface="Tahoma" panose="020B0604030504040204" pitchFamily="34" charset="0"/>
                <a:cs typeface="Tahoma" panose="020B0604030504040204" pitchFamily="34" charset="0"/>
              </a:rPr>
              <a:t>viên</a:t>
            </a:r>
            <a:r>
              <a:rPr lang="en-US" sz="4400" b="1" dirty="0">
                <a:effectLst/>
                <a:latin typeface="Tahoma" panose="020B0604030504040204" pitchFamily="34" charset="0"/>
                <a:ea typeface="Tahoma" panose="020B0604030504040204" pitchFamily="34" charset="0"/>
                <a:cs typeface="Tahoma" panose="020B0604030504040204" pitchFamily="34" charset="0"/>
              </a:rPr>
              <a:t> bi </a:t>
            </a:r>
            <a:r>
              <a:rPr lang="en-US" sz="4400" b="1" dirty="0" err="1">
                <a:effectLst/>
                <a:latin typeface="Tahoma" panose="020B0604030504040204" pitchFamily="34" charset="0"/>
                <a:ea typeface="Tahoma" panose="020B0604030504040204" pitchFamily="34" charset="0"/>
                <a:cs typeface="Tahoma" panose="020B0604030504040204" pitchFamily="34" charset="0"/>
              </a:rPr>
              <a:t>vàng</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Chọn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ngẫu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nhiên</a:t>
            </a:r>
            <a:r>
              <a:rPr lang="en-US" sz="4400" b="1" dirty="0">
                <a:latin typeface="Tahoma" panose="020B0604030504040204" pitchFamily="34" charset="0"/>
                <a:ea typeface="Tahoma" panose="020B0604030504040204" pitchFamily="34" charset="0"/>
                <a:cs typeface="Tahoma" panose="020B0604030504040204" pitchFamily="34" charset="0"/>
              </a:rPr>
              <a:t> 5 </a:t>
            </a:r>
            <a:r>
              <a:rPr lang="en-US" sz="4400" b="1" dirty="0" err="1">
                <a:latin typeface="Tahoma" panose="020B0604030504040204" pitchFamily="34" charset="0"/>
                <a:ea typeface="Tahoma" panose="020B0604030504040204" pitchFamily="34" charset="0"/>
                <a:cs typeface="Tahoma" panose="020B0604030504040204" pitchFamily="34" charset="0"/>
              </a:rPr>
              <a:t>viên</a:t>
            </a:r>
            <a:r>
              <a:rPr lang="en-US" sz="4400" b="1" dirty="0">
                <a:latin typeface="Tahoma" panose="020B0604030504040204" pitchFamily="34" charset="0"/>
                <a:ea typeface="Tahoma" panose="020B0604030504040204" pitchFamily="34" charset="0"/>
                <a:cs typeface="Tahoma" panose="020B0604030504040204" pitchFamily="34" charset="0"/>
              </a:rPr>
              <a:t> bi. </a:t>
            </a:r>
            <a:r>
              <a:rPr lang="en-US" sz="4400" b="1" dirty="0" err="1">
                <a:latin typeface="Tahoma" panose="020B0604030504040204" pitchFamily="34" charset="0"/>
                <a:ea typeface="Tahoma" panose="020B0604030504040204" pitchFamily="34" charset="0"/>
                <a:cs typeface="Tahoma" panose="020B0604030504040204" pitchFamily="34" charset="0"/>
              </a:rPr>
              <a:t>Hỏi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bao </a:t>
            </a:r>
            <a:r>
              <a:rPr lang="en-US" sz="4400" b="1" dirty="0" err="1">
                <a:latin typeface="Tahoma" panose="020B0604030504040204" pitchFamily="34" charset="0"/>
                <a:ea typeface="Tahoma" panose="020B0604030504040204" pitchFamily="34" charset="0"/>
                <a:cs typeface="Tahoma" panose="020B0604030504040204" pitchFamily="34" charset="0"/>
              </a:rPr>
              <a:t>nhiêu</a:t>
            </a:r>
            <a:r>
              <a:rPr lang="en-US" sz="4400" b="1" dirty="0">
                <a:latin typeface="Tahoma" panose="020B0604030504040204" pitchFamily="34" charset="0"/>
                <a:ea typeface="Tahoma" panose="020B0604030504040204" pitchFamily="34" charset="0"/>
                <a:cs typeface="Tahoma" panose="020B0604030504040204" pitchFamily="34" charset="0"/>
              </a:rPr>
              <a:t> cách </a:t>
            </a:r>
            <a:r>
              <a:rPr lang="en-US" sz="4400" b="1" dirty="0" err="1">
                <a:latin typeface="Tahoma" panose="020B0604030504040204" pitchFamily="34" charset="0"/>
                <a:ea typeface="Tahoma" panose="020B0604030504040204" pitchFamily="34" charset="0"/>
                <a:cs typeface="Tahoma" panose="020B0604030504040204" pitchFamily="34" charset="0"/>
              </a:rPr>
              <a:t>chọn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để</a:t>
            </a:r>
            <a:r>
              <a:rPr lang="en-US" sz="4400" b="1" dirty="0">
                <a:latin typeface="Tahoma" panose="020B0604030504040204" pitchFamily="34" charset="0"/>
                <a:ea typeface="Tahoma" panose="020B0604030504040204" pitchFamily="34" charset="0"/>
                <a:cs typeface="Tahoma" panose="020B0604030504040204" pitchFamily="34" charset="0"/>
              </a:rPr>
              <a:t> trong </a:t>
            </a:r>
            <a:r>
              <a:rPr lang="en-US" sz="4400" b="1" dirty="0" err="1">
                <a:latin typeface="Tahoma" panose="020B0604030504040204" pitchFamily="34" charset="0"/>
                <a:ea typeface="Tahoma" panose="020B0604030504040204" pitchFamily="34" charset="0"/>
                <a:cs typeface="Tahoma" panose="020B0604030504040204" pitchFamily="34" charset="0"/>
              </a:rPr>
              <a:t>đó</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ít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nhất</a:t>
            </a:r>
            <a:r>
              <a:rPr lang="en-US" sz="4400" b="1" dirty="0">
                <a:latin typeface="Tahoma" panose="020B0604030504040204" pitchFamily="34" charset="0"/>
                <a:ea typeface="Tahoma" panose="020B0604030504040204" pitchFamily="34" charset="0"/>
                <a:cs typeface="Tahoma" panose="020B0604030504040204" pitchFamily="34" charset="0"/>
              </a:rPr>
              <a:t> 3 </a:t>
            </a:r>
            <a:r>
              <a:rPr lang="en-US" sz="4400" b="1" dirty="0" err="1">
                <a:latin typeface="Tahoma" panose="020B0604030504040204" pitchFamily="34" charset="0"/>
                <a:ea typeface="Tahoma" panose="020B0604030504040204" pitchFamily="34" charset="0"/>
                <a:cs typeface="Tahoma" panose="020B0604030504040204" pitchFamily="34" charset="0"/>
              </a:rPr>
              <a:t>viên</a:t>
            </a:r>
            <a:r>
              <a:rPr lang="en-US" sz="4400" b="1" dirty="0">
                <a:latin typeface="Tahoma" panose="020B0604030504040204" pitchFamily="34" charset="0"/>
                <a:ea typeface="Tahoma" panose="020B0604030504040204" pitchFamily="34" charset="0"/>
                <a:cs typeface="Tahoma" panose="020B0604030504040204" pitchFamily="34" charset="0"/>
              </a:rPr>
              <a:t> bi </a:t>
            </a:r>
            <a:r>
              <a:rPr lang="en-US" sz="4400" b="1" dirty="0" err="1">
                <a:latin typeface="Tahoma" panose="020B0604030504040204" pitchFamily="34" charset="0"/>
                <a:ea typeface="Tahoma" panose="020B0604030504040204" pitchFamily="34" charset="0"/>
                <a:cs typeface="Tahoma" panose="020B0604030504040204" pitchFamily="34" charset="0"/>
              </a:rPr>
              <a:t>vàng</a:t>
            </a:r>
            <a:r>
              <a:rPr lang="en-US" sz="4400" b="1" dirty="0">
                <a:latin typeface="Tahoma" panose="020B0604030504040204" pitchFamily="34" charset="0"/>
                <a:ea typeface="Tahoma" panose="020B0604030504040204" pitchFamily="34" charset="0"/>
                <a:cs typeface="Tahoma" panose="020B0604030504040204" pitchFamily="34" charset="0"/>
              </a:rPr>
              <a:t>.</a:t>
            </a:r>
            <a:r>
              <a:rPr lang="en-US" sz="4400" b="1" dirty="0">
                <a:effectLst/>
                <a:latin typeface="Tahoma" panose="020B0604030504040204" pitchFamily="34" charset="0"/>
                <a:ea typeface="Tahoma" panose="020B0604030504040204" pitchFamily="34" charset="0"/>
                <a:cs typeface="Tahoma" panose="020B0604030504040204" pitchFamily="34" charset="0"/>
              </a:rPr>
              <a:t> </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p:grpSp>
        <p:nvGrpSpPr>
          <p:cNvPr id="25" name="Group 24">
            <a:extLst>
              <a:ext uri="{FF2B5EF4-FFF2-40B4-BE49-F238E27FC236}">
                <a16:creationId xmlns:a16="http://schemas.microsoft.com/office/drawing/2014/main" id="{C37EE2FA-AEC6-92CF-2594-955CAB62A19A}"/>
              </a:ext>
            </a:extLst>
          </p:cNvPr>
          <p:cNvGrpSpPr/>
          <p:nvPr/>
        </p:nvGrpSpPr>
        <p:grpSpPr>
          <a:xfrm>
            <a:off x="98480" y="7144794"/>
            <a:ext cx="23862374" cy="6173450"/>
            <a:chOff x="48567" y="4381499"/>
            <a:chExt cx="23018772" cy="6173449"/>
          </a:xfrm>
          <a:solidFill>
            <a:srgbClr val="DAE3F3"/>
          </a:solidFill>
        </p:grpSpPr>
        <p:sp>
          <p:nvSpPr>
            <p:cNvPr id="26" name="Rounded Rectangle 52">
              <a:extLst>
                <a:ext uri="{FF2B5EF4-FFF2-40B4-BE49-F238E27FC236}">
                  <a16:creationId xmlns:a16="http://schemas.microsoft.com/office/drawing/2014/main" id="{E7544F39-6343-495F-6150-CB95CB1743DD}"/>
                </a:ext>
              </a:extLst>
            </p:cNvPr>
            <p:cNvSpPr/>
            <p:nvPr/>
          </p:nvSpPr>
          <p:spPr>
            <a:xfrm>
              <a:off x="385312" y="4941556"/>
              <a:ext cx="22682027" cy="5613392"/>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27" name="Group 26">
              <a:extLst>
                <a:ext uri="{FF2B5EF4-FFF2-40B4-BE49-F238E27FC236}">
                  <a16:creationId xmlns:a16="http://schemas.microsoft.com/office/drawing/2014/main" id="{5EB8AB53-A836-EB8E-52C9-9E71BAA9E134}"/>
                </a:ext>
              </a:extLst>
            </p:cNvPr>
            <p:cNvGrpSpPr/>
            <p:nvPr/>
          </p:nvGrpSpPr>
          <p:grpSpPr>
            <a:xfrm>
              <a:off x="48567" y="4381499"/>
              <a:ext cx="3991940" cy="1079474"/>
              <a:chOff x="410517" y="4648199"/>
              <a:chExt cx="3991940" cy="1079474"/>
            </a:xfrm>
            <a:grpFill/>
          </p:grpSpPr>
          <p:sp>
            <p:nvSpPr>
              <p:cNvPr id="28" name="Freeform 20">
                <a:extLst>
                  <a:ext uri="{FF2B5EF4-FFF2-40B4-BE49-F238E27FC236}">
                    <a16:creationId xmlns:a16="http://schemas.microsoft.com/office/drawing/2014/main" id="{C400BFB7-A84E-C2FC-CF40-0D695F075AC3}"/>
                  </a:ext>
                </a:extLst>
              </p:cNvPr>
              <p:cNvSpPr>
                <a:spLocks/>
              </p:cNvSpPr>
              <p:nvPr/>
            </p:nvSpPr>
            <p:spPr bwMode="auto">
              <a:xfrm rot="16200000" flipV="1">
                <a:off x="2421084" y="3633167"/>
                <a:ext cx="966341"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21D3D6AB-0C38-4A08-2633-39461CFFB4ED}"/>
                  </a:ext>
                </a:extLst>
              </p:cNvPr>
              <p:cNvSpPr txBox="1"/>
              <p:nvPr/>
            </p:nvSpPr>
            <p:spPr>
              <a:xfrm>
                <a:off x="1406054" y="4732063"/>
                <a:ext cx="2872839" cy="800219"/>
              </a:xfrm>
              <a:prstGeom prst="rect">
                <a:avLst/>
              </a:prstGeom>
              <a:grp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Bài giải</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pic>
            <p:nvPicPr>
              <p:cNvPr id="30" name="Picture 29">
                <a:extLst>
                  <a:ext uri="{FF2B5EF4-FFF2-40B4-BE49-F238E27FC236}">
                    <a16:creationId xmlns:a16="http://schemas.microsoft.com/office/drawing/2014/main" id="{EAEEEB99-4B95-5D15-D11B-15E38404F72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7950" t="14860" r="18922" b="25555"/>
              <a:stretch/>
            </p:blipFill>
            <p:spPr>
              <a:xfrm>
                <a:off x="410517" y="4648200"/>
                <a:ext cx="1058947" cy="1079473"/>
              </a:xfrm>
              <a:prstGeom prst="round2DiagRect">
                <a:avLst>
                  <a:gd name="adj1" fmla="val 27632"/>
                  <a:gd name="adj2" fmla="val 0"/>
                </a:avLst>
              </a:prstGeom>
              <a:grpFill/>
              <a:ln w="38100" cap="sq">
                <a:solidFill>
                  <a:schemeClr val="accent6">
                    <a:lumMod val="50000"/>
                  </a:schemeClr>
                </a:solidFill>
                <a:miter lim="800000"/>
              </a:ln>
              <a:effectLst>
                <a:outerShdw blurRad="254000" algn="tl" rotWithShape="0">
                  <a:srgbClr val="000000">
                    <a:alpha val="43000"/>
                  </a:srgbClr>
                </a:outerShdw>
              </a:effectLst>
            </p:spPr>
          </p:pic>
        </p:grpSp>
      </p:grpSp>
      <p:sp>
        <p:nvSpPr>
          <p:cNvPr id="36" name="TextBox 35">
            <a:extLst>
              <a:ext uri="{FF2B5EF4-FFF2-40B4-BE49-F238E27FC236}">
                <a16:creationId xmlns:a16="http://schemas.microsoft.com/office/drawing/2014/main" id="{2158189E-C4DC-9200-CDB9-4FF60CB60A9D}"/>
              </a:ext>
            </a:extLst>
          </p:cNvPr>
          <p:cNvSpPr txBox="1"/>
          <p:nvPr/>
        </p:nvSpPr>
        <p:spPr>
          <a:xfrm>
            <a:off x="879001" y="8335034"/>
            <a:ext cx="20082287" cy="792205"/>
          </a:xfrm>
          <a:prstGeom prst="rect">
            <a:avLst/>
          </a:prstGeom>
          <a:noFill/>
        </p:spPr>
        <p:txBody>
          <a:bodyPr wrap="square" rtlCol="0">
            <a:spAutoFit/>
          </a:bodyPr>
          <a:lstStyle/>
          <a:p>
            <a:pPr marL="630555" algn="just">
              <a:lnSpc>
                <a:spcPct val="115000"/>
              </a:lnSpc>
              <a:spcAft>
                <a:spcPts val="800"/>
              </a:spcAft>
            </a:pPr>
            <a:r>
              <a:rPr lang="vi-VN" sz="4400" b="1" dirty="0">
                <a:latin typeface="Tahoma" panose="020B0604030504040204" pitchFamily="34" charset="0"/>
                <a:ea typeface="Tahoma" panose="020B0604030504040204" pitchFamily="34" charset="0"/>
                <a:cs typeface="Tahoma" panose="020B0604030504040204" pitchFamily="34" charset="0"/>
              </a:rPr>
              <a:t>Trường hợp 1: Chọn 3 </a:t>
            </a:r>
            <a:r>
              <a:rPr lang="en-US" sz="4400" b="1" dirty="0">
                <a:latin typeface="Tahoma" panose="020B0604030504040204" pitchFamily="34" charset="0"/>
                <a:ea typeface="Tahoma" panose="020B0604030504040204" pitchFamily="34" charset="0"/>
                <a:cs typeface="Tahoma" panose="020B0604030504040204" pitchFamily="34" charset="0"/>
              </a:rPr>
              <a:t>bi </a:t>
            </a:r>
            <a:r>
              <a:rPr lang="en-US" sz="4400" b="1" dirty="0" err="1">
                <a:latin typeface="Tahoma" panose="020B0604030504040204" pitchFamily="34" charset="0"/>
                <a:ea typeface="Tahoma" panose="020B0604030504040204" pitchFamily="34" charset="0"/>
                <a:cs typeface="Tahoma" panose="020B0604030504040204" pitchFamily="34" charset="0"/>
              </a:rPr>
              <a:t>vàng</a:t>
            </a:r>
            <a:r>
              <a:rPr lang="vi-VN" sz="4400" b="1" dirty="0">
                <a:latin typeface="Tahoma" panose="020B0604030504040204" pitchFamily="34" charset="0"/>
                <a:ea typeface="Tahoma" panose="020B0604030504040204" pitchFamily="34" charset="0"/>
                <a:cs typeface="Tahoma" panose="020B0604030504040204" pitchFamily="34" charset="0"/>
              </a:rPr>
              <a:t>, 2 </a:t>
            </a:r>
            <a:r>
              <a:rPr lang="en-US" sz="4400" b="1" dirty="0">
                <a:latin typeface="Tahoma" panose="020B0604030504040204" pitchFamily="34" charset="0"/>
                <a:ea typeface="Tahoma" panose="020B0604030504040204" pitchFamily="34" charset="0"/>
                <a:cs typeface="Tahoma" panose="020B0604030504040204" pitchFamily="34" charset="0"/>
              </a:rPr>
              <a:t>bi </a:t>
            </a:r>
            <a:r>
              <a:rPr lang="en-US" sz="4400" b="1" dirty="0" err="1">
                <a:latin typeface="Tahoma" panose="020B0604030504040204" pitchFamily="34" charset="0"/>
                <a:ea typeface="Tahoma" panose="020B0604030504040204" pitchFamily="34" charset="0"/>
                <a:cs typeface="Tahoma" panose="020B0604030504040204" pitchFamily="34" charset="0"/>
              </a:rPr>
              <a:t>xanh</a:t>
            </a:r>
            <a:r>
              <a:rPr lang="vi-VN" sz="4400" b="1" dirty="0">
                <a:latin typeface="Tahoma" panose="020B0604030504040204" pitchFamily="34" charset="0"/>
                <a:ea typeface="Tahoma" panose="020B0604030504040204" pitchFamily="34" charset="0"/>
                <a:cs typeface="Tahoma" panose="020B0604030504040204" pitchFamily="34" charset="0"/>
              </a:rPr>
              <a:t> </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FFBF005B-AFB6-ECB1-16FD-2FE23E9A5D15}"/>
                  </a:ext>
                </a:extLst>
              </p:cNvPr>
              <p:cNvSpPr txBox="1"/>
              <p:nvPr/>
            </p:nvSpPr>
            <p:spPr>
              <a:xfrm>
                <a:off x="843141" y="11335363"/>
                <a:ext cx="20082287" cy="867930"/>
              </a:xfrm>
              <a:prstGeom prst="rect">
                <a:avLst/>
              </a:prstGeom>
              <a:noFill/>
            </p:spPr>
            <p:txBody>
              <a:bodyPr wrap="square" rtlCol="0">
                <a:spAutoFit/>
              </a:bodyPr>
              <a:lstStyle/>
              <a:p>
                <a:pPr marL="630555" algn="just">
                  <a:lnSpc>
                    <a:spcPct val="115000"/>
                  </a:lnSpc>
                  <a:spcAft>
                    <a:spcPts val="800"/>
                  </a:spcAft>
                </a:pPr>
                <a:r>
                  <a:rPr lang="vi-VN" sz="4400" b="1" dirty="0">
                    <a:latin typeface="Tahoma" panose="020B0604030504040204" pitchFamily="34" charset="0"/>
                    <a:ea typeface="Tahoma" panose="020B0604030504040204" pitchFamily="34" charset="0"/>
                    <a:cs typeface="Tahoma" panose="020B0604030504040204" pitchFamily="34" charset="0"/>
                  </a:rPr>
                  <a:t>Do đó có </a:t>
                </a:r>
                <a14:m>
                  <m:oMath xmlns:m="http://schemas.openxmlformats.org/officeDocument/2006/math">
                    <m:sSubSup>
                      <m:sSub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vi-VN" sz="44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vi-VN" sz="4400" b="1" i="1">
                            <a:effectLst/>
                            <a:latin typeface="Cambria Math" panose="02040503050406030204" pitchFamily="18" charset="0"/>
                            <a:ea typeface="Calibri" panose="020F0502020204030204" pitchFamily="34" charset="0"/>
                            <a:cs typeface="Times New Roman" panose="02020603050405020304" pitchFamily="18" charset="0"/>
                          </a:rPr>
                          <m:t>𝟏𝟖</m:t>
                        </m:r>
                      </m:sub>
                      <m:sup>
                        <m:r>
                          <a:rPr lang="vi-VN" sz="4400" b="1" i="1">
                            <a:effectLst/>
                            <a:latin typeface="Cambria Math" panose="02040503050406030204" pitchFamily="18" charset="0"/>
                            <a:ea typeface="Calibri" panose="020F0502020204030204" pitchFamily="34" charset="0"/>
                            <a:cs typeface="Times New Roman" panose="02020603050405020304" pitchFamily="18" charset="0"/>
                          </a:rPr>
                          <m:t>𝟑</m:t>
                        </m:r>
                      </m:sup>
                    </m:sSubSup>
                    <m:r>
                      <a:rPr lang="vi-VN" sz="4400" b="1" i="1">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vi-VN" sz="44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vi-VN" sz="4400" b="1" i="1">
                            <a:effectLst/>
                            <a:latin typeface="Cambria Math" panose="02040503050406030204" pitchFamily="18" charset="0"/>
                            <a:ea typeface="Calibri" panose="020F0502020204030204" pitchFamily="34" charset="0"/>
                            <a:cs typeface="Times New Roman" panose="02020603050405020304" pitchFamily="18" charset="0"/>
                          </a:rPr>
                          <m:t>𝟏𝟐</m:t>
                        </m:r>
                      </m:sub>
                      <m:sup>
                        <m:r>
                          <a:rPr lang="vi-VN" sz="4400" b="1" i="1">
                            <a:effectLst/>
                            <a:latin typeface="Cambria Math" panose="02040503050406030204" pitchFamily="18" charset="0"/>
                            <a:ea typeface="Calibri" panose="020F0502020204030204" pitchFamily="34" charset="0"/>
                            <a:cs typeface="Times New Roman" panose="02020603050405020304" pitchFamily="18" charset="0"/>
                          </a:rPr>
                          <m:t>𝟐</m:t>
                        </m:r>
                      </m:sup>
                    </m:sSubSup>
                    <m:r>
                      <a:rPr lang="vi-VN" sz="4400" b="1" i="1">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vi-VN" sz="44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vi-VN" sz="4400" b="1" i="1">
                            <a:effectLst/>
                            <a:latin typeface="Cambria Math" panose="02040503050406030204" pitchFamily="18" charset="0"/>
                            <a:ea typeface="Calibri" panose="020F0502020204030204" pitchFamily="34" charset="0"/>
                            <a:cs typeface="Times New Roman" panose="02020603050405020304" pitchFamily="18" charset="0"/>
                          </a:rPr>
                          <m:t>𝟏𝟖</m:t>
                        </m:r>
                      </m:sub>
                      <m:sup>
                        <m:r>
                          <a:rPr lang="vi-VN" sz="4400" b="1" i="1">
                            <a:effectLst/>
                            <a:latin typeface="Cambria Math" panose="02040503050406030204" pitchFamily="18" charset="0"/>
                            <a:ea typeface="Calibri" panose="020F0502020204030204" pitchFamily="34" charset="0"/>
                            <a:cs typeface="Times New Roman" panose="02020603050405020304" pitchFamily="18" charset="0"/>
                          </a:rPr>
                          <m:t>𝟒</m:t>
                        </m:r>
                      </m:sup>
                    </m:sSubSup>
                    <m:r>
                      <a:rPr lang="vi-VN" sz="4400" b="1" i="1">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vi-VN" sz="44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vi-VN" sz="4400" b="1" i="1">
                            <a:effectLst/>
                            <a:latin typeface="Cambria Math" panose="02040503050406030204" pitchFamily="18" charset="0"/>
                            <a:ea typeface="Calibri" panose="020F0502020204030204" pitchFamily="34" charset="0"/>
                            <a:cs typeface="Times New Roman" panose="02020603050405020304" pitchFamily="18" charset="0"/>
                          </a:rPr>
                          <m:t>𝟏𝟐</m:t>
                        </m:r>
                      </m:sub>
                      <m:sup>
                        <m:r>
                          <a:rPr lang="vi-VN" sz="4400" b="1" i="1">
                            <a:effectLst/>
                            <a:latin typeface="Cambria Math" panose="02040503050406030204" pitchFamily="18" charset="0"/>
                            <a:ea typeface="Calibri" panose="020F0502020204030204" pitchFamily="34" charset="0"/>
                            <a:cs typeface="Times New Roman" panose="02020603050405020304" pitchFamily="18" charset="0"/>
                          </a:rPr>
                          <m:t>𝟏</m:t>
                        </m:r>
                      </m:sup>
                    </m:sSubSup>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4400" b="1" i="1">
                            <a:latin typeface="Cambria Math" panose="02040503050406030204" pitchFamily="18" charset="0"/>
                            <a:ea typeface="Calibri" panose="020F0502020204030204" pitchFamily="34" charset="0"/>
                            <a:cs typeface="Times New Roman" panose="02020603050405020304" pitchFamily="18" charset="0"/>
                          </a:rPr>
                        </m:ctrlPr>
                      </m:sSubSupPr>
                      <m:e>
                        <m:r>
                          <a:rPr lang="vi-VN" sz="4400" b="1" i="1">
                            <a:latin typeface="Cambria Math" panose="02040503050406030204" pitchFamily="18" charset="0"/>
                            <a:ea typeface="Calibri" panose="020F0502020204030204" pitchFamily="34" charset="0"/>
                            <a:cs typeface="Times New Roman" panose="02020603050405020304" pitchFamily="18" charset="0"/>
                          </a:rPr>
                          <m:t>𝑪</m:t>
                        </m:r>
                      </m:e>
                      <m:sub>
                        <m:r>
                          <a:rPr lang="vi-VN" sz="4400" b="1" i="1">
                            <a:latin typeface="Cambria Math" panose="02040503050406030204" pitchFamily="18" charset="0"/>
                            <a:ea typeface="Calibri" panose="020F0502020204030204" pitchFamily="34" charset="0"/>
                            <a:cs typeface="Times New Roman" panose="02020603050405020304" pitchFamily="18" charset="0"/>
                          </a:rPr>
                          <m:t>𝟏𝟖</m:t>
                        </m:r>
                      </m:sub>
                      <m:sup>
                        <m:r>
                          <a:rPr lang="en-US" sz="4400" b="1" i="1">
                            <a:latin typeface="Cambria Math" panose="02040503050406030204" pitchFamily="18" charset="0"/>
                            <a:ea typeface="Calibri" panose="020F0502020204030204" pitchFamily="34" charset="0"/>
                            <a:cs typeface="Times New Roman" panose="02020603050405020304" pitchFamily="18" charset="0"/>
                          </a:rPr>
                          <m:t>𝟓</m:t>
                        </m:r>
                      </m:sup>
                    </m:sSubSup>
                    <m:r>
                      <a:rPr lang="vi-VN"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𝟗𝟗𝟏𝟒𝟒</m:t>
                    </m:r>
                  </m:oMath>
                </a14:m>
                <a:r>
                  <a:rPr lang="vi-VN" sz="4400" b="1" dirty="0">
                    <a:effectLst/>
                    <a:latin typeface="Tahoma" panose="020B0604030504040204" pitchFamily="34" charset="0"/>
                    <a:ea typeface="Tahoma" panose="020B0604030504040204" pitchFamily="34" charset="0"/>
                    <a:cs typeface="Tahoma" panose="020B0604030504040204" pitchFamily="34" charset="0"/>
                  </a:rPr>
                  <a:t> cách chọn.</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0" name="TextBox 39">
                <a:extLst>
                  <a:ext uri="{FF2B5EF4-FFF2-40B4-BE49-F238E27FC236}">
                    <a16:creationId xmlns:a16="http://schemas.microsoft.com/office/drawing/2014/main" id="{FFBF005B-AFB6-ECB1-16FD-2FE23E9A5D15}"/>
                  </a:ext>
                </a:extLst>
              </p:cNvPr>
              <p:cNvSpPr txBox="1">
                <a:spLocks noRot="1" noChangeAspect="1" noMove="1" noResize="1" noEditPoints="1" noAdjustHandles="1" noChangeArrowheads="1" noChangeShapeType="1" noTextEdit="1"/>
              </p:cNvSpPr>
              <p:nvPr/>
            </p:nvSpPr>
            <p:spPr>
              <a:xfrm>
                <a:off x="843141" y="11335363"/>
                <a:ext cx="20082287" cy="867930"/>
              </a:xfrm>
              <a:prstGeom prst="rect">
                <a:avLst/>
              </a:prstGeom>
              <a:blipFill>
                <a:blip r:embed="rId8"/>
                <a:stretch>
                  <a:fillRect t="-5594" b="-293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B245C861-5D76-FE3D-97AC-346B8F555B5E}"/>
                  </a:ext>
                </a:extLst>
              </p:cNvPr>
              <p:cNvSpPr txBox="1"/>
              <p:nvPr/>
            </p:nvSpPr>
            <p:spPr>
              <a:xfrm>
                <a:off x="12327955" y="8335584"/>
                <a:ext cx="7302174" cy="859274"/>
              </a:xfrm>
              <a:prstGeom prst="rect">
                <a:avLst/>
              </a:prstGeom>
              <a:noFill/>
            </p:spPr>
            <p:txBody>
              <a:bodyPr wrap="square" rtlCol="0">
                <a:spAutoFit/>
              </a:bodyPr>
              <a:lstStyle/>
              <a:p>
                <a:pPr marL="630555" algn="just">
                  <a:lnSpc>
                    <a:spcPct val="115000"/>
                  </a:lnSpc>
                  <a:spcAft>
                    <a:spcPts val="800"/>
                  </a:spcAft>
                </a:pPr>
                <a:r>
                  <a:rPr lang="vi-VN" sz="4400" b="1" dirty="0">
                    <a:latin typeface="Tahoma" panose="020B0604030504040204" pitchFamily="34" charset="0"/>
                    <a:ea typeface="Tahoma" panose="020B0604030504040204" pitchFamily="34" charset="0"/>
                    <a:cs typeface="Tahoma" panose="020B0604030504040204" pitchFamily="34" charset="0"/>
                  </a:rPr>
                  <a:t>⇒</a:t>
                </a:r>
                <a:r>
                  <a:rPr lang="vi-VN" sz="4400" b="1" dirty="0">
                    <a:effectLst/>
                    <a:latin typeface="Tahoma" panose="020B0604030504040204" pitchFamily="34" charset="0"/>
                    <a:ea typeface="Tahoma" panose="020B0604030504040204" pitchFamily="34" charset="0"/>
                    <a:cs typeface="Tahoma" panose="020B0604030504040204" pitchFamily="34" charset="0"/>
                  </a:rPr>
                  <a:t> có </a:t>
                </a:r>
                <a14:m>
                  <m:oMath xmlns:m="http://schemas.openxmlformats.org/officeDocument/2006/math">
                    <m:sSubSup>
                      <m:sSub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vi-VN" sz="44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vi-VN" sz="4400" b="1" i="1">
                            <a:effectLst/>
                            <a:latin typeface="Cambria Math" panose="02040503050406030204" pitchFamily="18" charset="0"/>
                            <a:ea typeface="Calibri" panose="020F0502020204030204" pitchFamily="34" charset="0"/>
                            <a:cs typeface="Times New Roman" panose="02020603050405020304" pitchFamily="18" charset="0"/>
                          </a:rPr>
                          <m:t>𝟏𝟖</m:t>
                        </m:r>
                      </m:sub>
                      <m:sup>
                        <m:r>
                          <a:rPr lang="vi-VN" sz="4400" b="1" i="1">
                            <a:effectLst/>
                            <a:latin typeface="Cambria Math" panose="02040503050406030204" pitchFamily="18" charset="0"/>
                            <a:ea typeface="Calibri" panose="020F0502020204030204" pitchFamily="34" charset="0"/>
                            <a:cs typeface="Times New Roman" panose="02020603050405020304" pitchFamily="18" charset="0"/>
                          </a:rPr>
                          <m:t>𝟑</m:t>
                        </m:r>
                      </m:sup>
                    </m:sSubSup>
                    <m:r>
                      <a:rPr lang="vi-VN" sz="4400" b="1" i="1">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vi-VN" sz="44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vi-VN" sz="4400" b="1" i="1">
                            <a:effectLst/>
                            <a:latin typeface="Cambria Math" panose="02040503050406030204" pitchFamily="18" charset="0"/>
                            <a:ea typeface="Calibri" panose="020F0502020204030204" pitchFamily="34" charset="0"/>
                            <a:cs typeface="Times New Roman" panose="02020603050405020304" pitchFamily="18" charset="0"/>
                          </a:rPr>
                          <m:t>𝟏𝟐</m:t>
                        </m:r>
                      </m:sub>
                      <m:sup>
                        <m:r>
                          <a:rPr lang="vi-VN" sz="4400" b="1" i="1">
                            <a:effectLst/>
                            <a:latin typeface="Cambria Math" panose="02040503050406030204" pitchFamily="18" charset="0"/>
                            <a:ea typeface="Calibri" panose="020F0502020204030204" pitchFamily="34" charset="0"/>
                            <a:cs typeface="Times New Roman" panose="02020603050405020304" pitchFamily="18" charset="0"/>
                          </a:rPr>
                          <m:t>𝟐</m:t>
                        </m:r>
                      </m:sup>
                    </m:sSubSup>
                  </m:oMath>
                </a14:m>
                <a:r>
                  <a:rPr lang="vi-VN" sz="4400" b="1" dirty="0">
                    <a:effectLst/>
                    <a:latin typeface="Tahoma" panose="020B0604030504040204" pitchFamily="34" charset="0"/>
                    <a:ea typeface="Tahoma" panose="020B0604030504040204" pitchFamily="34" charset="0"/>
                    <a:cs typeface="Tahoma" panose="020B0604030504040204" pitchFamily="34" charset="0"/>
                  </a:rPr>
                  <a:t> cách chọn</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1" name="TextBox 40">
                <a:extLst>
                  <a:ext uri="{FF2B5EF4-FFF2-40B4-BE49-F238E27FC236}">
                    <a16:creationId xmlns:a16="http://schemas.microsoft.com/office/drawing/2014/main" id="{B245C861-5D76-FE3D-97AC-346B8F555B5E}"/>
                  </a:ext>
                </a:extLst>
              </p:cNvPr>
              <p:cNvSpPr txBox="1">
                <a:spLocks noRot="1" noChangeAspect="1" noMove="1" noResize="1" noEditPoints="1" noAdjustHandles="1" noChangeArrowheads="1" noChangeShapeType="1" noTextEdit="1"/>
              </p:cNvSpPr>
              <p:nvPr/>
            </p:nvSpPr>
            <p:spPr>
              <a:xfrm>
                <a:off x="12327955" y="8335584"/>
                <a:ext cx="7302174" cy="859274"/>
              </a:xfrm>
              <a:prstGeom prst="rect">
                <a:avLst/>
              </a:prstGeom>
              <a:blipFill>
                <a:blip r:embed="rId9"/>
                <a:stretch>
                  <a:fillRect t="-6383" r="-1503" b="-319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C40F22CA-1DB9-1649-0186-5416C16E2823}"/>
                  </a:ext>
                </a:extLst>
              </p:cNvPr>
              <p:cNvSpPr txBox="1"/>
              <p:nvPr/>
            </p:nvSpPr>
            <p:spPr>
              <a:xfrm>
                <a:off x="12318637" y="9279753"/>
                <a:ext cx="7647564" cy="854849"/>
              </a:xfrm>
              <a:prstGeom prst="rect">
                <a:avLst/>
              </a:prstGeom>
              <a:noFill/>
            </p:spPr>
            <p:txBody>
              <a:bodyPr wrap="square" rtlCol="0">
                <a:spAutoFit/>
              </a:bodyPr>
              <a:lstStyle/>
              <a:p>
                <a:pPr marL="630555" algn="just">
                  <a:lnSpc>
                    <a:spcPct val="115000"/>
                  </a:lnSpc>
                  <a:spcAft>
                    <a:spcPts val="800"/>
                  </a:spcAft>
                </a:pPr>
                <a:r>
                  <a:rPr lang="vi-VN" sz="4400" b="1" dirty="0">
                    <a:latin typeface="Tahoma" panose="020B0604030504040204" pitchFamily="34" charset="0"/>
                    <a:ea typeface="Tahoma" panose="020B0604030504040204" pitchFamily="34" charset="0"/>
                    <a:cs typeface="Tahoma" panose="020B0604030504040204" pitchFamily="34" charset="0"/>
                  </a:rPr>
                  <a:t>⇒ có </a:t>
                </a:r>
                <a14:m>
                  <m:oMath xmlns:m="http://schemas.openxmlformats.org/officeDocument/2006/math">
                    <m:sSubSup>
                      <m:sSub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vi-VN" sz="44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vi-VN" sz="4400" b="1" i="1">
                            <a:effectLst/>
                            <a:latin typeface="Cambria Math" panose="02040503050406030204" pitchFamily="18" charset="0"/>
                            <a:ea typeface="Calibri" panose="020F0502020204030204" pitchFamily="34" charset="0"/>
                            <a:cs typeface="Times New Roman" panose="02020603050405020304" pitchFamily="18" charset="0"/>
                          </a:rPr>
                          <m:t>𝟏𝟖</m:t>
                        </m:r>
                      </m:sub>
                      <m:sup>
                        <m:r>
                          <a:rPr lang="vi-VN" sz="4400" b="1" i="1">
                            <a:effectLst/>
                            <a:latin typeface="Cambria Math" panose="02040503050406030204" pitchFamily="18" charset="0"/>
                            <a:ea typeface="Calibri" panose="020F0502020204030204" pitchFamily="34" charset="0"/>
                            <a:cs typeface="Times New Roman" panose="02020603050405020304" pitchFamily="18" charset="0"/>
                          </a:rPr>
                          <m:t>𝟒</m:t>
                        </m:r>
                      </m:sup>
                    </m:sSubSup>
                    <m:r>
                      <a:rPr lang="vi-VN" sz="4400" b="1" i="1">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vi-VN" sz="44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vi-VN" sz="4400" b="1" i="1">
                            <a:effectLst/>
                            <a:latin typeface="Cambria Math" panose="02040503050406030204" pitchFamily="18" charset="0"/>
                            <a:ea typeface="Calibri" panose="020F0502020204030204" pitchFamily="34" charset="0"/>
                            <a:cs typeface="Times New Roman" panose="02020603050405020304" pitchFamily="18" charset="0"/>
                          </a:rPr>
                          <m:t>𝟏𝟐</m:t>
                        </m:r>
                      </m:sub>
                      <m:sup>
                        <m:r>
                          <a:rPr lang="vi-VN" sz="4400" b="1" i="1">
                            <a:effectLst/>
                            <a:latin typeface="Cambria Math" panose="02040503050406030204" pitchFamily="18" charset="0"/>
                            <a:ea typeface="Calibri" panose="020F0502020204030204" pitchFamily="34" charset="0"/>
                            <a:cs typeface="Times New Roman" panose="02020603050405020304" pitchFamily="18" charset="0"/>
                          </a:rPr>
                          <m:t>𝟏</m:t>
                        </m:r>
                      </m:sup>
                    </m:sSubSup>
                  </m:oMath>
                </a14:m>
                <a:r>
                  <a:rPr lang="vi-VN" sz="4400" b="1" dirty="0">
                    <a:effectLst/>
                    <a:latin typeface="Tahoma" panose="020B0604030504040204" pitchFamily="34" charset="0"/>
                    <a:ea typeface="Tahoma" panose="020B0604030504040204" pitchFamily="34" charset="0"/>
                    <a:cs typeface="Tahoma" panose="020B0604030504040204" pitchFamily="34" charset="0"/>
                  </a:rPr>
                  <a:t> cách chọn</a:t>
                </a:r>
                <a:r>
                  <a:rPr lang="en-US" sz="4400" b="1" dirty="0">
                    <a:effectLst/>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42" name="TextBox 41">
                <a:extLst>
                  <a:ext uri="{FF2B5EF4-FFF2-40B4-BE49-F238E27FC236}">
                    <a16:creationId xmlns:a16="http://schemas.microsoft.com/office/drawing/2014/main" id="{C40F22CA-1DB9-1649-0186-5416C16E2823}"/>
                  </a:ext>
                </a:extLst>
              </p:cNvPr>
              <p:cNvSpPr txBox="1">
                <a:spLocks noRot="1" noChangeAspect="1" noMove="1" noResize="1" noEditPoints="1" noAdjustHandles="1" noChangeArrowheads="1" noChangeShapeType="1" noTextEdit="1"/>
              </p:cNvSpPr>
              <p:nvPr/>
            </p:nvSpPr>
            <p:spPr>
              <a:xfrm>
                <a:off x="12318637" y="9279753"/>
                <a:ext cx="7647564" cy="854849"/>
              </a:xfrm>
              <a:prstGeom prst="rect">
                <a:avLst/>
              </a:prstGeom>
              <a:blipFill>
                <a:blip r:embed="rId10"/>
                <a:stretch>
                  <a:fillRect t="-7092" b="-312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9CA94C5A-F901-B99E-270A-54CFA890DC37}"/>
                  </a:ext>
                </a:extLst>
              </p:cNvPr>
              <p:cNvSpPr txBox="1"/>
              <p:nvPr/>
            </p:nvSpPr>
            <p:spPr>
              <a:xfrm>
                <a:off x="12296579" y="10474783"/>
                <a:ext cx="7647564" cy="891654"/>
              </a:xfrm>
              <a:prstGeom prst="rect">
                <a:avLst/>
              </a:prstGeom>
              <a:noFill/>
            </p:spPr>
            <p:txBody>
              <a:bodyPr wrap="square" rtlCol="0">
                <a:spAutoFit/>
              </a:bodyPr>
              <a:lstStyle/>
              <a:p>
                <a:pPr marL="630555" algn="just">
                  <a:lnSpc>
                    <a:spcPct val="115000"/>
                  </a:lnSpc>
                  <a:spcAft>
                    <a:spcPts val="800"/>
                  </a:spcAft>
                </a:pPr>
                <a:r>
                  <a:rPr lang="vi-VN" sz="4400" b="1" dirty="0">
                    <a:latin typeface="Tahoma" panose="020B0604030504040204" pitchFamily="34" charset="0"/>
                    <a:ea typeface="Tahoma" panose="020B0604030504040204" pitchFamily="34" charset="0"/>
                    <a:cs typeface="Tahoma" panose="020B0604030504040204" pitchFamily="34" charset="0"/>
                  </a:rPr>
                  <a:t>⇒ có </a:t>
                </a:r>
                <a14:m>
                  <m:oMath xmlns:m="http://schemas.openxmlformats.org/officeDocument/2006/math">
                    <m:sSubSup>
                      <m:sSub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vi-VN" sz="44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vi-VN" sz="4400" b="1" i="1">
                            <a:effectLst/>
                            <a:latin typeface="Cambria Math" panose="02040503050406030204" pitchFamily="18" charset="0"/>
                            <a:ea typeface="Calibri" panose="020F0502020204030204" pitchFamily="34" charset="0"/>
                            <a:cs typeface="Times New Roman" panose="02020603050405020304" pitchFamily="18" charset="0"/>
                          </a:rPr>
                          <m:t>𝟏𝟖</m:t>
                        </m:r>
                      </m:sub>
                      <m:sup>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𝟓</m:t>
                        </m:r>
                      </m:sup>
                    </m:sSubSup>
                  </m:oMath>
                </a14:m>
                <a:r>
                  <a:rPr lang="vi-VN" sz="4400" b="1" dirty="0">
                    <a:effectLst/>
                    <a:latin typeface="Tahoma" panose="020B0604030504040204" pitchFamily="34" charset="0"/>
                    <a:ea typeface="Tahoma" panose="020B0604030504040204" pitchFamily="34" charset="0"/>
                    <a:cs typeface="Tahoma" panose="020B0604030504040204" pitchFamily="34" charset="0"/>
                  </a:rPr>
                  <a:t> cách chọn</a:t>
                </a:r>
                <a:r>
                  <a:rPr lang="en-US" sz="4400" b="1" dirty="0">
                    <a:effectLst/>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21" name="TextBox 20">
                <a:extLst>
                  <a:ext uri="{FF2B5EF4-FFF2-40B4-BE49-F238E27FC236}">
                    <a16:creationId xmlns:a16="http://schemas.microsoft.com/office/drawing/2014/main" id="{9CA94C5A-F901-B99E-270A-54CFA890DC37}"/>
                  </a:ext>
                </a:extLst>
              </p:cNvPr>
              <p:cNvSpPr txBox="1">
                <a:spLocks noRot="1" noChangeAspect="1" noMove="1" noResize="1" noEditPoints="1" noAdjustHandles="1" noChangeArrowheads="1" noChangeShapeType="1" noTextEdit="1"/>
              </p:cNvSpPr>
              <p:nvPr/>
            </p:nvSpPr>
            <p:spPr>
              <a:xfrm>
                <a:off x="12296579" y="10474783"/>
                <a:ext cx="7647564" cy="891654"/>
              </a:xfrm>
              <a:prstGeom prst="rect">
                <a:avLst/>
              </a:prstGeom>
              <a:blipFill>
                <a:blip r:embed="rId11"/>
                <a:stretch>
                  <a:fillRect t="-5442" b="-27211"/>
                </a:stretch>
              </a:blipFill>
            </p:spPr>
            <p:txBody>
              <a:bodyPr/>
              <a:lstStyle/>
              <a:p>
                <a:r>
                  <a:rPr lang="en-US">
                    <a:noFill/>
                  </a:rPr>
                  <a:t> </a:t>
                </a:r>
              </a:p>
            </p:txBody>
          </p:sp>
        </mc:Fallback>
      </mc:AlternateContent>
      <p:sp>
        <p:nvSpPr>
          <p:cNvPr id="22" name="TextBox 21">
            <a:extLst>
              <a:ext uri="{FF2B5EF4-FFF2-40B4-BE49-F238E27FC236}">
                <a16:creationId xmlns:a16="http://schemas.microsoft.com/office/drawing/2014/main" id="{86C197CC-C935-ABE1-DFF4-80E00F4B54A3}"/>
              </a:ext>
            </a:extLst>
          </p:cNvPr>
          <p:cNvSpPr txBox="1"/>
          <p:nvPr/>
        </p:nvSpPr>
        <p:spPr>
          <a:xfrm>
            <a:off x="856588" y="9358811"/>
            <a:ext cx="20082287" cy="792205"/>
          </a:xfrm>
          <a:prstGeom prst="rect">
            <a:avLst/>
          </a:prstGeom>
          <a:noFill/>
        </p:spPr>
        <p:txBody>
          <a:bodyPr wrap="square" rtlCol="0">
            <a:spAutoFit/>
          </a:bodyPr>
          <a:lstStyle/>
          <a:p>
            <a:pPr marL="630555" algn="just">
              <a:lnSpc>
                <a:spcPct val="115000"/>
              </a:lnSpc>
              <a:spcAft>
                <a:spcPts val="800"/>
              </a:spcAft>
            </a:pPr>
            <a:r>
              <a:rPr lang="vi-VN" sz="4400" b="1" dirty="0">
                <a:latin typeface="Tahoma" panose="020B0604030504040204" pitchFamily="34" charset="0"/>
                <a:ea typeface="Tahoma" panose="020B0604030504040204" pitchFamily="34" charset="0"/>
                <a:cs typeface="Tahoma" panose="020B0604030504040204" pitchFamily="34" charset="0"/>
              </a:rPr>
              <a:t>Trường hợp </a:t>
            </a:r>
            <a:r>
              <a:rPr lang="en-US" sz="4400" b="1" dirty="0">
                <a:latin typeface="Tahoma" panose="020B0604030504040204" pitchFamily="34" charset="0"/>
                <a:ea typeface="Tahoma" panose="020B0604030504040204" pitchFamily="34" charset="0"/>
                <a:cs typeface="Tahoma" panose="020B0604030504040204" pitchFamily="34" charset="0"/>
              </a:rPr>
              <a:t>2</a:t>
            </a:r>
            <a:r>
              <a:rPr lang="vi-VN" sz="4400" b="1" dirty="0">
                <a:latin typeface="Tahoma" panose="020B0604030504040204" pitchFamily="34" charset="0"/>
                <a:ea typeface="Tahoma" panose="020B0604030504040204" pitchFamily="34" charset="0"/>
                <a:cs typeface="Tahoma" panose="020B0604030504040204" pitchFamily="34" charset="0"/>
              </a:rPr>
              <a:t>: Chọn </a:t>
            </a:r>
            <a:r>
              <a:rPr lang="en-US" sz="4400" b="1" dirty="0">
                <a:latin typeface="Tahoma" panose="020B0604030504040204" pitchFamily="34" charset="0"/>
                <a:ea typeface="Tahoma" panose="020B0604030504040204" pitchFamily="34" charset="0"/>
                <a:cs typeface="Tahoma" panose="020B0604030504040204" pitchFamily="34" charset="0"/>
              </a:rPr>
              <a:t>4</a:t>
            </a:r>
            <a:r>
              <a:rPr lang="vi-VN" sz="4400" b="1" dirty="0">
                <a:latin typeface="Tahoma" panose="020B0604030504040204" pitchFamily="34" charset="0"/>
                <a:ea typeface="Tahoma" panose="020B0604030504040204" pitchFamily="34" charset="0"/>
                <a:cs typeface="Tahoma" panose="020B0604030504040204" pitchFamily="34" charset="0"/>
              </a:rPr>
              <a:t> </a:t>
            </a:r>
            <a:r>
              <a:rPr lang="en-US" sz="4400" b="1" dirty="0">
                <a:latin typeface="Tahoma" panose="020B0604030504040204" pitchFamily="34" charset="0"/>
                <a:ea typeface="Tahoma" panose="020B0604030504040204" pitchFamily="34" charset="0"/>
                <a:cs typeface="Tahoma" panose="020B0604030504040204" pitchFamily="34" charset="0"/>
              </a:rPr>
              <a:t>bi </a:t>
            </a:r>
            <a:r>
              <a:rPr lang="en-US" sz="4400" b="1" dirty="0" err="1">
                <a:latin typeface="Tahoma" panose="020B0604030504040204" pitchFamily="34" charset="0"/>
                <a:ea typeface="Tahoma" panose="020B0604030504040204" pitchFamily="34" charset="0"/>
                <a:cs typeface="Tahoma" panose="020B0604030504040204" pitchFamily="34" charset="0"/>
              </a:rPr>
              <a:t>vàng</a:t>
            </a:r>
            <a:r>
              <a:rPr lang="vi-VN" sz="4400" b="1" dirty="0">
                <a:latin typeface="Tahoma" panose="020B0604030504040204" pitchFamily="34" charset="0"/>
                <a:ea typeface="Tahoma" panose="020B0604030504040204" pitchFamily="34" charset="0"/>
                <a:cs typeface="Tahoma" panose="020B0604030504040204" pitchFamily="34" charset="0"/>
              </a:rPr>
              <a:t>, </a:t>
            </a:r>
            <a:r>
              <a:rPr lang="en-US" sz="4400" b="1" dirty="0">
                <a:latin typeface="Tahoma" panose="020B0604030504040204" pitchFamily="34" charset="0"/>
                <a:ea typeface="Tahoma" panose="020B0604030504040204" pitchFamily="34" charset="0"/>
                <a:cs typeface="Tahoma" panose="020B0604030504040204" pitchFamily="34" charset="0"/>
              </a:rPr>
              <a:t>1</a:t>
            </a:r>
            <a:r>
              <a:rPr lang="vi-VN" sz="4400" b="1" dirty="0">
                <a:latin typeface="Tahoma" panose="020B0604030504040204" pitchFamily="34" charset="0"/>
                <a:ea typeface="Tahoma" panose="020B0604030504040204" pitchFamily="34" charset="0"/>
                <a:cs typeface="Tahoma" panose="020B0604030504040204" pitchFamily="34" charset="0"/>
              </a:rPr>
              <a:t> </a:t>
            </a:r>
            <a:r>
              <a:rPr lang="en-US" sz="4400" b="1" dirty="0">
                <a:latin typeface="Tahoma" panose="020B0604030504040204" pitchFamily="34" charset="0"/>
                <a:ea typeface="Tahoma" panose="020B0604030504040204" pitchFamily="34" charset="0"/>
                <a:cs typeface="Tahoma" panose="020B0604030504040204" pitchFamily="34" charset="0"/>
              </a:rPr>
              <a:t>bi </a:t>
            </a:r>
            <a:r>
              <a:rPr lang="en-US" sz="4400" b="1" dirty="0" err="1">
                <a:latin typeface="Tahoma" panose="020B0604030504040204" pitchFamily="34" charset="0"/>
                <a:ea typeface="Tahoma" panose="020B0604030504040204" pitchFamily="34" charset="0"/>
                <a:cs typeface="Tahoma" panose="020B0604030504040204" pitchFamily="34" charset="0"/>
              </a:rPr>
              <a:t>xanh</a:t>
            </a:r>
            <a:r>
              <a:rPr lang="vi-VN" sz="4400" b="1" dirty="0">
                <a:latin typeface="Tahoma" panose="020B0604030504040204" pitchFamily="34" charset="0"/>
                <a:ea typeface="Tahoma" panose="020B0604030504040204" pitchFamily="34" charset="0"/>
                <a:cs typeface="Tahoma" panose="020B0604030504040204" pitchFamily="34" charset="0"/>
              </a:rPr>
              <a:t> </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p:sp>
        <p:nvSpPr>
          <p:cNvPr id="24" name="TextBox 23">
            <a:extLst>
              <a:ext uri="{FF2B5EF4-FFF2-40B4-BE49-F238E27FC236}">
                <a16:creationId xmlns:a16="http://schemas.microsoft.com/office/drawing/2014/main" id="{F6B103C9-7B37-9F45-5DD4-DCAFEEB92D5C}"/>
              </a:ext>
            </a:extLst>
          </p:cNvPr>
          <p:cNvSpPr txBox="1"/>
          <p:nvPr/>
        </p:nvSpPr>
        <p:spPr>
          <a:xfrm>
            <a:off x="843141" y="10356051"/>
            <a:ext cx="9748659" cy="792205"/>
          </a:xfrm>
          <a:prstGeom prst="rect">
            <a:avLst/>
          </a:prstGeom>
          <a:noFill/>
        </p:spPr>
        <p:txBody>
          <a:bodyPr wrap="square" rtlCol="0">
            <a:spAutoFit/>
          </a:bodyPr>
          <a:lstStyle/>
          <a:p>
            <a:pPr marL="630555" algn="just">
              <a:lnSpc>
                <a:spcPct val="115000"/>
              </a:lnSpc>
              <a:spcAft>
                <a:spcPts val="800"/>
              </a:spcAft>
            </a:pPr>
            <a:r>
              <a:rPr lang="vi-VN" sz="4400" b="1" dirty="0">
                <a:latin typeface="Tahoma" panose="020B0604030504040204" pitchFamily="34" charset="0"/>
                <a:ea typeface="Tahoma" panose="020B0604030504040204" pitchFamily="34" charset="0"/>
                <a:cs typeface="Tahoma" panose="020B0604030504040204" pitchFamily="34" charset="0"/>
              </a:rPr>
              <a:t>Trường hợp </a:t>
            </a:r>
            <a:r>
              <a:rPr lang="en-US" sz="4400" b="1" dirty="0">
                <a:latin typeface="Tahoma" panose="020B0604030504040204" pitchFamily="34" charset="0"/>
                <a:ea typeface="Tahoma" panose="020B0604030504040204" pitchFamily="34" charset="0"/>
                <a:cs typeface="Tahoma" panose="020B0604030504040204" pitchFamily="34" charset="0"/>
              </a:rPr>
              <a:t>3</a:t>
            </a:r>
            <a:r>
              <a:rPr lang="vi-VN" sz="4400" b="1" dirty="0">
                <a:latin typeface="Tahoma" panose="020B0604030504040204" pitchFamily="34" charset="0"/>
                <a:ea typeface="Tahoma" panose="020B0604030504040204" pitchFamily="34" charset="0"/>
                <a:cs typeface="Tahoma" panose="020B0604030504040204" pitchFamily="34" charset="0"/>
              </a:rPr>
              <a:t>: Chọn </a:t>
            </a:r>
            <a:r>
              <a:rPr lang="en-US" sz="4400" b="1" dirty="0">
                <a:latin typeface="Tahoma" panose="020B0604030504040204" pitchFamily="34" charset="0"/>
                <a:ea typeface="Tahoma" panose="020B0604030504040204" pitchFamily="34" charset="0"/>
                <a:cs typeface="Tahoma" panose="020B0604030504040204" pitchFamily="34" charset="0"/>
              </a:rPr>
              <a:t>5 bi </a:t>
            </a:r>
            <a:r>
              <a:rPr lang="en-US" sz="4400" b="1" dirty="0" err="1">
                <a:latin typeface="Tahoma" panose="020B0604030504040204" pitchFamily="34" charset="0"/>
                <a:ea typeface="Tahoma" panose="020B0604030504040204" pitchFamily="34" charset="0"/>
                <a:cs typeface="Tahoma" panose="020B0604030504040204" pitchFamily="34" charset="0"/>
              </a:rPr>
              <a:t>vàng</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67679864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up)">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wipe(left)">
                                      <p:cBhvr>
                                        <p:cTn id="22" dur="500"/>
                                        <p:tgtEl>
                                          <p:spTgt spid="3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wipe(left)">
                                      <p:cBhvr>
                                        <p:cTn id="27" dur="500"/>
                                        <p:tgtEl>
                                          <p:spTgt spid="4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wipe(left)">
                                      <p:cBhvr>
                                        <p:cTn id="37" dur="500"/>
                                        <p:tgtEl>
                                          <p:spTgt spid="4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left)">
                                      <p:cBhvr>
                                        <p:cTn id="42" dur="500"/>
                                        <p:tgtEl>
                                          <p:spTgt spid="2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left)">
                                      <p:cBhvr>
                                        <p:cTn id="52"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6" grpId="0"/>
      <p:bldP spid="40" grpId="0"/>
      <p:bldP spid="41" grpId="0"/>
      <p:bldP spid="42" grpId="0"/>
      <p:bldP spid="21" grpId="0"/>
      <p:bldP spid="22" grpId="0"/>
      <p:bldP spid="2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CAE1B80-235C-FCB0-7C49-00665B98DC46}"/>
              </a:ext>
            </a:extLst>
          </p:cNvPr>
          <p:cNvGrpSpPr/>
          <p:nvPr/>
        </p:nvGrpSpPr>
        <p:grpSpPr>
          <a:xfrm>
            <a:off x="699203" y="5715000"/>
            <a:ext cx="23556178" cy="1234536"/>
            <a:chOff x="241306" y="2243792"/>
            <a:chExt cx="11778089" cy="617268"/>
          </a:xfrm>
          <a:solidFill>
            <a:srgbClr val="327E3B"/>
          </a:solidFill>
        </p:grpSpPr>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B48428A4-F198-A003-78D9-31DE63E551FE}"/>
                    </a:ext>
                  </a:extLst>
                </p:cNvPr>
                <p:cNvSpPr/>
                <p:nvPr/>
              </p:nvSpPr>
              <p:spPr>
                <a:xfrm>
                  <a:off x="3538287"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14:m>
                    <m:oMath xmlns:m="http://schemas.openxmlformats.org/officeDocument/2006/math">
                      <m:r>
                        <a:rPr lang="en-US" sz="4800" b="1" i="1" smtClean="0">
                          <a:latin typeface="Cambria Math" panose="02040503050406030204" pitchFamily="18" charset="0"/>
                          <a:ea typeface="Calibri" panose="020F0502020204030204" pitchFamily="34" charset="0"/>
                          <a:cs typeface="Times New Roman" panose="02020603050405020304" pitchFamily="18" charset="0"/>
                        </a:rPr>
                        <m:t>𝟔𝟔</m:t>
                      </m:r>
                    </m:oMath>
                  </a14:m>
                  <a:r>
                    <a:rPr kumimoji="0" lang="en-US" sz="5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t>
                  </a:r>
                </a:p>
              </p:txBody>
            </p:sp>
          </mc:Choice>
          <mc:Fallback xmlns="">
            <p:sp>
              <p:nvSpPr>
                <p:cNvPr id="3" name="Rectangle 2">
                  <a:extLst>
                    <a:ext uri="{FF2B5EF4-FFF2-40B4-BE49-F238E27FC236}">
                      <a16:creationId xmlns:a16="http://schemas.microsoft.com/office/drawing/2014/main" id="{B48428A4-F198-A003-78D9-31DE63E551FE}"/>
                    </a:ext>
                  </a:extLst>
                </p:cNvPr>
                <p:cNvSpPr>
                  <a:spLocks noRot="1" noChangeAspect="1" noMove="1" noResize="1" noEditPoints="1" noAdjustHandles="1" noChangeArrowheads="1" noChangeShapeType="1" noTextEdit="1"/>
                </p:cNvSpPr>
                <p:nvPr/>
              </p:nvSpPr>
              <p:spPr>
                <a:xfrm>
                  <a:off x="3538287" y="2243792"/>
                  <a:ext cx="2468235" cy="617268"/>
                </a:xfrm>
                <a:prstGeom prst="rect">
                  <a:avLst/>
                </a:prstGeom>
                <a:blipFill>
                  <a:blip r:embed="rId2"/>
                  <a:stretch>
                    <a:fillRect b="-14692"/>
                  </a:stretch>
                </a:blipFill>
                <a:ln w="19050">
                  <a:solidFill>
                    <a:schemeClr val="bg1"/>
                  </a:solidFill>
                </a:ln>
              </p:spPr>
              <p:txBody>
                <a:bodyPr/>
                <a:lstStyle/>
                <a:p>
                  <a:r>
                    <a:rPr lang="en-US">
                      <a:noFill/>
                    </a:rPr>
                    <a:t> </a:t>
                  </a:r>
                </a:p>
              </p:txBody>
            </p:sp>
          </mc:Fallback>
        </mc:AlternateContent>
        <p:sp>
          <p:nvSpPr>
            <p:cNvPr id="4" name="Oval 3">
              <a:extLst>
                <a:ext uri="{FF2B5EF4-FFF2-40B4-BE49-F238E27FC236}">
                  <a16:creationId xmlns:a16="http://schemas.microsoft.com/office/drawing/2014/main" id="{84C83E8D-93AF-AB77-60F0-B14EB14475A7}"/>
                </a:ext>
              </a:extLst>
            </p:cNvPr>
            <p:cNvSpPr/>
            <p:nvPr/>
          </p:nvSpPr>
          <p:spPr>
            <a:xfrm>
              <a:off x="3247742"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B</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81EF2102-63C4-8277-3E8F-BA8CDFDCDD1C}"/>
                    </a:ext>
                  </a:extLst>
                </p:cNvPr>
                <p:cNvSpPr/>
                <p:nvPr/>
              </p:nvSpPr>
              <p:spPr>
                <a:xfrm>
                  <a:off x="531851"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14:m>
                    <m:oMath xmlns:m="http://schemas.openxmlformats.org/officeDocument/2006/math">
                      <m:r>
                        <a:rPr lang="en-US" sz="4800" b="1" i="1" smtClean="0">
                          <a:latin typeface="Cambria Math" panose="02040503050406030204" pitchFamily="18" charset="0"/>
                          <a:ea typeface="Calibri" panose="020F0502020204030204" pitchFamily="34" charset="0"/>
                          <a:cs typeface="Times New Roman" panose="02020603050405020304" pitchFamily="18" charset="0"/>
                        </a:rPr>
                        <m:t>𝟓𝟒</m:t>
                      </m:r>
                    </m:oMath>
                  </a14:m>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t>
                  </a:r>
                </a:p>
              </p:txBody>
            </p:sp>
          </mc:Choice>
          <mc:Fallback xmlns="">
            <p:sp>
              <p:nvSpPr>
                <p:cNvPr id="5" name="Rectangle 4">
                  <a:extLst>
                    <a:ext uri="{FF2B5EF4-FFF2-40B4-BE49-F238E27FC236}">
                      <a16:creationId xmlns:a16="http://schemas.microsoft.com/office/drawing/2014/main" id="{81EF2102-63C4-8277-3E8F-BA8CDFDCDD1C}"/>
                    </a:ext>
                  </a:extLst>
                </p:cNvPr>
                <p:cNvSpPr>
                  <a:spLocks noRot="1" noChangeAspect="1" noMove="1" noResize="1" noEditPoints="1" noAdjustHandles="1" noChangeArrowheads="1" noChangeShapeType="1" noTextEdit="1"/>
                </p:cNvSpPr>
                <p:nvPr/>
              </p:nvSpPr>
              <p:spPr>
                <a:xfrm>
                  <a:off x="531851" y="2243792"/>
                  <a:ext cx="2468235" cy="617268"/>
                </a:xfrm>
                <a:prstGeom prst="rect">
                  <a:avLst/>
                </a:prstGeom>
                <a:blipFill>
                  <a:blip r:embed="rId3"/>
                  <a:stretch>
                    <a:fillRect b="-6635"/>
                  </a:stretch>
                </a:blipFill>
                <a:ln w="19050">
                  <a:solidFill>
                    <a:schemeClr val="bg1"/>
                  </a:solidFill>
                </a:ln>
              </p:spPr>
              <p:txBody>
                <a:bodyPr/>
                <a:lstStyle/>
                <a:p>
                  <a:r>
                    <a:rPr lang="en-US">
                      <a:noFill/>
                    </a:rPr>
                    <a:t> </a:t>
                  </a:r>
                </a:p>
              </p:txBody>
            </p:sp>
          </mc:Fallback>
        </mc:AlternateContent>
        <p:sp>
          <p:nvSpPr>
            <p:cNvPr id="6" name="Oval 5">
              <a:extLst>
                <a:ext uri="{FF2B5EF4-FFF2-40B4-BE49-F238E27FC236}">
                  <a16:creationId xmlns:a16="http://schemas.microsoft.com/office/drawing/2014/main" id="{5D97137C-6FE4-7037-9E6D-24323F88C867}"/>
                </a:ext>
              </a:extLst>
            </p:cNvPr>
            <p:cNvSpPr/>
            <p:nvPr/>
          </p:nvSpPr>
          <p:spPr>
            <a:xfrm>
              <a:off x="241306"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10C72F87-07A2-0B3A-953A-978CE05518ED}"/>
                    </a:ext>
                  </a:extLst>
                </p:cNvPr>
                <p:cNvSpPr/>
                <p:nvPr/>
              </p:nvSpPr>
              <p:spPr>
                <a:xfrm>
                  <a:off x="6647108"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14:m>
                    <m:oMath xmlns:m="http://schemas.openxmlformats.org/officeDocument/2006/math">
                      <m:r>
                        <a:rPr lang="en-US" sz="4800" b="1" i="1" smtClean="0">
                          <a:latin typeface="Cambria Math" panose="02040503050406030204" pitchFamily="18" charset="0"/>
                          <a:ea typeface="Calibri" panose="020F0502020204030204" pitchFamily="34" charset="0"/>
                          <a:cs typeface="Times New Roman" panose="02020603050405020304" pitchFamily="18" charset="0"/>
                        </a:rPr>
                        <m:t>𝟏𝟐𝟏</m:t>
                      </m:r>
                    </m:oMath>
                  </a14:m>
                  <a:r>
                    <a:rPr kumimoji="0" lang="en-US" sz="5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7" name="Rectangle 6">
                  <a:extLst>
                    <a:ext uri="{FF2B5EF4-FFF2-40B4-BE49-F238E27FC236}">
                      <a16:creationId xmlns:a16="http://schemas.microsoft.com/office/drawing/2014/main" id="{10C72F87-07A2-0B3A-953A-978CE05518ED}"/>
                    </a:ext>
                  </a:extLst>
                </p:cNvPr>
                <p:cNvSpPr>
                  <a:spLocks noRot="1" noChangeAspect="1" noMove="1" noResize="1" noEditPoints="1" noAdjustHandles="1" noChangeArrowheads="1" noChangeShapeType="1" noTextEdit="1"/>
                </p:cNvSpPr>
                <p:nvPr/>
              </p:nvSpPr>
              <p:spPr>
                <a:xfrm>
                  <a:off x="6647108" y="2243792"/>
                  <a:ext cx="2468235" cy="617268"/>
                </a:xfrm>
                <a:prstGeom prst="rect">
                  <a:avLst/>
                </a:prstGeom>
                <a:blipFill>
                  <a:blip r:embed="rId4"/>
                  <a:stretch>
                    <a:fillRect b="-14692"/>
                  </a:stretch>
                </a:blipFill>
                <a:ln w="19050">
                  <a:solidFill>
                    <a:schemeClr val="bg1"/>
                  </a:solidFill>
                </a:ln>
              </p:spPr>
              <p:txBody>
                <a:bodyPr/>
                <a:lstStyle/>
                <a:p>
                  <a:r>
                    <a:rPr lang="en-US">
                      <a:noFill/>
                    </a:rPr>
                    <a:t> </a:t>
                  </a:r>
                </a:p>
              </p:txBody>
            </p:sp>
          </mc:Fallback>
        </mc:AlternateContent>
        <p:sp>
          <p:nvSpPr>
            <p:cNvPr id="8" name="Oval 7">
              <a:extLst>
                <a:ext uri="{FF2B5EF4-FFF2-40B4-BE49-F238E27FC236}">
                  <a16:creationId xmlns:a16="http://schemas.microsoft.com/office/drawing/2014/main" id="{16C1D00A-EFB8-1843-305C-B459E52641DB}"/>
                </a:ext>
              </a:extLst>
            </p:cNvPr>
            <p:cNvSpPr/>
            <p:nvPr/>
          </p:nvSpPr>
          <p:spPr>
            <a:xfrm>
              <a:off x="6324005"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C</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E80AA816-24B0-A1AB-B512-1B69A8802E48}"/>
                    </a:ext>
                  </a:extLst>
                </p:cNvPr>
                <p:cNvSpPr/>
                <p:nvPr/>
              </p:nvSpPr>
              <p:spPr>
                <a:xfrm>
                  <a:off x="9551160"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14:m>
                    <m:oMath xmlns:m="http://schemas.openxmlformats.org/officeDocument/2006/math">
                      <m:r>
                        <a:rPr lang="en-US" sz="4800" b="1" i="1" smtClean="0">
                          <a:latin typeface="Cambria Math" panose="02040503050406030204" pitchFamily="18" charset="0"/>
                          <a:ea typeface="Calibri" panose="020F0502020204030204" pitchFamily="34" charset="0"/>
                          <a:cs typeface="Times New Roman" panose="02020603050405020304" pitchFamily="18" charset="0"/>
                        </a:rPr>
                        <m:t>𝟏𝟑𝟐</m:t>
                      </m:r>
                    </m:oMath>
                  </a14:m>
                  <a:r>
                    <a:rPr kumimoji="0" lang="en-US" sz="5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9" name="Rectangle 8">
                  <a:extLst>
                    <a:ext uri="{FF2B5EF4-FFF2-40B4-BE49-F238E27FC236}">
                      <a16:creationId xmlns:a16="http://schemas.microsoft.com/office/drawing/2014/main" id="{E80AA816-24B0-A1AB-B512-1B69A8802E48}"/>
                    </a:ext>
                  </a:extLst>
                </p:cNvPr>
                <p:cNvSpPr>
                  <a:spLocks noRot="1" noChangeAspect="1" noMove="1" noResize="1" noEditPoints="1" noAdjustHandles="1" noChangeArrowheads="1" noChangeShapeType="1" noTextEdit="1"/>
                </p:cNvSpPr>
                <p:nvPr/>
              </p:nvSpPr>
              <p:spPr>
                <a:xfrm>
                  <a:off x="9551160" y="2243792"/>
                  <a:ext cx="2468235" cy="617268"/>
                </a:xfrm>
                <a:prstGeom prst="rect">
                  <a:avLst/>
                </a:prstGeom>
                <a:blipFill>
                  <a:blip r:embed="rId5"/>
                  <a:stretch>
                    <a:fillRect b="-14692"/>
                  </a:stretch>
                </a:blipFill>
                <a:ln w="19050">
                  <a:solidFill>
                    <a:schemeClr val="bg1"/>
                  </a:solidFill>
                </a:ln>
              </p:spPr>
              <p:txBody>
                <a:bodyPr/>
                <a:lstStyle/>
                <a:p>
                  <a:r>
                    <a:rPr lang="en-US">
                      <a:noFill/>
                    </a:rPr>
                    <a:t> </a:t>
                  </a:r>
                </a:p>
              </p:txBody>
            </p:sp>
          </mc:Fallback>
        </mc:AlternateContent>
        <p:sp>
          <p:nvSpPr>
            <p:cNvPr id="10" name="Oval 9">
              <a:extLst>
                <a:ext uri="{FF2B5EF4-FFF2-40B4-BE49-F238E27FC236}">
                  <a16:creationId xmlns:a16="http://schemas.microsoft.com/office/drawing/2014/main" id="{F511A7FA-8488-F918-906D-7310A1E0F367}"/>
                </a:ext>
              </a:extLst>
            </p:cNvPr>
            <p:cNvSpPr/>
            <p:nvPr/>
          </p:nvSpPr>
          <p:spPr>
            <a:xfrm>
              <a:off x="9260615"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D</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1" name="Oval 10">
            <a:extLst>
              <a:ext uri="{FF2B5EF4-FFF2-40B4-BE49-F238E27FC236}">
                <a16:creationId xmlns:a16="http://schemas.microsoft.com/office/drawing/2014/main" id="{E5D913EC-0752-FE03-22AC-1A64D3990366}"/>
              </a:ext>
            </a:extLst>
          </p:cNvPr>
          <p:cNvSpPr/>
          <p:nvPr/>
        </p:nvSpPr>
        <p:spPr>
          <a:xfrm>
            <a:off x="659102" y="5840158"/>
            <a:ext cx="1080000" cy="1080000"/>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9155F507-DD34-3FE0-680C-9586B8AE806D}"/>
              </a:ext>
            </a:extLst>
          </p:cNvPr>
          <p:cNvGrpSpPr/>
          <p:nvPr/>
        </p:nvGrpSpPr>
        <p:grpSpPr>
          <a:xfrm>
            <a:off x="220060" y="1905000"/>
            <a:ext cx="23943880" cy="3693768"/>
            <a:chOff x="923003" y="3917552"/>
            <a:chExt cx="23943880" cy="2777209"/>
          </a:xfrm>
        </p:grpSpPr>
        <p:sp>
          <p:nvSpPr>
            <p:cNvPr id="13" name="Rounded Rectangle 41">
              <a:extLst>
                <a:ext uri="{FF2B5EF4-FFF2-40B4-BE49-F238E27FC236}">
                  <a16:creationId xmlns:a16="http://schemas.microsoft.com/office/drawing/2014/main" id="{CF200796-2C05-26D5-EDA1-17D43F34D327}"/>
                </a:ext>
              </a:extLst>
            </p:cNvPr>
            <p:cNvSpPr/>
            <p:nvPr/>
          </p:nvSpPr>
          <p:spPr>
            <a:xfrm>
              <a:off x="1272211" y="4426857"/>
              <a:ext cx="23594672" cy="2267904"/>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4" name="Group 13">
              <a:extLst>
                <a:ext uri="{FF2B5EF4-FFF2-40B4-BE49-F238E27FC236}">
                  <a16:creationId xmlns:a16="http://schemas.microsoft.com/office/drawing/2014/main" id="{AE44BCC2-5BA7-C501-7AE9-A4AE9580E3A7}"/>
                </a:ext>
              </a:extLst>
            </p:cNvPr>
            <p:cNvGrpSpPr/>
            <p:nvPr/>
          </p:nvGrpSpPr>
          <p:grpSpPr>
            <a:xfrm>
              <a:off x="923003" y="3917552"/>
              <a:ext cx="3942102" cy="1040476"/>
              <a:chOff x="923003" y="3917552"/>
              <a:chExt cx="3942102" cy="1040476"/>
            </a:xfrm>
          </p:grpSpPr>
          <p:grpSp>
            <p:nvGrpSpPr>
              <p:cNvPr id="15" name="Group 14">
                <a:extLst>
                  <a:ext uri="{FF2B5EF4-FFF2-40B4-BE49-F238E27FC236}">
                    <a16:creationId xmlns:a16="http://schemas.microsoft.com/office/drawing/2014/main" id="{C7AD3F96-4B55-CEDD-548C-77B12FE670F5}"/>
                  </a:ext>
                </a:extLst>
              </p:cNvPr>
              <p:cNvGrpSpPr/>
              <p:nvPr/>
            </p:nvGrpSpPr>
            <p:grpSpPr>
              <a:xfrm>
                <a:off x="1362045" y="4022855"/>
                <a:ext cx="3503060" cy="865576"/>
                <a:chOff x="2028795" y="4384805"/>
                <a:chExt cx="3503060" cy="865576"/>
              </a:xfrm>
            </p:grpSpPr>
            <p:sp>
              <p:nvSpPr>
                <p:cNvPr id="17" name="Freeform 20">
                  <a:extLst>
                    <a:ext uri="{FF2B5EF4-FFF2-40B4-BE49-F238E27FC236}">
                      <a16:creationId xmlns:a16="http://schemas.microsoft.com/office/drawing/2014/main" id="{80502513-A25B-0835-4109-DB952381BDEC}"/>
                    </a:ext>
                  </a:extLst>
                </p:cNvPr>
                <p:cNvSpPr>
                  <a:spLocks/>
                </p:cNvSpPr>
                <p:nvPr/>
              </p:nvSpPr>
              <p:spPr bwMode="auto">
                <a:xfrm rot="5400000">
                  <a:off x="3364273" y="3082799"/>
                  <a:ext cx="832104" cy="3503060"/>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endParaRPr>
                </a:p>
              </p:txBody>
            </p:sp>
            <p:sp>
              <p:nvSpPr>
                <p:cNvPr id="18" name="TextBox 17">
                  <a:extLst>
                    <a:ext uri="{FF2B5EF4-FFF2-40B4-BE49-F238E27FC236}">
                      <a16:creationId xmlns:a16="http://schemas.microsoft.com/office/drawing/2014/main" id="{82699666-CC20-6F86-87E2-AEE0883EEB1F}"/>
                    </a:ext>
                  </a:extLst>
                </p:cNvPr>
                <p:cNvSpPr txBox="1"/>
                <p:nvPr/>
              </p:nvSpPr>
              <p:spPr>
                <a:xfrm>
                  <a:off x="2542253" y="4384805"/>
                  <a:ext cx="2895398" cy="625567"/>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CÂU</a:t>
                  </a:r>
                  <a:r>
                    <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 7</a:t>
                  </a: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 </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grpSp>
          <p:pic>
            <p:nvPicPr>
              <p:cNvPr id="16" name="Picture 15">
                <a:extLst>
                  <a:ext uri="{FF2B5EF4-FFF2-40B4-BE49-F238E27FC236}">
                    <a16:creationId xmlns:a16="http://schemas.microsoft.com/office/drawing/2014/main" id="{085EF6A8-BBD4-97C5-E898-A64BAB3D1F6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sp>
        <p:nvSpPr>
          <p:cNvPr id="23" name="TextBox 22">
            <a:extLst>
              <a:ext uri="{FF2B5EF4-FFF2-40B4-BE49-F238E27FC236}">
                <a16:creationId xmlns:a16="http://schemas.microsoft.com/office/drawing/2014/main" id="{84E53EB0-6D81-C9D0-3480-AE8B3EDD8E39}"/>
              </a:ext>
            </a:extLst>
          </p:cNvPr>
          <p:cNvSpPr txBox="1"/>
          <p:nvPr/>
        </p:nvSpPr>
        <p:spPr>
          <a:xfrm>
            <a:off x="1199102" y="3868427"/>
            <a:ext cx="23783654" cy="1476110"/>
          </a:xfrm>
          <a:prstGeom prst="rect">
            <a:avLst/>
          </a:prstGeom>
          <a:noFill/>
        </p:spPr>
        <p:txBody>
          <a:bodyPr wrap="square">
            <a:spAutoFit/>
          </a:bodyPr>
          <a:lstStyle/>
          <a:p>
            <a:pPr marL="628650" indent="-628650" algn="just">
              <a:lnSpc>
                <a:spcPct val="107000"/>
              </a:lnSpc>
            </a:pP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a:effectLst/>
                <a:latin typeface="Tahoma" panose="020B0604030504040204" pitchFamily="34" charset="0"/>
                <a:ea typeface="Tahoma" panose="020B0604030504040204" pitchFamily="34" charset="0"/>
                <a:cs typeface="Tahoma" panose="020B0604030504040204" pitchFamily="34" charset="0"/>
              </a:rPr>
              <a:t>Số đường </a:t>
            </a:r>
            <a:r>
              <a:rPr lang="en-US" sz="4400" b="1" dirty="0" err="1">
                <a:effectLst/>
                <a:latin typeface="Tahoma" panose="020B0604030504040204" pitchFamily="34" charset="0"/>
                <a:ea typeface="Tahoma" panose="020B0604030504040204" pitchFamily="34" charset="0"/>
                <a:cs typeface="Tahoma" panose="020B0604030504040204" pitchFamily="34" charset="0"/>
              </a:rPr>
              <a:t>chéo</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của</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một</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đa</a:t>
            </a:r>
            <a:r>
              <a:rPr lang="en-US" sz="4400" b="1" dirty="0">
                <a:effectLst/>
                <a:latin typeface="Tahoma" panose="020B0604030504040204" pitchFamily="34" charset="0"/>
                <a:ea typeface="Tahoma" panose="020B0604030504040204" pitchFamily="34" charset="0"/>
                <a:cs typeface="Tahoma" panose="020B0604030504040204" pitchFamily="34" charset="0"/>
              </a:rPr>
              <a:t> giác </a:t>
            </a:r>
            <a:r>
              <a:rPr lang="en-US" sz="4400" b="1" dirty="0" err="1">
                <a:effectLst/>
                <a:latin typeface="Tahoma" panose="020B0604030504040204" pitchFamily="34" charset="0"/>
                <a:ea typeface="Tahoma" panose="020B0604030504040204" pitchFamily="34" charset="0"/>
                <a:cs typeface="Tahoma" panose="020B0604030504040204" pitchFamily="34" charset="0"/>
              </a:rPr>
              <a:t>đều</a:t>
            </a:r>
            <a:r>
              <a:rPr lang="en-US" sz="4400" b="1" dirty="0">
                <a:effectLst/>
                <a:latin typeface="Tahoma" panose="020B0604030504040204" pitchFamily="34" charset="0"/>
                <a:ea typeface="Tahoma" panose="020B0604030504040204" pitchFamily="34" charset="0"/>
                <a:cs typeface="Tahoma" panose="020B0604030504040204" pitchFamily="34" charset="0"/>
              </a:rPr>
              <a:t> 12 </a:t>
            </a:r>
            <a:r>
              <a:rPr lang="en-US" sz="4400" b="1" dirty="0" err="1">
                <a:effectLst/>
                <a:latin typeface="Tahoma" panose="020B0604030504040204" pitchFamily="34" charset="0"/>
                <a:ea typeface="Tahoma" panose="020B0604030504040204" pitchFamily="34" charset="0"/>
                <a:cs typeface="Tahoma" panose="020B0604030504040204" pitchFamily="34" charset="0"/>
              </a:rPr>
              <a:t>cạnh</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là</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a:p>
            <a:pPr marL="628650" indent="-628650" algn="just">
              <a:lnSpc>
                <a:spcPct val="107000"/>
              </a:lnSpc>
            </a:pPr>
            <a:endParaRPr lang="en-US" sz="4400" b="1" dirty="0">
              <a:latin typeface="Tahoma" panose="020B0604030504040204" pitchFamily="34" charset="0"/>
              <a:ea typeface="Tahoma" panose="020B0604030504040204" pitchFamily="34" charset="0"/>
              <a:cs typeface="Tahoma" panose="020B0604030504040204" pitchFamily="34" charset="0"/>
            </a:endParaRPr>
          </a:p>
        </p:txBody>
      </p:sp>
      <p:grpSp>
        <p:nvGrpSpPr>
          <p:cNvPr id="25" name="Group 24">
            <a:extLst>
              <a:ext uri="{FF2B5EF4-FFF2-40B4-BE49-F238E27FC236}">
                <a16:creationId xmlns:a16="http://schemas.microsoft.com/office/drawing/2014/main" id="{C37EE2FA-AEC6-92CF-2594-955CAB62A19A}"/>
              </a:ext>
            </a:extLst>
          </p:cNvPr>
          <p:cNvGrpSpPr/>
          <p:nvPr/>
        </p:nvGrpSpPr>
        <p:grpSpPr>
          <a:xfrm>
            <a:off x="141341" y="7161550"/>
            <a:ext cx="23862374" cy="6173450"/>
            <a:chOff x="48567" y="4381499"/>
            <a:chExt cx="23018772" cy="6173449"/>
          </a:xfrm>
          <a:solidFill>
            <a:srgbClr val="DAE3F3"/>
          </a:solidFill>
        </p:grpSpPr>
        <p:sp>
          <p:nvSpPr>
            <p:cNvPr id="26" name="Rounded Rectangle 52">
              <a:extLst>
                <a:ext uri="{FF2B5EF4-FFF2-40B4-BE49-F238E27FC236}">
                  <a16:creationId xmlns:a16="http://schemas.microsoft.com/office/drawing/2014/main" id="{E7544F39-6343-495F-6150-CB95CB1743DD}"/>
                </a:ext>
              </a:extLst>
            </p:cNvPr>
            <p:cNvSpPr/>
            <p:nvPr/>
          </p:nvSpPr>
          <p:spPr>
            <a:xfrm>
              <a:off x="385312" y="4941556"/>
              <a:ext cx="22682027" cy="5613392"/>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27" name="Group 26">
              <a:extLst>
                <a:ext uri="{FF2B5EF4-FFF2-40B4-BE49-F238E27FC236}">
                  <a16:creationId xmlns:a16="http://schemas.microsoft.com/office/drawing/2014/main" id="{5EB8AB53-A836-EB8E-52C9-9E71BAA9E134}"/>
                </a:ext>
              </a:extLst>
            </p:cNvPr>
            <p:cNvGrpSpPr/>
            <p:nvPr/>
          </p:nvGrpSpPr>
          <p:grpSpPr>
            <a:xfrm>
              <a:off x="48567" y="4381499"/>
              <a:ext cx="3991940" cy="1079474"/>
              <a:chOff x="410517" y="4648199"/>
              <a:chExt cx="3991940" cy="1079474"/>
            </a:xfrm>
            <a:grpFill/>
          </p:grpSpPr>
          <p:sp>
            <p:nvSpPr>
              <p:cNvPr id="28" name="Freeform 20">
                <a:extLst>
                  <a:ext uri="{FF2B5EF4-FFF2-40B4-BE49-F238E27FC236}">
                    <a16:creationId xmlns:a16="http://schemas.microsoft.com/office/drawing/2014/main" id="{C400BFB7-A84E-C2FC-CF40-0D695F075AC3}"/>
                  </a:ext>
                </a:extLst>
              </p:cNvPr>
              <p:cNvSpPr>
                <a:spLocks/>
              </p:cNvSpPr>
              <p:nvPr/>
            </p:nvSpPr>
            <p:spPr bwMode="auto">
              <a:xfrm rot="16200000" flipV="1">
                <a:off x="2421084" y="3633167"/>
                <a:ext cx="966341"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21D3D6AB-0C38-4A08-2633-39461CFFB4ED}"/>
                  </a:ext>
                </a:extLst>
              </p:cNvPr>
              <p:cNvSpPr txBox="1"/>
              <p:nvPr/>
            </p:nvSpPr>
            <p:spPr>
              <a:xfrm>
                <a:off x="1406054" y="4732063"/>
                <a:ext cx="2872839" cy="800219"/>
              </a:xfrm>
              <a:prstGeom prst="rect">
                <a:avLst/>
              </a:prstGeom>
              <a:grp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Bài giải</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pic>
            <p:nvPicPr>
              <p:cNvPr id="30" name="Picture 29">
                <a:extLst>
                  <a:ext uri="{FF2B5EF4-FFF2-40B4-BE49-F238E27FC236}">
                    <a16:creationId xmlns:a16="http://schemas.microsoft.com/office/drawing/2014/main" id="{EAEEEB99-4B95-5D15-D11B-15E38404F72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7950" t="14860" r="18922" b="25555"/>
              <a:stretch/>
            </p:blipFill>
            <p:spPr>
              <a:xfrm>
                <a:off x="410517" y="4648200"/>
                <a:ext cx="1058947" cy="1079473"/>
              </a:xfrm>
              <a:prstGeom prst="round2DiagRect">
                <a:avLst>
                  <a:gd name="adj1" fmla="val 27632"/>
                  <a:gd name="adj2" fmla="val 0"/>
                </a:avLst>
              </a:prstGeom>
              <a:grpFill/>
              <a:ln w="38100" cap="sq">
                <a:solidFill>
                  <a:schemeClr val="accent6">
                    <a:lumMod val="50000"/>
                  </a:schemeClr>
                </a:solidFill>
                <a:miter lim="800000"/>
              </a:ln>
              <a:effectLst>
                <a:outerShdw blurRad="254000" algn="tl" rotWithShape="0">
                  <a:srgbClr val="000000">
                    <a:alpha val="43000"/>
                  </a:srgbClr>
                </a:outerShdw>
              </a:effectLst>
            </p:spPr>
          </p:pic>
        </p:grpSp>
      </p:grpSp>
      <p:sp>
        <p:nvSpPr>
          <p:cNvPr id="45" name="Rectangle 9">
            <a:extLst>
              <a:ext uri="{FF2B5EF4-FFF2-40B4-BE49-F238E27FC236}">
                <a16:creationId xmlns:a16="http://schemas.microsoft.com/office/drawing/2014/main" id="{1354DEAE-7F5E-E22D-D9EB-1A146850679D}"/>
              </a:ext>
            </a:extLst>
          </p:cNvPr>
          <p:cNvSpPr>
            <a:spLocks noChangeArrowheads="1"/>
          </p:cNvSpPr>
          <p:nvPr/>
        </p:nvSpPr>
        <p:spPr bwMode="auto">
          <a:xfrm>
            <a:off x="10929329" y="2369403"/>
            <a:ext cx="58541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630238" algn="l"/>
              </a:tabLst>
              <a:defRPr>
                <a:solidFill>
                  <a:schemeClr val="tx1"/>
                </a:solidFill>
                <a:latin typeface="Arial" panose="020B0604020202020204" pitchFamily="34" charset="0"/>
              </a:defRPr>
            </a:lvl1pPr>
            <a:lvl2pPr marL="457200" eaLnBrk="0" fontAlgn="base" hangingPunct="0">
              <a:spcBef>
                <a:spcPct val="0"/>
              </a:spcBef>
              <a:spcAft>
                <a:spcPct val="0"/>
              </a:spcAft>
              <a:tabLst>
                <a:tab pos="630238" algn="l"/>
              </a:tabLst>
              <a:defRPr>
                <a:solidFill>
                  <a:schemeClr val="tx1"/>
                </a:solidFill>
                <a:latin typeface="Arial" panose="020B0604020202020204" pitchFamily="34" charset="0"/>
              </a:defRPr>
            </a:lvl2pPr>
            <a:lvl3pPr marL="914400" eaLnBrk="0" fontAlgn="base" hangingPunct="0">
              <a:spcBef>
                <a:spcPct val="0"/>
              </a:spcBef>
              <a:spcAft>
                <a:spcPct val="0"/>
              </a:spcAft>
              <a:tabLst>
                <a:tab pos="630238" algn="l"/>
              </a:tabLst>
              <a:defRPr>
                <a:solidFill>
                  <a:schemeClr val="tx1"/>
                </a:solidFill>
                <a:latin typeface="Arial" panose="020B0604020202020204" pitchFamily="34" charset="0"/>
              </a:defRPr>
            </a:lvl3pPr>
            <a:lvl4pPr marL="1371600" eaLnBrk="0" fontAlgn="base" hangingPunct="0">
              <a:spcBef>
                <a:spcPct val="0"/>
              </a:spcBef>
              <a:spcAft>
                <a:spcPct val="0"/>
              </a:spcAft>
              <a:tabLst>
                <a:tab pos="630238" algn="l"/>
              </a:tabLst>
              <a:defRPr>
                <a:solidFill>
                  <a:schemeClr val="tx1"/>
                </a:solidFill>
                <a:latin typeface="Arial" panose="020B0604020202020204" pitchFamily="34" charset="0"/>
              </a:defRPr>
            </a:lvl4pPr>
            <a:lvl5pPr marL="1828800" eaLnBrk="0" fontAlgn="base" hangingPunct="0">
              <a:spcBef>
                <a:spcPct val="0"/>
              </a:spcBef>
              <a:spcAft>
                <a:spcPct val="0"/>
              </a:spcAft>
              <a:tabLst>
                <a:tab pos="630238" algn="l"/>
              </a:tabLst>
              <a:defRPr>
                <a:solidFill>
                  <a:schemeClr val="tx1"/>
                </a:solidFill>
                <a:latin typeface="Arial" panose="020B0604020202020204" pitchFamily="34" charset="0"/>
              </a:defRPr>
            </a:lvl5pPr>
            <a:lvl6pPr marL="2286000" eaLnBrk="0" fontAlgn="base" hangingPunct="0">
              <a:spcBef>
                <a:spcPct val="0"/>
              </a:spcBef>
              <a:spcAft>
                <a:spcPct val="0"/>
              </a:spcAft>
              <a:tabLst>
                <a:tab pos="630238" algn="l"/>
              </a:tabLst>
              <a:defRPr>
                <a:solidFill>
                  <a:schemeClr val="tx1"/>
                </a:solidFill>
                <a:latin typeface="Arial" panose="020B0604020202020204" pitchFamily="34" charset="0"/>
              </a:defRPr>
            </a:lvl6pPr>
            <a:lvl7pPr marL="2743200" eaLnBrk="0" fontAlgn="base" hangingPunct="0">
              <a:spcBef>
                <a:spcPct val="0"/>
              </a:spcBef>
              <a:spcAft>
                <a:spcPct val="0"/>
              </a:spcAft>
              <a:tabLst>
                <a:tab pos="630238" algn="l"/>
              </a:tabLst>
              <a:defRPr>
                <a:solidFill>
                  <a:schemeClr val="tx1"/>
                </a:solidFill>
                <a:latin typeface="Arial" panose="020B0604020202020204" pitchFamily="34" charset="0"/>
              </a:defRPr>
            </a:lvl7pPr>
            <a:lvl8pPr marL="3200400" eaLnBrk="0" fontAlgn="base" hangingPunct="0">
              <a:spcBef>
                <a:spcPct val="0"/>
              </a:spcBef>
              <a:spcAft>
                <a:spcPct val="0"/>
              </a:spcAft>
              <a:tabLst>
                <a:tab pos="630238" algn="l"/>
              </a:tabLst>
              <a:defRPr>
                <a:solidFill>
                  <a:schemeClr val="tx1"/>
                </a:solidFill>
                <a:latin typeface="Arial" panose="020B0604020202020204" pitchFamily="34" charset="0"/>
              </a:defRPr>
            </a:lvl8pPr>
            <a:lvl9pPr marL="3657600" eaLnBrk="0" fontAlgn="base" hangingPunct="0">
              <a:spcBef>
                <a:spcPct val="0"/>
              </a:spcBef>
              <a:spcAft>
                <a:spcPct val="0"/>
              </a:spcAft>
              <a:tabLst>
                <a:tab pos="630238"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630238" algn="l"/>
              </a:tabLst>
            </a:pPr>
            <a:r>
              <a:rPr kumimoji="0" lang="sv-SE" altLang="en-US" sz="1200" b="0" i="0" u="none" strike="noStrike" cap="none" normalizeH="0" baseline="0" dirty="0">
                <a:ln>
                  <a:noFill/>
                </a:ln>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cạh l</a:t>
            </a:r>
            <a:r>
              <a:rPr kumimoji="0" lang="sv-SE"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Light" panose="020F0302020204030204" pitchFamily="34" charset="0"/>
              </a:rPr>
              <a:t>à</a:t>
            </a:r>
            <a:r>
              <a:rPr kumimoji="0" lang="sv-SE" altLang="en-US" sz="1200" b="0" i="0" u="none" strike="noStrike" cap="none" normalizeH="0" baseline="0" dirty="0">
                <a:ln>
                  <a:noFill/>
                </a:ln>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a:t>
            </a:r>
            <a:endParaRPr kumimoji="0" lang="sv-SE" altLang="en-US" sz="1800" b="0" i="0" u="none" strike="noStrike" cap="none" normalizeH="0" baseline="0" dirty="0">
              <a:ln>
                <a:noFill/>
              </a:ln>
              <a:solidFill>
                <a:schemeClr val="tx1"/>
              </a:solidFill>
              <a:effectLst/>
              <a:latin typeface="Arial" panose="020B0604020202020204" pitchFamily="34" charset="0"/>
            </a:endParaRPr>
          </a:p>
        </p:txBody>
      </p:sp>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FDA46491-9FD3-4603-8969-84B11605120B}"/>
                  </a:ext>
                </a:extLst>
              </p:cNvPr>
              <p:cNvSpPr txBox="1"/>
              <p:nvPr/>
            </p:nvSpPr>
            <p:spPr>
              <a:xfrm>
                <a:off x="220060" y="8922267"/>
                <a:ext cx="23061365" cy="1985608"/>
              </a:xfrm>
              <a:prstGeom prst="rect">
                <a:avLst/>
              </a:prstGeom>
              <a:noFill/>
            </p:spPr>
            <p:txBody>
              <a:bodyPr wrap="square">
                <a:spAutoFit/>
              </a:bodyPr>
              <a:lstStyle/>
              <a:p>
                <a:pPr marL="629920" algn="just">
                  <a:lnSpc>
                    <a:spcPct val="150000"/>
                  </a:lnSpc>
                  <a:spcAft>
                    <a:spcPts val="800"/>
                  </a:spcAft>
                </a:pPr>
                <a:r>
                  <a:rPr lang="en-US" sz="4400" b="1" dirty="0">
                    <a:effectLst/>
                    <a:latin typeface="Tahoma" panose="020B0604030504040204" pitchFamily="34" charset="0"/>
                    <a:ea typeface="Tahoma" panose="020B0604030504040204" pitchFamily="34" charset="0"/>
                    <a:cs typeface="Tahoma" panose="020B0604030504040204" pitchFamily="34" charset="0"/>
                  </a:rPr>
                  <a:t>Đa giác </a:t>
                </a:r>
                <a:r>
                  <a:rPr lang="en-US" sz="4400" b="1" dirty="0" err="1">
                    <a:effectLst/>
                    <a:latin typeface="Tahoma" panose="020B0604030504040204" pitchFamily="34" charset="0"/>
                    <a:ea typeface="Tahoma" panose="020B0604030504040204" pitchFamily="34" charset="0"/>
                    <a:cs typeface="Tahoma" panose="020B0604030504040204" pitchFamily="34" charset="0"/>
                  </a:rPr>
                  <a:t>lồi</a:t>
                </a:r>
                <a:r>
                  <a:rPr lang="en-US"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effectLst/>
                        <a:latin typeface="Cambria Math" panose="02040503050406030204" pitchFamily="18" charset="0"/>
                        <a:ea typeface="Calibri" panose="020F0502020204030204" pitchFamily="34" charset="0"/>
                        <a:cs typeface="Tahoma" panose="020B0604030504040204" pitchFamily="34" charset="0"/>
                      </a:rPr>
                      <m:t>𝟏</m:t>
                    </m:r>
                    <m:r>
                      <a:rPr lang="en-US" sz="4400" b="1" i="0" smtClean="0">
                        <a:effectLst/>
                        <a:latin typeface="Cambria Math" panose="02040503050406030204" pitchFamily="18" charset="0"/>
                        <a:ea typeface="Calibri" panose="020F0502020204030204" pitchFamily="34" charset="0"/>
                        <a:cs typeface="Tahoma" panose="020B0604030504040204" pitchFamily="34" charset="0"/>
                      </a:rPr>
                      <m:t>𝟐</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cạnh</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thì</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có</a:t>
                </a:r>
                <a:r>
                  <a:rPr lang="en-US"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effectLst/>
                        <a:latin typeface="Cambria Math" panose="02040503050406030204" pitchFamily="18" charset="0"/>
                        <a:ea typeface="Calibri" panose="020F0502020204030204" pitchFamily="34" charset="0"/>
                        <a:cs typeface="Tahoma" panose="020B0604030504040204" pitchFamily="34" charset="0"/>
                      </a:rPr>
                      <m:t>𝟏</m:t>
                    </m:r>
                    <m:r>
                      <a:rPr lang="en-US" sz="4400" b="1" i="0" smtClean="0">
                        <a:effectLst/>
                        <a:latin typeface="Cambria Math" panose="02040503050406030204" pitchFamily="18" charset="0"/>
                        <a:ea typeface="Calibri" panose="020F0502020204030204" pitchFamily="34" charset="0"/>
                        <a:cs typeface="Tahoma" panose="020B0604030504040204" pitchFamily="34" charset="0"/>
                      </a:rPr>
                      <m:t>𝟐</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đỉnh</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Lấy</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hai</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điểm</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bất</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kỳ</a:t>
                </a:r>
                <a:r>
                  <a:rPr lang="en-US" sz="4400" b="1" dirty="0">
                    <a:effectLst/>
                    <a:latin typeface="Tahoma" panose="020B0604030504040204" pitchFamily="34" charset="0"/>
                    <a:ea typeface="Tahoma" panose="020B0604030504040204" pitchFamily="34" charset="0"/>
                    <a:cs typeface="Tahoma" panose="020B0604030504040204" pitchFamily="34" charset="0"/>
                  </a:rPr>
                  <a:t> trong </a:t>
                </a:r>
                <a14:m>
                  <m:oMath xmlns:m="http://schemas.openxmlformats.org/officeDocument/2006/math">
                    <m:r>
                      <a:rPr lang="en-US" sz="4400" b="1" i="1">
                        <a:effectLst/>
                        <a:latin typeface="Cambria Math" panose="02040503050406030204" pitchFamily="18" charset="0"/>
                        <a:ea typeface="Calibri" panose="020F0502020204030204" pitchFamily="34" charset="0"/>
                        <a:cs typeface="Tahoma" panose="020B0604030504040204" pitchFamily="34" charset="0"/>
                      </a:rPr>
                      <m:t>𝟏</m:t>
                    </m:r>
                    <m:r>
                      <a:rPr lang="en-US" sz="4400" b="1" i="0" smtClean="0">
                        <a:effectLst/>
                        <a:latin typeface="Cambria Math" panose="02040503050406030204" pitchFamily="18" charset="0"/>
                        <a:ea typeface="Calibri" panose="020F0502020204030204" pitchFamily="34" charset="0"/>
                        <a:cs typeface="Tahoma" panose="020B0604030504040204" pitchFamily="34" charset="0"/>
                      </a:rPr>
                      <m:t>𝟐</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đỉnh</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của</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đa</a:t>
                </a:r>
                <a:r>
                  <a:rPr lang="en-US" sz="4400" b="1" dirty="0">
                    <a:effectLst/>
                    <a:latin typeface="Tahoma" panose="020B0604030504040204" pitchFamily="34" charset="0"/>
                    <a:ea typeface="Tahoma" panose="020B0604030504040204" pitchFamily="34" charset="0"/>
                    <a:cs typeface="Tahoma" panose="020B0604030504040204" pitchFamily="34" charset="0"/>
                  </a:rPr>
                  <a:t> giác </a:t>
                </a:r>
                <a:r>
                  <a:rPr lang="en-US" sz="4400" b="1" dirty="0" err="1">
                    <a:effectLst/>
                    <a:latin typeface="Tahoma" panose="020B0604030504040204" pitchFamily="34" charset="0"/>
                    <a:ea typeface="Tahoma" panose="020B0604030504040204" pitchFamily="34" charset="0"/>
                    <a:cs typeface="Tahoma" panose="020B0604030504040204" pitchFamily="34" charset="0"/>
                  </a:rPr>
                  <a:t>lồi</a:t>
                </a:r>
                <a:r>
                  <a:rPr lang="en-US" sz="4400" b="1" dirty="0">
                    <a:effectLst/>
                    <a:latin typeface="Tahoma" panose="020B0604030504040204" pitchFamily="34" charset="0"/>
                    <a:ea typeface="Tahoma" panose="020B0604030504040204" pitchFamily="34" charset="0"/>
                    <a:cs typeface="Tahoma" panose="020B0604030504040204" pitchFamily="34" charset="0"/>
                  </a:rPr>
                  <a:t> ta </a:t>
                </a:r>
                <a:r>
                  <a:rPr lang="en-US" sz="4400" b="1" dirty="0" err="1">
                    <a:effectLst/>
                    <a:latin typeface="Tahoma" panose="020B0604030504040204" pitchFamily="34" charset="0"/>
                    <a:ea typeface="Tahoma" panose="020B0604030504040204" pitchFamily="34" charset="0"/>
                    <a:cs typeface="Tahoma" panose="020B0604030504040204" pitchFamily="34" charset="0"/>
                  </a:rPr>
                  <a:t>được</a:t>
                </a:r>
                <a:r>
                  <a:rPr lang="en-US" sz="4400" b="1" dirty="0">
                    <a:effectLst/>
                    <a:latin typeface="Tahoma" panose="020B0604030504040204" pitchFamily="34" charset="0"/>
                    <a:ea typeface="Tahoma" panose="020B0604030504040204" pitchFamily="34" charset="0"/>
                    <a:cs typeface="Tahoma" panose="020B0604030504040204" pitchFamily="34" charset="0"/>
                  </a:rPr>
                  <a:t> số </a:t>
                </a:r>
                <a:r>
                  <a:rPr lang="en-US" sz="4400" b="1" dirty="0" err="1">
                    <a:effectLst/>
                    <a:latin typeface="Tahoma" panose="020B0604030504040204" pitchFamily="34" charset="0"/>
                    <a:ea typeface="Tahoma" panose="020B0604030504040204" pitchFamily="34" charset="0"/>
                    <a:cs typeface="Tahoma" panose="020B0604030504040204" pitchFamily="34" charset="0"/>
                  </a:rPr>
                  <a:t>đoạn</a:t>
                </a:r>
                <a:r>
                  <a:rPr lang="en-US" sz="4400" b="1" dirty="0">
                    <a:effectLst/>
                    <a:latin typeface="Tahoma" panose="020B0604030504040204" pitchFamily="34" charset="0"/>
                    <a:ea typeface="Tahoma" panose="020B0604030504040204" pitchFamily="34" charset="0"/>
                    <a:cs typeface="Tahoma" panose="020B0604030504040204" pitchFamily="34" charset="0"/>
                  </a:rPr>
                  <a:t> thẳng </a:t>
                </a:r>
                <a:r>
                  <a:rPr lang="en-US" sz="4400" b="1" dirty="0" err="1">
                    <a:effectLst/>
                    <a:latin typeface="Tahoma" panose="020B0604030504040204" pitchFamily="34" charset="0"/>
                    <a:ea typeface="Tahoma" panose="020B0604030504040204" pitchFamily="34" charset="0"/>
                    <a:cs typeface="Tahoma" panose="020B0604030504040204" pitchFamily="34" charset="0"/>
                  </a:rPr>
                  <a:t>gồm</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cạnh</a:t>
                </a:r>
                <a:r>
                  <a:rPr lang="en-US" sz="4400" b="1" dirty="0">
                    <a:effectLst/>
                    <a:latin typeface="Tahoma" panose="020B0604030504040204" pitchFamily="34" charset="0"/>
                    <a:ea typeface="Tahoma" panose="020B0604030504040204" pitchFamily="34" charset="0"/>
                    <a:cs typeface="Tahoma" panose="020B0604030504040204" pitchFamily="34" charset="0"/>
                  </a:rPr>
                  <a:t> và đường </a:t>
                </a:r>
                <a:r>
                  <a:rPr lang="en-US" sz="4400" b="1" dirty="0" err="1">
                    <a:effectLst/>
                    <a:latin typeface="Tahoma" panose="020B0604030504040204" pitchFamily="34" charset="0"/>
                    <a:ea typeface="Tahoma" panose="020B0604030504040204" pitchFamily="34" charset="0"/>
                    <a:cs typeface="Tahoma" panose="020B0604030504040204" pitchFamily="34" charset="0"/>
                  </a:rPr>
                  <a:t>chéo</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của</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đa</a:t>
                </a:r>
                <a:r>
                  <a:rPr lang="en-US" sz="4400" b="1" dirty="0">
                    <a:effectLst/>
                    <a:latin typeface="Tahoma" panose="020B0604030504040204" pitchFamily="34" charset="0"/>
                    <a:ea typeface="Tahoma" panose="020B0604030504040204" pitchFamily="34" charset="0"/>
                    <a:cs typeface="Tahoma" panose="020B0604030504040204" pitchFamily="34" charset="0"/>
                  </a:rPr>
                  <a:t> giác </a:t>
                </a:r>
                <a:r>
                  <a:rPr lang="en-US" sz="4400" b="1" dirty="0" err="1">
                    <a:effectLst/>
                    <a:latin typeface="Tahoma" panose="020B0604030504040204" pitchFamily="34" charset="0"/>
                    <a:ea typeface="Tahoma" panose="020B0604030504040204" pitchFamily="34" charset="0"/>
                    <a:cs typeface="Tahoma" panose="020B0604030504040204" pitchFamily="34" charset="0"/>
                  </a:rPr>
                  <a:t>lồi</a:t>
                </a:r>
                <a:r>
                  <a:rPr lang="en-US" sz="4400" b="1" dirty="0">
                    <a:effectLst/>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47" name="TextBox 46">
                <a:extLst>
                  <a:ext uri="{FF2B5EF4-FFF2-40B4-BE49-F238E27FC236}">
                    <a16:creationId xmlns:a16="http://schemas.microsoft.com/office/drawing/2014/main" id="{FDA46491-9FD3-4603-8969-84B11605120B}"/>
                  </a:ext>
                </a:extLst>
              </p:cNvPr>
              <p:cNvSpPr txBox="1">
                <a:spLocks noRot="1" noChangeAspect="1" noMove="1" noResize="1" noEditPoints="1" noAdjustHandles="1" noChangeArrowheads="1" noChangeShapeType="1" noTextEdit="1"/>
              </p:cNvSpPr>
              <p:nvPr/>
            </p:nvSpPr>
            <p:spPr>
              <a:xfrm>
                <a:off x="220060" y="8922267"/>
                <a:ext cx="23061365" cy="1985608"/>
              </a:xfrm>
              <a:prstGeom prst="rect">
                <a:avLst/>
              </a:prstGeom>
              <a:blipFill>
                <a:blip r:embed="rId8"/>
                <a:stretch>
                  <a:fillRect r="-1771" b="-141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09A74313-7D0A-453E-27E3-1AC51CAC617A}"/>
                  </a:ext>
                </a:extLst>
              </p:cNvPr>
              <p:cNvSpPr txBox="1"/>
              <p:nvPr/>
            </p:nvSpPr>
            <p:spPr>
              <a:xfrm>
                <a:off x="220060" y="11174305"/>
                <a:ext cx="20353940" cy="1217064"/>
              </a:xfrm>
              <a:prstGeom prst="rect">
                <a:avLst/>
              </a:prstGeom>
              <a:noFill/>
            </p:spPr>
            <p:txBody>
              <a:bodyPr wrap="square">
                <a:spAutoFit/>
              </a:bodyPr>
              <a:lstStyle/>
              <a:p>
                <a:pPr marL="629920" algn="just">
                  <a:lnSpc>
                    <a:spcPct val="115000"/>
                  </a:lnSpc>
                  <a:spcAft>
                    <a:spcPts val="800"/>
                  </a:spcAft>
                </a:pPr>
                <a:r>
                  <a:rPr lang="en-US" sz="4400" b="1" dirty="0">
                    <a:effectLst/>
                    <a:latin typeface="Tahoma" panose="020B0604030504040204" pitchFamily="34" charset="0"/>
                    <a:ea typeface="Tahoma" panose="020B0604030504040204" pitchFamily="34" charset="0"/>
                    <a:cs typeface="Tahoma" panose="020B0604030504040204" pitchFamily="34" charset="0"/>
                  </a:rPr>
                  <a:t>Vậy số đường </a:t>
                </a:r>
                <a:r>
                  <a:rPr lang="en-US" sz="4400" b="1" dirty="0" err="1">
                    <a:effectLst/>
                    <a:latin typeface="Tahoma" panose="020B0604030504040204" pitchFamily="34" charset="0"/>
                    <a:ea typeface="Tahoma" panose="020B0604030504040204" pitchFamily="34" charset="0"/>
                    <a:cs typeface="Tahoma" panose="020B0604030504040204" pitchFamily="34" charset="0"/>
                  </a:rPr>
                  <a:t>chéo</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cần</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tìm</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là</a:t>
                </a:r>
                <a:r>
                  <a:rPr lang="en-US"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Sup>
                      <m:sSub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4400" b="1" i="1">
                            <a:effectLst/>
                            <a:latin typeface="Cambria Math" panose="02040503050406030204" pitchFamily="18" charset="0"/>
                            <a:ea typeface="Calibri" panose="020F0502020204030204" pitchFamily="34" charset="0"/>
                            <a:cs typeface="Tahoma" panose="020B0604030504040204" pitchFamily="34" charset="0"/>
                          </a:rPr>
                          <m:t>𝑪</m:t>
                        </m:r>
                      </m:e>
                      <m:sub>
                        <m:r>
                          <a:rPr lang="en-US" sz="4400" b="1" i="1">
                            <a:effectLst/>
                            <a:latin typeface="Cambria Math" panose="02040503050406030204" pitchFamily="18" charset="0"/>
                            <a:ea typeface="Calibri" panose="020F0502020204030204" pitchFamily="34" charset="0"/>
                            <a:cs typeface="Tahoma" panose="020B0604030504040204" pitchFamily="34" charset="0"/>
                          </a:rPr>
                          <m:t>𝟏</m:t>
                        </m:r>
                        <m:r>
                          <a:rPr lang="en-US" sz="4400" b="1" i="0" smtClean="0">
                            <a:effectLst/>
                            <a:latin typeface="Cambria Math" panose="02040503050406030204" pitchFamily="18" charset="0"/>
                            <a:ea typeface="Calibri" panose="020F0502020204030204" pitchFamily="34" charset="0"/>
                            <a:cs typeface="Tahoma" panose="020B0604030504040204" pitchFamily="34" charset="0"/>
                          </a:rPr>
                          <m:t>𝟐</m:t>
                        </m:r>
                      </m:sub>
                      <m:sup>
                        <m:r>
                          <a:rPr lang="en-US" sz="4400" b="1" i="1">
                            <a:effectLst/>
                            <a:latin typeface="Cambria Math" panose="02040503050406030204" pitchFamily="18" charset="0"/>
                            <a:ea typeface="Calibri" panose="020F0502020204030204" pitchFamily="34" charset="0"/>
                            <a:cs typeface="Tahoma" panose="020B0604030504040204" pitchFamily="34" charset="0"/>
                          </a:rPr>
                          <m:t>𝟐</m:t>
                        </m:r>
                      </m:sup>
                    </m:sSubSup>
                    <m:r>
                      <a:rPr lang="en-US" sz="4400" b="1" i="1">
                        <a:effectLst/>
                        <a:latin typeface="Cambria Math" panose="02040503050406030204" pitchFamily="18" charset="0"/>
                        <a:ea typeface="Calibri" panose="020F0502020204030204" pitchFamily="34" charset="0"/>
                        <a:cs typeface="Tahoma" panose="020B0604030504040204" pitchFamily="34" charset="0"/>
                      </a:rPr>
                      <m:t>−</m:t>
                    </m:r>
                    <m:r>
                      <a:rPr lang="en-US" sz="4400" b="1" i="1">
                        <a:effectLst/>
                        <a:latin typeface="Cambria Math" panose="02040503050406030204" pitchFamily="18" charset="0"/>
                        <a:ea typeface="Calibri" panose="020F0502020204030204" pitchFamily="34" charset="0"/>
                        <a:cs typeface="Tahoma" panose="020B0604030504040204" pitchFamily="34" charset="0"/>
                      </a:rPr>
                      <m:t>𝟏</m:t>
                    </m:r>
                    <m:r>
                      <a:rPr lang="en-US" sz="4400" b="1" i="0" smtClean="0">
                        <a:effectLst/>
                        <a:latin typeface="Cambria Math" panose="02040503050406030204" pitchFamily="18" charset="0"/>
                        <a:ea typeface="Calibri" panose="020F0502020204030204" pitchFamily="34" charset="0"/>
                        <a:cs typeface="Tahoma" panose="020B0604030504040204" pitchFamily="34" charset="0"/>
                      </a:rPr>
                      <m:t>𝟐</m:t>
                    </m:r>
                    <m:r>
                      <a:rPr lang="en-US" sz="4400" b="1" i="1">
                        <a:effectLst/>
                        <a:latin typeface="Cambria Math" panose="02040503050406030204" pitchFamily="18" charset="0"/>
                        <a:ea typeface="Calibri" panose="020F0502020204030204" pitchFamily="34" charset="0"/>
                        <a:cs typeface="Tahoma" panose="020B0604030504040204" pitchFamily="34" charset="0"/>
                      </a:rPr>
                      <m:t>=</m:t>
                    </m:r>
                    <m:f>
                      <m:f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400" b="1" i="1">
                            <a:effectLst/>
                            <a:latin typeface="Cambria Math" panose="02040503050406030204" pitchFamily="18" charset="0"/>
                            <a:ea typeface="Calibri" panose="020F0502020204030204" pitchFamily="34" charset="0"/>
                            <a:cs typeface="Tahoma" panose="020B0604030504040204" pitchFamily="34" charset="0"/>
                          </a:rPr>
                          <m:t>𝟏</m:t>
                        </m:r>
                        <m:r>
                          <a:rPr lang="en-US" sz="4400" b="1" i="0" smtClean="0">
                            <a:effectLst/>
                            <a:latin typeface="Cambria Math" panose="02040503050406030204" pitchFamily="18" charset="0"/>
                            <a:ea typeface="Calibri" panose="020F0502020204030204" pitchFamily="34" charset="0"/>
                            <a:cs typeface="Tahoma" panose="020B0604030504040204" pitchFamily="34" charset="0"/>
                          </a:rPr>
                          <m:t>𝟐</m:t>
                        </m:r>
                        <m:r>
                          <a:rPr lang="en-US" sz="4400" b="1">
                            <a:effectLst/>
                            <a:latin typeface="Cambria Math" panose="02040503050406030204" pitchFamily="18" charset="0"/>
                            <a:ea typeface="Calibri" panose="020F0502020204030204" pitchFamily="34" charset="0"/>
                            <a:cs typeface="Tahoma" panose="020B0604030504040204" pitchFamily="34" charset="0"/>
                          </a:rPr>
                          <m:t>!</m:t>
                        </m:r>
                      </m:num>
                      <m:den>
                        <m:r>
                          <a:rPr lang="en-US" sz="4400" b="1" i="0" smtClean="0">
                            <a:effectLst/>
                            <a:latin typeface="Cambria Math" panose="02040503050406030204" pitchFamily="18" charset="0"/>
                            <a:ea typeface="Calibri" panose="020F0502020204030204" pitchFamily="34" charset="0"/>
                            <a:cs typeface="Tahoma" panose="020B0604030504040204" pitchFamily="34" charset="0"/>
                          </a:rPr>
                          <m:t>𝟏𝟎</m:t>
                        </m:r>
                        <m:r>
                          <a:rPr lang="en-US" sz="4400" b="1">
                            <a:effectLst/>
                            <a:latin typeface="Cambria Math" panose="02040503050406030204" pitchFamily="18" charset="0"/>
                            <a:ea typeface="Calibri" panose="020F0502020204030204" pitchFamily="34" charset="0"/>
                            <a:cs typeface="Tahoma" panose="020B0604030504040204" pitchFamily="34" charset="0"/>
                          </a:rPr>
                          <m:t>!.</m:t>
                        </m:r>
                        <m:r>
                          <a:rPr lang="en-US" sz="4400" b="1" i="1">
                            <a:effectLst/>
                            <a:latin typeface="Cambria Math" panose="02040503050406030204" pitchFamily="18" charset="0"/>
                            <a:ea typeface="Calibri" panose="020F0502020204030204" pitchFamily="34" charset="0"/>
                            <a:cs typeface="Tahoma" panose="020B0604030504040204" pitchFamily="34" charset="0"/>
                          </a:rPr>
                          <m:t>𝟐</m:t>
                        </m:r>
                        <m:r>
                          <a:rPr lang="en-US" sz="4400" b="1">
                            <a:effectLst/>
                            <a:latin typeface="Cambria Math" panose="02040503050406030204" pitchFamily="18" charset="0"/>
                            <a:ea typeface="Calibri" panose="020F0502020204030204" pitchFamily="34" charset="0"/>
                            <a:cs typeface="Tahoma" panose="020B0604030504040204" pitchFamily="34" charset="0"/>
                          </a:rPr>
                          <m:t>!</m:t>
                        </m:r>
                      </m:den>
                    </m:f>
                    <m:r>
                      <a:rPr lang="en-US" sz="4400" b="1" i="1">
                        <a:effectLst/>
                        <a:latin typeface="Cambria Math" panose="02040503050406030204" pitchFamily="18" charset="0"/>
                        <a:ea typeface="Calibri" panose="020F0502020204030204" pitchFamily="34" charset="0"/>
                        <a:cs typeface="Tahoma" panose="020B0604030504040204" pitchFamily="34" charset="0"/>
                      </a:rPr>
                      <m:t>−</m:t>
                    </m:r>
                    <m:r>
                      <a:rPr lang="en-US" sz="4400" b="1" i="1">
                        <a:effectLst/>
                        <a:latin typeface="Cambria Math" panose="02040503050406030204" pitchFamily="18" charset="0"/>
                        <a:ea typeface="Calibri" panose="020F0502020204030204" pitchFamily="34" charset="0"/>
                        <a:cs typeface="Tahoma" panose="020B0604030504040204" pitchFamily="34" charset="0"/>
                      </a:rPr>
                      <m:t>𝟏</m:t>
                    </m:r>
                    <m:r>
                      <a:rPr lang="en-US" sz="4400" b="1" i="0" smtClean="0">
                        <a:effectLst/>
                        <a:latin typeface="Cambria Math" panose="02040503050406030204" pitchFamily="18" charset="0"/>
                        <a:ea typeface="Calibri" panose="020F0502020204030204" pitchFamily="34" charset="0"/>
                        <a:cs typeface="Tahoma" panose="020B0604030504040204" pitchFamily="34" charset="0"/>
                      </a:rPr>
                      <m:t>𝟐</m:t>
                    </m:r>
                    <m:r>
                      <a:rPr lang="en-US" sz="4400" b="1" i="1">
                        <a:effectLst/>
                        <a:latin typeface="Cambria Math" panose="02040503050406030204" pitchFamily="18" charset="0"/>
                        <a:ea typeface="Calibri" panose="020F0502020204030204" pitchFamily="34" charset="0"/>
                        <a:cs typeface="Tahoma" panose="020B0604030504040204" pitchFamily="34" charset="0"/>
                      </a:rPr>
                      <m:t>=</m:t>
                    </m:r>
                    <m:r>
                      <a:rPr lang="en-US" sz="4400" b="1" i="0" smtClean="0">
                        <a:effectLst/>
                        <a:latin typeface="Cambria Math" panose="02040503050406030204" pitchFamily="18" charset="0"/>
                        <a:ea typeface="Calibri" panose="020F0502020204030204" pitchFamily="34" charset="0"/>
                        <a:cs typeface="Tahoma" panose="020B0604030504040204" pitchFamily="34" charset="0"/>
                      </a:rPr>
                      <m:t>𝟓𝟒</m:t>
                    </m:r>
                    <m:r>
                      <a:rPr lang="en-US" sz="4400" b="1">
                        <a:effectLst/>
                        <a:latin typeface="Cambria Math" panose="02040503050406030204" pitchFamily="18" charset="0"/>
                        <a:ea typeface="Calibri" panose="020F0502020204030204" pitchFamily="34" charset="0"/>
                        <a:cs typeface="Tahoma" panose="020B0604030504040204" pitchFamily="34" charset="0"/>
                      </a:rPr>
                      <m:t>.</m:t>
                    </m:r>
                  </m:oMath>
                </a14:m>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9" name="TextBox 48">
                <a:extLst>
                  <a:ext uri="{FF2B5EF4-FFF2-40B4-BE49-F238E27FC236}">
                    <a16:creationId xmlns:a16="http://schemas.microsoft.com/office/drawing/2014/main" id="{09A74313-7D0A-453E-27E3-1AC51CAC617A}"/>
                  </a:ext>
                </a:extLst>
              </p:cNvPr>
              <p:cNvSpPr txBox="1">
                <a:spLocks noRot="1" noChangeAspect="1" noMove="1" noResize="1" noEditPoints="1" noAdjustHandles="1" noChangeArrowheads="1" noChangeShapeType="1" noTextEdit="1"/>
              </p:cNvSpPr>
              <p:nvPr/>
            </p:nvSpPr>
            <p:spPr>
              <a:xfrm>
                <a:off x="220060" y="11174305"/>
                <a:ext cx="20353940" cy="1217064"/>
              </a:xfrm>
              <a:prstGeom prst="rect">
                <a:avLst/>
              </a:prstGeom>
              <a:blipFill>
                <a:blip r:embed="rId9"/>
                <a:stretch>
                  <a:fillRect b="-9000"/>
                </a:stretch>
              </a:blipFill>
            </p:spPr>
            <p:txBody>
              <a:bodyPr/>
              <a:lstStyle/>
              <a:p>
                <a:r>
                  <a:rPr lang="en-US">
                    <a:noFill/>
                  </a:rPr>
                  <a:t> </a:t>
                </a:r>
              </a:p>
            </p:txBody>
          </p:sp>
        </mc:Fallback>
      </mc:AlternateContent>
    </p:spTree>
    <p:extLst>
      <p:ext uri="{BB962C8B-B14F-4D97-AF65-F5344CB8AC3E}">
        <p14:creationId xmlns:p14="http://schemas.microsoft.com/office/powerpoint/2010/main" val="105892347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up)">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fade">
                                      <p:cBhvr>
                                        <p:cTn id="22" dur="1000"/>
                                        <p:tgtEl>
                                          <p:spTgt spid="47"/>
                                        </p:tgtEl>
                                      </p:cBhvr>
                                    </p:animEffect>
                                    <p:anim calcmode="lin" valueType="num">
                                      <p:cBhvr>
                                        <p:cTn id="23" dur="1000" fill="hold"/>
                                        <p:tgtEl>
                                          <p:spTgt spid="47"/>
                                        </p:tgtEl>
                                        <p:attrNameLst>
                                          <p:attrName>ppt_x</p:attrName>
                                        </p:attrNameLst>
                                      </p:cBhvr>
                                      <p:tavLst>
                                        <p:tav tm="0">
                                          <p:val>
                                            <p:strVal val="#ppt_x"/>
                                          </p:val>
                                        </p:tav>
                                        <p:tav tm="100000">
                                          <p:val>
                                            <p:strVal val="#ppt_x"/>
                                          </p:val>
                                        </p:tav>
                                      </p:tavLst>
                                    </p:anim>
                                    <p:anim calcmode="lin" valueType="num">
                                      <p:cBhvr>
                                        <p:cTn id="2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fade">
                                      <p:cBhvr>
                                        <p:cTn id="29" dur="1000"/>
                                        <p:tgtEl>
                                          <p:spTgt spid="49"/>
                                        </p:tgtEl>
                                      </p:cBhvr>
                                    </p:animEffect>
                                    <p:anim calcmode="lin" valueType="num">
                                      <p:cBhvr>
                                        <p:cTn id="30" dur="1000" fill="hold"/>
                                        <p:tgtEl>
                                          <p:spTgt spid="49"/>
                                        </p:tgtEl>
                                        <p:attrNameLst>
                                          <p:attrName>ppt_x</p:attrName>
                                        </p:attrNameLst>
                                      </p:cBhvr>
                                      <p:tavLst>
                                        <p:tav tm="0">
                                          <p:val>
                                            <p:strVal val="#ppt_x"/>
                                          </p:val>
                                        </p:tav>
                                        <p:tav tm="100000">
                                          <p:val>
                                            <p:strVal val="#ppt_x"/>
                                          </p:val>
                                        </p:tav>
                                      </p:tavLst>
                                    </p:anim>
                                    <p:anim calcmode="lin" valueType="num">
                                      <p:cBhvr>
                                        <p:cTn id="31"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47" grpId="0"/>
      <p:bldP spid="4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CAE1B80-235C-FCB0-7C49-00665B98DC46}"/>
              </a:ext>
            </a:extLst>
          </p:cNvPr>
          <p:cNvGrpSpPr/>
          <p:nvPr/>
        </p:nvGrpSpPr>
        <p:grpSpPr>
          <a:xfrm>
            <a:off x="699203" y="6629400"/>
            <a:ext cx="23556178" cy="1234536"/>
            <a:chOff x="241306" y="2243792"/>
            <a:chExt cx="11778089" cy="617268"/>
          </a:xfrm>
          <a:solidFill>
            <a:srgbClr val="327E3B"/>
          </a:solidFill>
        </p:grpSpPr>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B48428A4-F198-A003-78D9-31DE63E551FE}"/>
                    </a:ext>
                  </a:extLst>
                </p:cNvPr>
                <p:cNvSpPr/>
                <p:nvPr/>
              </p:nvSpPr>
              <p:spPr>
                <a:xfrm>
                  <a:off x="3538287"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14:m>
                    <m:oMath xmlns:m="http://schemas.openxmlformats.org/officeDocument/2006/math">
                      <m:r>
                        <a:rPr lang="en-US" sz="4800" b="1" i="1" smtClean="0">
                          <a:latin typeface="Cambria Math" panose="02040503050406030204" pitchFamily="18" charset="0"/>
                        </a:rPr>
                        <m:t>𝟐𝟒𝟒𝟖𝟎</m:t>
                      </m:r>
                    </m:oMath>
                  </a14:m>
                  <a:r>
                    <a:rPr kumimoji="0" lang="en-US" sz="5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t>
                  </a:r>
                </a:p>
              </p:txBody>
            </p:sp>
          </mc:Choice>
          <mc:Fallback xmlns="">
            <p:sp>
              <p:nvSpPr>
                <p:cNvPr id="3" name="Rectangle 2">
                  <a:extLst>
                    <a:ext uri="{FF2B5EF4-FFF2-40B4-BE49-F238E27FC236}">
                      <a16:creationId xmlns:a16="http://schemas.microsoft.com/office/drawing/2014/main" id="{B48428A4-F198-A003-78D9-31DE63E551FE}"/>
                    </a:ext>
                  </a:extLst>
                </p:cNvPr>
                <p:cNvSpPr>
                  <a:spLocks noRot="1" noChangeAspect="1" noMove="1" noResize="1" noEditPoints="1" noAdjustHandles="1" noChangeArrowheads="1" noChangeShapeType="1" noTextEdit="1"/>
                </p:cNvSpPr>
                <p:nvPr/>
              </p:nvSpPr>
              <p:spPr>
                <a:xfrm>
                  <a:off x="3538287" y="2243792"/>
                  <a:ext cx="2468235" cy="617268"/>
                </a:xfrm>
                <a:prstGeom prst="rect">
                  <a:avLst/>
                </a:prstGeom>
                <a:blipFill>
                  <a:blip r:embed="rId2"/>
                  <a:stretch>
                    <a:fillRect b="-14692"/>
                  </a:stretch>
                </a:blipFill>
                <a:ln w="19050">
                  <a:solidFill>
                    <a:schemeClr val="bg1"/>
                  </a:solidFill>
                </a:ln>
              </p:spPr>
              <p:txBody>
                <a:bodyPr/>
                <a:lstStyle/>
                <a:p>
                  <a:r>
                    <a:rPr lang="en-US">
                      <a:noFill/>
                    </a:rPr>
                    <a:t> </a:t>
                  </a:r>
                </a:p>
              </p:txBody>
            </p:sp>
          </mc:Fallback>
        </mc:AlternateContent>
        <p:sp>
          <p:nvSpPr>
            <p:cNvPr id="4" name="Oval 3">
              <a:extLst>
                <a:ext uri="{FF2B5EF4-FFF2-40B4-BE49-F238E27FC236}">
                  <a16:creationId xmlns:a16="http://schemas.microsoft.com/office/drawing/2014/main" id="{84C83E8D-93AF-AB77-60F0-B14EB14475A7}"/>
                </a:ext>
              </a:extLst>
            </p:cNvPr>
            <p:cNvSpPr/>
            <p:nvPr/>
          </p:nvSpPr>
          <p:spPr>
            <a:xfrm>
              <a:off x="3247742"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B</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81EF2102-63C4-8277-3E8F-BA8CDFDCDD1C}"/>
                    </a:ext>
                  </a:extLst>
                </p:cNvPr>
                <p:cNvSpPr/>
                <p:nvPr/>
              </p:nvSpPr>
              <p:spPr>
                <a:xfrm>
                  <a:off x="531851"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14:m>
                    <m:oMath xmlns:m="http://schemas.openxmlformats.org/officeDocument/2006/math">
                      <m:r>
                        <a:rPr lang="en-US" sz="4800" b="1" i="1" smtClean="0">
                          <a:latin typeface="Cambria Math" panose="02040503050406030204" pitchFamily="18" charset="0"/>
                        </a:rPr>
                        <m:t>𝟐𝟒𝟒𝟏𝟐</m:t>
                      </m:r>
                    </m:oMath>
                  </a14:m>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t>
                  </a:r>
                </a:p>
              </p:txBody>
            </p:sp>
          </mc:Choice>
          <mc:Fallback xmlns="">
            <p:sp>
              <p:nvSpPr>
                <p:cNvPr id="5" name="Rectangle 4">
                  <a:extLst>
                    <a:ext uri="{FF2B5EF4-FFF2-40B4-BE49-F238E27FC236}">
                      <a16:creationId xmlns:a16="http://schemas.microsoft.com/office/drawing/2014/main" id="{81EF2102-63C4-8277-3E8F-BA8CDFDCDD1C}"/>
                    </a:ext>
                  </a:extLst>
                </p:cNvPr>
                <p:cNvSpPr>
                  <a:spLocks noRot="1" noChangeAspect="1" noMove="1" noResize="1" noEditPoints="1" noAdjustHandles="1" noChangeArrowheads="1" noChangeShapeType="1" noTextEdit="1"/>
                </p:cNvSpPr>
                <p:nvPr/>
              </p:nvSpPr>
              <p:spPr>
                <a:xfrm>
                  <a:off x="531851" y="2243792"/>
                  <a:ext cx="2468235" cy="617268"/>
                </a:xfrm>
                <a:prstGeom prst="rect">
                  <a:avLst/>
                </a:prstGeom>
                <a:blipFill>
                  <a:blip r:embed="rId3"/>
                  <a:stretch>
                    <a:fillRect b="-6635"/>
                  </a:stretch>
                </a:blipFill>
                <a:ln w="19050">
                  <a:solidFill>
                    <a:schemeClr val="bg1"/>
                  </a:solidFill>
                </a:ln>
              </p:spPr>
              <p:txBody>
                <a:bodyPr/>
                <a:lstStyle/>
                <a:p>
                  <a:r>
                    <a:rPr lang="en-US">
                      <a:noFill/>
                    </a:rPr>
                    <a:t> </a:t>
                  </a:r>
                </a:p>
              </p:txBody>
            </p:sp>
          </mc:Fallback>
        </mc:AlternateContent>
        <p:sp>
          <p:nvSpPr>
            <p:cNvPr id="6" name="Oval 5">
              <a:extLst>
                <a:ext uri="{FF2B5EF4-FFF2-40B4-BE49-F238E27FC236}">
                  <a16:creationId xmlns:a16="http://schemas.microsoft.com/office/drawing/2014/main" id="{5D97137C-6FE4-7037-9E6D-24323F88C867}"/>
                </a:ext>
              </a:extLst>
            </p:cNvPr>
            <p:cNvSpPr/>
            <p:nvPr/>
          </p:nvSpPr>
          <p:spPr>
            <a:xfrm>
              <a:off x="241306"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10C72F87-07A2-0B3A-953A-978CE05518ED}"/>
                    </a:ext>
                  </a:extLst>
                </p:cNvPr>
                <p:cNvSpPr/>
                <p:nvPr/>
              </p:nvSpPr>
              <p:spPr>
                <a:xfrm>
                  <a:off x="6647108"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14:m>
                    <m:oMath xmlns:m="http://schemas.openxmlformats.org/officeDocument/2006/math">
                      <m:r>
                        <a:rPr lang="en-US" sz="4800" b="1" i="1" smtClean="0">
                          <a:latin typeface="Cambria Math" panose="02040503050406030204" pitchFamily="18" charset="0"/>
                        </a:rPr>
                        <m:t>𝟑𝟐𝟓𝟏𝟐</m:t>
                      </m:r>
                    </m:oMath>
                  </a14:m>
                  <a:r>
                    <a:rPr kumimoji="0" lang="en-US" sz="5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7" name="Rectangle 6">
                  <a:extLst>
                    <a:ext uri="{FF2B5EF4-FFF2-40B4-BE49-F238E27FC236}">
                      <a16:creationId xmlns:a16="http://schemas.microsoft.com/office/drawing/2014/main" id="{10C72F87-07A2-0B3A-953A-978CE05518ED}"/>
                    </a:ext>
                  </a:extLst>
                </p:cNvPr>
                <p:cNvSpPr>
                  <a:spLocks noRot="1" noChangeAspect="1" noMove="1" noResize="1" noEditPoints="1" noAdjustHandles="1" noChangeArrowheads="1" noChangeShapeType="1" noTextEdit="1"/>
                </p:cNvSpPr>
                <p:nvPr/>
              </p:nvSpPr>
              <p:spPr>
                <a:xfrm>
                  <a:off x="6647108" y="2243792"/>
                  <a:ext cx="2468235" cy="617268"/>
                </a:xfrm>
                <a:prstGeom prst="rect">
                  <a:avLst/>
                </a:prstGeom>
                <a:blipFill>
                  <a:blip r:embed="rId4"/>
                  <a:stretch>
                    <a:fillRect b="-14692"/>
                  </a:stretch>
                </a:blipFill>
                <a:ln w="19050">
                  <a:solidFill>
                    <a:schemeClr val="bg1"/>
                  </a:solidFill>
                </a:ln>
              </p:spPr>
              <p:txBody>
                <a:bodyPr/>
                <a:lstStyle/>
                <a:p>
                  <a:r>
                    <a:rPr lang="en-US">
                      <a:noFill/>
                    </a:rPr>
                    <a:t> </a:t>
                  </a:r>
                </a:p>
              </p:txBody>
            </p:sp>
          </mc:Fallback>
        </mc:AlternateContent>
        <p:sp>
          <p:nvSpPr>
            <p:cNvPr id="8" name="Oval 7">
              <a:extLst>
                <a:ext uri="{FF2B5EF4-FFF2-40B4-BE49-F238E27FC236}">
                  <a16:creationId xmlns:a16="http://schemas.microsoft.com/office/drawing/2014/main" id="{16C1D00A-EFB8-1843-305C-B459E52641DB}"/>
                </a:ext>
              </a:extLst>
            </p:cNvPr>
            <p:cNvSpPr/>
            <p:nvPr/>
          </p:nvSpPr>
          <p:spPr>
            <a:xfrm>
              <a:off x="6324005"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C</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E80AA816-24B0-A1AB-B512-1B69A8802E48}"/>
                    </a:ext>
                  </a:extLst>
                </p:cNvPr>
                <p:cNvSpPr/>
                <p:nvPr/>
              </p:nvSpPr>
              <p:spPr>
                <a:xfrm>
                  <a:off x="9551160"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14:m>
                    <m:oMath xmlns:m="http://schemas.openxmlformats.org/officeDocument/2006/math">
                      <m:r>
                        <a:rPr kumimoji="0" lang="en-US" sz="4800" b="1" i="1" u="none" strike="noStrike" kern="1200" cap="none" spc="0" normalizeH="0" baseline="0" noProof="0" smtClean="0">
                          <a:ln>
                            <a:noFill/>
                          </a:ln>
                          <a:solidFill>
                            <a:prstClr val="white"/>
                          </a:solidFill>
                          <a:effectLst/>
                          <a:uLnTx/>
                          <a:uFillTx/>
                          <a:latin typeface="Cambria Math" panose="02040503050406030204" pitchFamily="18" charset="0"/>
                          <a:ea typeface="Tahoma" panose="020B0604030504040204" pitchFamily="34" charset="0"/>
                          <a:cs typeface="Tahoma" panose="020B0604030504040204" pitchFamily="34" charset="0"/>
                        </a:rPr>
                        <m:t>𝟐𝟑𝟑𝟏𝟒</m:t>
                      </m:r>
                    </m:oMath>
                  </a14:m>
                  <a:r>
                    <a:rPr kumimoji="0" lang="en-US" sz="5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9" name="Rectangle 8">
                  <a:extLst>
                    <a:ext uri="{FF2B5EF4-FFF2-40B4-BE49-F238E27FC236}">
                      <a16:creationId xmlns:a16="http://schemas.microsoft.com/office/drawing/2014/main" id="{E80AA816-24B0-A1AB-B512-1B69A8802E48}"/>
                    </a:ext>
                  </a:extLst>
                </p:cNvPr>
                <p:cNvSpPr>
                  <a:spLocks noRot="1" noChangeAspect="1" noMove="1" noResize="1" noEditPoints="1" noAdjustHandles="1" noChangeArrowheads="1" noChangeShapeType="1" noTextEdit="1"/>
                </p:cNvSpPr>
                <p:nvPr/>
              </p:nvSpPr>
              <p:spPr>
                <a:xfrm>
                  <a:off x="9551160" y="2243792"/>
                  <a:ext cx="2468235" cy="617268"/>
                </a:xfrm>
                <a:prstGeom prst="rect">
                  <a:avLst/>
                </a:prstGeom>
                <a:blipFill>
                  <a:blip r:embed="rId5"/>
                  <a:stretch>
                    <a:fillRect b="-14692"/>
                  </a:stretch>
                </a:blipFill>
                <a:ln w="19050">
                  <a:solidFill>
                    <a:schemeClr val="bg1"/>
                  </a:solidFill>
                </a:ln>
              </p:spPr>
              <p:txBody>
                <a:bodyPr/>
                <a:lstStyle/>
                <a:p>
                  <a:r>
                    <a:rPr lang="en-US">
                      <a:noFill/>
                    </a:rPr>
                    <a:t> </a:t>
                  </a:r>
                </a:p>
              </p:txBody>
            </p:sp>
          </mc:Fallback>
        </mc:AlternateContent>
        <p:sp>
          <p:nvSpPr>
            <p:cNvPr id="10" name="Oval 9">
              <a:extLst>
                <a:ext uri="{FF2B5EF4-FFF2-40B4-BE49-F238E27FC236}">
                  <a16:creationId xmlns:a16="http://schemas.microsoft.com/office/drawing/2014/main" id="{F511A7FA-8488-F918-906D-7310A1E0F367}"/>
                </a:ext>
              </a:extLst>
            </p:cNvPr>
            <p:cNvSpPr/>
            <p:nvPr/>
          </p:nvSpPr>
          <p:spPr>
            <a:xfrm>
              <a:off x="9260615"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D</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1" name="Oval 10">
            <a:extLst>
              <a:ext uri="{FF2B5EF4-FFF2-40B4-BE49-F238E27FC236}">
                <a16:creationId xmlns:a16="http://schemas.microsoft.com/office/drawing/2014/main" id="{E5D913EC-0752-FE03-22AC-1A64D3990366}"/>
              </a:ext>
            </a:extLst>
          </p:cNvPr>
          <p:cNvSpPr/>
          <p:nvPr/>
        </p:nvSpPr>
        <p:spPr>
          <a:xfrm>
            <a:off x="6753165" y="6755699"/>
            <a:ext cx="1080000" cy="1080000"/>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B</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9155F507-DD34-3FE0-680C-9586B8AE806D}"/>
              </a:ext>
            </a:extLst>
          </p:cNvPr>
          <p:cNvGrpSpPr/>
          <p:nvPr/>
        </p:nvGrpSpPr>
        <p:grpSpPr>
          <a:xfrm>
            <a:off x="220060" y="1905000"/>
            <a:ext cx="23943880" cy="4475108"/>
            <a:chOff x="923003" y="3917552"/>
            <a:chExt cx="23943880" cy="3364670"/>
          </a:xfrm>
        </p:grpSpPr>
        <p:sp>
          <p:nvSpPr>
            <p:cNvPr id="13" name="Rounded Rectangle 41">
              <a:extLst>
                <a:ext uri="{FF2B5EF4-FFF2-40B4-BE49-F238E27FC236}">
                  <a16:creationId xmlns:a16="http://schemas.microsoft.com/office/drawing/2014/main" id="{CF200796-2C05-26D5-EDA1-17D43F34D327}"/>
                </a:ext>
              </a:extLst>
            </p:cNvPr>
            <p:cNvSpPr/>
            <p:nvPr/>
          </p:nvSpPr>
          <p:spPr>
            <a:xfrm>
              <a:off x="1272211" y="4426856"/>
              <a:ext cx="23594672" cy="2855366"/>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4" name="Group 13">
              <a:extLst>
                <a:ext uri="{FF2B5EF4-FFF2-40B4-BE49-F238E27FC236}">
                  <a16:creationId xmlns:a16="http://schemas.microsoft.com/office/drawing/2014/main" id="{AE44BCC2-5BA7-C501-7AE9-A4AE9580E3A7}"/>
                </a:ext>
              </a:extLst>
            </p:cNvPr>
            <p:cNvGrpSpPr/>
            <p:nvPr/>
          </p:nvGrpSpPr>
          <p:grpSpPr>
            <a:xfrm>
              <a:off x="923003" y="3917552"/>
              <a:ext cx="3942102" cy="1040476"/>
              <a:chOff x="923003" y="3917552"/>
              <a:chExt cx="3942102" cy="1040476"/>
            </a:xfrm>
          </p:grpSpPr>
          <p:grpSp>
            <p:nvGrpSpPr>
              <p:cNvPr id="15" name="Group 14">
                <a:extLst>
                  <a:ext uri="{FF2B5EF4-FFF2-40B4-BE49-F238E27FC236}">
                    <a16:creationId xmlns:a16="http://schemas.microsoft.com/office/drawing/2014/main" id="{C7AD3F96-4B55-CEDD-548C-77B12FE670F5}"/>
                  </a:ext>
                </a:extLst>
              </p:cNvPr>
              <p:cNvGrpSpPr/>
              <p:nvPr/>
            </p:nvGrpSpPr>
            <p:grpSpPr>
              <a:xfrm>
                <a:off x="1362045" y="4022855"/>
                <a:ext cx="3503060" cy="865576"/>
                <a:chOff x="2028795" y="4384805"/>
                <a:chExt cx="3503060" cy="865576"/>
              </a:xfrm>
            </p:grpSpPr>
            <p:sp>
              <p:nvSpPr>
                <p:cNvPr id="17" name="Freeform 20">
                  <a:extLst>
                    <a:ext uri="{FF2B5EF4-FFF2-40B4-BE49-F238E27FC236}">
                      <a16:creationId xmlns:a16="http://schemas.microsoft.com/office/drawing/2014/main" id="{80502513-A25B-0835-4109-DB952381BDEC}"/>
                    </a:ext>
                  </a:extLst>
                </p:cNvPr>
                <p:cNvSpPr>
                  <a:spLocks/>
                </p:cNvSpPr>
                <p:nvPr/>
              </p:nvSpPr>
              <p:spPr bwMode="auto">
                <a:xfrm rot="5400000">
                  <a:off x="3364273" y="3082799"/>
                  <a:ext cx="832104" cy="3503060"/>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endParaRPr>
                </a:p>
              </p:txBody>
            </p:sp>
            <p:sp>
              <p:nvSpPr>
                <p:cNvPr id="18" name="TextBox 17">
                  <a:extLst>
                    <a:ext uri="{FF2B5EF4-FFF2-40B4-BE49-F238E27FC236}">
                      <a16:creationId xmlns:a16="http://schemas.microsoft.com/office/drawing/2014/main" id="{82699666-CC20-6F86-87E2-AEE0883EEB1F}"/>
                    </a:ext>
                  </a:extLst>
                </p:cNvPr>
                <p:cNvSpPr txBox="1"/>
                <p:nvPr/>
              </p:nvSpPr>
              <p:spPr>
                <a:xfrm>
                  <a:off x="2542253" y="4384805"/>
                  <a:ext cx="2895398" cy="625567"/>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CÂU</a:t>
                  </a:r>
                  <a:r>
                    <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 8</a:t>
                  </a: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 </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grpSp>
          <p:pic>
            <p:nvPicPr>
              <p:cNvPr id="16" name="Picture 15">
                <a:extLst>
                  <a:ext uri="{FF2B5EF4-FFF2-40B4-BE49-F238E27FC236}">
                    <a16:creationId xmlns:a16="http://schemas.microsoft.com/office/drawing/2014/main" id="{085EF6A8-BBD4-97C5-E898-A64BAB3D1F6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84E53EB0-6D81-C9D0-3480-AE8B3EDD8E39}"/>
                  </a:ext>
                </a:extLst>
              </p:cNvPr>
              <p:cNvSpPr txBox="1"/>
              <p:nvPr/>
            </p:nvSpPr>
            <p:spPr>
              <a:xfrm>
                <a:off x="990599" y="3179020"/>
                <a:ext cx="22734299" cy="4073936"/>
              </a:xfrm>
              <a:prstGeom prst="rect">
                <a:avLst/>
              </a:prstGeom>
              <a:noFill/>
            </p:spPr>
            <p:txBody>
              <a:bodyPr wrap="square">
                <a:spAutoFit/>
              </a:bodyPr>
              <a:lstStyle/>
              <a:p>
                <a:pPr algn="just">
                  <a:lnSpc>
                    <a:spcPct val="115000"/>
                  </a:lnSpc>
                  <a:spcAft>
                    <a:spcPts val="1000"/>
                  </a:spcAft>
                </a:pPr>
                <a:r>
                  <a:rPr lang="vi-VN" sz="4400" b="1" kern="1400" dirty="0">
                    <a:solidFill>
                      <a:srgbClr val="000000"/>
                    </a:solidFill>
                    <a:effectLst/>
                    <a:latin typeface="Tahoma" panose="020B0604030504040204" pitchFamily="34" charset="0"/>
                    <a:ea typeface="Tahoma" panose="020B0604030504040204" pitchFamily="34" charset="0"/>
                    <a:cs typeface="Tahoma" panose="020B0604030504040204" pitchFamily="34" charset="0"/>
                  </a:rPr>
                  <a:t>Một Thầy giáo có </a:t>
                </a:r>
                <a14:m>
                  <m:oMath xmlns:m="http://schemas.openxmlformats.org/officeDocument/2006/math">
                    <m:r>
                      <a:rPr lang="vi-VN" sz="4400" b="1" i="1" kern="1400">
                        <a:effectLst/>
                        <a:latin typeface="Cambria Math" panose="02040503050406030204" pitchFamily="18" charset="0"/>
                        <a:ea typeface="Arial" panose="020B0604020202020204" pitchFamily="34" charset="0"/>
                        <a:cs typeface="Calibri Light" panose="020F0302020204030204" pitchFamily="34" charset="0"/>
                      </a:rPr>
                      <m:t>𝟏𝟎</m:t>
                    </m:r>
                  </m:oMath>
                </a14:m>
                <a:r>
                  <a:rPr lang="vi-VN" sz="4400" b="1" kern="14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cuốn sách Toán đôi một khác nhau, trong đó có </a:t>
                </a:r>
                <a14:m>
                  <m:oMath xmlns:m="http://schemas.openxmlformats.org/officeDocument/2006/math">
                    <m:r>
                      <a:rPr lang="vi-VN" sz="4400" b="1" i="1" kern="1400">
                        <a:effectLst/>
                        <a:latin typeface="Cambria Math" panose="02040503050406030204" pitchFamily="18" charset="0"/>
                        <a:ea typeface="Arial" panose="020B0604020202020204" pitchFamily="34" charset="0"/>
                        <a:cs typeface="Calibri Light" panose="020F0302020204030204" pitchFamily="34" charset="0"/>
                      </a:rPr>
                      <m:t>𝟑</m:t>
                    </m:r>
                  </m:oMath>
                </a14:m>
                <a:r>
                  <a:rPr lang="vi-VN" sz="4400" b="1" kern="14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cuốn Đại số, </a:t>
                </a:r>
                <a14:m>
                  <m:oMath xmlns:m="http://schemas.openxmlformats.org/officeDocument/2006/math">
                    <m:r>
                      <a:rPr lang="vi-VN" sz="4400" b="1" i="1" kern="1400">
                        <a:effectLst/>
                        <a:latin typeface="Cambria Math" panose="02040503050406030204" pitchFamily="18" charset="0"/>
                        <a:ea typeface="Arial" panose="020B0604020202020204" pitchFamily="34" charset="0"/>
                        <a:cs typeface="Calibri Light" panose="020F0302020204030204" pitchFamily="34" charset="0"/>
                      </a:rPr>
                      <m:t>𝟒</m:t>
                    </m:r>
                  </m:oMath>
                </a14:m>
                <a:r>
                  <a:rPr lang="vi-VN" sz="4400" b="1" kern="14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cuốn Giải tích và </a:t>
                </a:r>
                <a14:m>
                  <m:oMath xmlns:m="http://schemas.openxmlformats.org/officeDocument/2006/math">
                    <m:r>
                      <a:rPr lang="vi-VN" sz="4400" b="1" i="1" kern="1400">
                        <a:effectLst/>
                        <a:latin typeface="Cambria Math" panose="02040503050406030204" pitchFamily="18" charset="0"/>
                        <a:ea typeface="Arial" panose="020B0604020202020204" pitchFamily="34" charset="0"/>
                        <a:cs typeface="Calibri Light" panose="020F0302020204030204" pitchFamily="34" charset="0"/>
                      </a:rPr>
                      <m:t>𝟑</m:t>
                    </m:r>
                  </m:oMath>
                </a14:m>
                <a:r>
                  <a:rPr lang="vi-VN" sz="4400" b="1" kern="14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cuốn Hình học. Ông muốn lấy ra </a:t>
                </a:r>
                <a14:m>
                  <m:oMath xmlns:m="http://schemas.openxmlformats.org/officeDocument/2006/math">
                    <m:r>
                      <a:rPr lang="vi-VN" sz="4400" b="1" i="1" kern="1400">
                        <a:effectLst/>
                        <a:latin typeface="Cambria Math" panose="02040503050406030204" pitchFamily="18" charset="0"/>
                        <a:ea typeface="Arial" panose="020B0604020202020204" pitchFamily="34" charset="0"/>
                        <a:cs typeface="Calibri Light" panose="020F0302020204030204" pitchFamily="34" charset="0"/>
                      </a:rPr>
                      <m:t>𝟓</m:t>
                    </m:r>
                  </m:oMath>
                </a14:m>
                <a:r>
                  <a:rPr lang="vi-VN" sz="4400" b="1" kern="14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cuốn và tặng cho </a:t>
                </a:r>
                <a14:m>
                  <m:oMath xmlns:m="http://schemas.openxmlformats.org/officeDocument/2006/math">
                    <m:r>
                      <a:rPr lang="vi-VN" sz="4400" b="1" i="1" kern="1400">
                        <a:effectLst/>
                        <a:latin typeface="Cambria Math" panose="02040503050406030204" pitchFamily="18" charset="0"/>
                        <a:ea typeface="Arial" panose="020B0604020202020204" pitchFamily="34" charset="0"/>
                        <a:cs typeface="Calibri Light" panose="020F0302020204030204" pitchFamily="34" charset="0"/>
                      </a:rPr>
                      <m:t>𝟓</m:t>
                    </m:r>
                  </m:oMath>
                </a14:m>
                <a:r>
                  <a:rPr lang="vi-VN" sz="4400" b="1" kern="14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học sinh sao cho sau khi tặng mỗi loại sách còn lại ít nhất một cuốn. Hỏi có bao nhiêu cách tặng.</a:t>
                </a:r>
                <a:endParaRPr lang="en-US" sz="4400" b="1" kern="1400" dirty="0">
                  <a:effectLst/>
                  <a:latin typeface="Tahoma" panose="020B0604030504040204" pitchFamily="34" charset="0"/>
                  <a:ea typeface="Tahoma" panose="020B0604030504040204" pitchFamily="34" charset="0"/>
                  <a:cs typeface="Tahoma" panose="020B0604030504040204" pitchFamily="34" charset="0"/>
                </a:endParaRPr>
              </a:p>
              <a:p>
                <a:pPr lvl="0" algn="ctr"/>
                <a:endParaRPr lang="en-US" sz="48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3" name="TextBox 22">
                <a:extLst>
                  <a:ext uri="{FF2B5EF4-FFF2-40B4-BE49-F238E27FC236}">
                    <a16:creationId xmlns:a16="http://schemas.microsoft.com/office/drawing/2014/main" id="{84E53EB0-6D81-C9D0-3480-AE8B3EDD8E39}"/>
                  </a:ext>
                </a:extLst>
              </p:cNvPr>
              <p:cNvSpPr txBox="1">
                <a:spLocks noRot="1" noChangeAspect="1" noMove="1" noResize="1" noEditPoints="1" noAdjustHandles="1" noChangeArrowheads="1" noChangeShapeType="1" noTextEdit="1"/>
              </p:cNvSpPr>
              <p:nvPr/>
            </p:nvSpPr>
            <p:spPr>
              <a:xfrm>
                <a:off x="990599" y="3179020"/>
                <a:ext cx="22734299" cy="4073936"/>
              </a:xfrm>
              <a:prstGeom prst="rect">
                <a:avLst/>
              </a:prstGeom>
              <a:blipFill>
                <a:blip r:embed="rId7"/>
                <a:stretch>
                  <a:fillRect l="-1072" t="-2392" r="-1796"/>
                </a:stretch>
              </a:blipFill>
            </p:spPr>
            <p:txBody>
              <a:bodyPr/>
              <a:lstStyle/>
              <a:p>
                <a:r>
                  <a:rPr lang="en-US">
                    <a:noFill/>
                  </a:rPr>
                  <a:t> </a:t>
                </a:r>
              </a:p>
            </p:txBody>
          </p:sp>
        </mc:Fallback>
      </mc:AlternateContent>
      <p:grpSp>
        <p:nvGrpSpPr>
          <p:cNvPr id="25" name="Group 24">
            <a:extLst>
              <a:ext uri="{FF2B5EF4-FFF2-40B4-BE49-F238E27FC236}">
                <a16:creationId xmlns:a16="http://schemas.microsoft.com/office/drawing/2014/main" id="{C37EE2FA-AEC6-92CF-2594-955CAB62A19A}"/>
              </a:ext>
            </a:extLst>
          </p:cNvPr>
          <p:cNvGrpSpPr/>
          <p:nvPr/>
        </p:nvGrpSpPr>
        <p:grpSpPr>
          <a:xfrm>
            <a:off x="141341" y="8077200"/>
            <a:ext cx="23862374" cy="5070304"/>
            <a:chOff x="48567" y="4381499"/>
            <a:chExt cx="23018772" cy="5070303"/>
          </a:xfrm>
          <a:solidFill>
            <a:srgbClr val="DAE3F3"/>
          </a:solidFill>
        </p:grpSpPr>
        <p:sp>
          <p:nvSpPr>
            <p:cNvPr id="26" name="Rounded Rectangle 52">
              <a:extLst>
                <a:ext uri="{FF2B5EF4-FFF2-40B4-BE49-F238E27FC236}">
                  <a16:creationId xmlns:a16="http://schemas.microsoft.com/office/drawing/2014/main" id="{E7544F39-6343-495F-6150-CB95CB1743DD}"/>
                </a:ext>
              </a:extLst>
            </p:cNvPr>
            <p:cNvSpPr/>
            <p:nvPr/>
          </p:nvSpPr>
          <p:spPr>
            <a:xfrm>
              <a:off x="385312" y="4941557"/>
              <a:ext cx="22682027" cy="4510245"/>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27" name="Group 26">
              <a:extLst>
                <a:ext uri="{FF2B5EF4-FFF2-40B4-BE49-F238E27FC236}">
                  <a16:creationId xmlns:a16="http://schemas.microsoft.com/office/drawing/2014/main" id="{5EB8AB53-A836-EB8E-52C9-9E71BAA9E134}"/>
                </a:ext>
              </a:extLst>
            </p:cNvPr>
            <p:cNvGrpSpPr/>
            <p:nvPr/>
          </p:nvGrpSpPr>
          <p:grpSpPr>
            <a:xfrm>
              <a:off x="48567" y="4381499"/>
              <a:ext cx="3991940" cy="1079474"/>
              <a:chOff x="410517" y="4648199"/>
              <a:chExt cx="3991940" cy="1079474"/>
            </a:xfrm>
            <a:grpFill/>
          </p:grpSpPr>
          <p:sp>
            <p:nvSpPr>
              <p:cNvPr id="28" name="Freeform 20">
                <a:extLst>
                  <a:ext uri="{FF2B5EF4-FFF2-40B4-BE49-F238E27FC236}">
                    <a16:creationId xmlns:a16="http://schemas.microsoft.com/office/drawing/2014/main" id="{C400BFB7-A84E-C2FC-CF40-0D695F075AC3}"/>
                  </a:ext>
                </a:extLst>
              </p:cNvPr>
              <p:cNvSpPr>
                <a:spLocks/>
              </p:cNvSpPr>
              <p:nvPr/>
            </p:nvSpPr>
            <p:spPr bwMode="auto">
              <a:xfrm rot="16200000" flipV="1">
                <a:off x="2421084" y="3633167"/>
                <a:ext cx="966341"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21D3D6AB-0C38-4A08-2633-39461CFFB4ED}"/>
                  </a:ext>
                </a:extLst>
              </p:cNvPr>
              <p:cNvSpPr txBox="1"/>
              <p:nvPr/>
            </p:nvSpPr>
            <p:spPr>
              <a:xfrm>
                <a:off x="1406054" y="4732063"/>
                <a:ext cx="2872839" cy="800219"/>
              </a:xfrm>
              <a:prstGeom prst="rect">
                <a:avLst/>
              </a:prstGeom>
              <a:grp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highlight>
                      <a:srgbClr val="FFFF00"/>
                    </a:highlight>
                    <a:uLnTx/>
                    <a:uFillTx/>
                    <a:latin typeface="Tahoma" pitchFamily="34" charset="0"/>
                    <a:ea typeface="Tahoma" pitchFamily="34" charset="0"/>
                    <a:cs typeface="Tahoma" pitchFamily="34" charset="0"/>
                  </a:rPr>
                  <a:t>Bài giải</a:t>
                </a:r>
                <a:endParaRPr kumimoji="0" lang="en-US" sz="4600" b="1" i="0" u="none" strike="noStrike" kern="1200" cap="none" spc="0" normalizeH="0" baseline="0" noProof="0" dirty="0">
                  <a:ln>
                    <a:noFill/>
                  </a:ln>
                  <a:solidFill>
                    <a:prstClr val="black"/>
                  </a:solidFill>
                  <a:effectLst/>
                  <a:highlight>
                    <a:srgbClr val="FFFF00"/>
                  </a:highlight>
                  <a:uLnTx/>
                  <a:uFillTx/>
                  <a:latin typeface="Tahoma" pitchFamily="34" charset="0"/>
                  <a:ea typeface="Tahoma" pitchFamily="34" charset="0"/>
                  <a:cs typeface="Tahoma" pitchFamily="34" charset="0"/>
                </a:endParaRPr>
              </a:p>
            </p:txBody>
          </p:sp>
          <p:pic>
            <p:nvPicPr>
              <p:cNvPr id="30" name="Picture 29">
                <a:extLst>
                  <a:ext uri="{FF2B5EF4-FFF2-40B4-BE49-F238E27FC236}">
                    <a16:creationId xmlns:a16="http://schemas.microsoft.com/office/drawing/2014/main" id="{EAEEEB99-4B95-5D15-D11B-15E38404F723}"/>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7950" t="14860" r="18922" b="25555"/>
              <a:stretch/>
            </p:blipFill>
            <p:spPr>
              <a:xfrm>
                <a:off x="410517" y="4648200"/>
                <a:ext cx="1058947" cy="1079473"/>
              </a:xfrm>
              <a:prstGeom prst="round2DiagRect">
                <a:avLst>
                  <a:gd name="adj1" fmla="val 27632"/>
                  <a:gd name="adj2" fmla="val 0"/>
                </a:avLst>
              </a:prstGeom>
              <a:grpFill/>
              <a:ln w="38100" cap="sq">
                <a:solidFill>
                  <a:schemeClr val="accent6">
                    <a:lumMod val="50000"/>
                  </a:schemeClr>
                </a:solidFill>
                <a:miter lim="800000"/>
              </a:ln>
              <a:effectLst>
                <a:outerShdw blurRad="254000" algn="tl" rotWithShape="0">
                  <a:srgbClr val="000000">
                    <a:alpha val="43000"/>
                  </a:srgbClr>
                </a:outerShdw>
              </a:effectLst>
            </p:spPr>
          </p:pic>
        </p:grpSp>
      </p:grp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C4BA1A09-EDB0-DF2C-B35C-AFF2981EB053}"/>
                  </a:ext>
                </a:extLst>
              </p:cNvPr>
              <p:cNvSpPr txBox="1"/>
              <p:nvPr/>
            </p:nvSpPr>
            <p:spPr>
              <a:xfrm>
                <a:off x="735430" y="9067800"/>
                <a:ext cx="24163940" cy="831959"/>
              </a:xfrm>
              <a:prstGeom prst="rect">
                <a:avLst/>
              </a:prstGeom>
              <a:noFill/>
            </p:spPr>
            <p:txBody>
              <a:bodyPr wrap="square">
                <a:spAutoFit/>
              </a:bodyPr>
              <a:lstStyle/>
              <a:p>
                <a:pPr marL="635000">
                  <a:lnSpc>
                    <a:spcPct val="115000"/>
                  </a:lnSpc>
                  <a:spcAft>
                    <a:spcPts val="1000"/>
                  </a:spcAft>
                </a:pPr>
                <a:r>
                  <a:rPr lang="vi-VN" sz="4400" kern="1400" dirty="0">
                    <a:solidFill>
                      <a:srgbClr val="000000"/>
                    </a:solidFill>
                    <a:effectLst/>
                    <a:latin typeface="Tahoma" panose="020B0604030504040204" pitchFamily="34" charset="0"/>
                    <a:ea typeface="Tahoma" panose="020B0604030504040204" pitchFamily="34" charset="0"/>
                    <a:cs typeface="Tahoma" panose="020B0604030504040204" pitchFamily="34" charset="0"/>
                  </a:rPr>
                  <a:t>Số cách chọn</a:t>
                </a:r>
                <a:r>
                  <a:rPr lang="en-US" sz="4400" kern="14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5</a:t>
                </a:r>
                <a:r>
                  <a:rPr lang="vi-VN" sz="4400" kern="14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quyển sách bất kỳ là </a:t>
                </a:r>
                <a14:m>
                  <m:oMath xmlns:m="http://schemas.openxmlformats.org/officeDocument/2006/math">
                    <m:sSubSup>
                      <m:sSubSupPr>
                        <m:ctrlPr>
                          <a:rPr lang="en-US" sz="4400" i="1" kern="1400">
                            <a:effectLst/>
                            <a:latin typeface="Cambria Math" panose="02040503050406030204" pitchFamily="18" charset="0"/>
                            <a:ea typeface="Arial" panose="020B0604020202020204" pitchFamily="34" charset="0"/>
                            <a:cs typeface="Times New Roman" panose="02020603050405020304" pitchFamily="18" charset="0"/>
                          </a:rPr>
                        </m:ctrlPr>
                      </m:sSubSupPr>
                      <m:e>
                        <m:r>
                          <a:rPr lang="vi-VN" sz="4400" b="0" i="1" kern="1400">
                            <a:solidFill>
                              <a:srgbClr val="000000"/>
                            </a:solidFill>
                            <a:effectLst/>
                            <a:latin typeface="Cambria Math" panose="02040503050406030204" pitchFamily="18" charset="0"/>
                            <a:ea typeface="Arial" panose="020B0604020202020204" pitchFamily="34" charset="0"/>
                            <a:cs typeface="Calibri Light" panose="020F0302020204030204" pitchFamily="34" charset="0"/>
                          </a:rPr>
                          <m:t>𝐶</m:t>
                        </m:r>
                      </m:e>
                      <m:sub>
                        <m:r>
                          <a:rPr lang="vi-VN" sz="4400" b="0" i="1" kern="1400">
                            <a:solidFill>
                              <a:srgbClr val="000000"/>
                            </a:solidFill>
                            <a:effectLst/>
                            <a:latin typeface="Cambria Math" panose="02040503050406030204" pitchFamily="18" charset="0"/>
                            <a:ea typeface="Arial" panose="020B0604020202020204" pitchFamily="34" charset="0"/>
                            <a:cs typeface="Calibri Light" panose="020F0302020204030204" pitchFamily="34" charset="0"/>
                          </a:rPr>
                          <m:t>10</m:t>
                        </m:r>
                      </m:sub>
                      <m:sup>
                        <m:r>
                          <a:rPr lang="vi-VN" sz="4400" b="0" i="1" kern="1400">
                            <a:solidFill>
                              <a:srgbClr val="000000"/>
                            </a:solidFill>
                            <a:effectLst/>
                            <a:latin typeface="Cambria Math" panose="02040503050406030204" pitchFamily="18" charset="0"/>
                            <a:ea typeface="Arial" panose="020B0604020202020204" pitchFamily="34" charset="0"/>
                            <a:cs typeface="Calibri Light" panose="020F0302020204030204" pitchFamily="34" charset="0"/>
                          </a:rPr>
                          <m:t>5</m:t>
                        </m:r>
                      </m:sup>
                    </m:sSubSup>
                    <m:r>
                      <a:rPr lang="vi-VN" sz="4400" b="0" i="1" kern="1400">
                        <a:solidFill>
                          <a:srgbClr val="000000"/>
                        </a:solidFill>
                        <a:effectLst/>
                        <a:latin typeface="Cambria Math" panose="02040503050406030204" pitchFamily="18" charset="0"/>
                        <a:ea typeface="Arial" panose="020B0604020202020204" pitchFamily="34" charset="0"/>
                        <a:cs typeface="Calibri Light" panose="020F0302020204030204" pitchFamily="34" charset="0"/>
                      </a:rPr>
                      <m:t>=</m:t>
                    </m:r>
                    <m:r>
                      <a:rPr lang="vi-VN" sz="4400" b="0" i="1" kern="1400">
                        <a:solidFill>
                          <a:srgbClr val="000000"/>
                        </a:solidFill>
                        <a:effectLst/>
                        <a:latin typeface="Cambria Math" panose="02040503050406030204" pitchFamily="18" charset="0"/>
                        <a:ea typeface="Arial" panose="020B0604020202020204" pitchFamily="34" charset="0"/>
                        <a:cs typeface="Calibri Light" panose="020F0302020204030204" pitchFamily="34" charset="0"/>
                      </a:rPr>
                      <m:t>252</m:t>
                    </m:r>
                    <m:r>
                      <a:rPr lang="vi-VN" sz="4400" b="0" kern="1400">
                        <a:solidFill>
                          <a:srgbClr val="000000"/>
                        </a:solidFill>
                        <a:effectLst/>
                        <a:latin typeface="Cambria Math" panose="02040503050406030204" pitchFamily="18" charset="0"/>
                        <a:ea typeface="Arial" panose="020B0604020202020204" pitchFamily="34" charset="0"/>
                        <a:cs typeface="Calibri Light" panose="020F0302020204030204" pitchFamily="34" charset="0"/>
                      </a:rPr>
                      <m:t>.</m:t>
                    </m:r>
                  </m:oMath>
                </a14:m>
                <a:endParaRPr lang="en-US" sz="4400" kern="1400"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3" name="TextBox 32">
                <a:extLst>
                  <a:ext uri="{FF2B5EF4-FFF2-40B4-BE49-F238E27FC236}">
                    <a16:creationId xmlns:a16="http://schemas.microsoft.com/office/drawing/2014/main" id="{C4BA1A09-EDB0-DF2C-B35C-AFF2981EB053}"/>
                  </a:ext>
                </a:extLst>
              </p:cNvPr>
              <p:cNvSpPr txBox="1">
                <a:spLocks noRot="1" noChangeAspect="1" noMove="1" noResize="1" noEditPoints="1" noAdjustHandles="1" noChangeArrowheads="1" noChangeShapeType="1" noTextEdit="1"/>
              </p:cNvSpPr>
              <p:nvPr/>
            </p:nvSpPr>
            <p:spPr>
              <a:xfrm>
                <a:off x="735430" y="9067800"/>
                <a:ext cx="24163940" cy="831959"/>
              </a:xfrm>
              <a:prstGeom prst="rect">
                <a:avLst/>
              </a:prstGeom>
              <a:blipFill>
                <a:blip r:embed="rId9"/>
                <a:stretch>
                  <a:fillRect t="-9559" b="-3235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60415D67-4156-D69C-1F6A-68023A21D672}"/>
                  </a:ext>
                </a:extLst>
              </p:cNvPr>
              <p:cNvSpPr txBox="1"/>
              <p:nvPr/>
            </p:nvSpPr>
            <p:spPr>
              <a:xfrm>
                <a:off x="746960" y="10620412"/>
                <a:ext cx="23052122" cy="820994"/>
              </a:xfrm>
              <a:prstGeom prst="rect">
                <a:avLst/>
              </a:prstGeom>
              <a:noFill/>
            </p:spPr>
            <p:txBody>
              <a:bodyPr wrap="square">
                <a:spAutoFit/>
              </a:bodyPr>
              <a:lstStyle/>
              <a:p>
                <a:pPr marL="635000">
                  <a:lnSpc>
                    <a:spcPct val="115000"/>
                  </a:lnSpc>
                  <a:spcAft>
                    <a:spcPts val="1000"/>
                  </a:spcAft>
                </a:pPr>
                <a:r>
                  <a:rPr lang="vi-VN" sz="4400" kern="1400" spc="-130" dirty="0">
                    <a:solidFill>
                      <a:srgbClr val="000000"/>
                    </a:solidFill>
                    <a:effectLst/>
                    <a:latin typeface="Tahoma" panose="020B0604030504040204" pitchFamily="34" charset="0"/>
                    <a:ea typeface="Tahoma" panose="020B0604030504040204" pitchFamily="34" charset="0"/>
                    <a:cs typeface="Tahoma" panose="020B0604030504040204" pitchFamily="34" charset="0"/>
                  </a:rPr>
                  <a:t>Trường hợp </a:t>
                </a:r>
                <a14:m>
                  <m:oMath xmlns:m="http://schemas.openxmlformats.org/officeDocument/2006/math">
                    <m:r>
                      <a:rPr lang="vi-VN" sz="4400" b="0" i="1" kern="1400" spc="-130" smtClean="0">
                        <a:solidFill>
                          <a:srgbClr val="000000"/>
                        </a:solidFill>
                        <a:effectLst/>
                        <a:latin typeface="Cambria Math" panose="02040503050406030204" pitchFamily="18" charset="0"/>
                        <a:ea typeface="Arial" panose="020B0604020202020204" pitchFamily="34" charset="0"/>
                        <a:cs typeface="Calibri Light" panose="020F0302020204030204" pitchFamily="34" charset="0"/>
                      </a:rPr>
                      <m:t>1</m:t>
                    </m:r>
                  </m:oMath>
                </a14:m>
                <a:r>
                  <a:rPr lang="vi-VN" sz="4400" kern="1400" spc="-130" dirty="0">
                    <a:solidFill>
                      <a:srgbClr val="000000"/>
                    </a:solidFill>
                    <a:effectLst/>
                    <a:latin typeface="Tahoma" panose="020B0604030504040204" pitchFamily="34" charset="0"/>
                    <a:ea typeface="Tahoma" panose="020B0604030504040204" pitchFamily="34" charset="0"/>
                    <a:cs typeface="Tahoma" panose="020B0604030504040204" pitchFamily="34" charset="0"/>
                  </a:rPr>
                  <a:t>, không để lại sách đại số có </a:t>
                </a:r>
                <a14:m>
                  <m:oMath xmlns:m="http://schemas.openxmlformats.org/officeDocument/2006/math">
                    <m:sSubSup>
                      <m:sSubSupPr>
                        <m:ctrlPr>
                          <a:rPr lang="en-US" sz="4400" i="1" kern="1400" spc="-130">
                            <a:effectLst/>
                            <a:latin typeface="Cambria Math" panose="02040503050406030204" pitchFamily="18" charset="0"/>
                            <a:ea typeface="Arial" panose="020B0604020202020204" pitchFamily="34" charset="0"/>
                            <a:cs typeface="Times New Roman" panose="02020603050405020304" pitchFamily="18" charset="0"/>
                          </a:rPr>
                        </m:ctrlPr>
                      </m:sSubSupPr>
                      <m:e>
                        <m:r>
                          <a:rPr lang="vi-VN" sz="4400" b="0" i="1" kern="1400" spc="-130" smtClean="0">
                            <a:solidFill>
                              <a:srgbClr val="000000"/>
                            </a:solidFill>
                            <a:effectLst/>
                            <a:latin typeface="Cambria Math" panose="02040503050406030204" pitchFamily="18" charset="0"/>
                            <a:ea typeface="Arial" panose="020B0604020202020204" pitchFamily="34" charset="0"/>
                            <a:cs typeface="Calibri Light" panose="020F0302020204030204" pitchFamily="34" charset="0"/>
                          </a:rPr>
                          <m:t>𝐶</m:t>
                        </m:r>
                      </m:e>
                      <m:sub>
                        <m:r>
                          <a:rPr lang="vi-VN" sz="4400" b="0" i="1" kern="1400" spc="-130" smtClean="0">
                            <a:solidFill>
                              <a:srgbClr val="000000"/>
                            </a:solidFill>
                            <a:effectLst/>
                            <a:latin typeface="Cambria Math" panose="02040503050406030204" pitchFamily="18" charset="0"/>
                            <a:ea typeface="Arial" panose="020B0604020202020204" pitchFamily="34" charset="0"/>
                            <a:cs typeface="Calibri Light" panose="020F0302020204030204" pitchFamily="34" charset="0"/>
                          </a:rPr>
                          <m:t>3</m:t>
                        </m:r>
                      </m:sub>
                      <m:sup>
                        <m:r>
                          <a:rPr lang="vi-VN" sz="4400" b="0" i="1" kern="1400" spc="-130" smtClean="0">
                            <a:solidFill>
                              <a:srgbClr val="000000"/>
                            </a:solidFill>
                            <a:effectLst/>
                            <a:latin typeface="Cambria Math" panose="02040503050406030204" pitchFamily="18" charset="0"/>
                            <a:ea typeface="Arial" panose="020B0604020202020204" pitchFamily="34" charset="0"/>
                            <a:cs typeface="Calibri Light" panose="020F0302020204030204" pitchFamily="34" charset="0"/>
                          </a:rPr>
                          <m:t>3</m:t>
                        </m:r>
                      </m:sup>
                    </m:sSubSup>
                    <m:sSubSup>
                      <m:sSubSupPr>
                        <m:ctrlPr>
                          <a:rPr lang="en-US" sz="4400" i="1" kern="1400" spc="-130">
                            <a:effectLst/>
                            <a:latin typeface="Cambria Math" panose="02040503050406030204" pitchFamily="18" charset="0"/>
                            <a:ea typeface="Arial" panose="020B0604020202020204" pitchFamily="34" charset="0"/>
                            <a:cs typeface="Times New Roman" panose="02020603050405020304" pitchFamily="18" charset="0"/>
                          </a:rPr>
                        </m:ctrlPr>
                      </m:sSubSupPr>
                      <m:e>
                        <m:r>
                          <a:rPr lang="en-US" sz="4400" b="0" i="1" kern="1400" spc="-130" smtClean="0">
                            <a:effectLst/>
                            <a:latin typeface="Cambria Math" panose="02040503050406030204" pitchFamily="18" charset="0"/>
                            <a:ea typeface="Arial" panose="020B0604020202020204" pitchFamily="34" charset="0"/>
                            <a:cs typeface="Times New Roman" panose="02020603050405020304" pitchFamily="18" charset="0"/>
                          </a:rPr>
                          <m:t>.</m:t>
                        </m:r>
                        <m:r>
                          <a:rPr lang="vi-VN" sz="4400" b="0" i="1" kern="1400" spc="-130" smtClean="0">
                            <a:solidFill>
                              <a:srgbClr val="000000"/>
                            </a:solidFill>
                            <a:effectLst/>
                            <a:latin typeface="Cambria Math" panose="02040503050406030204" pitchFamily="18" charset="0"/>
                            <a:ea typeface="Arial" panose="020B0604020202020204" pitchFamily="34" charset="0"/>
                            <a:cs typeface="Calibri Light" panose="020F0302020204030204" pitchFamily="34" charset="0"/>
                          </a:rPr>
                          <m:t>𝐶</m:t>
                        </m:r>
                      </m:e>
                      <m:sub>
                        <m:r>
                          <a:rPr lang="vi-VN" sz="4400" b="0" i="1" kern="1400" spc="-130" smtClean="0">
                            <a:solidFill>
                              <a:srgbClr val="000000"/>
                            </a:solidFill>
                            <a:effectLst/>
                            <a:latin typeface="Cambria Math" panose="02040503050406030204" pitchFamily="18" charset="0"/>
                            <a:ea typeface="Arial" panose="020B0604020202020204" pitchFamily="34" charset="0"/>
                            <a:cs typeface="Calibri Light" panose="020F0302020204030204" pitchFamily="34" charset="0"/>
                          </a:rPr>
                          <m:t>7</m:t>
                        </m:r>
                      </m:sub>
                      <m:sup>
                        <m:r>
                          <a:rPr lang="vi-VN" sz="4400" b="0" i="1" kern="1400" spc="-130" smtClean="0">
                            <a:solidFill>
                              <a:srgbClr val="000000"/>
                            </a:solidFill>
                            <a:effectLst/>
                            <a:latin typeface="Cambria Math" panose="02040503050406030204" pitchFamily="18" charset="0"/>
                            <a:ea typeface="Arial" panose="020B0604020202020204" pitchFamily="34" charset="0"/>
                            <a:cs typeface="Calibri Light" panose="020F0302020204030204" pitchFamily="34" charset="0"/>
                          </a:rPr>
                          <m:t>2</m:t>
                        </m:r>
                      </m:sup>
                    </m:sSubSup>
                  </m:oMath>
                </a14:m>
                <a:r>
                  <a:rPr lang="vi-VN" sz="4400" kern="1400" spc="-130" dirty="0">
                    <a:solidFill>
                      <a:srgbClr val="000000"/>
                    </a:solidFill>
                    <a:effectLst/>
                    <a:latin typeface="Tahoma" panose="020B0604030504040204" pitchFamily="34" charset="0"/>
                    <a:ea typeface="Tahoma" panose="020B0604030504040204" pitchFamily="34" charset="0"/>
                    <a:cs typeface="Tahoma" panose="020B0604030504040204" pitchFamily="34" charset="0"/>
                  </a:rPr>
                  <a:t> cách.</a:t>
                </a:r>
                <a:endParaRPr lang="en-US" sz="4400" kern="1400" spc="-130"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9" name="TextBox 48">
                <a:extLst>
                  <a:ext uri="{FF2B5EF4-FFF2-40B4-BE49-F238E27FC236}">
                    <a16:creationId xmlns:a16="http://schemas.microsoft.com/office/drawing/2014/main" id="{60415D67-4156-D69C-1F6A-68023A21D672}"/>
                  </a:ext>
                </a:extLst>
              </p:cNvPr>
              <p:cNvSpPr txBox="1">
                <a:spLocks noRot="1" noChangeAspect="1" noMove="1" noResize="1" noEditPoints="1" noAdjustHandles="1" noChangeArrowheads="1" noChangeShapeType="1" noTextEdit="1"/>
              </p:cNvSpPr>
              <p:nvPr/>
            </p:nvSpPr>
            <p:spPr>
              <a:xfrm>
                <a:off x="746960" y="10620412"/>
                <a:ext cx="23052122" cy="820994"/>
              </a:xfrm>
              <a:prstGeom prst="rect">
                <a:avLst/>
              </a:prstGeom>
              <a:blipFill>
                <a:blip r:embed="rId10"/>
                <a:stretch>
                  <a:fillRect t="-10370" b="-325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6EEF69EE-F5AC-8C90-3D96-EF8BC2BA4112}"/>
                  </a:ext>
                </a:extLst>
              </p:cNvPr>
              <p:cNvSpPr txBox="1"/>
              <p:nvPr/>
            </p:nvSpPr>
            <p:spPr>
              <a:xfrm>
                <a:off x="716380" y="11441406"/>
                <a:ext cx="23052122" cy="816249"/>
              </a:xfrm>
              <a:prstGeom prst="rect">
                <a:avLst/>
              </a:prstGeom>
              <a:noFill/>
            </p:spPr>
            <p:txBody>
              <a:bodyPr wrap="square">
                <a:spAutoFit/>
              </a:bodyPr>
              <a:lstStyle/>
              <a:p>
                <a:pPr marL="635000">
                  <a:lnSpc>
                    <a:spcPct val="115000"/>
                  </a:lnSpc>
                  <a:spcAft>
                    <a:spcPts val="1000"/>
                  </a:spcAft>
                </a:pPr>
                <a:r>
                  <a:rPr lang="vi-VN" sz="4400" kern="1400" spc="-130" dirty="0">
                    <a:solidFill>
                      <a:srgbClr val="000000"/>
                    </a:solidFill>
                    <a:effectLst/>
                    <a:latin typeface="Tahoma" panose="020B0604030504040204" pitchFamily="34" charset="0"/>
                    <a:ea typeface="Tahoma" panose="020B0604030504040204" pitchFamily="34" charset="0"/>
                    <a:cs typeface="Tahoma" panose="020B0604030504040204" pitchFamily="34" charset="0"/>
                  </a:rPr>
                  <a:t>Trường hợp 2, không để lại sách giải tích có </a:t>
                </a:r>
                <a14:m>
                  <m:oMath xmlns:m="http://schemas.openxmlformats.org/officeDocument/2006/math">
                    <m:sSubSup>
                      <m:sSubSupPr>
                        <m:ctrlPr>
                          <a:rPr lang="en-US" sz="4400" i="1" kern="1400" spc="-130">
                            <a:effectLst/>
                            <a:latin typeface="Cambria Math" panose="02040503050406030204" pitchFamily="18" charset="0"/>
                            <a:ea typeface="Arial" panose="020B0604020202020204" pitchFamily="34" charset="0"/>
                            <a:cs typeface="Times New Roman" panose="02020603050405020304" pitchFamily="18" charset="0"/>
                          </a:rPr>
                        </m:ctrlPr>
                      </m:sSubSupPr>
                      <m:e>
                        <m:r>
                          <a:rPr lang="vi-VN" sz="4400" b="0" i="1" kern="1400" spc="-130" smtClean="0">
                            <a:solidFill>
                              <a:srgbClr val="000000"/>
                            </a:solidFill>
                            <a:effectLst/>
                            <a:latin typeface="Cambria Math" panose="02040503050406030204" pitchFamily="18" charset="0"/>
                            <a:ea typeface="Arial" panose="020B0604020202020204" pitchFamily="34" charset="0"/>
                            <a:cs typeface="Calibri Light" panose="020F0302020204030204" pitchFamily="34" charset="0"/>
                          </a:rPr>
                          <m:t>𝐶</m:t>
                        </m:r>
                      </m:e>
                      <m:sub>
                        <m:r>
                          <a:rPr lang="vi-VN" sz="4400" b="0" i="1" kern="1400" spc="-130" smtClean="0">
                            <a:solidFill>
                              <a:srgbClr val="000000"/>
                            </a:solidFill>
                            <a:effectLst/>
                            <a:latin typeface="Cambria Math" panose="02040503050406030204" pitchFamily="18" charset="0"/>
                            <a:ea typeface="Arial" panose="020B0604020202020204" pitchFamily="34" charset="0"/>
                            <a:cs typeface="Calibri Light" panose="020F0302020204030204" pitchFamily="34" charset="0"/>
                          </a:rPr>
                          <m:t>4</m:t>
                        </m:r>
                      </m:sub>
                      <m:sup>
                        <m:r>
                          <a:rPr lang="vi-VN" sz="4400" b="0" i="1" kern="1400" spc="-130" smtClean="0">
                            <a:solidFill>
                              <a:srgbClr val="000000"/>
                            </a:solidFill>
                            <a:effectLst/>
                            <a:latin typeface="Cambria Math" panose="02040503050406030204" pitchFamily="18" charset="0"/>
                            <a:ea typeface="Arial" panose="020B0604020202020204" pitchFamily="34" charset="0"/>
                            <a:cs typeface="Calibri Light" panose="020F0302020204030204" pitchFamily="34" charset="0"/>
                          </a:rPr>
                          <m:t>4</m:t>
                        </m:r>
                      </m:sup>
                    </m:sSubSup>
                    <m:sSubSup>
                      <m:sSubSupPr>
                        <m:ctrlPr>
                          <a:rPr lang="en-US" sz="4400" i="1" kern="1400" spc="-130">
                            <a:effectLst/>
                            <a:latin typeface="Cambria Math" panose="02040503050406030204" pitchFamily="18" charset="0"/>
                            <a:ea typeface="Arial" panose="020B0604020202020204" pitchFamily="34" charset="0"/>
                            <a:cs typeface="Times New Roman" panose="02020603050405020304" pitchFamily="18" charset="0"/>
                          </a:rPr>
                        </m:ctrlPr>
                      </m:sSubSupPr>
                      <m:e>
                        <m:r>
                          <a:rPr lang="en-US" sz="4400" b="0" i="1" kern="1400" spc="-130" smtClean="0">
                            <a:effectLst/>
                            <a:latin typeface="Cambria Math" panose="02040503050406030204" pitchFamily="18" charset="0"/>
                            <a:ea typeface="Arial" panose="020B0604020202020204" pitchFamily="34" charset="0"/>
                            <a:cs typeface="Times New Roman" panose="02020603050405020304" pitchFamily="18" charset="0"/>
                          </a:rPr>
                          <m:t>.</m:t>
                        </m:r>
                        <m:r>
                          <a:rPr lang="vi-VN" sz="4400" b="0" i="1" kern="1400" spc="-130" smtClean="0">
                            <a:solidFill>
                              <a:srgbClr val="000000"/>
                            </a:solidFill>
                            <a:effectLst/>
                            <a:latin typeface="Cambria Math" panose="02040503050406030204" pitchFamily="18" charset="0"/>
                            <a:ea typeface="Arial" panose="020B0604020202020204" pitchFamily="34" charset="0"/>
                            <a:cs typeface="Calibri Light" panose="020F0302020204030204" pitchFamily="34" charset="0"/>
                          </a:rPr>
                          <m:t>𝐶</m:t>
                        </m:r>
                      </m:e>
                      <m:sub>
                        <m:r>
                          <a:rPr lang="vi-VN" sz="4400" b="0" i="1" kern="1400" spc="-130" smtClean="0">
                            <a:solidFill>
                              <a:srgbClr val="000000"/>
                            </a:solidFill>
                            <a:effectLst/>
                            <a:latin typeface="Cambria Math" panose="02040503050406030204" pitchFamily="18" charset="0"/>
                            <a:ea typeface="Arial" panose="020B0604020202020204" pitchFamily="34" charset="0"/>
                            <a:cs typeface="Calibri Light" panose="020F0302020204030204" pitchFamily="34" charset="0"/>
                          </a:rPr>
                          <m:t>6</m:t>
                        </m:r>
                      </m:sub>
                      <m:sup>
                        <m:r>
                          <a:rPr lang="vi-VN" sz="4400" b="0" i="1" kern="1400" spc="-130" smtClean="0">
                            <a:solidFill>
                              <a:srgbClr val="000000"/>
                            </a:solidFill>
                            <a:effectLst/>
                            <a:latin typeface="Cambria Math" panose="02040503050406030204" pitchFamily="18" charset="0"/>
                            <a:ea typeface="Arial" panose="020B0604020202020204" pitchFamily="34" charset="0"/>
                            <a:cs typeface="Calibri Light" panose="020F0302020204030204" pitchFamily="34" charset="0"/>
                          </a:rPr>
                          <m:t>1</m:t>
                        </m:r>
                      </m:sup>
                    </m:sSubSup>
                  </m:oMath>
                </a14:m>
                <a:r>
                  <a:rPr lang="vi-VN" sz="4400" kern="1400" spc="-130" dirty="0">
                    <a:solidFill>
                      <a:srgbClr val="000000"/>
                    </a:solidFill>
                    <a:effectLst/>
                    <a:latin typeface="Tahoma" panose="020B0604030504040204" pitchFamily="34" charset="0"/>
                    <a:ea typeface="Tahoma" panose="020B0604030504040204" pitchFamily="34" charset="0"/>
                    <a:cs typeface="Tahoma" panose="020B0604030504040204" pitchFamily="34" charset="0"/>
                  </a:rPr>
                  <a:t> cách.</a:t>
                </a:r>
                <a:endParaRPr lang="en-US" sz="4400" kern="1400" spc="-130"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1" name="TextBox 50">
                <a:extLst>
                  <a:ext uri="{FF2B5EF4-FFF2-40B4-BE49-F238E27FC236}">
                    <a16:creationId xmlns:a16="http://schemas.microsoft.com/office/drawing/2014/main" id="{6EEF69EE-F5AC-8C90-3D96-EF8BC2BA4112}"/>
                  </a:ext>
                </a:extLst>
              </p:cNvPr>
              <p:cNvSpPr txBox="1">
                <a:spLocks noRot="1" noChangeAspect="1" noMove="1" noResize="1" noEditPoints="1" noAdjustHandles="1" noChangeArrowheads="1" noChangeShapeType="1" noTextEdit="1"/>
              </p:cNvSpPr>
              <p:nvPr/>
            </p:nvSpPr>
            <p:spPr>
              <a:xfrm>
                <a:off x="716380" y="11441406"/>
                <a:ext cx="23052122" cy="816249"/>
              </a:xfrm>
              <a:prstGeom prst="rect">
                <a:avLst/>
              </a:prstGeom>
              <a:blipFill>
                <a:blip r:embed="rId11"/>
                <a:stretch>
                  <a:fillRect t="-11194" b="-335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F3C1F121-A03E-E071-F063-BEB982B19484}"/>
                  </a:ext>
                </a:extLst>
              </p:cNvPr>
              <p:cNvSpPr txBox="1"/>
              <p:nvPr/>
            </p:nvSpPr>
            <p:spPr>
              <a:xfrm>
                <a:off x="685800" y="12170677"/>
                <a:ext cx="23052122" cy="799963"/>
              </a:xfrm>
              <a:prstGeom prst="rect">
                <a:avLst/>
              </a:prstGeom>
              <a:noFill/>
            </p:spPr>
            <p:txBody>
              <a:bodyPr wrap="square">
                <a:spAutoFit/>
              </a:bodyPr>
              <a:lstStyle/>
              <a:p>
                <a:pPr marL="635000">
                  <a:lnSpc>
                    <a:spcPct val="115000"/>
                  </a:lnSpc>
                  <a:spcAft>
                    <a:spcPts val="1000"/>
                  </a:spcAft>
                </a:pPr>
                <a:r>
                  <a:rPr lang="vi-VN" sz="4400" kern="1400" spc="-140" dirty="0">
                    <a:solidFill>
                      <a:srgbClr val="000000"/>
                    </a:solidFill>
                    <a:effectLst/>
                    <a:latin typeface="Tahoma" panose="020B0604030504040204" pitchFamily="34" charset="0"/>
                    <a:ea typeface="Tahoma" panose="020B0604030504040204" pitchFamily="34" charset="0"/>
                    <a:cs typeface="Tahoma" panose="020B0604030504040204" pitchFamily="34" charset="0"/>
                  </a:rPr>
                  <a:t>Trường hợp </a:t>
                </a:r>
                <a14:m>
                  <m:oMath xmlns:m="http://schemas.openxmlformats.org/officeDocument/2006/math">
                    <m:r>
                      <a:rPr lang="vi-VN" sz="4400" b="0" i="1" kern="1400" spc="-140" smtClean="0">
                        <a:solidFill>
                          <a:srgbClr val="000000"/>
                        </a:solidFill>
                        <a:effectLst/>
                        <a:latin typeface="Cambria Math" panose="02040503050406030204" pitchFamily="18" charset="0"/>
                        <a:ea typeface="Arial" panose="020B0604020202020204" pitchFamily="34" charset="0"/>
                        <a:cs typeface="Calibri Light" panose="020F0302020204030204" pitchFamily="34" charset="0"/>
                      </a:rPr>
                      <m:t>3</m:t>
                    </m:r>
                  </m:oMath>
                </a14:m>
                <a:r>
                  <a:rPr lang="vi-VN" sz="4400" kern="1400" spc="-140" dirty="0">
                    <a:solidFill>
                      <a:srgbClr val="000000"/>
                    </a:solidFill>
                    <a:effectLst/>
                    <a:latin typeface="Tahoma" panose="020B0604030504040204" pitchFamily="34" charset="0"/>
                    <a:ea typeface="Tahoma" panose="020B0604030504040204" pitchFamily="34" charset="0"/>
                    <a:cs typeface="Tahoma" panose="020B0604030504040204" pitchFamily="34" charset="0"/>
                  </a:rPr>
                  <a:t>, không để lại sách hình học, trường hợp này số cách chọn bằng trường hợp 1.</a:t>
                </a:r>
                <a:endParaRPr lang="en-US" sz="4400" kern="1400" spc="-140"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3" name="TextBox 52">
                <a:extLst>
                  <a:ext uri="{FF2B5EF4-FFF2-40B4-BE49-F238E27FC236}">
                    <a16:creationId xmlns:a16="http://schemas.microsoft.com/office/drawing/2014/main" id="{F3C1F121-A03E-E071-F063-BEB982B19484}"/>
                  </a:ext>
                </a:extLst>
              </p:cNvPr>
              <p:cNvSpPr txBox="1">
                <a:spLocks noRot="1" noChangeAspect="1" noMove="1" noResize="1" noEditPoints="1" noAdjustHandles="1" noChangeArrowheads="1" noChangeShapeType="1" noTextEdit="1"/>
              </p:cNvSpPr>
              <p:nvPr/>
            </p:nvSpPr>
            <p:spPr>
              <a:xfrm>
                <a:off x="685800" y="12170677"/>
                <a:ext cx="23052122" cy="799963"/>
              </a:xfrm>
              <a:prstGeom prst="rect">
                <a:avLst/>
              </a:prstGeom>
              <a:blipFill>
                <a:blip r:embed="rId12"/>
                <a:stretch>
                  <a:fillRect t="-12977" b="-35115"/>
                </a:stretch>
              </a:blipFill>
            </p:spPr>
            <p:txBody>
              <a:bodyPr/>
              <a:lstStyle/>
              <a:p>
                <a:r>
                  <a:rPr lang="en-US">
                    <a:noFill/>
                  </a:rPr>
                  <a:t> </a:t>
                </a:r>
              </a:p>
            </p:txBody>
          </p:sp>
        </mc:Fallback>
      </mc:AlternateContent>
      <p:sp>
        <p:nvSpPr>
          <p:cNvPr id="56" name="TextBox 55">
            <a:extLst>
              <a:ext uri="{FF2B5EF4-FFF2-40B4-BE49-F238E27FC236}">
                <a16:creationId xmlns:a16="http://schemas.microsoft.com/office/drawing/2014/main" id="{FCA1EC1B-7D07-DE60-17ED-A1D2D0FE8872}"/>
              </a:ext>
            </a:extLst>
          </p:cNvPr>
          <p:cNvSpPr txBox="1"/>
          <p:nvPr/>
        </p:nvSpPr>
        <p:spPr>
          <a:xfrm>
            <a:off x="716380" y="9866438"/>
            <a:ext cx="15487650" cy="792205"/>
          </a:xfrm>
          <a:prstGeom prst="rect">
            <a:avLst/>
          </a:prstGeom>
          <a:noFill/>
        </p:spPr>
        <p:txBody>
          <a:bodyPr wrap="square">
            <a:spAutoFit/>
          </a:bodyPr>
          <a:lstStyle/>
          <a:p>
            <a:pPr marL="635000">
              <a:lnSpc>
                <a:spcPct val="115000"/>
              </a:lnSpc>
              <a:spcAft>
                <a:spcPts val="1000"/>
              </a:spcAft>
            </a:pPr>
            <a:r>
              <a:rPr lang="vi-VN" sz="4400" kern="1400" spc="-60" dirty="0">
                <a:solidFill>
                  <a:srgbClr val="000000"/>
                </a:solidFill>
                <a:effectLst/>
                <a:latin typeface="Tahoma" panose="020B0604030504040204" pitchFamily="34" charset="0"/>
                <a:ea typeface="Tahoma" panose="020B0604030504040204" pitchFamily="34" charset="0"/>
                <a:cs typeface="Tahoma" panose="020B0604030504040204" pitchFamily="34" charset="0"/>
              </a:rPr>
              <a:t>Ta sẽ tìm số cách chọn mà ít nhất một loại sách không còn.</a:t>
            </a:r>
            <a:endParaRPr lang="en-US" sz="4400" kern="1400" spc="-60" dirty="0">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4653269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up)">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wheel(1)">
                                      <p:cBhvr>
                                        <p:cTn id="22" dur="2000"/>
                                        <p:tgtEl>
                                          <p:spTgt spid="33"/>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wheel(1)">
                                      <p:cBhvr>
                                        <p:cTn id="27" dur="2000"/>
                                        <p:tgtEl>
                                          <p:spTgt spid="56"/>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49"/>
                                        </p:tgtEl>
                                        <p:attrNameLst>
                                          <p:attrName>style.visibility</p:attrName>
                                        </p:attrNameLst>
                                      </p:cBhvr>
                                      <p:to>
                                        <p:strVal val="visible"/>
                                      </p:to>
                                    </p:set>
                                    <p:animEffect transition="in" filter="randombar(horizontal)">
                                      <p:cBhvr>
                                        <p:cTn id="32" dur="500"/>
                                        <p:tgtEl>
                                          <p:spTgt spid="49"/>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wheel(1)">
                                      <p:cBhvr>
                                        <p:cTn id="37" dur="2000"/>
                                        <p:tgtEl>
                                          <p:spTgt spid="51"/>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circle(in)">
                                      <p:cBhvr>
                                        <p:cTn id="42" dur="2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3" grpId="0"/>
      <p:bldP spid="49" grpId="0"/>
      <p:bldP spid="51" grpId="0"/>
      <p:bldP spid="53" grpId="0"/>
      <p:bldP spid="5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1F4E20C8-2D05-4C40-9288-F9499AF26E6D}"/>
              </a:ext>
            </a:extLst>
          </p:cNvPr>
          <p:cNvGrpSpPr/>
          <p:nvPr/>
        </p:nvGrpSpPr>
        <p:grpSpPr>
          <a:xfrm>
            <a:off x="571500" y="8534400"/>
            <a:ext cx="23506006" cy="4832396"/>
            <a:chOff x="1222851" y="5331408"/>
            <a:chExt cx="23580257" cy="5095249"/>
          </a:xfrm>
        </p:grpSpPr>
        <p:sp>
          <p:nvSpPr>
            <p:cNvPr id="35" name="Rounded Rectangle 34">
              <a:extLst>
                <a:ext uri="{FF2B5EF4-FFF2-40B4-BE49-F238E27FC236}">
                  <a16:creationId xmlns:a16="http://schemas.microsoft.com/office/drawing/2014/main" id="{D04F078C-CEB5-4C4F-A97E-1DF03AE09DB2}"/>
                </a:ext>
              </a:extLst>
            </p:cNvPr>
            <p:cNvSpPr/>
            <p:nvPr/>
          </p:nvSpPr>
          <p:spPr>
            <a:xfrm>
              <a:off x="1261071" y="5565135"/>
              <a:ext cx="23542037" cy="4861522"/>
            </a:xfrm>
            <a:prstGeom prst="roundRect">
              <a:avLst>
                <a:gd name="adj" fmla="val 3132"/>
              </a:avLst>
            </a:prstGeom>
            <a:solidFill>
              <a:srgbClr val="D6F7FE"/>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Aft>
                  <a:spcPts val="800"/>
                </a:spcAft>
              </a:pPr>
              <a:endParaRPr lang="vi-VN" sz="4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pPr>
              <a:endParaRPr lang="vi-VN" sz="46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ctr"/>
              <a:endParaRPr lang="en-US" dirty="0"/>
            </a:p>
          </p:txBody>
        </p:sp>
        <p:grpSp>
          <p:nvGrpSpPr>
            <p:cNvPr id="36" name="Group 60">
              <a:extLst>
                <a:ext uri="{FF2B5EF4-FFF2-40B4-BE49-F238E27FC236}">
                  <a16:creationId xmlns:a16="http://schemas.microsoft.com/office/drawing/2014/main" id="{3FCB0186-5BA0-4BA4-B799-BF7DBFD32008}"/>
                </a:ext>
              </a:extLst>
            </p:cNvPr>
            <p:cNvGrpSpPr/>
            <p:nvPr/>
          </p:nvGrpSpPr>
          <p:grpSpPr>
            <a:xfrm>
              <a:off x="1222851" y="5331408"/>
              <a:ext cx="3305109" cy="841174"/>
              <a:chOff x="1224542" y="6305967"/>
              <a:chExt cx="3305491" cy="845462"/>
            </a:xfrm>
          </p:grpSpPr>
          <p:sp>
            <p:nvSpPr>
              <p:cNvPr id="37" name="Freeform 20">
                <a:extLst>
                  <a:ext uri="{FF2B5EF4-FFF2-40B4-BE49-F238E27FC236}">
                    <a16:creationId xmlns:a16="http://schemas.microsoft.com/office/drawing/2014/main" id="{6A2CB58A-113B-4E6E-BC15-9EFD56D56D70}"/>
                  </a:ext>
                </a:extLst>
              </p:cNvPr>
              <p:cNvSpPr>
                <a:spLocks/>
              </p:cNvSpPr>
              <p:nvPr/>
            </p:nvSpPr>
            <p:spPr bwMode="auto">
              <a:xfrm rot="16200000" flipV="1">
                <a:off x="2748828" y="5370222"/>
                <a:ext cx="828631" cy="2733779"/>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38" name="TextBox 37">
                <a:extLst>
                  <a:ext uri="{FF2B5EF4-FFF2-40B4-BE49-F238E27FC236}">
                    <a16:creationId xmlns:a16="http://schemas.microsoft.com/office/drawing/2014/main" id="{16B3B9C2-0771-4EE7-BBD9-C8B639D26E0E}"/>
                  </a:ext>
                </a:extLst>
              </p:cNvPr>
              <p:cNvSpPr txBox="1"/>
              <p:nvPr/>
            </p:nvSpPr>
            <p:spPr>
              <a:xfrm>
                <a:off x="2091562" y="6305967"/>
                <a:ext cx="2278188" cy="817157"/>
              </a:xfrm>
              <a:prstGeom prst="rect">
                <a:avLst/>
              </a:prstGeom>
              <a:noFill/>
            </p:spPr>
            <p:txBody>
              <a:bodyPr wrap="none" rtlCol="0">
                <a:spAutoFit/>
              </a:bodyPr>
              <a:lstStyle/>
              <a:p>
                <a:r>
                  <a:rPr lang="vi-VN" sz="4400" b="1" dirty="0">
                    <a:solidFill>
                      <a:srgbClr val="0999C8"/>
                    </a:solidFill>
                    <a:latin typeface="Tahoma" pitchFamily="34" charset="0"/>
                    <a:ea typeface="Tahoma" pitchFamily="34" charset="0"/>
                    <a:cs typeface="Tahoma" pitchFamily="34" charset="0"/>
                  </a:rPr>
                  <a:t>Bài giải</a:t>
                </a:r>
                <a:endParaRPr lang="en-US" sz="4400" b="1" dirty="0">
                  <a:solidFill>
                    <a:srgbClr val="0999C8"/>
                  </a:solidFill>
                  <a:latin typeface="Tahoma" pitchFamily="34" charset="0"/>
                  <a:ea typeface="Tahoma" pitchFamily="34" charset="0"/>
                  <a:cs typeface="Tahoma" pitchFamily="34" charset="0"/>
                </a:endParaRPr>
              </a:p>
            </p:txBody>
          </p:sp>
          <p:sp>
            <p:nvSpPr>
              <p:cNvPr id="39" name="Round Diagonal Corner Rectangle 41">
                <a:extLst>
                  <a:ext uri="{FF2B5EF4-FFF2-40B4-BE49-F238E27FC236}">
                    <a16:creationId xmlns:a16="http://schemas.microsoft.com/office/drawing/2014/main" id="{6D85C842-0962-4F14-984C-91DBFD130435}"/>
                  </a:ext>
                </a:extLst>
              </p:cNvPr>
              <p:cNvSpPr/>
              <p:nvPr/>
            </p:nvSpPr>
            <p:spPr>
              <a:xfrm flipV="1">
                <a:off x="1224542" y="6322799"/>
                <a:ext cx="777240"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15">
                <a:extLst>
                  <a:ext uri="{FF2B5EF4-FFF2-40B4-BE49-F238E27FC236}">
                    <a16:creationId xmlns:a16="http://schemas.microsoft.com/office/drawing/2014/main" id="{7605033E-4E88-46AF-AEBE-7E6490F9F307}"/>
                  </a:ext>
                </a:extLst>
              </p:cNvPr>
              <p:cNvSpPr>
                <a:spLocks noEditPoints="1"/>
              </p:cNvSpPr>
              <p:nvPr/>
            </p:nvSpPr>
            <p:spPr bwMode="auto">
              <a:xfrm>
                <a:off x="1376941"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p>
            </p:txBody>
          </p:sp>
        </p:grpSp>
      </p:grpSp>
      <p:grpSp>
        <p:nvGrpSpPr>
          <p:cNvPr id="51" name="Group 50">
            <a:extLst>
              <a:ext uri="{FF2B5EF4-FFF2-40B4-BE49-F238E27FC236}">
                <a16:creationId xmlns:a16="http://schemas.microsoft.com/office/drawing/2014/main" id="{6B2AFC34-1456-4638-8F4F-CAF389D4240D}"/>
              </a:ext>
            </a:extLst>
          </p:cNvPr>
          <p:cNvGrpSpPr/>
          <p:nvPr/>
        </p:nvGrpSpPr>
        <p:grpSpPr>
          <a:xfrm>
            <a:off x="304800" y="2819401"/>
            <a:ext cx="23699787" cy="5324353"/>
            <a:chOff x="304800" y="2971801"/>
            <a:chExt cx="23699787" cy="5324353"/>
          </a:xfrm>
        </p:grpSpPr>
        <p:sp>
          <p:nvSpPr>
            <p:cNvPr id="52" name="Rounded Rectangle 19">
              <a:extLst>
                <a:ext uri="{FF2B5EF4-FFF2-40B4-BE49-F238E27FC236}">
                  <a16:creationId xmlns:a16="http://schemas.microsoft.com/office/drawing/2014/main" id="{9732CF64-EA0B-4855-B3A1-931E81F57942}"/>
                </a:ext>
              </a:extLst>
            </p:cNvPr>
            <p:cNvSpPr/>
            <p:nvPr/>
          </p:nvSpPr>
          <p:spPr>
            <a:xfrm>
              <a:off x="491838" y="3220628"/>
              <a:ext cx="23512749" cy="5075526"/>
            </a:xfrm>
            <a:prstGeom prst="roundRect">
              <a:avLst>
                <a:gd name="adj" fmla="val 4496"/>
              </a:avLst>
            </a:prstGeom>
            <a:solidFill>
              <a:schemeClr val="accent6">
                <a:lumMod val="40000"/>
                <a:lumOff val="6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spcBef>
                  <a:spcPts val="600"/>
                </a:spcBef>
                <a:buNone/>
              </a:pPr>
              <a:endParaRPr lang="vi-VN"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53" name="Group 52">
              <a:extLst>
                <a:ext uri="{FF2B5EF4-FFF2-40B4-BE49-F238E27FC236}">
                  <a16:creationId xmlns:a16="http://schemas.microsoft.com/office/drawing/2014/main" id="{BC0C2C08-DEAD-4DBD-A065-EAF40B9D8EB1}"/>
                </a:ext>
              </a:extLst>
            </p:cNvPr>
            <p:cNvGrpSpPr/>
            <p:nvPr/>
          </p:nvGrpSpPr>
          <p:grpSpPr>
            <a:xfrm>
              <a:off x="304800" y="2971801"/>
              <a:ext cx="2971801" cy="838200"/>
              <a:chOff x="22440" y="38104"/>
              <a:chExt cx="958198" cy="234000"/>
            </a:xfrm>
          </p:grpSpPr>
          <p:grpSp>
            <p:nvGrpSpPr>
              <p:cNvPr id="54" name="Group 53">
                <a:extLst>
                  <a:ext uri="{FF2B5EF4-FFF2-40B4-BE49-F238E27FC236}">
                    <a16:creationId xmlns:a16="http://schemas.microsoft.com/office/drawing/2014/main" id="{FD665E8E-59C0-4ACB-A7BF-CBEA6C332230}"/>
                  </a:ext>
                </a:extLst>
              </p:cNvPr>
              <p:cNvGrpSpPr/>
              <p:nvPr/>
            </p:nvGrpSpPr>
            <p:grpSpPr>
              <a:xfrm>
                <a:off x="22440" y="59287"/>
                <a:ext cx="850471" cy="162052"/>
                <a:chOff x="31572" y="60276"/>
                <a:chExt cx="1196628" cy="200549"/>
              </a:xfrm>
            </p:grpSpPr>
            <p:sp>
              <p:nvSpPr>
                <p:cNvPr id="56" name="Arrow: Pentagon 55">
                  <a:extLst>
                    <a:ext uri="{FF2B5EF4-FFF2-40B4-BE49-F238E27FC236}">
                      <a16:creationId xmlns:a16="http://schemas.microsoft.com/office/drawing/2014/main" id="{3C675B4E-2666-471E-B163-5CB1C2C47107}"/>
                    </a:ext>
                  </a:extLst>
                </p:cNvPr>
                <p:cNvSpPr/>
                <p:nvPr/>
              </p:nvSpPr>
              <p:spPr>
                <a:xfrm>
                  <a:off x="204585" y="62042"/>
                  <a:ext cx="1023615" cy="196062"/>
                </a:xfrm>
                <a:prstGeom prst="homePlate">
                  <a:avLst/>
                </a:prstGeom>
                <a:solidFill>
                  <a:srgbClr val="FCFFEF"/>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nSpc>
                      <a:spcPct val="106000"/>
                    </a:lnSpc>
                    <a:spcAft>
                      <a:spcPts val="800"/>
                    </a:spcAft>
                  </a:pPr>
                  <a:r>
                    <a:rPr lang="vi-VN" sz="1000" b="1" kern="1200">
                      <a:solidFill>
                        <a:srgbClr val="0000CC"/>
                      </a:solidFill>
                      <a:effectLst/>
                      <a:latin typeface="Arial" panose="020B0604020202020204" pitchFamily="34" charset="0"/>
                      <a:ea typeface="Calibri" panose="020F0502020204030204" pitchFamily="34" charset="0"/>
                      <a:cs typeface="Times New Roman" panose="02020603050405020304" pitchFamily="18" charset="0"/>
                    </a:rPr>
                    <a:t> </a:t>
                  </a:r>
                  <a:endParaRPr lang="vi-VN" sz="1100">
                    <a:effectLst/>
                    <a:latin typeface="Arial" panose="020B0604020202020204" pitchFamily="34" charset="0"/>
                    <a:ea typeface="Arial" panose="020B0604020202020204" pitchFamily="34" charset="0"/>
                    <a:cs typeface="Times New Roman" panose="02020603050405020304" pitchFamily="18" charset="0"/>
                  </a:endParaRPr>
                </a:p>
              </p:txBody>
            </p:sp>
            <p:sp>
              <p:nvSpPr>
                <p:cNvPr id="57" name="Arrow: Chevron 56">
                  <a:extLst>
                    <a:ext uri="{FF2B5EF4-FFF2-40B4-BE49-F238E27FC236}">
                      <a16:creationId xmlns:a16="http://schemas.microsoft.com/office/drawing/2014/main" id="{D4E23FE2-1ED3-44F3-9F2C-073D99F5BEC5}"/>
                    </a:ext>
                  </a:extLst>
                </p:cNvPr>
                <p:cNvSpPr/>
                <p:nvPr/>
              </p:nvSpPr>
              <p:spPr>
                <a:xfrm>
                  <a:off x="31572" y="60342"/>
                  <a:ext cx="162630" cy="200483"/>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sp>
              <p:nvSpPr>
                <p:cNvPr id="58" name="Arrow: Chevron 57">
                  <a:extLst>
                    <a:ext uri="{FF2B5EF4-FFF2-40B4-BE49-F238E27FC236}">
                      <a16:creationId xmlns:a16="http://schemas.microsoft.com/office/drawing/2014/main" id="{F2308666-C4B8-404A-B22F-69AF3044E4D5}"/>
                    </a:ext>
                  </a:extLst>
                </p:cNvPr>
                <p:cNvSpPr/>
                <p:nvPr/>
              </p:nvSpPr>
              <p:spPr>
                <a:xfrm>
                  <a:off x="116273" y="60276"/>
                  <a:ext cx="176766" cy="200483"/>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grpSp>
          <p:sp>
            <p:nvSpPr>
              <p:cNvPr id="55" name="TextBox 56">
                <a:extLst>
                  <a:ext uri="{FF2B5EF4-FFF2-40B4-BE49-F238E27FC236}">
                    <a16:creationId xmlns:a16="http://schemas.microsoft.com/office/drawing/2014/main" id="{4268C6BD-BE2D-4D4E-B360-4A8AC840F897}"/>
                  </a:ext>
                </a:extLst>
              </p:cNvPr>
              <p:cNvSpPr txBox="1"/>
              <p:nvPr/>
            </p:nvSpPr>
            <p:spPr>
              <a:xfrm>
                <a:off x="198205" y="38104"/>
                <a:ext cx="782433" cy="234000"/>
              </a:xfrm>
              <a:prstGeom prst="rect">
                <a:avLst/>
              </a:prstGeom>
              <a:noFill/>
            </p:spPr>
            <p:txBody>
              <a:bodyPr wrap="square" tIns="54000" bIns="0">
                <a:noAutofit/>
              </a:bodyPr>
              <a:lstStyle/>
              <a:p>
                <a:pPr>
                  <a:lnSpc>
                    <a:spcPct val="107000"/>
                  </a:lnSpc>
                  <a:spcAft>
                    <a:spcPts val="800"/>
                  </a:spcAft>
                </a:pPr>
                <a:r>
                  <a:rPr lang="vi-VN" sz="4400" b="1" kern="1200" dirty="0">
                    <a:solidFill>
                      <a:srgbClr val="0000CC"/>
                    </a:solidFill>
                    <a:effectLst/>
                    <a:latin typeface="Fira Sans Black" panose="020B0A03050000020004" pitchFamily="34" charset="0"/>
                    <a:ea typeface="Calibri" panose="020F0502020204030204" pitchFamily="34" charset="0"/>
                    <a:cs typeface="Times New Roman" panose="02020603050405020304" pitchFamily="18" charset="0"/>
                  </a:rPr>
                  <a:t>Ví dụ 4</a:t>
                </a:r>
                <a:endParaRPr lang="vi-VN" sz="4400" dirty="0">
                  <a:effectLst/>
                  <a:latin typeface="Arial" panose="020B0604020202020204" pitchFamily="34" charset="0"/>
                  <a:ea typeface="Arial" panose="020B0604020202020204" pitchFamily="34" charset="0"/>
                  <a:cs typeface="Times New Roman" panose="02020603050405020304" pitchFamily="18" charset="0"/>
                </a:endParaRPr>
              </a:p>
            </p:txBody>
          </p:sp>
        </p:grpSp>
      </p:grpSp>
      <p:grpSp>
        <p:nvGrpSpPr>
          <p:cNvPr id="2" name="Group 1">
            <a:extLst>
              <a:ext uri="{FF2B5EF4-FFF2-40B4-BE49-F238E27FC236}">
                <a16:creationId xmlns:a16="http://schemas.microsoft.com/office/drawing/2014/main" id="{2E29BFA7-E12A-4CBB-98F4-7D8BABA5D3DC}"/>
              </a:ext>
            </a:extLst>
          </p:cNvPr>
          <p:cNvGrpSpPr/>
          <p:nvPr/>
        </p:nvGrpSpPr>
        <p:grpSpPr>
          <a:xfrm>
            <a:off x="381000" y="1904999"/>
            <a:ext cx="23219986" cy="815609"/>
            <a:chOff x="381000" y="1904999"/>
            <a:chExt cx="23219986" cy="815609"/>
          </a:xfrm>
        </p:grpSpPr>
        <p:sp>
          <p:nvSpPr>
            <p:cNvPr id="17" name="Rectangle 16">
              <a:extLst>
                <a:ext uri="{FF2B5EF4-FFF2-40B4-BE49-F238E27FC236}">
                  <a16:creationId xmlns:a16="http://schemas.microsoft.com/office/drawing/2014/main" id="{CE96812B-CA35-423B-AB78-F20B241658E4}"/>
                </a:ext>
              </a:extLst>
            </p:cNvPr>
            <p:cNvSpPr/>
            <p:nvPr/>
          </p:nvSpPr>
          <p:spPr>
            <a:xfrm>
              <a:off x="1981200" y="1905000"/>
              <a:ext cx="21619786" cy="815608"/>
            </a:xfrm>
            <a:prstGeom prst="rect">
              <a:avLst/>
            </a:prstGeom>
          </p:spPr>
          <p:txBody>
            <a:bodyPr wrap="square">
              <a:spAutoFit/>
            </a:bodyPr>
            <a:lstStyle/>
            <a:p>
              <a:pPr>
                <a:lnSpc>
                  <a:spcPct val="100000"/>
                </a:lnSpc>
                <a:spcBef>
                  <a:spcPct val="0"/>
                </a:spcBef>
                <a:buNone/>
                <a:defRPr/>
              </a:pPr>
              <a:r>
                <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rPr>
                <a:t>ỨNG DỤNG HOÁN VỊ, CHỈNH HỢP, TỔ HỢP VÀO CÁC BÀI TOÁN ĐẾM</a:t>
              </a:r>
            </a:p>
          </p:txBody>
        </p:sp>
        <p:sp>
          <p:nvSpPr>
            <p:cNvPr id="18" name="Round Same Side Corner Rectangle 51">
              <a:extLst>
                <a:ext uri="{FF2B5EF4-FFF2-40B4-BE49-F238E27FC236}">
                  <a16:creationId xmlns:a16="http://schemas.microsoft.com/office/drawing/2014/main" id="{F5394341-0F3A-4C0D-BC41-B35436366F0D}"/>
                </a:ext>
              </a:extLst>
            </p:cNvPr>
            <p:cNvSpPr/>
            <p:nvPr/>
          </p:nvSpPr>
          <p:spPr>
            <a:xfrm rot="5400000">
              <a:off x="755167" y="1537232"/>
              <a:ext cx="788466" cy="15240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9" name="TextBox 18">
              <a:extLst>
                <a:ext uri="{FF2B5EF4-FFF2-40B4-BE49-F238E27FC236}">
                  <a16:creationId xmlns:a16="http://schemas.microsoft.com/office/drawing/2014/main" id="{F5322D5D-00D8-42B9-BCDA-53D3D944992D}"/>
                </a:ext>
              </a:extLst>
            </p:cNvPr>
            <p:cNvSpPr txBox="1"/>
            <p:nvPr/>
          </p:nvSpPr>
          <p:spPr>
            <a:xfrm rot="10800000" flipH="1" flipV="1">
              <a:off x="609600" y="1981200"/>
              <a:ext cx="1006148" cy="707886"/>
            </a:xfrm>
            <a:prstGeom prst="rect">
              <a:avLst/>
            </a:prstGeom>
            <a:noFill/>
          </p:spPr>
          <p:txBody>
            <a:bodyPr wrap="squar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4</a:t>
              </a:r>
            </a:p>
          </p:txBody>
        </p:sp>
        <p:sp>
          <p:nvSpPr>
            <p:cNvPr id="20" name="Round Same Side Corner Rectangle 51">
              <a:extLst>
                <a:ext uri="{FF2B5EF4-FFF2-40B4-BE49-F238E27FC236}">
                  <a16:creationId xmlns:a16="http://schemas.microsoft.com/office/drawing/2014/main" id="{5C39138E-5593-4AB5-96EE-114568791664}"/>
                </a:ext>
              </a:extLst>
            </p:cNvPr>
            <p:cNvSpPr/>
            <p:nvPr/>
          </p:nvSpPr>
          <p:spPr>
            <a:xfrm rot="5400000">
              <a:off x="748767" y="1537233"/>
              <a:ext cx="788466" cy="15240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1" name="TextBox 20">
              <a:extLst>
                <a:ext uri="{FF2B5EF4-FFF2-40B4-BE49-F238E27FC236}">
                  <a16:creationId xmlns:a16="http://schemas.microsoft.com/office/drawing/2014/main" id="{A90995F8-A631-4231-86BB-7D3EBA512F0D}"/>
                </a:ext>
              </a:extLst>
            </p:cNvPr>
            <p:cNvSpPr txBox="1"/>
            <p:nvPr/>
          </p:nvSpPr>
          <p:spPr>
            <a:xfrm rot="10800000" flipH="1" flipV="1">
              <a:off x="603200" y="1981201"/>
              <a:ext cx="1006148" cy="707886"/>
            </a:xfrm>
            <a:prstGeom prst="rect">
              <a:avLst/>
            </a:prstGeom>
            <a:noFill/>
          </p:spPr>
          <p:txBody>
            <a:bodyPr wrap="squar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4</a:t>
              </a:r>
            </a:p>
          </p:txBody>
        </p:sp>
      </p:grpSp>
      <p:sp>
        <p:nvSpPr>
          <p:cNvPr id="3" name="TextBox 2">
            <a:extLst>
              <a:ext uri="{FF2B5EF4-FFF2-40B4-BE49-F238E27FC236}">
                <a16:creationId xmlns:a16="http://schemas.microsoft.com/office/drawing/2014/main" id="{E5C8CF20-A188-40A3-A095-8424A5327F85}"/>
              </a:ext>
            </a:extLst>
          </p:cNvPr>
          <p:cNvSpPr txBox="1"/>
          <p:nvPr/>
        </p:nvSpPr>
        <p:spPr>
          <a:xfrm>
            <a:off x="609600" y="3581400"/>
            <a:ext cx="23088600" cy="1446550"/>
          </a:xfrm>
          <a:prstGeom prst="rect">
            <a:avLst/>
          </a:prstGeom>
          <a:noFill/>
        </p:spPr>
        <p:txBody>
          <a:bodyPr wrap="square" rtlCol="0">
            <a:spAutoFit/>
          </a:bodyPr>
          <a:lstStyle/>
          <a:p>
            <a:pPr marL="0" indent="0" algn="just">
              <a:spcBef>
                <a:spcPts val="600"/>
              </a:spcBef>
              <a:buNone/>
            </a:pPr>
            <a:r>
              <a:rPr lang="vi-VN" sz="4400" dirty="0">
                <a:solidFill>
                  <a:schemeClr val="tx1"/>
                </a:solidFill>
                <a:latin typeface="Tahoma" panose="020B0604030504040204" pitchFamily="34" charset="0"/>
                <a:ea typeface="Tahoma" panose="020B0604030504040204" pitchFamily="34" charset="0"/>
                <a:cs typeface="Tahoma" panose="020B0604030504040204" pitchFamily="34" charset="0"/>
              </a:rPr>
              <a:t>Một lần anh Hưng đến Hà Nội và dự định từ Hà Nội tham quan Đền Hùng, Ninh Bình, Hạ Long, Đường Lâm và Bát Tràng, mỗi ngày đi tham quan một địa điểm rồi về lại Hà Nội.</a:t>
            </a:r>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BA820F67-58D8-4644-8FFA-523A9B7B88A6}"/>
                  </a:ext>
                </a:extLst>
              </p:cNvPr>
              <p:cNvSpPr txBox="1"/>
              <p:nvPr/>
            </p:nvSpPr>
            <p:spPr>
              <a:xfrm>
                <a:off x="609600" y="5029200"/>
                <a:ext cx="23088600" cy="2954655"/>
              </a:xfrm>
              <a:prstGeom prst="rect">
                <a:avLst/>
              </a:prstGeom>
              <a:noFill/>
            </p:spPr>
            <p:txBody>
              <a:bodyPr wrap="square" rtlCol="0">
                <a:spAutoFit/>
              </a:bodyPr>
              <a:lstStyle/>
              <a:p>
                <a:pPr marL="0" indent="0" algn="just">
                  <a:spcBef>
                    <a:spcPts val="600"/>
                  </a:spcBef>
                  <a:spcAft>
                    <a:spcPts val="600"/>
                  </a:spcAft>
                  <a:buNone/>
                </a:pPr>
                <a:r>
                  <a:rPr lang="vi-VN" sz="4400" dirty="0">
                    <a:solidFill>
                      <a:schemeClr val="tx1"/>
                    </a:solidFill>
                    <a:latin typeface="Tahoma" panose="020B0604030504040204" pitchFamily="34" charset="0"/>
                    <a:ea typeface="Tahoma" panose="020B0604030504040204" pitchFamily="34" charset="0"/>
                    <a:cs typeface="Tahoma" panose="020B0604030504040204" pitchFamily="34" charset="0"/>
                  </a:rPr>
                  <a:t>a) Hỏi anh Hưng có thể xếp được bao nhiêu lịch trình đi tham quan tất cả các địa điểm (ở đây lịch trình tính cả thứ tự tham quan)?</a:t>
                </a:r>
              </a:p>
              <a:p>
                <a:pPr algn="just">
                  <a:spcBef>
                    <a:spcPts val="600"/>
                  </a:spcBef>
                  <a:spcAft>
                    <a:spcPts val="600"/>
                  </a:spcAft>
                </a:pPr>
                <a:r>
                  <a:rPr lang="vi-VN" sz="4400" dirty="0">
                    <a:solidFill>
                      <a:schemeClr val="tx1"/>
                    </a:solidFill>
                    <a:latin typeface="Tahoma" panose="020B0604030504040204" pitchFamily="34" charset="0"/>
                    <a:ea typeface="Tahoma" panose="020B0604030504040204" pitchFamily="34" charset="0"/>
                    <a:cs typeface="Tahoma" panose="020B0604030504040204" pitchFamily="34" charset="0"/>
                  </a:rPr>
                  <a:t>b) Anh Hưng có việc đột xuất phải về sớm, nên anh chỉ có </a:t>
                </a:r>
                <a14:m>
                  <m:oMath xmlns:m="http://schemas.openxmlformats.org/officeDocument/2006/math">
                    <m:r>
                      <a:rPr lang="vi-VN" sz="4400" i="1" dirty="0" smtClean="0">
                        <a:solidFill>
                          <a:schemeClr val="tx1"/>
                        </a:solidFill>
                        <a:latin typeface="Cambria Math" panose="02040503050406030204" pitchFamily="18" charset="0"/>
                      </a:rPr>
                      <m:t>3</m:t>
                    </m:r>
                  </m:oMath>
                </a14:m>
                <a:r>
                  <a:rPr lang="vi-VN" sz="4400" dirty="0">
                    <a:solidFill>
                      <a:schemeClr val="tx1"/>
                    </a:solidFill>
                    <a:latin typeface="Tahoma" panose="020B0604030504040204" pitchFamily="34" charset="0"/>
                    <a:ea typeface="Tahoma" panose="020B0604030504040204" pitchFamily="34" charset="0"/>
                    <a:cs typeface="Tahoma" panose="020B0604030504040204" pitchFamily="34" charset="0"/>
                  </a:rPr>
                  <a:t> ngày để đi tham quan </a:t>
                </a:r>
                <a14:m>
                  <m:oMath xmlns:m="http://schemas.openxmlformats.org/officeDocument/2006/math">
                    <m:r>
                      <a:rPr lang="vi-VN" sz="4400" i="1" dirty="0">
                        <a:solidFill>
                          <a:schemeClr val="tx1"/>
                        </a:solidFill>
                        <a:latin typeface="Cambria Math" panose="02040503050406030204" pitchFamily="18" charset="0"/>
                      </a:rPr>
                      <m:t>3</m:t>
                    </m:r>
                  </m:oMath>
                </a14:m>
                <a:r>
                  <a:rPr lang="vi-VN" sz="4400" dirty="0">
                    <a:solidFill>
                      <a:schemeClr val="tx1"/>
                    </a:solidFill>
                    <a:latin typeface="Tahoma" panose="020B0604030504040204" pitchFamily="34" charset="0"/>
                    <a:ea typeface="Tahoma" panose="020B0604030504040204" pitchFamily="34" charset="0"/>
                    <a:cs typeface="Tahoma" panose="020B0604030504040204" pitchFamily="34" charset="0"/>
                  </a:rPr>
                  <a:t> địa điểm. Hỏi anh Hưng có bao nhiêu cách xếp lịch trình đi tham quan?</a:t>
                </a:r>
                <a:endParaRPr lang="en-US" sz="44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4" name="TextBox 23">
                <a:extLst>
                  <a:ext uri="{FF2B5EF4-FFF2-40B4-BE49-F238E27FC236}">
                    <a16:creationId xmlns:a16="http://schemas.microsoft.com/office/drawing/2014/main" id="{BA820F67-58D8-4644-8FFA-523A9B7B88A6}"/>
                  </a:ext>
                </a:extLst>
              </p:cNvPr>
              <p:cNvSpPr txBox="1">
                <a:spLocks noRot="1" noChangeAspect="1" noMove="1" noResize="1" noEditPoints="1" noAdjustHandles="1" noChangeArrowheads="1" noChangeShapeType="1" noTextEdit="1"/>
              </p:cNvSpPr>
              <p:nvPr/>
            </p:nvSpPr>
            <p:spPr>
              <a:xfrm>
                <a:off x="609600" y="5029200"/>
                <a:ext cx="23088600" cy="2954655"/>
              </a:xfrm>
              <a:prstGeom prst="rect">
                <a:avLst/>
              </a:prstGeom>
              <a:blipFill>
                <a:blip r:embed="rId3"/>
                <a:stretch>
                  <a:fillRect l="-1056" t="-4124" r="-1030" b="-886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35C77573-004B-47AB-A06D-169C5ED317A4}"/>
                  </a:ext>
                </a:extLst>
              </p:cNvPr>
              <p:cNvSpPr txBox="1"/>
              <p:nvPr/>
            </p:nvSpPr>
            <p:spPr>
              <a:xfrm>
                <a:off x="685800" y="9448800"/>
                <a:ext cx="23317200" cy="2862322"/>
              </a:xfrm>
              <a:prstGeom prst="rect">
                <a:avLst/>
              </a:prstGeom>
              <a:noFill/>
            </p:spPr>
            <p:txBody>
              <a:bodyPr wrap="square" rtlCol="0">
                <a:spAutoFit/>
              </a:bodyPr>
              <a:lstStyle/>
              <a:p>
                <a:pPr marL="742950" indent="-742950" algn="just">
                  <a:buAutoNum type="alphaLcParenR"/>
                </a:pPr>
                <a:r>
                  <a:rPr lang="en-US" sz="4400" dirty="0">
                    <a:latin typeface="Tahoma" panose="020B0604030504040204" pitchFamily="34" charset="0"/>
                    <a:ea typeface="Tahoma" panose="020B0604030504040204" pitchFamily="34" charset="0"/>
                    <a:cs typeface="Tahoma" panose="020B0604030504040204" pitchFamily="34" charset="0"/>
                  </a:rPr>
                  <a:t>A</a:t>
                </a:r>
                <a:r>
                  <a:rPr lang="vi-VN" sz="4400" dirty="0">
                    <a:latin typeface="Tahoma" panose="020B0604030504040204" pitchFamily="34" charset="0"/>
                    <a:ea typeface="Tahoma" panose="020B0604030504040204" pitchFamily="34" charset="0"/>
                    <a:cs typeface="Tahoma" panose="020B0604030504040204" pitchFamily="34" charset="0"/>
                  </a:rPr>
                  <a:t>nh Hưng đi tham quan </a:t>
                </a:r>
                <a14:m>
                  <m:oMath xmlns:m="http://schemas.openxmlformats.org/officeDocument/2006/math">
                    <m:r>
                      <a:rPr lang="vi-VN" sz="4400" b="0" i="1" smtClean="0">
                        <a:latin typeface="Cambria Math"/>
                      </a:rPr>
                      <m:t>5</m:t>
                    </m:r>
                  </m:oMath>
                </a14:m>
                <a:r>
                  <a:rPr lang="vi-VN"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địa</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điểm</a:t>
                </a:r>
                <a:r>
                  <a:rPr lang="vi-VN" sz="4400" dirty="0">
                    <a:latin typeface="Tahoma" panose="020B0604030504040204" pitchFamily="34" charset="0"/>
                    <a:ea typeface="Tahoma" panose="020B0604030504040204" pitchFamily="34" charset="0"/>
                    <a:cs typeface="Tahoma" panose="020B0604030504040204" pitchFamily="34" charset="0"/>
                  </a:rPr>
                  <a:t> thì mỗi cách xếp lịch trình là một cách chọn</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có</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thứ</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tự</a:t>
                </a:r>
                <a:r>
                  <a:rPr lang="vi-VN"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của</a:t>
                </a:r>
                <a:r>
                  <a:rPr lang="en-US" sz="4400" dirty="0">
                    <a:latin typeface="Tahoma" panose="020B0604030504040204" pitchFamily="34" charset="0"/>
                    <a:ea typeface="Tahoma" panose="020B0604030504040204" pitchFamily="34" charset="0"/>
                    <a:cs typeface="Tahoma" panose="020B0604030504040204" pitchFamily="34" charset="0"/>
                  </a:rPr>
                  <a:t> 5</a:t>
                </a:r>
                <a:r>
                  <a:rPr lang="vi-VN" sz="4400" dirty="0">
                    <a:latin typeface="Tahoma" panose="020B0604030504040204" pitchFamily="34" charset="0"/>
                    <a:ea typeface="Tahoma" panose="020B0604030504040204" pitchFamily="34" charset="0"/>
                    <a:cs typeface="Tahoma" panose="020B0604030504040204" pitchFamily="34" charset="0"/>
                  </a:rPr>
                  <a:t> địa điểm</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trên</a:t>
                </a:r>
                <a:r>
                  <a:rPr lang="en-US" sz="4400" dirty="0">
                    <a:latin typeface="Tahoma" panose="020B0604030504040204" pitchFamily="34" charset="0"/>
                    <a:ea typeface="Tahoma" panose="020B0604030504040204" pitchFamily="34" charset="0"/>
                    <a:cs typeface="Tahoma" panose="020B0604030504040204" pitchFamily="34" charset="0"/>
                  </a:rPr>
                  <a:t>. </a:t>
                </a:r>
                <a:r>
                  <a:rPr lang="vi-VN" sz="4400" dirty="0">
                    <a:latin typeface="Tahoma" panose="020B0604030504040204" pitchFamily="34" charset="0"/>
                    <a:ea typeface="Tahoma" panose="020B0604030504040204" pitchFamily="34" charset="0"/>
                    <a:cs typeface="Tahoma" panose="020B0604030504040204" pitchFamily="34" charset="0"/>
                  </a:rPr>
                  <a:t>Vậy số cách xếp lịch trình đi tham quan </a:t>
                </a:r>
                <a:r>
                  <a:rPr lang="en-US" sz="4400" dirty="0" err="1">
                    <a:latin typeface="Tahoma" panose="020B0604030504040204" pitchFamily="34" charset="0"/>
                    <a:ea typeface="Tahoma" panose="020B0604030504040204" pitchFamily="34" charset="0"/>
                    <a:cs typeface="Tahoma" panose="020B0604030504040204" pitchFamily="34" charset="0"/>
                  </a:rPr>
                  <a:t>chính</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bằng</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số</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các</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hoán</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vị</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của</a:t>
                </a:r>
                <a:r>
                  <a:rPr lang="en-US" sz="4400" dirty="0">
                    <a:latin typeface="Tahoma" panose="020B0604030504040204" pitchFamily="34" charset="0"/>
                    <a:ea typeface="Tahoma" panose="020B0604030504040204" pitchFamily="34" charset="0"/>
                    <a:cs typeface="Tahoma" panose="020B0604030504040204" pitchFamily="34" charset="0"/>
                  </a:rPr>
                  <a:t> 5 </a:t>
                </a:r>
                <a:r>
                  <a:rPr lang="en-US" sz="4400" dirty="0" err="1">
                    <a:latin typeface="Tahoma" panose="020B0604030504040204" pitchFamily="34" charset="0"/>
                    <a:ea typeface="Tahoma" panose="020B0604030504040204" pitchFamily="34" charset="0"/>
                    <a:cs typeface="Tahoma" panose="020B0604030504040204" pitchFamily="34" charset="0"/>
                  </a:rPr>
                  <a:t>địa</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điểm</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và</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bằng</a:t>
                </a:r>
                <a:endParaRPr lang="en-US" sz="4400" dirty="0">
                  <a:latin typeface="Tahoma" panose="020B0604030504040204" pitchFamily="34" charset="0"/>
                  <a:ea typeface="Tahoma" panose="020B0604030504040204" pitchFamily="34" charset="0"/>
                  <a:cs typeface="Tahoma" panose="020B0604030504040204" pitchFamily="34" charset="0"/>
                </a:endParaRPr>
              </a:p>
              <a:p>
                <a:pPr algn="just"/>
                <a:r>
                  <a:rPr lang="en-US" sz="4800" b="1" dirty="0"/>
                  <a:t>                                              </a:t>
                </a:r>
                <a14:m>
                  <m:oMath xmlns:m="http://schemas.openxmlformats.org/officeDocument/2006/math">
                    <m:sSub>
                      <m:sSubPr>
                        <m:ctrlPr>
                          <a:rPr lang="en-US" sz="4800" b="1" i="1" smtClean="0">
                            <a:latin typeface="Cambria Math" panose="02040503050406030204" pitchFamily="18" charset="0"/>
                          </a:rPr>
                        </m:ctrlPr>
                      </m:sSubPr>
                      <m:e>
                        <m:r>
                          <a:rPr lang="en-US" sz="4800" b="1" i="1" smtClean="0">
                            <a:latin typeface="Cambria Math" panose="02040503050406030204" pitchFamily="18" charset="0"/>
                          </a:rPr>
                          <m:t>𝑷</m:t>
                        </m:r>
                      </m:e>
                      <m:sub>
                        <m:r>
                          <a:rPr lang="en-US" sz="4800" b="1" i="1" smtClean="0">
                            <a:latin typeface="Cambria Math" panose="02040503050406030204" pitchFamily="18" charset="0"/>
                          </a:rPr>
                          <m:t>𝟓</m:t>
                        </m:r>
                      </m:sub>
                    </m:sSub>
                    <m:r>
                      <a:rPr lang="en-US" sz="4800" b="1" i="1" smtClean="0">
                        <a:latin typeface="Cambria Math" panose="02040503050406030204" pitchFamily="18" charset="0"/>
                      </a:rPr>
                      <m:t>=</m:t>
                    </m:r>
                    <m:r>
                      <a:rPr lang="en-US" sz="4800" b="1" i="0" smtClean="0">
                        <a:latin typeface="Cambria Math" panose="02040503050406030204" pitchFamily="18" charset="0"/>
                      </a:rPr>
                      <m:t>𝟓</m:t>
                    </m:r>
                    <m:r>
                      <a:rPr lang="vi-VN" sz="4800" b="1">
                        <a:latin typeface="Cambria Math" panose="02040503050406030204" pitchFamily="18" charset="0"/>
                        <a:ea typeface="Calibri" panose="020F0502020204030204" pitchFamily="34" charset="0"/>
                        <a:cs typeface="Times New Roman" panose="02020603050405020304" pitchFamily="18" charset="0"/>
                      </a:rPr>
                      <m:t>!</m:t>
                    </m:r>
                    <m:r>
                      <a:rPr lang="en-US" sz="4800" b="1" i="1" smtClean="0">
                        <a:latin typeface="Cambria Math" panose="02040503050406030204" pitchFamily="18" charset="0"/>
                        <a:ea typeface="Calibri" panose="020F0502020204030204" pitchFamily="34" charset="0"/>
                        <a:cs typeface="Times New Roman" panose="02020603050405020304" pitchFamily="18" charset="0"/>
                      </a:rPr>
                      <m:t>=</m:t>
                    </m:r>
                    <m:r>
                      <a:rPr lang="vi-VN" sz="4800" b="1" i="1" smtClean="0">
                        <a:latin typeface="Cambria Math"/>
                      </a:rPr>
                      <m:t>𝟏𝟐</m:t>
                    </m:r>
                    <m:r>
                      <a:rPr lang="vi-VN" sz="4800" b="1" i="1">
                        <a:latin typeface="Cambria Math" panose="02040503050406030204" pitchFamily="18" charset="0"/>
                      </a:rPr>
                      <m:t>𝟎</m:t>
                    </m:r>
                  </m:oMath>
                </a14:m>
                <a:r>
                  <a:rPr lang="vi-VN" sz="4800" b="1" dirty="0">
                    <a:latin typeface="Tomaho"/>
                  </a:rPr>
                  <a:t> </a:t>
                </a:r>
                <a:r>
                  <a:rPr lang="vi-VN" sz="4800" dirty="0">
                    <a:latin typeface="Tomaho"/>
                  </a:rPr>
                  <a:t>(cách).</a:t>
                </a:r>
              </a:p>
            </p:txBody>
          </p:sp>
        </mc:Choice>
        <mc:Fallback xmlns="">
          <p:sp>
            <p:nvSpPr>
              <p:cNvPr id="25" name="TextBox 24">
                <a:extLst>
                  <a:ext uri="{FF2B5EF4-FFF2-40B4-BE49-F238E27FC236}">
                    <a16:creationId xmlns:a16="http://schemas.microsoft.com/office/drawing/2014/main" id="{35C77573-004B-47AB-A06D-169C5ED317A4}"/>
                  </a:ext>
                </a:extLst>
              </p:cNvPr>
              <p:cNvSpPr txBox="1">
                <a:spLocks noRot="1" noChangeAspect="1" noMove="1" noResize="1" noEditPoints="1" noAdjustHandles="1" noChangeArrowheads="1" noChangeShapeType="1" noTextEdit="1"/>
              </p:cNvSpPr>
              <p:nvPr/>
            </p:nvSpPr>
            <p:spPr>
              <a:xfrm>
                <a:off x="685800" y="9448800"/>
                <a:ext cx="23317200" cy="2862322"/>
              </a:xfrm>
              <a:prstGeom prst="rect">
                <a:avLst/>
              </a:prstGeom>
              <a:blipFill>
                <a:blip r:embed="rId4"/>
                <a:stretch>
                  <a:fillRect l="-1072" t="-4894" r="-1046" b="-10426"/>
                </a:stretch>
              </a:blipFill>
            </p:spPr>
            <p:txBody>
              <a:bodyPr/>
              <a:lstStyle/>
              <a:p>
                <a:r>
                  <a:rPr lang="en-US">
                    <a:noFill/>
                  </a:rPr>
                  <a:t> </a:t>
                </a:r>
              </a:p>
            </p:txBody>
          </p:sp>
        </mc:Fallback>
      </mc:AlternateContent>
    </p:spTree>
    <p:extLst>
      <p:ext uri="{BB962C8B-B14F-4D97-AF65-F5344CB8AC3E}">
        <p14:creationId xmlns:p14="http://schemas.microsoft.com/office/powerpoint/2010/main" val="208440300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Effect transition="in" filter="wipe(left)">
                                      <p:cBhvr>
                                        <p:cTn id="7" dur="500"/>
                                        <p:tgtEl>
                                          <p:spTgt spid="2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5">
                                            <p:txEl>
                                              <p:pRg st="1" end="1"/>
                                            </p:txEl>
                                          </p:spTgt>
                                        </p:tgtEl>
                                        <p:attrNameLst>
                                          <p:attrName>style.visibility</p:attrName>
                                        </p:attrNameLst>
                                      </p:cBhvr>
                                      <p:to>
                                        <p:strVal val="visible"/>
                                      </p:to>
                                    </p:set>
                                    <p:animEffect transition="in" filter="wipe(left)">
                                      <p:cBhvr>
                                        <p:cTn id="12" dur="500"/>
                                        <p:tgtEl>
                                          <p:spTgt spid="2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CAE1B80-235C-FCB0-7C49-00665B98DC46}"/>
              </a:ext>
            </a:extLst>
          </p:cNvPr>
          <p:cNvGrpSpPr/>
          <p:nvPr/>
        </p:nvGrpSpPr>
        <p:grpSpPr>
          <a:xfrm>
            <a:off x="699203" y="6629400"/>
            <a:ext cx="23556178" cy="1234536"/>
            <a:chOff x="241306" y="2243792"/>
            <a:chExt cx="11778089" cy="617268"/>
          </a:xfrm>
          <a:solidFill>
            <a:srgbClr val="327E3B"/>
          </a:solidFill>
        </p:grpSpPr>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B48428A4-F198-A003-78D9-31DE63E551FE}"/>
                    </a:ext>
                  </a:extLst>
                </p:cNvPr>
                <p:cNvSpPr/>
                <p:nvPr/>
              </p:nvSpPr>
              <p:spPr>
                <a:xfrm>
                  <a:off x="3538287"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14:m>
                    <m:oMath xmlns:m="http://schemas.openxmlformats.org/officeDocument/2006/math">
                      <m:r>
                        <a:rPr lang="en-US" sz="4800" b="1" i="1" smtClean="0">
                          <a:latin typeface="Cambria Math" panose="02040503050406030204" pitchFamily="18" charset="0"/>
                        </a:rPr>
                        <m:t>𝟐𝟒𝟒𝟖𝟎</m:t>
                      </m:r>
                    </m:oMath>
                  </a14:m>
                  <a:r>
                    <a:rPr kumimoji="0" lang="en-US" sz="5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t>
                  </a:r>
                </a:p>
              </p:txBody>
            </p:sp>
          </mc:Choice>
          <mc:Fallback xmlns="">
            <p:sp>
              <p:nvSpPr>
                <p:cNvPr id="3" name="Rectangle 2">
                  <a:extLst>
                    <a:ext uri="{FF2B5EF4-FFF2-40B4-BE49-F238E27FC236}">
                      <a16:creationId xmlns:a16="http://schemas.microsoft.com/office/drawing/2014/main" id="{B48428A4-F198-A003-78D9-31DE63E551FE}"/>
                    </a:ext>
                  </a:extLst>
                </p:cNvPr>
                <p:cNvSpPr>
                  <a:spLocks noRot="1" noChangeAspect="1" noMove="1" noResize="1" noEditPoints="1" noAdjustHandles="1" noChangeArrowheads="1" noChangeShapeType="1" noTextEdit="1"/>
                </p:cNvSpPr>
                <p:nvPr/>
              </p:nvSpPr>
              <p:spPr>
                <a:xfrm>
                  <a:off x="3538287" y="2243792"/>
                  <a:ext cx="2468235" cy="617268"/>
                </a:xfrm>
                <a:prstGeom prst="rect">
                  <a:avLst/>
                </a:prstGeom>
                <a:blipFill>
                  <a:blip r:embed="rId2"/>
                  <a:stretch>
                    <a:fillRect b="-14692"/>
                  </a:stretch>
                </a:blipFill>
                <a:ln w="19050">
                  <a:solidFill>
                    <a:schemeClr val="bg1"/>
                  </a:solidFill>
                </a:ln>
              </p:spPr>
              <p:txBody>
                <a:bodyPr/>
                <a:lstStyle/>
                <a:p>
                  <a:r>
                    <a:rPr lang="en-US">
                      <a:noFill/>
                    </a:rPr>
                    <a:t> </a:t>
                  </a:r>
                </a:p>
              </p:txBody>
            </p:sp>
          </mc:Fallback>
        </mc:AlternateContent>
        <p:sp>
          <p:nvSpPr>
            <p:cNvPr id="4" name="Oval 3">
              <a:extLst>
                <a:ext uri="{FF2B5EF4-FFF2-40B4-BE49-F238E27FC236}">
                  <a16:creationId xmlns:a16="http://schemas.microsoft.com/office/drawing/2014/main" id="{84C83E8D-93AF-AB77-60F0-B14EB14475A7}"/>
                </a:ext>
              </a:extLst>
            </p:cNvPr>
            <p:cNvSpPr/>
            <p:nvPr/>
          </p:nvSpPr>
          <p:spPr>
            <a:xfrm>
              <a:off x="3247742"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B</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81EF2102-63C4-8277-3E8F-BA8CDFDCDD1C}"/>
                    </a:ext>
                  </a:extLst>
                </p:cNvPr>
                <p:cNvSpPr/>
                <p:nvPr/>
              </p:nvSpPr>
              <p:spPr>
                <a:xfrm>
                  <a:off x="531851"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14:m>
                    <m:oMath xmlns:m="http://schemas.openxmlformats.org/officeDocument/2006/math">
                      <m:r>
                        <a:rPr lang="en-US" sz="4800" b="1" i="1" smtClean="0">
                          <a:latin typeface="Cambria Math" panose="02040503050406030204" pitchFamily="18" charset="0"/>
                        </a:rPr>
                        <m:t>𝟐𝟒𝟒𝟏𝟐</m:t>
                      </m:r>
                    </m:oMath>
                  </a14:m>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t>
                  </a:r>
                </a:p>
              </p:txBody>
            </p:sp>
          </mc:Choice>
          <mc:Fallback xmlns="">
            <p:sp>
              <p:nvSpPr>
                <p:cNvPr id="5" name="Rectangle 4">
                  <a:extLst>
                    <a:ext uri="{FF2B5EF4-FFF2-40B4-BE49-F238E27FC236}">
                      <a16:creationId xmlns:a16="http://schemas.microsoft.com/office/drawing/2014/main" id="{81EF2102-63C4-8277-3E8F-BA8CDFDCDD1C}"/>
                    </a:ext>
                  </a:extLst>
                </p:cNvPr>
                <p:cNvSpPr>
                  <a:spLocks noRot="1" noChangeAspect="1" noMove="1" noResize="1" noEditPoints="1" noAdjustHandles="1" noChangeArrowheads="1" noChangeShapeType="1" noTextEdit="1"/>
                </p:cNvSpPr>
                <p:nvPr/>
              </p:nvSpPr>
              <p:spPr>
                <a:xfrm>
                  <a:off x="531851" y="2243792"/>
                  <a:ext cx="2468235" cy="617268"/>
                </a:xfrm>
                <a:prstGeom prst="rect">
                  <a:avLst/>
                </a:prstGeom>
                <a:blipFill>
                  <a:blip r:embed="rId3"/>
                  <a:stretch>
                    <a:fillRect b="-6635"/>
                  </a:stretch>
                </a:blipFill>
                <a:ln w="19050">
                  <a:solidFill>
                    <a:schemeClr val="bg1"/>
                  </a:solidFill>
                </a:ln>
              </p:spPr>
              <p:txBody>
                <a:bodyPr/>
                <a:lstStyle/>
                <a:p>
                  <a:r>
                    <a:rPr lang="en-US">
                      <a:noFill/>
                    </a:rPr>
                    <a:t> </a:t>
                  </a:r>
                </a:p>
              </p:txBody>
            </p:sp>
          </mc:Fallback>
        </mc:AlternateContent>
        <p:sp>
          <p:nvSpPr>
            <p:cNvPr id="6" name="Oval 5">
              <a:extLst>
                <a:ext uri="{FF2B5EF4-FFF2-40B4-BE49-F238E27FC236}">
                  <a16:creationId xmlns:a16="http://schemas.microsoft.com/office/drawing/2014/main" id="{5D97137C-6FE4-7037-9E6D-24323F88C867}"/>
                </a:ext>
              </a:extLst>
            </p:cNvPr>
            <p:cNvSpPr/>
            <p:nvPr/>
          </p:nvSpPr>
          <p:spPr>
            <a:xfrm>
              <a:off x="241306"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10C72F87-07A2-0B3A-953A-978CE05518ED}"/>
                    </a:ext>
                  </a:extLst>
                </p:cNvPr>
                <p:cNvSpPr/>
                <p:nvPr/>
              </p:nvSpPr>
              <p:spPr>
                <a:xfrm>
                  <a:off x="6647108"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14:m>
                    <m:oMath xmlns:m="http://schemas.openxmlformats.org/officeDocument/2006/math">
                      <m:r>
                        <a:rPr lang="en-US" sz="4800" b="1" i="1" smtClean="0">
                          <a:latin typeface="Cambria Math" panose="02040503050406030204" pitchFamily="18" charset="0"/>
                        </a:rPr>
                        <m:t>𝟑𝟐𝟓𝟏𝟐</m:t>
                      </m:r>
                    </m:oMath>
                  </a14:m>
                  <a:r>
                    <a:rPr kumimoji="0" lang="en-US" sz="5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7" name="Rectangle 6">
                  <a:extLst>
                    <a:ext uri="{FF2B5EF4-FFF2-40B4-BE49-F238E27FC236}">
                      <a16:creationId xmlns:a16="http://schemas.microsoft.com/office/drawing/2014/main" id="{10C72F87-07A2-0B3A-953A-978CE05518ED}"/>
                    </a:ext>
                  </a:extLst>
                </p:cNvPr>
                <p:cNvSpPr>
                  <a:spLocks noRot="1" noChangeAspect="1" noMove="1" noResize="1" noEditPoints="1" noAdjustHandles="1" noChangeArrowheads="1" noChangeShapeType="1" noTextEdit="1"/>
                </p:cNvSpPr>
                <p:nvPr/>
              </p:nvSpPr>
              <p:spPr>
                <a:xfrm>
                  <a:off x="6647108" y="2243792"/>
                  <a:ext cx="2468235" cy="617268"/>
                </a:xfrm>
                <a:prstGeom prst="rect">
                  <a:avLst/>
                </a:prstGeom>
                <a:blipFill>
                  <a:blip r:embed="rId4"/>
                  <a:stretch>
                    <a:fillRect b="-14692"/>
                  </a:stretch>
                </a:blipFill>
                <a:ln w="19050">
                  <a:solidFill>
                    <a:schemeClr val="bg1"/>
                  </a:solidFill>
                </a:ln>
              </p:spPr>
              <p:txBody>
                <a:bodyPr/>
                <a:lstStyle/>
                <a:p>
                  <a:r>
                    <a:rPr lang="en-US">
                      <a:noFill/>
                    </a:rPr>
                    <a:t> </a:t>
                  </a:r>
                </a:p>
              </p:txBody>
            </p:sp>
          </mc:Fallback>
        </mc:AlternateContent>
        <p:sp>
          <p:nvSpPr>
            <p:cNvPr id="8" name="Oval 7">
              <a:extLst>
                <a:ext uri="{FF2B5EF4-FFF2-40B4-BE49-F238E27FC236}">
                  <a16:creationId xmlns:a16="http://schemas.microsoft.com/office/drawing/2014/main" id="{16C1D00A-EFB8-1843-305C-B459E52641DB}"/>
                </a:ext>
              </a:extLst>
            </p:cNvPr>
            <p:cNvSpPr/>
            <p:nvPr/>
          </p:nvSpPr>
          <p:spPr>
            <a:xfrm>
              <a:off x="6324005"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C</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E80AA816-24B0-A1AB-B512-1B69A8802E48}"/>
                    </a:ext>
                  </a:extLst>
                </p:cNvPr>
                <p:cNvSpPr/>
                <p:nvPr/>
              </p:nvSpPr>
              <p:spPr>
                <a:xfrm>
                  <a:off x="9551160"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14:m>
                    <m:oMath xmlns:m="http://schemas.openxmlformats.org/officeDocument/2006/math">
                      <m:r>
                        <a:rPr kumimoji="0" lang="en-US" sz="4800" b="1" i="1" u="none" strike="noStrike" kern="1200" cap="none" spc="0" normalizeH="0" baseline="0" noProof="0" smtClean="0">
                          <a:ln>
                            <a:noFill/>
                          </a:ln>
                          <a:solidFill>
                            <a:prstClr val="white"/>
                          </a:solidFill>
                          <a:effectLst/>
                          <a:uLnTx/>
                          <a:uFillTx/>
                          <a:latin typeface="Cambria Math" panose="02040503050406030204" pitchFamily="18" charset="0"/>
                          <a:ea typeface="Tahoma" panose="020B0604030504040204" pitchFamily="34" charset="0"/>
                          <a:cs typeface="Tahoma" panose="020B0604030504040204" pitchFamily="34" charset="0"/>
                        </a:rPr>
                        <m:t>𝟐𝟑𝟑𝟏𝟒</m:t>
                      </m:r>
                    </m:oMath>
                  </a14:m>
                  <a:r>
                    <a:rPr kumimoji="0" lang="en-US" sz="5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9" name="Rectangle 8">
                  <a:extLst>
                    <a:ext uri="{FF2B5EF4-FFF2-40B4-BE49-F238E27FC236}">
                      <a16:creationId xmlns:a16="http://schemas.microsoft.com/office/drawing/2014/main" id="{E80AA816-24B0-A1AB-B512-1B69A8802E48}"/>
                    </a:ext>
                  </a:extLst>
                </p:cNvPr>
                <p:cNvSpPr>
                  <a:spLocks noRot="1" noChangeAspect="1" noMove="1" noResize="1" noEditPoints="1" noAdjustHandles="1" noChangeArrowheads="1" noChangeShapeType="1" noTextEdit="1"/>
                </p:cNvSpPr>
                <p:nvPr/>
              </p:nvSpPr>
              <p:spPr>
                <a:xfrm>
                  <a:off x="9551160" y="2243792"/>
                  <a:ext cx="2468235" cy="617268"/>
                </a:xfrm>
                <a:prstGeom prst="rect">
                  <a:avLst/>
                </a:prstGeom>
                <a:blipFill>
                  <a:blip r:embed="rId5"/>
                  <a:stretch>
                    <a:fillRect b="-14692"/>
                  </a:stretch>
                </a:blipFill>
                <a:ln w="19050">
                  <a:solidFill>
                    <a:schemeClr val="bg1"/>
                  </a:solidFill>
                </a:ln>
              </p:spPr>
              <p:txBody>
                <a:bodyPr/>
                <a:lstStyle/>
                <a:p>
                  <a:r>
                    <a:rPr lang="en-US">
                      <a:noFill/>
                    </a:rPr>
                    <a:t> </a:t>
                  </a:r>
                </a:p>
              </p:txBody>
            </p:sp>
          </mc:Fallback>
        </mc:AlternateContent>
        <p:sp>
          <p:nvSpPr>
            <p:cNvPr id="10" name="Oval 9">
              <a:extLst>
                <a:ext uri="{FF2B5EF4-FFF2-40B4-BE49-F238E27FC236}">
                  <a16:creationId xmlns:a16="http://schemas.microsoft.com/office/drawing/2014/main" id="{F511A7FA-8488-F918-906D-7310A1E0F367}"/>
                </a:ext>
              </a:extLst>
            </p:cNvPr>
            <p:cNvSpPr/>
            <p:nvPr/>
          </p:nvSpPr>
          <p:spPr>
            <a:xfrm>
              <a:off x="9260615"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D</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1" name="Oval 10">
            <a:extLst>
              <a:ext uri="{FF2B5EF4-FFF2-40B4-BE49-F238E27FC236}">
                <a16:creationId xmlns:a16="http://schemas.microsoft.com/office/drawing/2014/main" id="{E5D913EC-0752-FE03-22AC-1A64D3990366}"/>
              </a:ext>
            </a:extLst>
          </p:cNvPr>
          <p:cNvSpPr/>
          <p:nvPr/>
        </p:nvSpPr>
        <p:spPr>
          <a:xfrm>
            <a:off x="6753165" y="6755699"/>
            <a:ext cx="1080000" cy="1080000"/>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B</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9155F507-DD34-3FE0-680C-9586B8AE806D}"/>
              </a:ext>
            </a:extLst>
          </p:cNvPr>
          <p:cNvGrpSpPr/>
          <p:nvPr/>
        </p:nvGrpSpPr>
        <p:grpSpPr>
          <a:xfrm>
            <a:off x="220060" y="1905000"/>
            <a:ext cx="23943880" cy="4475108"/>
            <a:chOff x="923003" y="3917552"/>
            <a:chExt cx="23943880" cy="3364670"/>
          </a:xfrm>
        </p:grpSpPr>
        <p:sp>
          <p:nvSpPr>
            <p:cNvPr id="13" name="Rounded Rectangle 41">
              <a:extLst>
                <a:ext uri="{FF2B5EF4-FFF2-40B4-BE49-F238E27FC236}">
                  <a16:creationId xmlns:a16="http://schemas.microsoft.com/office/drawing/2014/main" id="{CF200796-2C05-26D5-EDA1-17D43F34D327}"/>
                </a:ext>
              </a:extLst>
            </p:cNvPr>
            <p:cNvSpPr/>
            <p:nvPr/>
          </p:nvSpPr>
          <p:spPr>
            <a:xfrm>
              <a:off x="1272211" y="4426856"/>
              <a:ext cx="23594672" cy="2855366"/>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4" name="Group 13">
              <a:extLst>
                <a:ext uri="{FF2B5EF4-FFF2-40B4-BE49-F238E27FC236}">
                  <a16:creationId xmlns:a16="http://schemas.microsoft.com/office/drawing/2014/main" id="{AE44BCC2-5BA7-C501-7AE9-A4AE9580E3A7}"/>
                </a:ext>
              </a:extLst>
            </p:cNvPr>
            <p:cNvGrpSpPr/>
            <p:nvPr/>
          </p:nvGrpSpPr>
          <p:grpSpPr>
            <a:xfrm>
              <a:off x="923003" y="3917552"/>
              <a:ext cx="3942102" cy="1040476"/>
              <a:chOff x="923003" y="3917552"/>
              <a:chExt cx="3942102" cy="1040476"/>
            </a:xfrm>
          </p:grpSpPr>
          <p:grpSp>
            <p:nvGrpSpPr>
              <p:cNvPr id="15" name="Group 14">
                <a:extLst>
                  <a:ext uri="{FF2B5EF4-FFF2-40B4-BE49-F238E27FC236}">
                    <a16:creationId xmlns:a16="http://schemas.microsoft.com/office/drawing/2014/main" id="{C7AD3F96-4B55-CEDD-548C-77B12FE670F5}"/>
                  </a:ext>
                </a:extLst>
              </p:cNvPr>
              <p:cNvGrpSpPr/>
              <p:nvPr/>
            </p:nvGrpSpPr>
            <p:grpSpPr>
              <a:xfrm>
                <a:off x="1362045" y="4022855"/>
                <a:ext cx="3503060" cy="865576"/>
                <a:chOff x="2028795" y="4384805"/>
                <a:chExt cx="3503060" cy="865576"/>
              </a:xfrm>
            </p:grpSpPr>
            <p:sp>
              <p:nvSpPr>
                <p:cNvPr id="17" name="Freeform 20">
                  <a:extLst>
                    <a:ext uri="{FF2B5EF4-FFF2-40B4-BE49-F238E27FC236}">
                      <a16:creationId xmlns:a16="http://schemas.microsoft.com/office/drawing/2014/main" id="{80502513-A25B-0835-4109-DB952381BDEC}"/>
                    </a:ext>
                  </a:extLst>
                </p:cNvPr>
                <p:cNvSpPr>
                  <a:spLocks/>
                </p:cNvSpPr>
                <p:nvPr/>
              </p:nvSpPr>
              <p:spPr bwMode="auto">
                <a:xfrm rot="5400000">
                  <a:off x="3364273" y="3082799"/>
                  <a:ext cx="832104" cy="3503060"/>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endParaRPr>
                </a:p>
              </p:txBody>
            </p:sp>
            <p:sp>
              <p:nvSpPr>
                <p:cNvPr id="18" name="TextBox 17">
                  <a:extLst>
                    <a:ext uri="{FF2B5EF4-FFF2-40B4-BE49-F238E27FC236}">
                      <a16:creationId xmlns:a16="http://schemas.microsoft.com/office/drawing/2014/main" id="{82699666-CC20-6F86-87E2-AEE0883EEB1F}"/>
                    </a:ext>
                  </a:extLst>
                </p:cNvPr>
                <p:cNvSpPr txBox="1"/>
                <p:nvPr/>
              </p:nvSpPr>
              <p:spPr>
                <a:xfrm>
                  <a:off x="2542253" y="4384805"/>
                  <a:ext cx="2895398" cy="625567"/>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CÂU</a:t>
                  </a:r>
                  <a:r>
                    <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 8</a:t>
                  </a: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 </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grpSp>
          <p:pic>
            <p:nvPicPr>
              <p:cNvPr id="16" name="Picture 15">
                <a:extLst>
                  <a:ext uri="{FF2B5EF4-FFF2-40B4-BE49-F238E27FC236}">
                    <a16:creationId xmlns:a16="http://schemas.microsoft.com/office/drawing/2014/main" id="{085EF6A8-BBD4-97C5-E898-A64BAB3D1F6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84E53EB0-6D81-C9D0-3480-AE8B3EDD8E39}"/>
                  </a:ext>
                </a:extLst>
              </p:cNvPr>
              <p:cNvSpPr txBox="1"/>
              <p:nvPr/>
            </p:nvSpPr>
            <p:spPr>
              <a:xfrm>
                <a:off x="990599" y="3179020"/>
                <a:ext cx="22734299" cy="4073936"/>
              </a:xfrm>
              <a:prstGeom prst="rect">
                <a:avLst/>
              </a:prstGeom>
              <a:noFill/>
            </p:spPr>
            <p:txBody>
              <a:bodyPr wrap="square">
                <a:spAutoFit/>
              </a:bodyPr>
              <a:lstStyle/>
              <a:p>
                <a:pPr algn="just">
                  <a:lnSpc>
                    <a:spcPct val="115000"/>
                  </a:lnSpc>
                  <a:spcAft>
                    <a:spcPts val="1000"/>
                  </a:spcAft>
                </a:pPr>
                <a:r>
                  <a:rPr lang="vi-VN" sz="4400" b="1" kern="1400" dirty="0">
                    <a:solidFill>
                      <a:srgbClr val="000000"/>
                    </a:solidFill>
                    <a:effectLst/>
                    <a:latin typeface="Tahoma" panose="020B0604030504040204" pitchFamily="34" charset="0"/>
                    <a:ea typeface="Tahoma" panose="020B0604030504040204" pitchFamily="34" charset="0"/>
                    <a:cs typeface="Tahoma" panose="020B0604030504040204" pitchFamily="34" charset="0"/>
                  </a:rPr>
                  <a:t>Một Thầy giáo có </a:t>
                </a:r>
                <a14:m>
                  <m:oMath xmlns:m="http://schemas.openxmlformats.org/officeDocument/2006/math">
                    <m:r>
                      <a:rPr lang="vi-VN" sz="4400" b="1" i="1" kern="1400">
                        <a:effectLst/>
                        <a:latin typeface="Cambria Math" panose="02040503050406030204" pitchFamily="18" charset="0"/>
                        <a:ea typeface="Arial" panose="020B0604020202020204" pitchFamily="34" charset="0"/>
                        <a:cs typeface="Calibri Light" panose="020F0302020204030204" pitchFamily="34" charset="0"/>
                      </a:rPr>
                      <m:t>𝟏𝟎</m:t>
                    </m:r>
                  </m:oMath>
                </a14:m>
                <a:r>
                  <a:rPr lang="vi-VN" sz="4400" b="1" kern="14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cuốn sách Toán đôi một khác nhau, trong đó có </a:t>
                </a:r>
                <a14:m>
                  <m:oMath xmlns:m="http://schemas.openxmlformats.org/officeDocument/2006/math">
                    <m:r>
                      <a:rPr lang="vi-VN" sz="4400" b="1" i="1" kern="1400">
                        <a:effectLst/>
                        <a:latin typeface="Cambria Math" panose="02040503050406030204" pitchFamily="18" charset="0"/>
                        <a:ea typeface="Arial" panose="020B0604020202020204" pitchFamily="34" charset="0"/>
                        <a:cs typeface="Calibri Light" panose="020F0302020204030204" pitchFamily="34" charset="0"/>
                      </a:rPr>
                      <m:t>𝟑</m:t>
                    </m:r>
                  </m:oMath>
                </a14:m>
                <a:r>
                  <a:rPr lang="vi-VN" sz="4400" b="1" kern="14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cuốn Đại số, </a:t>
                </a:r>
                <a14:m>
                  <m:oMath xmlns:m="http://schemas.openxmlformats.org/officeDocument/2006/math">
                    <m:r>
                      <a:rPr lang="vi-VN" sz="4400" b="1" i="1" kern="1400">
                        <a:effectLst/>
                        <a:latin typeface="Cambria Math" panose="02040503050406030204" pitchFamily="18" charset="0"/>
                        <a:ea typeface="Arial" panose="020B0604020202020204" pitchFamily="34" charset="0"/>
                        <a:cs typeface="Calibri Light" panose="020F0302020204030204" pitchFamily="34" charset="0"/>
                      </a:rPr>
                      <m:t>𝟒</m:t>
                    </m:r>
                  </m:oMath>
                </a14:m>
                <a:r>
                  <a:rPr lang="vi-VN" sz="4400" b="1" kern="14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cuốn Giải tích và </a:t>
                </a:r>
                <a14:m>
                  <m:oMath xmlns:m="http://schemas.openxmlformats.org/officeDocument/2006/math">
                    <m:r>
                      <a:rPr lang="vi-VN" sz="4400" b="1" i="1" kern="1400">
                        <a:effectLst/>
                        <a:latin typeface="Cambria Math" panose="02040503050406030204" pitchFamily="18" charset="0"/>
                        <a:ea typeface="Arial" panose="020B0604020202020204" pitchFamily="34" charset="0"/>
                        <a:cs typeface="Calibri Light" panose="020F0302020204030204" pitchFamily="34" charset="0"/>
                      </a:rPr>
                      <m:t>𝟑</m:t>
                    </m:r>
                  </m:oMath>
                </a14:m>
                <a:r>
                  <a:rPr lang="vi-VN" sz="4400" b="1" kern="14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cuốn Hình học. Ông muốn lấy ra </a:t>
                </a:r>
                <a14:m>
                  <m:oMath xmlns:m="http://schemas.openxmlformats.org/officeDocument/2006/math">
                    <m:r>
                      <a:rPr lang="vi-VN" sz="4400" b="1" i="1" kern="1400">
                        <a:effectLst/>
                        <a:latin typeface="Cambria Math" panose="02040503050406030204" pitchFamily="18" charset="0"/>
                        <a:ea typeface="Arial" panose="020B0604020202020204" pitchFamily="34" charset="0"/>
                        <a:cs typeface="Calibri Light" panose="020F0302020204030204" pitchFamily="34" charset="0"/>
                      </a:rPr>
                      <m:t>𝟓</m:t>
                    </m:r>
                  </m:oMath>
                </a14:m>
                <a:r>
                  <a:rPr lang="vi-VN" sz="4400" b="1" kern="14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cuốn và tặng cho </a:t>
                </a:r>
                <a14:m>
                  <m:oMath xmlns:m="http://schemas.openxmlformats.org/officeDocument/2006/math">
                    <m:r>
                      <a:rPr lang="vi-VN" sz="4400" b="1" i="1" kern="1400">
                        <a:effectLst/>
                        <a:latin typeface="Cambria Math" panose="02040503050406030204" pitchFamily="18" charset="0"/>
                        <a:ea typeface="Arial" panose="020B0604020202020204" pitchFamily="34" charset="0"/>
                        <a:cs typeface="Calibri Light" panose="020F0302020204030204" pitchFamily="34" charset="0"/>
                      </a:rPr>
                      <m:t>𝟓</m:t>
                    </m:r>
                  </m:oMath>
                </a14:m>
                <a:r>
                  <a:rPr lang="vi-VN" sz="4400" b="1" kern="14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học sinh sao cho sau khi tặng mỗi loại sách còn lại ít nhất một cuốn. Hỏi có bao nhiêu cách tặng.</a:t>
                </a:r>
                <a:endParaRPr lang="en-US" sz="4400" b="1" kern="1400" dirty="0">
                  <a:effectLst/>
                  <a:latin typeface="Tahoma" panose="020B0604030504040204" pitchFamily="34" charset="0"/>
                  <a:ea typeface="Tahoma" panose="020B0604030504040204" pitchFamily="34" charset="0"/>
                  <a:cs typeface="Tahoma" panose="020B0604030504040204" pitchFamily="34" charset="0"/>
                </a:endParaRPr>
              </a:p>
              <a:p>
                <a:pPr lvl="0" algn="ctr"/>
                <a:endParaRPr lang="en-US" sz="48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3" name="TextBox 22">
                <a:extLst>
                  <a:ext uri="{FF2B5EF4-FFF2-40B4-BE49-F238E27FC236}">
                    <a16:creationId xmlns:a16="http://schemas.microsoft.com/office/drawing/2014/main" id="{84E53EB0-6D81-C9D0-3480-AE8B3EDD8E39}"/>
                  </a:ext>
                </a:extLst>
              </p:cNvPr>
              <p:cNvSpPr txBox="1">
                <a:spLocks noRot="1" noChangeAspect="1" noMove="1" noResize="1" noEditPoints="1" noAdjustHandles="1" noChangeArrowheads="1" noChangeShapeType="1" noTextEdit="1"/>
              </p:cNvSpPr>
              <p:nvPr/>
            </p:nvSpPr>
            <p:spPr>
              <a:xfrm>
                <a:off x="990599" y="3179020"/>
                <a:ext cx="22734299" cy="4073936"/>
              </a:xfrm>
              <a:prstGeom prst="rect">
                <a:avLst/>
              </a:prstGeom>
              <a:blipFill>
                <a:blip r:embed="rId7"/>
                <a:stretch>
                  <a:fillRect l="-1072" t="-2392" r="-1796"/>
                </a:stretch>
              </a:blipFill>
            </p:spPr>
            <p:txBody>
              <a:bodyPr/>
              <a:lstStyle/>
              <a:p>
                <a:r>
                  <a:rPr lang="en-US">
                    <a:noFill/>
                  </a:rPr>
                  <a:t> </a:t>
                </a:r>
              </a:p>
            </p:txBody>
          </p:sp>
        </mc:Fallback>
      </mc:AlternateContent>
      <p:grpSp>
        <p:nvGrpSpPr>
          <p:cNvPr id="25" name="Group 24">
            <a:extLst>
              <a:ext uri="{FF2B5EF4-FFF2-40B4-BE49-F238E27FC236}">
                <a16:creationId xmlns:a16="http://schemas.microsoft.com/office/drawing/2014/main" id="{C37EE2FA-AEC6-92CF-2594-955CAB62A19A}"/>
              </a:ext>
            </a:extLst>
          </p:cNvPr>
          <p:cNvGrpSpPr/>
          <p:nvPr/>
        </p:nvGrpSpPr>
        <p:grpSpPr>
          <a:xfrm>
            <a:off x="141341" y="8077200"/>
            <a:ext cx="23862374" cy="5070304"/>
            <a:chOff x="48567" y="4381499"/>
            <a:chExt cx="23018772" cy="5070303"/>
          </a:xfrm>
          <a:solidFill>
            <a:srgbClr val="DAE3F3"/>
          </a:solidFill>
        </p:grpSpPr>
        <p:sp>
          <p:nvSpPr>
            <p:cNvPr id="26" name="Rounded Rectangle 52">
              <a:extLst>
                <a:ext uri="{FF2B5EF4-FFF2-40B4-BE49-F238E27FC236}">
                  <a16:creationId xmlns:a16="http://schemas.microsoft.com/office/drawing/2014/main" id="{E7544F39-6343-495F-6150-CB95CB1743DD}"/>
                </a:ext>
              </a:extLst>
            </p:cNvPr>
            <p:cNvSpPr/>
            <p:nvPr/>
          </p:nvSpPr>
          <p:spPr>
            <a:xfrm>
              <a:off x="385312" y="4941557"/>
              <a:ext cx="22682027" cy="4510245"/>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27" name="Group 26">
              <a:extLst>
                <a:ext uri="{FF2B5EF4-FFF2-40B4-BE49-F238E27FC236}">
                  <a16:creationId xmlns:a16="http://schemas.microsoft.com/office/drawing/2014/main" id="{5EB8AB53-A836-EB8E-52C9-9E71BAA9E134}"/>
                </a:ext>
              </a:extLst>
            </p:cNvPr>
            <p:cNvGrpSpPr/>
            <p:nvPr/>
          </p:nvGrpSpPr>
          <p:grpSpPr>
            <a:xfrm>
              <a:off x="48567" y="4381499"/>
              <a:ext cx="3991940" cy="1079474"/>
              <a:chOff x="410517" y="4648199"/>
              <a:chExt cx="3991940" cy="1079474"/>
            </a:xfrm>
            <a:grpFill/>
          </p:grpSpPr>
          <p:sp>
            <p:nvSpPr>
              <p:cNvPr id="28" name="Freeform 20">
                <a:extLst>
                  <a:ext uri="{FF2B5EF4-FFF2-40B4-BE49-F238E27FC236}">
                    <a16:creationId xmlns:a16="http://schemas.microsoft.com/office/drawing/2014/main" id="{C400BFB7-A84E-C2FC-CF40-0D695F075AC3}"/>
                  </a:ext>
                </a:extLst>
              </p:cNvPr>
              <p:cNvSpPr>
                <a:spLocks/>
              </p:cNvSpPr>
              <p:nvPr/>
            </p:nvSpPr>
            <p:spPr bwMode="auto">
              <a:xfrm rot="16200000" flipV="1">
                <a:off x="2421084" y="3633167"/>
                <a:ext cx="966341"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21D3D6AB-0C38-4A08-2633-39461CFFB4ED}"/>
                  </a:ext>
                </a:extLst>
              </p:cNvPr>
              <p:cNvSpPr txBox="1"/>
              <p:nvPr/>
            </p:nvSpPr>
            <p:spPr>
              <a:xfrm>
                <a:off x="1406054" y="4732063"/>
                <a:ext cx="2872839" cy="800219"/>
              </a:xfrm>
              <a:prstGeom prst="rect">
                <a:avLst/>
              </a:prstGeom>
              <a:grp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Bài giải</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pic>
            <p:nvPicPr>
              <p:cNvPr id="30" name="Picture 29">
                <a:extLst>
                  <a:ext uri="{FF2B5EF4-FFF2-40B4-BE49-F238E27FC236}">
                    <a16:creationId xmlns:a16="http://schemas.microsoft.com/office/drawing/2014/main" id="{EAEEEB99-4B95-5D15-D11B-15E38404F723}"/>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7950" t="14860" r="18922" b="25555"/>
              <a:stretch/>
            </p:blipFill>
            <p:spPr>
              <a:xfrm>
                <a:off x="410517" y="4648200"/>
                <a:ext cx="1058947" cy="1079473"/>
              </a:xfrm>
              <a:prstGeom prst="round2DiagRect">
                <a:avLst>
                  <a:gd name="adj1" fmla="val 27632"/>
                  <a:gd name="adj2" fmla="val 0"/>
                </a:avLst>
              </a:prstGeom>
              <a:grpFill/>
              <a:ln w="38100" cap="sq">
                <a:solidFill>
                  <a:schemeClr val="accent6">
                    <a:lumMod val="50000"/>
                  </a:schemeClr>
                </a:solidFill>
                <a:miter lim="800000"/>
              </a:ln>
              <a:effectLst>
                <a:outerShdw blurRad="254000" algn="tl" rotWithShape="0">
                  <a:srgbClr val="000000">
                    <a:alpha val="43000"/>
                  </a:srgbClr>
                </a:outerShdw>
              </a:effectLst>
            </p:spPr>
          </p:pic>
        </p:grpSp>
      </p:gr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89EB19BE-9A33-7878-1DDC-300420C8B1B2}"/>
                  </a:ext>
                </a:extLst>
              </p:cNvPr>
              <p:cNvSpPr txBox="1"/>
              <p:nvPr/>
            </p:nvSpPr>
            <p:spPr>
              <a:xfrm>
                <a:off x="764377" y="11932545"/>
                <a:ext cx="21412200" cy="799963"/>
              </a:xfrm>
              <a:prstGeom prst="rect">
                <a:avLst/>
              </a:prstGeom>
              <a:noFill/>
            </p:spPr>
            <p:txBody>
              <a:bodyPr wrap="square">
                <a:spAutoFit/>
              </a:bodyPr>
              <a:lstStyle/>
              <a:p>
                <a:pPr marL="635000">
                  <a:lnSpc>
                    <a:spcPct val="115000"/>
                  </a:lnSpc>
                  <a:spcAft>
                    <a:spcPts val="1000"/>
                  </a:spcAft>
                </a:pPr>
                <a:r>
                  <a:rPr lang="vi-VN" sz="4400" kern="1400" dirty="0">
                    <a:solidFill>
                      <a:srgbClr val="000000"/>
                    </a:solidFill>
                    <a:effectLst/>
                    <a:latin typeface="Tahoma" panose="020B0604030504040204" pitchFamily="34" charset="0"/>
                    <a:ea typeface="Tahoma" panose="020B0604030504040204" pitchFamily="34" charset="0"/>
                    <a:cs typeface="Tahoma" panose="020B0604030504040204" pitchFamily="34" charset="0"/>
                  </a:rPr>
                  <a:t>Vậy số cách tặng sách thỏa mãn yêu cầu bài toán là </a:t>
                </a:r>
                <a14:m>
                  <m:oMath xmlns:m="http://schemas.openxmlformats.org/officeDocument/2006/math">
                    <m:r>
                      <a:rPr lang="vi-VN" sz="4400" b="0" i="1" kern="1400">
                        <a:solidFill>
                          <a:srgbClr val="000000"/>
                        </a:solidFill>
                        <a:effectLst/>
                        <a:latin typeface="Cambria Math" panose="02040503050406030204" pitchFamily="18" charset="0"/>
                        <a:ea typeface="Arial" panose="020B0604020202020204" pitchFamily="34" charset="0"/>
                        <a:cs typeface="Calibri Light" panose="020F0302020204030204" pitchFamily="34" charset="0"/>
                      </a:rPr>
                      <m:t>204</m:t>
                    </m:r>
                    <m:r>
                      <a:rPr lang="vi-VN" sz="4400" b="0" kern="1400">
                        <a:solidFill>
                          <a:srgbClr val="000000"/>
                        </a:solidFill>
                        <a:effectLst/>
                        <a:latin typeface="Cambria Math" panose="02040503050406030204" pitchFamily="18" charset="0"/>
                        <a:ea typeface="Arial" panose="020B0604020202020204" pitchFamily="34" charset="0"/>
                        <a:cs typeface="Calibri Light" panose="020F0302020204030204" pitchFamily="34" charset="0"/>
                      </a:rPr>
                      <m:t>.</m:t>
                    </m:r>
                    <m:r>
                      <a:rPr lang="vi-VN" sz="4400" b="0" i="1" kern="1400">
                        <a:solidFill>
                          <a:srgbClr val="000000"/>
                        </a:solidFill>
                        <a:effectLst/>
                        <a:latin typeface="Cambria Math" panose="02040503050406030204" pitchFamily="18" charset="0"/>
                        <a:ea typeface="Arial" panose="020B0604020202020204" pitchFamily="34" charset="0"/>
                        <a:cs typeface="Calibri Light" panose="020F0302020204030204" pitchFamily="34" charset="0"/>
                      </a:rPr>
                      <m:t>5</m:t>
                    </m:r>
                    <m:r>
                      <a:rPr lang="vi-VN" sz="4400" b="0" kern="1400">
                        <a:solidFill>
                          <a:srgbClr val="000000"/>
                        </a:solidFill>
                        <a:effectLst/>
                        <a:latin typeface="Cambria Math" panose="02040503050406030204" pitchFamily="18" charset="0"/>
                        <a:ea typeface="Arial" panose="020B0604020202020204" pitchFamily="34" charset="0"/>
                        <a:cs typeface="Calibri Light" panose="020F0302020204030204" pitchFamily="34" charset="0"/>
                      </a:rPr>
                      <m:t>!</m:t>
                    </m:r>
                    <m:r>
                      <a:rPr lang="vi-VN" sz="4400" b="0" i="1" kern="1400">
                        <a:solidFill>
                          <a:srgbClr val="000000"/>
                        </a:solidFill>
                        <a:effectLst/>
                        <a:latin typeface="Cambria Math" panose="02040503050406030204" pitchFamily="18" charset="0"/>
                        <a:ea typeface="Arial" panose="020B0604020202020204" pitchFamily="34" charset="0"/>
                        <a:cs typeface="Calibri Light" panose="020F0302020204030204" pitchFamily="34" charset="0"/>
                      </a:rPr>
                      <m:t>=</m:t>
                    </m:r>
                    <m:r>
                      <a:rPr lang="vi-VN" sz="4400" b="0" i="1" kern="1400">
                        <a:solidFill>
                          <a:srgbClr val="000000"/>
                        </a:solidFill>
                        <a:effectLst/>
                        <a:latin typeface="Cambria Math" panose="02040503050406030204" pitchFamily="18" charset="0"/>
                        <a:ea typeface="Arial" panose="020B0604020202020204" pitchFamily="34" charset="0"/>
                        <a:cs typeface="Calibri Light" panose="020F0302020204030204" pitchFamily="34" charset="0"/>
                      </a:rPr>
                      <m:t>24480</m:t>
                    </m:r>
                  </m:oMath>
                </a14:m>
                <a:r>
                  <a:rPr lang="vi-VN" sz="4400" kern="1400" dirty="0">
                    <a:solidFill>
                      <a:srgbClr val="000000"/>
                    </a:solidFill>
                    <a:effectLst/>
                    <a:latin typeface="Tahoma" panose="020B0604030504040204" pitchFamily="34" charset="0"/>
                    <a:ea typeface="Tahoma" panose="020B0604030504040204" pitchFamily="34" charset="0"/>
                    <a:cs typeface="Tahoma" panose="020B0604030504040204" pitchFamily="34" charset="0"/>
                  </a:rPr>
                  <a:t>.</a:t>
                </a:r>
                <a:endParaRPr lang="en-US" sz="4400" kern="1400"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0" name="TextBox 19">
                <a:extLst>
                  <a:ext uri="{FF2B5EF4-FFF2-40B4-BE49-F238E27FC236}">
                    <a16:creationId xmlns:a16="http://schemas.microsoft.com/office/drawing/2014/main" id="{89EB19BE-9A33-7878-1DDC-300420C8B1B2}"/>
                  </a:ext>
                </a:extLst>
              </p:cNvPr>
              <p:cNvSpPr txBox="1">
                <a:spLocks noRot="1" noChangeAspect="1" noMove="1" noResize="1" noEditPoints="1" noAdjustHandles="1" noChangeArrowheads="1" noChangeShapeType="1" noTextEdit="1"/>
              </p:cNvSpPr>
              <p:nvPr/>
            </p:nvSpPr>
            <p:spPr>
              <a:xfrm>
                <a:off x="764377" y="11932545"/>
                <a:ext cx="21412200" cy="799963"/>
              </a:xfrm>
              <a:prstGeom prst="rect">
                <a:avLst/>
              </a:prstGeom>
              <a:blipFill>
                <a:blip r:embed="rId9"/>
                <a:stretch>
                  <a:fillRect t="-12121" b="-340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6C9581A3-0E42-E21A-0FCB-7A2636567733}"/>
                  </a:ext>
                </a:extLst>
              </p:cNvPr>
              <p:cNvSpPr txBox="1"/>
              <p:nvPr/>
            </p:nvSpPr>
            <p:spPr>
              <a:xfrm>
                <a:off x="732331" y="10993056"/>
                <a:ext cx="21412200" cy="799963"/>
              </a:xfrm>
              <a:prstGeom prst="rect">
                <a:avLst/>
              </a:prstGeom>
              <a:noFill/>
            </p:spPr>
            <p:txBody>
              <a:bodyPr wrap="square">
                <a:spAutoFit/>
              </a:bodyPr>
              <a:lstStyle/>
              <a:p>
                <a:pPr marL="635000">
                  <a:lnSpc>
                    <a:spcPct val="115000"/>
                  </a:lnSpc>
                  <a:spcAft>
                    <a:spcPts val="1000"/>
                  </a:spcAft>
                </a:pPr>
                <a:r>
                  <a:rPr lang="vi-VN" sz="4400" kern="1400" dirty="0">
                    <a:solidFill>
                      <a:srgbClr val="000000"/>
                    </a:solidFill>
                    <a:effectLst/>
                    <a:latin typeface="Tahoma" panose="020B0604030504040204" pitchFamily="34" charset="0"/>
                    <a:ea typeface="Tahoma" panose="020B0604030504040204" pitchFamily="34" charset="0"/>
                    <a:cs typeface="Tahoma" panose="020B0604030504040204" pitchFamily="34" charset="0"/>
                  </a:rPr>
                  <a:t>Cách tặng </a:t>
                </a:r>
                <a14:m>
                  <m:oMath xmlns:m="http://schemas.openxmlformats.org/officeDocument/2006/math">
                    <m:r>
                      <a:rPr lang="vi-VN" sz="4400" b="0" i="1" kern="1400">
                        <a:solidFill>
                          <a:srgbClr val="000000"/>
                        </a:solidFill>
                        <a:effectLst/>
                        <a:latin typeface="Cambria Math" panose="02040503050406030204" pitchFamily="18" charset="0"/>
                        <a:ea typeface="Arial" panose="020B0604020202020204" pitchFamily="34" charset="0"/>
                        <a:cs typeface="Calibri Light" panose="020F0302020204030204" pitchFamily="34" charset="0"/>
                      </a:rPr>
                      <m:t>5</m:t>
                    </m:r>
                  </m:oMath>
                </a14:m>
                <a:r>
                  <a:rPr lang="vi-VN" sz="4400" kern="14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cuốn sách cho </a:t>
                </a:r>
                <a14:m>
                  <m:oMath xmlns:m="http://schemas.openxmlformats.org/officeDocument/2006/math">
                    <m:r>
                      <a:rPr lang="vi-VN" sz="4400" b="0" i="1" kern="1400">
                        <a:solidFill>
                          <a:srgbClr val="000000"/>
                        </a:solidFill>
                        <a:effectLst/>
                        <a:latin typeface="Cambria Math" panose="02040503050406030204" pitchFamily="18" charset="0"/>
                        <a:ea typeface="Arial" panose="020B0604020202020204" pitchFamily="34" charset="0"/>
                        <a:cs typeface="Calibri Light" panose="020F0302020204030204" pitchFamily="34" charset="0"/>
                      </a:rPr>
                      <m:t>5</m:t>
                    </m:r>
                  </m:oMath>
                </a14:m>
                <a:r>
                  <a:rPr lang="vi-VN" sz="4400" kern="14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hs là </a:t>
                </a:r>
                <a14:m>
                  <m:oMath xmlns:m="http://schemas.openxmlformats.org/officeDocument/2006/math">
                    <m:r>
                      <a:rPr lang="vi-VN" sz="4400" b="0" i="1" kern="1400">
                        <a:solidFill>
                          <a:srgbClr val="000000"/>
                        </a:solidFill>
                        <a:effectLst/>
                        <a:latin typeface="Cambria Math" panose="02040503050406030204" pitchFamily="18" charset="0"/>
                        <a:ea typeface="Arial" panose="020B0604020202020204" pitchFamily="34" charset="0"/>
                        <a:cs typeface="Calibri Light" panose="020F0302020204030204" pitchFamily="34" charset="0"/>
                      </a:rPr>
                      <m:t>5</m:t>
                    </m:r>
                    <m:r>
                      <a:rPr lang="vi-VN" sz="4400" b="0" kern="1400">
                        <a:solidFill>
                          <a:srgbClr val="000000"/>
                        </a:solidFill>
                        <a:effectLst/>
                        <a:latin typeface="Cambria Math" panose="02040503050406030204" pitchFamily="18" charset="0"/>
                        <a:ea typeface="Arial" panose="020B0604020202020204" pitchFamily="34" charset="0"/>
                        <a:cs typeface="Calibri Light" panose="020F0302020204030204" pitchFamily="34" charset="0"/>
                      </a:rPr>
                      <m:t>!.</m:t>
                    </m:r>
                  </m:oMath>
                </a14:m>
                <a:endParaRPr lang="en-US" sz="4400" kern="1400"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1" name="TextBox 20">
                <a:extLst>
                  <a:ext uri="{FF2B5EF4-FFF2-40B4-BE49-F238E27FC236}">
                    <a16:creationId xmlns:a16="http://schemas.microsoft.com/office/drawing/2014/main" id="{6C9581A3-0E42-E21A-0FCB-7A2636567733}"/>
                  </a:ext>
                </a:extLst>
              </p:cNvPr>
              <p:cNvSpPr txBox="1">
                <a:spLocks noRot="1" noChangeAspect="1" noMove="1" noResize="1" noEditPoints="1" noAdjustHandles="1" noChangeArrowheads="1" noChangeShapeType="1" noTextEdit="1"/>
              </p:cNvSpPr>
              <p:nvPr/>
            </p:nvSpPr>
            <p:spPr>
              <a:xfrm>
                <a:off x="732331" y="10993056"/>
                <a:ext cx="21412200" cy="799963"/>
              </a:xfrm>
              <a:prstGeom prst="rect">
                <a:avLst/>
              </a:prstGeom>
              <a:blipFill>
                <a:blip r:embed="rId10"/>
                <a:stretch>
                  <a:fillRect t="-12121" b="-340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6872F5C4-0A05-6FBE-DBBF-B326768B23A1}"/>
                  </a:ext>
                </a:extLst>
              </p:cNvPr>
              <p:cNvSpPr txBox="1"/>
              <p:nvPr/>
            </p:nvSpPr>
            <p:spPr>
              <a:xfrm>
                <a:off x="732331" y="9310796"/>
                <a:ext cx="21412200" cy="820994"/>
              </a:xfrm>
              <a:prstGeom prst="rect">
                <a:avLst/>
              </a:prstGeom>
              <a:noFill/>
            </p:spPr>
            <p:txBody>
              <a:bodyPr wrap="square">
                <a:spAutoFit/>
              </a:bodyPr>
              <a:lstStyle/>
              <a:p>
                <a:pPr marL="635000">
                  <a:lnSpc>
                    <a:spcPct val="115000"/>
                  </a:lnSpc>
                  <a:spcAft>
                    <a:spcPts val="1000"/>
                  </a:spcAft>
                </a:pPr>
                <a:r>
                  <a:rPr lang="vi-VN" sz="4400" kern="1400" dirty="0">
                    <a:solidFill>
                      <a:srgbClr val="000000"/>
                    </a:solidFill>
                    <a:effectLst/>
                    <a:latin typeface="Tahoma" panose="020B0604030504040204" pitchFamily="34" charset="0"/>
                    <a:ea typeface="Tahoma" panose="020B0604030504040204" pitchFamily="34" charset="0"/>
                    <a:cs typeface="Tahoma" panose="020B0604030504040204" pitchFamily="34" charset="0"/>
                  </a:rPr>
                  <a:t>Ba trường hợp có </a:t>
                </a:r>
                <a14:m>
                  <m:oMath xmlns:m="http://schemas.openxmlformats.org/officeDocument/2006/math">
                    <m:r>
                      <a:rPr lang="vi-VN" sz="4400" b="0" i="1" kern="1400">
                        <a:solidFill>
                          <a:srgbClr val="000000"/>
                        </a:solidFill>
                        <a:effectLst/>
                        <a:latin typeface="Cambria Math" panose="02040503050406030204" pitchFamily="18" charset="0"/>
                        <a:ea typeface="Arial" panose="020B0604020202020204" pitchFamily="34" charset="0"/>
                        <a:cs typeface="Calibri Light" panose="020F0302020204030204" pitchFamily="34" charset="0"/>
                      </a:rPr>
                      <m:t>2</m:t>
                    </m:r>
                    <m:sSubSup>
                      <m:sSubSupPr>
                        <m:ctrlPr>
                          <a:rPr lang="en-US" sz="4400" i="1" kern="1400">
                            <a:effectLst/>
                            <a:latin typeface="Cambria Math" panose="02040503050406030204" pitchFamily="18" charset="0"/>
                            <a:ea typeface="Arial" panose="020B0604020202020204" pitchFamily="34" charset="0"/>
                            <a:cs typeface="Times New Roman" panose="02020603050405020304" pitchFamily="18" charset="0"/>
                          </a:rPr>
                        </m:ctrlPr>
                      </m:sSubSupPr>
                      <m:e>
                        <m:r>
                          <a:rPr lang="vi-VN" sz="4400" b="0" i="1" kern="1400">
                            <a:solidFill>
                              <a:srgbClr val="000000"/>
                            </a:solidFill>
                            <a:effectLst/>
                            <a:latin typeface="Cambria Math" panose="02040503050406030204" pitchFamily="18" charset="0"/>
                            <a:ea typeface="Arial" panose="020B0604020202020204" pitchFamily="34" charset="0"/>
                            <a:cs typeface="Calibri Light" panose="020F0302020204030204" pitchFamily="34" charset="0"/>
                          </a:rPr>
                          <m:t>𝐶</m:t>
                        </m:r>
                      </m:e>
                      <m:sub>
                        <m:r>
                          <a:rPr lang="vi-VN" sz="4400" b="0" i="1" kern="1400">
                            <a:solidFill>
                              <a:srgbClr val="000000"/>
                            </a:solidFill>
                            <a:effectLst/>
                            <a:latin typeface="Cambria Math" panose="02040503050406030204" pitchFamily="18" charset="0"/>
                            <a:ea typeface="Arial" panose="020B0604020202020204" pitchFamily="34" charset="0"/>
                            <a:cs typeface="Calibri Light" panose="020F0302020204030204" pitchFamily="34" charset="0"/>
                          </a:rPr>
                          <m:t>3</m:t>
                        </m:r>
                      </m:sub>
                      <m:sup>
                        <m:r>
                          <a:rPr lang="vi-VN" sz="4400" b="0" i="1" kern="1400">
                            <a:solidFill>
                              <a:srgbClr val="000000"/>
                            </a:solidFill>
                            <a:effectLst/>
                            <a:latin typeface="Cambria Math" panose="02040503050406030204" pitchFamily="18" charset="0"/>
                            <a:ea typeface="Arial" panose="020B0604020202020204" pitchFamily="34" charset="0"/>
                            <a:cs typeface="Calibri Light" panose="020F0302020204030204" pitchFamily="34" charset="0"/>
                          </a:rPr>
                          <m:t>3</m:t>
                        </m:r>
                      </m:sup>
                    </m:sSubSup>
                    <m:sSubSup>
                      <m:sSubSupPr>
                        <m:ctrlPr>
                          <a:rPr lang="en-US" sz="4400" i="1" kern="1400">
                            <a:effectLst/>
                            <a:latin typeface="Cambria Math" panose="02040503050406030204" pitchFamily="18" charset="0"/>
                            <a:ea typeface="Arial" panose="020B0604020202020204" pitchFamily="34" charset="0"/>
                            <a:cs typeface="Times New Roman" panose="02020603050405020304" pitchFamily="18" charset="0"/>
                          </a:rPr>
                        </m:ctrlPr>
                      </m:sSubSupPr>
                      <m:e>
                        <m:r>
                          <a:rPr lang="vi-VN" sz="4400" b="0" i="1" kern="1400">
                            <a:solidFill>
                              <a:srgbClr val="000000"/>
                            </a:solidFill>
                            <a:effectLst/>
                            <a:latin typeface="Cambria Math" panose="02040503050406030204" pitchFamily="18" charset="0"/>
                            <a:ea typeface="Arial" panose="020B0604020202020204" pitchFamily="34" charset="0"/>
                            <a:cs typeface="Calibri Light" panose="020F0302020204030204" pitchFamily="34" charset="0"/>
                          </a:rPr>
                          <m:t>𝐶</m:t>
                        </m:r>
                      </m:e>
                      <m:sub>
                        <m:r>
                          <a:rPr lang="vi-VN" sz="4400" b="0" i="1" kern="1400">
                            <a:solidFill>
                              <a:srgbClr val="000000"/>
                            </a:solidFill>
                            <a:effectLst/>
                            <a:latin typeface="Cambria Math" panose="02040503050406030204" pitchFamily="18" charset="0"/>
                            <a:ea typeface="Arial" panose="020B0604020202020204" pitchFamily="34" charset="0"/>
                            <a:cs typeface="Calibri Light" panose="020F0302020204030204" pitchFamily="34" charset="0"/>
                          </a:rPr>
                          <m:t>7</m:t>
                        </m:r>
                      </m:sub>
                      <m:sup>
                        <m:r>
                          <a:rPr lang="vi-VN" sz="4400" b="0" i="1" kern="1400">
                            <a:solidFill>
                              <a:srgbClr val="000000"/>
                            </a:solidFill>
                            <a:effectLst/>
                            <a:latin typeface="Cambria Math" panose="02040503050406030204" pitchFamily="18" charset="0"/>
                            <a:ea typeface="Arial" panose="020B0604020202020204" pitchFamily="34" charset="0"/>
                            <a:cs typeface="Calibri Light" panose="020F0302020204030204" pitchFamily="34" charset="0"/>
                          </a:rPr>
                          <m:t>2</m:t>
                        </m:r>
                      </m:sup>
                    </m:sSubSup>
                    <m:r>
                      <a:rPr lang="vi-VN" sz="4400" b="0" i="1" kern="1400">
                        <a:solidFill>
                          <a:srgbClr val="000000"/>
                        </a:solidFill>
                        <a:effectLst/>
                        <a:latin typeface="Cambria Math" panose="02040503050406030204" pitchFamily="18" charset="0"/>
                        <a:ea typeface="Arial" panose="020B0604020202020204" pitchFamily="34" charset="0"/>
                        <a:cs typeface="Calibri Light" panose="020F0302020204030204" pitchFamily="34" charset="0"/>
                      </a:rPr>
                      <m:t>+</m:t>
                    </m:r>
                    <m:sSubSup>
                      <m:sSubSupPr>
                        <m:ctrlPr>
                          <a:rPr lang="en-US" sz="4400" i="1" kern="1400">
                            <a:effectLst/>
                            <a:latin typeface="Cambria Math" panose="02040503050406030204" pitchFamily="18" charset="0"/>
                            <a:ea typeface="Arial" panose="020B0604020202020204" pitchFamily="34" charset="0"/>
                            <a:cs typeface="Times New Roman" panose="02020603050405020304" pitchFamily="18" charset="0"/>
                          </a:rPr>
                        </m:ctrlPr>
                      </m:sSubSupPr>
                      <m:e>
                        <m:r>
                          <a:rPr lang="vi-VN" sz="4400" b="0" i="1" kern="1400">
                            <a:solidFill>
                              <a:srgbClr val="000000"/>
                            </a:solidFill>
                            <a:effectLst/>
                            <a:latin typeface="Cambria Math" panose="02040503050406030204" pitchFamily="18" charset="0"/>
                            <a:ea typeface="Arial" panose="020B0604020202020204" pitchFamily="34" charset="0"/>
                            <a:cs typeface="Calibri Light" panose="020F0302020204030204" pitchFamily="34" charset="0"/>
                          </a:rPr>
                          <m:t>𝐶</m:t>
                        </m:r>
                      </m:e>
                      <m:sub>
                        <m:r>
                          <a:rPr lang="vi-VN" sz="4400" b="0" i="1" kern="1400">
                            <a:solidFill>
                              <a:srgbClr val="000000"/>
                            </a:solidFill>
                            <a:effectLst/>
                            <a:latin typeface="Cambria Math" panose="02040503050406030204" pitchFamily="18" charset="0"/>
                            <a:ea typeface="Arial" panose="020B0604020202020204" pitchFamily="34" charset="0"/>
                            <a:cs typeface="Calibri Light" panose="020F0302020204030204" pitchFamily="34" charset="0"/>
                          </a:rPr>
                          <m:t>4</m:t>
                        </m:r>
                      </m:sub>
                      <m:sup>
                        <m:r>
                          <a:rPr lang="vi-VN" sz="4400" b="0" i="1" kern="1400">
                            <a:solidFill>
                              <a:srgbClr val="000000"/>
                            </a:solidFill>
                            <a:effectLst/>
                            <a:latin typeface="Cambria Math" panose="02040503050406030204" pitchFamily="18" charset="0"/>
                            <a:ea typeface="Arial" panose="020B0604020202020204" pitchFamily="34" charset="0"/>
                            <a:cs typeface="Calibri Light" panose="020F0302020204030204" pitchFamily="34" charset="0"/>
                          </a:rPr>
                          <m:t>4</m:t>
                        </m:r>
                      </m:sup>
                    </m:sSubSup>
                    <m:sSubSup>
                      <m:sSubSupPr>
                        <m:ctrlPr>
                          <a:rPr lang="en-US" sz="4400" i="1" kern="1400">
                            <a:effectLst/>
                            <a:latin typeface="Cambria Math" panose="02040503050406030204" pitchFamily="18" charset="0"/>
                            <a:ea typeface="Arial" panose="020B0604020202020204" pitchFamily="34" charset="0"/>
                            <a:cs typeface="Times New Roman" panose="02020603050405020304" pitchFamily="18" charset="0"/>
                          </a:rPr>
                        </m:ctrlPr>
                      </m:sSubSupPr>
                      <m:e>
                        <m:r>
                          <a:rPr lang="vi-VN" sz="4400" b="0" i="1" kern="1400">
                            <a:solidFill>
                              <a:srgbClr val="000000"/>
                            </a:solidFill>
                            <a:effectLst/>
                            <a:latin typeface="Cambria Math" panose="02040503050406030204" pitchFamily="18" charset="0"/>
                            <a:ea typeface="Arial" panose="020B0604020202020204" pitchFamily="34" charset="0"/>
                            <a:cs typeface="Calibri Light" panose="020F0302020204030204" pitchFamily="34" charset="0"/>
                          </a:rPr>
                          <m:t>𝐶</m:t>
                        </m:r>
                      </m:e>
                      <m:sub>
                        <m:r>
                          <a:rPr lang="vi-VN" sz="4400" b="0" i="1" kern="1400">
                            <a:solidFill>
                              <a:srgbClr val="000000"/>
                            </a:solidFill>
                            <a:effectLst/>
                            <a:latin typeface="Cambria Math" panose="02040503050406030204" pitchFamily="18" charset="0"/>
                            <a:ea typeface="Arial" panose="020B0604020202020204" pitchFamily="34" charset="0"/>
                            <a:cs typeface="Calibri Light" panose="020F0302020204030204" pitchFamily="34" charset="0"/>
                          </a:rPr>
                          <m:t>6</m:t>
                        </m:r>
                      </m:sub>
                      <m:sup>
                        <m:r>
                          <a:rPr lang="vi-VN" sz="4400" b="0" i="1" kern="1400">
                            <a:solidFill>
                              <a:srgbClr val="000000"/>
                            </a:solidFill>
                            <a:effectLst/>
                            <a:latin typeface="Cambria Math" panose="02040503050406030204" pitchFamily="18" charset="0"/>
                            <a:ea typeface="Arial" panose="020B0604020202020204" pitchFamily="34" charset="0"/>
                            <a:cs typeface="Calibri Light" panose="020F0302020204030204" pitchFamily="34" charset="0"/>
                          </a:rPr>
                          <m:t>1</m:t>
                        </m:r>
                      </m:sup>
                    </m:sSubSup>
                    <m:r>
                      <a:rPr lang="vi-VN" sz="4400" b="0" i="1" kern="1400">
                        <a:solidFill>
                          <a:srgbClr val="000000"/>
                        </a:solidFill>
                        <a:effectLst/>
                        <a:latin typeface="Cambria Math" panose="02040503050406030204" pitchFamily="18" charset="0"/>
                        <a:ea typeface="Arial" panose="020B0604020202020204" pitchFamily="34" charset="0"/>
                        <a:cs typeface="Calibri Light" panose="020F0302020204030204" pitchFamily="34" charset="0"/>
                      </a:rPr>
                      <m:t>=</m:t>
                    </m:r>
                    <m:r>
                      <a:rPr lang="vi-VN" sz="4400" b="0" i="1" kern="1400">
                        <a:solidFill>
                          <a:srgbClr val="000000"/>
                        </a:solidFill>
                        <a:effectLst/>
                        <a:latin typeface="Cambria Math" panose="02040503050406030204" pitchFamily="18" charset="0"/>
                        <a:ea typeface="Arial" panose="020B0604020202020204" pitchFamily="34" charset="0"/>
                        <a:cs typeface="Calibri Light" panose="020F0302020204030204" pitchFamily="34" charset="0"/>
                      </a:rPr>
                      <m:t>48</m:t>
                    </m:r>
                  </m:oMath>
                </a14:m>
                <a:r>
                  <a:rPr lang="vi-VN" sz="4400" kern="14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cách.</a:t>
                </a:r>
                <a:endParaRPr lang="en-US" sz="4400" kern="1400"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2" name="TextBox 21">
                <a:extLst>
                  <a:ext uri="{FF2B5EF4-FFF2-40B4-BE49-F238E27FC236}">
                    <a16:creationId xmlns:a16="http://schemas.microsoft.com/office/drawing/2014/main" id="{6872F5C4-0A05-6FBE-DBBF-B326768B23A1}"/>
                  </a:ext>
                </a:extLst>
              </p:cNvPr>
              <p:cNvSpPr txBox="1">
                <a:spLocks noRot="1" noChangeAspect="1" noMove="1" noResize="1" noEditPoints="1" noAdjustHandles="1" noChangeArrowheads="1" noChangeShapeType="1" noTextEdit="1"/>
              </p:cNvSpPr>
              <p:nvPr/>
            </p:nvSpPr>
            <p:spPr>
              <a:xfrm>
                <a:off x="732331" y="9310796"/>
                <a:ext cx="21412200" cy="820994"/>
              </a:xfrm>
              <a:prstGeom prst="rect">
                <a:avLst/>
              </a:prstGeom>
              <a:blipFill>
                <a:blip r:embed="rId11"/>
                <a:stretch>
                  <a:fillRect t="-10370" b="-325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E8F3B2AA-C20B-5D89-F8AC-0C0ABAEA85A8}"/>
                  </a:ext>
                </a:extLst>
              </p:cNvPr>
              <p:cNvSpPr txBox="1"/>
              <p:nvPr/>
            </p:nvSpPr>
            <p:spPr>
              <a:xfrm>
                <a:off x="732330" y="10123504"/>
                <a:ext cx="21975267" cy="799963"/>
              </a:xfrm>
              <a:prstGeom prst="rect">
                <a:avLst/>
              </a:prstGeom>
              <a:noFill/>
            </p:spPr>
            <p:txBody>
              <a:bodyPr wrap="square">
                <a:spAutoFit/>
              </a:bodyPr>
              <a:lstStyle/>
              <a:p>
                <a:pPr marL="635000">
                  <a:lnSpc>
                    <a:spcPct val="115000"/>
                  </a:lnSpc>
                  <a:spcAft>
                    <a:spcPts val="1000"/>
                  </a:spcAft>
                </a:pPr>
                <a:r>
                  <a:rPr lang="vi-VN" sz="4400" kern="1400" dirty="0">
                    <a:solidFill>
                      <a:srgbClr val="000000"/>
                    </a:solidFill>
                    <a:effectLst/>
                    <a:latin typeface="Tahoma" panose="020B0604030504040204" pitchFamily="34" charset="0"/>
                    <a:ea typeface="Tahoma" panose="020B0604030504040204" pitchFamily="34" charset="0"/>
                    <a:cs typeface="Tahoma" panose="020B0604030504040204" pitchFamily="34" charset="0"/>
                  </a:rPr>
                  <a:t>Vậy số cách chọn sao cho mỗi loại sách còn lại ít nhất một quyển là </a:t>
                </a:r>
                <a14:m>
                  <m:oMath xmlns:m="http://schemas.openxmlformats.org/officeDocument/2006/math">
                    <m:r>
                      <a:rPr lang="vi-VN" sz="4400" b="0" i="1" kern="1400">
                        <a:solidFill>
                          <a:srgbClr val="000000"/>
                        </a:solidFill>
                        <a:effectLst/>
                        <a:latin typeface="Cambria Math" panose="02040503050406030204" pitchFamily="18" charset="0"/>
                        <a:ea typeface="Arial" panose="020B0604020202020204" pitchFamily="34" charset="0"/>
                        <a:cs typeface="Calibri Light" panose="020F0302020204030204" pitchFamily="34" charset="0"/>
                      </a:rPr>
                      <m:t>252</m:t>
                    </m:r>
                    <m:r>
                      <a:rPr lang="vi-VN" sz="4400" b="0" i="1" kern="1400">
                        <a:solidFill>
                          <a:srgbClr val="000000"/>
                        </a:solidFill>
                        <a:effectLst/>
                        <a:latin typeface="Cambria Math" panose="02040503050406030204" pitchFamily="18" charset="0"/>
                        <a:ea typeface="Arial" panose="020B0604020202020204" pitchFamily="34" charset="0"/>
                        <a:cs typeface="Calibri Light" panose="020F0302020204030204" pitchFamily="34" charset="0"/>
                      </a:rPr>
                      <m:t>−</m:t>
                    </m:r>
                    <m:r>
                      <a:rPr lang="vi-VN" sz="4400" b="0" i="1" kern="1400">
                        <a:solidFill>
                          <a:srgbClr val="000000"/>
                        </a:solidFill>
                        <a:effectLst/>
                        <a:latin typeface="Cambria Math" panose="02040503050406030204" pitchFamily="18" charset="0"/>
                        <a:ea typeface="Arial" panose="020B0604020202020204" pitchFamily="34" charset="0"/>
                        <a:cs typeface="Calibri Light" panose="020F0302020204030204" pitchFamily="34" charset="0"/>
                      </a:rPr>
                      <m:t>48</m:t>
                    </m:r>
                    <m:r>
                      <a:rPr lang="vi-VN" sz="4400" b="0" i="1" kern="1400">
                        <a:solidFill>
                          <a:srgbClr val="000000"/>
                        </a:solidFill>
                        <a:effectLst/>
                        <a:latin typeface="Cambria Math" panose="02040503050406030204" pitchFamily="18" charset="0"/>
                        <a:ea typeface="Arial" panose="020B0604020202020204" pitchFamily="34" charset="0"/>
                        <a:cs typeface="Calibri Light" panose="020F0302020204030204" pitchFamily="34" charset="0"/>
                      </a:rPr>
                      <m:t>=</m:t>
                    </m:r>
                    <m:r>
                      <a:rPr lang="vi-VN" sz="4400" b="0" i="1" kern="1400">
                        <a:solidFill>
                          <a:srgbClr val="000000"/>
                        </a:solidFill>
                        <a:effectLst/>
                        <a:latin typeface="Cambria Math" panose="02040503050406030204" pitchFamily="18" charset="0"/>
                        <a:ea typeface="Arial" panose="020B0604020202020204" pitchFamily="34" charset="0"/>
                        <a:cs typeface="Calibri Light" panose="020F0302020204030204" pitchFamily="34" charset="0"/>
                      </a:rPr>
                      <m:t>204</m:t>
                    </m:r>
                    <m:r>
                      <a:rPr lang="vi-VN" sz="4400" b="0" kern="1400">
                        <a:solidFill>
                          <a:srgbClr val="000000"/>
                        </a:solidFill>
                        <a:effectLst/>
                        <a:latin typeface="Cambria Math" panose="02040503050406030204" pitchFamily="18" charset="0"/>
                        <a:ea typeface="Arial" panose="020B0604020202020204" pitchFamily="34" charset="0"/>
                        <a:cs typeface="Calibri Light" panose="020F0302020204030204" pitchFamily="34" charset="0"/>
                      </a:rPr>
                      <m:t>.</m:t>
                    </m:r>
                  </m:oMath>
                </a14:m>
                <a:endParaRPr lang="en-US" sz="4400" kern="1400"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4" name="TextBox 23">
                <a:extLst>
                  <a:ext uri="{FF2B5EF4-FFF2-40B4-BE49-F238E27FC236}">
                    <a16:creationId xmlns:a16="http://schemas.microsoft.com/office/drawing/2014/main" id="{E8F3B2AA-C20B-5D89-F8AC-0C0ABAEA85A8}"/>
                  </a:ext>
                </a:extLst>
              </p:cNvPr>
              <p:cNvSpPr txBox="1">
                <a:spLocks noRot="1" noChangeAspect="1" noMove="1" noResize="1" noEditPoints="1" noAdjustHandles="1" noChangeArrowheads="1" noChangeShapeType="1" noTextEdit="1"/>
              </p:cNvSpPr>
              <p:nvPr/>
            </p:nvSpPr>
            <p:spPr>
              <a:xfrm>
                <a:off x="732330" y="10123504"/>
                <a:ext cx="21975267" cy="799963"/>
              </a:xfrm>
              <a:prstGeom prst="rect">
                <a:avLst/>
              </a:prstGeom>
              <a:blipFill>
                <a:blip r:embed="rId12"/>
                <a:stretch>
                  <a:fillRect t="-12977" b="-35115"/>
                </a:stretch>
              </a:blipFill>
            </p:spPr>
            <p:txBody>
              <a:bodyPr/>
              <a:lstStyle/>
              <a:p>
                <a:r>
                  <a:rPr lang="en-US">
                    <a:noFill/>
                  </a:rPr>
                  <a:t> </a:t>
                </a:r>
              </a:p>
            </p:txBody>
          </p:sp>
        </mc:Fallback>
      </mc:AlternateContent>
    </p:spTree>
    <p:extLst>
      <p:ext uri="{BB962C8B-B14F-4D97-AF65-F5344CB8AC3E}">
        <p14:creationId xmlns:p14="http://schemas.microsoft.com/office/powerpoint/2010/main" val="179088960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up)">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1000"/>
                                        <p:tgtEl>
                                          <p:spTgt spid="22"/>
                                        </p:tgtEl>
                                      </p:cBhvr>
                                    </p:animEffect>
                                    <p:anim calcmode="lin" valueType="num">
                                      <p:cBhvr>
                                        <p:cTn id="13" dur="1000" fill="hold"/>
                                        <p:tgtEl>
                                          <p:spTgt spid="22"/>
                                        </p:tgtEl>
                                        <p:attrNameLst>
                                          <p:attrName>ppt_x</p:attrName>
                                        </p:attrNameLst>
                                      </p:cBhvr>
                                      <p:tavLst>
                                        <p:tav tm="0">
                                          <p:val>
                                            <p:strVal val="#ppt_x"/>
                                          </p:val>
                                        </p:tav>
                                        <p:tav tm="100000">
                                          <p:val>
                                            <p:strVal val="#ppt_x"/>
                                          </p:val>
                                        </p:tav>
                                      </p:tavLst>
                                    </p:anim>
                                    <p:anim calcmode="lin" valueType="num">
                                      <p:cBhvr>
                                        <p:cTn id="1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1000"/>
                                        <p:tgtEl>
                                          <p:spTgt spid="24"/>
                                        </p:tgtEl>
                                      </p:cBhvr>
                                    </p:animEffect>
                                    <p:anim calcmode="lin" valueType="num">
                                      <p:cBhvr>
                                        <p:cTn id="20" dur="1000" fill="hold"/>
                                        <p:tgtEl>
                                          <p:spTgt spid="24"/>
                                        </p:tgtEl>
                                        <p:attrNameLst>
                                          <p:attrName>ppt_x</p:attrName>
                                        </p:attrNameLst>
                                      </p:cBhvr>
                                      <p:tavLst>
                                        <p:tav tm="0">
                                          <p:val>
                                            <p:strVal val="#ppt_x"/>
                                          </p:val>
                                        </p:tav>
                                        <p:tav tm="100000">
                                          <p:val>
                                            <p:strVal val="#ppt_x"/>
                                          </p:val>
                                        </p:tav>
                                      </p:tavLst>
                                    </p:anim>
                                    <p:anim calcmode="lin" valueType="num">
                                      <p:cBhvr>
                                        <p:cTn id="2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692728" y="1447800"/>
            <a:ext cx="6962774" cy="960438"/>
            <a:chOff x="13477876" y="4114800"/>
            <a:chExt cx="6962774" cy="960438"/>
          </a:xfrm>
        </p:grpSpPr>
        <p:sp>
          <p:nvSpPr>
            <p:cNvPr id="3" name="Freeform 71"/>
            <p:cNvSpPr>
              <a:spLocks/>
            </p:cNvSpPr>
            <p:nvPr/>
          </p:nvSpPr>
          <p:spPr bwMode="auto">
            <a:xfrm>
              <a:off x="13477876" y="4657725"/>
              <a:ext cx="6962774" cy="417513"/>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solidFill>
              <a:srgbClr val="B9EA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 name="Oval 72"/>
            <p:cNvSpPr>
              <a:spLocks noChangeArrowheads="1"/>
            </p:cNvSpPr>
            <p:nvPr/>
          </p:nvSpPr>
          <p:spPr bwMode="auto">
            <a:xfrm>
              <a:off x="14111288" y="4114800"/>
              <a:ext cx="285750" cy="280988"/>
            </a:xfrm>
            <a:prstGeom prst="ellipse">
              <a:avLst/>
            </a:pr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 name="Freeform 73"/>
            <p:cNvSpPr>
              <a:spLocks/>
            </p:cNvSpPr>
            <p:nvPr/>
          </p:nvSpPr>
          <p:spPr bwMode="auto">
            <a:xfrm>
              <a:off x="14039850" y="4373563"/>
              <a:ext cx="209550" cy="190500"/>
            </a:xfrm>
            <a:custGeom>
              <a:avLst/>
              <a:gdLst>
                <a:gd name="T0" fmla="*/ 0 w 56"/>
                <a:gd name="T1" fmla="*/ 18 h 51"/>
                <a:gd name="T2" fmla="*/ 45 w 56"/>
                <a:gd name="T3" fmla="*/ 10 h 51"/>
                <a:gd name="T4" fmla="*/ 56 w 56"/>
                <a:gd name="T5" fmla="*/ 12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7" y="0"/>
                    <a:pt x="45" y="10"/>
                  </a:cubicBezTo>
                  <a:cubicBezTo>
                    <a:pt x="51" y="12"/>
                    <a:pt x="52" y="12"/>
                    <a:pt x="56" y="12"/>
                  </a:cubicBezTo>
                  <a:cubicBezTo>
                    <a:pt x="55" y="30"/>
                    <a:pt x="56" y="51"/>
                    <a:pt x="56" y="51"/>
                  </a:cubicBezTo>
                  <a:cubicBezTo>
                    <a:pt x="56" y="51"/>
                    <a:pt x="30" y="24"/>
                    <a:pt x="0" y="1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Freeform 74"/>
            <p:cNvSpPr>
              <a:spLocks/>
            </p:cNvSpPr>
            <p:nvPr/>
          </p:nvSpPr>
          <p:spPr bwMode="auto">
            <a:xfrm>
              <a:off x="14039850" y="4373563"/>
              <a:ext cx="209550" cy="190500"/>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75"/>
            <p:cNvSpPr>
              <a:spLocks/>
            </p:cNvSpPr>
            <p:nvPr/>
          </p:nvSpPr>
          <p:spPr bwMode="auto">
            <a:xfrm>
              <a:off x="14039850" y="4373563"/>
              <a:ext cx="209550" cy="190500"/>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76"/>
            <p:cNvSpPr>
              <a:spLocks/>
            </p:cNvSpPr>
            <p:nvPr/>
          </p:nvSpPr>
          <p:spPr bwMode="auto">
            <a:xfrm>
              <a:off x="14039850" y="4373563"/>
              <a:ext cx="415925" cy="190500"/>
            </a:xfrm>
            <a:custGeom>
              <a:avLst/>
              <a:gdLst>
                <a:gd name="T0" fmla="*/ 72 w 111"/>
                <a:gd name="T1" fmla="*/ 8 h 51"/>
                <a:gd name="T2" fmla="*/ 56 w 111"/>
                <a:gd name="T3" fmla="*/ 11 h 51"/>
                <a:gd name="T4" fmla="*/ 39 w 111"/>
                <a:gd name="T5" fmla="*/ 8 h 51"/>
                <a:gd name="T6" fmla="*/ 0 w 111"/>
                <a:gd name="T7" fmla="*/ 18 h 51"/>
                <a:gd name="T8" fmla="*/ 56 w 111"/>
                <a:gd name="T9" fmla="*/ 51 h 51"/>
                <a:gd name="T10" fmla="*/ 111 w 111"/>
                <a:gd name="T11" fmla="*/ 18 h 51"/>
                <a:gd name="T12" fmla="*/ 72 w 111"/>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111" h="51">
                  <a:moveTo>
                    <a:pt x="72" y="8"/>
                  </a:moveTo>
                  <a:cubicBezTo>
                    <a:pt x="63" y="11"/>
                    <a:pt x="59" y="11"/>
                    <a:pt x="56" y="11"/>
                  </a:cubicBezTo>
                  <a:cubicBezTo>
                    <a:pt x="52" y="11"/>
                    <a:pt x="48" y="11"/>
                    <a:pt x="39" y="8"/>
                  </a:cubicBezTo>
                  <a:cubicBezTo>
                    <a:pt x="10" y="0"/>
                    <a:pt x="0" y="18"/>
                    <a:pt x="0" y="18"/>
                  </a:cubicBezTo>
                  <a:cubicBezTo>
                    <a:pt x="30" y="24"/>
                    <a:pt x="56" y="51"/>
                    <a:pt x="56" y="51"/>
                  </a:cubicBezTo>
                  <a:cubicBezTo>
                    <a:pt x="56" y="51"/>
                    <a:pt x="82" y="24"/>
                    <a:pt x="111" y="18"/>
                  </a:cubicBezTo>
                  <a:cubicBezTo>
                    <a:pt x="111" y="18"/>
                    <a:pt x="101" y="0"/>
                    <a:pt x="72" y="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77"/>
            <p:cNvSpPr>
              <a:spLocks/>
            </p:cNvSpPr>
            <p:nvPr/>
          </p:nvSpPr>
          <p:spPr bwMode="auto">
            <a:xfrm>
              <a:off x="13965238" y="4452938"/>
              <a:ext cx="566737" cy="176213"/>
            </a:xfrm>
            <a:custGeom>
              <a:avLst/>
              <a:gdLst>
                <a:gd name="T0" fmla="*/ 142 w 151"/>
                <a:gd name="T1" fmla="*/ 1 h 47"/>
                <a:gd name="T2" fmla="*/ 76 w 151"/>
                <a:gd name="T3" fmla="*/ 40 h 47"/>
                <a:gd name="T4" fmla="*/ 10 w 151"/>
                <a:gd name="T5" fmla="*/ 1 h 47"/>
                <a:gd name="T6" fmla="*/ 0 w 151"/>
                <a:gd name="T7" fmla="*/ 7 h 47"/>
                <a:gd name="T8" fmla="*/ 72 w 151"/>
                <a:gd name="T9" fmla="*/ 47 h 47"/>
                <a:gd name="T10" fmla="*/ 76 w 151"/>
                <a:gd name="T11" fmla="*/ 47 h 47"/>
                <a:gd name="T12" fmla="*/ 79 w 151"/>
                <a:gd name="T13" fmla="*/ 47 h 47"/>
                <a:gd name="T14" fmla="*/ 151 w 151"/>
                <a:gd name="T15" fmla="*/ 7 h 47"/>
                <a:gd name="T16" fmla="*/ 142 w 151"/>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7">
                  <a:moveTo>
                    <a:pt x="142" y="1"/>
                  </a:moveTo>
                  <a:cubicBezTo>
                    <a:pt x="116" y="7"/>
                    <a:pt x="76" y="40"/>
                    <a:pt x="76" y="40"/>
                  </a:cubicBezTo>
                  <a:cubicBezTo>
                    <a:pt x="76" y="40"/>
                    <a:pt x="36" y="7"/>
                    <a:pt x="10" y="1"/>
                  </a:cubicBezTo>
                  <a:cubicBezTo>
                    <a:pt x="3" y="0"/>
                    <a:pt x="0" y="6"/>
                    <a:pt x="0" y="7"/>
                  </a:cubicBezTo>
                  <a:cubicBezTo>
                    <a:pt x="8" y="11"/>
                    <a:pt x="18" y="4"/>
                    <a:pt x="72" y="47"/>
                  </a:cubicBezTo>
                  <a:cubicBezTo>
                    <a:pt x="73" y="47"/>
                    <a:pt x="76" y="47"/>
                    <a:pt x="76" y="47"/>
                  </a:cubicBezTo>
                  <a:cubicBezTo>
                    <a:pt x="76" y="47"/>
                    <a:pt x="77" y="47"/>
                    <a:pt x="79" y="47"/>
                  </a:cubicBezTo>
                  <a:cubicBezTo>
                    <a:pt x="132" y="4"/>
                    <a:pt x="143" y="11"/>
                    <a:pt x="151" y="7"/>
                  </a:cubicBezTo>
                  <a:cubicBezTo>
                    <a:pt x="151" y="6"/>
                    <a:pt x="148" y="0"/>
                    <a:pt x="142" y="1"/>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78"/>
            <p:cNvSpPr>
              <a:spLocks/>
            </p:cNvSpPr>
            <p:nvPr/>
          </p:nvSpPr>
          <p:spPr bwMode="auto">
            <a:xfrm>
              <a:off x="14254163" y="4508500"/>
              <a:ext cx="306387" cy="473075"/>
            </a:xfrm>
            <a:custGeom>
              <a:avLst/>
              <a:gdLst>
                <a:gd name="T0" fmla="*/ 0 w 82"/>
                <a:gd name="T1" fmla="*/ 40 h 126"/>
                <a:gd name="T2" fmla="*/ 8 w 82"/>
                <a:gd name="T3" fmla="*/ 40 h 126"/>
                <a:gd name="T4" fmla="*/ 68 w 82"/>
                <a:gd name="T5" fmla="*/ 0 h 126"/>
                <a:gd name="T6" fmla="*/ 82 w 82"/>
                <a:gd name="T7" fmla="*/ 0 h 126"/>
                <a:gd name="T8" fmla="*/ 75 w 82"/>
                <a:gd name="T9" fmla="*/ 89 h 126"/>
                <a:gd name="T10" fmla="*/ 8 w 82"/>
                <a:gd name="T11" fmla="*/ 126 h 126"/>
                <a:gd name="T12" fmla="*/ 0 w 82"/>
                <a:gd name="T13" fmla="*/ 126 h 126"/>
                <a:gd name="T14" fmla="*/ 0 w 82"/>
                <a:gd name="T15" fmla="*/ 40 h 126"/>
                <a:gd name="T16" fmla="*/ 0 w 82"/>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26">
                  <a:moveTo>
                    <a:pt x="0" y="40"/>
                  </a:moveTo>
                  <a:cubicBezTo>
                    <a:pt x="8" y="40"/>
                    <a:pt x="8" y="40"/>
                    <a:pt x="8" y="40"/>
                  </a:cubicBezTo>
                  <a:cubicBezTo>
                    <a:pt x="8" y="40"/>
                    <a:pt x="37" y="9"/>
                    <a:pt x="68" y="0"/>
                  </a:cubicBezTo>
                  <a:cubicBezTo>
                    <a:pt x="71" y="0"/>
                    <a:pt x="82" y="0"/>
                    <a:pt x="82" y="0"/>
                  </a:cubicBezTo>
                  <a:cubicBezTo>
                    <a:pt x="82" y="0"/>
                    <a:pt x="75" y="71"/>
                    <a:pt x="75" y="89"/>
                  </a:cubicBezTo>
                  <a:cubicBezTo>
                    <a:pt x="68" y="89"/>
                    <a:pt x="40" y="90"/>
                    <a:pt x="8" y="126"/>
                  </a:cubicBezTo>
                  <a:cubicBezTo>
                    <a:pt x="0" y="126"/>
                    <a:pt x="0" y="126"/>
                    <a:pt x="0" y="126"/>
                  </a:cubicBezTo>
                  <a:cubicBezTo>
                    <a:pt x="0" y="40"/>
                    <a:pt x="0" y="40"/>
                    <a:pt x="0" y="40"/>
                  </a:cubicBezTo>
                  <a:cubicBezTo>
                    <a:pt x="0" y="40"/>
                    <a:pt x="0" y="40"/>
                    <a:pt x="0" y="40"/>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79"/>
            <p:cNvSpPr>
              <a:spLocks/>
            </p:cNvSpPr>
            <p:nvPr/>
          </p:nvSpPr>
          <p:spPr bwMode="auto">
            <a:xfrm>
              <a:off x="13943013" y="4508500"/>
              <a:ext cx="617537" cy="473075"/>
            </a:xfrm>
            <a:custGeom>
              <a:avLst/>
              <a:gdLst>
                <a:gd name="T0" fmla="*/ 151 w 165"/>
                <a:gd name="T1" fmla="*/ 0 h 126"/>
                <a:gd name="T2" fmla="*/ 91 w 165"/>
                <a:gd name="T3" fmla="*/ 40 h 126"/>
                <a:gd name="T4" fmla="*/ 84 w 165"/>
                <a:gd name="T5" fmla="*/ 40 h 126"/>
                <a:gd name="T6" fmla="*/ 81 w 165"/>
                <a:gd name="T7" fmla="*/ 40 h 126"/>
                <a:gd name="T8" fmla="*/ 75 w 165"/>
                <a:gd name="T9" fmla="*/ 40 h 126"/>
                <a:gd name="T10" fmla="*/ 16 w 165"/>
                <a:gd name="T11" fmla="*/ 0 h 126"/>
                <a:gd name="T12" fmla="*/ 0 w 165"/>
                <a:gd name="T13" fmla="*/ 0 h 126"/>
                <a:gd name="T14" fmla="*/ 9 w 165"/>
                <a:gd name="T15" fmla="*/ 89 h 126"/>
                <a:gd name="T16" fmla="*/ 75 w 165"/>
                <a:gd name="T17" fmla="*/ 126 h 126"/>
                <a:gd name="T18" fmla="*/ 83 w 165"/>
                <a:gd name="T19" fmla="*/ 126 h 126"/>
                <a:gd name="T20" fmla="*/ 91 w 165"/>
                <a:gd name="T21" fmla="*/ 126 h 126"/>
                <a:gd name="T22" fmla="*/ 158 w 165"/>
                <a:gd name="T23" fmla="*/ 89 h 126"/>
                <a:gd name="T24" fmla="*/ 165 w 165"/>
                <a:gd name="T25" fmla="*/ 0 h 126"/>
                <a:gd name="T26" fmla="*/ 151 w 165"/>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26">
                  <a:moveTo>
                    <a:pt x="151" y="0"/>
                  </a:moveTo>
                  <a:cubicBezTo>
                    <a:pt x="120" y="9"/>
                    <a:pt x="91" y="40"/>
                    <a:pt x="91" y="40"/>
                  </a:cubicBezTo>
                  <a:cubicBezTo>
                    <a:pt x="84" y="40"/>
                    <a:pt x="84" y="40"/>
                    <a:pt x="84" y="40"/>
                  </a:cubicBezTo>
                  <a:cubicBezTo>
                    <a:pt x="81" y="40"/>
                    <a:pt x="81" y="40"/>
                    <a:pt x="81" y="40"/>
                  </a:cubicBezTo>
                  <a:cubicBezTo>
                    <a:pt x="75" y="40"/>
                    <a:pt x="75" y="40"/>
                    <a:pt x="75" y="40"/>
                  </a:cubicBezTo>
                  <a:cubicBezTo>
                    <a:pt x="75" y="40"/>
                    <a:pt x="46" y="9"/>
                    <a:pt x="16" y="0"/>
                  </a:cubicBezTo>
                  <a:cubicBezTo>
                    <a:pt x="12" y="0"/>
                    <a:pt x="0" y="0"/>
                    <a:pt x="0" y="0"/>
                  </a:cubicBezTo>
                  <a:cubicBezTo>
                    <a:pt x="0" y="0"/>
                    <a:pt x="9" y="71"/>
                    <a:pt x="9" y="89"/>
                  </a:cubicBezTo>
                  <a:cubicBezTo>
                    <a:pt x="14" y="89"/>
                    <a:pt x="43" y="90"/>
                    <a:pt x="75" y="126"/>
                  </a:cubicBezTo>
                  <a:cubicBezTo>
                    <a:pt x="83" y="126"/>
                    <a:pt x="83" y="126"/>
                    <a:pt x="83" y="126"/>
                  </a:cubicBezTo>
                  <a:cubicBezTo>
                    <a:pt x="83" y="126"/>
                    <a:pt x="83" y="126"/>
                    <a:pt x="91" y="126"/>
                  </a:cubicBezTo>
                  <a:cubicBezTo>
                    <a:pt x="123" y="90"/>
                    <a:pt x="151" y="89"/>
                    <a:pt x="158" y="89"/>
                  </a:cubicBezTo>
                  <a:cubicBezTo>
                    <a:pt x="158" y="71"/>
                    <a:pt x="165" y="0"/>
                    <a:pt x="165" y="0"/>
                  </a:cubicBezTo>
                  <a:cubicBezTo>
                    <a:pt x="165" y="0"/>
                    <a:pt x="154" y="0"/>
                    <a:pt x="151" y="0"/>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80"/>
            <p:cNvSpPr>
              <a:spLocks/>
            </p:cNvSpPr>
            <p:nvPr/>
          </p:nvSpPr>
          <p:spPr bwMode="auto">
            <a:xfrm>
              <a:off x="14254163" y="4657725"/>
              <a:ext cx="30162" cy="323850"/>
            </a:xfrm>
            <a:custGeom>
              <a:avLst/>
              <a:gdLst>
                <a:gd name="T0" fmla="*/ 0 w 19"/>
                <a:gd name="T1" fmla="*/ 204 h 204"/>
                <a:gd name="T2" fmla="*/ 0 w 19"/>
                <a:gd name="T3" fmla="*/ 0 h 204"/>
                <a:gd name="T4" fmla="*/ 19 w 19"/>
                <a:gd name="T5" fmla="*/ 0 h 204"/>
                <a:gd name="T6" fmla="*/ 0 w 19"/>
                <a:gd name="T7" fmla="*/ 204 h 204"/>
                <a:gd name="T8" fmla="*/ 0 w 19"/>
                <a:gd name="T9" fmla="*/ 204 h 204"/>
                <a:gd name="T10" fmla="*/ 0 w 19"/>
                <a:gd name="T11" fmla="*/ 204 h 204"/>
              </a:gdLst>
              <a:ahLst/>
              <a:cxnLst>
                <a:cxn ang="0">
                  <a:pos x="T0" y="T1"/>
                </a:cxn>
                <a:cxn ang="0">
                  <a:pos x="T2" y="T3"/>
                </a:cxn>
                <a:cxn ang="0">
                  <a:pos x="T4" y="T5"/>
                </a:cxn>
                <a:cxn ang="0">
                  <a:pos x="T6" y="T7"/>
                </a:cxn>
                <a:cxn ang="0">
                  <a:pos x="T8" y="T9"/>
                </a:cxn>
                <a:cxn ang="0">
                  <a:pos x="T10" y="T11"/>
                </a:cxn>
              </a:cxnLst>
              <a:rect l="0" t="0" r="r" b="b"/>
              <a:pathLst>
                <a:path w="19" h="204">
                  <a:moveTo>
                    <a:pt x="0" y="204"/>
                  </a:moveTo>
                  <a:lnTo>
                    <a:pt x="0" y="0"/>
                  </a:lnTo>
                  <a:lnTo>
                    <a:pt x="19" y="0"/>
                  </a:lnTo>
                  <a:lnTo>
                    <a:pt x="0" y="204"/>
                  </a:lnTo>
                  <a:lnTo>
                    <a:pt x="0" y="204"/>
                  </a:lnTo>
                  <a:lnTo>
                    <a:pt x="0" y="204"/>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81"/>
            <p:cNvSpPr>
              <a:spLocks/>
            </p:cNvSpPr>
            <p:nvPr/>
          </p:nvSpPr>
          <p:spPr bwMode="auto">
            <a:xfrm>
              <a:off x="14254163" y="4657725"/>
              <a:ext cx="30162" cy="323850"/>
            </a:xfrm>
            <a:custGeom>
              <a:avLst/>
              <a:gdLst>
                <a:gd name="T0" fmla="*/ 0 w 19"/>
                <a:gd name="T1" fmla="*/ 204 h 204"/>
                <a:gd name="T2" fmla="*/ 0 w 19"/>
                <a:gd name="T3" fmla="*/ 0 h 204"/>
                <a:gd name="T4" fmla="*/ 19 w 19"/>
                <a:gd name="T5" fmla="*/ 0 h 204"/>
                <a:gd name="T6" fmla="*/ 0 w 19"/>
                <a:gd name="T7" fmla="*/ 204 h 204"/>
              </a:gdLst>
              <a:ahLst/>
              <a:cxnLst>
                <a:cxn ang="0">
                  <a:pos x="T0" y="T1"/>
                </a:cxn>
                <a:cxn ang="0">
                  <a:pos x="T2" y="T3"/>
                </a:cxn>
                <a:cxn ang="0">
                  <a:pos x="T4" y="T5"/>
                </a:cxn>
                <a:cxn ang="0">
                  <a:pos x="T6" y="T7"/>
                </a:cxn>
              </a:cxnLst>
              <a:rect l="0" t="0" r="r" b="b"/>
              <a:pathLst>
                <a:path w="19" h="204">
                  <a:moveTo>
                    <a:pt x="0" y="204"/>
                  </a:moveTo>
                  <a:lnTo>
                    <a:pt x="0" y="0"/>
                  </a:lnTo>
                  <a:lnTo>
                    <a:pt x="19" y="0"/>
                  </a:lnTo>
                  <a:lnTo>
                    <a:pt x="0" y="204"/>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82"/>
            <p:cNvSpPr>
              <a:spLocks/>
            </p:cNvSpPr>
            <p:nvPr/>
          </p:nvSpPr>
          <p:spPr bwMode="auto">
            <a:xfrm>
              <a:off x="14254163" y="4657725"/>
              <a:ext cx="30162" cy="323850"/>
            </a:xfrm>
            <a:custGeom>
              <a:avLst/>
              <a:gdLst>
                <a:gd name="T0" fmla="*/ 0 w 19"/>
                <a:gd name="T1" fmla="*/ 204 h 204"/>
                <a:gd name="T2" fmla="*/ 0 w 19"/>
                <a:gd name="T3" fmla="*/ 0 h 204"/>
                <a:gd name="T4" fmla="*/ 19 w 19"/>
                <a:gd name="T5" fmla="*/ 0 h 204"/>
              </a:gdLst>
              <a:ahLst/>
              <a:cxnLst>
                <a:cxn ang="0">
                  <a:pos x="T0" y="T1"/>
                </a:cxn>
                <a:cxn ang="0">
                  <a:pos x="T2" y="T3"/>
                </a:cxn>
                <a:cxn ang="0">
                  <a:pos x="T4" y="T5"/>
                </a:cxn>
              </a:cxnLst>
              <a:rect l="0" t="0" r="r" b="b"/>
              <a:pathLst>
                <a:path w="19" h="204">
                  <a:moveTo>
                    <a:pt x="0" y="204"/>
                  </a:moveTo>
                  <a:lnTo>
                    <a:pt x="0" y="0"/>
                  </a:lnTo>
                  <a:lnTo>
                    <a:pt x="1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83"/>
            <p:cNvSpPr>
              <a:spLocks/>
            </p:cNvSpPr>
            <p:nvPr/>
          </p:nvSpPr>
          <p:spPr bwMode="auto">
            <a:xfrm>
              <a:off x="16762413" y="4433888"/>
              <a:ext cx="161925" cy="63500"/>
            </a:xfrm>
            <a:custGeom>
              <a:avLst/>
              <a:gdLst>
                <a:gd name="T0" fmla="*/ 0 w 43"/>
                <a:gd name="T1" fmla="*/ 0 h 17"/>
                <a:gd name="T2" fmla="*/ 13 w 43"/>
                <a:gd name="T3" fmla="*/ 0 h 17"/>
                <a:gd name="T4" fmla="*/ 16 w 43"/>
                <a:gd name="T5" fmla="*/ 4 h 17"/>
                <a:gd name="T6" fmla="*/ 21 w 43"/>
                <a:gd name="T7" fmla="*/ 5 h 17"/>
                <a:gd name="T8" fmla="*/ 26 w 43"/>
                <a:gd name="T9" fmla="*/ 4 h 17"/>
                <a:gd name="T10" fmla="*/ 30 w 43"/>
                <a:gd name="T11" fmla="*/ 0 h 17"/>
                <a:gd name="T12" fmla="*/ 43 w 43"/>
                <a:gd name="T13" fmla="*/ 0 h 17"/>
                <a:gd name="T14" fmla="*/ 36 w 43"/>
                <a:gd name="T15" fmla="*/ 13 h 17"/>
                <a:gd name="T16" fmla="*/ 21 w 43"/>
                <a:gd name="T17" fmla="*/ 17 h 17"/>
                <a:gd name="T18" fmla="*/ 7 w 43"/>
                <a:gd name="T19" fmla="*/ 13 h 17"/>
                <a:gd name="T20" fmla="*/ 0 w 43"/>
                <a:gd name="T2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17">
                  <a:moveTo>
                    <a:pt x="0" y="0"/>
                  </a:moveTo>
                  <a:cubicBezTo>
                    <a:pt x="13" y="0"/>
                    <a:pt x="13" y="0"/>
                    <a:pt x="13" y="0"/>
                  </a:cubicBezTo>
                  <a:cubicBezTo>
                    <a:pt x="13" y="1"/>
                    <a:pt x="15" y="3"/>
                    <a:pt x="16" y="4"/>
                  </a:cubicBezTo>
                  <a:cubicBezTo>
                    <a:pt x="18" y="4"/>
                    <a:pt x="19" y="5"/>
                    <a:pt x="21" y="5"/>
                  </a:cubicBezTo>
                  <a:cubicBezTo>
                    <a:pt x="23" y="5"/>
                    <a:pt x="25" y="4"/>
                    <a:pt x="26" y="4"/>
                  </a:cubicBezTo>
                  <a:cubicBezTo>
                    <a:pt x="28" y="3"/>
                    <a:pt x="29" y="1"/>
                    <a:pt x="30" y="0"/>
                  </a:cubicBezTo>
                  <a:cubicBezTo>
                    <a:pt x="43" y="0"/>
                    <a:pt x="43" y="0"/>
                    <a:pt x="43" y="0"/>
                  </a:cubicBezTo>
                  <a:cubicBezTo>
                    <a:pt x="42" y="6"/>
                    <a:pt x="40" y="10"/>
                    <a:pt x="36" y="13"/>
                  </a:cubicBezTo>
                  <a:cubicBezTo>
                    <a:pt x="32" y="16"/>
                    <a:pt x="27" y="17"/>
                    <a:pt x="21" y="17"/>
                  </a:cubicBezTo>
                  <a:cubicBezTo>
                    <a:pt x="15" y="17"/>
                    <a:pt x="11" y="16"/>
                    <a:pt x="7" y="13"/>
                  </a:cubicBezTo>
                  <a:cubicBezTo>
                    <a:pt x="3" y="10"/>
                    <a:pt x="1" y="6"/>
                    <a:pt x="0" y="0"/>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Oval 84"/>
            <p:cNvSpPr>
              <a:spLocks noChangeArrowheads="1"/>
            </p:cNvSpPr>
            <p:nvPr/>
          </p:nvSpPr>
          <p:spPr bwMode="auto">
            <a:xfrm>
              <a:off x="19281775" y="4957763"/>
              <a:ext cx="90487" cy="90488"/>
            </a:xfrm>
            <a:prstGeom prst="ellipse">
              <a:avLst/>
            </a:pr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85"/>
            <p:cNvSpPr>
              <a:spLocks/>
            </p:cNvSpPr>
            <p:nvPr/>
          </p:nvSpPr>
          <p:spPr bwMode="auto">
            <a:xfrm>
              <a:off x="14846300" y="4511675"/>
              <a:ext cx="280987" cy="417513"/>
            </a:xfrm>
            <a:custGeom>
              <a:avLst/>
              <a:gdLst>
                <a:gd name="T0" fmla="*/ 0 w 177"/>
                <a:gd name="T1" fmla="*/ 0 h 263"/>
                <a:gd name="T2" fmla="*/ 177 w 177"/>
                <a:gd name="T3" fmla="*/ 0 h 263"/>
                <a:gd name="T4" fmla="*/ 177 w 177"/>
                <a:gd name="T5" fmla="*/ 57 h 263"/>
                <a:gd name="T6" fmla="*/ 116 w 177"/>
                <a:gd name="T7" fmla="*/ 57 h 263"/>
                <a:gd name="T8" fmla="*/ 116 w 177"/>
                <a:gd name="T9" fmla="*/ 263 h 263"/>
                <a:gd name="T10" fmla="*/ 61 w 177"/>
                <a:gd name="T11" fmla="*/ 263 h 263"/>
                <a:gd name="T12" fmla="*/ 61 w 177"/>
                <a:gd name="T13" fmla="*/ 57 h 263"/>
                <a:gd name="T14" fmla="*/ 0 w 177"/>
                <a:gd name="T15" fmla="*/ 57 h 263"/>
                <a:gd name="T16" fmla="*/ 0 w 177"/>
                <a:gd name="T17"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 h="263">
                  <a:moveTo>
                    <a:pt x="0" y="0"/>
                  </a:moveTo>
                  <a:lnTo>
                    <a:pt x="177" y="0"/>
                  </a:lnTo>
                  <a:lnTo>
                    <a:pt x="177" y="57"/>
                  </a:lnTo>
                  <a:lnTo>
                    <a:pt x="116" y="57"/>
                  </a:lnTo>
                  <a:lnTo>
                    <a:pt x="116" y="263"/>
                  </a:lnTo>
                  <a:lnTo>
                    <a:pt x="61" y="263"/>
                  </a:lnTo>
                  <a:lnTo>
                    <a:pt x="61" y="57"/>
                  </a:lnTo>
                  <a:lnTo>
                    <a:pt x="0" y="57"/>
                  </a:lnTo>
                  <a:lnTo>
                    <a:pt x="0" y="0"/>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86"/>
            <p:cNvSpPr>
              <a:spLocks noEditPoints="1"/>
            </p:cNvSpPr>
            <p:nvPr/>
          </p:nvSpPr>
          <p:spPr bwMode="auto">
            <a:xfrm>
              <a:off x="15171738" y="4392613"/>
              <a:ext cx="420687" cy="542925"/>
            </a:xfrm>
            <a:custGeom>
              <a:avLst/>
              <a:gdLst>
                <a:gd name="T0" fmla="*/ 0 w 112"/>
                <a:gd name="T1" fmla="*/ 88 h 145"/>
                <a:gd name="T2" fmla="*/ 16 w 112"/>
                <a:gd name="T3" fmla="*/ 47 h 145"/>
                <a:gd name="T4" fmla="*/ 55 w 112"/>
                <a:gd name="T5" fmla="*/ 31 h 145"/>
                <a:gd name="T6" fmla="*/ 96 w 112"/>
                <a:gd name="T7" fmla="*/ 47 h 145"/>
                <a:gd name="T8" fmla="*/ 112 w 112"/>
                <a:gd name="T9" fmla="*/ 88 h 145"/>
                <a:gd name="T10" fmla="*/ 96 w 112"/>
                <a:gd name="T11" fmla="*/ 128 h 145"/>
                <a:gd name="T12" fmla="*/ 56 w 112"/>
                <a:gd name="T13" fmla="*/ 145 h 145"/>
                <a:gd name="T14" fmla="*/ 16 w 112"/>
                <a:gd name="T15" fmla="*/ 129 h 145"/>
                <a:gd name="T16" fmla="*/ 0 w 112"/>
                <a:gd name="T17" fmla="*/ 88 h 145"/>
                <a:gd name="T18" fmla="*/ 56 w 112"/>
                <a:gd name="T19" fmla="*/ 53 h 145"/>
                <a:gd name="T20" fmla="*/ 33 w 112"/>
                <a:gd name="T21" fmla="*/ 63 h 145"/>
                <a:gd name="T22" fmla="*/ 25 w 112"/>
                <a:gd name="T23" fmla="*/ 88 h 145"/>
                <a:gd name="T24" fmla="*/ 34 w 112"/>
                <a:gd name="T25" fmla="*/ 113 h 145"/>
                <a:gd name="T26" fmla="*/ 56 w 112"/>
                <a:gd name="T27" fmla="*/ 123 h 145"/>
                <a:gd name="T28" fmla="*/ 78 w 112"/>
                <a:gd name="T29" fmla="*/ 113 h 145"/>
                <a:gd name="T30" fmla="*/ 87 w 112"/>
                <a:gd name="T31" fmla="*/ 88 h 145"/>
                <a:gd name="T32" fmla="*/ 78 w 112"/>
                <a:gd name="T33" fmla="*/ 63 h 145"/>
                <a:gd name="T34" fmla="*/ 56 w 112"/>
                <a:gd name="T35" fmla="*/ 53 h 145"/>
                <a:gd name="T36" fmla="*/ 43 w 112"/>
                <a:gd name="T37" fmla="*/ 25 h 145"/>
                <a:gd name="T38" fmla="*/ 55 w 112"/>
                <a:gd name="T39" fmla="*/ 0 h 145"/>
                <a:gd name="T40" fmla="*/ 82 w 112"/>
                <a:gd name="T41" fmla="*/ 0 h 145"/>
                <a:gd name="T42" fmla="*/ 58 w 112"/>
                <a:gd name="T43" fmla="*/ 25 h 145"/>
                <a:gd name="T44" fmla="*/ 43 w 112"/>
                <a:gd name="T45" fmla="*/ 2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 h="145">
                  <a:moveTo>
                    <a:pt x="0" y="88"/>
                  </a:moveTo>
                  <a:cubicBezTo>
                    <a:pt x="0" y="71"/>
                    <a:pt x="5" y="58"/>
                    <a:pt x="16" y="47"/>
                  </a:cubicBezTo>
                  <a:cubicBezTo>
                    <a:pt x="27" y="37"/>
                    <a:pt x="40" y="31"/>
                    <a:pt x="55" y="31"/>
                  </a:cubicBezTo>
                  <a:cubicBezTo>
                    <a:pt x="71" y="31"/>
                    <a:pt x="85" y="37"/>
                    <a:pt x="96" y="47"/>
                  </a:cubicBezTo>
                  <a:cubicBezTo>
                    <a:pt x="106" y="58"/>
                    <a:pt x="112" y="72"/>
                    <a:pt x="112" y="88"/>
                  </a:cubicBezTo>
                  <a:cubicBezTo>
                    <a:pt x="112" y="104"/>
                    <a:pt x="106" y="118"/>
                    <a:pt x="96" y="128"/>
                  </a:cubicBezTo>
                  <a:cubicBezTo>
                    <a:pt x="85" y="139"/>
                    <a:pt x="72" y="145"/>
                    <a:pt x="56" y="145"/>
                  </a:cubicBezTo>
                  <a:cubicBezTo>
                    <a:pt x="39" y="145"/>
                    <a:pt x="26" y="139"/>
                    <a:pt x="16" y="129"/>
                  </a:cubicBezTo>
                  <a:cubicBezTo>
                    <a:pt x="5" y="118"/>
                    <a:pt x="0" y="104"/>
                    <a:pt x="0" y="88"/>
                  </a:cubicBezTo>
                  <a:close/>
                  <a:moveTo>
                    <a:pt x="56" y="53"/>
                  </a:moveTo>
                  <a:cubicBezTo>
                    <a:pt x="47" y="53"/>
                    <a:pt x="39" y="56"/>
                    <a:pt x="33" y="63"/>
                  </a:cubicBezTo>
                  <a:cubicBezTo>
                    <a:pt x="28" y="70"/>
                    <a:pt x="25" y="78"/>
                    <a:pt x="25" y="88"/>
                  </a:cubicBezTo>
                  <a:cubicBezTo>
                    <a:pt x="25" y="98"/>
                    <a:pt x="28" y="106"/>
                    <a:pt x="34" y="113"/>
                  </a:cubicBezTo>
                  <a:cubicBezTo>
                    <a:pt x="39" y="119"/>
                    <a:pt x="47" y="123"/>
                    <a:pt x="56" y="123"/>
                  </a:cubicBezTo>
                  <a:cubicBezTo>
                    <a:pt x="65" y="123"/>
                    <a:pt x="72" y="119"/>
                    <a:pt x="78" y="113"/>
                  </a:cubicBezTo>
                  <a:cubicBezTo>
                    <a:pt x="84" y="107"/>
                    <a:pt x="87" y="98"/>
                    <a:pt x="87" y="88"/>
                  </a:cubicBezTo>
                  <a:cubicBezTo>
                    <a:pt x="87" y="78"/>
                    <a:pt x="84" y="69"/>
                    <a:pt x="78" y="63"/>
                  </a:cubicBezTo>
                  <a:cubicBezTo>
                    <a:pt x="73" y="57"/>
                    <a:pt x="65" y="54"/>
                    <a:pt x="56" y="53"/>
                  </a:cubicBezTo>
                  <a:close/>
                  <a:moveTo>
                    <a:pt x="43" y="25"/>
                  </a:moveTo>
                  <a:cubicBezTo>
                    <a:pt x="55" y="0"/>
                    <a:pt x="55" y="0"/>
                    <a:pt x="55" y="0"/>
                  </a:cubicBezTo>
                  <a:cubicBezTo>
                    <a:pt x="82" y="0"/>
                    <a:pt x="82" y="0"/>
                    <a:pt x="82" y="0"/>
                  </a:cubicBezTo>
                  <a:cubicBezTo>
                    <a:pt x="58" y="25"/>
                    <a:pt x="58" y="25"/>
                    <a:pt x="58" y="25"/>
                  </a:cubicBezTo>
                  <a:lnTo>
                    <a:pt x="43" y="25"/>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87"/>
            <p:cNvSpPr>
              <a:spLocks/>
            </p:cNvSpPr>
            <p:nvPr/>
          </p:nvSpPr>
          <p:spPr bwMode="auto">
            <a:xfrm>
              <a:off x="16825913" y="4324350"/>
              <a:ext cx="142875" cy="93663"/>
            </a:xfrm>
            <a:custGeom>
              <a:avLst/>
              <a:gdLst>
                <a:gd name="T0" fmla="*/ 0 w 90"/>
                <a:gd name="T1" fmla="*/ 59 h 59"/>
                <a:gd name="T2" fmla="*/ 26 w 90"/>
                <a:gd name="T3" fmla="*/ 0 h 59"/>
                <a:gd name="T4" fmla="*/ 90 w 90"/>
                <a:gd name="T5" fmla="*/ 0 h 59"/>
                <a:gd name="T6" fmla="*/ 36 w 90"/>
                <a:gd name="T7" fmla="*/ 59 h 59"/>
                <a:gd name="T8" fmla="*/ 0 w 90"/>
                <a:gd name="T9" fmla="*/ 59 h 59"/>
              </a:gdLst>
              <a:ahLst/>
              <a:cxnLst>
                <a:cxn ang="0">
                  <a:pos x="T0" y="T1"/>
                </a:cxn>
                <a:cxn ang="0">
                  <a:pos x="T2" y="T3"/>
                </a:cxn>
                <a:cxn ang="0">
                  <a:pos x="T4" y="T5"/>
                </a:cxn>
                <a:cxn ang="0">
                  <a:pos x="T6" y="T7"/>
                </a:cxn>
                <a:cxn ang="0">
                  <a:pos x="T8" y="T9"/>
                </a:cxn>
              </a:cxnLst>
              <a:rect l="0" t="0" r="r" b="b"/>
              <a:pathLst>
                <a:path w="90" h="59">
                  <a:moveTo>
                    <a:pt x="0" y="59"/>
                  </a:moveTo>
                  <a:lnTo>
                    <a:pt x="26" y="0"/>
                  </a:lnTo>
                  <a:lnTo>
                    <a:pt x="90" y="0"/>
                  </a:lnTo>
                  <a:lnTo>
                    <a:pt x="36" y="59"/>
                  </a:lnTo>
                  <a:lnTo>
                    <a:pt x="0" y="59"/>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88"/>
            <p:cNvSpPr>
              <a:spLocks/>
            </p:cNvSpPr>
            <p:nvPr/>
          </p:nvSpPr>
          <p:spPr bwMode="auto">
            <a:xfrm>
              <a:off x="17984788" y="4373563"/>
              <a:ext cx="142875" cy="96838"/>
            </a:xfrm>
            <a:custGeom>
              <a:avLst/>
              <a:gdLst>
                <a:gd name="T0" fmla="*/ 54 w 90"/>
                <a:gd name="T1" fmla="*/ 61 h 61"/>
                <a:gd name="T2" fmla="*/ 0 w 90"/>
                <a:gd name="T3" fmla="*/ 0 h 61"/>
                <a:gd name="T4" fmla="*/ 61 w 90"/>
                <a:gd name="T5" fmla="*/ 0 h 61"/>
                <a:gd name="T6" fmla="*/ 90 w 90"/>
                <a:gd name="T7" fmla="*/ 61 h 61"/>
                <a:gd name="T8" fmla="*/ 54 w 90"/>
                <a:gd name="T9" fmla="*/ 61 h 61"/>
              </a:gdLst>
              <a:ahLst/>
              <a:cxnLst>
                <a:cxn ang="0">
                  <a:pos x="T0" y="T1"/>
                </a:cxn>
                <a:cxn ang="0">
                  <a:pos x="T2" y="T3"/>
                </a:cxn>
                <a:cxn ang="0">
                  <a:pos x="T4" y="T5"/>
                </a:cxn>
                <a:cxn ang="0">
                  <a:pos x="T6" y="T7"/>
                </a:cxn>
                <a:cxn ang="0">
                  <a:pos x="T8" y="T9"/>
                </a:cxn>
              </a:cxnLst>
              <a:rect l="0" t="0" r="r" b="b"/>
              <a:pathLst>
                <a:path w="90" h="61">
                  <a:moveTo>
                    <a:pt x="54" y="61"/>
                  </a:moveTo>
                  <a:lnTo>
                    <a:pt x="0" y="0"/>
                  </a:lnTo>
                  <a:lnTo>
                    <a:pt x="61" y="0"/>
                  </a:lnTo>
                  <a:lnTo>
                    <a:pt x="90" y="61"/>
                  </a:lnTo>
                  <a:lnTo>
                    <a:pt x="54" y="61"/>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89"/>
            <p:cNvSpPr>
              <a:spLocks/>
            </p:cNvSpPr>
            <p:nvPr/>
          </p:nvSpPr>
          <p:spPr bwMode="auto">
            <a:xfrm>
              <a:off x="15644813" y="4511675"/>
              <a:ext cx="468312" cy="417513"/>
            </a:xfrm>
            <a:custGeom>
              <a:avLst/>
              <a:gdLst>
                <a:gd name="T0" fmla="*/ 33 w 295"/>
                <a:gd name="T1" fmla="*/ 0 h 263"/>
                <a:gd name="T2" fmla="*/ 99 w 295"/>
                <a:gd name="T3" fmla="*/ 0 h 263"/>
                <a:gd name="T4" fmla="*/ 149 w 295"/>
                <a:gd name="T5" fmla="*/ 159 h 263"/>
                <a:gd name="T6" fmla="*/ 196 w 295"/>
                <a:gd name="T7" fmla="*/ 0 h 263"/>
                <a:gd name="T8" fmla="*/ 262 w 295"/>
                <a:gd name="T9" fmla="*/ 0 h 263"/>
                <a:gd name="T10" fmla="*/ 295 w 295"/>
                <a:gd name="T11" fmla="*/ 263 h 263"/>
                <a:gd name="T12" fmla="*/ 241 w 295"/>
                <a:gd name="T13" fmla="*/ 263 h 263"/>
                <a:gd name="T14" fmla="*/ 217 w 295"/>
                <a:gd name="T15" fmla="*/ 78 h 263"/>
                <a:gd name="T16" fmla="*/ 161 w 295"/>
                <a:gd name="T17" fmla="*/ 263 h 263"/>
                <a:gd name="T18" fmla="*/ 135 w 295"/>
                <a:gd name="T19" fmla="*/ 263 h 263"/>
                <a:gd name="T20" fmla="*/ 76 w 295"/>
                <a:gd name="T21" fmla="*/ 78 h 263"/>
                <a:gd name="T22" fmla="*/ 54 w 295"/>
                <a:gd name="T23" fmla="*/ 263 h 263"/>
                <a:gd name="T24" fmla="*/ 0 w 295"/>
                <a:gd name="T25" fmla="*/ 263 h 263"/>
                <a:gd name="T26" fmla="*/ 33 w 295"/>
                <a:gd name="T27"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5" h="263">
                  <a:moveTo>
                    <a:pt x="33" y="0"/>
                  </a:moveTo>
                  <a:lnTo>
                    <a:pt x="99" y="0"/>
                  </a:lnTo>
                  <a:lnTo>
                    <a:pt x="149" y="159"/>
                  </a:lnTo>
                  <a:lnTo>
                    <a:pt x="196" y="0"/>
                  </a:lnTo>
                  <a:lnTo>
                    <a:pt x="262" y="0"/>
                  </a:lnTo>
                  <a:lnTo>
                    <a:pt x="295" y="263"/>
                  </a:lnTo>
                  <a:lnTo>
                    <a:pt x="241" y="263"/>
                  </a:lnTo>
                  <a:lnTo>
                    <a:pt x="217" y="78"/>
                  </a:lnTo>
                  <a:lnTo>
                    <a:pt x="161" y="263"/>
                  </a:lnTo>
                  <a:lnTo>
                    <a:pt x="135" y="263"/>
                  </a:lnTo>
                  <a:lnTo>
                    <a:pt x="76" y="78"/>
                  </a:lnTo>
                  <a:lnTo>
                    <a:pt x="54" y="263"/>
                  </a:lnTo>
                  <a:lnTo>
                    <a:pt x="0" y="263"/>
                  </a:lnTo>
                  <a:lnTo>
                    <a:pt x="33" y="0"/>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90"/>
            <p:cNvSpPr>
              <a:spLocks/>
            </p:cNvSpPr>
            <p:nvPr/>
          </p:nvSpPr>
          <p:spPr bwMode="auto">
            <a:xfrm>
              <a:off x="16324263" y="4511675"/>
              <a:ext cx="276225" cy="417513"/>
            </a:xfrm>
            <a:custGeom>
              <a:avLst/>
              <a:gdLst>
                <a:gd name="T0" fmla="*/ 0 w 174"/>
                <a:gd name="T1" fmla="*/ 0 h 263"/>
                <a:gd name="T2" fmla="*/ 174 w 174"/>
                <a:gd name="T3" fmla="*/ 0 h 263"/>
                <a:gd name="T4" fmla="*/ 174 w 174"/>
                <a:gd name="T5" fmla="*/ 57 h 263"/>
                <a:gd name="T6" fmla="*/ 115 w 174"/>
                <a:gd name="T7" fmla="*/ 57 h 263"/>
                <a:gd name="T8" fmla="*/ 115 w 174"/>
                <a:gd name="T9" fmla="*/ 263 h 263"/>
                <a:gd name="T10" fmla="*/ 59 w 174"/>
                <a:gd name="T11" fmla="*/ 263 h 263"/>
                <a:gd name="T12" fmla="*/ 59 w 174"/>
                <a:gd name="T13" fmla="*/ 57 h 263"/>
                <a:gd name="T14" fmla="*/ 0 w 174"/>
                <a:gd name="T15" fmla="*/ 57 h 263"/>
                <a:gd name="T16" fmla="*/ 0 w 174"/>
                <a:gd name="T17"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 h="263">
                  <a:moveTo>
                    <a:pt x="0" y="0"/>
                  </a:moveTo>
                  <a:lnTo>
                    <a:pt x="174" y="0"/>
                  </a:lnTo>
                  <a:lnTo>
                    <a:pt x="174" y="57"/>
                  </a:lnTo>
                  <a:lnTo>
                    <a:pt x="115" y="57"/>
                  </a:lnTo>
                  <a:lnTo>
                    <a:pt x="115" y="263"/>
                  </a:lnTo>
                  <a:lnTo>
                    <a:pt x="59" y="263"/>
                  </a:lnTo>
                  <a:lnTo>
                    <a:pt x="59" y="57"/>
                  </a:lnTo>
                  <a:lnTo>
                    <a:pt x="0" y="57"/>
                  </a:lnTo>
                  <a:lnTo>
                    <a:pt x="0" y="0"/>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91"/>
            <p:cNvSpPr>
              <a:spLocks noEditPoints="1"/>
            </p:cNvSpPr>
            <p:nvPr/>
          </p:nvSpPr>
          <p:spPr bwMode="auto">
            <a:xfrm>
              <a:off x="16638588" y="4511675"/>
              <a:ext cx="404812" cy="417513"/>
            </a:xfrm>
            <a:custGeom>
              <a:avLst/>
              <a:gdLst>
                <a:gd name="T0" fmla="*/ 106 w 255"/>
                <a:gd name="T1" fmla="*/ 0 h 263"/>
                <a:gd name="T2" fmla="*/ 149 w 255"/>
                <a:gd name="T3" fmla="*/ 0 h 263"/>
                <a:gd name="T4" fmla="*/ 255 w 255"/>
                <a:gd name="T5" fmla="*/ 263 h 263"/>
                <a:gd name="T6" fmla="*/ 198 w 255"/>
                <a:gd name="T7" fmla="*/ 263 h 263"/>
                <a:gd name="T8" fmla="*/ 177 w 255"/>
                <a:gd name="T9" fmla="*/ 211 h 263"/>
                <a:gd name="T10" fmla="*/ 78 w 255"/>
                <a:gd name="T11" fmla="*/ 211 h 263"/>
                <a:gd name="T12" fmla="*/ 57 w 255"/>
                <a:gd name="T13" fmla="*/ 263 h 263"/>
                <a:gd name="T14" fmla="*/ 0 w 255"/>
                <a:gd name="T15" fmla="*/ 263 h 263"/>
                <a:gd name="T16" fmla="*/ 106 w 255"/>
                <a:gd name="T17" fmla="*/ 0 h 263"/>
                <a:gd name="T18" fmla="*/ 128 w 255"/>
                <a:gd name="T19" fmla="*/ 88 h 263"/>
                <a:gd name="T20" fmla="*/ 97 w 255"/>
                <a:gd name="T21" fmla="*/ 163 h 263"/>
                <a:gd name="T22" fmla="*/ 158 w 255"/>
                <a:gd name="T23" fmla="*/ 163 h 263"/>
                <a:gd name="T24" fmla="*/ 128 w 255"/>
                <a:gd name="T25" fmla="*/ 88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5" h="263">
                  <a:moveTo>
                    <a:pt x="106" y="0"/>
                  </a:moveTo>
                  <a:lnTo>
                    <a:pt x="149" y="0"/>
                  </a:lnTo>
                  <a:lnTo>
                    <a:pt x="255" y="263"/>
                  </a:lnTo>
                  <a:lnTo>
                    <a:pt x="198" y="263"/>
                  </a:lnTo>
                  <a:lnTo>
                    <a:pt x="177" y="211"/>
                  </a:lnTo>
                  <a:lnTo>
                    <a:pt x="78" y="211"/>
                  </a:lnTo>
                  <a:lnTo>
                    <a:pt x="57" y="263"/>
                  </a:lnTo>
                  <a:lnTo>
                    <a:pt x="0" y="263"/>
                  </a:lnTo>
                  <a:lnTo>
                    <a:pt x="106" y="0"/>
                  </a:lnTo>
                  <a:close/>
                  <a:moveTo>
                    <a:pt x="128" y="88"/>
                  </a:moveTo>
                  <a:lnTo>
                    <a:pt x="97" y="163"/>
                  </a:lnTo>
                  <a:lnTo>
                    <a:pt x="158" y="163"/>
                  </a:lnTo>
                  <a:lnTo>
                    <a:pt x="128" y="88"/>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92"/>
            <p:cNvSpPr>
              <a:spLocks/>
            </p:cNvSpPr>
            <p:nvPr/>
          </p:nvSpPr>
          <p:spPr bwMode="auto">
            <a:xfrm>
              <a:off x="17076738" y="4511675"/>
              <a:ext cx="282575" cy="417513"/>
            </a:xfrm>
            <a:custGeom>
              <a:avLst/>
              <a:gdLst>
                <a:gd name="T0" fmla="*/ 0 w 178"/>
                <a:gd name="T1" fmla="*/ 0 h 263"/>
                <a:gd name="T2" fmla="*/ 178 w 178"/>
                <a:gd name="T3" fmla="*/ 0 h 263"/>
                <a:gd name="T4" fmla="*/ 178 w 178"/>
                <a:gd name="T5" fmla="*/ 57 h 263"/>
                <a:gd name="T6" fmla="*/ 118 w 178"/>
                <a:gd name="T7" fmla="*/ 57 h 263"/>
                <a:gd name="T8" fmla="*/ 118 w 178"/>
                <a:gd name="T9" fmla="*/ 263 h 263"/>
                <a:gd name="T10" fmla="*/ 62 w 178"/>
                <a:gd name="T11" fmla="*/ 263 h 263"/>
                <a:gd name="T12" fmla="*/ 62 w 178"/>
                <a:gd name="T13" fmla="*/ 57 h 263"/>
                <a:gd name="T14" fmla="*/ 0 w 178"/>
                <a:gd name="T15" fmla="*/ 57 h 263"/>
                <a:gd name="T16" fmla="*/ 0 w 178"/>
                <a:gd name="T17"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8" h="263">
                  <a:moveTo>
                    <a:pt x="0" y="0"/>
                  </a:moveTo>
                  <a:lnTo>
                    <a:pt x="178" y="0"/>
                  </a:lnTo>
                  <a:lnTo>
                    <a:pt x="178" y="57"/>
                  </a:lnTo>
                  <a:lnTo>
                    <a:pt x="118" y="57"/>
                  </a:lnTo>
                  <a:lnTo>
                    <a:pt x="118" y="263"/>
                  </a:lnTo>
                  <a:lnTo>
                    <a:pt x="62" y="263"/>
                  </a:lnTo>
                  <a:lnTo>
                    <a:pt x="62" y="57"/>
                  </a:lnTo>
                  <a:lnTo>
                    <a:pt x="0" y="57"/>
                  </a:lnTo>
                  <a:lnTo>
                    <a:pt x="0" y="0"/>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93"/>
            <p:cNvSpPr>
              <a:spLocks noEditPoints="1"/>
            </p:cNvSpPr>
            <p:nvPr/>
          </p:nvSpPr>
          <p:spPr bwMode="auto">
            <a:xfrm>
              <a:off x="17591088" y="4511675"/>
              <a:ext cx="288925" cy="417513"/>
            </a:xfrm>
            <a:custGeom>
              <a:avLst/>
              <a:gdLst>
                <a:gd name="T0" fmla="*/ 0 w 77"/>
                <a:gd name="T1" fmla="*/ 0 h 111"/>
                <a:gd name="T2" fmla="*/ 32 w 77"/>
                <a:gd name="T3" fmla="*/ 0 h 111"/>
                <a:gd name="T4" fmla="*/ 59 w 77"/>
                <a:gd name="T5" fmla="*/ 9 h 111"/>
                <a:gd name="T6" fmla="*/ 67 w 77"/>
                <a:gd name="T7" fmla="*/ 29 h 111"/>
                <a:gd name="T8" fmla="*/ 64 w 77"/>
                <a:gd name="T9" fmla="*/ 41 h 111"/>
                <a:gd name="T10" fmla="*/ 55 w 77"/>
                <a:gd name="T11" fmla="*/ 51 h 111"/>
                <a:gd name="T12" fmla="*/ 72 w 77"/>
                <a:gd name="T13" fmla="*/ 62 h 111"/>
                <a:gd name="T14" fmla="*/ 77 w 77"/>
                <a:gd name="T15" fmla="*/ 79 h 111"/>
                <a:gd name="T16" fmla="*/ 66 w 77"/>
                <a:gd name="T17" fmla="*/ 103 h 111"/>
                <a:gd name="T18" fmla="*/ 37 w 77"/>
                <a:gd name="T19" fmla="*/ 111 h 111"/>
                <a:gd name="T20" fmla="*/ 0 w 77"/>
                <a:gd name="T21" fmla="*/ 111 h 111"/>
                <a:gd name="T22" fmla="*/ 0 w 77"/>
                <a:gd name="T23" fmla="*/ 0 h 111"/>
                <a:gd name="T24" fmla="*/ 23 w 77"/>
                <a:gd name="T25" fmla="*/ 19 h 111"/>
                <a:gd name="T26" fmla="*/ 23 w 77"/>
                <a:gd name="T27" fmla="*/ 43 h 111"/>
                <a:gd name="T28" fmla="*/ 29 w 77"/>
                <a:gd name="T29" fmla="*/ 43 h 111"/>
                <a:gd name="T30" fmla="*/ 39 w 77"/>
                <a:gd name="T31" fmla="*/ 39 h 111"/>
                <a:gd name="T32" fmla="*/ 43 w 77"/>
                <a:gd name="T33" fmla="*/ 30 h 111"/>
                <a:gd name="T34" fmla="*/ 39 w 77"/>
                <a:gd name="T35" fmla="*/ 22 h 111"/>
                <a:gd name="T36" fmla="*/ 29 w 77"/>
                <a:gd name="T37" fmla="*/ 19 h 111"/>
                <a:gd name="T38" fmla="*/ 23 w 77"/>
                <a:gd name="T39" fmla="*/ 19 h 111"/>
                <a:gd name="T40" fmla="*/ 23 w 77"/>
                <a:gd name="T41" fmla="*/ 62 h 111"/>
                <a:gd name="T42" fmla="*/ 23 w 77"/>
                <a:gd name="T43" fmla="*/ 93 h 111"/>
                <a:gd name="T44" fmla="*/ 32 w 77"/>
                <a:gd name="T45" fmla="*/ 93 h 111"/>
                <a:gd name="T46" fmla="*/ 52 w 77"/>
                <a:gd name="T47" fmla="*/ 78 h 111"/>
                <a:gd name="T48" fmla="*/ 47 w 77"/>
                <a:gd name="T49" fmla="*/ 66 h 111"/>
                <a:gd name="T50" fmla="*/ 33 w 77"/>
                <a:gd name="T51" fmla="*/ 62 h 111"/>
                <a:gd name="T52" fmla="*/ 23 w 77"/>
                <a:gd name="T53" fmla="*/ 6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7" h="111">
                  <a:moveTo>
                    <a:pt x="0" y="0"/>
                  </a:moveTo>
                  <a:cubicBezTo>
                    <a:pt x="32" y="0"/>
                    <a:pt x="32" y="0"/>
                    <a:pt x="32" y="0"/>
                  </a:cubicBezTo>
                  <a:cubicBezTo>
                    <a:pt x="45" y="0"/>
                    <a:pt x="55" y="3"/>
                    <a:pt x="59" y="9"/>
                  </a:cubicBezTo>
                  <a:cubicBezTo>
                    <a:pt x="64" y="15"/>
                    <a:pt x="67" y="21"/>
                    <a:pt x="67" y="29"/>
                  </a:cubicBezTo>
                  <a:cubicBezTo>
                    <a:pt x="67" y="33"/>
                    <a:pt x="66" y="37"/>
                    <a:pt x="64" y="41"/>
                  </a:cubicBezTo>
                  <a:cubicBezTo>
                    <a:pt x="62" y="44"/>
                    <a:pt x="59" y="47"/>
                    <a:pt x="55" y="51"/>
                  </a:cubicBezTo>
                  <a:cubicBezTo>
                    <a:pt x="63" y="53"/>
                    <a:pt x="69" y="57"/>
                    <a:pt x="72" y="62"/>
                  </a:cubicBezTo>
                  <a:cubicBezTo>
                    <a:pt x="75" y="68"/>
                    <a:pt x="77" y="73"/>
                    <a:pt x="77" y="79"/>
                  </a:cubicBezTo>
                  <a:cubicBezTo>
                    <a:pt x="77" y="89"/>
                    <a:pt x="73" y="97"/>
                    <a:pt x="66" y="103"/>
                  </a:cubicBezTo>
                  <a:cubicBezTo>
                    <a:pt x="59" y="108"/>
                    <a:pt x="49" y="111"/>
                    <a:pt x="37" y="111"/>
                  </a:cubicBezTo>
                  <a:cubicBezTo>
                    <a:pt x="0" y="111"/>
                    <a:pt x="0" y="111"/>
                    <a:pt x="0" y="111"/>
                  </a:cubicBezTo>
                  <a:lnTo>
                    <a:pt x="0" y="0"/>
                  </a:lnTo>
                  <a:close/>
                  <a:moveTo>
                    <a:pt x="23" y="19"/>
                  </a:moveTo>
                  <a:cubicBezTo>
                    <a:pt x="23" y="43"/>
                    <a:pt x="23" y="43"/>
                    <a:pt x="23" y="43"/>
                  </a:cubicBezTo>
                  <a:cubicBezTo>
                    <a:pt x="29" y="43"/>
                    <a:pt x="29" y="43"/>
                    <a:pt x="29" y="43"/>
                  </a:cubicBezTo>
                  <a:cubicBezTo>
                    <a:pt x="33" y="43"/>
                    <a:pt x="36" y="42"/>
                    <a:pt x="39" y="39"/>
                  </a:cubicBezTo>
                  <a:cubicBezTo>
                    <a:pt x="42" y="37"/>
                    <a:pt x="43" y="34"/>
                    <a:pt x="43" y="30"/>
                  </a:cubicBezTo>
                  <a:cubicBezTo>
                    <a:pt x="43" y="27"/>
                    <a:pt x="42" y="24"/>
                    <a:pt x="39" y="22"/>
                  </a:cubicBezTo>
                  <a:cubicBezTo>
                    <a:pt x="36" y="20"/>
                    <a:pt x="33" y="19"/>
                    <a:pt x="29" y="19"/>
                  </a:cubicBezTo>
                  <a:lnTo>
                    <a:pt x="23" y="19"/>
                  </a:lnTo>
                  <a:close/>
                  <a:moveTo>
                    <a:pt x="23" y="62"/>
                  </a:moveTo>
                  <a:cubicBezTo>
                    <a:pt x="23" y="93"/>
                    <a:pt x="23" y="93"/>
                    <a:pt x="23" y="93"/>
                  </a:cubicBezTo>
                  <a:cubicBezTo>
                    <a:pt x="32" y="93"/>
                    <a:pt x="32" y="93"/>
                    <a:pt x="32" y="93"/>
                  </a:cubicBezTo>
                  <a:cubicBezTo>
                    <a:pt x="45" y="93"/>
                    <a:pt x="52" y="88"/>
                    <a:pt x="52" y="78"/>
                  </a:cubicBezTo>
                  <a:cubicBezTo>
                    <a:pt x="52" y="73"/>
                    <a:pt x="50" y="69"/>
                    <a:pt x="47" y="66"/>
                  </a:cubicBezTo>
                  <a:cubicBezTo>
                    <a:pt x="44" y="64"/>
                    <a:pt x="39" y="62"/>
                    <a:pt x="33" y="62"/>
                  </a:cubicBezTo>
                  <a:lnTo>
                    <a:pt x="23" y="62"/>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94"/>
            <p:cNvSpPr>
              <a:spLocks noEditPoints="1"/>
            </p:cNvSpPr>
            <p:nvPr/>
          </p:nvSpPr>
          <p:spPr bwMode="auto">
            <a:xfrm>
              <a:off x="17910175" y="4511675"/>
              <a:ext cx="404812" cy="417513"/>
            </a:xfrm>
            <a:custGeom>
              <a:avLst/>
              <a:gdLst>
                <a:gd name="T0" fmla="*/ 106 w 255"/>
                <a:gd name="T1" fmla="*/ 0 h 263"/>
                <a:gd name="T2" fmla="*/ 149 w 255"/>
                <a:gd name="T3" fmla="*/ 0 h 263"/>
                <a:gd name="T4" fmla="*/ 255 w 255"/>
                <a:gd name="T5" fmla="*/ 263 h 263"/>
                <a:gd name="T6" fmla="*/ 198 w 255"/>
                <a:gd name="T7" fmla="*/ 263 h 263"/>
                <a:gd name="T8" fmla="*/ 179 w 255"/>
                <a:gd name="T9" fmla="*/ 211 h 263"/>
                <a:gd name="T10" fmla="*/ 78 w 255"/>
                <a:gd name="T11" fmla="*/ 211 h 263"/>
                <a:gd name="T12" fmla="*/ 56 w 255"/>
                <a:gd name="T13" fmla="*/ 263 h 263"/>
                <a:gd name="T14" fmla="*/ 0 w 255"/>
                <a:gd name="T15" fmla="*/ 263 h 263"/>
                <a:gd name="T16" fmla="*/ 106 w 255"/>
                <a:gd name="T17" fmla="*/ 0 h 263"/>
                <a:gd name="T18" fmla="*/ 127 w 255"/>
                <a:gd name="T19" fmla="*/ 88 h 263"/>
                <a:gd name="T20" fmla="*/ 97 w 255"/>
                <a:gd name="T21" fmla="*/ 163 h 263"/>
                <a:gd name="T22" fmla="*/ 158 w 255"/>
                <a:gd name="T23" fmla="*/ 163 h 263"/>
                <a:gd name="T24" fmla="*/ 127 w 255"/>
                <a:gd name="T25" fmla="*/ 88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5" h="263">
                  <a:moveTo>
                    <a:pt x="106" y="0"/>
                  </a:moveTo>
                  <a:lnTo>
                    <a:pt x="149" y="0"/>
                  </a:lnTo>
                  <a:lnTo>
                    <a:pt x="255" y="263"/>
                  </a:lnTo>
                  <a:lnTo>
                    <a:pt x="198" y="263"/>
                  </a:lnTo>
                  <a:lnTo>
                    <a:pt x="179" y="211"/>
                  </a:lnTo>
                  <a:lnTo>
                    <a:pt x="78" y="211"/>
                  </a:lnTo>
                  <a:lnTo>
                    <a:pt x="56" y="263"/>
                  </a:lnTo>
                  <a:lnTo>
                    <a:pt x="0" y="263"/>
                  </a:lnTo>
                  <a:lnTo>
                    <a:pt x="106" y="0"/>
                  </a:lnTo>
                  <a:close/>
                  <a:moveTo>
                    <a:pt x="127" y="88"/>
                  </a:moveTo>
                  <a:lnTo>
                    <a:pt x="97" y="163"/>
                  </a:lnTo>
                  <a:lnTo>
                    <a:pt x="158" y="163"/>
                  </a:lnTo>
                  <a:lnTo>
                    <a:pt x="127" y="88"/>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Rectangle 95"/>
            <p:cNvSpPr>
              <a:spLocks noChangeArrowheads="1"/>
            </p:cNvSpPr>
            <p:nvPr/>
          </p:nvSpPr>
          <p:spPr bwMode="auto">
            <a:xfrm>
              <a:off x="18375313" y="4511675"/>
              <a:ext cx="88900" cy="417513"/>
            </a:xfrm>
            <a:prstGeom prst="rect">
              <a:avLst/>
            </a:prstGeom>
            <a:solidFill>
              <a:srgbClr val="25771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96"/>
            <p:cNvSpPr>
              <a:spLocks/>
            </p:cNvSpPr>
            <p:nvPr/>
          </p:nvSpPr>
          <p:spPr bwMode="auto">
            <a:xfrm>
              <a:off x="18719800" y="4511675"/>
              <a:ext cx="325437" cy="417513"/>
            </a:xfrm>
            <a:custGeom>
              <a:avLst/>
              <a:gdLst>
                <a:gd name="T0" fmla="*/ 0 w 205"/>
                <a:gd name="T1" fmla="*/ 0 h 263"/>
                <a:gd name="T2" fmla="*/ 57 w 205"/>
                <a:gd name="T3" fmla="*/ 0 h 263"/>
                <a:gd name="T4" fmla="*/ 57 w 205"/>
                <a:gd name="T5" fmla="*/ 102 h 263"/>
                <a:gd name="T6" fmla="*/ 149 w 205"/>
                <a:gd name="T7" fmla="*/ 102 h 263"/>
                <a:gd name="T8" fmla="*/ 149 w 205"/>
                <a:gd name="T9" fmla="*/ 0 h 263"/>
                <a:gd name="T10" fmla="*/ 205 w 205"/>
                <a:gd name="T11" fmla="*/ 0 h 263"/>
                <a:gd name="T12" fmla="*/ 205 w 205"/>
                <a:gd name="T13" fmla="*/ 263 h 263"/>
                <a:gd name="T14" fmla="*/ 149 w 205"/>
                <a:gd name="T15" fmla="*/ 263 h 263"/>
                <a:gd name="T16" fmla="*/ 149 w 205"/>
                <a:gd name="T17" fmla="*/ 159 h 263"/>
                <a:gd name="T18" fmla="*/ 57 w 205"/>
                <a:gd name="T19" fmla="*/ 159 h 263"/>
                <a:gd name="T20" fmla="*/ 57 w 205"/>
                <a:gd name="T21" fmla="*/ 263 h 263"/>
                <a:gd name="T22" fmla="*/ 0 w 205"/>
                <a:gd name="T23" fmla="*/ 263 h 263"/>
                <a:gd name="T24" fmla="*/ 0 w 205"/>
                <a:gd name="T25"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5" h="263">
                  <a:moveTo>
                    <a:pt x="0" y="0"/>
                  </a:moveTo>
                  <a:lnTo>
                    <a:pt x="57" y="0"/>
                  </a:lnTo>
                  <a:lnTo>
                    <a:pt x="57" y="102"/>
                  </a:lnTo>
                  <a:lnTo>
                    <a:pt x="149" y="102"/>
                  </a:lnTo>
                  <a:lnTo>
                    <a:pt x="149" y="0"/>
                  </a:lnTo>
                  <a:lnTo>
                    <a:pt x="205" y="0"/>
                  </a:lnTo>
                  <a:lnTo>
                    <a:pt x="205" y="263"/>
                  </a:lnTo>
                  <a:lnTo>
                    <a:pt x="149" y="263"/>
                  </a:lnTo>
                  <a:lnTo>
                    <a:pt x="149" y="159"/>
                  </a:lnTo>
                  <a:lnTo>
                    <a:pt x="57" y="159"/>
                  </a:lnTo>
                  <a:lnTo>
                    <a:pt x="57" y="263"/>
                  </a:lnTo>
                  <a:lnTo>
                    <a:pt x="0" y="263"/>
                  </a:lnTo>
                  <a:lnTo>
                    <a:pt x="0" y="0"/>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97"/>
            <p:cNvSpPr>
              <a:spLocks noEditPoints="1"/>
            </p:cNvSpPr>
            <p:nvPr/>
          </p:nvSpPr>
          <p:spPr bwMode="auto">
            <a:xfrm>
              <a:off x="19116675" y="4508500"/>
              <a:ext cx="420687" cy="427038"/>
            </a:xfrm>
            <a:custGeom>
              <a:avLst/>
              <a:gdLst>
                <a:gd name="T0" fmla="*/ 0 w 112"/>
                <a:gd name="T1" fmla="*/ 57 h 114"/>
                <a:gd name="T2" fmla="*/ 16 w 112"/>
                <a:gd name="T3" fmla="*/ 16 h 114"/>
                <a:gd name="T4" fmla="*/ 55 w 112"/>
                <a:gd name="T5" fmla="*/ 0 h 114"/>
                <a:gd name="T6" fmla="*/ 96 w 112"/>
                <a:gd name="T7" fmla="*/ 16 h 114"/>
                <a:gd name="T8" fmla="*/ 112 w 112"/>
                <a:gd name="T9" fmla="*/ 57 h 114"/>
                <a:gd name="T10" fmla="*/ 96 w 112"/>
                <a:gd name="T11" fmla="*/ 97 h 114"/>
                <a:gd name="T12" fmla="*/ 56 w 112"/>
                <a:gd name="T13" fmla="*/ 114 h 114"/>
                <a:gd name="T14" fmla="*/ 16 w 112"/>
                <a:gd name="T15" fmla="*/ 98 h 114"/>
                <a:gd name="T16" fmla="*/ 0 w 112"/>
                <a:gd name="T17" fmla="*/ 57 h 114"/>
                <a:gd name="T18" fmla="*/ 56 w 112"/>
                <a:gd name="T19" fmla="*/ 22 h 114"/>
                <a:gd name="T20" fmla="*/ 34 w 112"/>
                <a:gd name="T21" fmla="*/ 32 h 114"/>
                <a:gd name="T22" fmla="*/ 25 w 112"/>
                <a:gd name="T23" fmla="*/ 57 h 114"/>
                <a:gd name="T24" fmla="*/ 34 w 112"/>
                <a:gd name="T25" fmla="*/ 82 h 114"/>
                <a:gd name="T26" fmla="*/ 56 w 112"/>
                <a:gd name="T27" fmla="*/ 92 h 114"/>
                <a:gd name="T28" fmla="*/ 78 w 112"/>
                <a:gd name="T29" fmla="*/ 82 h 114"/>
                <a:gd name="T30" fmla="*/ 87 w 112"/>
                <a:gd name="T31" fmla="*/ 57 h 114"/>
                <a:gd name="T32" fmla="*/ 78 w 112"/>
                <a:gd name="T33" fmla="*/ 32 h 114"/>
                <a:gd name="T34" fmla="*/ 56 w 112"/>
                <a:gd name="T35" fmla="*/ 2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2" h="114">
                  <a:moveTo>
                    <a:pt x="0" y="57"/>
                  </a:moveTo>
                  <a:cubicBezTo>
                    <a:pt x="0" y="40"/>
                    <a:pt x="6" y="27"/>
                    <a:pt x="16" y="16"/>
                  </a:cubicBezTo>
                  <a:cubicBezTo>
                    <a:pt x="27" y="6"/>
                    <a:pt x="40" y="0"/>
                    <a:pt x="55" y="0"/>
                  </a:cubicBezTo>
                  <a:cubicBezTo>
                    <a:pt x="71" y="0"/>
                    <a:pt x="85" y="6"/>
                    <a:pt x="96" y="16"/>
                  </a:cubicBezTo>
                  <a:cubicBezTo>
                    <a:pt x="106" y="27"/>
                    <a:pt x="112" y="41"/>
                    <a:pt x="112" y="57"/>
                  </a:cubicBezTo>
                  <a:cubicBezTo>
                    <a:pt x="112" y="73"/>
                    <a:pt x="106" y="87"/>
                    <a:pt x="96" y="97"/>
                  </a:cubicBezTo>
                  <a:cubicBezTo>
                    <a:pt x="85" y="108"/>
                    <a:pt x="72" y="114"/>
                    <a:pt x="56" y="114"/>
                  </a:cubicBezTo>
                  <a:cubicBezTo>
                    <a:pt x="40" y="114"/>
                    <a:pt x="26" y="108"/>
                    <a:pt x="16" y="98"/>
                  </a:cubicBezTo>
                  <a:cubicBezTo>
                    <a:pt x="5" y="87"/>
                    <a:pt x="0" y="73"/>
                    <a:pt x="0" y="57"/>
                  </a:cubicBezTo>
                  <a:close/>
                  <a:moveTo>
                    <a:pt x="56" y="22"/>
                  </a:moveTo>
                  <a:cubicBezTo>
                    <a:pt x="47" y="22"/>
                    <a:pt x="39" y="25"/>
                    <a:pt x="34" y="32"/>
                  </a:cubicBezTo>
                  <a:cubicBezTo>
                    <a:pt x="28" y="39"/>
                    <a:pt x="25" y="47"/>
                    <a:pt x="25" y="57"/>
                  </a:cubicBezTo>
                  <a:cubicBezTo>
                    <a:pt x="25" y="67"/>
                    <a:pt x="28" y="75"/>
                    <a:pt x="34" y="82"/>
                  </a:cubicBezTo>
                  <a:cubicBezTo>
                    <a:pt x="40" y="88"/>
                    <a:pt x="47" y="92"/>
                    <a:pt x="56" y="92"/>
                  </a:cubicBezTo>
                  <a:cubicBezTo>
                    <a:pt x="65" y="92"/>
                    <a:pt x="72" y="88"/>
                    <a:pt x="78" y="82"/>
                  </a:cubicBezTo>
                  <a:cubicBezTo>
                    <a:pt x="84" y="76"/>
                    <a:pt x="87" y="67"/>
                    <a:pt x="87" y="57"/>
                  </a:cubicBezTo>
                  <a:cubicBezTo>
                    <a:pt x="87" y="47"/>
                    <a:pt x="84" y="38"/>
                    <a:pt x="78" y="32"/>
                  </a:cubicBezTo>
                  <a:cubicBezTo>
                    <a:pt x="73" y="26"/>
                    <a:pt x="65" y="23"/>
                    <a:pt x="56" y="22"/>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98"/>
            <p:cNvSpPr>
              <a:spLocks/>
            </p:cNvSpPr>
            <p:nvPr/>
          </p:nvSpPr>
          <p:spPr bwMode="auto">
            <a:xfrm>
              <a:off x="19597688" y="4508500"/>
              <a:ext cx="322262" cy="427038"/>
            </a:xfrm>
            <a:custGeom>
              <a:avLst/>
              <a:gdLst>
                <a:gd name="T0" fmla="*/ 86 w 86"/>
                <a:gd name="T1" fmla="*/ 7 h 114"/>
                <a:gd name="T2" fmla="*/ 86 w 86"/>
                <a:gd name="T3" fmla="*/ 34 h 114"/>
                <a:gd name="T4" fmla="*/ 55 w 86"/>
                <a:gd name="T5" fmla="*/ 24 h 114"/>
                <a:gd name="T6" fmla="*/ 33 w 86"/>
                <a:gd name="T7" fmla="*/ 33 h 114"/>
                <a:gd name="T8" fmla="*/ 25 w 86"/>
                <a:gd name="T9" fmla="*/ 58 h 114"/>
                <a:gd name="T10" fmla="*/ 34 w 86"/>
                <a:gd name="T11" fmla="*/ 82 h 114"/>
                <a:gd name="T12" fmla="*/ 57 w 86"/>
                <a:gd name="T13" fmla="*/ 90 h 114"/>
                <a:gd name="T14" fmla="*/ 86 w 86"/>
                <a:gd name="T15" fmla="*/ 80 h 114"/>
                <a:gd name="T16" fmla="*/ 86 w 86"/>
                <a:gd name="T17" fmla="*/ 107 h 114"/>
                <a:gd name="T18" fmla="*/ 54 w 86"/>
                <a:gd name="T19" fmla="*/ 114 h 114"/>
                <a:gd name="T20" fmla="*/ 16 w 86"/>
                <a:gd name="T21" fmla="*/ 97 h 114"/>
                <a:gd name="T22" fmla="*/ 0 w 86"/>
                <a:gd name="T23" fmla="*/ 57 h 114"/>
                <a:gd name="T24" fmla="*/ 16 w 86"/>
                <a:gd name="T25" fmla="*/ 17 h 114"/>
                <a:gd name="T26" fmla="*/ 55 w 86"/>
                <a:gd name="T27" fmla="*/ 0 h 114"/>
                <a:gd name="T28" fmla="*/ 86 w 86"/>
                <a:gd name="T29" fmla="*/ 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6" h="114">
                  <a:moveTo>
                    <a:pt x="86" y="7"/>
                  </a:moveTo>
                  <a:cubicBezTo>
                    <a:pt x="86" y="34"/>
                    <a:pt x="86" y="34"/>
                    <a:pt x="86" y="34"/>
                  </a:cubicBezTo>
                  <a:cubicBezTo>
                    <a:pt x="74" y="27"/>
                    <a:pt x="64" y="24"/>
                    <a:pt x="55" y="24"/>
                  </a:cubicBezTo>
                  <a:cubicBezTo>
                    <a:pt x="46" y="24"/>
                    <a:pt x="39" y="27"/>
                    <a:pt x="33" y="33"/>
                  </a:cubicBezTo>
                  <a:cubicBezTo>
                    <a:pt x="28" y="39"/>
                    <a:pt x="25" y="47"/>
                    <a:pt x="25" y="58"/>
                  </a:cubicBezTo>
                  <a:cubicBezTo>
                    <a:pt x="25" y="68"/>
                    <a:pt x="28" y="76"/>
                    <a:pt x="34" y="82"/>
                  </a:cubicBezTo>
                  <a:cubicBezTo>
                    <a:pt x="40" y="88"/>
                    <a:pt x="47" y="90"/>
                    <a:pt x="57" y="90"/>
                  </a:cubicBezTo>
                  <a:cubicBezTo>
                    <a:pt x="65" y="90"/>
                    <a:pt x="75" y="87"/>
                    <a:pt x="86" y="80"/>
                  </a:cubicBezTo>
                  <a:cubicBezTo>
                    <a:pt x="86" y="107"/>
                    <a:pt x="86" y="107"/>
                    <a:pt x="86" y="107"/>
                  </a:cubicBezTo>
                  <a:cubicBezTo>
                    <a:pt x="73" y="112"/>
                    <a:pt x="63" y="114"/>
                    <a:pt x="54" y="114"/>
                  </a:cubicBezTo>
                  <a:cubicBezTo>
                    <a:pt x="39" y="114"/>
                    <a:pt x="26" y="108"/>
                    <a:pt x="16" y="97"/>
                  </a:cubicBezTo>
                  <a:cubicBezTo>
                    <a:pt x="6" y="86"/>
                    <a:pt x="0" y="73"/>
                    <a:pt x="0" y="57"/>
                  </a:cubicBezTo>
                  <a:cubicBezTo>
                    <a:pt x="0" y="41"/>
                    <a:pt x="6" y="28"/>
                    <a:pt x="16" y="17"/>
                  </a:cubicBezTo>
                  <a:cubicBezTo>
                    <a:pt x="27" y="6"/>
                    <a:pt x="40" y="0"/>
                    <a:pt x="55" y="0"/>
                  </a:cubicBezTo>
                  <a:cubicBezTo>
                    <a:pt x="65" y="0"/>
                    <a:pt x="75" y="2"/>
                    <a:pt x="86" y="7"/>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3" name="AutoShape 8"/>
          <p:cNvSpPr>
            <a:spLocks noChangeAspect="1" noChangeArrowheads="1" noTextEdit="1"/>
          </p:cNvSpPr>
          <p:nvPr/>
        </p:nvSpPr>
        <p:spPr bwMode="gray">
          <a:xfrm flipH="1">
            <a:off x="13247627" y="6816738"/>
            <a:ext cx="1819274" cy="248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52" tIns="91436" rIns="182852" bIns="91436"/>
          <a:lstStyle/>
          <a:p>
            <a:pPr marL="0" marR="0" lvl="0" indent="0" defTabSz="1828482" eaLnBrk="1" fontAlgn="auto" latinLnBrk="0" hangingPunct="1">
              <a:lnSpc>
                <a:spcPct val="100000"/>
              </a:lnSpc>
              <a:spcBef>
                <a:spcPts val="0"/>
              </a:spcBef>
              <a:spcAft>
                <a:spcPts val="0"/>
              </a:spcAft>
              <a:buClrTx/>
              <a:buSzTx/>
              <a:buFontTx/>
              <a:buNone/>
              <a:tabLst/>
              <a:defRPr/>
            </a:pPr>
            <a:endParaRPr kumimoji="0" lang="en-US" sz="5600" b="0" i="0" u="none" strike="noStrike" kern="0" cap="none" spc="0" normalizeH="0" baseline="0" noProof="0">
              <a:ln>
                <a:noFill/>
              </a:ln>
              <a:solidFill>
                <a:sysClr val="windowText" lastClr="000000"/>
              </a:solidFill>
              <a:effectLst/>
              <a:uLnTx/>
              <a:uFillTx/>
            </a:endParaRPr>
          </a:p>
        </p:txBody>
      </p:sp>
      <p:sp>
        <p:nvSpPr>
          <p:cNvPr id="34" name="AutoShape 8"/>
          <p:cNvSpPr>
            <a:spLocks noChangeAspect="1" noChangeArrowheads="1" noTextEdit="1"/>
          </p:cNvSpPr>
          <p:nvPr/>
        </p:nvSpPr>
        <p:spPr bwMode="gray">
          <a:xfrm flipH="1">
            <a:off x="12962627" y="6982990"/>
            <a:ext cx="1819274" cy="248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52" tIns="91436" rIns="182852" bIns="91436"/>
          <a:lstStyle/>
          <a:p>
            <a:pPr marL="0" marR="0" lvl="0" indent="0" defTabSz="1828482" eaLnBrk="1" fontAlgn="auto" latinLnBrk="0" hangingPunct="1">
              <a:lnSpc>
                <a:spcPct val="100000"/>
              </a:lnSpc>
              <a:spcBef>
                <a:spcPts val="0"/>
              </a:spcBef>
              <a:spcAft>
                <a:spcPts val="0"/>
              </a:spcAft>
              <a:buClrTx/>
              <a:buSzTx/>
              <a:buFontTx/>
              <a:buNone/>
              <a:tabLst/>
              <a:defRPr/>
            </a:pPr>
            <a:endParaRPr kumimoji="0" lang="en-US" sz="5600" b="0" i="0" u="none" strike="noStrike" kern="0" cap="none" spc="0" normalizeH="0" baseline="0" noProof="0">
              <a:ln>
                <a:noFill/>
              </a:ln>
              <a:solidFill>
                <a:sysClr val="windowText" lastClr="000000"/>
              </a:solidFill>
              <a:effectLst/>
              <a:uLnTx/>
              <a:uFillTx/>
            </a:endParaRPr>
          </a:p>
        </p:txBody>
      </p:sp>
      <p:sp>
        <p:nvSpPr>
          <p:cNvPr id="35" name="AutoShape 8"/>
          <p:cNvSpPr>
            <a:spLocks noChangeAspect="1" noChangeArrowheads="1" noTextEdit="1"/>
          </p:cNvSpPr>
          <p:nvPr/>
        </p:nvSpPr>
        <p:spPr bwMode="gray">
          <a:xfrm flipH="1">
            <a:off x="12731137" y="7252072"/>
            <a:ext cx="1819274" cy="248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defTabSz="1828800" eaLnBrk="1" fontAlgn="auto" latinLnBrk="0" hangingPunct="1">
              <a:lnSpc>
                <a:spcPct val="100000"/>
              </a:lnSpc>
              <a:spcBef>
                <a:spcPts val="0"/>
              </a:spcBef>
              <a:spcAft>
                <a:spcPts val="0"/>
              </a:spcAft>
              <a:buClrTx/>
              <a:buSzTx/>
              <a:buFontTx/>
              <a:buNone/>
              <a:tabLst/>
              <a:defRPr/>
            </a:pPr>
            <a:endParaRPr kumimoji="0" lang="en-US" sz="5600" b="0" i="0" u="none" strike="noStrike" kern="0" cap="none" spc="0" normalizeH="0" baseline="0" noProof="0">
              <a:ln>
                <a:noFill/>
              </a:ln>
              <a:solidFill>
                <a:sysClr val="windowText" lastClr="000000"/>
              </a:solidFill>
              <a:effectLst/>
              <a:uLnTx/>
              <a:uFillTx/>
            </a:endParaRPr>
          </a:p>
        </p:txBody>
      </p:sp>
      <p:sp>
        <p:nvSpPr>
          <p:cNvPr id="42" name="Line 14">
            <a:extLst>
              <a:ext uri="{FF2B5EF4-FFF2-40B4-BE49-F238E27FC236}">
                <a16:creationId xmlns:a16="http://schemas.microsoft.com/office/drawing/2014/main" id="{BC38D7E9-1391-4C84-B6FB-47701FD1B4F3}"/>
              </a:ext>
            </a:extLst>
          </p:cNvPr>
          <p:cNvSpPr>
            <a:spLocks noChangeShapeType="1"/>
          </p:cNvSpPr>
          <p:nvPr/>
        </p:nvSpPr>
        <p:spPr bwMode="auto">
          <a:xfrm>
            <a:off x="4075586" y="6632915"/>
            <a:ext cx="0" cy="1382514"/>
          </a:xfrm>
          <a:prstGeom prst="line">
            <a:avLst/>
          </a:prstGeom>
          <a:noFill/>
          <a:ln w="28575">
            <a:solidFill>
              <a:srgbClr val="C00000"/>
            </a:solidFill>
            <a:miter lim="800000"/>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defTabSz="1828800" eaLnBrk="1" fontAlgn="auto" latinLnBrk="0" hangingPunct="1">
              <a:lnSpc>
                <a:spcPct val="100000"/>
              </a:lnSpc>
              <a:spcBef>
                <a:spcPts val="0"/>
              </a:spcBef>
              <a:spcAft>
                <a:spcPts val="0"/>
              </a:spcAft>
              <a:buClrTx/>
              <a:buSzTx/>
              <a:buFontTx/>
              <a:buNone/>
              <a:tabLst/>
              <a:defRPr/>
            </a:pPr>
            <a:endParaRPr kumimoji="0" lang="en-US" sz="5600" b="0" i="0" u="none" strike="noStrike" kern="0" cap="none" spc="0" normalizeH="0" baseline="0" noProof="0">
              <a:ln>
                <a:noFill/>
              </a:ln>
              <a:solidFill>
                <a:sysClr val="windowText" lastClr="000000"/>
              </a:solidFill>
              <a:effectLst/>
              <a:uLnTx/>
              <a:uFillTx/>
            </a:endParaRPr>
          </a:p>
        </p:txBody>
      </p:sp>
      <p:sp>
        <p:nvSpPr>
          <p:cNvPr id="43" name="Text Box 15">
            <a:extLst>
              <a:ext uri="{FF2B5EF4-FFF2-40B4-BE49-F238E27FC236}">
                <a16:creationId xmlns:a16="http://schemas.microsoft.com/office/drawing/2014/main" id="{7CB499C1-DF9C-4E2F-9D5D-DF34967D74EB}"/>
              </a:ext>
            </a:extLst>
          </p:cNvPr>
          <p:cNvSpPr txBox="1">
            <a:spLocks noChangeArrowheads="1"/>
          </p:cNvSpPr>
          <p:nvPr/>
        </p:nvSpPr>
        <p:spPr bwMode="auto">
          <a:xfrm>
            <a:off x="540276" y="4597899"/>
            <a:ext cx="7361060" cy="1815882"/>
          </a:xfrm>
          <a:prstGeom prst="rect">
            <a:avLst/>
          </a:prstGeom>
          <a:solidFill>
            <a:srgbClr val="FFC000">
              <a:lumMod val="20000"/>
              <a:lumOff val="80000"/>
            </a:srgbClr>
          </a:solidFill>
          <a:ln w="12700" cmpd="dbl">
            <a:solidFill>
              <a:srgbClr val="C00000"/>
            </a:solid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a:spAutoFit/>
          </a:bodyPr>
          <a:lstStyle>
            <a:lvl1pPr eaLnBrk="0" hangingPunct="0">
              <a:defRPr sz="2800">
                <a:solidFill>
                  <a:schemeClr val="tx1"/>
                </a:solidFill>
                <a:latin typeface=".VnArial" pitchFamily="34" charset="0"/>
              </a:defRPr>
            </a:lvl1pPr>
            <a:lvl2pPr marL="742950" indent="-285750" eaLnBrk="0" hangingPunct="0">
              <a:defRPr sz="2800">
                <a:solidFill>
                  <a:schemeClr val="tx1"/>
                </a:solidFill>
                <a:latin typeface=".VnArial" pitchFamily="34" charset="0"/>
              </a:defRPr>
            </a:lvl2pPr>
            <a:lvl3pPr marL="1143000" indent="-228600" eaLnBrk="0" hangingPunct="0">
              <a:defRPr sz="2800">
                <a:solidFill>
                  <a:schemeClr val="tx1"/>
                </a:solidFill>
                <a:latin typeface=".VnArial" pitchFamily="34" charset="0"/>
              </a:defRPr>
            </a:lvl3pPr>
            <a:lvl4pPr marL="1600200" indent="-228600" eaLnBrk="0" hangingPunct="0">
              <a:defRPr sz="2800">
                <a:solidFill>
                  <a:schemeClr val="tx1"/>
                </a:solidFill>
                <a:latin typeface=".VnArial" pitchFamily="34" charset="0"/>
              </a:defRPr>
            </a:lvl4pPr>
            <a:lvl5pPr marL="2057400" indent="-228600" eaLnBrk="0" hangingPunct="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defTabSz="1828800" eaLnBrk="1" hangingPunct="1">
              <a:spcBef>
                <a:spcPct val="50000"/>
              </a:spcBef>
              <a:defRPr/>
            </a:pPr>
            <a:r>
              <a:rPr lang="en-US" altLang="en-US" sz="5600" b="1" kern="0">
                <a:solidFill>
                  <a:sysClr val="windowText" lastClr="000000"/>
                </a:solidFill>
                <a:effectLst>
                  <a:outerShdw blurRad="38100" dist="38100" dir="2700000" algn="tl">
                    <a:srgbClr val="C0C0C0"/>
                  </a:outerShdw>
                </a:effectLst>
                <a:latin typeface="Times New Roman" pitchFamily="18" charset="0"/>
              </a:rPr>
              <a:t>Mỗi kết quả </a:t>
            </a:r>
            <a:r>
              <a:rPr lang="en-US" altLang="en-US" sz="5600" b="1" i="1" u="sng" kern="0">
                <a:solidFill>
                  <a:srgbClr val="0000CC"/>
                </a:solidFill>
                <a:effectLst>
                  <a:outerShdw blurRad="38100" dist="38100" dir="2700000" algn="tl">
                    <a:srgbClr val="C0C0C0"/>
                  </a:outerShdw>
                </a:effectLst>
                <a:latin typeface="Times New Roman" pitchFamily="18" charset="0"/>
              </a:rPr>
              <a:t>sắp </a:t>
            </a:r>
            <a:r>
              <a:rPr lang="en-US" altLang="en-US" sz="5600" b="1" i="1" u="sng" kern="0" err="1">
                <a:solidFill>
                  <a:srgbClr val="0000CC"/>
                </a:solidFill>
                <a:effectLst>
                  <a:outerShdw blurRad="38100" dist="38100" dir="2700000" algn="tl">
                    <a:srgbClr val="C0C0C0"/>
                  </a:outerShdw>
                </a:effectLst>
                <a:latin typeface="Times New Roman" pitchFamily="18" charset="0"/>
              </a:rPr>
              <a:t>thứ</a:t>
            </a:r>
            <a:r>
              <a:rPr lang="en-US" altLang="en-US" sz="5600" b="1" i="1" u="sng" kern="0">
                <a:solidFill>
                  <a:srgbClr val="0000CC"/>
                </a:solidFill>
                <a:effectLst>
                  <a:outerShdw blurRad="38100" dist="38100" dir="2700000" algn="tl">
                    <a:srgbClr val="C0C0C0"/>
                  </a:outerShdw>
                </a:effectLst>
                <a:latin typeface="Times New Roman" pitchFamily="18" charset="0"/>
              </a:rPr>
              <a:t> tự n phần tử </a:t>
            </a:r>
            <a:r>
              <a:rPr lang="en-US" altLang="en-US" sz="5600" b="1" kern="0">
                <a:solidFill>
                  <a:sysClr val="windowText" lastClr="000000"/>
                </a:solidFill>
                <a:effectLst>
                  <a:outerShdw blurRad="38100" dist="38100" dir="2700000" algn="tl">
                    <a:srgbClr val="C0C0C0"/>
                  </a:outerShdw>
                </a:effectLst>
                <a:latin typeface="Times New Roman" pitchFamily="18" charset="0"/>
              </a:rPr>
              <a:t>của A </a:t>
            </a:r>
            <a:endParaRPr lang="en-US" altLang="en-US" sz="5600" b="1" kern="0" dirty="0">
              <a:solidFill>
                <a:sysClr val="windowText" lastClr="000000"/>
              </a:solidFill>
              <a:effectLst>
                <a:outerShdw blurRad="38100" dist="38100" dir="2700000" algn="tl">
                  <a:srgbClr val="C0C0C0"/>
                </a:outerShdw>
              </a:effectLst>
              <a:latin typeface="Times New Roman" pitchFamily="18" charset="0"/>
            </a:endParaRPr>
          </a:p>
        </p:txBody>
      </p:sp>
      <p:sp>
        <p:nvSpPr>
          <p:cNvPr id="44" name="Line 16">
            <a:extLst>
              <a:ext uri="{FF2B5EF4-FFF2-40B4-BE49-F238E27FC236}">
                <a16:creationId xmlns:a16="http://schemas.microsoft.com/office/drawing/2014/main" id="{12E0DE3D-9046-40CB-8DD8-94F9EF57FB80}"/>
              </a:ext>
            </a:extLst>
          </p:cNvPr>
          <p:cNvSpPr>
            <a:spLocks noChangeShapeType="1"/>
          </p:cNvSpPr>
          <p:nvPr/>
        </p:nvSpPr>
        <p:spPr bwMode="auto">
          <a:xfrm flipH="1">
            <a:off x="11361336" y="7498180"/>
            <a:ext cx="0" cy="538712"/>
          </a:xfrm>
          <a:prstGeom prst="line">
            <a:avLst/>
          </a:prstGeom>
          <a:noFill/>
          <a:ln w="28575">
            <a:solidFill>
              <a:srgbClr val="C00000"/>
            </a:solidFill>
            <a:miter lim="800000"/>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defTabSz="1828800" eaLnBrk="1" fontAlgn="auto" latinLnBrk="0" hangingPunct="1">
              <a:lnSpc>
                <a:spcPct val="100000"/>
              </a:lnSpc>
              <a:spcBef>
                <a:spcPts val="0"/>
              </a:spcBef>
              <a:spcAft>
                <a:spcPts val="0"/>
              </a:spcAft>
              <a:buClrTx/>
              <a:buSzTx/>
              <a:buFontTx/>
              <a:buNone/>
              <a:tabLst/>
              <a:defRPr/>
            </a:pPr>
            <a:endParaRPr kumimoji="0" lang="en-US" sz="5600" b="0" i="0" u="none" strike="noStrike" kern="0" cap="none" spc="0" normalizeH="0" baseline="0" noProof="0">
              <a:ln>
                <a:noFill/>
              </a:ln>
              <a:solidFill>
                <a:sysClr val="windowText" lastClr="000000"/>
              </a:solidFill>
              <a:effectLst/>
              <a:uLnTx/>
              <a:uFillTx/>
            </a:endParaRPr>
          </a:p>
        </p:txBody>
      </p:sp>
      <p:sp>
        <p:nvSpPr>
          <p:cNvPr id="45" name="Text Box 17">
            <a:extLst>
              <a:ext uri="{FF2B5EF4-FFF2-40B4-BE49-F238E27FC236}">
                <a16:creationId xmlns:a16="http://schemas.microsoft.com/office/drawing/2014/main" id="{1BDA4CD3-01AD-405B-992D-73E5A47F358F}"/>
              </a:ext>
            </a:extLst>
          </p:cNvPr>
          <p:cNvSpPr txBox="1">
            <a:spLocks noChangeArrowheads="1"/>
          </p:cNvSpPr>
          <p:nvPr/>
        </p:nvSpPr>
        <p:spPr bwMode="auto">
          <a:xfrm>
            <a:off x="8459247" y="4558433"/>
            <a:ext cx="8780682" cy="2677656"/>
          </a:xfrm>
          <a:prstGeom prst="rect">
            <a:avLst/>
          </a:prstGeom>
          <a:solidFill>
            <a:srgbClr val="FFC000">
              <a:lumMod val="20000"/>
              <a:lumOff val="80000"/>
            </a:srgbClr>
          </a:solidFill>
          <a:ln w="12700" cmpd="dbl">
            <a:solidFill>
              <a:srgbClr val="C00000"/>
            </a:solid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a:spAutoFit/>
          </a:bodyPr>
          <a:lstStyle>
            <a:lvl1pPr eaLnBrk="0" hangingPunct="0">
              <a:defRPr sz="2800">
                <a:solidFill>
                  <a:schemeClr val="tx1"/>
                </a:solidFill>
                <a:latin typeface=".VnArial" pitchFamily="34" charset="0"/>
              </a:defRPr>
            </a:lvl1pPr>
            <a:lvl2pPr marL="742950" indent="-285750" eaLnBrk="0" hangingPunct="0">
              <a:defRPr sz="2800">
                <a:solidFill>
                  <a:schemeClr val="tx1"/>
                </a:solidFill>
                <a:latin typeface=".VnArial" pitchFamily="34" charset="0"/>
              </a:defRPr>
            </a:lvl2pPr>
            <a:lvl3pPr marL="1143000" indent="-228600" eaLnBrk="0" hangingPunct="0">
              <a:defRPr sz="2800">
                <a:solidFill>
                  <a:schemeClr val="tx1"/>
                </a:solidFill>
                <a:latin typeface=".VnArial" pitchFamily="34" charset="0"/>
              </a:defRPr>
            </a:lvl3pPr>
            <a:lvl4pPr marL="1600200" indent="-228600" eaLnBrk="0" hangingPunct="0">
              <a:defRPr sz="2800">
                <a:solidFill>
                  <a:schemeClr val="tx1"/>
                </a:solidFill>
                <a:latin typeface=".VnArial" pitchFamily="34" charset="0"/>
              </a:defRPr>
            </a:lvl4pPr>
            <a:lvl5pPr marL="2057400" indent="-228600" eaLnBrk="0" hangingPunct="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algn="ctr" defTabSz="1828800" eaLnBrk="1" hangingPunct="1">
              <a:spcBef>
                <a:spcPct val="50000"/>
              </a:spcBef>
              <a:defRPr/>
            </a:pPr>
            <a:r>
              <a:rPr lang="en-US" altLang="en-US" sz="5600" b="1" kern="0">
                <a:solidFill>
                  <a:sysClr val="windowText" lastClr="000000"/>
                </a:solidFill>
                <a:effectLst>
                  <a:outerShdw blurRad="38100" dist="38100" dir="2700000" algn="tl">
                    <a:srgbClr val="C0C0C0"/>
                  </a:outerShdw>
                </a:effectLst>
                <a:latin typeface="Times New Roman" pitchFamily="18" charset="0"/>
              </a:rPr>
              <a:t>Lấy k phần tử khác nhau từ n phần tử của A và </a:t>
            </a:r>
            <a:r>
              <a:rPr lang="en-US" altLang="en-US" sz="5600" b="1" i="1" u="sng" kern="0">
                <a:solidFill>
                  <a:srgbClr val="0000CC"/>
                </a:solidFill>
                <a:effectLst>
                  <a:outerShdw blurRad="38100" dist="38100" dir="2700000" algn="tl">
                    <a:srgbClr val="C0C0C0"/>
                  </a:outerShdw>
                </a:effectLst>
                <a:latin typeface="Times New Roman" pitchFamily="18" charset="0"/>
              </a:rPr>
              <a:t>sắp xếp thứ tự k phần tử </a:t>
            </a:r>
            <a:r>
              <a:rPr lang="en-US" altLang="en-US" sz="5600" b="1" kern="0">
                <a:solidFill>
                  <a:sysClr val="windowText" lastClr="000000"/>
                </a:solidFill>
                <a:effectLst>
                  <a:outerShdw blurRad="38100" dist="38100" dir="2700000" algn="tl">
                    <a:srgbClr val="C0C0C0"/>
                  </a:outerShdw>
                </a:effectLst>
                <a:latin typeface="Times New Roman" pitchFamily="18" charset="0"/>
              </a:rPr>
              <a:t>đó</a:t>
            </a:r>
          </a:p>
        </p:txBody>
      </p:sp>
      <p:sp>
        <p:nvSpPr>
          <p:cNvPr id="46" name="Line 18">
            <a:extLst>
              <a:ext uri="{FF2B5EF4-FFF2-40B4-BE49-F238E27FC236}">
                <a16:creationId xmlns:a16="http://schemas.microsoft.com/office/drawing/2014/main" id="{66608C14-5699-43D7-87BD-4FBC767F261E}"/>
              </a:ext>
            </a:extLst>
          </p:cNvPr>
          <p:cNvSpPr>
            <a:spLocks noChangeShapeType="1"/>
          </p:cNvSpPr>
          <p:nvPr/>
        </p:nvSpPr>
        <p:spPr bwMode="auto">
          <a:xfrm flipH="1">
            <a:off x="19408014" y="6506112"/>
            <a:ext cx="0" cy="1530780"/>
          </a:xfrm>
          <a:prstGeom prst="line">
            <a:avLst/>
          </a:prstGeom>
          <a:noFill/>
          <a:ln w="28575">
            <a:solidFill>
              <a:srgbClr val="C00000"/>
            </a:solidFill>
            <a:miter lim="800000"/>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defTabSz="1828800" eaLnBrk="1" fontAlgn="auto" latinLnBrk="0" hangingPunct="1">
              <a:lnSpc>
                <a:spcPct val="100000"/>
              </a:lnSpc>
              <a:spcBef>
                <a:spcPts val="0"/>
              </a:spcBef>
              <a:spcAft>
                <a:spcPts val="0"/>
              </a:spcAft>
              <a:buClrTx/>
              <a:buSzTx/>
              <a:buFontTx/>
              <a:buNone/>
              <a:tabLst/>
              <a:defRPr/>
            </a:pPr>
            <a:endParaRPr kumimoji="0" lang="en-US" sz="5600" b="0" i="0" u="none" strike="noStrike" kern="0" cap="none" spc="0" normalizeH="0" baseline="0" noProof="0">
              <a:ln>
                <a:noFill/>
              </a:ln>
              <a:solidFill>
                <a:sysClr val="windowText" lastClr="000000"/>
              </a:solidFill>
              <a:effectLst/>
              <a:uLnTx/>
              <a:uFillTx/>
            </a:endParaRPr>
          </a:p>
        </p:txBody>
      </p:sp>
      <p:sp>
        <p:nvSpPr>
          <p:cNvPr id="47" name="Text Box 19">
            <a:extLst>
              <a:ext uri="{FF2B5EF4-FFF2-40B4-BE49-F238E27FC236}">
                <a16:creationId xmlns:a16="http://schemas.microsoft.com/office/drawing/2014/main" id="{8A84924B-53B9-4F0F-9A79-3C9C37185EB6}"/>
              </a:ext>
            </a:extLst>
          </p:cNvPr>
          <p:cNvSpPr txBox="1">
            <a:spLocks noChangeArrowheads="1"/>
          </p:cNvSpPr>
          <p:nvPr/>
        </p:nvSpPr>
        <p:spPr bwMode="auto">
          <a:xfrm>
            <a:off x="17797838" y="4533096"/>
            <a:ext cx="5852396" cy="1815882"/>
          </a:xfrm>
          <a:prstGeom prst="rect">
            <a:avLst/>
          </a:prstGeom>
          <a:solidFill>
            <a:srgbClr val="FFC000">
              <a:lumMod val="20000"/>
              <a:lumOff val="80000"/>
            </a:srgbClr>
          </a:solidFill>
          <a:ln w="12700" cmpd="dbl">
            <a:solidFill>
              <a:srgbClr val="C00000"/>
            </a:solid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a:spAutoFit/>
          </a:bodyPr>
          <a:lstStyle>
            <a:lvl1pPr eaLnBrk="0" hangingPunct="0">
              <a:defRPr sz="2800">
                <a:solidFill>
                  <a:schemeClr val="tx1"/>
                </a:solidFill>
                <a:latin typeface=".VnArial" pitchFamily="34" charset="0"/>
              </a:defRPr>
            </a:lvl1pPr>
            <a:lvl2pPr marL="742950" indent="-285750" eaLnBrk="0" hangingPunct="0">
              <a:defRPr sz="2800">
                <a:solidFill>
                  <a:schemeClr val="tx1"/>
                </a:solidFill>
                <a:latin typeface=".VnArial" pitchFamily="34" charset="0"/>
              </a:defRPr>
            </a:lvl2pPr>
            <a:lvl3pPr marL="1143000" indent="-228600" eaLnBrk="0" hangingPunct="0">
              <a:defRPr sz="2800">
                <a:solidFill>
                  <a:schemeClr val="tx1"/>
                </a:solidFill>
                <a:latin typeface=".VnArial" pitchFamily="34" charset="0"/>
              </a:defRPr>
            </a:lvl3pPr>
            <a:lvl4pPr marL="1600200" indent="-228600" eaLnBrk="0" hangingPunct="0">
              <a:defRPr sz="2800">
                <a:solidFill>
                  <a:schemeClr val="tx1"/>
                </a:solidFill>
                <a:latin typeface=".VnArial" pitchFamily="34" charset="0"/>
              </a:defRPr>
            </a:lvl4pPr>
            <a:lvl5pPr marL="2057400" indent="-228600" eaLnBrk="0" hangingPunct="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algn="ctr" defTabSz="1828800" eaLnBrk="1" hangingPunct="1">
              <a:spcBef>
                <a:spcPct val="50000"/>
              </a:spcBef>
              <a:defRPr/>
            </a:pPr>
            <a:r>
              <a:rPr lang="en-US" altLang="en-US" sz="5600" b="1" kern="0">
                <a:solidFill>
                  <a:sysClr val="windowText" lastClr="000000"/>
                </a:solidFill>
                <a:effectLst>
                  <a:outerShdw blurRad="38100" dist="38100" dir="2700000" algn="tl">
                    <a:srgbClr val="C0C0C0"/>
                  </a:outerShdw>
                </a:effectLst>
                <a:latin typeface="Times New Roman" pitchFamily="18" charset="0"/>
              </a:rPr>
              <a:t>Mỗi </a:t>
            </a:r>
            <a:r>
              <a:rPr lang="en-US" altLang="en-US" sz="5600" b="1" i="1" u="sng" kern="0">
                <a:solidFill>
                  <a:srgbClr val="0000CC"/>
                </a:solidFill>
                <a:effectLst>
                  <a:outerShdw blurRad="38100" dist="38100" dir="2700000" algn="tl">
                    <a:srgbClr val="C0C0C0"/>
                  </a:outerShdw>
                </a:effectLst>
                <a:latin typeface="Times New Roman" pitchFamily="18" charset="0"/>
              </a:rPr>
              <a:t>tập con gồm k phần tử </a:t>
            </a:r>
            <a:r>
              <a:rPr lang="en-US" altLang="en-US" sz="5600" b="1" kern="0">
                <a:solidFill>
                  <a:sysClr val="windowText" lastClr="000000"/>
                </a:solidFill>
                <a:effectLst>
                  <a:outerShdw blurRad="38100" dist="38100" dir="2700000" algn="tl">
                    <a:srgbClr val="C0C0C0"/>
                  </a:outerShdw>
                </a:effectLst>
                <a:latin typeface="Times New Roman" pitchFamily="18" charset="0"/>
              </a:rPr>
              <a:t>của A </a:t>
            </a:r>
          </a:p>
        </p:txBody>
      </p:sp>
      <p:sp>
        <p:nvSpPr>
          <p:cNvPr id="48" name="Text Box 20">
            <a:extLst>
              <a:ext uri="{FF2B5EF4-FFF2-40B4-BE49-F238E27FC236}">
                <a16:creationId xmlns:a16="http://schemas.microsoft.com/office/drawing/2014/main" id="{E2DE4E09-003E-4B37-9BA1-FC129D58FBFD}"/>
              </a:ext>
            </a:extLst>
          </p:cNvPr>
          <p:cNvSpPr txBox="1">
            <a:spLocks noChangeArrowheads="1"/>
          </p:cNvSpPr>
          <p:nvPr/>
        </p:nvSpPr>
        <p:spPr bwMode="auto">
          <a:xfrm>
            <a:off x="1683502" y="7957820"/>
            <a:ext cx="4378328" cy="954107"/>
          </a:xfrm>
          <a:prstGeom prst="rect">
            <a:avLst/>
          </a:prstGeom>
          <a:solidFill>
            <a:srgbClr val="ED7D31">
              <a:lumMod val="40000"/>
              <a:lumOff val="60000"/>
            </a:srgbClr>
          </a:solidFill>
          <a:ln w="9525">
            <a:solidFill>
              <a:srgbClr val="C00000"/>
            </a:solidFill>
            <a:miter lim="800000"/>
            <a:headEnd/>
            <a:tailEnd/>
          </a:ln>
          <a:effectLst/>
          <a:scene3d>
            <a:camera prst="orthographicFront">
              <a:rot lat="0" lon="0" rev="0"/>
            </a:camera>
            <a:lightRig rig="chilly" dir="t">
              <a:rot lat="0" lon="0" rev="18480000"/>
            </a:lightRig>
          </a:scene3d>
          <a:sp3d prstMaterial="clear">
            <a:bevelT h="63500"/>
          </a:sp3d>
        </p:spPr>
        <p:txBody>
          <a:bodyPr wrap="square">
            <a:spAutoFit/>
          </a:bodyPr>
          <a:lstStyle>
            <a:lvl1pPr eaLnBrk="0" hangingPunct="0">
              <a:defRPr sz="2800">
                <a:solidFill>
                  <a:schemeClr val="tx1"/>
                </a:solidFill>
                <a:latin typeface=".VnArial" pitchFamily="34" charset="0"/>
              </a:defRPr>
            </a:lvl1pPr>
            <a:lvl2pPr marL="742950" indent="-285750" eaLnBrk="0" hangingPunct="0">
              <a:defRPr sz="2800">
                <a:solidFill>
                  <a:schemeClr val="tx1"/>
                </a:solidFill>
                <a:latin typeface=".VnArial" pitchFamily="34" charset="0"/>
              </a:defRPr>
            </a:lvl2pPr>
            <a:lvl3pPr marL="1143000" indent="-228600" eaLnBrk="0" hangingPunct="0">
              <a:defRPr sz="2800">
                <a:solidFill>
                  <a:schemeClr val="tx1"/>
                </a:solidFill>
                <a:latin typeface=".VnArial" pitchFamily="34" charset="0"/>
              </a:defRPr>
            </a:lvl3pPr>
            <a:lvl4pPr marL="1600200" indent="-228600" eaLnBrk="0" hangingPunct="0">
              <a:defRPr sz="2800">
                <a:solidFill>
                  <a:schemeClr val="tx1"/>
                </a:solidFill>
                <a:latin typeface=".VnArial" pitchFamily="34" charset="0"/>
              </a:defRPr>
            </a:lvl4pPr>
            <a:lvl5pPr marL="2057400" indent="-228600" eaLnBrk="0" hangingPunct="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algn="ctr" defTabSz="1828800" eaLnBrk="1" hangingPunct="1">
              <a:spcBef>
                <a:spcPct val="50000"/>
              </a:spcBef>
              <a:defRPr/>
            </a:pPr>
            <a:r>
              <a:rPr lang="en-US" altLang="en-US" sz="5600" b="1" kern="0">
                <a:solidFill>
                  <a:sysClr val="windowText" lastClr="000000"/>
                </a:solidFill>
                <a:effectLst>
                  <a:outerShdw blurRad="38100" dist="38100" dir="2700000" algn="tl">
                    <a:srgbClr val="C0C0C0"/>
                  </a:outerShdw>
                </a:effectLst>
                <a:latin typeface="Times New Roman" pitchFamily="18" charset="0"/>
              </a:rPr>
              <a:t>Hoán vị </a:t>
            </a:r>
          </a:p>
        </p:txBody>
      </p:sp>
      <p:sp>
        <p:nvSpPr>
          <p:cNvPr id="49" name="Text Box 21">
            <a:extLst>
              <a:ext uri="{FF2B5EF4-FFF2-40B4-BE49-F238E27FC236}">
                <a16:creationId xmlns:a16="http://schemas.microsoft.com/office/drawing/2014/main" id="{5C20AFAB-F8C8-4ABC-80AC-FCAFF0831FB2}"/>
              </a:ext>
            </a:extLst>
          </p:cNvPr>
          <p:cNvSpPr txBox="1">
            <a:spLocks noChangeArrowheads="1"/>
          </p:cNvSpPr>
          <p:nvPr/>
        </p:nvSpPr>
        <p:spPr bwMode="auto">
          <a:xfrm>
            <a:off x="7649663" y="7990144"/>
            <a:ext cx="7865782" cy="954107"/>
          </a:xfrm>
          <a:prstGeom prst="rect">
            <a:avLst/>
          </a:prstGeom>
          <a:solidFill>
            <a:srgbClr val="ED7D31">
              <a:lumMod val="40000"/>
              <a:lumOff val="60000"/>
            </a:srgbClr>
          </a:solidFill>
          <a:ln w="9525">
            <a:solidFill>
              <a:srgbClr val="C00000"/>
            </a:solidFill>
            <a:miter lim="800000"/>
            <a:headEnd/>
            <a:tailEnd/>
          </a:ln>
          <a:effectLst/>
          <a:scene3d>
            <a:camera prst="orthographicFront">
              <a:rot lat="0" lon="0" rev="0"/>
            </a:camera>
            <a:lightRig rig="chilly" dir="t">
              <a:rot lat="0" lon="0" rev="18480000"/>
            </a:lightRig>
          </a:scene3d>
          <a:sp3d prstMaterial="clear">
            <a:bevelT h="63500"/>
          </a:sp3d>
        </p:spPr>
        <p:txBody>
          <a:bodyPr wrap="square">
            <a:spAutoFit/>
          </a:bodyPr>
          <a:lstStyle>
            <a:lvl1pPr eaLnBrk="0" hangingPunct="0">
              <a:defRPr sz="2800">
                <a:solidFill>
                  <a:schemeClr val="tx1"/>
                </a:solidFill>
                <a:latin typeface=".VnArial" pitchFamily="34" charset="0"/>
              </a:defRPr>
            </a:lvl1pPr>
            <a:lvl2pPr marL="742950" indent="-285750" eaLnBrk="0" hangingPunct="0">
              <a:defRPr sz="2800">
                <a:solidFill>
                  <a:schemeClr val="tx1"/>
                </a:solidFill>
                <a:latin typeface=".VnArial" pitchFamily="34" charset="0"/>
              </a:defRPr>
            </a:lvl2pPr>
            <a:lvl3pPr marL="1143000" indent="-228600" eaLnBrk="0" hangingPunct="0">
              <a:defRPr sz="2800">
                <a:solidFill>
                  <a:schemeClr val="tx1"/>
                </a:solidFill>
                <a:latin typeface=".VnArial" pitchFamily="34" charset="0"/>
              </a:defRPr>
            </a:lvl3pPr>
            <a:lvl4pPr marL="1600200" indent="-228600" eaLnBrk="0" hangingPunct="0">
              <a:defRPr sz="2800">
                <a:solidFill>
                  <a:schemeClr val="tx1"/>
                </a:solidFill>
                <a:latin typeface=".VnArial" pitchFamily="34" charset="0"/>
              </a:defRPr>
            </a:lvl4pPr>
            <a:lvl5pPr marL="2057400" indent="-228600" eaLnBrk="0" hangingPunct="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algn="ctr" defTabSz="1828800" eaLnBrk="1" hangingPunct="1">
              <a:spcBef>
                <a:spcPct val="50000"/>
              </a:spcBef>
              <a:defRPr/>
            </a:pPr>
            <a:r>
              <a:rPr lang="en-US" altLang="en-US" sz="5600" b="1" kern="0">
                <a:solidFill>
                  <a:sysClr val="windowText" lastClr="000000"/>
                </a:solidFill>
                <a:effectLst>
                  <a:outerShdw blurRad="38100" dist="38100" dir="2700000" algn="tl">
                    <a:srgbClr val="C0C0C0"/>
                  </a:outerShdw>
                </a:effectLst>
                <a:latin typeface="Times New Roman" pitchFamily="18" charset="0"/>
              </a:rPr>
              <a:t>Chỉnh hợp chập k của n</a:t>
            </a:r>
          </a:p>
        </p:txBody>
      </p:sp>
      <p:sp>
        <p:nvSpPr>
          <p:cNvPr id="50" name="Text Box 24">
            <a:extLst>
              <a:ext uri="{FF2B5EF4-FFF2-40B4-BE49-F238E27FC236}">
                <a16:creationId xmlns:a16="http://schemas.microsoft.com/office/drawing/2014/main" id="{78734FAE-8E3A-4427-9896-4A0BF091E526}"/>
              </a:ext>
            </a:extLst>
          </p:cNvPr>
          <p:cNvSpPr txBox="1">
            <a:spLocks noChangeArrowheads="1"/>
          </p:cNvSpPr>
          <p:nvPr/>
        </p:nvSpPr>
        <p:spPr bwMode="auto">
          <a:xfrm>
            <a:off x="1533753" y="9855756"/>
            <a:ext cx="5035826" cy="954107"/>
          </a:xfrm>
          <a:prstGeom prst="rect">
            <a:avLst/>
          </a:prstGeom>
          <a:solidFill>
            <a:srgbClr val="A5A5A5">
              <a:lumMod val="20000"/>
              <a:lumOff val="80000"/>
            </a:srgbClr>
          </a:solidFill>
          <a:ln w="9525">
            <a:solidFill>
              <a:srgbClr val="0000CC"/>
            </a:solidFill>
            <a:miter lim="800000"/>
            <a:headEnd/>
            <a:tailEnd/>
          </a:ln>
          <a:effectLst/>
          <a:scene3d>
            <a:camera prst="orthographicFront">
              <a:rot lat="0" lon="0" rev="0"/>
            </a:camera>
            <a:lightRig rig="contrasting" dir="t">
              <a:rot lat="0" lon="0" rev="7800000"/>
            </a:lightRig>
          </a:scene3d>
          <a:sp3d>
            <a:bevelT w="139700" h="139700"/>
          </a:sp3d>
        </p:spPr>
        <p:txBody>
          <a:bodyPr wrap="square">
            <a:spAutoFit/>
          </a:bodyPr>
          <a:lstStyle>
            <a:lvl1pPr eaLnBrk="0" hangingPunct="0">
              <a:defRPr sz="2800">
                <a:solidFill>
                  <a:schemeClr val="tx1"/>
                </a:solidFill>
                <a:latin typeface=".VnArial" pitchFamily="34" charset="0"/>
              </a:defRPr>
            </a:lvl1pPr>
            <a:lvl2pPr marL="742950" indent="-285750" eaLnBrk="0" hangingPunct="0">
              <a:defRPr sz="2800">
                <a:solidFill>
                  <a:schemeClr val="tx1"/>
                </a:solidFill>
                <a:latin typeface=".VnArial" pitchFamily="34" charset="0"/>
              </a:defRPr>
            </a:lvl2pPr>
            <a:lvl3pPr marL="1143000" indent="-228600" eaLnBrk="0" hangingPunct="0">
              <a:defRPr sz="2800">
                <a:solidFill>
                  <a:schemeClr val="tx1"/>
                </a:solidFill>
                <a:latin typeface=".VnArial" pitchFamily="34" charset="0"/>
              </a:defRPr>
            </a:lvl3pPr>
            <a:lvl4pPr marL="1600200" indent="-228600" eaLnBrk="0" hangingPunct="0">
              <a:defRPr sz="2800">
                <a:solidFill>
                  <a:schemeClr val="tx1"/>
                </a:solidFill>
                <a:latin typeface=".VnArial" pitchFamily="34" charset="0"/>
              </a:defRPr>
            </a:lvl4pPr>
            <a:lvl5pPr marL="2057400" indent="-228600" eaLnBrk="0" hangingPunct="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algn="ctr" defTabSz="1828800" eaLnBrk="1" hangingPunct="1">
              <a:spcBef>
                <a:spcPct val="50000"/>
              </a:spcBef>
              <a:defRPr/>
            </a:pPr>
            <a:r>
              <a:rPr lang="en-US" altLang="en-US" sz="5600" b="1" kern="0">
                <a:solidFill>
                  <a:sysClr val="windowText" lastClr="000000"/>
                </a:solidFill>
                <a:effectLst>
                  <a:outerShdw blurRad="38100" dist="38100" dir="2700000" algn="tl">
                    <a:srgbClr val="C0C0C0"/>
                  </a:outerShdw>
                </a:effectLst>
                <a:latin typeface="Times New Roman" pitchFamily="18" charset="0"/>
              </a:rPr>
              <a:t>Số các hoán vị </a:t>
            </a:r>
          </a:p>
        </p:txBody>
      </p:sp>
      <p:sp>
        <p:nvSpPr>
          <p:cNvPr id="51" name="Text Box 26">
            <a:extLst>
              <a:ext uri="{FF2B5EF4-FFF2-40B4-BE49-F238E27FC236}">
                <a16:creationId xmlns:a16="http://schemas.microsoft.com/office/drawing/2014/main" id="{CD455277-F520-4796-B47D-B72FDF54F3FF}"/>
              </a:ext>
            </a:extLst>
          </p:cNvPr>
          <p:cNvSpPr txBox="1">
            <a:spLocks noChangeArrowheads="1"/>
          </p:cNvSpPr>
          <p:nvPr/>
        </p:nvSpPr>
        <p:spPr bwMode="auto">
          <a:xfrm>
            <a:off x="8727611" y="9776668"/>
            <a:ext cx="6011362" cy="954107"/>
          </a:xfrm>
          <a:prstGeom prst="rect">
            <a:avLst/>
          </a:prstGeom>
          <a:solidFill>
            <a:srgbClr val="A5A5A5">
              <a:lumMod val="20000"/>
              <a:lumOff val="80000"/>
            </a:srgbClr>
          </a:solidFill>
          <a:ln w="9525">
            <a:solidFill>
              <a:srgbClr val="0000CC"/>
            </a:solidFill>
            <a:miter lim="800000"/>
            <a:headEnd/>
            <a:tailEnd/>
          </a:ln>
          <a:effectLst/>
          <a:scene3d>
            <a:camera prst="orthographicFront">
              <a:rot lat="0" lon="0" rev="0"/>
            </a:camera>
            <a:lightRig rig="contrasting" dir="t">
              <a:rot lat="0" lon="0" rev="7800000"/>
            </a:lightRig>
          </a:scene3d>
          <a:sp3d>
            <a:bevelT w="139700" h="139700"/>
          </a:sp3d>
        </p:spPr>
        <p:txBody>
          <a:bodyPr wrap="square">
            <a:spAutoFit/>
          </a:bodyPr>
          <a:lstStyle>
            <a:lvl1pPr eaLnBrk="0" hangingPunct="0">
              <a:defRPr sz="2800">
                <a:solidFill>
                  <a:schemeClr val="tx1"/>
                </a:solidFill>
                <a:latin typeface=".VnArial" pitchFamily="34" charset="0"/>
              </a:defRPr>
            </a:lvl1pPr>
            <a:lvl2pPr marL="742950" indent="-285750" eaLnBrk="0" hangingPunct="0">
              <a:defRPr sz="2800">
                <a:solidFill>
                  <a:schemeClr val="tx1"/>
                </a:solidFill>
                <a:latin typeface=".VnArial" pitchFamily="34" charset="0"/>
              </a:defRPr>
            </a:lvl2pPr>
            <a:lvl3pPr marL="1143000" indent="-228600" eaLnBrk="0" hangingPunct="0">
              <a:defRPr sz="2800">
                <a:solidFill>
                  <a:schemeClr val="tx1"/>
                </a:solidFill>
                <a:latin typeface=".VnArial" pitchFamily="34" charset="0"/>
              </a:defRPr>
            </a:lvl3pPr>
            <a:lvl4pPr marL="1600200" indent="-228600" eaLnBrk="0" hangingPunct="0">
              <a:defRPr sz="2800">
                <a:solidFill>
                  <a:schemeClr val="tx1"/>
                </a:solidFill>
                <a:latin typeface=".VnArial" pitchFamily="34" charset="0"/>
              </a:defRPr>
            </a:lvl4pPr>
            <a:lvl5pPr marL="2057400" indent="-228600" eaLnBrk="0" hangingPunct="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algn="ctr" defTabSz="1828800" eaLnBrk="1" hangingPunct="1">
              <a:spcBef>
                <a:spcPct val="50000"/>
              </a:spcBef>
              <a:defRPr/>
            </a:pPr>
            <a:r>
              <a:rPr lang="en-US" altLang="en-US" sz="5600" b="1" kern="0">
                <a:solidFill>
                  <a:sysClr val="windowText" lastClr="000000"/>
                </a:solidFill>
                <a:effectLst>
                  <a:outerShdw blurRad="38100" dist="38100" dir="2700000" algn="tl">
                    <a:srgbClr val="C0C0C0"/>
                  </a:outerShdw>
                </a:effectLst>
                <a:latin typeface="Times New Roman" pitchFamily="18" charset="0"/>
              </a:rPr>
              <a:t>Số các chỉnh hợp </a:t>
            </a:r>
          </a:p>
        </p:txBody>
      </p:sp>
      <p:sp>
        <p:nvSpPr>
          <p:cNvPr id="52" name="Text Box 28">
            <a:extLst>
              <a:ext uri="{FF2B5EF4-FFF2-40B4-BE49-F238E27FC236}">
                <a16:creationId xmlns:a16="http://schemas.microsoft.com/office/drawing/2014/main" id="{FDF68BAC-674D-4856-9E84-9604F2475E08}"/>
              </a:ext>
            </a:extLst>
          </p:cNvPr>
          <p:cNvSpPr txBox="1">
            <a:spLocks noChangeArrowheads="1"/>
          </p:cNvSpPr>
          <p:nvPr/>
        </p:nvSpPr>
        <p:spPr bwMode="auto">
          <a:xfrm>
            <a:off x="17300447" y="9709126"/>
            <a:ext cx="4938566" cy="954107"/>
          </a:xfrm>
          <a:prstGeom prst="rect">
            <a:avLst/>
          </a:prstGeom>
          <a:solidFill>
            <a:srgbClr val="A5A5A5">
              <a:lumMod val="20000"/>
              <a:lumOff val="80000"/>
            </a:srgbClr>
          </a:solidFill>
          <a:ln w="9525">
            <a:solidFill>
              <a:srgbClr val="0000CC"/>
            </a:solidFill>
            <a:miter lim="800000"/>
            <a:headEnd/>
            <a:tailEnd/>
          </a:ln>
          <a:effectLst/>
          <a:scene3d>
            <a:camera prst="orthographicFront">
              <a:rot lat="0" lon="0" rev="0"/>
            </a:camera>
            <a:lightRig rig="contrasting" dir="t">
              <a:rot lat="0" lon="0" rev="7800000"/>
            </a:lightRig>
          </a:scene3d>
          <a:sp3d>
            <a:bevelT w="139700" h="139700"/>
          </a:sp3d>
        </p:spPr>
        <p:txBody>
          <a:bodyPr wrap="square">
            <a:spAutoFit/>
          </a:bodyPr>
          <a:lstStyle>
            <a:lvl1pPr eaLnBrk="0" hangingPunct="0">
              <a:defRPr sz="2800">
                <a:solidFill>
                  <a:schemeClr val="tx1"/>
                </a:solidFill>
                <a:latin typeface=".VnArial" pitchFamily="34" charset="0"/>
              </a:defRPr>
            </a:lvl1pPr>
            <a:lvl2pPr marL="742950" indent="-285750" eaLnBrk="0" hangingPunct="0">
              <a:defRPr sz="2800">
                <a:solidFill>
                  <a:schemeClr val="tx1"/>
                </a:solidFill>
                <a:latin typeface=".VnArial" pitchFamily="34" charset="0"/>
              </a:defRPr>
            </a:lvl2pPr>
            <a:lvl3pPr marL="1143000" indent="-228600" eaLnBrk="0" hangingPunct="0">
              <a:defRPr sz="2800">
                <a:solidFill>
                  <a:schemeClr val="tx1"/>
                </a:solidFill>
                <a:latin typeface=".VnArial" pitchFamily="34" charset="0"/>
              </a:defRPr>
            </a:lvl3pPr>
            <a:lvl4pPr marL="1600200" indent="-228600" eaLnBrk="0" hangingPunct="0">
              <a:defRPr sz="2800">
                <a:solidFill>
                  <a:schemeClr val="tx1"/>
                </a:solidFill>
                <a:latin typeface=".VnArial" pitchFamily="34" charset="0"/>
              </a:defRPr>
            </a:lvl4pPr>
            <a:lvl5pPr marL="2057400" indent="-228600" eaLnBrk="0" hangingPunct="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algn="ctr" defTabSz="1828800" eaLnBrk="1" hangingPunct="1">
              <a:spcBef>
                <a:spcPct val="50000"/>
              </a:spcBef>
              <a:defRPr/>
            </a:pPr>
            <a:r>
              <a:rPr lang="en-US" altLang="en-US" sz="5600" b="1" kern="0">
                <a:solidFill>
                  <a:sysClr val="windowText" lastClr="000000"/>
                </a:solidFill>
                <a:effectLst>
                  <a:outerShdw blurRad="38100" dist="38100" dir="2700000" algn="tl">
                    <a:srgbClr val="C0C0C0"/>
                  </a:outerShdw>
                </a:effectLst>
                <a:latin typeface="Times New Roman" pitchFamily="18" charset="0"/>
              </a:rPr>
              <a:t>Số các tổ hợp </a:t>
            </a:r>
          </a:p>
        </p:txBody>
      </p:sp>
      <p:graphicFrame>
        <p:nvGraphicFramePr>
          <p:cNvPr id="53" name="Object 29">
            <a:extLst>
              <a:ext uri="{FF2B5EF4-FFF2-40B4-BE49-F238E27FC236}">
                <a16:creationId xmlns:a16="http://schemas.microsoft.com/office/drawing/2014/main" id="{29F20CDF-472A-4016-BE8B-E1BD58A55FB5}"/>
              </a:ext>
            </a:extLst>
          </p:cNvPr>
          <p:cNvGraphicFramePr>
            <a:graphicFrameLocks noChangeAspect="1"/>
          </p:cNvGraphicFramePr>
          <p:nvPr/>
        </p:nvGraphicFramePr>
        <p:xfrm>
          <a:off x="8598046" y="11658600"/>
          <a:ext cx="6213474" cy="1882776"/>
        </p:xfrm>
        <a:graphic>
          <a:graphicData uri="http://schemas.openxmlformats.org/presentationml/2006/ole">
            <mc:AlternateContent xmlns:mc="http://schemas.openxmlformats.org/markup-compatibility/2006">
              <mc:Choice xmlns:v="urn:schemas-microsoft-com:vml" Requires="v">
                <p:oleObj name="Equation" r:id="rId3" imgW="1701720" imgH="431640" progId="Equation.DSMT4">
                  <p:embed/>
                </p:oleObj>
              </mc:Choice>
              <mc:Fallback>
                <p:oleObj name="Equation" r:id="rId3" imgW="1701720" imgH="431640" progId="Equation.DSMT4">
                  <p:embed/>
                  <p:pic>
                    <p:nvPicPr>
                      <p:cNvPr id="53" name="Object 29">
                        <a:extLst>
                          <a:ext uri="{FF2B5EF4-FFF2-40B4-BE49-F238E27FC236}">
                            <a16:creationId xmlns:a16="http://schemas.microsoft.com/office/drawing/2014/main" id="{29F20CDF-472A-4016-BE8B-E1BD58A55FB5}"/>
                          </a:ext>
                        </a:extLst>
                      </p:cNvPr>
                      <p:cNvPicPr preferRelativeResize="0">
                        <a:picLocks noChangeAspect="1" noChangeArrowheads="1"/>
                      </p:cNvPicPr>
                      <p:nvPr/>
                    </p:nvPicPr>
                    <p:blipFill>
                      <a:blip r:embed="rId4"/>
                      <a:srcRect/>
                      <a:stretch>
                        <a:fillRect/>
                      </a:stretch>
                    </p:blipFill>
                    <p:spPr bwMode="auto">
                      <a:xfrm>
                        <a:off x="8598046" y="11658600"/>
                        <a:ext cx="6213474" cy="1882776"/>
                      </a:xfrm>
                      <a:prstGeom prst="rect">
                        <a:avLst/>
                      </a:prstGeom>
                      <a:solidFill>
                        <a:srgbClr val="FFC000">
                          <a:lumMod val="40000"/>
                          <a:lumOff val="60000"/>
                        </a:srgbClr>
                      </a:solidFill>
                      <a:ln w="38100" cmpd="dbl">
                        <a:solidFill>
                          <a:srgbClr val="FF0000"/>
                        </a:solidFill>
                        <a:miter lim="800000"/>
                        <a:headEnd/>
                        <a:tailEnd/>
                      </a:ln>
                      <a:effectLst/>
                    </p:spPr>
                  </p:pic>
                </p:oleObj>
              </mc:Fallback>
            </mc:AlternateContent>
          </a:graphicData>
        </a:graphic>
      </p:graphicFrame>
      <p:sp>
        <p:nvSpPr>
          <p:cNvPr id="54" name="Text Box 30">
            <a:extLst>
              <a:ext uri="{FF2B5EF4-FFF2-40B4-BE49-F238E27FC236}">
                <a16:creationId xmlns:a16="http://schemas.microsoft.com/office/drawing/2014/main" id="{7C09327D-017F-4BAF-B3A6-F44A566C24D3}"/>
              </a:ext>
            </a:extLst>
          </p:cNvPr>
          <p:cNvSpPr txBox="1">
            <a:spLocks noChangeArrowheads="1"/>
          </p:cNvSpPr>
          <p:nvPr/>
        </p:nvSpPr>
        <p:spPr bwMode="auto">
          <a:xfrm>
            <a:off x="2535079" y="11894316"/>
            <a:ext cx="2624154" cy="954107"/>
          </a:xfrm>
          <a:prstGeom prst="rect">
            <a:avLst/>
          </a:prstGeom>
          <a:solidFill>
            <a:srgbClr val="FFC000">
              <a:lumMod val="40000"/>
              <a:lumOff val="60000"/>
            </a:srgbClr>
          </a:solidFill>
          <a:ln w="38100" cmpd="dbl">
            <a:solidFill>
              <a:srgbClr val="FF0000"/>
            </a:solidFill>
            <a:miter lim="800000"/>
            <a:headEnd/>
            <a:tailEnd/>
          </a:ln>
          <a:effectLst>
            <a:outerShdw blurRad="57785" dist="33020" dir="3180000" algn="ctr">
              <a:srgbClr val="000000">
                <a:alpha val="30000"/>
              </a:srgbClr>
            </a:outerShdw>
          </a:effectLst>
        </p:spPr>
        <p:txBody>
          <a:bodyPr wrap="square">
            <a:spAutoFit/>
          </a:bodyPr>
          <a:lstStyle>
            <a:lvl1pPr eaLnBrk="0" hangingPunct="0">
              <a:defRPr sz="2800">
                <a:solidFill>
                  <a:schemeClr val="tx1"/>
                </a:solidFill>
                <a:latin typeface=".VnArial" pitchFamily="34" charset="0"/>
              </a:defRPr>
            </a:lvl1pPr>
            <a:lvl2pPr marL="742950" indent="-285750" eaLnBrk="0" hangingPunct="0">
              <a:defRPr sz="2800">
                <a:solidFill>
                  <a:schemeClr val="tx1"/>
                </a:solidFill>
                <a:latin typeface=".VnArial" pitchFamily="34" charset="0"/>
              </a:defRPr>
            </a:lvl2pPr>
            <a:lvl3pPr marL="1143000" indent="-228600" eaLnBrk="0" hangingPunct="0">
              <a:defRPr sz="2800">
                <a:solidFill>
                  <a:schemeClr val="tx1"/>
                </a:solidFill>
                <a:latin typeface=".VnArial" pitchFamily="34" charset="0"/>
              </a:defRPr>
            </a:lvl3pPr>
            <a:lvl4pPr marL="1600200" indent="-228600" eaLnBrk="0" hangingPunct="0">
              <a:defRPr sz="2800">
                <a:solidFill>
                  <a:schemeClr val="tx1"/>
                </a:solidFill>
                <a:latin typeface=".VnArial" pitchFamily="34" charset="0"/>
              </a:defRPr>
            </a:lvl4pPr>
            <a:lvl5pPr marL="2057400" indent="-228600" eaLnBrk="0" hangingPunct="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algn="ctr" defTabSz="1828800" eaLnBrk="1" hangingPunct="1">
              <a:spcBef>
                <a:spcPct val="50000"/>
              </a:spcBef>
              <a:defRPr/>
            </a:pPr>
            <a:r>
              <a:rPr lang="en-US" altLang="en-US" sz="5600" kern="0">
                <a:solidFill>
                  <a:srgbClr val="0000FF"/>
                </a:solidFill>
                <a:latin typeface="Times New Roman" pitchFamily="18" charset="0"/>
              </a:rPr>
              <a:t>P</a:t>
            </a:r>
            <a:r>
              <a:rPr lang="en-US" altLang="en-US" sz="5600" kern="0" baseline="-25000">
                <a:solidFill>
                  <a:srgbClr val="0000FF"/>
                </a:solidFill>
                <a:latin typeface="Times New Roman" pitchFamily="18" charset="0"/>
              </a:rPr>
              <a:t>n </a:t>
            </a:r>
            <a:r>
              <a:rPr lang="en-US" altLang="en-US" sz="5600" kern="0">
                <a:solidFill>
                  <a:srgbClr val="0000FF"/>
                </a:solidFill>
                <a:latin typeface="Times New Roman" pitchFamily="18" charset="0"/>
              </a:rPr>
              <a:t>= n!</a:t>
            </a:r>
          </a:p>
        </p:txBody>
      </p:sp>
      <p:graphicFrame>
        <p:nvGraphicFramePr>
          <p:cNvPr id="55" name="Object 31">
            <a:extLst>
              <a:ext uri="{FF2B5EF4-FFF2-40B4-BE49-F238E27FC236}">
                <a16:creationId xmlns:a16="http://schemas.microsoft.com/office/drawing/2014/main" id="{301B1721-FEB1-4480-8CE1-714C041F6752}"/>
              </a:ext>
            </a:extLst>
          </p:cNvPr>
          <p:cNvGraphicFramePr>
            <a:graphicFrameLocks noChangeAspect="1"/>
          </p:cNvGraphicFramePr>
          <p:nvPr/>
        </p:nvGraphicFramePr>
        <p:xfrm>
          <a:off x="16071234" y="11716671"/>
          <a:ext cx="7010400" cy="1882774"/>
        </p:xfrm>
        <a:graphic>
          <a:graphicData uri="http://schemas.openxmlformats.org/presentationml/2006/ole">
            <mc:AlternateContent xmlns:mc="http://schemas.openxmlformats.org/markup-compatibility/2006">
              <mc:Choice xmlns:v="urn:schemas-microsoft-com:vml" Requires="v">
                <p:oleObj name="Equation" r:id="rId5" imgW="1879560" imgH="431640" progId="Equation.DSMT4">
                  <p:embed/>
                </p:oleObj>
              </mc:Choice>
              <mc:Fallback>
                <p:oleObj name="Equation" r:id="rId5" imgW="1879560" imgH="431640" progId="Equation.DSMT4">
                  <p:embed/>
                  <p:pic>
                    <p:nvPicPr>
                      <p:cNvPr id="55" name="Object 31">
                        <a:extLst>
                          <a:ext uri="{FF2B5EF4-FFF2-40B4-BE49-F238E27FC236}">
                            <a16:creationId xmlns:a16="http://schemas.microsoft.com/office/drawing/2014/main" id="{301B1721-FEB1-4480-8CE1-714C041F6752}"/>
                          </a:ext>
                        </a:extLst>
                      </p:cNvPr>
                      <p:cNvPicPr preferRelativeResize="0">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071234" y="11716671"/>
                        <a:ext cx="7010400" cy="1882774"/>
                      </a:xfrm>
                      <a:prstGeom prst="rect">
                        <a:avLst/>
                      </a:prstGeom>
                      <a:solidFill>
                        <a:srgbClr val="FFC000">
                          <a:lumMod val="40000"/>
                          <a:lumOff val="60000"/>
                        </a:srgbClr>
                      </a:solidFill>
                      <a:ln w="38100" cmpd="dbl">
                        <a:solidFill>
                          <a:srgbClr val="FF0000"/>
                        </a:solidFill>
                        <a:miter lim="800000"/>
                        <a:headEnd/>
                        <a:tailEnd/>
                      </a:ln>
                      <a:effectLst/>
                    </p:spPr>
                  </p:pic>
                </p:oleObj>
              </mc:Fallback>
            </mc:AlternateContent>
          </a:graphicData>
        </a:graphic>
      </p:graphicFrame>
      <p:sp>
        <p:nvSpPr>
          <p:cNvPr id="56" name="Line 14">
            <a:extLst>
              <a:ext uri="{FF2B5EF4-FFF2-40B4-BE49-F238E27FC236}">
                <a16:creationId xmlns:a16="http://schemas.microsoft.com/office/drawing/2014/main" id="{13840BBC-5BAD-4590-8F6E-AD7EB4D128EB}"/>
              </a:ext>
            </a:extLst>
          </p:cNvPr>
          <p:cNvSpPr>
            <a:spLocks noChangeShapeType="1"/>
          </p:cNvSpPr>
          <p:nvPr/>
        </p:nvSpPr>
        <p:spPr bwMode="auto">
          <a:xfrm flipH="1">
            <a:off x="5201299" y="3838967"/>
            <a:ext cx="6160034" cy="632130"/>
          </a:xfrm>
          <a:prstGeom prst="line">
            <a:avLst/>
          </a:prstGeom>
          <a:noFill/>
          <a:ln w="28575">
            <a:solidFill>
              <a:srgbClr val="C00000"/>
            </a:solidFill>
            <a:miter lim="800000"/>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defTabSz="1828800" eaLnBrk="1" fontAlgn="auto" latinLnBrk="0" hangingPunct="1">
              <a:lnSpc>
                <a:spcPct val="100000"/>
              </a:lnSpc>
              <a:spcBef>
                <a:spcPts val="0"/>
              </a:spcBef>
              <a:spcAft>
                <a:spcPts val="0"/>
              </a:spcAft>
              <a:buClrTx/>
              <a:buSzTx/>
              <a:buFontTx/>
              <a:buNone/>
              <a:tabLst/>
              <a:defRPr/>
            </a:pPr>
            <a:endParaRPr kumimoji="0" lang="en-US" sz="5600" b="0" i="0" u="none" strike="noStrike" kern="0" cap="none" spc="0" normalizeH="0" baseline="0" noProof="0">
              <a:ln>
                <a:noFill/>
              </a:ln>
              <a:solidFill>
                <a:sysClr val="windowText" lastClr="000000"/>
              </a:solidFill>
              <a:effectLst/>
              <a:uLnTx/>
              <a:uFillTx/>
            </a:endParaRPr>
          </a:p>
        </p:txBody>
      </p:sp>
      <p:sp>
        <p:nvSpPr>
          <p:cNvPr id="57" name="Line 16">
            <a:extLst>
              <a:ext uri="{FF2B5EF4-FFF2-40B4-BE49-F238E27FC236}">
                <a16:creationId xmlns:a16="http://schemas.microsoft.com/office/drawing/2014/main" id="{9F0BDDDD-D9EF-4AB5-B8D4-40AA59D5C7E7}"/>
              </a:ext>
            </a:extLst>
          </p:cNvPr>
          <p:cNvSpPr>
            <a:spLocks noChangeShapeType="1"/>
          </p:cNvSpPr>
          <p:nvPr/>
        </p:nvSpPr>
        <p:spPr bwMode="auto">
          <a:xfrm>
            <a:off x="11395286" y="3814298"/>
            <a:ext cx="23568" cy="824924"/>
          </a:xfrm>
          <a:prstGeom prst="line">
            <a:avLst/>
          </a:prstGeom>
          <a:noFill/>
          <a:ln w="28575">
            <a:solidFill>
              <a:srgbClr val="C00000"/>
            </a:solidFill>
            <a:miter lim="800000"/>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defTabSz="1828800" eaLnBrk="1" fontAlgn="auto" latinLnBrk="0" hangingPunct="1">
              <a:lnSpc>
                <a:spcPct val="100000"/>
              </a:lnSpc>
              <a:spcBef>
                <a:spcPts val="0"/>
              </a:spcBef>
              <a:spcAft>
                <a:spcPts val="0"/>
              </a:spcAft>
              <a:buClrTx/>
              <a:buSzTx/>
              <a:buFontTx/>
              <a:buNone/>
              <a:tabLst/>
              <a:defRPr/>
            </a:pPr>
            <a:endParaRPr kumimoji="0" lang="en-US" sz="5600" b="0" i="0" u="none" strike="noStrike" kern="0" cap="none" spc="0" normalizeH="0" baseline="0" noProof="0">
              <a:ln>
                <a:noFill/>
              </a:ln>
              <a:solidFill>
                <a:sysClr val="windowText" lastClr="000000"/>
              </a:solidFill>
              <a:effectLst/>
              <a:uLnTx/>
              <a:uFillTx/>
            </a:endParaRPr>
          </a:p>
        </p:txBody>
      </p:sp>
      <p:sp>
        <p:nvSpPr>
          <p:cNvPr id="58" name="Line 16">
            <a:extLst>
              <a:ext uri="{FF2B5EF4-FFF2-40B4-BE49-F238E27FC236}">
                <a16:creationId xmlns:a16="http://schemas.microsoft.com/office/drawing/2014/main" id="{EFBBE66C-8981-4245-84AA-ED07CB2C4DFD}"/>
              </a:ext>
            </a:extLst>
          </p:cNvPr>
          <p:cNvSpPr>
            <a:spLocks noChangeShapeType="1"/>
          </p:cNvSpPr>
          <p:nvPr/>
        </p:nvSpPr>
        <p:spPr bwMode="auto">
          <a:xfrm>
            <a:off x="11466247" y="3854597"/>
            <a:ext cx="6780838" cy="557446"/>
          </a:xfrm>
          <a:prstGeom prst="line">
            <a:avLst/>
          </a:prstGeom>
          <a:noFill/>
          <a:ln w="28575">
            <a:solidFill>
              <a:srgbClr val="C00000"/>
            </a:solidFill>
            <a:miter lim="800000"/>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defTabSz="1828800" eaLnBrk="1" fontAlgn="auto" latinLnBrk="0" hangingPunct="1">
              <a:lnSpc>
                <a:spcPct val="100000"/>
              </a:lnSpc>
              <a:spcBef>
                <a:spcPts val="0"/>
              </a:spcBef>
              <a:spcAft>
                <a:spcPts val="0"/>
              </a:spcAft>
              <a:buClrTx/>
              <a:buSzTx/>
              <a:buFontTx/>
              <a:buNone/>
              <a:tabLst/>
              <a:defRPr/>
            </a:pPr>
            <a:endParaRPr kumimoji="0" lang="en-US" sz="5600" b="0" i="0" u="none" strike="noStrike" kern="0" cap="none" spc="0" normalizeH="0" baseline="0" noProof="0">
              <a:ln>
                <a:noFill/>
              </a:ln>
              <a:solidFill>
                <a:sysClr val="windowText" lastClr="000000"/>
              </a:solidFill>
              <a:effectLst/>
              <a:uLnTx/>
              <a:uFillTx/>
            </a:endParaRPr>
          </a:p>
        </p:txBody>
      </p:sp>
      <p:sp>
        <p:nvSpPr>
          <p:cNvPr id="59" name="Text Box 21">
            <a:extLst>
              <a:ext uri="{FF2B5EF4-FFF2-40B4-BE49-F238E27FC236}">
                <a16:creationId xmlns:a16="http://schemas.microsoft.com/office/drawing/2014/main" id="{99E5B9FA-6D43-4139-A089-E57214EF3C74}"/>
              </a:ext>
            </a:extLst>
          </p:cNvPr>
          <p:cNvSpPr txBox="1">
            <a:spLocks noChangeArrowheads="1"/>
          </p:cNvSpPr>
          <p:nvPr/>
        </p:nvSpPr>
        <p:spPr bwMode="auto">
          <a:xfrm>
            <a:off x="16348013" y="8015428"/>
            <a:ext cx="7513922" cy="954107"/>
          </a:xfrm>
          <a:prstGeom prst="rect">
            <a:avLst/>
          </a:prstGeom>
          <a:solidFill>
            <a:srgbClr val="ED7D31">
              <a:lumMod val="40000"/>
              <a:lumOff val="60000"/>
            </a:srgbClr>
          </a:solidFill>
          <a:ln w="9525">
            <a:solidFill>
              <a:srgbClr val="C00000"/>
            </a:solidFill>
            <a:miter lim="800000"/>
            <a:headEnd/>
            <a:tailEnd/>
          </a:ln>
          <a:effectLst/>
          <a:scene3d>
            <a:camera prst="orthographicFront">
              <a:rot lat="0" lon="0" rev="0"/>
            </a:camera>
            <a:lightRig rig="chilly" dir="t">
              <a:rot lat="0" lon="0" rev="18480000"/>
            </a:lightRig>
          </a:scene3d>
          <a:sp3d prstMaterial="clear">
            <a:bevelT h="63500"/>
          </a:sp3d>
        </p:spPr>
        <p:txBody>
          <a:bodyPr wrap="square">
            <a:spAutoFit/>
          </a:bodyPr>
          <a:lstStyle>
            <a:lvl1pPr eaLnBrk="0" hangingPunct="0">
              <a:defRPr sz="2800">
                <a:solidFill>
                  <a:schemeClr val="tx1"/>
                </a:solidFill>
                <a:latin typeface=".VnArial" pitchFamily="34" charset="0"/>
              </a:defRPr>
            </a:lvl1pPr>
            <a:lvl2pPr marL="742950" indent="-285750" eaLnBrk="0" hangingPunct="0">
              <a:defRPr sz="2800">
                <a:solidFill>
                  <a:schemeClr val="tx1"/>
                </a:solidFill>
                <a:latin typeface=".VnArial" pitchFamily="34" charset="0"/>
              </a:defRPr>
            </a:lvl2pPr>
            <a:lvl3pPr marL="1143000" indent="-228600" eaLnBrk="0" hangingPunct="0">
              <a:defRPr sz="2800">
                <a:solidFill>
                  <a:schemeClr val="tx1"/>
                </a:solidFill>
                <a:latin typeface=".VnArial" pitchFamily="34" charset="0"/>
              </a:defRPr>
            </a:lvl3pPr>
            <a:lvl4pPr marL="1600200" indent="-228600" eaLnBrk="0" hangingPunct="0">
              <a:defRPr sz="2800">
                <a:solidFill>
                  <a:schemeClr val="tx1"/>
                </a:solidFill>
                <a:latin typeface=".VnArial" pitchFamily="34" charset="0"/>
              </a:defRPr>
            </a:lvl4pPr>
            <a:lvl5pPr marL="2057400" indent="-228600" eaLnBrk="0" hangingPunct="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algn="ctr" defTabSz="1828800" eaLnBrk="1" hangingPunct="1">
              <a:spcBef>
                <a:spcPct val="50000"/>
              </a:spcBef>
              <a:defRPr/>
            </a:pPr>
            <a:r>
              <a:rPr lang="en-US" altLang="en-US" sz="5600" b="1" kern="0">
                <a:solidFill>
                  <a:sysClr val="windowText" lastClr="000000"/>
                </a:solidFill>
                <a:effectLst>
                  <a:outerShdw blurRad="38100" dist="38100" dir="2700000" algn="tl">
                    <a:srgbClr val="C0C0C0"/>
                  </a:outerShdw>
                </a:effectLst>
                <a:latin typeface="Times New Roman" pitchFamily="18" charset="0"/>
              </a:rPr>
              <a:t>     Tổ hợp chập k của n</a:t>
            </a:r>
          </a:p>
        </p:txBody>
      </p:sp>
      <p:sp>
        <p:nvSpPr>
          <p:cNvPr id="60" name="Line 14">
            <a:extLst>
              <a:ext uri="{FF2B5EF4-FFF2-40B4-BE49-F238E27FC236}">
                <a16:creationId xmlns:a16="http://schemas.microsoft.com/office/drawing/2014/main" id="{D086EF20-FE29-4DB7-B751-35B584819B41}"/>
              </a:ext>
            </a:extLst>
          </p:cNvPr>
          <p:cNvSpPr>
            <a:spLocks noChangeShapeType="1"/>
          </p:cNvSpPr>
          <p:nvPr/>
        </p:nvSpPr>
        <p:spPr bwMode="auto">
          <a:xfrm>
            <a:off x="4065020" y="9011852"/>
            <a:ext cx="0" cy="792196"/>
          </a:xfrm>
          <a:prstGeom prst="line">
            <a:avLst/>
          </a:prstGeom>
          <a:noFill/>
          <a:ln w="28575">
            <a:solidFill>
              <a:srgbClr val="C00000"/>
            </a:solidFill>
            <a:miter lim="800000"/>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defTabSz="1828800" eaLnBrk="1" fontAlgn="auto" latinLnBrk="0" hangingPunct="1">
              <a:lnSpc>
                <a:spcPct val="100000"/>
              </a:lnSpc>
              <a:spcBef>
                <a:spcPts val="0"/>
              </a:spcBef>
              <a:spcAft>
                <a:spcPts val="0"/>
              </a:spcAft>
              <a:buClrTx/>
              <a:buSzTx/>
              <a:buFontTx/>
              <a:buNone/>
              <a:tabLst/>
              <a:defRPr/>
            </a:pPr>
            <a:endParaRPr kumimoji="0" lang="en-US" sz="5600" b="0" i="0" u="none" strike="noStrike" kern="0" cap="none" spc="0" normalizeH="0" baseline="0" noProof="0">
              <a:ln>
                <a:noFill/>
              </a:ln>
              <a:solidFill>
                <a:sysClr val="windowText" lastClr="000000"/>
              </a:solidFill>
              <a:effectLst/>
              <a:uLnTx/>
              <a:uFillTx/>
            </a:endParaRPr>
          </a:p>
        </p:txBody>
      </p:sp>
      <p:sp>
        <p:nvSpPr>
          <p:cNvPr id="61" name="Line 14">
            <a:extLst>
              <a:ext uri="{FF2B5EF4-FFF2-40B4-BE49-F238E27FC236}">
                <a16:creationId xmlns:a16="http://schemas.microsoft.com/office/drawing/2014/main" id="{76EB67DA-DE12-4171-A8DC-59CFABB639EC}"/>
              </a:ext>
            </a:extLst>
          </p:cNvPr>
          <p:cNvSpPr>
            <a:spLocks noChangeShapeType="1"/>
          </p:cNvSpPr>
          <p:nvPr/>
        </p:nvSpPr>
        <p:spPr bwMode="auto">
          <a:xfrm>
            <a:off x="4065020" y="10992064"/>
            <a:ext cx="0" cy="923328"/>
          </a:xfrm>
          <a:prstGeom prst="line">
            <a:avLst/>
          </a:prstGeom>
          <a:noFill/>
          <a:ln w="28575">
            <a:solidFill>
              <a:srgbClr val="C00000"/>
            </a:solidFill>
            <a:miter lim="800000"/>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defTabSz="1828800" eaLnBrk="1" fontAlgn="auto" latinLnBrk="0" hangingPunct="1">
              <a:lnSpc>
                <a:spcPct val="100000"/>
              </a:lnSpc>
              <a:spcBef>
                <a:spcPts val="0"/>
              </a:spcBef>
              <a:spcAft>
                <a:spcPts val="0"/>
              </a:spcAft>
              <a:buClrTx/>
              <a:buSzTx/>
              <a:buFontTx/>
              <a:buNone/>
              <a:tabLst/>
              <a:defRPr/>
            </a:pPr>
            <a:endParaRPr kumimoji="0" lang="en-US" sz="5600" b="0" i="0" u="none" strike="noStrike" kern="0" cap="none" spc="0" normalizeH="0" baseline="0" noProof="0">
              <a:ln>
                <a:noFill/>
              </a:ln>
              <a:solidFill>
                <a:sysClr val="windowText" lastClr="000000"/>
              </a:solidFill>
              <a:effectLst/>
              <a:uLnTx/>
              <a:uFillTx/>
            </a:endParaRPr>
          </a:p>
        </p:txBody>
      </p:sp>
      <p:sp>
        <p:nvSpPr>
          <p:cNvPr id="62" name="Line 14">
            <a:extLst>
              <a:ext uri="{FF2B5EF4-FFF2-40B4-BE49-F238E27FC236}">
                <a16:creationId xmlns:a16="http://schemas.microsoft.com/office/drawing/2014/main" id="{8B9F5FE2-0027-477E-8156-65F7A09981EB}"/>
              </a:ext>
            </a:extLst>
          </p:cNvPr>
          <p:cNvSpPr>
            <a:spLocks noChangeShapeType="1"/>
          </p:cNvSpPr>
          <p:nvPr/>
        </p:nvSpPr>
        <p:spPr bwMode="auto">
          <a:xfrm>
            <a:off x="11361336" y="9060026"/>
            <a:ext cx="0" cy="695848"/>
          </a:xfrm>
          <a:prstGeom prst="line">
            <a:avLst/>
          </a:prstGeom>
          <a:noFill/>
          <a:ln w="28575">
            <a:solidFill>
              <a:srgbClr val="C00000"/>
            </a:solidFill>
            <a:miter lim="800000"/>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defTabSz="1828800" eaLnBrk="1" fontAlgn="auto" latinLnBrk="0" hangingPunct="1">
              <a:lnSpc>
                <a:spcPct val="100000"/>
              </a:lnSpc>
              <a:spcBef>
                <a:spcPts val="0"/>
              </a:spcBef>
              <a:spcAft>
                <a:spcPts val="0"/>
              </a:spcAft>
              <a:buClrTx/>
              <a:buSzTx/>
              <a:buFontTx/>
              <a:buNone/>
              <a:tabLst/>
              <a:defRPr/>
            </a:pPr>
            <a:endParaRPr kumimoji="0" lang="en-US" sz="5600" b="0" i="0" u="none" strike="noStrike" kern="0" cap="none" spc="0" normalizeH="0" baseline="0" noProof="0">
              <a:ln>
                <a:noFill/>
              </a:ln>
              <a:solidFill>
                <a:sysClr val="windowText" lastClr="000000"/>
              </a:solidFill>
              <a:effectLst/>
              <a:uLnTx/>
              <a:uFillTx/>
            </a:endParaRPr>
          </a:p>
        </p:txBody>
      </p:sp>
      <p:sp>
        <p:nvSpPr>
          <p:cNvPr id="63" name="Line 14">
            <a:extLst>
              <a:ext uri="{FF2B5EF4-FFF2-40B4-BE49-F238E27FC236}">
                <a16:creationId xmlns:a16="http://schemas.microsoft.com/office/drawing/2014/main" id="{44E1194F-6E07-47AB-97BF-D7FBC10FE230}"/>
              </a:ext>
            </a:extLst>
          </p:cNvPr>
          <p:cNvSpPr>
            <a:spLocks noChangeShapeType="1"/>
          </p:cNvSpPr>
          <p:nvPr/>
        </p:nvSpPr>
        <p:spPr bwMode="auto">
          <a:xfrm>
            <a:off x="11418854" y="10719656"/>
            <a:ext cx="0" cy="923328"/>
          </a:xfrm>
          <a:prstGeom prst="line">
            <a:avLst/>
          </a:prstGeom>
          <a:noFill/>
          <a:ln w="28575">
            <a:solidFill>
              <a:srgbClr val="C00000"/>
            </a:solidFill>
            <a:miter lim="800000"/>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defTabSz="1828800" eaLnBrk="1" fontAlgn="auto" latinLnBrk="0" hangingPunct="1">
              <a:lnSpc>
                <a:spcPct val="100000"/>
              </a:lnSpc>
              <a:spcBef>
                <a:spcPts val="0"/>
              </a:spcBef>
              <a:spcAft>
                <a:spcPts val="0"/>
              </a:spcAft>
              <a:buClrTx/>
              <a:buSzTx/>
              <a:buFontTx/>
              <a:buNone/>
              <a:tabLst/>
              <a:defRPr/>
            </a:pPr>
            <a:endParaRPr kumimoji="0" lang="en-US" sz="5600" b="0" i="0" u="none" strike="noStrike" kern="0" cap="none" spc="0" normalizeH="0" baseline="0" noProof="0">
              <a:ln>
                <a:noFill/>
              </a:ln>
              <a:solidFill>
                <a:sysClr val="windowText" lastClr="000000"/>
              </a:solidFill>
              <a:effectLst/>
              <a:uLnTx/>
              <a:uFillTx/>
            </a:endParaRPr>
          </a:p>
        </p:txBody>
      </p:sp>
      <p:sp>
        <p:nvSpPr>
          <p:cNvPr id="64" name="Line 14">
            <a:extLst>
              <a:ext uri="{FF2B5EF4-FFF2-40B4-BE49-F238E27FC236}">
                <a16:creationId xmlns:a16="http://schemas.microsoft.com/office/drawing/2014/main" id="{2BED8D98-47C2-49BD-A83E-8A5D7F8A7098}"/>
              </a:ext>
            </a:extLst>
          </p:cNvPr>
          <p:cNvSpPr>
            <a:spLocks noChangeShapeType="1"/>
          </p:cNvSpPr>
          <p:nvPr/>
        </p:nvSpPr>
        <p:spPr bwMode="auto">
          <a:xfrm>
            <a:off x="19408014" y="9083333"/>
            <a:ext cx="0" cy="672542"/>
          </a:xfrm>
          <a:prstGeom prst="line">
            <a:avLst/>
          </a:prstGeom>
          <a:noFill/>
          <a:ln w="28575">
            <a:solidFill>
              <a:srgbClr val="C00000"/>
            </a:solidFill>
            <a:miter lim="800000"/>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defTabSz="1828800" eaLnBrk="1" fontAlgn="auto" latinLnBrk="0" hangingPunct="1">
              <a:lnSpc>
                <a:spcPct val="100000"/>
              </a:lnSpc>
              <a:spcBef>
                <a:spcPts val="0"/>
              </a:spcBef>
              <a:spcAft>
                <a:spcPts val="0"/>
              </a:spcAft>
              <a:buClrTx/>
              <a:buSzTx/>
              <a:buFontTx/>
              <a:buNone/>
              <a:tabLst/>
              <a:defRPr/>
            </a:pPr>
            <a:endParaRPr kumimoji="0" lang="en-US" sz="5600" b="0" i="0" u="none" strike="noStrike" kern="0" cap="none" spc="0" normalizeH="0" baseline="0" noProof="0">
              <a:ln>
                <a:noFill/>
              </a:ln>
              <a:solidFill>
                <a:sysClr val="windowText" lastClr="000000"/>
              </a:solidFill>
              <a:effectLst/>
              <a:uLnTx/>
              <a:uFillTx/>
            </a:endParaRPr>
          </a:p>
        </p:txBody>
      </p:sp>
      <p:sp>
        <p:nvSpPr>
          <p:cNvPr id="65" name="Line 14">
            <a:extLst>
              <a:ext uri="{FF2B5EF4-FFF2-40B4-BE49-F238E27FC236}">
                <a16:creationId xmlns:a16="http://schemas.microsoft.com/office/drawing/2014/main" id="{CC81E8A8-EDF6-4EED-9353-52A4E14DB7D4}"/>
              </a:ext>
            </a:extLst>
          </p:cNvPr>
          <p:cNvSpPr>
            <a:spLocks noChangeShapeType="1"/>
          </p:cNvSpPr>
          <p:nvPr/>
        </p:nvSpPr>
        <p:spPr bwMode="auto">
          <a:xfrm>
            <a:off x="19408014" y="10802314"/>
            <a:ext cx="0" cy="923328"/>
          </a:xfrm>
          <a:prstGeom prst="line">
            <a:avLst/>
          </a:prstGeom>
          <a:noFill/>
          <a:ln w="28575">
            <a:solidFill>
              <a:srgbClr val="C00000"/>
            </a:solidFill>
            <a:miter lim="800000"/>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defTabSz="1828800" eaLnBrk="1" fontAlgn="auto" latinLnBrk="0" hangingPunct="1">
              <a:lnSpc>
                <a:spcPct val="100000"/>
              </a:lnSpc>
              <a:spcBef>
                <a:spcPts val="0"/>
              </a:spcBef>
              <a:spcAft>
                <a:spcPts val="0"/>
              </a:spcAft>
              <a:buClrTx/>
              <a:buSzTx/>
              <a:buFontTx/>
              <a:buNone/>
              <a:tabLst/>
              <a:defRPr/>
            </a:pPr>
            <a:endParaRPr kumimoji="0" lang="en-US" sz="5600" b="0" i="0" u="none" strike="noStrike" kern="0" cap="none" spc="0" normalizeH="0" baseline="0" noProof="0">
              <a:ln>
                <a:noFill/>
              </a:ln>
              <a:solidFill>
                <a:sysClr val="windowText" lastClr="000000"/>
              </a:solidFill>
              <a:effectLst/>
              <a:uLnTx/>
              <a:uFillTx/>
            </a:endParaRPr>
          </a:p>
        </p:txBody>
      </p:sp>
      <p:sp>
        <p:nvSpPr>
          <p:cNvPr id="66" name="Rectangle 275">
            <a:extLst>
              <a:ext uri="{FF2B5EF4-FFF2-40B4-BE49-F238E27FC236}">
                <a16:creationId xmlns:a16="http://schemas.microsoft.com/office/drawing/2014/main" id="{94BCFCA3-5BFF-4706-BFA6-1710601B98FD}"/>
              </a:ext>
            </a:extLst>
          </p:cNvPr>
          <p:cNvSpPr>
            <a:spLocks noChangeArrowheads="1"/>
          </p:cNvSpPr>
          <p:nvPr/>
        </p:nvSpPr>
        <p:spPr bwMode="auto">
          <a:xfrm>
            <a:off x="-54591" y="695214"/>
            <a:ext cx="369397"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82880" tIns="91440" rIns="182880" bIns="91440" numCol="1" anchor="ctr" anchorCtr="0" compatLnSpc="1">
            <a:prstTxWarp prst="textNoShape">
              <a:avLst/>
            </a:prstTxWarp>
            <a:spAutoFit/>
          </a:bodyPr>
          <a:lstStyle/>
          <a:p>
            <a:pPr marL="0" marR="0" lvl="0" indent="0" defTabSz="182880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ysClr val="windowText" lastClr="000000"/>
              </a:solidFill>
              <a:effectLst/>
              <a:uLnTx/>
              <a:uFillTx/>
            </a:endParaRPr>
          </a:p>
        </p:txBody>
      </p:sp>
      <p:grpSp>
        <p:nvGrpSpPr>
          <p:cNvPr id="67" name="Group 66">
            <a:extLst>
              <a:ext uri="{FF2B5EF4-FFF2-40B4-BE49-F238E27FC236}">
                <a16:creationId xmlns:a16="http://schemas.microsoft.com/office/drawing/2014/main" id="{A8A79716-DD9E-42E5-A04F-39A7E4144AEA}"/>
              </a:ext>
            </a:extLst>
          </p:cNvPr>
          <p:cNvGrpSpPr/>
          <p:nvPr/>
        </p:nvGrpSpPr>
        <p:grpSpPr>
          <a:xfrm>
            <a:off x="3931500" y="2584905"/>
            <a:ext cx="14556184" cy="1170440"/>
            <a:chOff x="1859552" y="820101"/>
            <a:chExt cx="7092396" cy="585220"/>
          </a:xfrm>
        </p:grpSpPr>
        <p:sp>
          <p:nvSpPr>
            <p:cNvPr id="68" name="Text Box 12">
              <a:extLst>
                <a:ext uri="{FF2B5EF4-FFF2-40B4-BE49-F238E27FC236}">
                  <a16:creationId xmlns:a16="http://schemas.microsoft.com/office/drawing/2014/main" id="{A3296630-49EF-4469-8230-860E1166FC82}"/>
                </a:ext>
              </a:extLst>
            </p:cNvPr>
            <p:cNvSpPr txBox="1">
              <a:spLocks noChangeArrowheads="1"/>
            </p:cNvSpPr>
            <p:nvPr/>
          </p:nvSpPr>
          <p:spPr bwMode="auto">
            <a:xfrm>
              <a:off x="1859552" y="820101"/>
              <a:ext cx="7092396" cy="538609"/>
            </a:xfrm>
            <a:prstGeom prst="rect">
              <a:avLst/>
            </a:prstGeom>
            <a:solidFill>
              <a:srgbClr val="FFC000">
                <a:lumMod val="20000"/>
                <a:lumOff val="80000"/>
              </a:srgbClr>
            </a:solidFill>
            <a:ln w="19050" cmpd="dbl">
              <a:solidFill>
                <a:srgbClr val="C00000"/>
              </a:solid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lvl1pPr eaLnBrk="0" hangingPunct="0">
                <a:defRPr sz="2800">
                  <a:solidFill>
                    <a:schemeClr val="tx1"/>
                  </a:solidFill>
                  <a:latin typeface=".VnArial" pitchFamily="34" charset="0"/>
                </a:defRPr>
              </a:lvl1pPr>
              <a:lvl2pPr marL="742950" indent="-285750" eaLnBrk="0" hangingPunct="0">
                <a:defRPr sz="2800">
                  <a:solidFill>
                    <a:schemeClr val="tx1"/>
                  </a:solidFill>
                  <a:latin typeface=".VnArial" pitchFamily="34" charset="0"/>
                </a:defRPr>
              </a:lvl2pPr>
              <a:lvl3pPr marL="1143000" indent="-228600" eaLnBrk="0" hangingPunct="0">
                <a:defRPr sz="2800">
                  <a:solidFill>
                    <a:schemeClr val="tx1"/>
                  </a:solidFill>
                  <a:latin typeface=".VnArial" pitchFamily="34" charset="0"/>
                </a:defRPr>
              </a:lvl3pPr>
              <a:lvl4pPr marL="1600200" indent="-228600" eaLnBrk="0" hangingPunct="0">
                <a:defRPr sz="2800">
                  <a:solidFill>
                    <a:schemeClr val="tx1"/>
                  </a:solidFill>
                  <a:latin typeface=".VnArial" pitchFamily="34" charset="0"/>
                </a:defRPr>
              </a:lvl4pPr>
              <a:lvl5pPr marL="2057400" indent="-228600" eaLnBrk="0" hangingPunct="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marL="0" marR="0" lvl="0" indent="0" algn="ctr" defTabSz="1828800" eaLnBrk="1" fontAlgn="auto" latinLnBrk="0" hangingPunct="1">
                <a:lnSpc>
                  <a:spcPct val="100000"/>
                </a:lnSpc>
                <a:spcBef>
                  <a:spcPct val="50000"/>
                </a:spcBef>
                <a:spcAft>
                  <a:spcPts val="0"/>
                </a:spcAft>
                <a:buClrTx/>
                <a:buSzTx/>
                <a:buFontTx/>
                <a:buNone/>
                <a:tabLst/>
                <a:defRPr/>
              </a:pPr>
              <a:r>
                <a:rPr kumimoji="0" lang="en-US" altLang="en-US" sz="6400" b="1" i="0" u="none" strike="noStrike" kern="0" cap="none" spc="0" normalizeH="0" baseline="0" noProof="0">
                  <a:ln>
                    <a:noFill/>
                  </a:ln>
                  <a:solidFill>
                    <a:sysClr val="windowText" lastClr="000000"/>
                  </a:solidFill>
                  <a:effectLst>
                    <a:outerShdw blurRad="38100" dist="38100" dir="2700000" algn="tl">
                      <a:srgbClr val="C0C0C0"/>
                    </a:outerShdw>
                  </a:effectLst>
                  <a:uLnTx/>
                  <a:uFillTx/>
                  <a:latin typeface="Times New Roman" pitchFamily="18" charset="0"/>
                </a:rPr>
                <a:t>Cho tập A gồm n phần tử</a:t>
              </a:r>
            </a:p>
          </p:txBody>
        </p:sp>
        <p:graphicFrame>
          <p:nvGraphicFramePr>
            <p:cNvPr id="69" name="Object 68">
              <a:extLst>
                <a:ext uri="{FF2B5EF4-FFF2-40B4-BE49-F238E27FC236}">
                  <a16:creationId xmlns:a16="http://schemas.microsoft.com/office/drawing/2014/main" id="{3158FB9B-9087-4A23-9EEC-251FC3900897}"/>
                </a:ext>
              </a:extLst>
            </p:cNvPr>
            <p:cNvGraphicFramePr>
              <a:graphicFrameLocks noChangeAspect="1"/>
            </p:cNvGraphicFramePr>
            <p:nvPr/>
          </p:nvGraphicFramePr>
          <p:xfrm>
            <a:off x="7633552" y="844302"/>
            <a:ext cx="1318395" cy="561019"/>
          </p:xfrm>
          <a:graphic>
            <a:graphicData uri="http://schemas.openxmlformats.org/presentationml/2006/ole">
              <mc:AlternateContent xmlns:mc="http://schemas.openxmlformats.org/markup-compatibility/2006">
                <mc:Choice xmlns:v="urn:schemas-microsoft-com:vml" Requires="v">
                  <p:oleObj name="Equation" r:id="rId7" imgW="444307" imgH="190417" progId="Equation.DSMT4">
                    <p:embed/>
                  </p:oleObj>
                </mc:Choice>
                <mc:Fallback>
                  <p:oleObj name="Equation" r:id="rId7" imgW="444307" imgH="190417" progId="Equation.DSMT4">
                    <p:embed/>
                    <p:pic>
                      <p:nvPicPr>
                        <p:cNvPr id="69" name="Object 68">
                          <a:extLst>
                            <a:ext uri="{FF2B5EF4-FFF2-40B4-BE49-F238E27FC236}">
                              <a16:creationId xmlns:a16="http://schemas.microsoft.com/office/drawing/2014/main" id="{3158FB9B-9087-4A23-9EEC-251FC390089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33552" y="844302"/>
                          <a:ext cx="1318395" cy="561019"/>
                        </a:xfrm>
                        <a:prstGeom prst="rect">
                          <a:avLst/>
                        </a:prstGeom>
                        <a:noFill/>
                      </p:spPr>
                    </p:pic>
                  </p:oleObj>
                </mc:Fallback>
              </mc:AlternateContent>
            </a:graphicData>
          </a:graphic>
        </p:graphicFrame>
      </p:grpSp>
    </p:spTree>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Rounded Corners 1">
                <a:extLst>
                  <a:ext uri="{FF2B5EF4-FFF2-40B4-BE49-F238E27FC236}">
                    <a16:creationId xmlns:a16="http://schemas.microsoft.com/office/drawing/2014/main" id="{08D358A6-803C-809A-9DCD-2845A7FB34D1}"/>
                  </a:ext>
                </a:extLst>
              </p:cNvPr>
              <p:cNvSpPr/>
              <p:nvPr/>
            </p:nvSpPr>
            <p:spPr>
              <a:xfrm>
                <a:off x="406450" y="3692270"/>
                <a:ext cx="23444150" cy="8575931"/>
              </a:xfrm>
              <a:prstGeom prst="roundRect">
                <a:avLst>
                  <a:gd name="adj" fmla="val 9039"/>
                </a:avLst>
              </a:prstGeom>
              <a:solidFill>
                <a:srgbClr val="FFE2A7"/>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72000" bIns="0" numCol="1" spcCol="0" rtlCol="0" fromWordArt="0" anchor="t" anchorCtr="0" forceAA="0" compatLnSpc="1">
                <a:prstTxWarp prst="textNoShape">
                  <a:avLst/>
                </a:prstTxWarp>
                <a:noAutofit/>
              </a:bodyPr>
              <a:lstStyle/>
              <a:p>
                <a:r>
                  <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rPr>
                  <a:t>Có </a:t>
                </a:r>
                <a:r>
                  <a:rPr lang="en-US" sz="4800" b="1" dirty="0" err="1">
                    <a:solidFill>
                      <a:schemeClr val="tx1"/>
                    </a:solidFill>
                    <a:latin typeface="Tahoma" panose="020B0604030504040204" pitchFamily="34" charset="0"/>
                    <a:ea typeface="Tahoma" panose="020B0604030504040204" pitchFamily="34" charset="0"/>
                    <a:cs typeface="Tahoma" panose="020B0604030504040204" pitchFamily="34" charset="0"/>
                  </a:rPr>
                  <a:t>thể</a:t>
                </a:r>
                <a:r>
                  <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latin typeface="Tahoma" panose="020B0604030504040204" pitchFamily="34" charset="0"/>
                    <a:ea typeface="Tahoma" panose="020B0604030504040204" pitchFamily="34" charset="0"/>
                    <a:cs typeface="Tahoma" panose="020B0604030504040204" pitchFamily="34" charset="0"/>
                  </a:rPr>
                  <a:t>coi</a:t>
                </a:r>
                <a:r>
                  <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latin typeface="Tahoma" panose="020B0604030504040204" pitchFamily="34" charset="0"/>
                    <a:ea typeface="Tahoma" panose="020B0604030504040204" pitchFamily="34" charset="0"/>
                    <a:cs typeface="Tahoma" panose="020B0604030504040204" pitchFamily="34" charset="0"/>
                  </a:rPr>
                  <a:t>người</a:t>
                </a:r>
                <a:r>
                  <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latin typeface="Tahoma" panose="020B0604030504040204" pitchFamily="34" charset="0"/>
                    <a:ea typeface="Tahoma" panose="020B0604030504040204" pitchFamily="34" charset="0"/>
                    <a:cs typeface="Tahoma" panose="020B0604030504040204" pitchFamily="34" charset="0"/>
                  </a:rPr>
                  <a:t>đầu</a:t>
                </a:r>
                <a:r>
                  <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latin typeface="Tahoma" panose="020B0604030504040204" pitchFamily="34" charset="0"/>
                    <a:ea typeface="Tahoma" panose="020B0604030504040204" pitchFamily="34" charset="0"/>
                    <a:cs typeface="Tahoma" panose="020B0604030504040204" pitchFamily="34" charset="0"/>
                  </a:rPr>
                  <a:t>tiên</a:t>
                </a:r>
                <a:r>
                  <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latin typeface="Tahoma" panose="020B0604030504040204" pitchFamily="34" charset="0"/>
                    <a:ea typeface="Tahoma" panose="020B0604030504040204" pitchFamily="34" charset="0"/>
                    <a:cs typeface="Tahoma" panose="020B0604030504040204" pitchFamily="34" charset="0"/>
                  </a:rPr>
                  <a:t>đưa</a:t>
                </a:r>
                <a:r>
                  <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latin typeface="Tahoma" panose="020B0604030504040204" pitchFamily="34" charset="0"/>
                    <a:ea typeface="Tahoma" panose="020B0604030504040204" pitchFamily="34" charset="0"/>
                    <a:cs typeface="Tahoma" panose="020B0604030504040204" pitchFamily="34" charset="0"/>
                  </a:rPr>
                  <a:t>các</a:t>
                </a:r>
                <a:r>
                  <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latin typeface="Tahoma" panose="020B0604030504040204" pitchFamily="34" charset="0"/>
                    <a:ea typeface="Tahoma" panose="020B0604030504040204" pitchFamily="34" charset="0"/>
                    <a:cs typeface="Tahoma" panose="020B0604030504040204" pitchFamily="34" charset="0"/>
                  </a:rPr>
                  <a:t>bài</a:t>
                </a:r>
                <a:r>
                  <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latin typeface="Tahoma" panose="020B0604030504040204" pitchFamily="34" charset="0"/>
                    <a:ea typeface="Tahoma" panose="020B0604030504040204" pitchFamily="34" charset="0"/>
                    <a:cs typeface="Tahoma" panose="020B0604030504040204" pitchFamily="34" charset="0"/>
                  </a:rPr>
                  <a:t>toán</a:t>
                </a:r>
                <a:r>
                  <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latin typeface="Tahoma" panose="020B0604030504040204" pitchFamily="34" charset="0"/>
                    <a:ea typeface="Tahoma" panose="020B0604030504040204" pitchFamily="34" charset="0"/>
                    <a:cs typeface="Tahoma" panose="020B0604030504040204" pitchFamily="34" charset="0"/>
                  </a:rPr>
                  <a:t>tổ</a:t>
                </a:r>
                <a:r>
                  <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latin typeface="Tahoma" panose="020B0604030504040204" pitchFamily="34" charset="0"/>
                    <a:ea typeface="Tahoma" panose="020B0604030504040204" pitchFamily="34" charset="0"/>
                    <a:cs typeface="Tahoma" panose="020B0604030504040204" pitchFamily="34" charset="0"/>
                  </a:rPr>
                  <a:t>hợp</a:t>
                </a:r>
                <a:r>
                  <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latin typeface="Tahoma" panose="020B0604030504040204" pitchFamily="34" charset="0"/>
                    <a:ea typeface="Tahoma" panose="020B0604030504040204" pitchFamily="34" charset="0"/>
                    <a:cs typeface="Tahoma" panose="020B0604030504040204" pitchFamily="34" charset="0"/>
                  </a:rPr>
                  <a:t>vào</a:t>
                </a:r>
                <a:r>
                  <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latin typeface="Tahoma" panose="020B0604030504040204" pitchFamily="34" charset="0"/>
                    <a:ea typeface="Tahoma" panose="020B0604030504040204" pitchFamily="34" charset="0"/>
                    <a:cs typeface="Tahoma" panose="020B0604030504040204" pitchFamily="34" charset="0"/>
                  </a:rPr>
                  <a:t>châu</a:t>
                </a:r>
                <a:r>
                  <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latin typeface="Tahoma" panose="020B0604030504040204" pitchFamily="34" charset="0"/>
                    <a:ea typeface="Tahoma" panose="020B0604030504040204" pitchFamily="34" charset="0"/>
                    <a:cs typeface="Tahoma" panose="020B0604030504040204" pitchFamily="34" charset="0"/>
                  </a:rPr>
                  <a:t>Âu</a:t>
                </a:r>
                <a:r>
                  <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latin typeface="Tahoma" panose="020B0604030504040204" pitchFamily="34" charset="0"/>
                    <a:ea typeface="Tahoma" panose="020B0604030504040204" pitchFamily="34" charset="0"/>
                    <a:cs typeface="Tahoma" panose="020B0604030504040204" pitchFamily="34" charset="0"/>
                  </a:rPr>
                  <a:t>là</a:t>
                </a:r>
                <a:r>
                  <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rPr>
                  <a:t> Leonardo Fibonacci ở </a:t>
                </a:r>
                <a:r>
                  <a:rPr lang="en-US" sz="4800" b="1" dirty="0" err="1">
                    <a:solidFill>
                      <a:schemeClr val="tx1"/>
                    </a:solidFill>
                    <a:latin typeface="Tahoma" panose="020B0604030504040204" pitchFamily="34" charset="0"/>
                    <a:ea typeface="Tahoma" panose="020B0604030504040204" pitchFamily="34" charset="0"/>
                    <a:cs typeface="Tahoma" panose="020B0604030504040204" pitchFamily="34" charset="0"/>
                  </a:rPr>
                  <a:t>thành</a:t>
                </a:r>
                <a:r>
                  <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rPr>
                  <a:t> Pisa (</a:t>
                </a:r>
                <a:r>
                  <a:rPr lang="en-US" sz="4800" b="1" dirty="0" err="1">
                    <a:solidFill>
                      <a:schemeClr val="tx1"/>
                    </a:solidFill>
                    <a:latin typeface="Tahoma" panose="020B0604030504040204" pitchFamily="34" charset="0"/>
                    <a:ea typeface="Tahoma" panose="020B0604030504040204" pitchFamily="34" charset="0"/>
                    <a:cs typeface="Tahoma" panose="020B0604030504040204" pitchFamily="34" charset="0"/>
                  </a:rPr>
                  <a:t>thuộc</a:t>
                </a:r>
                <a:r>
                  <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latin typeface="Tahoma" panose="020B0604030504040204" pitchFamily="34" charset="0"/>
                    <a:ea typeface="Tahoma" panose="020B0604030504040204" pitchFamily="34" charset="0"/>
                    <a:cs typeface="Tahoma" panose="020B0604030504040204" pitchFamily="34" charset="0"/>
                  </a:rPr>
                  <a:t>nước</a:t>
                </a:r>
                <a:r>
                  <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rPr>
                  <a:t> Italia </a:t>
                </a:r>
                <a:r>
                  <a:rPr lang="en-US" sz="4800" b="1" dirty="0" err="1">
                    <a:solidFill>
                      <a:schemeClr val="tx1"/>
                    </a:solidFill>
                    <a:latin typeface="Tahoma" panose="020B0604030504040204" pitchFamily="34" charset="0"/>
                    <a:ea typeface="Tahoma" panose="020B0604030504040204" pitchFamily="34" charset="0"/>
                    <a:cs typeface="Tahoma" panose="020B0604030504040204" pitchFamily="34" charset="0"/>
                  </a:rPr>
                  <a:t>ngày</a:t>
                </a:r>
                <a:r>
                  <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rPr>
                  <a:t> nay) </a:t>
                </a:r>
                <a:r>
                  <a:rPr lang="en-US" sz="4800" b="1" dirty="0" err="1">
                    <a:solidFill>
                      <a:schemeClr val="tx1"/>
                    </a:solidFill>
                    <a:latin typeface="Tahoma" panose="020B0604030504040204" pitchFamily="34" charset="0"/>
                    <a:ea typeface="Tahoma" panose="020B0604030504040204" pitchFamily="34" charset="0"/>
                    <a:cs typeface="Tahoma" panose="020B0604030504040204" pitchFamily="34" charset="0"/>
                  </a:rPr>
                  <a:t>vào</a:t>
                </a:r>
                <a:r>
                  <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latin typeface="Tahoma" panose="020B0604030504040204" pitchFamily="34" charset="0"/>
                    <a:ea typeface="Tahoma" panose="020B0604030504040204" pitchFamily="34" charset="0"/>
                    <a:cs typeface="Tahoma" panose="020B0604030504040204" pitchFamily="34" charset="0"/>
                  </a:rPr>
                  <a:t>thế</a:t>
                </a:r>
                <a:r>
                  <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latin typeface="Tahoma" panose="020B0604030504040204" pitchFamily="34" charset="0"/>
                    <a:ea typeface="Tahoma" panose="020B0604030504040204" pitchFamily="34" charset="0"/>
                    <a:cs typeface="Tahoma" panose="020B0604030504040204" pitchFamily="34" charset="0"/>
                  </a:rPr>
                  <a:t>kỉ</a:t>
                </a:r>
                <a:r>
                  <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rPr>
                  <a:t> XIII. Trong </a:t>
                </a:r>
                <a:r>
                  <a:rPr lang="en-US" sz="4800" b="1" dirty="0" err="1">
                    <a:solidFill>
                      <a:schemeClr val="tx1"/>
                    </a:solidFill>
                    <a:latin typeface="Tahoma" panose="020B0604030504040204" pitchFamily="34" charset="0"/>
                    <a:ea typeface="Tahoma" panose="020B0604030504040204" pitchFamily="34" charset="0"/>
                    <a:cs typeface="Tahoma" panose="020B0604030504040204" pitchFamily="34" charset="0"/>
                  </a:rPr>
                  <a:t>cuốn</a:t>
                </a:r>
                <a:r>
                  <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latin typeface="Tahoma" panose="020B0604030504040204" pitchFamily="34" charset="0"/>
                    <a:ea typeface="Tahoma" panose="020B0604030504040204" pitchFamily="34" charset="0"/>
                    <a:cs typeface="Tahoma" panose="020B0604030504040204" pitchFamily="34" charset="0"/>
                  </a:rPr>
                  <a:t>sách</a:t>
                </a:r>
                <a:r>
                  <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rPr>
                  <a:t> Liber Abaci (</a:t>
                </a:r>
                <a:r>
                  <a:rPr lang="en-US" sz="4800" b="1" dirty="0" err="1">
                    <a:solidFill>
                      <a:schemeClr val="tx1"/>
                    </a:solidFill>
                    <a:latin typeface="Tahoma" panose="020B0604030504040204" pitchFamily="34" charset="0"/>
                    <a:ea typeface="Tahoma" panose="020B0604030504040204" pitchFamily="34" charset="0"/>
                    <a:cs typeface="Tahoma" panose="020B0604030504040204" pitchFamily="34" charset="0"/>
                  </a:rPr>
                  <a:t>Sách</a:t>
                </a:r>
                <a:r>
                  <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rPr>
                  <a:t> tính), </a:t>
                </a:r>
                <a:r>
                  <a:rPr lang="en-US" sz="4800" b="1" dirty="0" err="1">
                    <a:solidFill>
                      <a:schemeClr val="tx1"/>
                    </a:solidFill>
                    <a:latin typeface="Tahoma" panose="020B0604030504040204" pitchFamily="34" charset="0"/>
                    <a:ea typeface="Tahoma" panose="020B0604030504040204" pitchFamily="34" charset="0"/>
                    <a:cs typeface="Tahoma" panose="020B0604030504040204" pitchFamily="34" charset="0"/>
                  </a:rPr>
                  <a:t>ông</a:t>
                </a:r>
                <a:r>
                  <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latin typeface="Tahoma" panose="020B0604030504040204" pitchFamily="34" charset="0"/>
                    <a:ea typeface="Tahoma" panose="020B0604030504040204" pitchFamily="34" charset="0"/>
                    <a:cs typeface="Tahoma" panose="020B0604030504040204" pitchFamily="34" charset="0"/>
                  </a:rPr>
                  <a:t>đã</a:t>
                </a:r>
                <a:r>
                  <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latin typeface="Tahoma" panose="020B0604030504040204" pitchFamily="34" charset="0"/>
                    <a:ea typeface="Tahoma" panose="020B0604030504040204" pitchFamily="34" charset="0"/>
                    <a:cs typeface="Tahoma" panose="020B0604030504040204" pitchFamily="34" charset="0"/>
                  </a:rPr>
                  <a:t>giới</a:t>
                </a:r>
                <a:r>
                  <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latin typeface="Tahoma" panose="020B0604030504040204" pitchFamily="34" charset="0"/>
                    <a:ea typeface="Tahoma" panose="020B0604030504040204" pitchFamily="34" charset="0"/>
                    <a:cs typeface="Tahoma" panose="020B0604030504040204" pitchFamily="34" charset="0"/>
                  </a:rPr>
                  <a:t>thiệu</a:t>
                </a:r>
                <a:r>
                  <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latin typeface="Tahoma" panose="020B0604030504040204" pitchFamily="34" charset="0"/>
                    <a:ea typeface="Tahoma" panose="020B0604030504040204" pitchFamily="34" charset="0"/>
                    <a:cs typeface="Tahoma" panose="020B0604030504040204" pitchFamily="34" charset="0"/>
                  </a:rPr>
                  <a:t>dãy</a:t>
                </a:r>
                <a:r>
                  <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rPr>
                  <a:t> số Fibonacci:</a:t>
                </a:r>
              </a:p>
              <a:p>
                <a:r>
                  <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8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ctrlPr>
                      </m:sSubPr>
                      <m:e>
                        <m:r>
                          <a:rPr lang="en-US" sz="48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𝑭</m:t>
                        </m:r>
                      </m:e>
                      <m:sub>
                        <m:r>
                          <a:rPr lang="en-US" sz="48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𝟎</m:t>
                        </m:r>
                      </m:sub>
                    </m:sSub>
                    <m:r>
                      <a:rPr lang="en-US" sz="48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m:t>
                    </m:r>
                    <m:r>
                      <a:rPr lang="en-US" sz="48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𝟎</m:t>
                    </m:r>
                    <m:r>
                      <a:rPr lang="en-US" sz="48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 </m:t>
                    </m:r>
                    <m:sSub>
                      <m:sSubPr>
                        <m:ctrlPr>
                          <a:rPr lang="en-US" sz="48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ctrlPr>
                      </m:sSubPr>
                      <m:e>
                        <m:r>
                          <a:rPr lang="en-US" sz="48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𝑭</m:t>
                        </m:r>
                      </m:e>
                      <m:sub>
                        <m:r>
                          <a:rPr lang="en-US" sz="48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𝟏</m:t>
                        </m:r>
                      </m:sub>
                    </m:sSub>
                    <m:r>
                      <a:rPr lang="en-US" sz="48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m:t>
                    </m:r>
                    <m:r>
                      <a:rPr lang="en-US" sz="48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𝟏</m:t>
                    </m:r>
                    <m:r>
                      <a:rPr lang="en-US" sz="48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 </m:t>
                    </m:r>
                    <m:sSub>
                      <m:sSubPr>
                        <m:ctrlPr>
                          <a:rPr lang="en-US" sz="48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ctrlPr>
                      </m:sSubPr>
                      <m:e>
                        <m:r>
                          <a:rPr lang="en-US" sz="48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𝑭</m:t>
                        </m:r>
                      </m:e>
                      <m:sub>
                        <m:r>
                          <a:rPr lang="en-US" sz="48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𝟐</m:t>
                        </m:r>
                      </m:sub>
                    </m:sSub>
                    <m:r>
                      <a:rPr lang="en-US" sz="48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m:t>
                    </m:r>
                    <m:r>
                      <a:rPr lang="en-US" sz="48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𝟏</m:t>
                    </m:r>
                    <m:r>
                      <a:rPr lang="en-US" sz="48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m:t>
                    </m:r>
                    <m:sSub>
                      <m:sSubPr>
                        <m:ctrlPr>
                          <a:rPr lang="en-US" sz="4800" b="1" i="1">
                            <a:solidFill>
                              <a:schemeClr val="tx1"/>
                            </a:solidFill>
                            <a:latin typeface="Cambria Math" panose="02040503050406030204" pitchFamily="18" charset="0"/>
                            <a:ea typeface="Tahoma" panose="020B0604030504040204" pitchFamily="34" charset="0"/>
                            <a:cs typeface="Tahoma" panose="020B0604030504040204" pitchFamily="34" charset="0"/>
                          </a:rPr>
                        </m:ctrlPr>
                      </m:sSubPr>
                      <m:e>
                        <m:r>
                          <a:rPr lang="en-US" sz="4800" b="1" i="1">
                            <a:solidFill>
                              <a:schemeClr val="tx1"/>
                            </a:solidFill>
                            <a:latin typeface="Cambria Math" panose="02040503050406030204" pitchFamily="18" charset="0"/>
                            <a:ea typeface="Tahoma" panose="020B0604030504040204" pitchFamily="34" charset="0"/>
                            <a:cs typeface="Tahoma" panose="020B0604030504040204" pitchFamily="34" charset="0"/>
                          </a:rPr>
                          <m:t>𝑭</m:t>
                        </m:r>
                      </m:e>
                      <m:sub>
                        <m:r>
                          <a:rPr lang="en-US" sz="48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𝟑</m:t>
                        </m:r>
                      </m:sub>
                    </m:sSub>
                    <m:r>
                      <a:rPr lang="en-US" sz="4800" b="1" i="1">
                        <a:solidFill>
                          <a:schemeClr val="tx1"/>
                        </a:solidFill>
                        <a:latin typeface="Cambria Math" panose="02040503050406030204" pitchFamily="18" charset="0"/>
                        <a:ea typeface="Tahoma" panose="020B0604030504040204" pitchFamily="34" charset="0"/>
                        <a:cs typeface="Tahoma" panose="020B0604030504040204" pitchFamily="34" charset="0"/>
                      </a:rPr>
                      <m:t>=</m:t>
                    </m:r>
                    <m:r>
                      <a:rPr lang="en-US" sz="48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𝟐</m:t>
                    </m:r>
                    <m:r>
                      <a:rPr lang="en-US" sz="48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m:t>
                    </m:r>
                    <m:sSub>
                      <m:sSubPr>
                        <m:ctrlPr>
                          <a:rPr lang="en-US" sz="4800" b="1" i="1">
                            <a:solidFill>
                              <a:schemeClr val="tx1"/>
                            </a:solidFill>
                            <a:latin typeface="Cambria Math" panose="02040503050406030204" pitchFamily="18" charset="0"/>
                            <a:ea typeface="Tahoma" panose="020B0604030504040204" pitchFamily="34" charset="0"/>
                            <a:cs typeface="Tahoma" panose="020B0604030504040204" pitchFamily="34" charset="0"/>
                          </a:rPr>
                        </m:ctrlPr>
                      </m:sSubPr>
                      <m:e>
                        <m:r>
                          <a:rPr lang="en-US" sz="4800" b="1" i="1">
                            <a:solidFill>
                              <a:schemeClr val="tx1"/>
                            </a:solidFill>
                            <a:latin typeface="Cambria Math" panose="02040503050406030204" pitchFamily="18" charset="0"/>
                            <a:ea typeface="Tahoma" panose="020B0604030504040204" pitchFamily="34" charset="0"/>
                            <a:cs typeface="Tahoma" panose="020B0604030504040204" pitchFamily="34" charset="0"/>
                          </a:rPr>
                          <m:t>𝑭</m:t>
                        </m:r>
                      </m:e>
                      <m:sub>
                        <m:r>
                          <a:rPr lang="en-US" sz="48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𝟒</m:t>
                        </m:r>
                      </m:sub>
                    </m:sSub>
                    <m:r>
                      <a:rPr lang="en-US" sz="4800" b="1" i="1">
                        <a:solidFill>
                          <a:schemeClr val="tx1"/>
                        </a:solidFill>
                        <a:latin typeface="Cambria Math" panose="02040503050406030204" pitchFamily="18" charset="0"/>
                        <a:ea typeface="Tahoma" panose="020B0604030504040204" pitchFamily="34" charset="0"/>
                        <a:cs typeface="Tahoma" panose="020B0604030504040204" pitchFamily="34" charset="0"/>
                      </a:rPr>
                      <m:t>=</m:t>
                    </m:r>
                    <m:r>
                      <a:rPr lang="en-US" sz="48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𝟑</m:t>
                    </m:r>
                    <m:r>
                      <a:rPr lang="en-US" sz="4800" b="1" i="0" smtClean="0">
                        <a:solidFill>
                          <a:schemeClr val="tx1"/>
                        </a:solidFill>
                        <a:latin typeface="Cambria Math" panose="02040503050406030204" pitchFamily="18" charset="0"/>
                        <a:ea typeface="Tahoma" panose="020B0604030504040204" pitchFamily="34" charset="0"/>
                        <a:cs typeface="Tahoma" panose="020B0604030504040204" pitchFamily="34" charset="0"/>
                      </a:rPr>
                      <m:t>,…</m:t>
                    </m:r>
                  </m:oMath>
                </a14:m>
                <a:endPar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rPr>
                  <a:t>Trong </a:t>
                </a:r>
                <a:r>
                  <a:rPr lang="en-US" sz="4800" b="1" dirty="0" err="1">
                    <a:solidFill>
                      <a:schemeClr val="tx1"/>
                    </a:solidFill>
                    <a:latin typeface="Tahoma" panose="020B0604030504040204" pitchFamily="34" charset="0"/>
                    <a:ea typeface="Tahoma" panose="020B0604030504040204" pitchFamily="34" charset="0"/>
                    <a:cs typeface="Tahoma" panose="020B0604030504040204" pitchFamily="34" charset="0"/>
                  </a:rPr>
                  <a:t>dãy</a:t>
                </a:r>
                <a:r>
                  <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rPr>
                  <a:t> số </a:t>
                </a:r>
                <a:r>
                  <a:rPr lang="en-US" sz="4800" b="1" dirty="0" err="1">
                    <a:solidFill>
                      <a:schemeClr val="tx1"/>
                    </a:solidFill>
                    <a:latin typeface="Tahoma" panose="020B0604030504040204" pitchFamily="34" charset="0"/>
                    <a:ea typeface="Tahoma" panose="020B0604030504040204" pitchFamily="34" charset="0"/>
                    <a:cs typeface="Tahoma" panose="020B0604030504040204" pitchFamily="34" charset="0"/>
                  </a:rPr>
                  <a:t>này</a:t>
                </a:r>
                <a:r>
                  <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latin typeface="Tahoma" panose="020B0604030504040204" pitchFamily="34" charset="0"/>
                    <a:ea typeface="Tahoma" panose="020B0604030504040204" pitchFamily="34" charset="0"/>
                    <a:cs typeface="Tahoma" panose="020B0604030504040204" pitchFamily="34" charset="0"/>
                  </a:rPr>
                  <a:t>kể</a:t>
                </a:r>
                <a:r>
                  <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latin typeface="Tahoma" panose="020B0604030504040204" pitchFamily="34" charset="0"/>
                    <a:ea typeface="Tahoma" panose="020B0604030504040204" pitchFamily="34" charset="0"/>
                    <a:cs typeface="Tahoma" panose="020B0604030504040204" pitchFamily="34" charset="0"/>
                  </a:rPr>
                  <a:t>từ</a:t>
                </a:r>
                <a:r>
                  <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rPr>
                  <a:t> số </a:t>
                </a:r>
                <a:r>
                  <a:rPr lang="en-US" sz="4800" b="1" dirty="0" err="1">
                    <a:solidFill>
                      <a:schemeClr val="tx1"/>
                    </a:solidFill>
                    <a:latin typeface="Tahoma" panose="020B0604030504040204" pitchFamily="34" charset="0"/>
                    <a:ea typeface="Tahoma" panose="020B0604030504040204" pitchFamily="34" charset="0"/>
                    <a:cs typeface="Tahoma" panose="020B0604030504040204" pitchFamily="34" charset="0"/>
                  </a:rPr>
                  <a:t>hạng</a:t>
                </a:r>
                <a:r>
                  <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latin typeface="Tahoma" panose="020B0604030504040204" pitchFamily="34" charset="0"/>
                    <a:ea typeface="Tahoma" panose="020B0604030504040204" pitchFamily="34" charset="0"/>
                    <a:cs typeface="Tahoma" panose="020B0604030504040204" pitchFamily="34" charset="0"/>
                  </a:rPr>
                  <a:t>thứ</a:t>
                </a:r>
                <a:r>
                  <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latin typeface="Tahoma" panose="020B0604030504040204" pitchFamily="34" charset="0"/>
                    <a:ea typeface="Tahoma" panose="020B0604030504040204" pitchFamily="34" charset="0"/>
                    <a:cs typeface="Tahoma" panose="020B0604030504040204" pitchFamily="34" charset="0"/>
                  </a:rPr>
                  <a:t>ba</a:t>
                </a:r>
                <a:r>
                  <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latin typeface="Tahoma" panose="020B0604030504040204" pitchFamily="34" charset="0"/>
                    <a:ea typeface="Tahoma" panose="020B0604030504040204" pitchFamily="34" charset="0"/>
                    <a:cs typeface="Tahoma" panose="020B0604030504040204" pitchFamily="34" charset="0"/>
                  </a:rPr>
                  <a:t>trở</a:t>
                </a:r>
                <a:r>
                  <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latin typeface="Tahoma" panose="020B0604030504040204" pitchFamily="34" charset="0"/>
                    <a:ea typeface="Tahoma" panose="020B0604030504040204" pitchFamily="34" charset="0"/>
                    <a:cs typeface="Tahoma" panose="020B0604030504040204" pitchFamily="34" charset="0"/>
                  </a:rPr>
                  <a:t>đi</a:t>
                </a:r>
                <a:r>
                  <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latin typeface="Tahoma" panose="020B0604030504040204" pitchFamily="34" charset="0"/>
                    <a:ea typeface="Tahoma" panose="020B0604030504040204" pitchFamily="34" charset="0"/>
                    <a:cs typeface="Tahoma" panose="020B0604030504040204" pitchFamily="34" charset="0"/>
                  </a:rPr>
                  <a:t>mỗi</a:t>
                </a:r>
                <a:r>
                  <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rPr>
                  <a:t> số </a:t>
                </a:r>
                <a:r>
                  <a:rPr lang="en-US" sz="4800" b="1" dirty="0" err="1">
                    <a:solidFill>
                      <a:schemeClr val="tx1"/>
                    </a:solidFill>
                    <a:latin typeface="Tahoma" panose="020B0604030504040204" pitchFamily="34" charset="0"/>
                    <a:ea typeface="Tahoma" panose="020B0604030504040204" pitchFamily="34" charset="0"/>
                    <a:cs typeface="Tahoma" panose="020B0604030504040204" pitchFamily="34" charset="0"/>
                  </a:rPr>
                  <a:t>hạng</a:t>
                </a:r>
                <a:r>
                  <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latin typeface="Tahoma" panose="020B0604030504040204" pitchFamily="34" charset="0"/>
                    <a:ea typeface="Tahoma" panose="020B0604030504040204" pitchFamily="34" charset="0"/>
                    <a:cs typeface="Tahoma" panose="020B0604030504040204" pitchFamily="34" charset="0"/>
                  </a:rPr>
                  <a:t>bằng</a:t>
                </a:r>
                <a:r>
                  <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latin typeface="Tahoma" panose="020B0604030504040204" pitchFamily="34" charset="0"/>
                    <a:ea typeface="Tahoma" panose="020B0604030504040204" pitchFamily="34" charset="0"/>
                    <a:cs typeface="Tahoma" panose="020B0604030504040204" pitchFamily="34" charset="0"/>
                  </a:rPr>
                  <a:t>tổng</a:t>
                </a:r>
                <a:r>
                  <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latin typeface="Tahoma" panose="020B0604030504040204" pitchFamily="34" charset="0"/>
                    <a:ea typeface="Tahoma" panose="020B0604030504040204" pitchFamily="34" charset="0"/>
                    <a:cs typeface="Tahoma" panose="020B0604030504040204" pitchFamily="34" charset="0"/>
                  </a:rPr>
                  <a:t>của</a:t>
                </a:r>
                <a:r>
                  <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latin typeface="Tahoma" panose="020B0604030504040204" pitchFamily="34" charset="0"/>
                    <a:ea typeface="Tahoma" panose="020B0604030504040204" pitchFamily="34" charset="0"/>
                    <a:cs typeface="Tahoma" panose="020B0604030504040204" pitchFamily="34" charset="0"/>
                  </a:rPr>
                  <a:t>hai</a:t>
                </a:r>
                <a:r>
                  <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rPr>
                  <a:t> số </a:t>
                </a:r>
                <a:r>
                  <a:rPr lang="en-US" sz="4800" b="1" dirty="0" err="1">
                    <a:solidFill>
                      <a:schemeClr val="tx1"/>
                    </a:solidFill>
                    <a:latin typeface="Tahoma" panose="020B0604030504040204" pitchFamily="34" charset="0"/>
                    <a:ea typeface="Tahoma" panose="020B0604030504040204" pitchFamily="34" charset="0"/>
                    <a:cs typeface="Tahoma" panose="020B0604030504040204" pitchFamily="34" charset="0"/>
                  </a:rPr>
                  <a:t>hạng</a:t>
                </a:r>
                <a:r>
                  <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latin typeface="Tahoma" panose="020B0604030504040204" pitchFamily="34" charset="0"/>
                    <a:ea typeface="Tahoma" panose="020B0604030504040204" pitchFamily="34" charset="0"/>
                    <a:cs typeface="Tahoma" panose="020B0604030504040204" pitchFamily="34" charset="0"/>
                  </a:rPr>
                  <a:t>đứng</a:t>
                </a:r>
                <a:r>
                  <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latin typeface="Tahoma" panose="020B0604030504040204" pitchFamily="34" charset="0"/>
                    <a:ea typeface="Tahoma" panose="020B0604030504040204" pitchFamily="34" charset="0"/>
                    <a:cs typeface="Tahoma" panose="020B0604030504040204" pitchFamily="34" charset="0"/>
                  </a:rPr>
                  <a:t>ngay</a:t>
                </a:r>
                <a:r>
                  <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latin typeface="Tahoma" panose="020B0604030504040204" pitchFamily="34" charset="0"/>
                    <a:ea typeface="Tahoma" panose="020B0604030504040204" pitchFamily="34" charset="0"/>
                    <a:cs typeface="Tahoma" panose="020B0604030504040204" pitchFamily="34" charset="0"/>
                  </a:rPr>
                  <a:t>trước</a:t>
                </a:r>
                <a:r>
                  <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latin typeface="Tahoma" panose="020B0604030504040204" pitchFamily="34" charset="0"/>
                    <a:ea typeface="Tahoma" panose="020B0604030504040204" pitchFamily="34" charset="0"/>
                    <a:cs typeface="Tahoma" panose="020B0604030504040204" pitchFamily="34" charset="0"/>
                  </a:rPr>
                  <a:t>nó</a:t>
                </a:r>
                <a:r>
                  <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latin typeface="Tahoma" panose="020B0604030504040204" pitchFamily="34" charset="0"/>
                    <a:ea typeface="Tahoma" panose="020B0604030504040204" pitchFamily="34" charset="0"/>
                    <a:cs typeface="Tahoma" panose="020B0604030504040204" pitchFamily="34" charset="0"/>
                  </a:rPr>
                  <a:t>tức</a:t>
                </a:r>
                <a:r>
                  <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latin typeface="Tahoma" panose="020B0604030504040204" pitchFamily="34" charset="0"/>
                    <a:ea typeface="Tahoma" panose="020B0604030504040204" pitchFamily="34" charset="0"/>
                    <a:cs typeface="Tahoma" panose="020B0604030504040204" pitchFamily="34" charset="0"/>
                  </a:rPr>
                  <a:t>là</a:t>
                </a:r>
                <a:r>
                  <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8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ctrlPr>
                      </m:sSubPr>
                      <m:e>
                        <m:r>
                          <a:rPr lang="en-US" sz="4800" b="1" i="1">
                            <a:solidFill>
                              <a:schemeClr val="tx1"/>
                            </a:solidFill>
                            <a:latin typeface="Cambria Math" panose="02040503050406030204" pitchFamily="18" charset="0"/>
                            <a:ea typeface="Tahoma" panose="020B0604030504040204" pitchFamily="34" charset="0"/>
                            <a:cs typeface="Tahoma" panose="020B0604030504040204" pitchFamily="34" charset="0"/>
                          </a:rPr>
                          <m:t>𝑭</m:t>
                        </m:r>
                      </m:e>
                      <m:sub>
                        <m:r>
                          <a:rPr lang="en-US" sz="48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𝒏</m:t>
                        </m:r>
                        <m:r>
                          <a:rPr lang="en-US" sz="48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m:t>
                        </m:r>
                        <m:r>
                          <a:rPr lang="en-US" sz="48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𝟏</m:t>
                        </m:r>
                      </m:sub>
                    </m:sSub>
                    <m:r>
                      <a:rPr lang="en-US" sz="4800" b="1" i="1">
                        <a:solidFill>
                          <a:schemeClr val="tx1"/>
                        </a:solidFill>
                        <a:latin typeface="Cambria Math" panose="02040503050406030204" pitchFamily="18" charset="0"/>
                        <a:ea typeface="Tahoma" panose="020B0604030504040204" pitchFamily="34" charset="0"/>
                        <a:cs typeface="Tahoma" panose="020B0604030504040204" pitchFamily="34" charset="0"/>
                      </a:rPr>
                      <m:t>=</m:t>
                    </m:r>
                    <m:sSub>
                      <m:sSubPr>
                        <m:ctrlPr>
                          <a:rPr lang="en-US" sz="48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ctrlPr>
                      </m:sSubPr>
                      <m:e>
                        <m:r>
                          <a:rPr lang="en-US" sz="48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𝑭</m:t>
                        </m:r>
                      </m:e>
                      <m:sub>
                        <m:r>
                          <a:rPr lang="en-US" sz="48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𝒏</m:t>
                        </m:r>
                      </m:sub>
                    </m:sSub>
                    <m:r>
                      <a:rPr lang="en-US" sz="48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m:t>
                    </m:r>
                    <m:sSub>
                      <m:sSubPr>
                        <m:ctrlPr>
                          <a:rPr lang="en-US" sz="48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ctrlPr>
                      </m:sSubPr>
                      <m:e>
                        <m:r>
                          <a:rPr lang="en-US" sz="48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𝑭</m:t>
                        </m:r>
                      </m:e>
                      <m:sub>
                        <m:r>
                          <a:rPr lang="en-US" sz="48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𝒏</m:t>
                        </m:r>
                        <m:r>
                          <a:rPr lang="en-US" sz="48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m:t>
                        </m:r>
                        <m:r>
                          <a:rPr lang="en-US" sz="48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𝟏</m:t>
                        </m:r>
                      </m:sub>
                    </m:sSub>
                  </m:oMath>
                </a14:m>
                <a:r>
                  <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latin typeface="Tahoma" panose="020B0604030504040204" pitchFamily="34" charset="0"/>
                    <a:ea typeface="Tahoma" panose="020B0604030504040204" pitchFamily="34" charset="0"/>
                    <a:cs typeface="Tahoma" panose="020B0604030504040204" pitchFamily="34" charset="0"/>
                  </a:rPr>
                  <a:t>Bằng</a:t>
                </a:r>
                <a:r>
                  <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latin typeface="Tahoma" panose="020B0604030504040204" pitchFamily="34" charset="0"/>
                    <a:ea typeface="Tahoma" panose="020B0604030504040204" pitchFamily="34" charset="0"/>
                    <a:cs typeface="Tahoma" panose="020B0604030504040204" pitchFamily="34" charset="0"/>
                  </a:rPr>
                  <a:t>các</a:t>
                </a:r>
                <a:r>
                  <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latin typeface="Tahoma" panose="020B0604030504040204" pitchFamily="34" charset="0"/>
                    <a:ea typeface="Tahoma" panose="020B0604030504040204" pitchFamily="34" charset="0"/>
                    <a:cs typeface="Tahoma" panose="020B0604030504040204" pitchFamily="34" charset="0"/>
                  </a:rPr>
                  <a:t>lập</a:t>
                </a:r>
                <a:r>
                  <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latin typeface="Tahoma" panose="020B0604030504040204" pitchFamily="34" charset="0"/>
                    <a:ea typeface="Tahoma" panose="020B0604030504040204" pitchFamily="34" charset="0"/>
                    <a:cs typeface="Tahoma" panose="020B0604030504040204" pitchFamily="34" charset="0"/>
                  </a:rPr>
                  <a:t>luận</a:t>
                </a:r>
                <a:r>
                  <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latin typeface="Tahoma" panose="020B0604030504040204" pitchFamily="34" charset="0"/>
                    <a:ea typeface="Tahoma" panose="020B0604030504040204" pitchFamily="34" charset="0"/>
                    <a:cs typeface="Tahoma" panose="020B0604030504040204" pitchFamily="34" charset="0"/>
                  </a:rPr>
                  <a:t>tổ</a:t>
                </a:r>
                <a:r>
                  <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latin typeface="Tahoma" panose="020B0604030504040204" pitchFamily="34" charset="0"/>
                    <a:ea typeface="Tahoma" panose="020B0604030504040204" pitchFamily="34" charset="0"/>
                    <a:cs typeface="Tahoma" panose="020B0604030504040204" pitchFamily="34" charset="0"/>
                  </a:rPr>
                  <a:t>hợp</a:t>
                </a:r>
                <a:r>
                  <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latin typeface="Tahoma" panose="020B0604030504040204" pitchFamily="34" charset="0"/>
                    <a:ea typeface="Tahoma" panose="020B0604030504040204" pitchFamily="34" charset="0"/>
                    <a:cs typeface="Tahoma" panose="020B0604030504040204" pitchFamily="34" charset="0"/>
                  </a:rPr>
                  <a:t>có</a:t>
                </a:r>
                <a:r>
                  <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latin typeface="Tahoma" panose="020B0604030504040204" pitchFamily="34" charset="0"/>
                    <a:ea typeface="Tahoma" panose="020B0604030504040204" pitchFamily="34" charset="0"/>
                    <a:cs typeface="Tahoma" panose="020B0604030504040204" pitchFamily="34" charset="0"/>
                  </a:rPr>
                  <a:t>thể</a:t>
                </a:r>
                <a:r>
                  <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latin typeface="Tahoma" panose="020B0604030504040204" pitchFamily="34" charset="0"/>
                    <a:ea typeface="Tahoma" panose="020B0604030504040204" pitchFamily="34" charset="0"/>
                    <a:cs typeface="Tahoma" panose="020B0604030504040204" pitchFamily="34" charset="0"/>
                  </a:rPr>
                  <a:t>chứng</a:t>
                </a:r>
                <a:r>
                  <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latin typeface="Tahoma" panose="020B0604030504040204" pitchFamily="34" charset="0"/>
                    <a:ea typeface="Tahoma" panose="020B0604030504040204" pitchFamily="34" charset="0"/>
                    <a:cs typeface="Tahoma" panose="020B0604030504040204" pitchFamily="34" charset="0"/>
                  </a:rPr>
                  <a:t>minh</a:t>
                </a:r>
                <a:r>
                  <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latin typeface="Tahoma" panose="020B0604030504040204" pitchFamily="34" charset="0"/>
                    <a:ea typeface="Tahoma" panose="020B0604030504040204" pitchFamily="34" charset="0"/>
                    <a:cs typeface="Tahoma" panose="020B0604030504040204" pitchFamily="34" charset="0"/>
                  </a:rPr>
                  <a:t>được</a:t>
                </a:r>
                <a:r>
                  <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latin typeface="Tahoma" panose="020B0604030504040204" pitchFamily="34" charset="0"/>
                    <a:ea typeface="Tahoma" panose="020B0604030504040204" pitchFamily="34" charset="0"/>
                    <a:cs typeface="Tahoma" panose="020B0604030504040204" pitchFamily="34" charset="0"/>
                  </a:rPr>
                  <a:t>rằng</a:t>
                </a:r>
                <a:r>
                  <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latin typeface="Tahoma" panose="020B0604030504040204" pitchFamily="34" charset="0"/>
                    <a:ea typeface="Tahoma" panose="020B0604030504040204" pitchFamily="34" charset="0"/>
                    <a:cs typeface="Tahoma" panose="020B0604030504040204" pitchFamily="34" charset="0"/>
                  </a:rPr>
                  <a:t>tổng</a:t>
                </a:r>
                <a:r>
                  <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rPr>
                  <a:t> số </a:t>
                </a:r>
                <a:r>
                  <a:rPr lang="en-US" sz="4800" b="1" dirty="0" err="1">
                    <a:solidFill>
                      <a:schemeClr val="tx1"/>
                    </a:solidFill>
                    <a:latin typeface="Tahoma" panose="020B0604030504040204" pitchFamily="34" charset="0"/>
                    <a:ea typeface="Tahoma" panose="020B0604030504040204" pitchFamily="34" charset="0"/>
                    <a:cs typeface="Tahoma" panose="020B0604030504040204" pitchFamily="34" charset="0"/>
                  </a:rPr>
                  <a:t>các</a:t>
                </a:r>
                <a:r>
                  <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rPr>
                  <a:t> cách </a:t>
                </a:r>
                <a:r>
                  <a:rPr lang="en-US" sz="4800" b="1" dirty="0" err="1">
                    <a:solidFill>
                      <a:schemeClr val="tx1"/>
                    </a:solidFill>
                    <a:latin typeface="Tahoma" panose="020B0604030504040204" pitchFamily="34" charset="0"/>
                    <a:ea typeface="Tahoma" panose="020B0604030504040204" pitchFamily="34" charset="0"/>
                    <a:cs typeface="Tahoma" panose="020B0604030504040204" pitchFamily="34" charset="0"/>
                  </a:rPr>
                  <a:t>khác</a:t>
                </a:r>
                <a:r>
                  <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latin typeface="Tahoma" panose="020B0604030504040204" pitchFamily="34" charset="0"/>
                    <a:ea typeface="Tahoma" panose="020B0604030504040204" pitchFamily="34" charset="0"/>
                    <a:cs typeface="Tahoma" panose="020B0604030504040204" pitchFamily="34" charset="0"/>
                  </a:rPr>
                  <a:t>nhau</a:t>
                </a:r>
                <a:r>
                  <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latin typeface="Tahoma" panose="020B0604030504040204" pitchFamily="34" charset="0"/>
                    <a:ea typeface="Tahoma" panose="020B0604030504040204" pitchFamily="34" charset="0"/>
                    <a:cs typeface="Tahoma" panose="020B0604030504040204" pitchFamily="34" charset="0"/>
                  </a:rPr>
                  <a:t>để</a:t>
                </a:r>
                <a:r>
                  <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latin typeface="Tahoma" panose="020B0604030504040204" pitchFamily="34" charset="0"/>
                    <a:ea typeface="Tahoma" panose="020B0604030504040204" pitchFamily="34" charset="0"/>
                    <a:cs typeface="Tahoma" panose="020B0604030504040204" pitchFamily="34" charset="0"/>
                  </a:rPr>
                  <a:t>xếp</a:t>
                </a:r>
                <a:r>
                  <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latin typeface="Tahoma" panose="020B0604030504040204" pitchFamily="34" charset="0"/>
                    <a:ea typeface="Tahoma" panose="020B0604030504040204" pitchFamily="34" charset="0"/>
                    <a:cs typeface="Tahoma" panose="020B0604030504040204" pitchFamily="34" charset="0"/>
                  </a:rPr>
                  <a:t>được</a:t>
                </a:r>
                <a:r>
                  <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latin typeface="Tahoma" panose="020B0604030504040204" pitchFamily="34" charset="0"/>
                    <a:ea typeface="Tahoma" panose="020B0604030504040204" pitchFamily="34" charset="0"/>
                    <a:cs typeface="Tahoma" panose="020B0604030504040204" pitchFamily="34" charset="0"/>
                  </a:rPr>
                  <a:t>một</a:t>
                </a:r>
                <a:r>
                  <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latin typeface="Tahoma" panose="020B0604030504040204" pitchFamily="34" charset="0"/>
                    <a:ea typeface="Tahoma" panose="020B0604030504040204" pitchFamily="34" charset="0"/>
                    <a:cs typeface="Tahoma" panose="020B0604030504040204" pitchFamily="34" charset="0"/>
                  </a:rPr>
                  <a:t>hình</a:t>
                </a:r>
                <a:r>
                  <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latin typeface="Tahoma" panose="020B0604030504040204" pitchFamily="34" charset="0"/>
                    <a:ea typeface="Tahoma" panose="020B0604030504040204" pitchFamily="34" charset="0"/>
                    <a:cs typeface="Tahoma" panose="020B0604030504040204" pitchFamily="34" charset="0"/>
                  </a:rPr>
                  <a:t>chữ</a:t>
                </a:r>
                <a:r>
                  <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latin typeface="Tahoma" panose="020B0604030504040204" pitchFamily="34" charset="0"/>
                    <a:ea typeface="Tahoma" panose="020B0604030504040204" pitchFamily="34" charset="0"/>
                    <a:cs typeface="Tahoma" panose="020B0604030504040204" pitchFamily="34" charset="0"/>
                  </a:rPr>
                  <a:t>nhật</a:t>
                </a:r>
                <a:r>
                  <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latin typeface="Tahoma" panose="020B0604030504040204" pitchFamily="34" charset="0"/>
                    <a:ea typeface="Tahoma" panose="020B0604030504040204" pitchFamily="34" charset="0"/>
                    <a:cs typeface="Tahoma" panose="020B0604030504040204" pitchFamily="34" charset="0"/>
                  </a:rPr>
                  <a:t>có</a:t>
                </a:r>
                <a:r>
                  <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latin typeface="Tahoma" panose="020B0604030504040204" pitchFamily="34" charset="0"/>
                    <a:ea typeface="Tahoma" panose="020B0604030504040204" pitchFamily="34" charset="0"/>
                    <a:cs typeface="Tahoma" panose="020B0604030504040204" pitchFamily="34" charset="0"/>
                  </a:rPr>
                  <a:t>kích</a:t>
                </a:r>
                <a:r>
                  <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latin typeface="Tahoma" panose="020B0604030504040204" pitchFamily="34" charset="0"/>
                    <a:ea typeface="Tahoma" panose="020B0604030504040204" pitchFamily="34" charset="0"/>
                    <a:cs typeface="Tahoma" panose="020B0604030504040204" pitchFamily="34" charset="0"/>
                  </a:rPr>
                  <a:t>thước</a:t>
                </a:r>
                <a:r>
                  <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𝟏</m:t>
                    </m:r>
                    <m:r>
                      <a:rPr lang="en-US" sz="4800" b="1" i="1" smtClean="0">
                        <a:solidFill>
                          <a:schemeClr val="tx1"/>
                        </a:solidFill>
                        <a:latin typeface="Cambria Math" panose="02040503050406030204" pitchFamily="18" charset="0"/>
                        <a:ea typeface="Cambria Math" panose="02040503050406030204" pitchFamily="18" charset="0"/>
                        <a:cs typeface="Tahoma" panose="020B0604030504040204" pitchFamily="34" charset="0"/>
                      </a:rPr>
                      <m:t>×</m:t>
                    </m:r>
                    <m:r>
                      <a:rPr lang="en-US" sz="48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𝒏</m:t>
                    </m:r>
                  </m:oMath>
                </a14:m>
                <a:r>
                  <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latin typeface="Tahoma" panose="020B0604030504040204" pitchFamily="34" charset="0"/>
                    <a:ea typeface="Tahoma" panose="020B0604030504040204" pitchFamily="34" charset="0"/>
                    <a:cs typeface="Tahoma" panose="020B0604030504040204" pitchFamily="34" charset="0"/>
                  </a:rPr>
                  <a:t>từ</a:t>
                </a:r>
                <a:r>
                  <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latin typeface="Tahoma" panose="020B0604030504040204" pitchFamily="34" charset="0"/>
                    <a:ea typeface="Tahoma" panose="020B0604030504040204" pitchFamily="34" charset="0"/>
                    <a:cs typeface="Tahoma" panose="020B0604030504040204" pitchFamily="34" charset="0"/>
                  </a:rPr>
                  <a:t>hai</a:t>
                </a:r>
                <a:r>
                  <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latin typeface="Tahoma" panose="020B0604030504040204" pitchFamily="34" charset="0"/>
                    <a:ea typeface="Tahoma" panose="020B0604030504040204" pitchFamily="34" charset="0"/>
                    <a:cs typeface="Tahoma" panose="020B0604030504040204" pitchFamily="34" charset="0"/>
                  </a:rPr>
                  <a:t>loại</a:t>
                </a:r>
                <a:r>
                  <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latin typeface="Tahoma" panose="020B0604030504040204" pitchFamily="34" charset="0"/>
                    <a:ea typeface="Tahoma" panose="020B0604030504040204" pitchFamily="34" charset="0"/>
                    <a:cs typeface="Tahoma" panose="020B0604030504040204" pitchFamily="34" charset="0"/>
                  </a:rPr>
                  <a:t>gạch</a:t>
                </a:r>
                <a:r>
                  <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latin typeface="Tahoma" panose="020B0604030504040204" pitchFamily="34" charset="0"/>
                    <a:ea typeface="Tahoma" panose="020B0604030504040204" pitchFamily="34" charset="0"/>
                    <a:cs typeface="Tahoma" panose="020B0604030504040204" pitchFamily="34" charset="0"/>
                  </a:rPr>
                  <a:t>có</a:t>
                </a:r>
                <a:r>
                  <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latin typeface="Tahoma" panose="020B0604030504040204" pitchFamily="34" charset="0"/>
                    <a:ea typeface="Tahoma" panose="020B0604030504040204" pitchFamily="34" charset="0"/>
                    <a:cs typeface="Tahoma" panose="020B0604030504040204" pitchFamily="34" charset="0"/>
                  </a:rPr>
                  <a:t>kích</a:t>
                </a:r>
                <a:r>
                  <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latin typeface="Tahoma" panose="020B0604030504040204" pitchFamily="34" charset="0"/>
                    <a:ea typeface="Tahoma" panose="020B0604030504040204" pitchFamily="34" charset="0"/>
                    <a:cs typeface="Tahoma" panose="020B0604030504040204" pitchFamily="34" charset="0"/>
                  </a:rPr>
                  <a:t>thước</a:t>
                </a:r>
                <a:r>
                  <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schemeClr val="tx1"/>
                        </a:solidFill>
                        <a:latin typeface="Cambria Math" panose="02040503050406030204" pitchFamily="18" charset="0"/>
                        <a:ea typeface="Tahoma" panose="020B0604030504040204" pitchFamily="34" charset="0"/>
                        <a:cs typeface="Tahoma" panose="020B0604030504040204" pitchFamily="34" charset="0"/>
                      </a:rPr>
                      <m:t>𝟏</m:t>
                    </m:r>
                    <m:r>
                      <a:rPr lang="en-US" sz="4800" b="1" i="1">
                        <a:solidFill>
                          <a:schemeClr val="tx1"/>
                        </a:solidFill>
                        <a:latin typeface="Cambria Math" panose="02040503050406030204" pitchFamily="18" charset="0"/>
                        <a:ea typeface="Cambria Math" panose="02040503050406030204" pitchFamily="18" charset="0"/>
                        <a:cs typeface="Tahoma" panose="020B0604030504040204" pitchFamily="34" charset="0"/>
                      </a:rPr>
                      <m:t>×</m:t>
                    </m:r>
                    <m:r>
                      <a:rPr lang="en-US" sz="4800" b="1" i="1" smtClean="0">
                        <a:solidFill>
                          <a:schemeClr val="tx1"/>
                        </a:solidFill>
                        <a:latin typeface="Cambria Math" panose="02040503050406030204" pitchFamily="18" charset="0"/>
                        <a:ea typeface="Cambria Math" panose="02040503050406030204" pitchFamily="18" charset="0"/>
                        <a:cs typeface="Tahoma" panose="020B0604030504040204" pitchFamily="34" charset="0"/>
                      </a:rPr>
                      <m:t>𝟏</m:t>
                    </m:r>
                  </m:oMath>
                </a14:m>
                <a:r>
                  <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r>
                      <a:rPr lang="en-US" sz="4800" b="1" i="1">
                        <a:solidFill>
                          <a:schemeClr val="tx1"/>
                        </a:solidFill>
                        <a:latin typeface="Cambria Math" panose="02040503050406030204" pitchFamily="18" charset="0"/>
                        <a:ea typeface="Tahoma" panose="020B0604030504040204" pitchFamily="34" charset="0"/>
                        <a:cs typeface="Tahoma" panose="020B0604030504040204" pitchFamily="34" charset="0"/>
                      </a:rPr>
                      <m:t>𝟏</m:t>
                    </m:r>
                    <m:r>
                      <a:rPr lang="en-US" sz="4800" b="1" i="1">
                        <a:solidFill>
                          <a:schemeClr val="tx1"/>
                        </a:solidFill>
                        <a:latin typeface="Cambria Math" panose="02040503050406030204" pitchFamily="18" charset="0"/>
                        <a:ea typeface="Cambria Math" panose="02040503050406030204" pitchFamily="18" charset="0"/>
                        <a:cs typeface="Tahoma" panose="020B0604030504040204" pitchFamily="34" charset="0"/>
                      </a:rPr>
                      <m:t>×</m:t>
                    </m:r>
                    <m:r>
                      <a:rPr lang="en-US" sz="4800" b="1" i="1" smtClean="0">
                        <a:solidFill>
                          <a:schemeClr val="tx1"/>
                        </a:solidFill>
                        <a:latin typeface="Cambria Math" panose="02040503050406030204" pitchFamily="18" charset="0"/>
                        <a:ea typeface="Cambria Math" panose="02040503050406030204" pitchFamily="18" charset="0"/>
                        <a:cs typeface="Tahoma" panose="020B0604030504040204" pitchFamily="34" charset="0"/>
                      </a:rPr>
                      <m:t>𝟐</m:t>
                    </m:r>
                  </m:oMath>
                </a14:m>
                <a:r>
                  <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latin typeface="Tahoma" panose="020B0604030504040204" pitchFamily="34" charset="0"/>
                    <a:ea typeface="Tahoma" panose="020B0604030504040204" pitchFamily="34" charset="0"/>
                    <a:cs typeface="Tahoma" panose="020B0604030504040204" pitchFamily="34" charset="0"/>
                  </a:rPr>
                  <a:t>chính</a:t>
                </a:r>
                <a:r>
                  <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latin typeface="Tahoma" panose="020B0604030504040204" pitchFamily="34" charset="0"/>
                    <a:ea typeface="Tahoma" panose="020B0604030504040204" pitchFamily="34" charset="0"/>
                    <a:cs typeface="Tahoma" panose="020B0604030504040204" pitchFamily="34" charset="0"/>
                  </a:rPr>
                  <a:t>là</a:t>
                </a:r>
                <a:r>
                  <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800" b="1" i="1">
                            <a:solidFill>
                              <a:schemeClr val="tx1"/>
                            </a:solidFill>
                            <a:latin typeface="Cambria Math" panose="02040503050406030204" pitchFamily="18" charset="0"/>
                            <a:ea typeface="Tahoma" panose="020B0604030504040204" pitchFamily="34" charset="0"/>
                            <a:cs typeface="Tahoma" panose="020B0604030504040204" pitchFamily="34" charset="0"/>
                          </a:rPr>
                        </m:ctrlPr>
                      </m:sSubPr>
                      <m:e>
                        <m:r>
                          <a:rPr lang="en-US" sz="4800" b="1" i="1">
                            <a:solidFill>
                              <a:schemeClr val="tx1"/>
                            </a:solidFill>
                            <a:latin typeface="Cambria Math" panose="02040503050406030204" pitchFamily="18" charset="0"/>
                            <a:ea typeface="Tahoma" panose="020B0604030504040204" pitchFamily="34" charset="0"/>
                            <a:cs typeface="Tahoma" panose="020B0604030504040204" pitchFamily="34" charset="0"/>
                          </a:rPr>
                          <m:t>𝑭</m:t>
                        </m:r>
                      </m:e>
                      <m:sub>
                        <m:r>
                          <a:rPr lang="en-US" sz="4800" b="1" i="1">
                            <a:solidFill>
                              <a:schemeClr val="tx1"/>
                            </a:solidFill>
                            <a:latin typeface="Cambria Math" panose="02040503050406030204" pitchFamily="18" charset="0"/>
                            <a:ea typeface="Tahoma" panose="020B0604030504040204" pitchFamily="34" charset="0"/>
                            <a:cs typeface="Tahoma" panose="020B0604030504040204" pitchFamily="34" charset="0"/>
                          </a:rPr>
                          <m:t>𝒏</m:t>
                        </m:r>
                        <m:r>
                          <a:rPr lang="en-US" sz="4800" b="1" i="1">
                            <a:solidFill>
                              <a:schemeClr val="tx1"/>
                            </a:solidFill>
                            <a:latin typeface="Cambria Math" panose="02040503050406030204" pitchFamily="18" charset="0"/>
                            <a:ea typeface="Tahoma" panose="020B0604030504040204" pitchFamily="34" charset="0"/>
                            <a:cs typeface="Tahoma" panose="020B0604030504040204" pitchFamily="34" charset="0"/>
                          </a:rPr>
                          <m:t>−</m:t>
                        </m:r>
                        <m:r>
                          <a:rPr lang="en-US" sz="4800" b="1" i="1">
                            <a:solidFill>
                              <a:schemeClr val="tx1"/>
                            </a:solidFill>
                            <a:latin typeface="Cambria Math" panose="02040503050406030204" pitchFamily="18" charset="0"/>
                            <a:ea typeface="Tahoma" panose="020B0604030504040204" pitchFamily="34" charset="0"/>
                            <a:cs typeface="Tahoma" panose="020B0604030504040204" pitchFamily="34" charset="0"/>
                          </a:rPr>
                          <m:t>𝟏</m:t>
                        </m:r>
                      </m:sub>
                    </m:sSub>
                  </m:oMath>
                </a14:m>
                <a:r>
                  <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latin typeface="Tahoma" panose="020B0604030504040204" pitchFamily="34" charset="0"/>
                    <a:ea typeface="Tahoma" panose="020B0604030504040204" pitchFamily="34" charset="0"/>
                    <a:cs typeface="Tahoma" panose="020B0604030504040204" pitchFamily="34" charset="0"/>
                  </a:rPr>
                  <a:t>Sử</a:t>
                </a:r>
                <a:r>
                  <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rPr>
                  <a:t> dụng tính </a:t>
                </a:r>
                <a:r>
                  <a:rPr lang="en-US" sz="4800" b="1" dirty="0" err="1">
                    <a:solidFill>
                      <a:schemeClr val="tx1"/>
                    </a:solidFill>
                    <a:latin typeface="Tahoma" panose="020B0604030504040204" pitchFamily="34" charset="0"/>
                    <a:ea typeface="Tahoma" panose="020B0604030504040204" pitchFamily="34" charset="0"/>
                    <a:cs typeface="Tahoma" panose="020B0604030504040204" pitchFamily="34" charset="0"/>
                  </a:rPr>
                  <a:t>chất</a:t>
                </a:r>
                <a:r>
                  <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latin typeface="Tahoma" panose="020B0604030504040204" pitchFamily="34" charset="0"/>
                    <a:ea typeface="Tahoma" panose="020B0604030504040204" pitchFamily="34" charset="0"/>
                    <a:cs typeface="Tahoma" panose="020B0604030504040204" pitchFamily="34" charset="0"/>
                  </a:rPr>
                  <a:t>này</a:t>
                </a:r>
                <a:r>
                  <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rPr>
                  <a:t>, ta </a:t>
                </a:r>
                <a:r>
                  <a:rPr lang="en-US" sz="4800" b="1" dirty="0" err="1">
                    <a:solidFill>
                      <a:schemeClr val="tx1"/>
                    </a:solidFill>
                    <a:latin typeface="Tahoma" panose="020B0604030504040204" pitchFamily="34" charset="0"/>
                    <a:ea typeface="Tahoma" panose="020B0604030504040204" pitchFamily="34" charset="0"/>
                    <a:cs typeface="Tahoma" panose="020B0604030504040204" pitchFamily="34" charset="0"/>
                  </a:rPr>
                  <a:t>có</a:t>
                </a:r>
                <a:r>
                  <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latin typeface="Tahoma" panose="020B0604030504040204" pitchFamily="34" charset="0"/>
                    <a:ea typeface="Tahoma" panose="020B0604030504040204" pitchFamily="34" charset="0"/>
                    <a:cs typeface="Tahoma" panose="020B0604030504040204" pitchFamily="34" charset="0"/>
                  </a:rPr>
                  <a:t>hằng</a:t>
                </a:r>
                <a:r>
                  <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latin typeface="Tahoma" panose="020B0604030504040204" pitchFamily="34" charset="0"/>
                    <a:ea typeface="Tahoma" panose="020B0604030504040204" pitchFamily="34" charset="0"/>
                    <a:cs typeface="Tahoma" panose="020B0604030504040204" pitchFamily="34" charset="0"/>
                  </a:rPr>
                  <a:t>đẳng</a:t>
                </a:r>
                <a:r>
                  <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rPr>
                  <a:t> thức </a:t>
                </a:r>
                <a14:m>
                  <m:oMath xmlns:m="http://schemas.openxmlformats.org/officeDocument/2006/math">
                    <m:sSub>
                      <m:sSubPr>
                        <m:ctrlPr>
                          <a:rPr lang="en-US" sz="4800" b="1" i="1">
                            <a:solidFill>
                              <a:schemeClr val="tx1"/>
                            </a:solidFill>
                            <a:latin typeface="Cambria Math" panose="02040503050406030204" pitchFamily="18" charset="0"/>
                            <a:ea typeface="Tahoma" panose="020B0604030504040204" pitchFamily="34" charset="0"/>
                            <a:cs typeface="Tahoma" panose="020B0604030504040204" pitchFamily="34" charset="0"/>
                          </a:rPr>
                        </m:ctrlPr>
                      </m:sSubPr>
                      <m:e>
                        <m:r>
                          <a:rPr lang="en-US" sz="4800" b="1" i="1">
                            <a:solidFill>
                              <a:schemeClr val="tx1"/>
                            </a:solidFill>
                            <a:latin typeface="Cambria Math" panose="02040503050406030204" pitchFamily="18" charset="0"/>
                            <a:ea typeface="Tahoma" panose="020B0604030504040204" pitchFamily="34" charset="0"/>
                            <a:cs typeface="Tahoma" panose="020B0604030504040204" pitchFamily="34" charset="0"/>
                          </a:rPr>
                          <m:t>𝑭</m:t>
                        </m:r>
                      </m:e>
                      <m:sub>
                        <m:r>
                          <a:rPr lang="en-US" sz="4800" b="1" i="1">
                            <a:solidFill>
                              <a:schemeClr val="tx1"/>
                            </a:solidFill>
                            <a:latin typeface="Cambria Math" panose="02040503050406030204" pitchFamily="18" charset="0"/>
                            <a:ea typeface="Tahoma" panose="020B0604030504040204" pitchFamily="34" charset="0"/>
                            <a:cs typeface="Tahoma" panose="020B0604030504040204" pitchFamily="34" charset="0"/>
                          </a:rPr>
                          <m:t>𝒏</m:t>
                        </m:r>
                        <m:r>
                          <a:rPr lang="en-US" sz="4800" b="1" i="1">
                            <a:solidFill>
                              <a:schemeClr val="tx1"/>
                            </a:solidFill>
                            <a:latin typeface="Cambria Math" panose="02040503050406030204" pitchFamily="18" charset="0"/>
                            <a:ea typeface="Tahoma" panose="020B0604030504040204" pitchFamily="34" charset="0"/>
                            <a:cs typeface="Tahoma" panose="020B0604030504040204" pitchFamily="34" charset="0"/>
                          </a:rPr>
                          <m:t>−</m:t>
                        </m:r>
                        <m:r>
                          <a:rPr lang="en-US" sz="4800" b="1" i="1">
                            <a:solidFill>
                              <a:schemeClr val="tx1"/>
                            </a:solidFill>
                            <a:latin typeface="Cambria Math" panose="02040503050406030204" pitchFamily="18" charset="0"/>
                            <a:ea typeface="Tahoma" panose="020B0604030504040204" pitchFamily="34" charset="0"/>
                            <a:cs typeface="Tahoma" panose="020B0604030504040204" pitchFamily="34" charset="0"/>
                          </a:rPr>
                          <m:t>𝟏</m:t>
                        </m:r>
                      </m:sub>
                    </m:sSub>
                    <m:r>
                      <a:rPr lang="en-US" sz="48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m:t>
                    </m:r>
                    <m:nary>
                      <m:naryPr>
                        <m:chr m:val="∑"/>
                        <m:supHide m:val="on"/>
                        <m:ctrlPr>
                          <a:rPr lang="en-US" sz="48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ctrlPr>
                      </m:naryPr>
                      <m:sub>
                        <m:r>
                          <m:rPr>
                            <m:brk m:alnAt="7"/>
                          </m:rPr>
                          <a:rPr lang="en-US" sz="48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𝒌</m:t>
                        </m:r>
                        <m:r>
                          <a:rPr lang="en-US" sz="48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m:t>
                        </m:r>
                        <m:r>
                          <a:rPr lang="en-US" sz="48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𝒎</m:t>
                        </m:r>
                        <m:r>
                          <a:rPr lang="en-US" sz="48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m:t>
                        </m:r>
                        <m:r>
                          <a:rPr lang="en-US" sz="48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𝒏</m:t>
                        </m:r>
                      </m:sub>
                      <m:sup/>
                      <m:e>
                        <m:sSubSup>
                          <m:sSubSupPr>
                            <m:ctrlPr>
                              <a:rPr lang="en-US" sz="48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ctrlPr>
                          </m:sSubSupPr>
                          <m:e>
                            <m:r>
                              <a:rPr lang="en-US" sz="48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𝑪</m:t>
                            </m:r>
                          </m:e>
                          <m:sub>
                            <m:r>
                              <a:rPr lang="en-US" sz="48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𝒎</m:t>
                            </m:r>
                          </m:sub>
                          <m:sup>
                            <m:r>
                              <a:rPr lang="en-US" sz="48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𝒌</m:t>
                            </m:r>
                          </m:sup>
                        </m:sSubSup>
                      </m:e>
                    </m:nary>
                  </m:oMath>
                </a14:m>
                <a:r>
                  <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rPr>
                  <a:t> .</a:t>
                </a:r>
              </a:p>
              <a:p>
                <a:r>
                  <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rPr>
                  <a:t>(trong </a:t>
                </a:r>
                <a:r>
                  <a:rPr lang="en-US" sz="4800" b="1" dirty="0" err="1">
                    <a:solidFill>
                      <a:schemeClr val="tx1"/>
                    </a:solidFill>
                    <a:latin typeface="Tahoma" panose="020B0604030504040204" pitchFamily="34" charset="0"/>
                    <a:ea typeface="Tahoma" panose="020B0604030504040204" pitchFamily="34" charset="0"/>
                    <a:cs typeface="Tahoma" panose="020B0604030504040204" pitchFamily="34" charset="0"/>
                  </a:rPr>
                  <a:t>đó</a:t>
                </a:r>
                <a:r>
                  <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latin typeface="Tahoma" panose="020B0604030504040204" pitchFamily="34" charset="0"/>
                    <a:ea typeface="Tahoma" panose="020B0604030504040204" pitchFamily="34" charset="0"/>
                    <a:cs typeface="Tahoma" panose="020B0604030504040204" pitchFamily="34" charset="0"/>
                  </a:rPr>
                  <a:t>vế</a:t>
                </a:r>
                <a:r>
                  <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latin typeface="Tahoma" panose="020B0604030504040204" pitchFamily="34" charset="0"/>
                    <a:ea typeface="Tahoma" panose="020B0604030504040204" pitchFamily="34" charset="0"/>
                    <a:cs typeface="Tahoma" panose="020B0604030504040204" pitchFamily="34" charset="0"/>
                  </a:rPr>
                  <a:t>phải</a:t>
                </a:r>
                <a:r>
                  <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latin typeface="Tahoma" panose="020B0604030504040204" pitchFamily="34" charset="0"/>
                    <a:ea typeface="Tahoma" panose="020B0604030504040204" pitchFamily="34" charset="0"/>
                    <a:cs typeface="Tahoma" panose="020B0604030504040204" pitchFamily="34" charset="0"/>
                  </a:rPr>
                  <a:t>là</a:t>
                </a:r>
                <a:r>
                  <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latin typeface="Tahoma" panose="020B0604030504040204" pitchFamily="34" charset="0"/>
                    <a:ea typeface="Tahoma" panose="020B0604030504040204" pitchFamily="34" charset="0"/>
                    <a:cs typeface="Tahoma" panose="020B0604030504040204" pitchFamily="34" charset="0"/>
                  </a:rPr>
                  <a:t>tổng</a:t>
                </a:r>
                <a:r>
                  <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latin typeface="Tahoma" panose="020B0604030504040204" pitchFamily="34" charset="0"/>
                    <a:ea typeface="Tahoma" panose="020B0604030504040204" pitchFamily="34" charset="0"/>
                    <a:cs typeface="Tahoma" panose="020B0604030504040204" pitchFamily="34" charset="0"/>
                  </a:rPr>
                  <a:t>của</a:t>
                </a:r>
                <a:r>
                  <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latin typeface="Tahoma" panose="020B0604030504040204" pitchFamily="34" charset="0"/>
                    <a:ea typeface="Tahoma" panose="020B0604030504040204" pitchFamily="34" charset="0"/>
                    <a:cs typeface="Tahoma" panose="020B0604030504040204" pitchFamily="34" charset="0"/>
                  </a:rPr>
                  <a:t>tất</a:t>
                </a:r>
                <a:r>
                  <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latin typeface="Tahoma" panose="020B0604030504040204" pitchFamily="34" charset="0"/>
                    <a:ea typeface="Tahoma" panose="020B0604030504040204" pitchFamily="34" charset="0"/>
                    <a:cs typeface="Tahoma" panose="020B0604030504040204" pitchFamily="34" charset="0"/>
                  </a:rPr>
                  <a:t>cả</a:t>
                </a:r>
                <a:r>
                  <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latin typeface="Tahoma" panose="020B0604030504040204" pitchFamily="34" charset="0"/>
                    <a:ea typeface="Tahoma" panose="020B0604030504040204" pitchFamily="34" charset="0"/>
                    <a:cs typeface="Tahoma" panose="020B0604030504040204" pitchFamily="34" charset="0"/>
                  </a:rPr>
                  <a:t>các</a:t>
                </a:r>
                <a:r>
                  <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rPr>
                  <a:t> số </a:t>
                </a:r>
                <a14:m>
                  <m:oMath xmlns:m="http://schemas.openxmlformats.org/officeDocument/2006/math">
                    <m:sSubSup>
                      <m:sSubSupPr>
                        <m:ctrlPr>
                          <a:rPr lang="en-US" sz="48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ctrlPr>
                      </m:sSubSupPr>
                      <m:e>
                        <m:r>
                          <a:rPr lang="en-US" sz="48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𝑪</m:t>
                        </m:r>
                      </m:e>
                      <m:sub>
                        <m:r>
                          <a:rPr lang="en-US" sz="48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𝒎</m:t>
                        </m:r>
                      </m:sub>
                      <m:sup>
                        <m:r>
                          <a:rPr lang="en-US" sz="48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𝒌</m:t>
                        </m:r>
                      </m:sup>
                    </m:sSubSup>
                  </m:oMath>
                </a14:m>
                <a:r>
                  <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latin typeface="Tahoma" panose="020B0604030504040204" pitchFamily="34" charset="0"/>
                    <a:ea typeface="Tahoma" panose="020B0604030504040204" pitchFamily="34" charset="0"/>
                    <a:cs typeface="Tahoma" panose="020B0604030504040204" pitchFamily="34" charset="0"/>
                  </a:rPr>
                  <a:t>với</a:t>
                </a:r>
                <a:r>
                  <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𝒌</m:t>
                    </m:r>
                    <m:r>
                      <a:rPr lang="en-US" sz="48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m:t>
                    </m:r>
                    <m:r>
                      <a:rPr lang="en-US" sz="48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𝒎</m:t>
                    </m:r>
                    <m:r>
                      <a:rPr lang="en-US" sz="48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m:t>
                    </m:r>
                    <m:r>
                      <a:rPr lang="en-US" sz="48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𝒏</m:t>
                    </m:r>
                  </m:oMath>
                </a14:m>
                <a:r>
                  <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2" name="Rectangle: Rounded Corners 1">
                <a:extLst>
                  <a:ext uri="{FF2B5EF4-FFF2-40B4-BE49-F238E27FC236}">
                    <a16:creationId xmlns:a16="http://schemas.microsoft.com/office/drawing/2014/main" id="{08D358A6-803C-809A-9DCD-2845A7FB34D1}"/>
                  </a:ext>
                </a:extLst>
              </p:cNvPr>
              <p:cNvSpPr>
                <a:spLocks noRot="1" noChangeAspect="1" noMove="1" noResize="1" noEditPoints="1" noAdjustHandles="1" noChangeArrowheads="1" noChangeShapeType="1" noTextEdit="1"/>
              </p:cNvSpPr>
              <p:nvPr/>
            </p:nvSpPr>
            <p:spPr>
              <a:xfrm>
                <a:off x="406450" y="3692270"/>
                <a:ext cx="23444150" cy="8575931"/>
              </a:xfrm>
              <a:prstGeom prst="roundRect">
                <a:avLst>
                  <a:gd name="adj" fmla="val 9039"/>
                </a:avLst>
              </a:prstGeom>
              <a:blipFill>
                <a:blip r:embed="rId2"/>
                <a:stretch>
                  <a:fillRect l="-286" r="-520" b="-1348"/>
                </a:stretch>
              </a:blipFill>
              <a:ln w="19050">
                <a:solidFill>
                  <a:schemeClr val="accent2">
                    <a:lumMod val="75000"/>
                  </a:schemeClr>
                </a:solidFill>
              </a:ln>
            </p:spPr>
            <p:txBody>
              <a:bodyPr/>
              <a:lstStyle/>
              <a:p>
                <a:r>
                  <a:rPr lang="en-US">
                    <a:noFill/>
                  </a:rPr>
                  <a:t> </a:t>
                </a:r>
              </a:p>
            </p:txBody>
          </p:sp>
        </mc:Fallback>
      </mc:AlternateContent>
      <p:grpSp>
        <p:nvGrpSpPr>
          <p:cNvPr id="3" name="Group 2">
            <a:extLst>
              <a:ext uri="{FF2B5EF4-FFF2-40B4-BE49-F238E27FC236}">
                <a16:creationId xmlns:a16="http://schemas.microsoft.com/office/drawing/2014/main" id="{95A7516E-7161-0BB5-2875-051D2DFB5240}"/>
              </a:ext>
            </a:extLst>
          </p:cNvPr>
          <p:cNvGrpSpPr/>
          <p:nvPr/>
        </p:nvGrpSpPr>
        <p:grpSpPr>
          <a:xfrm>
            <a:off x="379556" y="2438400"/>
            <a:ext cx="4572000" cy="914400"/>
            <a:chOff x="400050" y="2914650"/>
            <a:chExt cx="3790949" cy="914400"/>
          </a:xfrm>
        </p:grpSpPr>
        <p:sp>
          <p:nvSpPr>
            <p:cNvPr id="4" name="Freeform 20">
              <a:extLst>
                <a:ext uri="{FF2B5EF4-FFF2-40B4-BE49-F238E27FC236}">
                  <a16:creationId xmlns:a16="http://schemas.microsoft.com/office/drawing/2014/main" id="{5884B6BC-B9CB-C52B-BF0D-B8ABEECE1C44}"/>
                </a:ext>
              </a:extLst>
            </p:cNvPr>
            <p:cNvSpPr>
              <a:spLocks/>
            </p:cNvSpPr>
            <p:nvPr/>
          </p:nvSpPr>
          <p:spPr bwMode="auto">
            <a:xfrm rot="16200000" flipV="1">
              <a:off x="2251546" y="1819614"/>
              <a:ext cx="739765" cy="3139141"/>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5" name="TextBox 4">
              <a:extLst>
                <a:ext uri="{FF2B5EF4-FFF2-40B4-BE49-F238E27FC236}">
                  <a16:creationId xmlns:a16="http://schemas.microsoft.com/office/drawing/2014/main" id="{9F6F8C06-D8F7-A624-0656-3BF3E0C92A54}"/>
                </a:ext>
              </a:extLst>
            </p:cNvPr>
            <p:cNvSpPr txBox="1"/>
            <p:nvPr/>
          </p:nvSpPr>
          <p:spPr>
            <a:xfrm>
              <a:off x="1346202" y="3004278"/>
              <a:ext cx="2844797" cy="769441"/>
            </a:xfrm>
            <a:prstGeom prst="rect">
              <a:avLst/>
            </a:prstGeom>
            <a:noFill/>
          </p:spPr>
          <p:txBody>
            <a:bodyPr wrap="square" rtlCol="0">
              <a:spAutoFit/>
            </a:bodyPr>
            <a:lstStyle/>
            <a:p>
              <a:r>
                <a:rPr lang="en-US" sz="4400" b="1" dirty="0" err="1">
                  <a:solidFill>
                    <a:srgbClr val="FF0000"/>
                  </a:solidFill>
                  <a:latin typeface="Tahoma" pitchFamily="34" charset="0"/>
                  <a:ea typeface="Tahoma" pitchFamily="34" charset="0"/>
                  <a:cs typeface="Tahoma" pitchFamily="34" charset="0"/>
                </a:rPr>
                <a:t>Em</a:t>
              </a:r>
              <a:r>
                <a:rPr lang="en-US" sz="4400" b="1" dirty="0">
                  <a:solidFill>
                    <a:srgbClr val="FF0000"/>
                  </a:solidFill>
                  <a:latin typeface="Tahoma" pitchFamily="34" charset="0"/>
                  <a:ea typeface="Tahoma" pitchFamily="34" charset="0"/>
                  <a:cs typeface="Tahoma" pitchFamily="34" charset="0"/>
                </a:rPr>
                <a:t> </a:t>
              </a:r>
              <a:r>
                <a:rPr lang="en-US" sz="4400" b="1" dirty="0" err="1">
                  <a:solidFill>
                    <a:srgbClr val="FF0000"/>
                  </a:solidFill>
                  <a:latin typeface="Tahoma" pitchFamily="34" charset="0"/>
                  <a:ea typeface="Tahoma" pitchFamily="34" charset="0"/>
                  <a:cs typeface="Tahoma" pitchFamily="34" charset="0"/>
                </a:rPr>
                <a:t>có</a:t>
              </a:r>
              <a:r>
                <a:rPr lang="en-US" sz="4400" b="1" dirty="0">
                  <a:solidFill>
                    <a:srgbClr val="FF0000"/>
                  </a:solidFill>
                  <a:latin typeface="Tahoma" pitchFamily="34" charset="0"/>
                  <a:ea typeface="Tahoma" pitchFamily="34" charset="0"/>
                  <a:cs typeface="Tahoma" pitchFamily="34" charset="0"/>
                </a:rPr>
                <a:t> </a:t>
              </a:r>
              <a:r>
                <a:rPr lang="en-US" sz="4400" b="1" dirty="0" err="1">
                  <a:solidFill>
                    <a:srgbClr val="FF0000"/>
                  </a:solidFill>
                  <a:latin typeface="Tahoma" pitchFamily="34" charset="0"/>
                  <a:ea typeface="Tahoma" pitchFamily="34" charset="0"/>
                  <a:cs typeface="Tahoma" pitchFamily="34" charset="0"/>
                </a:rPr>
                <a:t>biết</a:t>
              </a:r>
              <a:endParaRPr lang="en-US" sz="4400" b="1" dirty="0">
                <a:solidFill>
                  <a:srgbClr val="FF0000"/>
                </a:solidFill>
                <a:latin typeface="Tahoma" pitchFamily="34" charset="0"/>
                <a:ea typeface="Tahoma" pitchFamily="34" charset="0"/>
                <a:cs typeface="Tahoma" pitchFamily="34" charset="0"/>
              </a:endParaRPr>
            </a:p>
          </p:txBody>
        </p:sp>
        <p:sp>
          <p:nvSpPr>
            <p:cNvPr id="6" name="Round Diagonal Corner Rectangle 41">
              <a:extLst>
                <a:ext uri="{FF2B5EF4-FFF2-40B4-BE49-F238E27FC236}">
                  <a16:creationId xmlns:a16="http://schemas.microsoft.com/office/drawing/2014/main" id="{83A82A0C-9BB8-E0E8-5996-82BCC086746E}"/>
                </a:ext>
              </a:extLst>
            </p:cNvPr>
            <p:cNvSpPr/>
            <p:nvPr/>
          </p:nvSpPr>
          <p:spPr>
            <a:xfrm flipV="1">
              <a:off x="482013" y="3019305"/>
              <a:ext cx="774703" cy="739764"/>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Clipboard outline">
              <a:extLst>
                <a:ext uri="{FF2B5EF4-FFF2-40B4-BE49-F238E27FC236}">
                  <a16:creationId xmlns:a16="http://schemas.microsoft.com/office/drawing/2014/main" id="{DC5B157A-60EF-820B-8791-2004F927F9F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0050" y="2914650"/>
              <a:ext cx="914400" cy="914400"/>
            </a:xfrm>
            <a:prstGeom prst="rect">
              <a:avLst/>
            </a:prstGeom>
          </p:spPr>
        </p:pic>
      </p:grpSp>
    </p:spTree>
    <p:extLst>
      <p:ext uri="{BB962C8B-B14F-4D97-AF65-F5344CB8AC3E}">
        <p14:creationId xmlns:p14="http://schemas.microsoft.com/office/powerpoint/2010/main" val="329147395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left)">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D044CA6-F9BE-6238-362B-13871878EA92}"/>
              </a:ext>
            </a:extLst>
          </p:cNvPr>
          <p:cNvSpPr/>
          <p:nvPr/>
        </p:nvSpPr>
        <p:spPr>
          <a:xfrm>
            <a:off x="399168" y="4094646"/>
            <a:ext cx="23444150" cy="5526708"/>
          </a:xfrm>
          <a:prstGeom prst="roundRect">
            <a:avLst>
              <a:gd name="adj" fmla="val 9039"/>
            </a:avLst>
          </a:prstGeom>
          <a:solidFill>
            <a:srgbClr val="FFE2A7"/>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72000" bIns="0" numCol="1" spcCol="0" rtlCol="0" fromWordArt="0" anchor="t" anchorCtr="0" forceAA="0" compatLnSpc="1">
            <a:prstTxWarp prst="textNoShape">
              <a:avLst/>
            </a:prstTxWarp>
            <a:noAutofit/>
          </a:bodyPr>
          <a:lstStyle/>
          <a:p>
            <a:pPr>
              <a:lnSpc>
                <a:spcPct val="150000"/>
              </a:lnSpc>
            </a:pPr>
            <a:endPar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en-US" sz="4800" b="1" dirty="0" err="1">
                <a:solidFill>
                  <a:schemeClr val="tx1"/>
                </a:solidFill>
                <a:latin typeface="Tahoma" panose="020B0604030504040204" pitchFamily="34" charset="0"/>
                <a:ea typeface="Tahoma" panose="020B0604030504040204" pitchFamily="34" charset="0"/>
                <a:cs typeface="Tahoma" panose="020B0604030504040204" pitchFamily="34" charset="0"/>
              </a:rPr>
              <a:t>Câu</a:t>
            </a:r>
            <a:r>
              <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latin typeface="Tahoma" panose="020B0604030504040204" pitchFamily="34" charset="0"/>
                <a:ea typeface="Tahoma" panose="020B0604030504040204" pitchFamily="34" charset="0"/>
                <a:cs typeface="Tahoma" panose="020B0604030504040204" pitchFamily="34" charset="0"/>
              </a:rPr>
              <a:t>hỏi</a:t>
            </a:r>
            <a:r>
              <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latin typeface="Tahoma" panose="020B0604030504040204" pitchFamily="34" charset="0"/>
                <a:ea typeface="Tahoma" panose="020B0604030504040204" pitchFamily="34" charset="0"/>
                <a:cs typeface="Tahoma" panose="020B0604030504040204" pitchFamily="34" charset="0"/>
              </a:rPr>
              <a:t>một</a:t>
            </a:r>
            <a:r>
              <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latin typeface="Tahoma" panose="020B0604030504040204" pitchFamily="34" charset="0"/>
                <a:ea typeface="Tahoma" panose="020B0604030504040204" pitchFamily="34" charset="0"/>
                <a:cs typeface="Tahoma" panose="020B0604030504040204" pitchFamily="34" charset="0"/>
              </a:rPr>
              <a:t>ván</a:t>
            </a:r>
            <a:r>
              <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latin typeface="Tahoma" panose="020B0604030504040204" pitchFamily="34" charset="0"/>
                <a:ea typeface="Tahoma" panose="020B0604030504040204" pitchFamily="34" charset="0"/>
                <a:cs typeface="Tahoma" panose="020B0604030504040204" pitchFamily="34" charset="0"/>
              </a:rPr>
              <a:t>cờ</a:t>
            </a:r>
            <a:r>
              <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latin typeface="Tahoma" panose="020B0604030504040204" pitchFamily="34" charset="0"/>
                <a:ea typeface="Tahoma" panose="020B0604030504040204" pitchFamily="34" charset="0"/>
                <a:cs typeface="Tahoma" panose="020B0604030504040204" pitchFamily="34" charset="0"/>
              </a:rPr>
              <a:t>vua</a:t>
            </a:r>
            <a:r>
              <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latin typeface="Tahoma" panose="020B0604030504040204" pitchFamily="34" charset="0"/>
                <a:ea typeface="Tahoma" panose="020B0604030504040204" pitchFamily="34" charset="0"/>
                <a:cs typeface="Tahoma" panose="020B0604030504040204" pitchFamily="34" charset="0"/>
              </a:rPr>
              <a:t>có</a:t>
            </a:r>
            <a:r>
              <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latin typeface="Tahoma" panose="020B0604030504040204" pitchFamily="34" charset="0"/>
                <a:ea typeface="Tahoma" panose="020B0604030504040204" pitchFamily="34" charset="0"/>
                <a:cs typeface="Tahoma" panose="020B0604030504040204" pitchFamily="34" charset="0"/>
              </a:rPr>
              <a:t>thể</a:t>
            </a:r>
            <a:r>
              <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latin typeface="Tahoma" panose="020B0604030504040204" pitchFamily="34" charset="0"/>
                <a:ea typeface="Tahoma" panose="020B0604030504040204" pitchFamily="34" charset="0"/>
                <a:cs typeface="Tahoma" panose="020B0604030504040204" pitchFamily="34" charset="0"/>
              </a:rPr>
              <a:t>có</a:t>
            </a:r>
            <a:r>
              <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latin typeface="Tahoma" panose="020B0604030504040204" pitchFamily="34" charset="0"/>
                <a:ea typeface="Tahoma" panose="020B0604030504040204" pitchFamily="34" charset="0"/>
                <a:cs typeface="Tahoma" panose="020B0604030504040204" pitchFamily="34" charset="0"/>
              </a:rPr>
              <a:t>nhiều</a:t>
            </a:r>
            <a:r>
              <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latin typeface="Tahoma" panose="020B0604030504040204" pitchFamily="34" charset="0"/>
                <a:ea typeface="Tahoma" panose="020B0604030504040204" pitchFamily="34" charset="0"/>
                <a:cs typeface="Tahoma" panose="020B0604030504040204" pitchFamily="34" charset="0"/>
              </a:rPr>
              <a:t>nhất</a:t>
            </a:r>
            <a:r>
              <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rPr>
              <a:t> bao </a:t>
            </a:r>
            <a:r>
              <a:rPr lang="en-US" sz="4800" b="1" dirty="0" err="1">
                <a:solidFill>
                  <a:schemeClr val="tx1"/>
                </a:solidFill>
                <a:latin typeface="Tahoma" panose="020B0604030504040204" pitchFamily="34" charset="0"/>
                <a:ea typeface="Tahoma" panose="020B0604030504040204" pitchFamily="34" charset="0"/>
                <a:cs typeface="Tahoma" panose="020B0604030504040204" pitchFamily="34" charset="0"/>
              </a:rPr>
              <a:t>nhiêu</a:t>
            </a:r>
            <a:r>
              <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latin typeface="Tahoma" panose="020B0604030504040204" pitchFamily="34" charset="0"/>
                <a:ea typeface="Tahoma" panose="020B0604030504040204" pitchFamily="34" charset="0"/>
                <a:cs typeface="Tahoma" panose="020B0604030504040204" pitchFamily="34" charset="0"/>
              </a:rPr>
              <a:t>nước</a:t>
            </a:r>
            <a:r>
              <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latin typeface="Tahoma" panose="020B0604030504040204" pitchFamily="34" charset="0"/>
                <a:ea typeface="Tahoma" panose="020B0604030504040204" pitchFamily="34" charset="0"/>
                <a:cs typeface="Tahoma" panose="020B0604030504040204" pitchFamily="34" charset="0"/>
              </a:rPr>
              <a:t>đi</a:t>
            </a:r>
            <a:r>
              <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latin typeface="Tahoma" panose="020B0604030504040204" pitchFamily="34" charset="0"/>
                <a:ea typeface="Tahoma" panose="020B0604030504040204" pitchFamily="34" charset="0"/>
                <a:cs typeface="Tahoma" panose="020B0604030504040204" pitchFamily="34" charset="0"/>
              </a:rPr>
              <a:t>có</a:t>
            </a:r>
            <a:r>
              <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latin typeface="Tahoma" panose="020B0604030504040204" pitchFamily="34" charset="0"/>
                <a:ea typeface="Tahoma" panose="020B0604030504040204" pitchFamily="34" charset="0"/>
                <a:cs typeface="Tahoma" panose="020B0604030504040204" pitchFamily="34" charset="0"/>
              </a:rPr>
              <a:t>vẻ</a:t>
            </a:r>
            <a:r>
              <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latin typeface="Tahoma" panose="020B0604030504040204" pitchFamily="34" charset="0"/>
                <a:ea typeface="Tahoma" panose="020B0604030504040204" pitchFamily="34" charset="0"/>
                <a:cs typeface="Tahoma" panose="020B0604030504040204" pitchFamily="34" charset="0"/>
              </a:rPr>
              <a:t>rất</a:t>
            </a:r>
            <a:r>
              <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latin typeface="Tahoma" panose="020B0604030504040204" pitchFamily="34" charset="0"/>
                <a:ea typeface="Tahoma" panose="020B0604030504040204" pitchFamily="34" charset="0"/>
                <a:cs typeface="Tahoma" panose="020B0604030504040204" pitchFamily="34" charset="0"/>
              </a:rPr>
              <a:t>phức</a:t>
            </a:r>
            <a:r>
              <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latin typeface="Tahoma" panose="020B0604030504040204" pitchFamily="34" charset="0"/>
                <a:ea typeface="Tahoma" panose="020B0604030504040204" pitchFamily="34" charset="0"/>
                <a:cs typeface="Tahoma" panose="020B0604030504040204" pitchFamily="34" charset="0"/>
              </a:rPr>
              <a:t>tạp</a:t>
            </a:r>
            <a:r>
              <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latin typeface="Tahoma" panose="020B0604030504040204" pitchFamily="34" charset="0"/>
                <a:ea typeface="Tahoma" panose="020B0604030504040204" pitchFamily="34" charset="0"/>
                <a:cs typeface="Tahoma" panose="020B0604030504040204" pitchFamily="34" charset="0"/>
              </a:rPr>
              <a:t>vì</a:t>
            </a:r>
            <a:r>
              <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latin typeface="Tahoma" panose="020B0604030504040204" pitchFamily="34" charset="0"/>
                <a:ea typeface="Tahoma" panose="020B0604030504040204" pitchFamily="34" charset="0"/>
                <a:cs typeface="Tahoma" panose="020B0604030504040204" pitchFamily="34" charset="0"/>
              </a:rPr>
              <a:t>mỗi</a:t>
            </a:r>
            <a:r>
              <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latin typeface="Tahoma" panose="020B0604030504040204" pitchFamily="34" charset="0"/>
                <a:ea typeface="Tahoma" panose="020B0604030504040204" pitchFamily="34" charset="0"/>
                <a:cs typeface="Tahoma" panose="020B0604030504040204" pitchFamily="34" charset="0"/>
              </a:rPr>
              <a:t>ván</a:t>
            </a:r>
            <a:r>
              <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latin typeface="Tahoma" panose="020B0604030504040204" pitchFamily="34" charset="0"/>
                <a:ea typeface="Tahoma" panose="020B0604030504040204" pitchFamily="34" charset="0"/>
                <a:cs typeface="Tahoma" panose="020B0604030504040204" pitchFamily="34" charset="0"/>
              </a:rPr>
              <a:t>một</a:t>
            </a:r>
            <a:r>
              <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latin typeface="Tahoma" panose="020B0604030504040204" pitchFamily="34" charset="0"/>
                <a:ea typeface="Tahoma" panose="020B0604030504040204" pitchFamily="34" charset="0"/>
                <a:cs typeface="Tahoma" panose="020B0604030504040204" pitchFamily="34" charset="0"/>
              </a:rPr>
              <a:t>vẻ</a:t>
            </a:r>
            <a:r>
              <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latin typeface="Tahoma" panose="020B0604030504040204" pitchFamily="34" charset="0"/>
                <a:ea typeface="Tahoma" panose="020B0604030504040204" pitchFamily="34" charset="0"/>
                <a:cs typeface="Tahoma" panose="020B0604030504040204" pitchFamily="34" charset="0"/>
              </a:rPr>
              <a:t>Vậy</a:t>
            </a:r>
            <a:r>
              <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latin typeface="Tahoma" panose="020B0604030504040204" pitchFamily="34" charset="0"/>
                <a:ea typeface="Tahoma" panose="020B0604030504040204" pitchFamily="34" charset="0"/>
                <a:cs typeface="Tahoma" panose="020B0604030504040204" pitchFamily="34" charset="0"/>
              </a:rPr>
              <a:t>mà</a:t>
            </a:r>
            <a:r>
              <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latin typeface="Tahoma" panose="020B0604030504040204" pitchFamily="34" charset="0"/>
                <a:ea typeface="Tahoma" panose="020B0604030504040204" pitchFamily="34" charset="0"/>
                <a:cs typeface="Tahoma" panose="020B0604030504040204" pitchFamily="34" charset="0"/>
              </a:rPr>
              <a:t>bằng</a:t>
            </a:r>
            <a:r>
              <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latin typeface="Tahoma" panose="020B0604030504040204" pitchFamily="34" charset="0"/>
                <a:ea typeface="Tahoma" panose="020B0604030504040204" pitchFamily="34" charset="0"/>
                <a:cs typeface="Tahoma" panose="020B0604030504040204" pitchFamily="34" charset="0"/>
              </a:rPr>
              <a:t>các</a:t>
            </a:r>
            <a:r>
              <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rPr>
              <a:t> tính </a:t>
            </a:r>
            <a:r>
              <a:rPr lang="en-US" sz="4800" b="1" dirty="0" err="1">
                <a:solidFill>
                  <a:schemeClr val="tx1"/>
                </a:solidFill>
                <a:latin typeface="Tahoma" panose="020B0604030504040204" pitchFamily="34" charset="0"/>
                <a:ea typeface="Tahoma" panose="020B0604030504040204" pitchFamily="34" charset="0"/>
                <a:cs typeface="Tahoma" panose="020B0604030504040204" pitchFamily="34" charset="0"/>
              </a:rPr>
              <a:t>toán</a:t>
            </a:r>
            <a:r>
              <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latin typeface="Tahoma" panose="020B0604030504040204" pitchFamily="34" charset="0"/>
                <a:ea typeface="Tahoma" panose="020B0604030504040204" pitchFamily="34" charset="0"/>
                <a:cs typeface="Tahoma" panose="020B0604030504040204" pitchFamily="34" charset="0"/>
              </a:rPr>
              <a:t>tổ</a:t>
            </a:r>
            <a:r>
              <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latin typeface="Tahoma" panose="020B0604030504040204" pitchFamily="34" charset="0"/>
                <a:ea typeface="Tahoma" panose="020B0604030504040204" pitchFamily="34" charset="0"/>
                <a:cs typeface="Tahoma" panose="020B0604030504040204" pitchFamily="34" charset="0"/>
              </a:rPr>
              <a:t>hợp</a:t>
            </a:r>
            <a:r>
              <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latin typeface="Tahoma" panose="020B0604030504040204" pitchFamily="34" charset="0"/>
                <a:ea typeface="Tahoma" panose="020B0604030504040204" pitchFamily="34" charset="0"/>
                <a:cs typeface="Tahoma" panose="020B0604030504040204" pitchFamily="34" charset="0"/>
              </a:rPr>
              <a:t>người</a:t>
            </a:r>
            <a:r>
              <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rPr>
              <a:t> ta </a:t>
            </a:r>
            <a:r>
              <a:rPr lang="en-US" sz="4800" b="1" dirty="0" err="1">
                <a:solidFill>
                  <a:schemeClr val="tx1"/>
                </a:solidFill>
                <a:latin typeface="Tahoma" panose="020B0604030504040204" pitchFamily="34" charset="0"/>
                <a:ea typeface="Tahoma" panose="020B0604030504040204" pitchFamily="34" charset="0"/>
                <a:cs typeface="Tahoma" panose="020B0604030504040204" pitchFamily="34" charset="0"/>
              </a:rPr>
              <a:t>đã</a:t>
            </a:r>
            <a:r>
              <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latin typeface="Tahoma" panose="020B0604030504040204" pitchFamily="34" charset="0"/>
                <a:ea typeface="Tahoma" panose="020B0604030504040204" pitchFamily="34" charset="0"/>
                <a:cs typeface="Tahoma" panose="020B0604030504040204" pitchFamily="34" charset="0"/>
              </a:rPr>
              <a:t>chứng</a:t>
            </a:r>
            <a:r>
              <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latin typeface="Tahoma" panose="020B0604030504040204" pitchFamily="34" charset="0"/>
                <a:ea typeface="Tahoma" panose="020B0604030504040204" pitchFamily="34" charset="0"/>
                <a:cs typeface="Tahoma" panose="020B0604030504040204" pitchFamily="34" charset="0"/>
              </a:rPr>
              <a:t>minh</a:t>
            </a:r>
            <a:r>
              <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latin typeface="Tahoma" panose="020B0604030504040204" pitchFamily="34" charset="0"/>
                <a:ea typeface="Tahoma" panose="020B0604030504040204" pitchFamily="34" charset="0"/>
                <a:cs typeface="Tahoma" panose="020B0604030504040204" pitchFamily="34" charset="0"/>
              </a:rPr>
              <a:t>rằng</a:t>
            </a:r>
            <a:r>
              <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latin typeface="Tahoma" panose="020B0604030504040204" pitchFamily="34" charset="0"/>
                <a:ea typeface="Tahoma" panose="020B0604030504040204" pitchFamily="34" charset="0"/>
                <a:cs typeface="Tahoma" panose="020B0604030504040204" pitchFamily="34" charset="0"/>
              </a:rPr>
              <a:t>về</a:t>
            </a:r>
            <a:r>
              <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latin typeface="Tahoma" panose="020B0604030504040204" pitchFamily="34" charset="0"/>
                <a:ea typeface="Tahoma" panose="020B0604030504040204" pitchFamily="34" charset="0"/>
                <a:cs typeface="Tahoma" panose="020B0604030504040204" pitchFamily="34" charset="0"/>
              </a:rPr>
              <a:t>lý</a:t>
            </a:r>
            <a:r>
              <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latin typeface="Tahoma" panose="020B0604030504040204" pitchFamily="34" charset="0"/>
                <a:ea typeface="Tahoma" panose="020B0604030504040204" pitchFamily="34" charset="0"/>
                <a:cs typeface="Tahoma" panose="020B0604030504040204" pitchFamily="34" charset="0"/>
              </a:rPr>
              <a:t>thuyết</a:t>
            </a:r>
            <a:r>
              <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latin typeface="Tahoma" panose="020B0604030504040204" pitchFamily="34" charset="0"/>
                <a:ea typeface="Tahoma" panose="020B0604030504040204" pitchFamily="34" charset="0"/>
                <a:cs typeface="Tahoma" panose="020B0604030504040204" pitchFamily="34" charset="0"/>
              </a:rPr>
              <a:t>một</a:t>
            </a:r>
            <a:r>
              <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latin typeface="Tahoma" panose="020B0604030504040204" pitchFamily="34" charset="0"/>
                <a:ea typeface="Tahoma" panose="020B0604030504040204" pitchFamily="34" charset="0"/>
                <a:cs typeface="Tahoma" panose="020B0604030504040204" pitchFamily="34" charset="0"/>
              </a:rPr>
              <a:t>ván</a:t>
            </a:r>
            <a:r>
              <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latin typeface="Tahoma" panose="020B0604030504040204" pitchFamily="34" charset="0"/>
                <a:ea typeface="Tahoma" panose="020B0604030504040204" pitchFamily="34" charset="0"/>
                <a:cs typeface="Tahoma" panose="020B0604030504040204" pitchFamily="34" charset="0"/>
              </a:rPr>
              <a:t>cờ</a:t>
            </a:r>
            <a:r>
              <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latin typeface="Tahoma" panose="020B0604030504040204" pitchFamily="34" charset="0"/>
                <a:ea typeface="Tahoma" panose="020B0604030504040204" pitchFamily="34" charset="0"/>
                <a:cs typeface="Tahoma" panose="020B0604030504040204" pitchFamily="34" charset="0"/>
              </a:rPr>
              <a:t>có</a:t>
            </a:r>
            <a:r>
              <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latin typeface="Tahoma" panose="020B0604030504040204" pitchFamily="34" charset="0"/>
                <a:ea typeface="Tahoma" panose="020B0604030504040204" pitchFamily="34" charset="0"/>
                <a:cs typeface="Tahoma" panose="020B0604030504040204" pitchFamily="34" charset="0"/>
              </a:rPr>
              <a:t>tối</a:t>
            </a:r>
            <a:r>
              <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latin typeface="Tahoma" panose="020B0604030504040204" pitchFamily="34" charset="0"/>
                <a:ea typeface="Tahoma" panose="020B0604030504040204" pitchFamily="34" charset="0"/>
                <a:cs typeface="Tahoma" panose="020B0604030504040204" pitchFamily="34" charset="0"/>
              </a:rPr>
              <a:t>đa</a:t>
            </a:r>
            <a:r>
              <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rPr>
              <a:t> 5950 </a:t>
            </a:r>
            <a:r>
              <a:rPr lang="en-US" sz="4800" b="1" dirty="0" err="1">
                <a:solidFill>
                  <a:schemeClr val="tx1"/>
                </a:solidFill>
                <a:latin typeface="Tahoma" panose="020B0604030504040204" pitchFamily="34" charset="0"/>
                <a:ea typeface="Tahoma" panose="020B0604030504040204" pitchFamily="34" charset="0"/>
                <a:cs typeface="Tahoma" panose="020B0604030504040204" pitchFamily="34" charset="0"/>
              </a:rPr>
              <a:t>nước</a:t>
            </a:r>
            <a:r>
              <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latin typeface="Tahoma" panose="020B0604030504040204" pitchFamily="34" charset="0"/>
                <a:ea typeface="Tahoma" panose="020B0604030504040204" pitchFamily="34" charset="0"/>
                <a:cs typeface="Tahoma" panose="020B0604030504040204" pitchFamily="34" charset="0"/>
              </a:rPr>
              <a:t>đi</a:t>
            </a:r>
            <a:r>
              <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rPr>
              <a:t>.</a:t>
            </a:r>
          </a:p>
        </p:txBody>
      </p:sp>
      <p:grpSp>
        <p:nvGrpSpPr>
          <p:cNvPr id="3" name="Group 2">
            <a:extLst>
              <a:ext uri="{FF2B5EF4-FFF2-40B4-BE49-F238E27FC236}">
                <a16:creationId xmlns:a16="http://schemas.microsoft.com/office/drawing/2014/main" id="{ABD52572-5422-35A5-AA82-F2435A937190}"/>
              </a:ext>
            </a:extLst>
          </p:cNvPr>
          <p:cNvGrpSpPr/>
          <p:nvPr/>
        </p:nvGrpSpPr>
        <p:grpSpPr>
          <a:xfrm>
            <a:off x="304800" y="2743200"/>
            <a:ext cx="4572000" cy="914400"/>
            <a:chOff x="400050" y="2914650"/>
            <a:chExt cx="3790949" cy="914400"/>
          </a:xfrm>
        </p:grpSpPr>
        <p:sp>
          <p:nvSpPr>
            <p:cNvPr id="4" name="Freeform 20">
              <a:extLst>
                <a:ext uri="{FF2B5EF4-FFF2-40B4-BE49-F238E27FC236}">
                  <a16:creationId xmlns:a16="http://schemas.microsoft.com/office/drawing/2014/main" id="{EB7AEB08-A691-6FB6-FE46-06917E1D8894}"/>
                </a:ext>
              </a:extLst>
            </p:cNvPr>
            <p:cNvSpPr>
              <a:spLocks/>
            </p:cNvSpPr>
            <p:nvPr/>
          </p:nvSpPr>
          <p:spPr bwMode="auto">
            <a:xfrm rot="16200000" flipV="1">
              <a:off x="2251546" y="1819614"/>
              <a:ext cx="739765" cy="3139141"/>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5" name="TextBox 4">
              <a:extLst>
                <a:ext uri="{FF2B5EF4-FFF2-40B4-BE49-F238E27FC236}">
                  <a16:creationId xmlns:a16="http://schemas.microsoft.com/office/drawing/2014/main" id="{4ADDF8C7-DB57-FCC9-607B-ED998F4DEA99}"/>
                </a:ext>
              </a:extLst>
            </p:cNvPr>
            <p:cNvSpPr txBox="1"/>
            <p:nvPr/>
          </p:nvSpPr>
          <p:spPr>
            <a:xfrm>
              <a:off x="1346202" y="3004278"/>
              <a:ext cx="2844797" cy="769441"/>
            </a:xfrm>
            <a:prstGeom prst="rect">
              <a:avLst/>
            </a:prstGeom>
            <a:noFill/>
          </p:spPr>
          <p:txBody>
            <a:bodyPr wrap="square" rtlCol="0">
              <a:spAutoFit/>
            </a:bodyPr>
            <a:lstStyle/>
            <a:p>
              <a:r>
                <a:rPr lang="en-US" sz="4400" b="1" dirty="0" err="1">
                  <a:solidFill>
                    <a:srgbClr val="FF0000"/>
                  </a:solidFill>
                  <a:latin typeface="Tahoma" pitchFamily="34" charset="0"/>
                  <a:ea typeface="Tahoma" pitchFamily="34" charset="0"/>
                  <a:cs typeface="Tahoma" pitchFamily="34" charset="0"/>
                </a:rPr>
                <a:t>Em</a:t>
              </a:r>
              <a:r>
                <a:rPr lang="en-US" sz="4400" b="1" dirty="0">
                  <a:solidFill>
                    <a:srgbClr val="FF0000"/>
                  </a:solidFill>
                  <a:latin typeface="Tahoma" pitchFamily="34" charset="0"/>
                  <a:ea typeface="Tahoma" pitchFamily="34" charset="0"/>
                  <a:cs typeface="Tahoma" pitchFamily="34" charset="0"/>
                </a:rPr>
                <a:t> </a:t>
              </a:r>
              <a:r>
                <a:rPr lang="en-US" sz="4400" b="1" dirty="0" err="1">
                  <a:solidFill>
                    <a:srgbClr val="FF0000"/>
                  </a:solidFill>
                  <a:latin typeface="Tahoma" pitchFamily="34" charset="0"/>
                  <a:ea typeface="Tahoma" pitchFamily="34" charset="0"/>
                  <a:cs typeface="Tahoma" pitchFamily="34" charset="0"/>
                </a:rPr>
                <a:t>có</a:t>
              </a:r>
              <a:r>
                <a:rPr lang="en-US" sz="4400" b="1" dirty="0">
                  <a:solidFill>
                    <a:srgbClr val="FF0000"/>
                  </a:solidFill>
                  <a:latin typeface="Tahoma" pitchFamily="34" charset="0"/>
                  <a:ea typeface="Tahoma" pitchFamily="34" charset="0"/>
                  <a:cs typeface="Tahoma" pitchFamily="34" charset="0"/>
                </a:rPr>
                <a:t> </a:t>
              </a:r>
              <a:r>
                <a:rPr lang="en-US" sz="4400" b="1" dirty="0" err="1">
                  <a:solidFill>
                    <a:srgbClr val="FF0000"/>
                  </a:solidFill>
                  <a:latin typeface="Tahoma" pitchFamily="34" charset="0"/>
                  <a:ea typeface="Tahoma" pitchFamily="34" charset="0"/>
                  <a:cs typeface="Tahoma" pitchFamily="34" charset="0"/>
                </a:rPr>
                <a:t>biết</a:t>
              </a:r>
              <a:endParaRPr lang="en-US" sz="4400" b="1" dirty="0">
                <a:solidFill>
                  <a:srgbClr val="FF0000"/>
                </a:solidFill>
                <a:latin typeface="Tahoma" pitchFamily="34" charset="0"/>
                <a:ea typeface="Tahoma" pitchFamily="34" charset="0"/>
                <a:cs typeface="Tahoma" pitchFamily="34" charset="0"/>
              </a:endParaRPr>
            </a:p>
          </p:txBody>
        </p:sp>
        <p:sp>
          <p:nvSpPr>
            <p:cNvPr id="6" name="Round Diagonal Corner Rectangle 41">
              <a:extLst>
                <a:ext uri="{FF2B5EF4-FFF2-40B4-BE49-F238E27FC236}">
                  <a16:creationId xmlns:a16="http://schemas.microsoft.com/office/drawing/2014/main" id="{2361B1D1-0BFB-C7E8-AAA8-989751E59638}"/>
                </a:ext>
              </a:extLst>
            </p:cNvPr>
            <p:cNvSpPr/>
            <p:nvPr/>
          </p:nvSpPr>
          <p:spPr>
            <a:xfrm flipV="1">
              <a:off x="482013" y="3019305"/>
              <a:ext cx="774703" cy="739764"/>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Clipboard outline">
              <a:extLst>
                <a:ext uri="{FF2B5EF4-FFF2-40B4-BE49-F238E27FC236}">
                  <a16:creationId xmlns:a16="http://schemas.microsoft.com/office/drawing/2014/main" id="{29536031-ACAC-E101-7324-0629B46256A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0050" y="2914650"/>
              <a:ext cx="914400" cy="914400"/>
            </a:xfrm>
            <a:prstGeom prst="rect">
              <a:avLst/>
            </a:prstGeom>
          </p:spPr>
        </p:pic>
      </p:grpSp>
    </p:spTree>
    <p:extLst>
      <p:ext uri="{BB962C8B-B14F-4D97-AF65-F5344CB8AC3E}">
        <p14:creationId xmlns:p14="http://schemas.microsoft.com/office/powerpoint/2010/main" val="238494555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left)">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1F4E20C8-2D05-4C40-9288-F9499AF26E6D}"/>
              </a:ext>
            </a:extLst>
          </p:cNvPr>
          <p:cNvGrpSpPr/>
          <p:nvPr/>
        </p:nvGrpSpPr>
        <p:grpSpPr>
          <a:xfrm>
            <a:off x="571500" y="8839199"/>
            <a:ext cx="23506006" cy="4572000"/>
            <a:chOff x="1222851" y="5331408"/>
            <a:chExt cx="23580257" cy="5095249"/>
          </a:xfrm>
        </p:grpSpPr>
        <p:sp>
          <p:nvSpPr>
            <p:cNvPr id="35" name="Rounded Rectangle 34">
              <a:extLst>
                <a:ext uri="{FF2B5EF4-FFF2-40B4-BE49-F238E27FC236}">
                  <a16:creationId xmlns:a16="http://schemas.microsoft.com/office/drawing/2014/main" id="{D04F078C-CEB5-4C4F-A97E-1DF03AE09DB2}"/>
                </a:ext>
              </a:extLst>
            </p:cNvPr>
            <p:cNvSpPr/>
            <p:nvPr/>
          </p:nvSpPr>
          <p:spPr>
            <a:xfrm>
              <a:off x="1261071" y="5565135"/>
              <a:ext cx="23542037" cy="4861522"/>
            </a:xfrm>
            <a:prstGeom prst="roundRect">
              <a:avLst>
                <a:gd name="adj" fmla="val 3132"/>
              </a:avLst>
            </a:prstGeom>
            <a:solidFill>
              <a:srgbClr val="D6F7FE"/>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Aft>
                  <a:spcPts val="800"/>
                </a:spcAft>
              </a:pPr>
              <a:endParaRPr lang="vi-VN" sz="4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pPr>
              <a:endParaRPr lang="vi-VN" sz="46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ctr"/>
              <a:endParaRPr lang="en-US" dirty="0"/>
            </a:p>
          </p:txBody>
        </p:sp>
        <p:grpSp>
          <p:nvGrpSpPr>
            <p:cNvPr id="36" name="Group 60">
              <a:extLst>
                <a:ext uri="{FF2B5EF4-FFF2-40B4-BE49-F238E27FC236}">
                  <a16:creationId xmlns:a16="http://schemas.microsoft.com/office/drawing/2014/main" id="{3FCB0186-5BA0-4BA4-B799-BF7DBFD32008}"/>
                </a:ext>
              </a:extLst>
            </p:cNvPr>
            <p:cNvGrpSpPr/>
            <p:nvPr/>
          </p:nvGrpSpPr>
          <p:grpSpPr>
            <a:xfrm>
              <a:off x="1222851" y="5331408"/>
              <a:ext cx="3305109" cy="841174"/>
              <a:chOff x="1224542" y="6305967"/>
              <a:chExt cx="3305491" cy="845462"/>
            </a:xfrm>
          </p:grpSpPr>
          <p:sp>
            <p:nvSpPr>
              <p:cNvPr id="37" name="Freeform 20">
                <a:extLst>
                  <a:ext uri="{FF2B5EF4-FFF2-40B4-BE49-F238E27FC236}">
                    <a16:creationId xmlns:a16="http://schemas.microsoft.com/office/drawing/2014/main" id="{6A2CB58A-113B-4E6E-BC15-9EFD56D56D70}"/>
                  </a:ext>
                </a:extLst>
              </p:cNvPr>
              <p:cNvSpPr>
                <a:spLocks/>
              </p:cNvSpPr>
              <p:nvPr/>
            </p:nvSpPr>
            <p:spPr bwMode="auto">
              <a:xfrm rot="16200000" flipV="1">
                <a:off x="2748828" y="5370222"/>
                <a:ext cx="828631" cy="2733779"/>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38" name="TextBox 37">
                <a:extLst>
                  <a:ext uri="{FF2B5EF4-FFF2-40B4-BE49-F238E27FC236}">
                    <a16:creationId xmlns:a16="http://schemas.microsoft.com/office/drawing/2014/main" id="{16B3B9C2-0771-4EE7-BBD9-C8B639D26E0E}"/>
                  </a:ext>
                </a:extLst>
              </p:cNvPr>
              <p:cNvSpPr txBox="1"/>
              <p:nvPr/>
            </p:nvSpPr>
            <p:spPr>
              <a:xfrm>
                <a:off x="2091562" y="6305967"/>
                <a:ext cx="2278188" cy="817157"/>
              </a:xfrm>
              <a:prstGeom prst="rect">
                <a:avLst/>
              </a:prstGeom>
              <a:noFill/>
            </p:spPr>
            <p:txBody>
              <a:bodyPr wrap="none" rtlCol="0">
                <a:spAutoFit/>
              </a:bodyPr>
              <a:lstStyle/>
              <a:p>
                <a:r>
                  <a:rPr lang="vi-VN" sz="4400" b="1" dirty="0">
                    <a:solidFill>
                      <a:srgbClr val="0999C8"/>
                    </a:solidFill>
                    <a:latin typeface="Tahoma" pitchFamily="34" charset="0"/>
                    <a:ea typeface="Tahoma" pitchFamily="34" charset="0"/>
                    <a:cs typeface="Tahoma" pitchFamily="34" charset="0"/>
                  </a:rPr>
                  <a:t>Bài giải</a:t>
                </a:r>
                <a:endParaRPr lang="en-US" sz="4400" b="1" dirty="0">
                  <a:solidFill>
                    <a:srgbClr val="0999C8"/>
                  </a:solidFill>
                  <a:latin typeface="Tahoma" pitchFamily="34" charset="0"/>
                  <a:ea typeface="Tahoma" pitchFamily="34" charset="0"/>
                  <a:cs typeface="Tahoma" pitchFamily="34" charset="0"/>
                </a:endParaRPr>
              </a:p>
            </p:txBody>
          </p:sp>
          <p:sp>
            <p:nvSpPr>
              <p:cNvPr id="39" name="Round Diagonal Corner Rectangle 41">
                <a:extLst>
                  <a:ext uri="{FF2B5EF4-FFF2-40B4-BE49-F238E27FC236}">
                    <a16:creationId xmlns:a16="http://schemas.microsoft.com/office/drawing/2014/main" id="{6D85C842-0962-4F14-984C-91DBFD130435}"/>
                  </a:ext>
                </a:extLst>
              </p:cNvPr>
              <p:cNvSpPr/>
              <p:nvPr/>
            </p:nvSpPr>
            <p:spPr>
              <a:xfrm flipV="1">
                <a:off x="1224542" y="6322799"/>
                <a:ext cx="777240"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15">
                <a:extLst>
                  <a:ext uri="{FF2B5EF4-FFF2-40B4-BE49-F238E27FC236}">
                    <a16:creationId xmlns:a16="http://schemas.microsoft.com/office/drawing/2014/main" id="{7605033E-4E88-46AF-AEBE-7E6490F9F307}"/>
                  </a:ext>
                </a:extLst>
              </p:cNvPr>
              <p:cNvSpPr>
                <a:spLocks noEditPoints="1"/>
              </p:cNvSpPr>
              <p:nvPr/>
            </p:nvSpPr>
            <p:spPr bwMode="auto">
              <a:xfrm>
                <a:off x="1376941"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p>
            </p:txBody>
          </p:sp>
        </p:grpSp>
      </p:grpSp>
      <p:grpSp>
        <p:nvGrpSpPr>
          <p:cNvPr id="51" name="Group 50">
            <a:extLst>
              <a:ext uri="{FF2B5EF4-FFF2-40B4-BE49-F238E27FC236}">
                <a16:creationId xmlns:a16="http://schemas.microsoft.com/office/drawing/2014/main" id="{6B2AFC34-1456-4638-8F4F-CAF389D4240D}"/>
              </a:ext>
            </a:extLst>
          </p:cNvPr>
          <p:cNvGrpSpPr/>
          <p:nvPr/>
        </p:nvGrpSpPr>
        <p:grpSpPr>
          <a:xfrm>
            <a:off x="304800" y="2888164"/>
            <a:ext cx="23699787" cy="5722435"/>
            <a:chOff x="304800" y="2964365"/>
            <a:chExt cx="23699787" cy="5722435"/>
          </a:xfrm>
        </p:grpSpPr>
        <p:sp>
          <p:nvSpPr>
            <p:cNvPr id="52" name="Rounded Rectangle 19">
              <a:extLst>
                <a:ext uri="{FF2B5EF4-FFF2-40B4-BE49-F238E27FC236}">
                  <a16:creationId xmlns:a16="http://schemas.microsoft.com/office/drawing/2014/main" id="{9732CF64-EA0B-4855-B3A1-931E81F57942}"/>
                </a:ext>
              </a:extLst>
            </p:cNvPr>
            <p:cNvSpPr/>
            <p:nvPr/>
          </p:nvSpPr>
          <p:spPr>
            <a:xfrm>
              <a:off x="491838" y="3074822"/>
              <a:ext cx="23512749" cy="5611978"/>
            </a:xfrm>
            <a:prstGeom prst="roundRect">
              <a:avLst>
                <a:gd name="adj" fmla="val 4496"/>
              </a:avLst>
            </a:prstGeom>
            <a:solidFill>
              <a:schemeClr val="accent6">
                <a:lumMod val="40000"/>
                <a:lumOff val="6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spcBef>
                  <a:spcPts val="600"/>
                </a:spcBef>
                <a:buNone/>
              </a:pPr>
              <a:endParaRPr lang="vi-VN"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53" name="Group 52">
              <a:extLst>
                <a:ext uri="{FF2B5EF4-FFF2-40B4-BE49-F238E27FC236}">
                  <a16:creationId xmlns:a16="http://schemas.microsoft.com/office/drawing/2014/main" id="{BC0C2C08-DEAD-4DBD-A065-EAF40B9D8EB1}"/>
                </a:ext>
              </a:extLst>
            </p:cNvPr>
            <p:cNvGrpSpPr/>
            <p:nvPr/>
          </p:nvGrpSpPr>
          <p:grpSpPr>
            <a:xfrm>
              <a:off x="304800" y="2964365"/>
              <a:ext cx="2971801" cy="845636"/>
              <a:chOff x="22440" y="36028"/>
              <a:chExt cx="958198" cy="236076"/>
            </a:xfrm>
          </p:grpSpPr>
          <p:grpSp>
            <p:nvGrpSpPr>
              <p:cNvPr id="54" name="Group 53">
                <a:extLst>
                  <a:ext uri="{FF2B5EF4-FFF2-40B4-BE49-F238E27FC236}">
                    <a16:creationId xmlns:a16="http://schemas.microsoft.com/office/drawing/2014/main" id="{FD665E8E-59C0-4ACB-A7BF-CBEA6C332230}"/>
                  </a:ext>
                </a:extLst>
              </p:cNvPr>
              <p:cNvGrpSpPr/>
              <p:nvPr/>
            </p:nvGrpSpPr>
            <p:grpSpPr>
              <a:xfrm>
                <a:off x="22440" y="59287"/>
                <a:ext cx="850471" cy="162052"/>
                <a:chOff x="31572" y="60276"/>
                <a:chExt cx="1196628" cy="200549"/>
              </a:xfrm>
            </p:grpSpPr>
            <p:sp>
              <p:nvSpPr>
                <p:cNvPr id="56" name="Arrow: Pentagon 55">
                  <a:extLst>
                    <a:ext uri="{FF2B5EF4-FFF2-40B4-BE49-F238E27FC236}">
                      <a16:creationId xmlns:a16="http://schemas.microsoft.com/office/drawing/2014/main" id="{3C675B4E-2666-471E-B163-5CB1C2C47107}"/>
                    </a:ext>
                  </a:extLst>
                </p:cNvPr>
                <p:cNvSpPr/>
                <p:nvPr/>
              </p:nvSpPr>
              <p:spPr>
                <a:xfrm>
                  <a:off x="204585" y="62042"/>
                  <a:ext cx="1023615" cy="196062"/>
                </a:xfrm>
                <a:prstGeom prst="homePlate">
                  <a:avLst/>
                </a:prstGeom>
                <a:solidFill>
                  <a:srgbClr val="FCFFEF"/>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nSpc>
                      <a:spcPct val="106000"/>
                    </a:lnSpc>
                    <a:spcAft>
                      <a:spcPts val="800"/>
                    </a:spcAft>
                  </a:pPr>
                  <a:r>
                    <a:rPr lang="vi-VN" sz="1000" b="1" kern="1200">
                      <a:solidFill>
                        <a:srgbClr val="0000CC"/>
                      </a:solidFill>
                      <a:effectLst/>
                      <a:latin typeface="Arial" panose="020B0604020202020204" pitchFamily="34" charset="0"/>
                      <a:ea typeface="Calibri" panose="020F0502020204030204" pitchFamily="34" charset="0"/>
                      <a:cs typeface="Times New Roman" panose="02020603050405020304" pitchFamily="18" charset="0"/>
                    </a:rPr>
                    <a:t> </a:t>
                  </a:r>
                  <a:endParaRPr lang="vi-VN" sz="1100">
                    <a:effectLst/>
                    <a:latin typeface="Arial" panose="020B0604020202020204" pitchFamily="34" charset="0"/>
                    <a:ea typeface="Arial" panose="020B0604020202020204" pitchFamily="34" charset="0"/>
                    <a:cs typeface="Times New Roman" panose="02020603050405020304" pitchFamily="18" charset="0"/>
                  </a:endParaRPr>
                </a:p>
              </p:txBody>
            </p:sp>
            <p:sp>
              <p:nvSpPr>
                <p:cNvPr id="57" name="Arrow: Chevron 56">
                  <a:extLst>
                    <a:ext uri="{FF2B5EF4-FFF2-40B4-BE49-F238E27FC236}">
                      <a16:creationId xmlns:a16="http://schemas.microsoft.com/office/drawing/2014/main" id="{D4E23FE2-1ED3-44F3-9F2C-073D99F5BEC5}"/>
                    </a:ext>
                  </a:extLst>
                </p:cNvPr>
                <p:cNvSpPr/>
                <p:nvPr/>
              </p:nvSpPr>
              <p:spPr>
                <a:xfrm>
                  <a:off x="31572" y="60342"/>
                  <a:ext cx="162630" cy="200483"/>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sp>
              <p:nvSpPr>
                <p:cNvPr id="58" name="Arrow: Chevron 57">
                  <a:extLst>
                    <a:ext uri="{FF2B5EF4-FFF2-40B4-BE49-F238E27FC236}">
                      <a16:creationId xmlns:a16="http://schemas.microsoft.com/office/drawing/2014/main" id="{F2308666-C4B8-404A-B22F-69AF3044E4D5}"/>
                    </a:ext>
                  </a:extLst>
                </p:cNvPr>
                <p:cNvSpPr/>
                <p:nvPr/>
              </p:nvSpPr>
              <p:spPr>
                <a:xfrm>
                  <a:off x="116273" y="60276"/>
                  <a:ext cx="176766" cy="200483"/>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grpSp>
          <p:sp>
            <p:nvSpPr>
              <p:cNvPr id="55" name="TextBox 56">
                <a:extLst>
                  <a:ext uri="{FF2B5EF4-FFF2-40B4-BE49-F238E27FC236}">
                    <a16:creationId xmlns:a16="http://schemas.microsoft.com/office/drawing/2014/main" id="{4268C6BD-BE2D-4D4E-B360-4A8AC840F897}"/>
                  </a:ext>
                </a:extLst>
              </p:cNvPr>
              <p:cNvSpPr txBox="1"/>
              <p:nvPr/>
            </p:nvSpPr>
            <p:spPr>
              <a:xfrm>
                <a:off x="198205" y="36028"/>
                <a:ext cx="782433" cy="236076"/>
              </a:xfrm>
              <a:prstGeom prst="rect">
                <a:avLst/>
              </a:prstGeom>
              <a:noFill/>
            </p:spPr>
            <p:txBody>
              <a:bodyPr wrap="square" tIns="54000" bIns="0">
                <a:noAutofit/>
              </a:bodyPr>
              <a:lstStyle/>
              <a:p>
                <a:pPr>
                  <a:lnSpc>
                    <a:spcPct val="107000"/>
                  </a:lnSpc>
                  <a:spcAft>
                    <a:spcPts val="800"/>
                  </a:spcAft>
                </a:pPr>
                <a:r>
                  <a:rPr lang="vi-VN" sz="4400" b="1" kern="1200" dirty="0">
                    <a:solidFill>
                      <a:srgbClr val="0000CC"/>
                    </a:solidFill>
                    <a:effectLst/>
                    <a:latin typeface="Fira Sans Black" panose="020B0A03050000020004" pitchFamily="34" charset="0"/>
                    <a:ea typeface="Calibri" panose="020F0502020204030204" pitchFamily="34" charset="0"/>
                    <a:cs typeface="Times New Roman" panose="02020603050405020304" pitchFamily="18" charset="0"/>
                  </a:rPr>
                  <a:t>Ví dụ 4</a:t>
                </a:r>
                <a:endParaRPr lang="vi-VN" sz="4400" dirty="0">
                  <a:effectLst/>
                  <a:latin typeface="Arial" panose="020B0604020202020204" pitchFamily="34" charset="0"/>
                  <a:ea typeface="Arial" panose="020B0604020202020204" pitchFamily="34" charset="0"/>
                  <a:cs typeface="Times New Roman" panose="02020603050405020304" pitchFamily="18" charset="0"/>
                </a:endParaRPr>
              </a:p>
            </p:txBody>
          </p:sp>
        </p:grpSp>
      </p:grpSp>
      <p:grpSp>
        <p:nvGrpSpPr>
          <p:cNvPr id="2" name="Group 1">
            <a:extLst>
              <a:ext uri="{FF2B5EF4-FFF2-40B4-BE49-F238E27FC236}">
                <a16:creationId xmlns:a16="http://schemas.microsoft.com/office/drawing/2014/main" id="{2E29BFA7-E12A-4CBB-98F4-7D8BABA5D3DC}"/>
              </a:ext>
            </a:extLst>
          </p:cNvPr>
          <p:cNvGrpSpPr/>
          <p:nvPr/>
        </p:nvGrpSpPr>
        <p:grpSpPr>
          <a:xfrm>
            <a:off x="381000" y="1904999"/>
            <a:ext cx="23219986" cy="815609"/>
            <a:chOff x="381000" y="1904999"/>
            <a:chExt cx="23219986" cy="815609"/>
          </a:xfrm>
        </p:grpSpPr>
        <p:sp>
          <p:nvSpPr>
            <p:cNvPr id="17" name="Rectangle 16">
              <a:extLst>
                <a:ext uri="{FF2B5EF4-FFF2-40B4-BE49-F238E27FC236}">
                  <a16:creationId xmlns:a16="http://schemas.microsoft.com/office/drawing/2014/main" id="{CE96812B-CA35-423B-AB78-F20B241658E4}"/>
                </a:ext>
              </a:extLst>
            </p:cNvPr>
            <p:cNvSpPr/>
            <p:nvPr/>
          </p:nvSpPr>
          <p:spPr>
            <a:xfrm>
              <a:off x="1981200" y="1905000"/>
              <a:ext cx="21619786" cy="815608"/>
            </a:xfrm>
            <a:prstGeom prst="rect">
              <a:avLst/>
            </a:prstGeom>
          </p:spPr>
          <p:txBody>
            <a:bodyPr wrap="square">
              <a:spAutoFit/>
            </a:bodyPr>
            <a:lstStyle/>
            <a:p>
              <a:pPr>
                <a:lnSpc>
                  <a:spcPct val="100000"/>
                </a:lnSpc>
                <a:spcBef>
                  <a:spcPct val="0"/>
                </a:spcBef>
                <a:buNone/>
                <a:defRPr/>
              </a:pPr>
              <a:r>
                <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rPr>
                <a:t>ỨNG DỤNG HOÁN VỊ, CHỈNH HỢP, TỔ HỢP VÀO CÁC BÀI TOÁN ĐẾM</a:t>
              </a:r>
            </a:p>
          </p:txBody>
        </p:sp>
        <p:sp>
          <p:nvSpPr>
            <p:cNvPr id="18" name="Round Same Side Corner Rectangle 51">
              <a:extLst>
                <a:ext uri="{FF2B5EF4-FFF2-40B4-BE49-F238E27FC236}">
                  <a16:creationId xmlns:a16="http://schemas.microsoft.com/office/drawing/2014/main" id="{F5394341-0F3A-4C0D-BC41-B35436366F0D}"/>
                </a:ext>
              </a:extLst>
            </p:cNvPr>
            <p:cNvSpPr/>
            <p:nvPr/>
          </p:nvSpPr>
          <p:spPr>
            <a:xfrm rot="5400000">
              <a:off x="755167" y="1537232"/>
              <a:ext cx="788466" cy="15240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9" name="TextBox 18">
              <a:extLst>
                <a:ext uri="{FF2B5EF4-FFF2-40B4-BE49-F238E27FC236}">
                  <a16:creationId xmlns:a16="http://schemas.microsoft.com/office/drawing/2014/main" id="{F5322D5D-00D8-42B9-BCDA-53D3D944992D}"/>
                </a:ext>
              </a:extLst>
            </p:cNvPr>
            <p:cNvSpPr txBox="1"/>
            <p:nvPr/>
          </p:nvSpPr>
          <p:spPr>
            <a:xfrm rot="10800000" flipH="1" flipV="1">
              <a:off x="609600" y="1981200"/>
              <a:ext cx="1006148" cy="707886"/>
            </a:xfrm>
            <a:prstGeom prst="rect">
              <a:avLst/>
            </a:prstGeom>
            <a:noFill/>
          </p:spPr>
          <p:txBody>
            <a:bodyPr wrap="squar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4</a:t>
              </a:r>
            </a:p>
          </p:txBody>
        </p:sp>
        <p:sp>
          <p:nvSpPr>
            <p:cNvPr id="20" name="Round Same Side Corner Rectangle 51">
              <a:extLst>
                <a:ext uri="{FF2B5EF4-FFF2-40B4-BE49-F238E27FC236}">
                  <a16:creationId xmlns:a16="http://schemas.microsoft.com/office/drawing/2014/main" id="{5C39138E-5593-4AB5-96EE-114568791664}"/>
                </a:ext>
              </a:extLst>
            </p:cNvPr>
            <p:cNvSpPr/>
            <p:nvPr/>
          </p:nvSpPr>
          <p:spPr>
            <a:xfrm rot="5400000">
              <a:off x="748767" y="1537233"/>
              <a:ext cx="788466" cy="15240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1" name="TextBox 20">
              <a:extLst>
                <a:ext uri="{FF2B5EF4-FFF2-40B4-BE49-F238E27FC236}">
                  <a16:creationId xmlns:a16="http://schemas.microsoft.com/office/drawing/2014/main" id="{A90995F8-A631-4231-86BB-7D3EBA512F0D}"/>
                </a:ext>
              </a:extLst>
            </p:cNvPr>
            <p:cNvSpPr txBox="1"/>
            <p:nvPr/>
          </p:nvSpPr>
          <p:spPr>
            <a:xfrm rot="10800000" flipH="1" flipV="1">
              <a:off x="603200" y="1981201"/>
              <a:ext cx="1006148" cy="707886"/>
            </a:xfrm>
            <a:prstGeom prst="rect">
              <a:avLst/>
            </a:prstGeom>
            <a:noFill/>
          </p:spPr>
          <p:txBody>
            <a:bodyPr wrap="squar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4</a:t>
              </a:r>
            </a:p>
          </p:txBody>
        </p:sp>
      </p:grpSp>
      <p:sp>
        <p:nvSpPr>
          <p:cNvPr id="3" name="TextBox 2">
            <a:extLst>
              <a:ext uri="{FF2B5EF4-FFF2-40B4-BE49-F238E27FC236}">
                <a16:creationId xmlns:a16="http://schemas.microsoft.com/office/drawing/2014/main" id="{E5C8CF20-A188-40A3-A095-8424A5327F85}"/>
              </a:ext>
            </a:extLst>
          </p:cNvPr>
          <p:cNvSpPr txBox="1"/>
          <p:nvPr/>
        </p:nvSpPr>
        <p:spPr>
          <a:xfrm>
            <a:off x="609600" y="3886199"/>
            <a:ext cx="23088600" cy="1446550"/>
          </a:xfrm>
          <a:prstGeom prst="rect">
            <a:avLst/>
          </a:prstGeom>
          <a:noFill/>
        </p:spPr>
        <p:txBody>
          <a:bodyPr wrap="square" rtlCol="0">
            <a:spAutoFit/>
          </a:bodyPr>
          <a:lstStyle/>
          <a:p>
            <a:pPr marL="0" indent="0" algn="just">
              <a:spcBef>
                <a:spcPts val="600"/>
              </a:spcBef>
              <a:buNone/>
            </a:pPr>
            <a:r>
              <a:rPr lang="vi-VN" sz="4400" dirty="0">
                <a:solidFill>
                  <a:schemeClr val="tx1"/>
                </a:solidFill>
                <a:latin typeface="Tahoma" panose="020B0604030504040204" pitchFamily="34" charset="0"/>
                <a:ea typeface="Tahoma" panose="020B0604030504040204" pitchFamily="34" charset="0"/>
                <a:cs typeface="Tahoma" panose="020B0604030504040204" pitchFamily="34" charset="0"/>
              </a:rPr>
              <a:t>Một lần anh Hưng đến Hà Nội và dự định từ Hà Nội tham quan Đền Hùng, Ninh Bình, Hạ Long, Đường Lâm và Bát Tràng, mỗi ngày đi tham quan một địa điểm rồi về lại Hà Nội.</a:t>
            </a:r>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BA820F67-58D8-4644-8FFA-523A9B7B88A6}"/>
                  </a:ext>
                </a:extLst>
              </p:cNvPr>
              <p:cNvSpPr txBox="1"/>
              <p:nvPr/>
            </p:nvSpPr>
            <p:spPr>
              <a:xfrm>
                <a:off x="609600" y="5257799"/>
                <a:ext cx="23088600" cy="2954655"/>
              </a:xfrm>
              <a:prstGeom prst="rect">
                <a:avLst/>
              </a:prstGeom>
              <a:noFill/>
            </p:spPr>
            <p:txBody>
              <a:bodyPr wrap="square" rtlCol="0">
                <a:spAutoFit/>
              </a:bodyPr>
              <a:lstStyle/>
              <a:p>
                <a:pPr marL="0" indent="0" algn="just">
                  <a:spcBef>
                    <a:spcPts val="600"/>
                  </a:spcBef>
                  <a:spcAft>
                    <a:spcPts val="600"/>
                  </a:spcAft>
                  <a:buNone/>
                </a:pPr>
                <a:r>
                  <a:rPr lang="vi-VN" sz="4400" dirty="0">
                    <a:solidFill>
                      <a:schemeClr val="tx1"/>
                    </a:solidFill>
                    <a:latin typeface="Tahoma" panose="020B0604030504040204" pitchFamily="34" charset="0"/>
                    <a:ea typeface="Tahoma" panose="020B0604030504040204" pitchFamily="34" charset="0"/>
                    <a:cs typeface="Tahoma" panose="020B0604030504040204" pitchFamily="34" charset="0"/>
                  </a:rPr>
                  <a:t>a) Hỏi anh Hưng có thể xếp được bao nhiêu lịch trình đi tham quan tất cả các địa điểm (ở đây lịch trình tính cả thứ tự tham quan)?</a:t>
                </a:r>
              </a:p>
              <a:p>
                <a:pPr algn="just">
                  <a:spcBef>
                    <a:spcPts val="600"/>
                  </a:spcBef>
                  <a:spcAft>
                    <a:spcPts val="600"/>
                  </a:spcAft>
                </a:pPr>
                <a:r>
                  <a:rPr lang="vi-VN" sz="4400" dirty="0">
                    <a:solidFill>
                      <a:schemeClr val="tx1"/>
                    </a:solidFill>
                    <a:latin typeface="Tahoma" panose="020B0604030504040204" pitchFamily="34" charset="0"/>
                    <a:ea typeface="Tahoma" panose="020B0604030504040204" pitchFamily="34" charset="0"/>
                    <a:cs typeface="Tahoma" panose="020B0604030504040204" pitchFamily="34" charset="0"/>
                  </a:rPr>
                  <a:t>b) Anh Hưng có việc đột xuất phải về sớm, nên anh chỉ có </a:t>
                </a:r>
                <a14:m>
                  <m:oMath xmlns:m="http://schemas.openxmlformats.org/officeDocument/2006/math">
                    <m:r>
                      <a:rPr lang="vi-VN" sz="4400" i="1" dirty="0" smtClean="0">
                        <a:solidFill>
                          <a:schemeClr val="tx1"/>
                        </a:solidFill>
                        <a:latin typeface="Cambria Math" panose="02040503050406030204" pitchFamily="18" charset="0"/>
                      </a:rPr>
                      <m:t>3</m:t>
                    </m:r>
                  </m:oMath>
                </a14:m>
                <a:r>
                  <a:rPr lang="vi-VN" sz="4400" dirty="0">
                    <a:solidFill>
                      <a:schemeClr val="tx1"/>
                    </a:solidFill>
                    <a:latin typeface="Tahoma" panose="020B0604030504040204" pitchFamily="34" charset="0"/>
                    <a:ea typeface="Tahoma" panose="020B0604030504040204" pitchFamily="34" charset="0"/>
                    <a:cs typeface="Tahoma" panose="020B0604030504040204" pitchFamily="34" charset="0"/>
                  </a:rPr>
                  <a:t> ngày để đi tham quan </a:t>
                </a:r>
                <a14:m>
                  <m:oMath xmlns:m="http://schemas.openxmlformats.org/officeDocument/2006/math">
                    <m:r>
                      <a:rPr lang="vi-VN" sz="4400" i="1" dirty="0">
                        <a:solidFill>
                          <a:schemeClr val="tx1"/>
                        </a:solidFill>
                        <a:latin typeface="Cambria Math" panose="02040503050406030204" pitchFamily="18" charset="0"/>
                      </a:rPr>
                      <m:t>3</m:t>
                    </m:r>
                  </m:oMath>
                </a14:m>
                <a:r>
                  <a:rPr lang="vi-VN" sz="4400" dirty="0">
                    <a:solidFill>
                      <a:schemeClr val="tx1"/>
                    </a:solidFill>
                    <a:latin typeface="Tahoma" panose="020B0604030504040204" pitchFamily="34" charset="0"/>
                    <a:ea typeface="Tahoma" panose="020B0604030504040204" pitchFamily="34" charset="0"/>
                    <a:cs typeface="Tahoma" panose="020B0604030504040204" pitchFamily="34" charset="0"/>
                  </a:rPr>
                  <a:t> địa điểm. Hỏi anh Hưng có bao nhiêu cách xếp lịch trình đi tham quan?</a:t>
                </a:r>
                <a:endParaRPr lang="en-US" sz="44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4" name="TextBox 23">
                <a:extLst>
                  <a:ext uri="{FF2B5EF4-FFF2-40B4-BE49-F238E27FC236}">
                    <a16:creationId xmlns:a16="http://schemas.microsoft.com/office/drawing/2014/main" id="{BA820F67-58D8-4644-8FFA-523A9B7B88A6}"/>
                  </a:ext>
                </a:extLst>
              </p:cNvPr>
              <p:cNvSpPr txBox="1">
                <a:spLocks noRot="1" noChangeAspect="1" noMove="1" noResize="1" noEditPoints="1" noAdjustHandles="1" noChangeArrowheads="1" noChangeShapeType="1" noTextEdit="1"/>
              </p:cNvSpPr>
              <p:nvPr/>
            </p:nvSpPr>
            <p:spPr>
              <a:xfrm>
                <a:off x="609600" y="5257799"/>
                <a:ext cx="23088600" cy="2954655"/>
              </a:xfrm>
              <a:prstGeom prst="rect">
                <a:avLst/>
              </a:prstGeom>
              <a:blipFill>
                <a:blip r:embed="rId3"/>
                <a:stretch>
                  <a:fillRect l="-1056" t="-4124" r="-1030" b="-886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35C77573-004B-47AB-A06D-169C5ED317A4}"/>
                  </a:ext>
                </a:extLst>
              </p:cNvPr>
              <p:cNvSpPr txBox="1"/>
              <p:nvPr/>
            </p:nvSpPr>
            <p:spPr>
              <a:xfrm>
                <a:off x="685800" y="9753599"/>
                <a:ext cx="23317200" cy="3277949"/>
              </a:xfrm>
              <a:prstGeom prst="rect">
                <a:avLst/>
              </a:prstGeom>
              <a:noFill/>
            </p:spPr>
            <p:txBody>
              <a:bodyPr wrap="square" rtlCol="0">
                <a:spAutoFit/>
              </a:bodyPr>
              <a:lstStyle/>
              <a:p>
                <a:pPr algn="just"/>
                <a:r>
                  <a:rPr lang="vi-VN" sz="4400" dirty="0">
                    <a:latin typeface="Tahoma" panose="020B0604030504040204" pitchFamily="34" charset="0"/>
                    <a:ea typeface="Tahoma" panose="020B0604030504040204" pitchFamily="34" charset="0"/>
                    <a:cs typeface="Tahoma" panose="020B0604030504040204" pitchFamily="34" charset="0"/>
                  </a:rPr>
                  <a:t>b) </a:t>
                </a:r>
                <a:r>
                  <a:rPr lang="vi-VN" sz="4400" spc="-80" dirty="0">
                    <a:latin typeface="Tahoma" panose="020B0604030504040204" pitchFamily="34" charset="0"/>
                    <a:ea typeface="Tahoma" panose="020B0604030504040204" pitchFamily="34" charset="0"/>
                    <a:cs typeface="Tahoma" panose="020B0604030504040204" pitchFamily="34" charset="0"/>
                  </a:rPr>
                  <a:t>Nếu anh Hưng chỉ có </a:t>
                </a:r>
                <a14:m>
                  <m:oMath xmlns:m="http://schemas.openxmlformats.org/officeDocument/2006/math">
                    <m:r>
                      <a:rPr lang="vi-VN" sz="4400" i="1" spc="-80">
                        <a:latin typeface="Cambria Math" panose="02040503050406030204" pitchFamily="18" charset="0"/>
                      </a:rPr>
                      <m:t>3</m:t>
                    </m:r>
                  </m:oMath>
                </a14:m>
                <a:r>
                  <a:rPr lang="vi-VN" sz="4400" spc="-80" dirty="0">
                    <a:latin typeface="Tahoma" panose="020B0604030504040204" pitchFamily="34" charset="0"/>
                    <a:ea typeface="Tahoma" panose="020B0604030504040204" pitchFamily="34" charset="0"/>
                    <a:cs typeface="Tahoma" panose="020B0604030504040204" pitchFamily="34" charset="0"/>
                  </a:rPr>
                  <a:t> ngày để đi tham quan </a:t>
                </a:r>
                <a14:m>
                  <m:oMath xmlns:m="http://schemas.openxmlformats.org/officeDocument/2006/math">
                    <m:r>
                      <a:rPr lang="vi-VN" sz="4400" i="1" spc="-80">
                        <a:latin typeface="Cambria Math" panose="02040503050406030204" pitchFamily="18" charset="0"/>
                      </a:rPr>
                      <m:t>3</m:t>
                    </m:r>
                  </m:oMath>
                </a14:m>
                <a:r>
                  <a:rPr lang="vi-VN" sz="4400" spc="-80" dirty="0">
                    <a:latin typeface="Tahoma" panose="020B0604030504040204" pitchFamily="34" charset="0"/>
                    <a:ea typeface="Tahoma" panose="020B0604030504040204" pitchFamily="34" charset="0"/>
                    <a:cs typeface="Tahoma" panose="020B0604030504040204" pitchFamily="34" charset="0"/>
                  </a:rPr>
                  <a:t> nơi, thì mỗi cách xếp lịch trình của anh chính là một cách chọn có thứ tự </a:t>
                </a:r>
                <a14:m>
                  <m:oMath xmlns:m="http://schemas.openxmlformats.org/officeDocument/2006/math">
                    <m:r>
                      <a:rPr lang="vi-VN" sz="4400" i="1" spc="-80">
                        <a:latin typeface="Cambria Math" panose="02040503050406030204" pitchFamily="18" charset="0"/>
                      </a:rPr>
                      <m:t>3</m:t>
                    </m:r>
                  </m:oMath>
                </a14:m>
                <a:r>
                  <a:rPr lang="vi-VN" sz="4400" spc="-80" dirty="0">
                    <a:latin typeface="Tahoma" panose="020B0604030504040204" pitchFamily="34" charset="0"/>
                    <a:ea typeface="Tahoma" panose="020B0604030504040204" pitchFamily="34" charset="0"/>
                    <a:cs typeface="Tahoma" panose="020B0604030504040204" pitchFamily="34" charset="0"/>
                  </a:rPr>
                  <a:t> địa điểm từ </a:t>
                </a:r>
                <a14:m>
                  <m:oMath xmlns:m="http://schemas.openxmlformats.org/officeDocument/2006/math">
                    <m:r>
                      <a:rPr lang="vi-VN" sz="4400" i="1" spc="-80">
                        <a:latin typeface="Cambria Math" panose="02040503050406030204" pitchFamily="18" charset="0"/>
                      </a:rPr>
                      <m:t>5</m:t>
                    </m:r>
                  </m:oMath>
                </a14:m>
                <a:r>
                  <a:rPr lang="vi-VN" sz="4400" spc="-80" dirty="0">
                    <a:latin typeface="Tahoma" panose="020B0604030504040204" pitchFamily="34" charset="0"/>
                    <a:ea typeface="Tahoma" panose="020B0604030504040204" pitchFamily="34" charset="0"/>
                    <a:cs typeface="Tahoma" panose="020B0604030504040204" pitchFamily="34" charset="0"/>
                  </a:rPr>
                  <a:t> địa điểm, tức là một chỉnh hợp chập </a:t>
                </a:r>
                <a14:m>
                  <m:oMath xmlns:m="http://schemas.openxmlformats.org/officeDocument/2006/math">
                    <m:r>
                      <a:rPr lang="vi-VN" sz="4400" i="1" spc="-80">
                        <a:latin typeface="Cambria Math" panose="02040503050406030204" pitchFamily="18" charset="0"/>
                      </a:rPr>
                      <m:t>3</m:t>
                    </m:r>
                  </m:oMath>
                </a14:m>
                <a:r>
                  <a:rPr lang="vi-VN" sz="4400" spc="-80" dirty="0">
                    <a:latin typeface="Tahoma" panose="020B0604030504040204" pitchFamily="34" charset="0"/>
                    <a:ea typeface="Tahoma" panose="020B0604030504040204" pitchFamily="34" charset="0"/>
                    <a:cs typeface="Tahoma" panose="020B0604030504040204" pitchFamily="34" charset="0"/>
                  </a:rPr>
                  <a:t> của </a:t>
                </a:r>
                <a14:m>
                  <m:oMath xmlns:m="http://schemas.openxmlformats.org/officeDocument/2006/math">
                    <m:r>
                      <a:rPr lang="vi-VN" sz="4400" i="1" spc="-80">
                        <a:latin typeface="Cambria Math" panose="02040503050406030204" pitchFamily="18" charset="0"/>
                      </a:rPr>
                      <m:t>5</m:t>
                    </m:r>
                  </m:oMath>
                </a14:m>
                <a:r>
                  <a:rPr lang="vi-VN" sz="4400" spc="-80" dirty="0">
                    <a:latin typeface="Tahoma" panose="020B0604030504040204" pitchFamily="34" charset="0"/>
                    <a:ea typeface="Tahoma" panose="020B0604030504040204" pitchFamily="34" charset="0"/>
                    <a:cs typeface="Tahoma" panose="020B0604030504040204" pitchFamily="34" charset="0"/>
                  </a:rPr>
                  <a:t>.</a:t>
                </a:r>
              </a:p>
              <a:p>
                <a:r>
                  <a:rPr lang="vi-VN" sz="4400" dirty="0">
                    <a:latin typeface="Tahoma" panose="020B0604030504040204" pitchFamily="34" charset="0"/>
                    <a:ea typeface="Tahoma" panose="020B0604030504040204" pitchFamily="34" charset="0"/>
                    <a:cs typeface="Tahoma" panose="020B0604030504040204" pitchFamily="34" charset="0"/>
                  </a:rPr>
                  <a:t>Vậy số cách xếp lịch trình đi tham quan trong trường hợp này là</a:t>
                </a:r>
              </a:p>
              <a:p>
                <a:pPr algn="ctr"/>
                <a14:m>
                  <m:oMath xmlns:m="http://schemas.openxmlformats.org/officeDocument/2006/math">
                    <m:sSubSup>
                      <m:sSubSupPr>
                        <m:ctrlPr>
                          <a:rPr lang="vi-VN" sz="4800" b="1" i="1">
                            <a:latin typeface="Cambria Math" panose="02040503050406030204" pitchFamily="18" charset="0"/>
                          </a:rPr>
                        </m:ctrlPr>
                      </m:sSubSupPr>
                      <m:e>
                        <m:r>
                          <a:rPr lang="vi-VN" sz="4800" b="1" i="1">
                            <a:latin typeface="Cambria Math" panose="02040503050406030204" pitchFamily="18" charset="0"/>
                          </a:rPr>
                          <m:t>𝑨</m:t>
                        </m:r>
                      </m:e>
                      <m:sub>
                        <m:r>
                          <a:rPr lang="vi-VN" sz="4800" b="1" i="1">
                            <a:latin typeface="Cambria Math" panose="02040503050406030204" pitchFamily="18" charset="0"/>
                          </a:rPr>
                          <m:t>𝟓</m:t>
                        </m:r>
                      </m:sub>
                      <m:sup>
                        <m:r>
                          <a:rPr lang="vi-VN" sz="4800" b="1" i="1">
                            <a:latin typeface="Cambria Math" panose="02040503050406030204" pitchFamily="18" charset="0"/>
                          </a:rPr>
                          <m:t>𝟑</m:t>
                        </m:r>
                      </m:sup>
                    </m:sSubSup>
                    <m:r>
                      <a:rPr lang="vi-VN" sz="4800" b="1" i="1">
                        <a:latin typeface="Cambria Math" panose="02040503050406030204" pitchFamily="18" charset="0"/>
                      </a:rPr>
                      <m:t>=</m:t>
                    </m:r>
                    <m:f>
                      <m:fPr>
                        <m:ctrlPr>
                          <a:rPr lang="vi-VN" sz="4800" b="1" i="1">
                            <a:latin typeface="Cambria Math" panose="02040503050406030204" pitchFamily="18" charset="0"/>
                          </a:rPr>
                        </m:ctrlPr>
                      </m:fPr>
                      <m:num>
                        <m:r>
                          <a:rPr lang="vi-VN" sz="4800" b="1" i="1">
                            <a:latin typeface="Cambria Math" panose="02040503050406030204" pitchFamily="18" charset="0"/>
                          </a:rPr>
                          <m:t>𝟓</m:t>
                        </m:r>
                        <m:r>
                          <a:rPr lang="vi-VN" sz="4800" b="1" i="1">
                            <a:latin typeface="Cambria Math" panose="02040503050406030204" pitchFamily="18" charset="0"/>
                          </a:rPr>
                          <m:t>!</m:t>
                        </m:r>
                      </m:num>
                      <m:den>
                        <m:d>
                          <m:dPr>
                            <m:ctrlPr>
                              <a:rPr lang="vi-VN" sz="4800" b="1" i="1">
                                <a:latin typeface="Cambria Math" panose="02040503050406030204" pitchFamily="18" charset="0"/>
                              </a:rPr>
                            </m:ctrlPr>
                          </m:dPr>
                          <m:e>
                            <m:r>
                              <a:rPr lang="vi-VN" sz="4800" b="1" i="1">
                                <a:latin typeface="Cambria Math" panose="02040503050406030204" pitchFamily="18" charset="0"/>
                              </a:rPr>
                              <m:t>𝟓</m:t>
                            </m:r>
                            <m:r>
                              <a:rPr lang="vi-VN" sz="4800" b="1" i="1">
                                <a:latin typeface="Cambria Math" panose="02040503050406030204" pitchFamily="18" charset="0"/>
                              </a:rPr>
                              <m:t>−</m:t>
                            </m:r>
                            <m:r>
                              <a:rPr lang="vi-VN" sz="4800" b="1" i="1">
                                <a:latin typeface="Cambria Math" panose="02040503050406030204" pitchFamily="18" charset="0"/>
                              </a:rPr>
                              <m:t>𝟑</m:t>
                            </m:r>
                          </m:e>
                        </m:d>
                        <m:r>
                          <a:rPr lang="vi-VN" sz="4800" b="1" i="1">
                            <a:latin typeface="Cambria Math" panose="02040503050406030204" pitchFamily="18" charset="0"/>
                          </a:rPr>
                          <m:t>!</m:t>
                        </m:r>
                      </m:den>
                    </m:f>
                    <m:r>
                      <a:rPr lang="vi-VN" sz="4800" b="1" i="1">
                        <a:latin typeface="Cambria Math" panose="02040503050406030204" pitchFamily="18" charset="0"/>
                      </a:rPr>
                      <m:t>=</m:t>
                    </m:r>
                    <m:f>
                      <m:fPr>
                        <m:ctrlPr>
                          <a:rPr lang="vi-VN" sz="4800" b="1" i="1">
                            <a:latin typeface="Cambria Math" panose="02040503050406030204" pitchFamily="18" charset="0"/>
                          </a:rPr>
                        </m:ctrlPr>
                      </m:fPr>
                      <m:num>
                        <m:r>
                          <a:rPr lang="vi-VN" sz="4800" b="1" i="1">
                            <a:latin typeface="Cambria Math" panose="02040503050406030204" pitchFamily="18" charset="0"/>
                          </a:rPr>
                          <m:t>𝟓</m:t>
                        </m:r>
                        <m:r>
                          <a:rPr lang="vi-VN" sz="4800" b="1" i="1">
                            <a:latin typeface="Cambria Math" panose="02040503050406030204" pitchFamily="18" charset="0"/>
                          </a:rPr>
                          <m:t>!</m:t>
                        </m:r>
                      </m:num>
                      <m:den>
                        <m:r>
                          <a:rPr lang="vi-VN" sz="4800" b="1" i="1">
                            <a:latin typeface="Cambria Math" panose="02040503050406030204" pitchFamily="18" charset="0"/>
                          </a:rPr>
                          <m:t>𝟐</m:t>
                        </m:r>
                        <m:r>
                          <a:rPr lang="vi-VN" sz="4800" b="1" i="1">
                            <a:latin typeface="Cambria Math" panose="02040503050406030204" pitchFamily="18" charset="0"/>
                          </a:rPr>
                          <m:t>!</m:t>
                        </m:r>
                      </m:den>
                    </m:f>
                    <m:r>
                      <a:rPr lang="vi-VN" sz="4800" b="1" i="1">
                        <a:latin typeface="Cambria Math" panose="02040503050406030204" pitchFamily="18" charset="0"/>
                      </a:rPr>
                      <m:t>=</m:t>
                    </m:r>
                    <m:r>
                      <a:rPr lang="vi-VN" sz="4800" b="1" i="1">
                        <a:latin typeface="Cambria Math" panose="02040503050406030204" pitchFamily="18" charset="0"/>
                      </a:rPr>
                      <m:t>𝟔𝟎</m:t>
                    </m:r>
                  </m:oMath>
                </a14:m>
                <a:r>
                  <a:rPr lang="vi-VN" sz="4800" b="1" dirty="0">
                    <a:latin typeface="Tahoma" panose="020B0604030504040204" pitchFamily="34" charset="0"/>
                    <a:ea typeface="Tahoma" panose="020B0604030504040204" pitchFamily="34" charset="0"/>
                    <a:cs typeface="Tahoma" panose="020B0604030504040204" pitchFamily="34" charset="0"/>
                  </a:rPr>
                  <a:t> </a:t>
                </a:r>
                <a:r>
                  <a:rPr lang="vi-VN" sz="4800" dirty="0">
                    <a:latin typeface="Tahoma" panose="020B0604030504040204" pitchFamily="34" charset="0"/>
                    <a:ea typeface="Tahoma" panose="020B0604030504040204" pitchFamily="34" charset="0"/>
                    <a:cs typeface="Tahoma" panose="020B0604030504040204" pitchFamily="34" charset="0"/>
                  </a:rPr>
                  <a:t>(cách).</a:t>
                </a:r>
              </a:p>
            </p:txBody>
          </p:sp>
        </mc:Choice>
        <mc:Fallback xmlns="">
          <p:sp>
            <p:nvSpPr>
              <p:cNvPr id="25" name="TextBox 24">
                <a:extLst>
                  <a:ext uri="{FF2B5EF4-FFF2-40B4-BE49-F238E27FC236}">
                    <a16:creationId xmlns:a16="http://schemas.microsoft.com/office/drawing/2014/main" id="{35C77573-004B-47AB-A06D-169C5ED317A4}"/>
                  </a:ext>
                </a:extLst>
              </p:cNvPr>
              <p:cNvSpPr txBox="1">
                <a:spLocks noRot="1" noChangeAspect="1" noMove="1" noResize="1" noEditPoints="1" noAdjustHandles="1" noChangeArrowheads="1" noChangeShapeType="1" noTextEdit="1"/>
              </p:cNvSpPr>
              <p:nvPr/>
            </p:nvSpPr>
            <p:spPr>
              <a:xfrm>
                <a:off x="685800" y="9753599"/>
                <a:ext cx="23317200" cy="3277949"/>
              </a:xfrm>
              <a:prstGeom prst="rect">
                <a:avLst/>
              </a:prstGeom>
              <a:blipFill>
                <a:blip r:embed="rId4"/>
                <a:stretch>
                  <a:fillRect l="-1072" t="-3903" r="-1046" b="-929"/>
                </a:stretch>
              </a:blipFill>
            </p:spPr>
            <p:txBody>
              <a:bodyPr/>
              <a:lstStyle/>
              <a:p>
                <a:r>
                  <a:rPr lang="en-US">
                    <a:noFill/>
                  </a:rPr>
                  <a:t> </a:t>
                </a:r>
              </a:p>
            </p:txBody>
          </p:sp>
        </mc:Fallback>
      </mc:AlternateContent>
    </p:spTree>
    <p:extLst>
      <p:ext uri="{BB962C8B-B14F-4D97-AF65-F5344CB8AC3E}">
        <p14:creationId xmlns:p14="http://schemas.microsoft.com/office/powerpoint/2010/main" val="385883227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Effect transition="in" filter="wipe(left)">
                                      <p:cBhvr>
                                        <p:cTn id="7" dur="500"/>
                                        <p:tgtEl>
                                          <p:spTgt spid="2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5">
                                            <p:txEl>
                                              <p:pRg st="1" end="1"/>
                                            </p:txEl>
                                          </p:spTgt>
                                        </p:tgtEl>
                                        <p:attrNameLst>
                                          <p:attrName>style.visibility</p:attrName>
                                        </p:attrNameLst>
                                      </p:cBhvr>
                                      <p:to>
                                        <p:strVal val="visible"/>
                                      </p:to>
                                    </p:set>
                                    <p:animEffect transition="in" filter="wipe(left)">
                                      <p:cBhvr>
                                        <p:cTn id="12" dur="500"/>
                                        <p:tgtEl>
                                          <p:spTgt spid="2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5">
                                            <p:txEl>
                                              <p:pRg st="2" end="2"/>
                                            </p:txEl>
                                          </p:spTgt>
                                        </p:tgtEl>
                                        <p:attrNameLst>
                                          <p:attrName>style.visibility</p:attrName>
                                        </p:attrNameLst>
                                      </p:cBhvr>
                                      <p:to>
                                        <p:strVal val="visible"/>
                                      </p:to>
                                    </p:set>
                                    <p:animEffect transition="in" filter="wipe(left)">
                                      <p:cBhvr>
                                        <p:cTn id="17" dur="500"/>
                                        <p:tgtEl>
                                          <p:spTgt spid="2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1F4E20C8-2D05-4C40-9288-F9499AF26E6D}"/>
              </a:ext>
            </a:extLst>
          </p:cNvPr>
          <p:cNvGrpSpPr/>
          <p:nvPr/>
        </p:nvGrpSpPr>
        <p:grpSpPr>
          <a:xfrm>
            <a:off x="533400" y="4953001"/>
            <a:ext cx="23469600" cy="8153400"/>
            <a:chOff x="1222851" y="5231975"/>
            <a:chExt cx="55867071" cy="10639333"/>
          </a:xfrm>
        </p:grpSpPr>
        <p:sp>
          <p:nvSpPr>
            <p:cNvPr id="35" name="Rounded Rectangle 34">
              <a:extLst>
                <a:ext uri="{FF2B5EF4-FFF2-40B4-BE49-F238E27FC236}">
                  <a16:creationId xmlns:a16="http://schemas.microsoft.com/office/drawing/2014/main" id="{D04F078C-CEB5-4C4F-A97E-1DF03AE09DB2}"/>
                </a:ext>
              </a:extLst>
            </p:cNvPr>
            <p:cNvSpPr/>
            <p:nvPr/>
          </p:nvSpPr>
          <p:spPr>
            <a:xfrm>
              <a:off x="1261071" y="5565136"/>
              <a:ext cx="55828851" cy="10306172"/>
            </a:xfrm>
            <a:prstGeom prst="roundRect">
              <a:avLst>
                <a:gd name="adj" fmla="val 3132"/>
              </a:avLst>
            </a:prstGeom>
            <a:solidFill>
              <a:srgbClr val="D6F7FE"/>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600"/>
                </a:spcAft>
              </a:pPr>
              <a:endParaRPr lang="vi-VN" sz="4700" dirty="0">
                <a:solidFill>
                  <a:schemeClr val="tx1"/>
                </a:solidFill>
                <a:effectLst/>
                <a:latin typeface="Tomaho"/>
                <a:ea typeface="Times New Roman" panose="02020603050405020304" pitchFamily="18" charset="0"/>
                <a:cs typeface="Times New Roman" panose="02020603050405020304" pitchFamily="18" charset="0"/>
              </a:endParaRPr>
            </a:p>
            <a:p>
              <a:pPr algn="just">
                <a:spcAft>
                  <a:spcPts val="600"/>
                </a:spcAft>
              </a:pPr>
              <a:endParaRPr lang="vi-VN" sz="4700" dirty="0">
                <a:solidFill>
                  <a:schemeClr val="tx1"/>
                </a:solidFill>
                <a:latin typeface="Tomaho"/>
                <a:ea typeface="Times New Roman" panose="02020603050405020304" pitchFamily="18" charset="0"/>
                <a:cs typeface="Times New Roman" panose="02020603050405020304" pitchFamily="18" charset="0"/>
              </a:endParaRPr>
            </a:p>
            <a:p>
              <a:pPr algn="just">
                <a:spcAft>
                  <a:spcPts val="600"/>
                </a:spcAft>
              </a:pPr>
              <a:endParaRPr lang="vi-VN" sz="4700" dirty="0">
                <a:solidFill>
                  <a:schemeClr val="tx1"/>
                </a:solidFill>
                <a:effectLst/>
                <a:latin typeface="Tomaho"/>
                <a:ea typeface="Times New Roman" panose="02020603050405020304" pitchFamily="18" charset="0"/>
                <a:cs typeface="Times New Roman" panose="02020603050405020304" pitchFamily="18" charset="0"/>
              </a:endParaRPr>
            </a:p>
            <a:p>
              <a:pPr algn="just">
                <a:spcAft>
                  <a:spcPts val="600"/>
                </a:spcAft>
              </a:pPr>
              <a:endParaRPr lang="vi-VN" sz="4700" dirty="0">
                <a:solidFill>
                  <a:schemeClr val="tx1"/>
                </a:solidFill>
                <a:latin typeface="Tomaho"/>
                <a:ea typeface="Times New Roman" panose="02020603050405020304" pitchFamily="18" charset="0"/>
                <a:cs typeface="Times New Roman" panose="02020603050405020304" pitchFamily="18" charset="0"/>
              </a:endParaRPr>
            </a:p>
            <a:p>
              <a:pPr algn="just">
                <a:spcBef>
                  <a:spcPts val="600"/>
                </a:spcBef>
              </a:pPr>
              <a:endParaRPr lang="en-US" dirty="0"/>
            </a:p>
          </p:txBody>
        </p:sp>
        <p:grpSp>
          <p:nvGrpSpPr>
            <p:cNvPr id="36" name="Group 60">
              <a:extLst>
                <a:ext uri="{FF2B5EF4-FFF2-40B4-BE49-F238E27FC236}">
                  <a16:creationId xmlns:a16="http://schemas.microsoft.com/office/drawing/2014/main" id="{3FCB0186-5BA0-4BA4-B799-BF7DBFD32008}"/>
                </a:ext>
              </a:extLst>
            </p:cNvPr>
            <p:cNvGrpSpPr/>
            <p:nvPr/>
          </p:nvGrpSpPr>
          <p:grpSpPr>
            <a:xfrm>
              <a:off x="1222851" y="5231975"/>
              <a:ext cx="6711305" cy="1004040"/>
              <a:chOff x="1224542" y="6206025"/>
              <a:chExt cx="6712080" cy="1009158"/>
            </a:xfrm>
          </p:grpSpPr>
          <p:sp>
            <p:nvSpPr>
              <p:cNvPr id="37" name="Freeform 20">
                <a:extLst>
                  <a:ext uri="{FF2B5EF4-FFF2-40B4-BE49-F238E27FC236}">
                    <a16:creationId xmlns:a16="http://schemas.microsoft.com/office/drawing/2014/main" id="{6A2CB58A-113B-4E6E-BC15-9EFD56D56D70}"/>
                  </a:ext>
                </a:extLst>
              </p:cNvPr>
              <p:cNvSpPr>
                <a:spLocks/>
              </p:cNvSpPr>
              <p:nvPr/>
            </p:nvSpPr>
            <p:spPr bwMode="auto">
              <a:xfrm rot="16200000" flipV="1">
                <a:off x="4334419" y="3784632"/>
                <a:ext cx="882631" cy="5958957"/>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38" name="TextBox 37">
                <a:extLst>
                  <a:ext uri="{FF2B5EF4-FFF2-40B4-BE49-F238E27FC236}">
                    <a16:creationId xmlns:a16="http://schemas.microsoft.com/office/drawing/2014/main" id="{16B3B9C2-0771-4EE7-BBD9-C8B639D26E0E}"/>
                  </a:ext>
                </a:extLst>
              </p:cNvPr>
              <p:cNvSpPr txBox="1"/>
              <p:nvPr/>
            </p:nvSpPr>
            <p:spPr>
              <a:xfrm>
                <a:off x="2131580" y="6206025"/>
                <a:ext cx="5805042" cy="1009158"/>
              </a:xfrm>
              <a:prstGeom prst="rect">
                <a:avLst/>
              </a:prstGeom>
              <a:noFill/>
            </p:spPr>
            <p:txBody>
              <a:bodyPr wrap="square" rtlCol="0">
                <a:spAutoFit/>
              </a:bodyPr>
              <a:lstStyle/>
              <a:p>
                <a:r>
                  <a:rPr lang="vi-VN" sz="4400" b="1" dirty="0">
                    <a:solidFill>
                      <a:srgbClr val="0999C8"/>
                    </a:solidFill>
                    <a:latin typeface="Tahoma" pitchFamily="34" charset="0"/>
                    <a:ea typeface="Tahoma" pitchFamily="34" charset="0"/>
                    <a:cs typeface="Tahoma" pitchFamily="34" charset="0"/>
                  </a:rPr>
                  <a:t>Bài giải</a:t>
                </a:r>
                <a:endParaRPr lang="en-US" sz="4400" b="1" dirty="0">
                  <a:solidFill>
                    <a:srgbClr val="0999C8"/>
                  </a:solidFill>
                  <a:latin typeface="Tahoma" pitchFamily="34" charset="0"/>
                  <a:ea typeface="Tahoma" pitchFamily="34" charset="0"/>
                  <a:cs typeface="Tahoma" pitchFamily="34" charset="0"/>
                </a:endParaRPr>
              </a:p>
            </p:txBody>
          </p:sp>
          <p:sp>
            <p:nvSpPr>
              <p:cNvPr id="39" name="Round Diagonal Corner Rectangle 41">
                <a:extLst>
                  <a:ext uri="{FF2B5EF4-FFF2-40B4-BE49-F238E27FC236}">
                    <a16:creationId xmlns:a16="http://schemas.microsoft.com/office/drawing/2014/main" id="{6D85C842-0962-4F14-984C-91DBFD130435}"/>
                  </a:ext>
                </a:extLst>
              </p:cNvPr>
              <p:cNvSpPr/>
              <p:nvPr/>
            </p:nvSpPr>
            <p:spPr>
              <a:xfrm flipV="1">
                <a:off x="1224542" y="6322799"/>
                <a:ext cx="777240"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15">
                <a:extLst>
                  <a:ext uri="{FF2B5EF4-FFF2-40B4-BE49-F238E27FC236}">
                    <a16:creationId xmlns:a16="http://schemas.microsoft.com/office/drawing/2014/main" id="{7605033E-4E88-46AF-AEBE-7E6490F9F307}"/>
                  </a:ext>
                </a:extLst>
              </p:cNvPr>
              <p:cNvSpPr>
                <a:spLocks noEditPoints="1"/>
              </p:cNvSpPr>
              <p:nvPr/>
            </p:nvSpPr>
            <p:spPr bwMode="auto">
              <a:xfrm>
                <a:off x="1376941"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p>
            </p:txBody>
          </p:sp>
        </p:grpSp>
      </p:grpSp>
      <p:grpSp>
        <p:nvGrpSpPr>
          <p:cNvPr id="41" name="Group 40">
            <a:extLst>
              <a:ext uri="{FF2B5EF4-FFF2-40B4-BE49-F238E27FC236}">
                <a16:creationId xmlns:a16="http://schemas.microsoft.com/office/drawing/2014/main" id="{15956DCF-BE81-49BD-AEFD-E1B23CD9355B}"/>
              </a:ext>
            </a:extLst>
          </p:cNvPr>
          <p:cNvGrpSpPr/>
          <p:nvPr/>
        </p:nvGrpSpPr>
        <p:grpSpPr>
          <a:xfrm>
            <a:off x="304800" y="2971801"/>
            <a:ext cx="23317199" cy="1828799"/>
            <a:chOff x="304800" y="2971801"/>
            <a:chExt cx="23317199" cy="1828799"/>
          </a:xfrm>
        </p:grpSpPr>
        <p:sp>
          <p:nvSpPr>
            <p:cNvPr id="42" name="Rounded Rectangle 19">
              <a:extLst>
                <a:ext uri="{FF2B5EF4-FFF2-40B4-BE49-F238E27FC236}">
                  <a16:creationId xmlns:a16="http://schemas.microsoft.com/office/drawing/2014/main" id="{77A07A8C-0C66-46F5-9492-F3FF15272385}"/>
                </a:ext>
              </a:extLst>
            </p:cNvPr>
            <p:cNvSpPr/>
            <p:nvPr/>
          </p:nvSpPr>
          <p:spPr>
            <a:xfrm>
              <a:off x="491838" y="3220628"/>
              <a:ext cx="23130161" cy="1579972"/>
            </a:xfrm>
            <a:prstGeom prst="roundRect">
              <a:avLst>
                <a:gd name="adj" fmla="val 4496"/>
              </a:avLst>
            </a:prstGeom>
            <a:solidFill>
              <a:schemeClr val="accent6">
                <a:lumMod val="40000"/>
                <a:lumOff val="6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spcBef>
                  <a:spcPts val="600"/>
                </a:spcBef>
                <a:buNone/>
              </a:pPr>
              <a:endParaRPr lang="vi-VN"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a:spcAft>
                  <a:spcPts val="800"/>
                </a:spcAft>
              </a:pPr>
              <a:r>
                <a:rPr lang="vi-VN" sz="4400" dirty="0">
                  <a:solidFill>
                    <a:schemeClr val="tx1"/>
                  </a:solidFill>
                  <a:effectLst/>
                  <a:latin typeface="Tahoma" panose="020B0604030504040204" pitchFamily="34" charset="0"/>
                  <a:ea typeface="Tahoma" panose="020B0604030504040204" pitchFamily="34" charset="0"/>
                  <a:cs typeface="Tahoma" panose="020B0604030504040204" pitchFamily="34" charset="0"/>
                </a:rPr>
                <a:t>Giải bài toán trong </a:t>
              </a:r>
              <a:r>
                <a:rPr lang="vi-VN" sz="4400" b="1" i="1" dirty="0">
                  <a:solidFill>
                    <a:schemeClr val="tx1"/>
                  </a:solidFill>
                  <a:effectLst/>
                  <a:latin typeface="Tahoma" panose="020B0604030504040204" pitchFamily="34" charset="0"/>
                  <a:ea typeface="Tahoma" panose="020B0604030504040204" pitchFamily="34" charset="0"/>
                  <a:cs typeface="Tahoma" panose="020B0604030504040204" pitchFamily="34" charset="0"/>
                </a:rPr>
                <a:t>tình huống mở đầu</a:t>
              </a:r>
              <a:r>
                <a:rPr lang="vi-VN"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vi-VN" sz="4400" dirty="0">
                  <a:solidFill>
                    <a:schemeClr val="tx1"/>
                  </a:solidFill>
                  <a:effectLst/>
                  <a:latin typeface="Tahoma" panose="020B0604030504040204" pitchFamily="34" charset="0"/>
                  <a:ea typeface="Tahoma" panose="020B0604030504040204" pitchFamily="34" charset="0"/>
                  <a:cs typeface="Tahoma" panose="020B0604030504040204" pitchFamily="34" charset="0"/>
                </a:rPr>
                <a:t>về đội hình của đội tuyển bóng đá Quốc gia</a:t>
              </a:r>
              <a:r>
                <a:rPr lang="vi-VN" sz="4400" dirty="0">
                  <a:effectLst/>
                  <a:latin typeface="Tahoma" panose="020B0604030504040204" pitchFamily="34" charset="0"/>
                  <a:ea typeface="Tahoma" panose="020B0604030504040204" pitchFamily="34" charset="0"/>
                  <a:cs typeface="Tahoma" panose="020B0604030504040204" pitchFamily="34" charset="0"/>
                </a:rPr>
                <a:t>.</a:t>
              </a:r>
            </a:p>
          </p:txBody>
        </p:sp>
        <p:grpSp>
          <p:nvGrpSpPr>
            <p:cNvPr id="43" name="Group 42">
              <a:extLst>
                <a:ext uri="{FF2B5EF4-FFF2-40B4-BE49-F238E27FC236}">
                  <a16:creationId xmlns:a16="http://schemas.microsoft.com/office/drawing/2014/main" id="{731AF5AF-AB66-43AD-977A-4DB2F036BF08}"/>
                </a:ext>
              </a:extLst>
            </p:cNvPr>
            <p:cNvGrpSpPr/>
            <p:nvPr/>
          </p:nvGrpSpPr>
          <p:grpSpPr>
            <a:xfrm>
              <a:off x="304800" y="2971801"/>
              <a:ext cx="2971801" cy="838200"/>
              <a:chOff x="22440" y="38104"/>
              <a:chExt cx="958198" cy="234000"/>
            </a:xfrm>
          </p:grpSpPr>
          <p:grpSp>
            <p:nvGrpSpPr>
              <p:cNvPr id="44" name="Group 43">
                <a:extLst>
                  <a:ext uri="{FF2B5EF4-FFF2-40B4-BE49-F238E27FC236}">
                    <a16:creationId xmlns:a16="http://schemas.microsoft.com/office/drawing/2014/main" id="{C7FAA25F-8F09-4321-9ECE-DAD408240DF5}"/>
                  </a:ext>
                </a:extLst>
              </p:cNvPr>
              <p:cNvGrpSpPr/>
              <p:nvPr/>
            </p:nvGrpSpPr>
            <p:grpSpPr>
              <a:xfrm>
                <a:off x="22440" y="59287"/>
                <a:ext cx="850471" cy="162052"/>
                <a:chOff x="31572" y="60276"/>
                <a:chExt cx="1196628" cy="200549"/>
              </a:xfrm>
            </p:grpSpPr>
            <p:sp>
              <p:nvSpPr>
                <p:cNvPr id="46" name="Arrow: Pentagon 45">
                  <a:extLst>
                    <a:ext uri="{FF2B5EF4-FFF2-40B4-BE49-F238E27FC236}">
                      <a16:creationId xmlns:a16="http://schemas.microsoft.com/office/drawing/2014/main" id="{E4DD6093-8752-4E91-AA4A-F0A093044FF9}"/>
                    </a:ext>
                  </a:extLst>
                </p:cNvPr>
                <p:cNvSpPr/>
                <p:nvPr/>
              </p:nvSpPr>
              <p:spPr>
                <a:xfrm>
                  <a:off x="204585" y="62042"/>
                  <a:ext cx="1023615" cy="196062"/>
                </a:xfrm>
                <a:prstGeom prst="homePlate">
                  <a:avLst/>
                </a:prstGeom>
                <a:solidFill>
                  <a:srgbClr val="FCFFEF"/>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nSpc>
                      <a:spcPct val="106000"/>
                    </a:lnSpc>
                    <a:spcAft>
                      <a:spcPts val="800"/>
                    </a:spcAft>
                  </a:pPr>
                  <a:r>
                    <a:rPr lang="vi-VN" sz="1000" b="1" kern="1200">
                      <a:solidFill>
                        <a:srgbClr val="0000CC"/>
                      </a:solidFill>
                      <a:effectLst/>
                      <a:latin typeface="Arial" panose="020B0604020202020204" pitchFamily="34" charset="0"/>
                      <a:ea typeface="Calibri" panose="020F0502020204030204" pitchFamily="34" charset="0"/>
                      <a:cs typeface="Times New Roman" panose="02020603050405020304" pitchFamily="18" charset="0"/>
                    </a:rPr>
                    <a:t> </a:t>
                  </a:r>
                  <a:endParaRPr lang="vi-VN" sz="1100">
                    <a:effectLst/>
                    <a:latin typeface="Arial" panose="020B0604020202020204" pitchFamily="34" charset="0"/>
                    <a:ea typeface="Arial" panose="020B0604020202020204" pitchFamily="34" charset="0"/>
                    <a:cs typeface="Times New Roman" panose="02020603050405020304" pitchFamily="18" charset="0"/>
                  </a:endParaRPr>
                </a:p>
              </p:txBody>
            </p:sp>
            <p:sp>
              <p:nvSpPr>
                <p:cNvPr id="47" name="Arrow: Chevron 46">
                  <a:extLst>
                    <a:ext uri="{FF2B5EF4-FFF2-40B4-BE49-F238E27FC236}">
                      <a16:creationId xmlns:a16="http://schemas.microsoft.com/office/drawing/2014/main" id="{27AB0489-94C4-4E93-8FBB-5C09AC73BBD8}"/>
                    </a:ext>
                  </a:extLst>
                </p:cNvPr>
                <p:cNvSpPr/>
                <p:nvPr/>
              </p:nvSpPr>
              <p:spPr>
                <a:xfrm>
                  <a:off x="31572" y="60342"/>
                  <a:ext cx="162630" cy="200483"/>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sp>
              <p:nvSpPr>
                <p:cNvPr id="48" name="Arrow: Chevron 47">
                  <a:extLst>
                    <a:ext uri="{FF2B5EF4-FFF2-40B4-BE49-F238E27FC236}">
                      <a16:creationId xmlns:a16="http://schemas.microsoft.com/office/drawing/2014/main" id="{1D948903-D0FA-496E-AE4B-628B0F781C42}"/>
                    </a:ext>
                  </a:extLst>
                </p:cNvPr>
                <p:cNvSpPr/>
                <p:nvPr/>
              </p:nvSpPr>
              <p:spPr>
                <a:xfrm>
                  <a:off x="116273" y="60276"/>
                  <a:ext cx="176766" cy="200483"/>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grpSp>
          <p:sp>
            <p:nvSpPr>
              <p:cNvPr id="45" name="TextBox 56">
                <a:extLst>
                  <a:ext uri="{FF2B5EF4-FFF2-40B4-BE49-F238E27FC236}">
                    <a16:creationId xmlns:a16="http://schemas.microsoft.com/office/drawing/2014/main" id="{F8E82A46-41B4-4C31-89D7-011F17E8975F}"/>
                  </a:ext>
                </a:extLst>
              </p:cNvPr>
              <p:cNvSpPr txBox="1"/>
              <p:nvPr/>
            </p:nvSpPr>
            <p:spPr>
              <a:xfrm>
                <a:off x="198205" y="38104"/>
                <a:ext cx="782433" cy="234000"/>
              </a:xfrm>
              <a:prstGeom prst="rect">
                <a:avLst/>
              </a:prstGeom>
              <a:noFill/>
            </p:spPr>
            <p:txBody>
              <a:bodyPr wrap="square" tIns="54000" bIns="0">
                <a:noAutofit/>
              </a:bodyPr>
              <a:lstStyle/>
              <a:p>
                <a:pPr>
                  <a:lnSpc>
                    <a:spcPct val="107000"/>
                  </a:lnSpc>
                  <a:spcAft>
                    <a:spcPts val="800"/>
                  </a:spcAft>
                </a:pPr>
                <a:r>
                  <a:rPr lang="vi-VN" sz="4400" b="1" kern="1200" dirty="0">
                    <a:solidFill>
                      <a:srgbClr val="0000CC"/>
                    </a:solidFill>
                    <a:effectLst/>
                    <a:latin typeface="Fira Sans Black" panose="020B0A03050000020004" pitchFamily="34" charset="0"/>
                    <a:ea typeface="Calibri" panose="020F0502020204030204" pitchFamily="34" charset="0"/>
                    <a:cs typeface="Times New Roman" panose="02020603050405020304" pitchFamily="18" charset="0"/>
                  </a:rPr>
                  <a:t>Ví dụ 5</a:t>
                </a:r>
                <a:endParaRPr lang="vi-VN" sz="4400" dirty="0">
                  <a:effectLst/>
                  <a:latin typeface="Arial" panose="020B0604020202020204" pitchFamily="34" charset="0"/>
                  <a:ea typeface="Arial" panose="020B0604020202020204" pitchFamily="34" charset="0"/>
                  <a:cs typeface="Times New Roman" panose="02020603050405020304" pitchFamily="18" charset="0"/>
                </a:endParaRPr>
              </a:p>
            </p:txBody>
          </p:sp>
        </p:grpSp>
      </p:grpSp>
      <p:pic>
        <p:nvPicPr>
          <p:cNvPr id="20" name="Picture 19">
            <a:extLst>
              <a:ext uri="{FF2B5EF4-FFF2-40B4-BE49-F238E27FC236}">
                <a16:creationId xmlns:a16="http://schemas.microsoft.com/office/drawing/2014/main" id="{99BF6486-DAEE-4215-A932-12720E926F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61080" y="6248400"/>
            <a:ext cx="7429500" cy="4876800"/>
          </a:xfrm>
          <a:prstGeom prst="rect">
            <a:avLst/>
          </a:prstGeom>
        </p:spPr>
      </p:pic>
      <p:grpSp>
        <p:nvGrpSpPr>
          <p:cNvPr id="21" name="Group 20">
            <a:extLst>
              <a:ext uri="{FF2B5EF4-FFF2-40B4-BE49-F238E27FC236}">
                <a16:creationId xmlns:a16="http://schemas.microsoft.com/office/drawing/2014/main" id="{81624D04-9044-428E-8920-E27A825A9508}"/>
              </a:ext>
            </a:extLst>
          </p:cNvPr>
          <p:cNvGrpSpPr/>
          <p:nvPr/>
        </p:nvGrpSpPr>
        <p:grpSpPr>
          <a:xfrm>
            <a:off x="381000" y="1904999"/>
            <a:ext cx="23219986" cy="815609"/>
            <a:chOff x="381000" y="1904999"/>
            <a:chExt cx="23219986" cy="815609"/>
          </a:xfrm>
        </p:grpSpPr>
        <p:sp>
          <p:nvSpPr>
            <p:cNvPr id="22" name="Rectangle 21">
              <a:extLst>
                <a:ext uri="{FF2B5EF4-FFF2-40B4-BE49-F238E27FC236}">
                  <a16:creationId xmlns:a16="http://schemas.microsoft.com/office/drawing/2014/main" id="{9EAA7846-5E92-4846-BCDF-5928321E5009}"/>
                </a:ext>
              </a:extLst>
            </p:cNvPr>
            <p:cNvSpPr/>
            <p:nvPr/>
          </p:nvSpPr>
          <p:spPr>
            <a:xfrm>
              <a:off x="1981200" y="1905000"/>
              <a:ext cx="21619786" cy="815608"/>
            </a:xfrm>
            <a:prstGeom prst="rect">
              <a:avLst/>
            </a:prstGeom>
          </p:spPr>
          <p:txBody>
            <a:bodyPr wrap="square">
              <a:spAutoFit/>
            </a:bodyPr>
            <a:lstStyle/>
            <a:p>
              <a:pPr>
                <a:lnSpc>
                  <a:spcPct val="100000"/>
                </a:lnSpc>
                <a:spcBef>
                  <a:spcPct val="0"/>
                </a:spcBef>
                <a:buNone/>
                <a:defRPr/>
              </a:pPr>
              <a:r>
                <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rPr>
                <a:t>ỨNG DỤNG HOÁN VỊ, CHỈNH HỢP, TỔ HỢP VÀO CÁC BÀI TOÁN ĐẾM</a:t>
              </a:r>
            </a:p>
          </p:txBody>
        </p:sp>
        <p:sp>
          <p:nvSpPr>
            <p:cNvPr id="23" name="Round Same Side Corner Rectangle 51">
              <a:extLst>
                <a:ext uri="{FF2B5EF4-FFF2-40B4-BE49-F238E27FC236}">
                  <a16:creationId xmlns:a16="http://schemas.microsoft.com/office/drawing/2014/main" id="{CB08A370-74F5-4ECB-8F53-780305285280}"/>
                </a:ext>
              </a:extLst>
            </p:cNvPr>
            <p:cNvSpPr/>
            <p:nvPr/>
          </p:nvSpPr>
          <p:spPr>
            <a:xfrm rot="5400000">
              <a:off x="755167" y="1537232"/>
              <a:ext cx="788466" cy="15240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4" name="TextBox 23">
              <a:extLst>
                <a:ext uri="{FF2B5EF4-FFF2-40B4-BE49-F238E27FC236}">
                  <a16:creationId xmlns:a16="http://schemas.microsoft.com/office/drawing/2014/main" id="{B988725E-01C8-46C2-AC3A-C33219D61451}"/>
                </a:ext>
              </a:extLst>
            </p:cNvPr>
            <p:cNvSpPr txBox="1"/>
            <p:nvPr/>
          </p:nvSpPr>
          <p:spPr>
            <a:xfrm rot="10800000" flipH="1" flipV="1">
              <a:off x="609600" y="1981200"/>
              <a:ext cx="1006148" cy="707886"/>
            </a:xfrm>
            <a:prstGeom prst="rect">
              <a:avLst/>
            </a:prstGeom>
            <a:noFill/>
          </p:spPr>
          <p:txBody>
            <a:bodyPr wrap="squar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4</a:t>
              </a:r>
            </a:p>
          </p:txBody>
        </p:sp>
        <p:sp>
          <p:nvSpPr>
            <p:cNvPr id="25" name="Round Same Side Corner Rectangle 51">
              <a:extLst>
                <a:ext uri="{FF2B5EF4-FFF2-40B4-BE49-F238E27FC236}">
                  <a16:creationId xmlns:a16="http://schemas.microsoft.com/office/drawing/2014/main" id="{6C1BAF4C-0E28-448F-A5BB-65860D13DE9E}"/>
                </a:ext>
              </a:extLst>
            </p:cNvPr>
            <p:cNvSpPr/>
            <p:nvPr/>
          </p:nvSpPr>
          <p:spPr>
            <a:xfrm rot="5400000">
              <a:off x="748767" y="1537233"/>
              <a:ext cx="788466" cy="15240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6" name="TextBox 25">
              <a:extLst>
                <a:ext uri="{FF2B5EF4-FFF2-40B4-BE49-F238E27FC236}">
                  <a16:creationId xmlns:a16="http://schemas.microsoft.com/office/drawing/2014/main" id="{0180903A-F0BC-4155-8EDB-A39BB64771E5}"/>
                </a:ext>
              </a:extLst>
            </p:cNvPr>
            <p:cNvSpPr txBox="1"/>
            <p:nvPr/>
          </p:nvSpPr>
          <p:spPr>
            <a:xfrm rot="10800000" flipH="1" flipV="1">
              <a:off x="603200" y="1981201"/>
              <a:ext cx="1006148" cy="707886"/>
            </a:xfrm>
            <a:prstGeom prst="rect">
              <a:avLst/>
            </a:prstGeom>
            <a:noFill/>
          </p:spPr>
          <p:txBody>
            <a:bodyPr wrap="squar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4</a:t>
              </a:r>
            </a:p>
          </p:txBody>
        </p:sp>
      </p:gr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A2BA0B98-8392-4EA9-820D-3360EAB5C1D7}"/>
                  </a:ext>
                </a:extLst>
              </p:cNvPr>
              <p:cNvSpPr txBox="1"/>
              <p:nvPr/>
            </p:nvSpPr>
            <p:spPr>
              <a:xfrm>
                <a:off x="838200" y="5867400"/>
                <a:ext cx="15392400" cy="7240765"/>
              </a:xfrm>
              <a:prstGeom prst="rect">
                <a:avLst/>
              </a:prstGeom>
              <a:noFill/>
            </p:spPr>
            <p:txBody>
              <a:bodyPr wrap="square" rtlCol="0">
                <a:spAutoFit/>
              </a:bodyPr>
              <a:lstStyle/>
              <a:p>
                <a:pPr algn="just">
                  <a:spcAft>
                    <a:spcPts val="600"/>
                  </a:spcAft>
                </a:pPr>
                <a:r>
                  <a:rPr lang="vi-VN" spc="-60" dirty="0">
                    <a:latin typeface="Tahoma" panose="020B0604030504040204" pitchFamily="34" charset="0"/>
                    <a:ea typeface="Tahoma" panose="020B0604030504040204" pitchFamily="34" charset="0"/>
                    <a:cs typeface="Tahoma" panose="020B0604030504040204" pitchFamily="34" charset="0"/>
                  </a:rPr>
                  <a:t>Vì mỗi đội hình gồm có </a:t>
                </a:r>
                <a14:m>
                  <m:oMath xmlns:m="http://schemas.openxmlformats.org/officeDocument/2006/math">
                    <m:r>
                      <a:rPr lang="vi-VN" i="1" spc="-60">
                        <a:latin typeface="Cambria Math" panose="02040503050406030204" pitchFamily="18" charset="0"/>
                        <a:ea typeface="Arial" panose="020B0604020202020204" pitchFamily="34" charset="0"/>
                        <a:cs typeface="Times New Roman" panose="02020603050405020304" pitchFamily="18" charset="0"/>
                      </a:rPr>
                      <m:t>1</m:t>
                    </m:r>
                  </m:oMath>
                </a14:m>
                <a:r>
                  <a:rPr lang="vi-VN" spc="-60" dirty="0">
                    <a:latin typeface="Tahoma" panose="020B0604030504040204" pitchFamily="34" charset="0"/>
                    <a:ea typeface="Tahoma" panose="020B0604030504040204" pitchFamily="34" charset="0"/>
                    <a:cs typeface="Tahoma" panose="020B0604030504040204" pitchFamily="34" charset="0"/>
                  </a:rPr>
                  <a:t> thủ môn, </a:t>
                </a:r>
                <a14:m>
                  <m:oMath xmlns:m="http://schemas.openxmlformats.org/officeDocument/2006/math">
                    <m:r>
                      <a:rPr lang="vi-VN" i="1" spc="-60">
                        <a:latin typeface="Cambria Math" panose="02040503050406030204" pitchFamily="18" charset="0"/>
                        <a:ea typeface="Arial" panose="020B0604020202020204" pitchFamily="34" charset="0"/>
                        <a:cs typeface="Times New Roman" panose="02020603050405020304" pitchFamily="18" charset="0"/>
                      </a:rPr>
                      <m:t>3</m:t>
                    </m:r>
                  </m:oMath>
                </a14:m>
                <a:r>
                  <a:rPr lang="vi-VN" spc="-60" dirty="0">
                    <a:latin typeface="Tahoma" panose="020B0604030504040204" pitchFamily="34" charset="0"/>
                    <a:ea typeface="Tahoma" panose="020B0604030504040204" pitchFamily="34" charset="0"/>
                    <a:cs typeface="Tahoma" panose="020B0604030504040204" pitchFamily="34" charset="0"/>
                  </a:rPr>
                  <a:t> hậu vệ, </a:t>
                </a:r>
                <a14:m>
                  <m:oMath xmlns:m="http://schemas.openxmlformats.org/officeDocument/2006/math">
                    <m:r>
                      <a:rPr lang="vi-VN" i="1" spc="-60">
                        <a:latin typeface="Cambria Math" panose="02040503050406030204" pitchFamily="18" charset="0"/>
                        <a:ea typeface="Arial" panose="020B0604020202020204" pitchFamily="34" charset="0"/>
                        <a:cs typeface="Times New Roman" panose="02020603050405020304" pitchFamily="18" charset="0"/>
                      </a:rPr>
                      <m:t>4</m:t>
                    </m:r>
                  </m:oMath>
                </a14:m>
                <a:r>
                  <a:rPr lang="vi-VN" spc="-60" dirty="0">
                    <a:latin typeface="Tahoma" panose="020B0604030504040204" pitchFamily="34" charset="0"/>
                    <a:ea typeface="Tahoma" panose="020B0604030504040204" pitchFamily="34" charset="0"/>
                    <a:cs typeface="Tahoma" panose="020B0604030504040204" pitchFamily="34" charset="0"/>
                  </a:rPr>
                  <a:t> tiền vệ và </a:t>
                </a:r>
                <a14:m>
                  <m:oMath xmlns:m="http://schemas.openxmlformats.org/officeDocument/2006/math">
                    <m:r>
                      <a:rPr lang="vi-VN" i="1" spc="-60">
                        <a:latin typeface="Cambria Math" panose="02040503050406030204" pitchFamily="18" charset="0"/>
                        <a:ea typeface="Arial" panose="020B0604020202020204" pitchFamily="34" charset="0"/>
                        <a:cs typeface="Times New Roman" panose="02020603050405020304" pitchFamily="18" charset="0"/>
                      </a:rPr>
                      <m:t>3</m:t>
                    </m:r>
                  </m:oMath>
                </a14:m>
                <a:r>
                  <a:rPr lang="vi-VN" spc="-60" dirty="0">
                    <a:latin typeface="Tahoma" panose="020B0604030504040204" pitchFamily="34" charset="0"/>
                    <a:ea typeface="Tahoma" panose="020B0604030504040204" pitchFamily="34" charset="0"/>
                    <a:cs typeface="Tahoma" panose="020B0604030504040204" pitchFamily="34" charset="0"/>
                  </a:rPr>
                  <a:t> tiền đạo và đã biết trước vị trí thủ môn, nên để chọn đội hình ta cần thực  hiện </a:t>
                </a:r>
                <a14:m>
                  <m:oMath xmlns:m="http://schemas.openxmlformats.org/officeDocument/2006/math">
                    <m:r>
                      <a:rPr lang="vi-VN" i="1" spc="-60">
                        <a:latin typeface="Cambria Math" panose="02040503050406030204" pitchFamily="18" charset="0"/>
                        <a:ea typeface="Arial" panose="020B0604020202020204" pitchFamily="34" charset="0"/>
                        <a:cs typeface="Times New Roman" panose="02020603050405020304" pitchFamily="18" charset="0"/>
                      </a:rPr>
                      <m:t>3</m:t>
                    </m:r>
                  </m:oMath>
                </a14:m>
                <a:r>
                  <a:rPr lang="vi-VN" spc="-60" dirty="0">
                    <a:latin typeface="Tahoma" panose="020B0604030504040204" pitchFamily="34" charset="0"/>
                    <a:ea typeface="Tahoma" panose="020B0604030504040204" pitchFamily="34" charset="0"/>
                    <a:cs typeface="Tahoma" panose="020B0604030504040204" pitchFamily="34" charset="0"/>
                  </a:rPr>
                  <a:t> công đoạn:</a:t>
                </a:r>
                <a:endParaRPr lang="en-US" spc="-60" dirty="0">
                  <a:latin typeface="Tahoma" panose="020B0604030504040204" pitchFamily="34" charset="0"/>
                  <a:ea typeface="Tahoma" panose="020B0604030504040204" pitchFamily="34" charset="0"/>
                  <a:cs typeface="Tahoma" panose="020B0604030504040204" pitchFamily="34" charset="0"/>
                </a:endParaRPr>
              </a:p>
              <a:p>
                <a:pPr marL="742950" indent="-742950" algn="just">
                  <a:spcAft>
                    <a:spcPts val="600"/>
                  </a:spcAft>
                  <a:buAutoNum type="arabicPeriod"/>
                </a:pPr>
                <a:r>
                  <a:rPr lang="vi-VN" spc="-60" dirty="0">
                    <a:latin typeface="Tahoma" panose="020B0604030504040204" pitchFamily="34" charset="0"/>
                    <a:ea typeface="Tahoma" panose="020B0604030504040204" pitchFamily="34" charset="0"/>
                    <a:cs typeface="Tahoma" panose="020B0604030504040204" pitchFamily="34" charset="0"/>
                  </a:rPr>
                  <a:t>Chọn hậu vệ là chọn </a:t>
                </a:r>
                <a14:m>
                  <m:oMath xmlns:m="http://schemas.openxmlformats.org/officeDocument/2006/math">
                    <m:r>
                      <a:rPr lang="vi-VN" i="1" spc="-60">
                        <a:latin typeface="Cambria Math" panose="02040503050406030204" pitchFamily="18" charset="0"/>
                        <a:ea typeface="Arial" panose="020B0604020202020204" pitchFamily="34" charset="0"/>
                        <a:cs typeface="Times New Roman" panose="02020603050405020304" pitchFamily="18" charset="0"/>
                      </a:rPr>
                      <m:t>3</m:t>
                    </m:r>
                  </m:oMath>
                </a14:m>
                <a:r>
                  <a:rPr lang="vi-VN" spc="-60" dirty="0">
                    <a:latin typeface="Tahoma" panose="020B0604030504040204" pitchFamily="34" charset="0"/>
                    <a:ea typeface="Tahoma" panose="020B0604030504040204" pitchFamily="34" charset="0"/>
                    <a:cs typeface="Tahoma" panose="020B0604030504040204" pitchFamily="34" charset="0"/>
                  </a:rPr>
                  <a:t> trong số </a:t>
                </a:r>
                <a14:m>
                  <m:oMath xmlns:m="http://schemas.openxmlformats.org/officeDocument/2006/math">
                    <m:r>
                      <a:rPr lang="vi-VN" i="1" spc="-60">
                        <a:latin typeface="Cambria Math" panose="02040503050406030204" pitchFamily="18" charset="0"/>
                        <a:ea typeface="Arial" panose="020B0604020202020204" pitchFamily="34" charset="0"/>
                        <a:cs typeface="Times New Roman" panose="02020603050405020304" pitchFamily="18" charset="0"/>
                      </a:rPr>
                      <m:t>7</m:t>
                    </m:r>
                  </m:oMath>
                </a14:m>
                <a:r>
                  <a:rPr lang="vi-VN" spc="-60" dirty="0">
                    <a:latin typeface="Tahoma" panose="020B0604030504040204" pitchFamily="34" charset="0"/>
                    <a:ea typeface="Tahoma" panose="020B0604030504040204" pitchFamily="34" charset="0"/>
                    <a:cs typeface="Tahoma" panose="020B0604030504040204" pitchFamily="34" charset="0"/>
                  </a:rPr>
                  <a:t> hậu vệ: có </a:t>
                </a:r>
                <a14:m>
                  <m:oMath xmlns:m="http://schemas.openxmlformats.org/officeDocument/2006/math">
                    <m:sSubSup>
                      <m:sSubSupPr>
                        <m:ctrlPr>
                          <a:rPr lang="vi-VN" b="1" i="1" spc="-60">
                            <a:latin typeface="Cambria Math" panose="02040503050406030204" pitchFamily="18" charset="0"/>
                            <a:ea typeface="Arial" panose="020B0604020202020204" pitchFamily="34" charset="0"/>
                            <a:cs typeface="Times New Roman" panose="02020603050405020304" pitchFamily="18" charset="0"/>
                          </a:rPr>
                        </m:ctrlPr>
                      </m:sSubSupPr>
                      <m:e>
                        <m:r>
                          <a:rPr lang="vi-VN" b="1" i="1" spc="-60">
                            <a:latin typeface="Cambria Math" panose="02040503050406030204" pitchFamily="18" charset="0"/>
                            <a:ea typeface="Arial" panose="020B0604020202020204" pitchFamily="34" charset="0"/>
                            <a:cs typeface="Times New Roman" panose="02020603050405020304" pitchFamily="18" charset="0"/>
                          </a:rPr>
                          <m:t>𝑪</m:t>
                        </m:r>
                      </m:e>
                      <m:sub>
                        <m:r>
                          <a:rPr lang="vi-VN" b="1" i="1" spc="-60">
                            <a:latin typeface="Cambria Math" panose="02040503050406030204" pitchFamily="18" charset="0"/>
                            <a:ea typeface="Arial" panose="020B0604020202020204" pitchFamily="34" charset="0"/>
                            <a:cs typeface="Times New Roman" panose="02020603050405020304" pitchFamily="18" charset="0"/>
                          </a:rPr>
                          <m:t>𝟕</m:t>
                        </m:r>
                      </m:sub>
                      <m:sup>
                        <m:r>
                          <a:rPr lang="vi-VN" b="1" i="1" spc="-60">
                            <a:latin typeface="Cambria Math" panose="02040503050406030204" pitchFamily="18" charset="0"/>
                            <a:ea typeface="Arial" panose="020B0604020202020204" pitchFamily="34" charset="0"/>
                            <a:cs typeface="Times New Roman" panose="02020603050405020304" pitchFamily="18" charset="0"/>
                          </a:rPr>
                          <m:t>𝟑</m:t>
                        </m:r>
                      </m:sup>
                    </m:sSubSup>
                    <m:r>
                      <a:rPr lang="vi-VN" b="1" i="1" spc="-60">
                        <a:latin typeface="Cambria Math" panose="02040503050406030204" pitchFamily="18" charset="0"/>
                        <a:ea typeface="Arial" panose="020B0604020202020204" pitchFamily="34" charset="0"/>
                        <a:cs typeface="Times New Roman" panose="02020603050405020304" pitchFamily="18" charset="0"/>
                      </a:rPr>
                      <m:t>=</m:t>
                    </m:r>
                    <m:r>
                      <a:rPr lang="vi-VN" b="1" i="1" spc="-60">
                        <a:latin typeface="Cambria Math" panose="02040503050406030204" pitchFamily="18" charset="0"/>
                        <a:ea typeface="Arial" panose="020B0604020202020204" pitchFamily="34" charset="0"/>
                        <a:cs typeface="Times New Roman" panose="02020603050405020304" pitchFamily="18" charset="0"/>
                      </a:rPr>
                      <m:t>𝟑𝟓</m:t>
                    </m:r>
                  </m:oMath>
                </a14:m>
                <a:r>
                  <a:rPr lang="vi-VN" spc="-60" dirty="0">
                    <a:latin typeface="Tahoma" panose="020B0604030504040204" pitchFamily="34" charset="0"/>
                    <a:ea typeface="Tahoma" panose="020B0604030504040204" pitchFamily="34" charset="0"/>
                    <a:cs typeface="Tahoma" panose="020B0604030504040204" pitchFamily="34" charset="0"/>
                  </a:rPr>
                  <a:t> (cách).</a:t>
                </a:r>
                <a:endParaRPr lang="en-US" spc="-60" dirty="0">
                  <a:latin typeface="Tahoma" panose="020B0604030504040204" pitchFamily="34" charset="0"/>
                  <a:ea typeface="Tahoma" panose="020B0604030504040204" pitchFamily="34" charset="0"/>
                  <a:cs typeface="Tahoma" panose="020B0604030504040204" pitchFamily="34" charset="0"/>
                </a:endParaRPr>
              </a:p>
              <a:p>
                <a:pPr marL="742950" indent="-742950" algn="just">
                  <a:spcAft>
                    <a:spcPts val="600"/>
                  </a:spcAft>
                  <a:buAutoNum type="arabicPeriod"/>
                </a:pPr>
                <a:r>
                  <a:rPr lang="vi-VN" spc="-60" dirty="0">
                    <a:latin typeface="Tahoma" panose="020B0604030504040204" pitchFamily="34" charset="0"/>
                    <a:ea typeface="Tahoma" panose="020B0604030504040204" pitchFamily="34" charset="0"/>
                    <a:cs typeface="Tahoma" panose="020B0604030504040204" pitchFamily="34" charset="0"/>
                  </a:rPr>
                  <a:t>Chọn tiền vệ là chọn </a:t>
                </a:r>
                <a14:m>
                  <m:oMath xmlns:m="http://schemas.openxmlformats.org/officeDocument/2006/math">
                    <m:r>
                      <a:rPr lang="vi-VN" i="1" spc="-60">
                        <a:latin typeface="Cambria Math" panose="02040503050406030204" pitchFamily="18" charset="0"/>
                        <a:ea typeface="Arial" panose="020B0604020202020204" pitchFamily="34" charset="0"/>
                        <a:cs typeface="Times New Roman" panose="02020603050405020304" pitchFamily="18" charset="0"/>
                      </a:rPr>
                      <m:t>4</m:t>
                    </m:r>
                  </m:oMath>
                </a14:m>
                <a:r>
                  <a:rPr lang="vi-VN" spc="-60" dirty="0">
                    <a:latin typeface="Tahoma" panose="020B0604030504040204" pitchFamily="34" charset="0"/>
                    <a:ea typeface="Tahoma" panose="020B0604030504040204" pitchFamily="34" charset="0"/>
                    <a:cs typeface="Tahoma" panose="020B0604030504040204" pitchFamily="34" charset="0"/>
                  </a:rPr>
                  <a:t> trong số </a:t>
                </a:r>
                <a14:m>
                  <m:oMath xmlns:m="http://schemas.openxmlformats.org/officeDocument/2006/math">
                    <m:r>
                      <a:rPr lang="vi-VN" i="1" spc="-60">
                        <a:latin typeface="Cambria Math" panose="02040503050406030204" pitchFamily="18" charset="0"/>
                        <a:ea typeface="Arial" panose="020B0604020202020204" pitchFamily="34" charset="0"/>
                        <a:cs typeface="Times New Roman" panose="02020603050405020304" pitchFamily="18" charset="0"/>
                      </a:rPr>
                      <m:t>8</m:t>
                    </m:r>
                  </m:oMath>
                </a14:m>
                <a:r>
                  <a:rPr lang="vi-VN" spc="-60" dirty="0">
                    <a:latin typeface="Tahoma" panose="020B0604030504040204" pitchFamily="34" charset="0"/>
                    <a:ea typeface="Tahoma" panose="020B0604030504040204" pitchFamily="34" charset="0"/>
                    <a:cs typeface="Tahoma" panose="020B0604030504040204" pitchFamily="34" charset="0"/>
                  </a:rPr>
                  <a:t> tiền vệ: có </a:t>
                </a:r>
                <a14:m>
                  <m:oMath xmlns:m="http://schemas.openxmlformats.org/officeDocument/2006/math">
                    <m:sSubSup>
                      <m:sSubSupPr>
                        <m:ctrlPr>
                          <a:rPr lang="vi-VN" b="1" i="1" spc="-60">
                            <a:latin typeface="Cambria Math" panose="02040503050406030204" pitchFamily="18" charset="0"/>
                            <a:ea typeface="Arial" panose="020B0604020202020204" pitchFamily="34" charset="0"/>
                            <a:cs typeface="Times New Roman" panose="02020603050405020304" pitchFamily="18" charset="0"/>
                          </a:rPr>
                        </m:ctrlPr>
                      </m:sSubSupPr>
                      <m:e>
                        <m:r>
                          <a:rPr lang="vi-VN" b="1" i="1" spc="-60">
                            <a:latin typeface="Cambria Math" panose="02040503050406030204" pitchFamily="18" charset="0"/>
                            <a:ea typeface="Arial" panose="020B0604020202020204" pitchFamily="34" charset="0"/>
                            <a:cs typeface="Times New Roman" panose="02020603050405020304" pitchFamily="18" charset="0"/>
                          </a:rPr>
                          <m:t>𝑪</m:t>
                        </m:r>
                      </m:e>
                      <m:sub>
                        <m:r>
                          <a:rPr lang="vi-VN" b="1" i="1" spc="-60">
                            <a:latin typeface="Cambria Math" panose="02040503050406030204" pitchFamily="18" charset="0"/>
                            <a:ea typeface="Arial" panose="020B0604020202020204" pitchFamily="34" charset="0"/>
                            <a:cs typeface="Times New Roman" panose="02020603050405020304" pitchFamily="18" charset="0"/>
                          </a:rPr>
                          <m:t>𝟖</m:t>
                        </m:r>
                      </m:sub>
                      <m:sup>
                        <m:r>
                          <a:rPr lang="vi-VN" b="1" i="1" spc="-60">
                            <a:latin typeface="Cambria Math" panose="02040503050406030204" pitchFamily="18" charset="0"/>
                            <a:ea typeface="Arial" panose="020B0604020202020204" pitchFamily="34" charset="0"/>
                            <a:cs typeface="Times New Roman" panose="02020603050405020304" pitchFamily="18" charset="0"/>
                          </a:rPr>
                          <m:t>𝟒</m:t>
                        </m:r>
                      </m:sup>
                    </m:sSubSup>
                    <m:r>
                      <a:rPr lang="vi-VN" b="1" i="1" spc="-60">
                        <a:latin typeface="Cambria Math" panose="02040503050406030204" pitchFamily="18" charset="0"/>
                        <a:ea typeface="Arial" panose="020B0604020202020204" pitchFamily="34" charset="0"/>
                        <a:cs typeface="Times New Roman" panose="02020603050405020304" pitchFamily="18" charset="0"/>
                      </a:rPr>
                      <m:t>=</m:t>
                    </m:r>
                    <m:r>
                      <a:rPr lang="vi-VN" b="1" i="1" spc="-60">
                        <a:latin typeface="Cambria Math" panose="02040503050406030204" pitchFamily="18" charset="0"/>
                        <a:ea typeface="Arial" panose="020B0604020202020204" pitchFamily="34" charset="0"/>
                        <a:cs typeface="Times New Roman" panose="02020603050405020304" pitchFamily="18" charset="0"/>
                      </a:rPr>
                      <m:t>𝟕𝟎</m:t>
                    </m:r>
                  </m:oMath>
                </a14:m>
                <a:r>
                  <a:rPr lang="vi-VN" b="1" spc="-60" dirty="0">
                    <a:latin typeface="Tahoma" panose="020B0604030504040204" pitchFamily="34" charset="0"/>
                    <a:ea typeface="Tahoma" panose="020B0604030504040204" pitchFamily="34" charset="0"/>
                    <a:cs typeface="Tahoma" panose="020B0604030504040204" pitchFamily="34" charset="0"/>
                  </a:rPr>
                  <a:t> </a:t>
                </a:r>
                <a:r>
                  <a:rPr lang="vi-VN" spc="-60" dirty="0">
                    <a:latin typeface="Tahoma" panose="020B0604030504040204" pitchFamily="34" charset="0"/>
                    <a:ea typeface="Tahoma" panose="020B0604030504040204" pitchFamily="34" charset="0"/>
                    <a:cs typeface="Tahoma" panose="020B0604030504040204" pitchFamily="34" charset="0"/>
                  </a:rPr>
                  <a:t>(cách).</a:t>
                </a:r>
                <a:endParaRPr lang="en-US" spc="-60" dirty="0">
                  <a:latin typeface="Tahoma" panose="020B0604030504040204" pitchFamily="34" charset="0"/>
                  <a:ea typeface="Tahoma" panose="020B0604030504040204" pitchFamily="34" charset="0"/>
                  <a:cs typeface="Tahoma" panose="020B0604030504040204" pitchFamily="34" charset="0"/>
                </a:endParaRPr>
              </a:p>
              <a:p>
                <a:pPr marL="742950" indent="-742950" algn="just">
                  <a:spcAft>
                    <a:spcPts val="600"/>
                  </a:spcAft>
                  <a:buAutoNum type="arabicPeriod"/>
                </a:pPr>
                <a:r>
                  <a:rPr lang="vi-VN" spc="-60" dirty="0">
                    <a:latin typeface="Tahoma" panose="020B0604030504040204" pitchFamily="34" charset="0"/>
                    <a:ea typeface="Tahoma" panose="020B0604030504040204" pitchFamily="34" charset="0"/>
                    <a:cs typeface="Tahoma" panose="020B0604030504040204" pitchFamily="34" charset="0"/>
                  </a:rPr>
                  <a:t>Chọn tiền đạo là chọn </a:t>
                </a:r>
                <a14:m>
                  <m:oMath xmlns:m="http://schemas.openxmlformats.org/officeDocument/2006/math">
                    <m:r>
                      <a:rPr lang="vi-VN" i="1" spc="-60">
                        <a:latin typeface="Cambria Math" panose="02040503050406030204" pitchFamily="18" charset="0"/>
                        <a:ea typeface="Arial" panose="020B0604020202020204" pitchFamily="34" charset="0"/>
                        <a:cs typeface="Times New Roman" panose="02020603050405020304" pitchFamily="18" charset="0"/>
                      </a:rPr>
                      <m:t>3</m:t>
                    </m:r>
                  </m:oMath>
                </a14:m>
                <a:r>
                  <a:rPr lang="vi-VN" spc="-60" dirty="0">
                    <a:latin typeface="Tahoma" panose="020B0604030504040204" pitchFamily="34" charset="0"/>
                    <a:ea typeface="Tahoma" panose="020B0604030504040204" pitchFamily="34" charset="0"/>
                    <a:cs typeface="Tahoma" panose="020B0604030504040204" pitchFamily="34" charset="0"/>
                  </a:rPr>
                  <a:t> trong số </a:t>
                </a:r>
                <a14:m>
                  <m:oMath xmlns:m="http://schemas.openxmlformats.org/officeDocument/2006/math">
                    <m:r>
                      <a:rPr lang="vi-VN" i="1" spc="-60">
                        <a:latin typeface="Cambria Math" panose="02040503050406030204" pitchFamily="18" charset="0"/>
                        <a:ea typeface="Arial" panose="020B0604020202020204" pitchFamily="34" charset="0"/>
                        <a:cs typeface="Times New Roman" panose="02020603050405020304" pitchFamily="18" charset="0"/>
                      </a:rPr>
                      <m:t>5</m:t>
                    </m:r>
                  </m:oMath>
                </a14:m>
                <a:r>
                  <a:rPr lang="vi-VN" spc="-60" dirty="0">
                    <a:latin typeface="Tahoma" panose="020B0604030504040204" pitchFamily="34" charset="0"/>
                    <a:ea typeface="Tahoma" panose="020B0604030504040204" pitchFamily="34" charset="0"/>
                    <a:cs typeface="Tahoma" panose="020B0604030504040204" pitchFamily="34" charset="0"/>
                  </a:rPr>
                  <a:t> tiền đạo: có </a:t>
                </a:r>
                <a14:m>
                  <m:oMath xmlns:m="http://schemas.openxmlformats.org/officeDocument/2006/math">
                    <m:sSubSup>
                      <m:sSubSupPr>
                        <m:ctrlPr>
                          <a:rPr lang="vi-VN" b="1" i="1" spc="-60">
                            <a:latin typeface="Cambria Math" panose="02040503050406030204" pitchFamily="18" charset="0"/>
                            <a:ea typeface="Arial" panose="020B0604020202020204" pitchFamily="34" charset="0"/>
                            <a:cs typeface="Times New Roman" panose="02020603050405020304" pitchFamily="18" charset="0"/>
                          </a:rPr>
                        </m:ctrlPr>
                      </m:sSubSupPr>
                      <m:e>
                        <m:r>
                          <a:rPr lang="vi-VN" b="1" i="1" spc="-60">
                            <a:latin typeface="Cambria Math" panose="02040503050406030204" pitchFamily="18" charset="0"/>
                            <a:ea typeface="Arial" panose="020B0604020202020204" pitchFamily="34" charset="0"/>
                            <a:cs typeface="Times New Roman" panose="02020603050405020304" pitchFamily="18" charset="0"/>
                          </a:rPr>
                          <m:t>𝑪</m:t>
                        </m:r>
                      </m:e>
                      <m:sub>
                        <m:r>
                          <a:rPr lang="vi-VN" b="1" i="1" spc="-60">
                            <a:latin typeface="Cambria Math" panose="02040503050406030204" pitchFamily="18" charset="0"/>
                            <a:ea typeface="Arial" panose="020B0604020202020204" pitchFamily="34" charset="0"/>
                            <a:cs typeface="Times New Roman" panose="02020603050405020304" pitchFamily="18" charset="0"/>
                          </a:rPr>
                          <m:t>𝟓</m:t>
                        </m:r>
                      </m:sub>
                      <m:sup>
                        <m:r>
                          <a:rPr lang="vi-VN" b="1" i="1" spc="-60">
                            <a:latin typeface="Cambria Math" panose="02040503050406030204" pitchFamily="18" charset="0"/>
                            <a:ea typeface="Arial" panose="020B0604020202020204" pitchFamily="34" charset="0"/>
                            <a:cs typeface="Times New Roman" panose="02020603050405020304" pitchFamily="18" charset="0"/>
                          </a:rPr>
                          <m:t>𝟑</m:t>
                        </m:r>
                      </m:sup>
                    </m:sSubSup>
                    <m:r>
                      <a:rPr lang="vi-VN" b="1" i="1" spc="-60">
                        <a:latin typeface="Cambria Math" panose="02040503050406030204" pitchFamily="18" charset="0"/>
                        <a:ea typeface="Arial" panose="020B0604020202020204" pitchFamily="34" charset="0"/>
                        <a:cs typeface="Times New Roman" panose="02020603050405020304" pitchFamily="18" charset="0"/>
                      </a:rPr>
                      <m:t>=</m:t>
                    </m:r>
                    <m:r>
                      <a:rPr lang="vi-VN" b="1" i="1" spc="-60">
                        <a:latin typeface="Cambria Math" panose="02040503050406030204" pitchFamily="18" charset="0"/>
                        <a:ea typeface="Arial" panose="020B0604020202020204" pitchFamily="34" charset="0"/>
                        <a:cs typeface="Times New Roman" panose="02020603050405020304" pitchFamily="18" charset="0"/>
                      </a:rPr>
                      <m:t>𝟏𝟎</m:t>
                    </m:r>
                  </m:oMath>
                </a14:m>
                <a:r>
                  <a:rPr lang="vi-VN" b="1" spc="-60" dirty="0">
                    <a:latin typeface="Tahoma" panose="020B0604030504040204" pitchFamily="34" charset="0"/>
                    <a:ea typeface="Tahoma" panose="020B0604030504040204" pitchFamily="34" charset="0"/>
                    <a:cs typeface="Tahoma" panose="020B0604030504040204" pitchFamily="34" charset="0"/>
                  </a:rPr>
                  <a:t> </a:t>
                </a:r>
                <a:r>
                  <a:rPr lang="vi-VN" spc="-60" dirty="0">
                    <a:latin typeface="Tahoma" panose="020B0604030504040204" pitchFamily="34" charset="0"/>
                    <a:ea typeface="Tahoma" panose="020B0604030504040204" pitchFamily="34" charset="0"/>
                    <a:cs typeface="Tahoma" panose="020B0604030504040204" pitchFamily="34" charset="0"/>
                  </a:rPr>
                  <a:t>(cách).</a:t>
                </a:r>
              </a:p>
              <a:p>
                <a:pPr>
                  <a:spcAft>
                    <a:spcPts val="600"/>
                  </a:spcAft>
                </a:pPr>
                <a:r>
                  <a:rPr lang="vi-VN" spc="-60" dirty="0">
                    <a:latin typeface="Tahoma" panose="020B0604030504040204" pitchFamily="34" charset="0"/>
                    <a:ea typeface="Tahoma" panose="020B0604030504040204" pitchFamily="34" charset="0"/>
                    <a:cs typeface="Tahoma" panose="020B0604030504040204" pitchFamily="34" charset="0"/>
                  </a:rPr>
                  <a:t>Vậy, theo quy tắc nhân, số các đội hình có thể có (khi đã biết vị trí thủ môn) là:</a:t>
                </a:r>
              </a:p>
              <a:p>
                <a:pPr algn="ctr">
                  <a:spcAft>
                    <a:spcPts val="600"/>
                  </a:spcAft>
                </a:pPr>
                <a14:m>
                  <m:oMath xmlns:m="http://schemas.openxmlformats.org/officeDocument/2006/math">
                    <m:r>
                      <a:rPr lang="vi-VN" b="1" i="1" spc="-60">
                        <a:latin typeface="Cambria Math" panose="02040503050406030204" pitchFamily="18" charset="0"/>
                        <a:ea typeface="Arial" panose="020B0604020202020204" pitchFamily="34" charset="0"/>
                        <a:cs typeface="Times New Roman" panose="02020603050405020304" pitchFamily="18" charset="0"/>
                      </a:rPr>
                      <m:t>𝟑𝟓</m:t>
                    </m:r>
                    <m:r>
                      <a:rPr lang="en-US" b="1" i="1" spc="-60" smtClean="0">
                        <a:latin typeface="Cambria Math" panose="02040503050406030204" pitchFamily="18" charset="0"/>
                        <a:ea typeface="Arial" panose="020B0604020202020204" pitchFamily="34" charset="0"/>
                        <a:cs typeface="Times New Roman" panose="02020603050405020304" pitchFamily="18" charset="0"/>
                      </a:rPr>
                      <m:t>.</m:t>
                    </m:r>
                    <m:r>
                      <a:rPr lang="vi-VN" b="1" i="1" spc="-60">
                        <a:latin typeface="Cambria Math" panose="02040503050406030204" pitchFamily="18" charset="0"/>
                        <a:ea typeface="Arial" panose="020B0604020202020204" pitchFamily="34" charset="0"/>
                        <a:cs typeface="Times New Roman" panose="02020603050405020304" pitchFamily="18" charset="0"/>
                      </a:rPr>
                      <m:t>𝟕𝟎</m:t>
                    </m:r>
                    <m:r>
                      <a:rPr lang="en-US" b="1" i="1" spc="-60" smtClean="0">
                        <a:latin typeface="Cambria Math" panose="02040503050406030204" pitchFamily="18" charset="0"/>
                        <a:ea typeface="Arial" panose="020B0604020202020204" pitchFamily="34" charset="0"/>
                        <a:cs typeface="Times New Roman" panose="02020603050405020304" pitchFamily="18" charset="0"/>
                      </a:rPr>
                      <m:t>.</m:t>
                    </m:r>
                    <m:r>
                      <a:rPr lang="vi-VN" b="1" i="1" spc="-60">
                        <a:latin typeface="Cambria Math" panose="02040503050406030204" pitchFamily="18" charset="0"/>
                        <a:ea typeface="Arial" panose="020B0604020202020204" pitchFamily="34" charset="0"/>
                        <a:cs typeface="Times New Roman" panose="02020603050405020304" pitchFamily="18" charset="0"/>
                      </a:rPr>
                      <m:t>𝟏𝟎</m:t>
                    </m:r>
                    <m:r>
                      <a:rPr lang="vi-VN" b="1" i="1" spc="-60">
                        <a:latin typeface="Cambria Math" panose="02040503050406030204" pitchFamily="18" charset="0"/>
                        <a:ea typeface="Arial" panose="020B0604020202020204" pitchFamily="34" charset="0"/>
                        <a:cs typeface="Times New Roman" panose="02020603050405020304" pitchFamily="18" charset="0"/>
                      </a:rPr>
                      <m:t>=</m:t>
                    </m:r>
                    <m:r>
                      <a:rPr lang="vi-VN" b="1" i="1" spc="-60">
                        <a:latin typeface="Cambria Math" panose="02040503050406030204" pitchFamily="18" charset="0"/>
                        <a:ea typeface="Arial" panose="020B0604020202020204" pitchFamily="34" charset="0"/>
                        <a:cs typeface="Times New Roman" panose="02020603050405020304" pitchFamily="18" charset="0"/>
                      </a:rPr>
                      <m:t>𝟐𝟒</m:t>
                    </m:r>
                    <m:r>
                      <a:rPr lang="vi-VN" b="1" i="1" spc="-60">
                        <a:latin typeface="Cambria Math" panose="02040503050406030204" pitchFamily="18" charset="0"/>
                        <a:ea typeface="Arial" panose="020B0604020202020204" pitchFamily="34" charset="0"/>
                        <a:cs typeface="Times New Roman" panose="02020603050405020304" pitchFamily="18" charset="0"/>
                      </a:rPr>
                      <m:t> </m:t>
                    </m:r>
                    <m:r>
                      <a:rPr lang="vi-VN" b="1" i="1" spc="-60">
                        <a:latin typeface="Cambria Math" panose="02040503050406030204" pitchFamily="18" charset="0"/>
                        <a:ea typeface="Arial" panose="020B0604020202020204" pitchFamily="34" charset="0"/>
                        <a:cs typeface="Times New Roman" panose="02020603050405020304" pitchFamily="18" charset="0"/>
                      </a:rPr>
                      <m:t>𝟓𝟎𝟎</m:t>
                    </m:r>
                  </m:oMath>
                </a14:m>
                <a:r>
                  <a:rPr lang="vi-VN" b="1" spc="-60" dirty="0">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27" name="TextBox 26">
                <a:extLst>
                  <a:ext uri="{FF2B5EF4-FFF2-40B4-BE49-F238E27FC236}">
                    <a16:creationId xmlns:a16="http://schemas.microsoft.com/office/drawing/2014/main" id="{A2BA0B98-8392-4EA9-820D-3360EAB5C1D7}"/>
                  </a:ext>
                </a:extLst>
              </p:cNvPr>
              <p:cNvSpPr txBox="1">
                <a:spLocks noRot="1" noChangeAspect="1" noMove="1" noResize="1" noEditPoints="1" noAdjustHandles="1" noChangeArrowheads="1" noChangeShapeType="1" noTextEdit="1"/>
              </p:cNvSpPr>
              <p:nvPr/>
            </p:nvSpPr>
            <p:spPr>
              <a:xfrm>
                <a:off x="838200" y="5867400"/>
                <a:ext cx="15392400" cy="7240765"/>
              </a:xfrm>
              <a:prstGeom prst="rect">
                <a:avLst/>
              </a:prstGeom>
              <a:blipFill>
                <a:blip r:embed="rId4"/>
                <a:stretch>
                  <a:fillRect l="-1584" t="-1769" r="-1545" b="-2949"/>
                </a:stretch>
              </a:blipFill>
            </p:spPr>
            <p:txBody>
              <a:bodyPr/>
              <a:lstStyle/>
              <a:p>
                <a:r>
                  <a:rPr lang="en-US">
                    <a:noFill/>
                  </a:rPr>
                  <a:t> </a:t>
                </a:r>
              </a:p>
            </p:txBody>
          </p:sp>
        </mc:Fallback>
      </mc:AlternateContent>
    </p:spTree>
    <p:extLst>
      <p:ext uri="{BB962C8B-B14F-4D97-AF65-F5344CB8AC3E}">
        <p14:creationId xmlns:p14="http://schemas.microsoft.com/office/powerpoint/2010/main" val="175722687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diamond(in)">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circle(in)">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7">
                                            <p:txEl>
                                              <p:pRg st="0" end="0"/>
                                            </p:txEl>
                                          </p:spTgt>
                                        </p:tgtEl>
                                        <p:attrNameLst>
                                          <p:attrName>style.visibility</p:attrName>
                                        </p:attrNameLst>
                                      </p:cBhvr>
                                      <p:to>
                                        <p:strVal val="visible"/>
                                      </p:to>
                                    </p:set>
                                    <p:animEffect transition="in" filter="wipe(left)">
                                      <p:cBhvr>
                                        <p:cTn id="17" dur="500"/>
                                        <p:tgtEl>
                                          <p:spTgt spid="2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7">
                                            <p:txEl>
                                              <p:pRg st="1" end="1"/>
                                            </p:txEl>
                                          </p:spTgt>
                                        </p:tgtEl>
                                        <p:attrNameLst>
                                          <p:attrName>style.visibility</p:attrName>
                                        </p:attrNameLst>
                                      </p:cBhvr>
                                      <p:to>
                                        <p:strVal val="visible"/>
                                      </p:to>
                                    </p:set>
                                    <p:animEffect transition="in" filter="wipe(left)">
                                      <p:cBhvr>
                                        <p:cTn id="22" dur="500"/>
                                        <p:tgtEl>
                                          <p:spTgt spid="2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7">
                                            <p:txEl>
                                              <p:pRg st="2" end="2"/>
                                            </p:txEl>
                                          </p:spTgt>
                                        </p:tgtEl>
                                        <p:attrNameLst>
                                          <p:attrName>style.visibility</p:attrName>
                                        </p:attrNameLst>
                                      </p:cBhvr>
                                      <p:to>
                                        <p:strVal val="visible"/>
                                      </p:to>
                                    </p:set>
                                    <p:animEffect transition="in" filter="wipe(left)">
                                      <p:cBhvr>
                                        <p:cTn id="27" dur="500"/>
                                        <p:tgtEl>
                                          <p:spTgt spid="27">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7">
                                            <p:txEl>
                                              <p:pRg st="3" end="3"/>
                                            </p:txEl>
                                          </p:spTgt>
                                        </p:tgtEl>
                                        <p:attrNameLst>
                                          <p:attrName>style.visibility</p:attrName>
                                        </p:attrNameLst>
                                      </p:cBhvr>
                                      <p:to>
                                        <p:strVal val="visible"/>
                                      </p:to>
                                    </p:set>
                                    <p:animEffect transition="in" filter="wipe(left)">
                                      <p:cBhvr>
                                        <p:cTn id="32" dur="500"/>
                                        <p:tgtEl>
                                          <p:spTgt spid="27">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7">
                                            <p:txEl>
                                              <p:pRg st="4" end="4"/>
                                            </p:txEl>
                                          </p:spTgt>
                                        </p:tgtEl>
                                        <p:attrNameLst>
                                          <p:attrName>style.visibility</p:attrName>
                                        </p:attrNameLst>
                                      </p:cBhvr>
                                      <p:to>
                                        <p:strVal val="visible"/>
                                      </p:to>
                                    </p:set>
                                    <p:animEffect transition="in" filter="wipe(left)">
                                      <p:cBhvr>
                                        <p:cTn id="37" dur="500"/>
                                        <p:tgtEl>
                                          <p:spTgt spid="27">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7">
                                            <p:txEl>
                                              <p:pRg st="5" end="5"/>
                                            </p:txEl>
                                          </p:spTgt>
                                        </p:tgtEl>
                                        <p:attrNameLst>
                                          <p:attrName>style.visibility</p:attrName>
                                        </p:attrNameLst>
                                      </p:cBhvr>
                                      <p:to>
                                        <p:strVal val="visible"/>
                                      </p:to>
                                    </p:set>
                                    <p:animEffect transition="in" filter="wipe(left)">
                                      <p:cBhvr>
                                        <p:cTn id="42" dur="500"/>
                                        <p:tgtEl>
                                          <p:spTgt spid="2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1F4E20C8-2D05-4C40-9288-F9499AF26E6D}"/>
              </a:ext>
            </a:extLst>
          </p:cNvPr>
          <p:cNvGrpSpPr/>
          <p:nvPr/>
        </p:nvGrpSpPr>
        <p:grpSpPr>
          <a:xfrm>
            <a:off x="533400" y="6934200"/>
            <a:ext cx="23506006" cy="6172200"/>
            <a:chOff x="1222851" y="5331408"/>
            <a:chExt cx="23580257" cy="5866548"/>
          </a:xfrm>
        </p:grpSpPr>
        <p:sp>
          <p:nvSpPr>
            <p:cNvPr id="35" name="Rounded Rectangle 34">
              <a:extLst>
                <a:ext uri="{FF2B5EF4-FFF2-40B4-BE49-F238E27FC236}">
                  <a16:creationId xmlns:a16="http://schemas.microsoft.com/office/drawing/2014/main" id="{D04F078C-CEB5-4C4F-A97E-1DF03AE09DB2}"/>
                </a:ext>
              </a:extLst>
            </p:cNvPr>
            <p:cNvSpPr/>
            <p:nvPr/>
          </p:nvSpPr>
          <p:spPr>
            <a:xfrm>
              <a:off x="1261071" y="5565135"/>
              <a:ext cx="23542037" cy="5632821"/>
            </a:xfrm>
            <a:prstGeom prst="roundRect">
              <a:avLst>
                <a:gd name="adj" fmla="val 3132"/>
              </a:avLst>
            </a:prstGeom>
            <a:solidFill>
              <a:srgbClr val="D6F7FE"/>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600" dirty="0">
                <a:solidFill>
                  <a:schemeClr val="tx1"/>
                </a:solidFill>
                <a:latin typeface="Tomaho"/>
              </a:endParaRPr>
            </a:p>
            <a:p>
              <a:pPr algn="ctr"/>
              <a:endParaRPr lang="en-US" dirty="0"/>
            </a:p>
          </p:txBody>
        </p:sp>
        <p:grpSp>
          <p:nvGrpSpPr>
            <p:cNvPr id="36" name="Group 60">
              <a:extLst>
                <a:ext uri="{FF2B5EF4-FFF2-40B4-BE49-F238E27FC236}">
                  <a16:creationId xmlns:a16="http://schemas.microsoft.com/office/drawing/2014/main" id="{3FCB0186-5BA0-4BA4-B799-BF7DBFD32008}"/>
                </a:ext>
              </a:extLst>
            </p:cNvPr>
            <p:cNvGrpSpPr/>
            <p:nvPr/>
          </p:nvGrpSpPr>
          <p:grpSpPr>
            <a:xfrm>
              <a:off x="1222851" y="5331408"/>
              <a:ext cx="3305109" cy="841174"/>
              <a:chOff x="1224542" y="6305967"/>
              <a:chExt cx="3305491" cy="845462"/>
            </a:xfrm>
          </p:grpSpPr>
          <p:sp>
            <p:nvSpPr>
              <p:cNvPr id="37" name="Freeform 20">
                <a:extLst>
                  <a:ext uri="{FF2B5EF4-FFF2-40B4-BE49-F238E27FC236}">
                    <a16:creationId xmlns:a16="http://schemas.microsoft.com/office/drawing/2014/main" id="{6A2CB58A-113B-4E6E-BC15-9EFD56D56D70}"/>
                  </a:ext>
                </a:extLst>
              </p:cNvPr>
              <p:cNvSpPr>
                <a:spLocks/>
              </p:cNvSpPr>
              <p:nvPr/>
            </p:nvSpPr>
            <p:spPr bwMode="auto">
              <a:xfrm rot="16200000" flipV="1">
                <a:off x="2748828" y="5370222"/>
                <a:ext cx="828631" cy="2733779"/>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38" name="TextBox 37">
                <a:extLst>
                  <a:ext uri="{FF2B5EF4-FFF2-40B4-BE49-F238E27FC236}">
                    <a16:creationId xmlns:a16="http://schemas.microsoft.com/office/drawing/2014/main" id="{16B3B9C2-0771-4EE7-BBD9-C8B639D26E0E}"/>
                  </a:ext>
                </a:extLst>
              </p:cNvPr>
              <p:cNvSpPr txBox="1"/>
              <p:nvPr/>
            </p:nvSpPr>
            <p:spPr>
              <a:xfrm>
                <a:off x="2091562" y="6305967"/>
                <a:ext cx="2278188" cy="817157"/>
              </a:xfrm>
              <a:prstGeom prst="rect">
                <a:avLst/>
              </a:prstGeom>
              <a:noFill/>
            </p:spPr>
            <p:txBody>
              <a:bodyPr wrap="none" rtlCol="0">
                <a:spAutoFit/>
              </a:bodyPr>
              <a:lstStyle/>
              <a:p>
                <a:r>
                  <a:rPr lang="vi-VN" sz="4400" b="1" dirty="0">
                    <a:solidFill>
                      <a:srgbClr val="0999C8"/>
                    </a:solidFill>
                    <a:latin typeface="Tahoma" pitchFamily="34" charset="0"/>
                    <a:ea typeface="Tahoma" pitchFamily="34" charset="0"/>
                    <a:cs typeface="Tahoma" pitchFamily="34" charset="0"/>
                  </a:rPr>
                  <a:t>Bài giải</a:t>
                </a:r>
                <a:endParaRPr lang="en-US" sz="4400" b="1" dirty="0">
                  <a:solidFill>
                    <a:srgbClr val="0999C8"/>
                  </a:solidFill>
                  <a:latin typeface="Tahoma" pitchFamily="34" charset="0"/>
                  <a:ea typeface="Tahoma" pitchFamily="34" charset="0"/>
                  <a:cs typeface="Tahoma" pitchFamily="34" charset="0"/>
                </a:endParaRPr>
              </a:p>
            </p:txBody>
          </p:sp>
          <p:sp>
            <p:nvSpPr>
              <p:cNvPr id="39" name="Round Diagonal Corner Rectangle 41">
                <a:extLst>
                  <a:ext uri="{FF2B5EF4-FFF2-40B4-BE49-F238E27FC236}">
                    <a16:creationId xmlns:a16="http://schemas.microsoft.com/office/drawing/2014/main" id="{6D85C842-0962-4F14-984C-91DBFD130435}"/>
                  </a:ext>
                </a:extLst>
              </p:cNvPr>
              <p:cNvSpPr/>
              <p:nvPr/>
            </p:nvSpPr>
            <p:spPr>
              <a:xfrm flipV="1">
                <a:off x="1224542" y="6322799"/>
                <a:ext cx="777240"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15">
                <a:extLst>
                  <a:ext uri="{FF2B5EF4-FFF2-40B4-BE49-F238E27FC236}">
                    <a16:creationId xmlns:a16="http://schemas.microsoft.com/office/drawing/2014/main" id="{7605033E-4E88-46AF-AEBE-7E6490F9F307}"/>
                  </a:ext>
                </a:extLst>
              </p:cNvPr>
              <p:cNvSpPr>
                <a:spLocks noEditPoints="1"/>
              </p:cNvSpPr>
              <p:nvPr/>
            </p:nvSpPr>
            <p:spPr bwMode="auto">
              <a:xfrm>
                <a:off x="1376941"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p>
            </p:txBody>
          </p:sp>
        </p:grpSp>
      </p:grpSp>
      <p:grpSp>
        <p:nvGrpSpPr>
          <p:cNvPr id="41" name="Group 40">
            <a:extLst>
              <a:ext uri="{FF2B5EF4-FFF2-40B4-BE49-F238E27FC236}">
                <a16:creationId xmlns:a16="http://schemas.microsoft.com/office/drawing/2014/main" id="{15956DCF-BE81-49BD-AEFD-E1B23CD9355B}"/>
              </a:ext>
            </a:extLst>
          </p:cNvPr>
          <p:cNvGrpSpPr/>
          <p:nvPr/>
        </p:nvGrpSpPr>
        <p:grpSpPr>
          <a:xfrm>
            <a:off x="304800" y="2971800"/>
            <a:ext cx="23699787" cy="3505200"/>
            <a:chOff x="304800" y="2971801"/>
            <a:chExt cx="23699787" cy="3505200"/>
          </a:xfrm>
        </p:grpSpPr>
        <p:sp>
          <p:nvSpPr>
            <p:cNvPr id="42" name="Rounded Rectangle 19">
              <a:extLst>
                <a:ext uri="{FF2B5EF4-FFF2-40B4-BE49-F238E27FC236}">
                  <a16:creationId xmlns:a16="http://schemas.microsoft.com/office/drawing/2014/main" id="{77A07A8C-0C66-46F5-9492-F3FF15272385}"/>
                </a:ext>
              </a:extLst>
            </p:cNvPr>
            <p:cNvSpPr/>
            <p:nvPr/>
          </p:nvSpPr>
          <p:spPr>
            <a:xfrm>
              <a:off x="491838" y="3220628"/>
              <a:ext cx="23512749" cy="3256373"/>
            </a:xfrm>
            <a:prstGeom prst="roundRect">
              <a:avLst>
                <a:gd name="adj" fmla="val 4496"/>
              </a:avLst>
            </a:prstGeom>
            <a:solidFill>
              <a:schemeClr val="accent6">
                <a:lumMod val="40000"/>
                <a:lumOff val="6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spcBef>
                  <a:spcPts val="600"/>
                </a:spcBef>
                <a:buNone/>
              </a:pPr>
              <a:endParaRPr lang="vi-VN"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43" name="Group 42">
              <a:extLst>
                <a:ext uri="{FF2B5EF4-FFF2-40B4-BE49-F238E27FC236}">
                  <a16:creationId xmlns:a16="http://schemas.microsoft.com/office/drawing/2014/main" id="{731AF5AF-AB66-43AD-977A-4DB2F036BF08}"/>
                </a:ext>
              </a:extLst>
            </p:cNvPr>
            <p:cNvGrpSpPr/>
            <p:nvPr/>
          </p:nvGrpSpPr>
          <p:grpSpPr>
            <a:xfrm>
              <a:off x="304800" y="2971801"/>
              <a:ext cx="3352798" cy="761999"/>
              <a:chOff x="22440" y="38104"/>
              <a:chExt cx="1081043" cy="212727"/>
            </a:xfrm>
          </p:grpSpPr>
          <p:grpSp>
            <p:nvGrpSpPr>
              <p:cNvPr id="44" name="Group 43">
                <a:extLst>
                  <a:ext uri="{FF2B5EF4-FFF2-40B4-BE49-F238E27FC236}">
                    <a16:creationId xmlns:a16="http://schemas.microsoft.com/office/drawing/2014/main" id="{C7FAA25F-8F09-4321-9ECE-DAD408240DF5}"/>
                  </a:ext>
                </a:extLst>
              </p:cNvPr>
              <p:cNvGrpSpPr/>
              <p:nvPr/>
            </p:nvGrpSpPr>
            <p:grpSpPr>
              <a:xfrm>
                <a:off x="22440" y="59287"/>
                <a:ext cx="1081043" cy="191544"/>
                <a:chOff x="31572" y="60276"/>
                <a:chExt cx="1521047" cy="237047"/>
              </a:xfrm>
            </p:grpSpPr>
            <p:sp>
              <p:nvSpPr>
                <p:cNvPr id="46" name="Arrow: Pentagon 45">
                  <a:extLst>
                    <a:ext uri="{FF2B5EF4-FFF2-40B4-BE49-F238E27FC236}">
                      <a16:creationId xmlns:a16="http://schemas.microsoft.com/office/drawing/2014/main" id="{E4DD6093-8752-4E91-AA4A-F0A093044FF9}"/>
                    </a:ext>
                  </a:extLst>
                </p:cNvPr>
                <p:cNvSpPr/>
                <p:nvPr/>
              </p:nvSpPr>
              <p:spPr>
                <a:xfrm>
                  <a:off x="204584" y="62042"/>
                  <a:ext cx="1348035" cy="235281"/>
                </a:xfrm>
                <a:prstGeom prst="homePlate">
                  <a:avLst/>
                </a:prstGeom>
                <a:solidFill>
                  <a:srgbClr val="FCFFEF"/>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nSpc>
                      <a:spcPct val="106000"/>
                    </a:lnSpc>
                    <a:spcAft>
                      <a:spcPts val="800"/>
                    </a:spcAft>
                  </a:pPr>
                  <a:r>
                    <a:rPr lang="vi-VN" sz="1000" b="1" kern="1200">
                      <a:solidFill>
                        <a:srgbClr val="0000CC"/>
                      </a:solidFill>
                      <a:effectLst/>
                      <a:latin typeface="Arial" panose="020B0604020202020204" pitchFamily="34" charset="0"/>
                      <a:ea typeface="Calibri" panose="020F0502020204030204" pitchFamily="34" charset="0"/>
                      <a:cs typeface="Times New Roman" panose="02020603050405020304" pitchFamily="18" charset="0"/>
                    </a:rPr>
                    <a:t> </a:t>
                  </a:r>
                  <a:endParaRPr lang="vi-VN" sz="1100">
                    <a:effectLst/>
                    <a:latin typeface="Arial" panose="020B0604020202020204" pitchFamily="34" charset="0"/>
                    <a:ea typeface="Arial" panose="020B0604020202020204" pitchFamily="34" charset="0"/>
                    <a:cs typeface="Times New Roman" panose="02020603050405020304" pitchFamily="18" charset="0"/>
                  </a:endParaRPr>
                </a:p>
              </p:txBody>
            </p:sp>
            <p:sp>
              <p:nvSpPr>
                <p:cNvPr id="47" name="Arrow: Chevron 46">
                  <a:extLst>
                    <a:ext uri="{FF2B5EF4-FFF2-40B4-BE49-F238E27FC236}">
                      <a16:creationId xmlns:a16="http://schemas.microsoft.com/office/drawing/2014/main" id="{27AB0489-94C4-4E93-8FBB-5C09AC73BBD8}"/>
                    </a:ext>
                  </a:extLst>
                </p:cNvPr>
                <p:cNvSpPr/>
                <p:nvPr/>
              </p:nvSpPr>
              <p:spPr>
                <a:xfrm>
                  <a:off x="31572" y="60342"/>
                  <a:ext cx="162630" cy="200483"/>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sp>
              <p:nvSpPr>
                <p:cNvPr id="48" name="Arrow: Chevron 47">
                  <a:extLst>
                    <a:ext uri="{FF2B5EF4-FFF2-40B4-BE49-F238E27FC236}">
                      <a16:creationId xmlns:a16="http://schemas.microsoft.com/office/drawing/2014/main" id="{1D948903-D0FA-496E-AE4B-628B0F781C42}"/>
                    </a:ext>
                  </a:extLst>
                </p:cNvPr>
                <p:cNvSpPr/>
                <p:nvPr/>
              </p:nvSpPr>
              <p:spPr>
                <a:xfrm>
                  <a:off x="116273" y="60276"/>
                  <a:ext cx="176766" cy="200483"/>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grpSp>
          <p:sp>
            <p:nvSpPr>
              <p:cNvPr id="45" name="TextBox 56">
                <a:extLst>
                  <a:ext uri="{FF2B5EF4-FFF2-40B4-BE49-F238E27FC236}">
                    <a16:creationId xmlns:a16="http://schemas.microsoft.com/office/drawing/2014/main" id="{F8E82A46-41B4-4C31-89D7-011F17E8975F}"/>
                  </a:ext>
                </a:extLst>
              </p:cNvPr>
              <p:cNvSpPr txBox="1"/>
              <p:nvPr/>
            </p:nvSpPr>
            <p:spPr>
              <a:xfrm>
                <a:off x="198205" y="38104"/>
                <a:ext cx="905278" cy="191454"/>
              </a:xfrm>
              <a:prstGeom prst="rect">
                <a:avLst/>
              </a:prstGeom>
              <a:noFill/>
            </p:spPr>
            <p:txBody>
              <a:bodyPr wrap="square" tIns="54000" bIns="0">
                <a:noAutofit/>
              </a:bodyPr>
              <a:lstStyle/>
              <a:p>
                <a:pPr>
                  <a:lnSpc>
                    <a:spcPct val="107000"/>
                  </a:lnSpc>
                  <a:spcAft>
                    <a:spcPts val="800"/>
                  </a:spcAft>
                </a:pPr>
                <a:r>
                  <a:rPr lang="vi-VN" sz="4400" b="1" kern="1200" dirty="0">
                    <a:solidFill>
                      <a:srgbClr val="0000CC"/>
                    </a:solidFill>
                    <a:effectLst/>
                    <a:latin typeface="Fira Sans Black" panose="020B0A03050000020004" pitchFamily="34" charset="0"/>
                    <a:ea typeface="Calibri" panose="020F0502020204030204" pitchFamily="34" charset="0"/>
                    <a:cs typeface="Times New Roman" panose="02020603050405020304" pitchFamily="18" charset="0"/>
                  </a:rPr>
                  <a:t>Vận dụng</a:t>
                </a:r>
                <a:endParaRPr lang="vi-VN" sz="4400" dirty="0">
                  <a:effectLst/>
                  <a:latin typeface="Arial" panose="020B0604020202020204" pitchFamily="34" charset="0"/>
                  <a:ea typeface="Arial" panose="020B0604020202020204" pitchFamily="34" charset="0"/>
                  <a:cs typeface="Times New Roman" panose="02020603050405020304" pitchFamily="18" charset="0"/>
                </a:endParaRPr>
              </a:p>
            </p:txBody>
          </p:sp>
        </p:grpSp>
      </p:grpSp>
      <p:grpSp>
        <p:nvGrpSpPr>
          <p:cNvPr id="22" name="Group 21">
            <a:extLst>
              <a:ext uri="{FF2B5EF4-FFF2-40B4-BE49-F238E27FC236}">
                <a16:creationId xmlns:a16="http://schemas.microsoft.com/office/drawing/2014/main" id="{7C5716A5-7EDD-431D-8E5F-03312424BB50}"/>
              </a:ext>
            </a:extLst>
          </p:cNvPr>
          <p:cNvGrpSpPr/>
          <p:nvPr/>
        </p:nvGrpSpPr>
        <p:grpSpPr>
          <a:xfrm>
            <a:off x="381000" y="1904999"/>
            <a:ext cx="23219986" cy="815609"/>
            <a:chOff x="381000" y="1904999"/>
            <a:chExt cx="23219986" cy="815609"/>
          </a:xfrm>
        </p:grpSpPr>
        <p:sp>
          <p:nvSpPr>
            <p:cNvPr id="23" name="Rectangle 22">
              <a:extLst>
                <a:ext uri="{FF2B5EF4-FFF2-40B4-BE49-F238E27FC236}">
                  <a16:creationId xmlns:a16="http://schemas.microsoft.com/office/drawing/2014/main" id="{2AD142A7-F079-4414-9DF1-BC8E153448FD}"/>
                </a:ext>
              </a:extLst>
            </p:cNvPr>
            <p:cNvSpPr/>
            <p:nvPr/>
          </p:nvSpPr>
          <p:spPr>
            <a:xfrm>
              <a:off x="1981200" y="1905000"/>
              <a:ext cx="21619786" cy="815608"/>
            </a:xfrm>
            <a:prstGeom prst="rect">
              <a:avLst/>
            </a:prstGeom>
          </p:spPr>
          <p:txBody>
            <a:bodyPr wrap="square">
              <a:spAutoFit/>
            </a:bodyPr>
            <a:lstStyle/>
            <a:p>
              <a:pPr>
                <a:lnSpc>
                  <a:spcPct val="100000"/>
                </a:lnSpc>
                <a:spcBef>
                  <a:spcPct val="0"/>
                </a:spcBef>
                <a:buNone/>
                <a:defRPr/>
              </a:pPr>
              <a:r>
                <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rPr>
                <a:t>ỨNG DỤNG HOÁN VỊ, CHỈNH HỢP, TỔ HỢP VÀO CÁC BÀI TOÁN ĐẾM</a:t>
              </a:r>
            </a:p>
          </p:txBody>
        </p:sp>
        <p:sp>
          <p:nvSpPr>
            <p:cNvPr id="24" name="Round Same Side Corner Rectangle 51">
              <a:extLst>
                <a:ext uri="{FF2B5EF4-FFF2-40B4-BE49-F238E27FC236}">
                  <a16:creationId xmlns:a16="http://schemas.microsoft.com/office/drawing/2014/main" id="{0F45F1E8-5B34-427B-9F0B-CFCE856DD162}"/>
                </a:ext>
              </a:extLst>
            </p:cNvPr>
            <p:cNvSpPr/>
            <p:nvPr/>
          </p:nvSpPr>
          <p:spPr>
            <a:xfrm rot="5400000">
              <a:off x="755167" y="1537232"/>
              <a:ext cx="788466" cy="15240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5" name="TextBox 24">
              <a:extLst>
                <a:ext uri="{FF2B5EF4-FFF2-40B4-BE49-F238E27FC236}">
                  <a16:creationId xmlns:a16="http://schemas.microsoft.com/office/drawing/2014/main" id="{5B436881-E5A8-43E0-87EF-BB595CABE376}"/>
                </a:ext>
              </a:extLst>
            </p:cNvPr>
            <p:cNvSpPr txBox="1"/>
            <p:nvPr/>
          </p:nvSpPr>
          <p:spPr>
            <a:xfrm rot="10800000" flipH="1" flipV="1">
              <a:off x="609600" y="1981200"/>
              <a:ext cx="1006148" cy="707886"/>
            </a:xfrm>
            <a:prstGeom prst="rect">
              <a:avLst/>
            </a:prstGeom>
            <a:noFill/>
          </p:spPr>
          <p:txBody>
            <a:bodyPr wrap="squar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4</a:t>
              </a:r>
            </a:p>
          </p:txBody>
        </p:sp>
        <p:sp>
          <p:nvSpPr>
            <p:cNvPr id="26" name="Round Same Side Corner Rectangle 51">
              <a:extLst>
                <a:ext uri="{FF2B5EF4-FFF2-40B4-BE49-F238E27FC236}">
                  <a16:creationId xmlns:a16="http://schemas.microsoft.com/office/drawing/2014/main" id="{65397FD9-B221-4101-987E-6063A29FA871}"/>
                </a:ext>
              </a:extLst>
            </p:cNvPr>
            <p:cNvSpPr/>
            <p:nvPr/>
          </p:nvSpPr>
          <p:spPr>
            <a:xfrm rot="5400000">
              <a:off x="748767" y="1537233"/>
              <a:ext cx="788466" cy="15240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7" name="TextBox 26">
              <a:extLst>
                <a:ext uri="{FF2B5EF4-FFF2-40B4-BE49-F238E27FC236}">
                  <a16:creationId xmlns:a16="http://schemas.microsoft.com/office/drawing/2014/main" id="{17C84AA2-F551-4B53-8344-7B99700DEC3D}"/>
                </a:ext>
              </a:extLst>
            </p:cNvPr>
            <p:cNvSpPr txBox="1"/>
            <p:nvPr/>
          </p:nvSpPr>
          <p:spPr>
            <a:xfrm rot="10800000" flipH="1" flipV="1">
              <a:off x="603200" y="1981201"/>
              <a:ext cx="1006148" cy="707886"/>
            </a:xfrm>
            <a:prstGeom prst="rect">
              <a:avLst/>
            </a:prstGeom>
            <a:noFill/>
          </p:spPr>
          <p:txBody>
            <a:bodyPr wrap="squar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4</a:t>
              </a:r>
            </a:p>
          </p:txBody>
        </p:sp>
      </p:grpSp>
      <p:sp>
        <p:nvSpPr>
          <p:cNvPr id="28" name="TextBox 27">
            <a:extLst>
              <a:ext uri="{FF2B5EF4-FFF2-40B4-BE49-F238E27FC236}">
                <a16:creationId xmlns:a16="http://schemas.microsoft.com/office/drawing/2014/main" id="{A7825A4C-8E56-4B3F-91DB-B1AB695BEFF0}"/>
              </a:ext>
            </a:extLst>
          </p:cNvPr>
          <p:cNvSpPr txBox="1"/>
          <p:nvPr/>
        </p:nvSpPr>
        <p:spPr>
          <a:xfrm>
            <a:off x="914400" y="3962400"/>
            <a:ext cx="22936200" cy="2954655"/>
          </a:xfrm>
          <a:prstGeom prst="rect">
            <a:avLst/>
          </a:prstGeom>
          <a:noFill/>
        </p:spPr>
        <p:txBody>
          <a:bodyPr wrap="square" rtlCol="0">
            <a:spAutoFit/>
          </a:bodyPr>
          <a:lstStyle/>
          <a:p>
            <a:pPr>
              <a:spcBef>
                <a:spcPts val="600"/>
              </a:spcBef>
            </a:pPr>
            <a:r>
              <a:rPr lang="vi-VN" sz="4400" dirty="0">
                <a:latin typeface="Tahoma" panose="020B0604030504040204" pitchFamily="34" charset="0"/>
                <a:ea typeface="Tahoma" panose="020B0604030504040204" pitchFamily="34" charset="0"/>
                <a:cs typeface="Tahoma" panose="020B0604030504040204" pitchFamily="34" charset="0"/>
              </a:rPr>
              <a:t>Một câu lạc bộ có 20 học sinh.</a:t>
            </a:r>
          </a:p>
          <a:p>
            <a:pPr algn="just">
              <a:spcBef>
                <a:spcPts val="600"/>
              </a:spcBef>
            </a:pPr>
            <a:r>
              <a:rPr lang="vi-VN" sz="4400" dirty="0">
                <a:latin typeface="Tahoma" panose="020B0604030504040204" pitchFamily="34" charset="0"/>
                <a:ea typeface="Tahoma" panose="020B0604030504040204" pitchFamily="34" charset="0"/>
                <a:cs typeface="Tahoma" panose="020B0604030504040204" pitchFamily="34" charset="0"/>
              </a:rPr>
              <a:t>a) Có bao nhiêu cách chọn 6 thành viên vào Ban quản lí?</a:t>
            </a:r>
          </a:p>
          <a:p>
            <a:pPr>
              <a:spcBef>
                <a:spcPts val="600"/>
              </a:spcBef>
            </a:pPr>
            <a:r>
              <a:rPr lang="vi-VN" sz="4400" dirty="0">
                <a:latin typeface="Tahoma" panose="020B0604030504040204" pitchFamily="34" charset="0"/>
                <a:ea typeface="Tahoma" panose="020B0604030504040204" pitchFamily="34" charset="0"/>
                <a:cs typeface="Tahoma" panose="020B0604030504040204" pitchFamily="34" charset="0"/>
              </a:rPr>
              <a:t>b) Có bao nhiêu cách chọn Trưởng ban, 1 Phó ban, 4 thành viên khác vào Ban quản lí?</a:t>
            </a:r>
          </a:p>
          <a:p>
            <a:pPr algn="ctr">
              <a:spcAft>
                <a:spcPts val="600"/>
              </a:spcAft>
            </a:pPr>
            <a:endParaRPr lang="vi-VN" sz="4400" b="1" dirty="0">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05028F85-2676-4A2C-9393-37D353EB49E8}"/>
                  </a:ext>
                </a:extLst>
              </p:cNvPr>
              <p:cNvSpPr txBox="1"/>
              <p:nvPr/>
            </p:nvSpPr>
            <p:spPr>
              <a:xfrm>
                <a:off x="780112" y="7965570"/>
                <a:ext cx="22936200" cy="4956357"/>
              </a:xfrm>
              <a:prstGeom prst="rect">
                <a:avLst/>
              </a:prstGeom>
              <a:noFill/>
            </p:spPr>
            <p:txBody>
              <a:bodyPr wrap="square" rtlCol="0">
                <a:spAutoFit/>
              </a:bodyPr>
              <a:lstStyle/>
              <a:p>
                <a:pPr>
                  <a:lnSpc>
                    <a:spcPct val="150000"/>
                  </a:lnSpc>
                </a:pPr>
                <a:r>
                  <a:rPr lang="vi-VN" sz="5000" dirty="0">
                    <a:latin typeface="Tomaho"/>
                  </a:rPr>
                  <a:t>a) Mỗi cách chọn </a:t>
                </a:r>
                <a14:m>
                  <m:oMath xmlns:m="http://schemas.openxmlformats.org/officeDocument/2006/math">
                    <m:r>
                      <a:rPr lang="vi-VN" sz="5000" i="1">
                        <a:latin typeface="Cambria Math" panose="02040503050406030204" pitchFamily="18" charset="0"/>
                      </a:rPr>
                      <m:t>6</m:t>
                    </m:r>
                  </m:oMath>
                </a14:m>
                <a:r>
                  <a:rPr lang="vi-VN" sz="5000" dirty="0">
                    <a:latin typeface="Tomaho"/>
                  </a:rPr>
                  <a:t> thành viên từ </a:t>
                </a:r>
                <a14:m>
                  <m:oMath xmlns:m="http://schemas.openxmlformats.org/officeDocument/2006/math">
                    <m:r>
                      <a:rPr lang="vi-VN" sz="5000" i="1">
                        <a:latin typeface="Cambria Math" panose="02040503050406030204" pitchFamily="18" charset="0"/>
                      </a:rPr>
                      <m:t>20</m:t>
                    </m:r>
                  </m:oMath>
                </a14:m>
                <a:r>
                  <a:rPr lang="vi-VN" sz="5000" dirty="0">
                    <a:latin typeface="Tomaho"/>
                  </a:rPr>
                  <a:t> học sinh là một tổ hợp chập </a:t>
                </a:r>
                <a14:m>
                  <m:oMath xmlns:m="http://schemas.openxmlformats.org/officeDocument/2006/math">
                    <m:r>
                      <a:rPr lang="vi-VN" sz="5000" i="1">
                        <a:latin typeface="Cambria Math" panose="02040503050406030204" pitchFamily="18" charset="0"/>
                      </a:rPr>
                      <m:t>6</m:t>
                    </m:r>
                  </m:oMath>
                </a14:m>
                <a:r>
                  <a:rPr lang="vi-VN" sz="5000" dirty="0">
                    <a:latin typeface="Tomaho"/>
                  </a:rPr>
                  <a:t> của </a:t>
                </a:r>
                <a14:m>
                  <m:oMath xmlns:m="http://schemas.openxmlformats.org/officeDocument/2006/math">
                    <m:r>
                      <a:rPr lang="vi-VN" sz="5000" i="1">
                        <a:latin typeface="Cambria Math" panose="02040503050406030204" pitchFamily="18" charset="0"/>
                      </a:rPr>
                      <m:t>20</m:t>
                    </m:r>
                  </m:oMath>
                </a14:m>
                <a:r>
                  <a:rPr lang="vi-VN" sz="5000" dirty="0">
                    <a:latin typeface="Tomaho"/>
                  </a:rPr>
                  <a:t>.</a:t>
                </a:r>
              </a:p>
              <a:p>
                <a:pPr>
                  <a:lnSpc>
                    <a:spcPct val="150000"/>
                  </a:lnSpc>
                </a:pPr>
                <a:r>
                  <a:rPr lang="vi-VN" sz="5000" dirty="0">
                    <a:latin typeface="Tomaho"/>
                  </a:rPr>
                  <a:t>Vậy, số cách chọn </a:t>
                </a:r>
                <a14:m>
                  <m:oMath xmlns:m="http://schemas.openxmlformats.org/officeDocument/2006/math">
                    <m:r>
                      <a:rPr lang="vi-VN" sz="5000" i="1">
                        <a:latin typeface="Cambria Math" panose="02040503050406030204" pitchFamily="18" charset="0"/>
                      </a:rPr>
                      <m:t>6</m:t>
                    </m:r>
                  </m:oMath>
                </a14:m>
                <a:r>
                  <a:rPr lang="vi-VN" sz="5000" dirty="0">
                    <a:latin typeface="Tomaho"/>
                  </a:rPr>
                  <a:t> thành viên vào Ban quản lí là:</a:t>
                </a:r>
              </a:p>
              <a:p>
                <a:pPr algn="ctr">
                  <a:lnSpc>
                    <a:spcPct val="150000"/>
                  </a:lnSpc>
                </a:pPr>
                <a:r>
                  <a:rPr lang="vi-VN" sz="5000" b="1" dirty="0">
                    <a:latin typeface="Tomaho"/>
                  </a:rPr>
                  <a:t> </a:t>
                </a:r>
                <a14:m>
                  <m:oMath xmlns:m="http://schemas.openxmlformats.org/officeDocument/2006/math">
                    <m:sSubSup>
                      <m:sSubSupPr>
                        <m:ctrlPr>
                          <a:rPr lang="vi-VN" sz="5000" b="1" i="1">
                            <a:latin typeface="Cambria Math" panose="02040503050406030204" pitchFamily="18" charset="0"/>
                          </a:rPr>
                        </m:ctrlPr>
                      </m:sSubSupPr>
                      <m:e>
                        <m:r>
                          <a:rPr lang="vi-VN" sz="5000" b="1" i="1">
                            <a:latin typeface="Cambria Math" panose="02040503050406030204" pitchFamily="18" charset="0"/>
                          </a:rPr>
                          <m:t>𝑪</m:t>
                        </m:r>
                      </m:e>
                      <m:sub>
                        <m:r>
                          <a:rPr lang="vi-VN" sz="5000" b="1" i="1">
                            <a:latin typeface="Cambria Math" panose="02040503050406030204" pitchFamily="18" charset="0"/>
                          </a:rPr>
                          <m:t>𝟐𝟎</m:t>
                        </m:r>
                      </m:sub>
                      <m:sup>
                        <m:r>
                          <a:rPr lang="vi-VN" sz="5000" b="1" i="1">
                            <a:latin typeface="Cambria Math" panose="02040503050406030204" pitchFamily="18" charset="0"/>
                          </a:rPr>
                          <m:t>𝟔</m:t>
                        </m:r>
                      </m:sup>
                    </m:sSubSup>
                    <m:r>
                      <a:rPr lang="vi-VN" sz="5000" b="1" i="1">
                        <a:latin typeface="Cambria Math" panose="02040503050406030204" pitchFamily="18" charset="0"/>
                      </a:rPr>
                      <m:t>=</m:t>
                    </m:r>
                    <m:f>
                      <m:fPr>
                        <m:ctrlPr>
                          <a:rPr lang="vi-VN" sz="5000" b="1" i="1">
                            <a:latin typeface="Cambria Math" panose="02040503050406030204" pitchFamily="18" charset="0"/>
                          </a:rPr>
                        </m:ctrlPr>
                      </m:fPr>
                      <m:num>
                        <m:r>
                          <a:rPr lang="vi-VN" sz="5000" b="1" i="1">
                            <a:latin typeface="Cambria Math" panose="02040503050406030204" pitchFamily="18" charset="0"/>
                          </a:rPr>
                          <m:t>𝟐𝟎</m:t>
                        </m:r>
                        <m:r>
                          <a:rPr lang="vi-VN" sz="5000" b="1" i="1">
                            <a:latin typeface="Cambria Math" panose="02040503050406030204" pitchFamily="18" charset="0"/>
                          </a:rPr>
                          <m:t>!</m:t>
                        </m:r>
                      </m:num>
                      <m:den>
                        <m:d>
                          <m:dPr>
                            <m:ctrlPr>
                              <a:rPr lang="vi-VN" sz="5000" b="1" i="1">
                                <a:latin typeface="Cambria Math" panose="02040503050406030204" pitchFamily="18" charset="0"/>
                              </a:rPr>
                            </m:ctrlPr>
                          </m:dPr>
                          <m:e>
                            <m:r>
                              <a:rPr lang="vi-VN" sz="5000" b="1" i="1">
                                <a:latin typeface="Cambria Math" panose="02040503050406030204" pitchFamily="18" charset="0"/>
                              </a:rPr>
                              <m:t>𝟐𝟎</m:t>
                            </m:r>
                            <m:r>
                              <a:rPr lang="vi-VN" sz="5000" b="1" i="1">
                                <a:latin typeface="Cambria Math" panose="02040503050406030204" pitchFamily="18" charset="0"/>
                              </a:rPr>
                              <m:t>−</m:t>
                            </m:r>
                            <m:r>
                              <a:rPr lang="vi-VN" sz="5000" b="1" i="1">
                                <a:latin typeface="Cambria Math" panose="02040503050406030204" pitchFamily="18" charset="0"/>
                              </a:rPr>
                              <m:t>𝟔</m:t>
                            </m:r>
                          </m:e>
                        </m:d>
                        <m:r>
                          <a:rPr lang="vi-VN" sz="5000" b="1" i="1">
                            <a:latin typeface="Cambria Math" panose="02040503050406030204" pitchFamily="18" charset="0"/>
                          </a:rPr>
                          <m:t>!</m:t>
                        </m:r>
                        <m:r>
                          <a:rPr lang="vi-VN" sz="5000" b="1" i="1">
                            <a:latin typeface="Cambria Math" panose="02040503050406030204" pitchFamily="18" charset="0"/>
                          </a:rPr>
                          <m:t>𝟔</m:t>
                        </m:r>
                        <m:r>
                          <a:rPr lang="vi-VN" sz="5000" b="1" i="1">
                            <a:latin typeface="Cambria Math" panose="02040503050406030204" pitchFamily="18" charset="0"/>
                          </a:rPr>
                          <m:t>!</m:t>
                        </m:r>
                      </m:den>
                    </m:f>
                    <m:r>
                      <a:rPr lang="vi-VN" sz="5000" b="1" i="1">
                        <a:latin typeface="Cambria Math" panose="02040503050406030204" pitchFamily="18" charset="0"/>
                      </a:rPr>
                      <m:t>=</m:t>
                    </m:r>
                    <m:f>
                      <m:fPr>
                        <m:ctrlPr>
                          <a:rPr lang="vi-VN" sz="5000" b="1" i="1">
                            <a:latin typeface="Cambria Math" panose="02040503050406030204" pitchFamily="18" charset="0"/>
                          </a:rPr>
                        </m:ctrlPr>
                      </m:fPr>
                      <m:num>
                        <m:r>
                          <a:rPr lang="vi-VN" sz="5000" b="1" i="1">
                            <a:latin typeface="Cambria Math" panose="02040503050406030204" pitchFamily="18" charset="0"/>
                          </a:rPr>
                          <m:t>𝟐𝟎</m:t>
                        </m:r>
                        <m:r>
                          <a:rPr lang="vi-VN" sz="5000" b="1" i="1">
                            <a:latin typeface="Cambria Math" panose="02040503050406030204" pitchFamily="18" charset="0"/>
                          </a:rPr>
                          <m:t>!</m:t>
                        </m:r>
                      </m:num>
                      <m:den>
                        <m:r>
                          <a:rPr lang="vi-VN" sz="5000" b="1" i="1">
                            <a:latin typeface="Cambria Math" panose="02040503050406030204" pitchFamily="18" charset="0"/>
                          </a:rPr>
                          <m:t>𝟏𝟒</m:t>
                        </m:r>
                        <m:r>
                          <a:rPr lang="vi-VN" sz="5000" b="1" i="1">
                            <a:latin typeface="Cambria Math" panose="02040503050406030204" pitchFamily="18" charset="0"/>
                          </a:rPr>
                          <m:t>!</m:t>
                        </m:r>
                        <m:r>
                          <a:rPr lang="vi-VN" sz="5000" b="1" i="1">
                            <a:latin typeface="Cambria Math" panose="02040503050406030204" pitchFamily="18" charset="0"/>
                          </a:rPr>
                          <m:t>𝟔</m:t>
                        </m:r>
                        <m:r>
                          <a:rPr lang="vi-VN" sz="5000" b="1" i="1">
                            <a:latin typeface="Cambria Math" panose="02040503050406030204" pitchFamily="18" charset="0"/>
                          </a:rPr>
                          <m:t>!</m:t>
                        </m:r>
                      </m:den>
                    </m:f>
                    <m:r>
                      <a:rPr lang="vi-VN" sz="5000" b="1" i="1">
                        <a:latin typeface="Cambria Math" panose="02040503050406030204" pitchFamily="18" charset="0"/>
                      </a:rPr>
                      <m:t>=</m:t>
                    </m:r>
                    <m:r>
                      <a:rPr lang="vi-VN" sz="5000" b="1" i="1">
                        <a:latin typeface="Cambria Math" panose="02040503050406030204" pitchFamily="18" charset="0"/>
                      </a:rPr>
                      <m:t>𝟑𝟖𝟕𝟔𝟎</m:t>
                    </m:r>
                    <m:r>
                      <a:rPr lang="en-US" sz="5000" b="1" i="1" smtClean="0">
                        <a:latin typeface="Cambria Math" panose="02040503050406030204" pitchFamily="18" charset="0"/>
                      </a:rPr>
                      <m:t> (</m:t>
                    </m:r>
                    <m:r>
                      <a:rPr lang="en-US" sz="5000" b="1" i="1" smtClean="0">
                        <a:latin typeface="Cambria Math" panose="02040503050406030204" pitchFamily="18" charset="0"/>
                      </a:rPr>
                      <m:t>𝒄</m:t>
                    </m:r>
                    <m:r>
                      <a:rPr lang="en-US" sz="5000" b="1" i="1" smtClean="0">
                        <a:latin typeface="Cambria Math" panose="02040503050406030204" pitchFamily="18" charset="0"/>
                      </a:rPr>
                      <m:t>á</m:t>
                    </m:r>
                    <m:r>
                      <a:rPr lang="en-US" sz="5000" b="1" i="1" smtClean="0">
                        <a:latin typeface="Cambria Math" panose="02040503050406030204" pitchFamily="18" charset="0"/>
                      </a:rPr>
                      <m:t>𝒄𝒉</m:t>
                    </m:r>
                    <m:r>
                      <a:rPr lang="en-US" sz="5000" b="1" i="1" smtClean="0">
                        <a:latin typeface="Cambria Math" panose="02040503050406030204" pitchFamily="18" charset="0"/>
                      </a:rPr>
                      <m:t>)</m:t>
                    </m:r>
                  </m:oMath>
                </a14:m>
                <a:r>
                  <a:rPr lang="vi-VN" sz="5000" b="1" dirty="0">
                    <a:latin typeface="Tomaho"/>
                  </a:rPr>
                  <a:t>.</a:t>
                </a:r>
              </a:p>
              <a:p>
                <a:pPr algn="ctr">
                  <a:spcAft>
                    <a:spcPts val="600"/>
                  </a:spcAft>
                </a:pPr>
                <a:endParaRPr lang="vi-VN" sz="50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9" name="TextBox 28">
                <a:extLst>
                  <a:ext uri="{FF2B5EF4-FFF2-40B4-BE49-F238E27FC236}">
                    <a16:creationId xmlns:a16="http://schemas.microsoft.com/office/drawing/2014/main" id="{05028F85-2676-4A2C-9393-37D353EB49E8}"/>
                  </a:ext>
                </a:extLst>
              </p:cNvPr>
              <p:cNvSpPr txBox="1">
                <a:spLocks noRot="1" noChangeAspect="1" noMove="1" noResize="1" noEditPoints="1" noAdjustHandles="1" noChangeArrowheads="1" noChangeShapeType="1" noTextEdit="1"/>
              </p:cNvSpPr>
              <p:nvPr/>
            </p:nvSpPr>
            <p:spPr>
              <a:xfrm>
                <a:off x="780112" y="7965570"/>
                <a:ext cx="22936200" cy="4956357"/>
              </a:xfrm>
              <a:prstGeom prst="rect">
                <a:avLst/>
              </a:prstGeom>
              <a:blipFill>
                <a:blip r:embed="rId3"/>
                <a:stretch>
                  <a:fillRect l="-1276"/>
                </a:stretch>
              </a:blipFill>
            </p:spPr>
            <p:txBody>
              <a:bodyPr/>
              <a:lstStyle/>
              <a:p>
                <a:r>
                  <a:rPr lang="en-US">
                    <a:noFill/>
                  </a:rPr>
                  <a:t> </a:t>
                </a:r>
              </a:p>
            </p:txBody>
          </p:sp>
        </mc:Fallback>
      </mc:AlternateContent>
    </p:spTree>
    <p:extLst>
      <p:ext uri="{BB962C8B-B14F-4D97-AF65-F5344CB8AC3E}">
        <p14:creationId xmlns:p14="http://schemas.microsoft.com/office/powerpoint/2010/main" val="85210898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animEffect transition="in" filter="wipe(left)">
                                      <p:cBhvr>
                                        <p:cTn id="7" dur="500"/>
                                        <p:tgtEl>
                                          <p:spTgt spid="2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8">
                                            <p:txEl>
                                              <p:pRg st="1" end="1"/>
                                            </p:txEl>
                                          </p:spTgt>
                                        </p:tgtEl>
                                        <p:attrNameLst>
                                          <p:attrName>style.visibility</p:attrName>
                                        </p:attrNameLst>
                                      </p:cBhvr>
                                      <p:to>
                                        <p:strVal val="visible"/>
                                      </p:to>
                                    </p:set>
                                    <p:animEffect transition="in" filter="wipe(left)">
                                      <p:cBhvr>
                                        <p:cTn id="12" dur="500"/>
                                        <p:tgtEl>
                                          <p:spTgt spid="2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wipe(left)">
                                      <p:cBhvr>
                                        <p:cTn id="17" dur="500"/>
                                        <p:tgtEl>
                                          <p:spTgt spid="2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diamond(in)">
                                      <p:cBhvr>
                                        <p:cTn id="22" dur="500"/>
                                        <p:tgtEl>
                                          <p:spTgt spid="3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9">
                                            <p:txEl>
                                              <p:pRg st="0" end="0"/>
                                            </p:txEl>
                                          </p:spTgt>
                                        </p:tgtEl>
                                        <p:attrNameLst>
                                          <p:attrName>style.visibility</p:attrName>
                                        </p:attrNameLst>
                                      </p:cBhvr>
                                      <p:to>
                                        <p:strVal val="visible"/>
                                      </p:to>
                                    </p:set>
                                    <p:animEffect transition="in" filter="wipe(left)">
                                      <p:cBhvr>
                                        <p:cTn id="27" dur="500"/>
                                        <p:tgtEl>
                                          <p:spTgt spid="29">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9">
                                            <p:txEl>
                                              <p:pRg st="1" end="1"/>
                                            </p:txEl>
                                          </p:spTgt>
                                        </p:tgtEl>
                                        <p:attrNameLst>
                                          <p:attrName>style.visibility</p:attrName>
                                        </p:attrNameLst>
                                      </p:cBhvr>
                                      <p:to>
                                        <p:strVal val="visible"/>
                                      </p:to>
                                    </p:set>
                                    <p:animEffect transition="in" filter="wipe(left)">
                                      <p:cBhvr>
                                        <p:cTn id="32" dur="500"/>
                                        <p:tgtEl>
                                          <p:spTgt spid="29">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9">
                                            <p:txEl>
                                              <p:pRg st="2" end="2"/>
                                            </p:txEl>
                                          </p:spTgt>
                                        </p:tgtEl>
                                        <p:attrNameLst>
                                          <p:attrName>style.visibility</p:attrName>
                                        </p:attrNameLst>
                                      </p:cBhvr>
                                      <p:to>
                                        <p:strVal val="visible"/>
                                      </p:to>
                                    </p:set>
                                    <p:animEffect transition="in" filter="wipe(left)">
                                      <p:cBhvr>
                                        <p:cTn id="37" dur="500"/>
                                        <p:tgtEl>
                                          <p:spTgt spid="2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1F4E20C8-2D05-4C40-9288-F9499AF26E6D}"/>
              </a:ext>
            </a:extLst>
          </p:cNvPr>
          <p:cNvGrpSpPr/>
          <p:nvPr/>
        </p:nvGrpSpPr>
        <p:grpSpPr>
          <a:xfrm>
            <a:off x="533400" y="6705600"/>
            <a:ext cx="23506006" cy="6781800"/>
            <a:chOff x="1222851" y="5331408"/>
            <a:chExt cx="23580257" cy="6445960"/>
          </a:xfrm>
        </p:grpSpPr>
        <p:sp>
          <p:nvSpPr>
            <p:cNvPr id="35" name="Rounded Rectangle 34">
              <a:extLst>
                <a:ext uri="{FF2B5EF4-FFF2-40B4-BE49-F238E27FC236}">
                  <a16:creationId xmlns:a16="http://schemas.microsoft.com/office/drawing/2014/main" id="{D04F078C-CEB5-4C4F-A97E-1DF03AE09DB2}"/>
                </a:ext>
              </a:extLst>
            </p:cNvPr>
            <p:cNvSpPr/>
            <p:nvPr/>
          </p:nvSpPr>
          <p:spPr>
            <a:xfrm>
              <a:off x="1261071" y="5565135"/>
              <a:ext cx="23542037" cy="6212233"/>
            </a:xfrm>
            <a:prstGeom prst="roundRect">
              <a:avLst>
                <a:gd name="adj" fmla="val 3132"/>
              </a:avLst>
            </a:prstGeom>
            <a:solidFill>
              <a:srgbClr val="D6F7FE"/>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dirty="0"/>
            </a:p>
            <a:p>
              <a:pPr algn="ctr"/>
              <a:endParaRPr lang="en-US" dirty="0"/>
            </a:p>
          </p:txBody>
        </p:sp>
        <p:grpSp>
          <p:nvGrpSpPr>
            <p:cNvPr id="36" name="Group 60">
              <a:extLst>
                <a:ext uri="{FF2B5EF4-FFF2-40B4-BE49-F238E27FC236}">
                  <a16:creationId xmlns:a16="http://schemas.microsoft.com/office/drawing/2014/main" id="{3FCB0186-5BA0-4BA4-B799-BF7DBFD32008}"/>
                </a:ext>
              </a:extLst>
            </p:cNvPr>
            <p:cNvGrpSpPr/>
            <p:nvPr/>
          </p:nvGrpSpPr>
          <p:grpSpPr>
            <a:xfrm>
              <a:off x="1222851" y="5331408"/>
              <a:ext cx="3305109" cy="841174"/>
              <a:chOff x="1224542" y="6305967"/>
              <a:chExt cx="3305491" cy="845462"/>
            </a:xfrm>
          </p:grpSpPr>
          <p:sp>
            <p:nvSpPr>
              <p:cNvPr id="37" name="Freeform 20">
                <a:extLst>
                  <a:ext uri="{FF2B5EF4-FFF2-40B4-BE49-F238E27FC236}">
                    <a16:creationId xmlns:a16="http://schemas.microsoft.com/office/drawing/2014/main" id="{6A2CB58A-113B-4E6E-BC15-9EFD56D56D70}"/>
                  </a:ext>
                </a:extLst>
              </p:cNvPr>
              <p:cNvSpPr>
                <a:spLocks/>
              </p:cNvSpPr>
              <p:nvPr/>
            </p:nvSpPr>
            <p:spPr bwMode="auto">
              <a:xfrm rot="16200000" flipV="1">
                <a:off x="2748828" y="5370222"/>
                <a:ext cx="828631" cy="2733779"/>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38" name="TextBox 37">
                <a:extLst>
                  <a:ext uri="{FF2B5EF4-FFF2-40B4-BE49-F238E27FC236}">
                    <a16:creationId xmlns:a16="http://schemas.microsoft.com/office/drawing/2014/main" id="{16B3B9C2-0771-4EE7-BBD9-C8B639D26E0E}"/>
                  </a:ext>
                </a:extLst>
              </p:cNvPr>
              <p:cNvSpPr txBox="1"/>
              <p:nvPr/>
            </p:nvSpPr>
            <p:spPr>
              <a:xfrm>
                <a:off x="2091562" y="6305967"/>
                <a:ext cx="2278188" cy="817157"/>
              </a:xfrm>
              <a:prstGeom prst="rect">
                <a:avLst/>
              </a:prstGeom>
              <a:noFill/>
            </p:spPr>
            <p:txBody>
              <a:bodyPr wrap="none" rtlCol="0">
                <a:spAutoFit/>
              </a:bodyPr>
              <a:lstStyle/>
              <a:p>
                <a:r>
                  <a:rPr lang="vi-VN" sz="4400" b="1" dirty="0">
                    <a:solidFill>
                      <a:srgbClr val="0999C8"/>
                    </a:solidFill>
                    <a:latin typeface="Tahoma" pitchFamily="34" charset="0"/>
                    <a:ea typeface="Tahoma" pitchFamily="34" charset="0"/>
                    <a:cs typeface="Tahoma" pitchFamily="34" charset="0"/>
                  </a:rPr>
                  <a:t>Bài giải</a:t>
                </a:r>
                <a:endParaRPr lang="en-US" sz="4400" b="1" dirty="0">
                  <a:solidFill>
                    <a:srgbClr val="0999C8"/>
                  </a:solidFill>
                  <a:latin typeface="Tahoma" pitchFamily="34" charset="0"/>
                  <a:ea typeface="Tahoma" pitchFamily="34" charset="0"/>
                  <a:cs typeface="Tahoma" pitchFamily="34" charset="0"/>
                </a:endParaRPr>
              </a:p>
            </p:txBody>
          </p:sp>
          <p:sp>
            <p:nvSpPr>
              <p:cNvPr id="39" name="Round Diagonal Corner Rectangle 41">
                <a:extLst>
                  <a:ext uri="{FF2B5EF4-FFF2-40B4-BE49-F238E27FC236}">
                    <a16:creationId xmlns:a16="http://schemas.microsoft.com/office/drawing/2014/main" id="{6D85C842-0962-4F14-984C-91DBFD130435}"/>
                  </a:ext>
                </a:extLst>
              </p:cNvPr>
              <p:cNvSpPr/>
              <p:nvPr/>
            </p:nvSpPr>
            <p:spPr>
              <a:xfrm flipV="1">
                <a:off x="1224542" y="6322799"/>
                <a:ext cx="777240"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15">
                <a:extLst>
                  <a:ext uri="{FF2B5EF4-FFF2-40B4-BE49-F238E27FC236}">
                    <a16:creationId xmlns:a16="http://schemas.microsoft.com/office/drawing/2014/main" id="{7605033E-4E88-46AF-AEBE-7E6490F9F307}"/>
                  </a:ext>
                </a:extLst>
              </p:cNvPr>
              <p:cNvSpPr>
                <a:spLocks noEditPoints="1"/>
              </p:cNvSpPr>
              <p:nvPr/>
            </p:nvSpPr>
            <p:spPr bwMode="auto">
              <a:xfrm>
                <a:off x="1376941"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p>
            </p:txBody>
          </p:sp>
        </p:grpSp>
      </p:grpSp>
      <p:grpSp>
        <p:nvGrpSpPr>
          <p:cNvPr id="20" name="Group 19">
            <a:extLst>
              <a:ext uri="{FF2B5EF4-FFF2-40B4-BE49-F238E27FC236}">
                <a16:creationId xmlns:a16="http://schemas.microsoft.com/office/drawing/2014/main" id="{9242E35A-A8C1-4ADF-B242-BA0AE67CB383}"/>
              </a:ext>
            </a:extLst>
          </p:cNvPr>
          <p:cNvGrpSpPr/>
          <p:nvPr/>
        </p:nvGrpSpPr>
        <p:grpSpPr>
          <a:xfrm>
            <a:off x="381000" y="1904999"/>
            <a:ext cx="23219986" cy="815609"/>
            <a:chOff x="381000" y="1904999"/>
            <a:chExt cx="23219986" cy="815609"/>
          </a:xfrm>
        </p:grpSpPr>
        <p:sp>
          <p:nvSpPr>
            <p:cNvPr id="21" name="Rectangle 20">
              <a:extLst>
                <a:ext uri="{FF2B5EF4-FFF2-40B4-BE49-F238E27FC236}">
                  <a16:creationId xmlns:a16="http://schemas.microsoft.com/office/drawing/2014/main" id="{87375612-1567-4855-8139-290B72AD6861}"/>
                </a:ext>
              </a:extLst>
            </p:cNvPr>
            <p:cNvSpPr/>
            <p:nvPr/>
          </p:nvSpPr>
          <p:spPr>
            <a:xfrm>
              <a:off x="1981200" y="1905000"/>
              <a:ext cx="21619786" cy="815608"/>
            </a:xfrm>
            <a:prstGeom prst="rect">
              <a:avLst/>
            </a:prstGeom>
          </p:spPr>
          <p:txBody>
            <a:bodyPr wrap="square">
              <a:spAutoFit/>
            </a:bodyPr>
            <a:lstStyle/>
            <a:p>
              <a:pPr>
                <a:lnSpc>
                  <a:spcPct val="100000"/>
                </a:lnSpc>
                <a:spcBef>
                  <a:spcPct val="0"/>
                </a:spcBef>
                <a:buNone/>
                <a:defRPr/>
              </a:pPr>
              <a:r>
                <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rPr>
                <a:t>ỨNG DỤNG HOÁN VỊ, CHỈNH HỢP, TỔ HỢP VÀO CÁC BÀI TOÁN ĐẾM</a:t>
              </a:r>
            </a:p>
          </p:txBody>
        </p:sp>
        <p:sp>
          <p:nvSpPr>
            <p:cNvPr id="22" name="Round Same Side Corner Rectangle 51">
              <a:extLst>
                <a:ext uri="{FF2B5EF4-FFF2-40B4-BE49-F238E27FC236}">
                  <a16:creationId xmlns:a16="http://schemas.microsoft.com/office/drawing/2014/main" id="{C5C98E60-89AD-494F-8014-07C1114EFB1C}"/>
                </a:ext>
              </a:extLst>
            </p:cNvPr>
            <p:cNvSpPr/>
            <p:nvPr/>
          </p:nvSpPr>
          <p:spPr>
            <a:xfrm rot="5400000">
              <a:off x="755167" y="1537232"/>
              <a:ext cx="788466" cy="15240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3" name="TextBox 22">
              <a:extLst>
                <a:ext uri="{FF2B5EF4-FFF2-40B4-BE49-F238E27FC236}">
                  <a16:creationId xmlns:a16="http://schemas.microsoft.com/office/drawing/2014/main" id="{E79609F4-BC50-483F-8815-2EFE03DBDDAF}"/>
                </a:ext>
              </a:extLst>
            </p:cNvPr>
            <p:cNvSpPr txBox="1"/>
            <p:nvPr/>
          </p:nvSpPr>
          <p:spPr>
            <a:xfrm rot="10800000" flipH="1" flipV="1">
              <a:off x="609600" y="1981200"/>
              <a:ext cx="1006148" cy="707886"/>
            </a:xfrm>
            <a:prstGeom prst="rect">
              <a:avLst/>
            </a:prstGeom>
            <a:noFill/>
          </p:spPr>
          <p:txBody>
            <a:bodyPr wrap="squar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4</a:t>
              </a:r>
            </a:p>
          </p:txBody>
        </p:sp>
        <p:sp>
          <p:nvSpPr>
            <p:cNvPr id="24" name="Round Same Side Corner Rectangle 51">
              <a:extLst>
                <a:ext uri="{FF2B5EF4-FFF2-40B4-BE49-F238E27FC236}">
                  <a16:creationId xmlns:a16="http://schemas.microsoft.com/office/drawing/2014/main" id="{05D4DA5C-1489-4FD3-833C-F787109D47B7}"/>
                </a:ext>
              </a:extLst>
            </p:cNvPr>
            <p:cNvSpPr/>
            <p:nvPr/>
          </p:nvSpPr>
          <p:spPr>
            <a:xfrm rot="5400000">
              <a:off x="748767" y="1537233"/>
              <a:ext cx="788466" cy="15240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5" name="TextBox 24">
              <a:extLst>
                <a:ext uri="{FF2B5EF4-FFF2-40B4-BE49-F238E27FC236}">
                  <a16:creationId xmlns:a16="http://schemas.microsoft.com/office/drawing/2014/main" id="{9B3828D3-2707-49FC-A3F8-F9681E19EB21}"/>
                </a:ext>
              </a:extLst>
            </p:cNvPr>
            <p:cNvSpPr txBox="1"/>
            <p:nvPr/>
          </p:nvSpPr>
          <p:spPr>
            <a:xfrm rot="10800000" flipH="1" flipV="1">
              <a:off x="603200" y="1981201"/>
              <a:ext cx="1006148" cy="707886"/>
            </a:xfrm>
            <a:prstGeom prst="rect">
              <a:avLst/>
            </a:prstGeom>
            <a:noFill/>
          </p:spPr>
          <p:txBody>
            <a:bodyPr wrap="squar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4</a:t>
              </a:r>
            </a:p>
          </p:txBody>
        </p:sp>
      </p:gr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5E1B3A97-2DF2-4DCD-99DC-B5A87CD0B7E5}"/>
                  </a:ext>
                </a:extLst>
              </p:cNvPr>
              <p:cNvSpPr txBox="1"/>
              <p:nvPr/>
            </p:nvSpPr>
            <p:spPr>
              <a:xfrm>
                <a:off x="838200" y="7620000"/>
                <a:ext cx="22936200" cy="6046271"/>
              </a:xfrm>
              <a:prstGeom prst="rect">
                <a:avLst/>
              </a:prstGeom>
              <a:noFill/>
            </p:spPr>
            <p:txBody>
              <a:bodyPr wrap="square" rtlCol="0">
                <a:spAutoFit/>
              </a:bodyPr>
              <a:lstStyle/>
              <a:p>
                <a:pPr algn="just"/>
                <a:r>
                  <a:rPr lang="vi-VN" sz="5400" dirty="0">
                    <a:latin typeface="Tomaho"/>
                  </a:rPr>
                  <a:t>b) Để chọn được Trưởng ban, </a:t>
                </a:r>
                <a14:m>
                  <m:oMath xmlns:m="http://schemas.openxmlformats.org/officeDocument/2006/math">
                    <m:r>
                      <a:rPr lang="vi-VN" sz="5400" i="1">
                        <a:latin typeface="Cambria Math" panose="02040503050406030204" pitchFamily="18" charset="0"/>
                      </a:rPr>
                      <m:t>1</m:t>
                    </m:r>
                  </m:oMath>
                </a14:m>
                <a:r>
                  <a:rPr lang="vi-VN" sz="5400" dirty="0">
                    <a:latin typeface="Tomaho"/>
                  </a:rPr>
                  <a:t> Phó ban, </a:t>
                </a:r>
                <a14:m>
                  <m:oMath xmlns:m="http://schemas.openxmlformats.org/officeDocument/2006/math">
                    <m:r>
                      <a:rPr lang="vi-VN" sz="5400" i="1">
                        <a:latin typeface="Cambria Math" panose="02040503050406030204" pitchFamily="18" charset="0"/>
                      </a:rPr>
                      <m:t>4</m:t>
                    </m:r>
                  </m:oMath>
                </a14:m>
                <a:r>
                  <a:rPr lang="vi-VN" sz="5400" dirty="0">
                    <a:latin typeface="Tomaho"/>
                  </a:rPr>
                  <a:t> thành viên khác vào Ban quản lí ta thực hiện các công đoạn sau:</a:t>
                </a:r>
              </a:p>
              <a:p>
                <a:pPr algn="just"/>
                <a:r>
                  <a:rPr lang="en-US" sz="5400" dirty="0">
                    <a:latin typeface="Tomaho"/>
                  </a:rPr>
                  <a:t>- </a:t>
                </a:r>
                <a:r>
                  <a:rPr lang="en-US" sz="5400" dirty="0" err="1">
                    <a:latin typeface="Tomaho"/>
                  </a:rPr>
                  <a:t>Số</a:t>
                </a:r>
                <a:r>
                  <a:rPr lang="en-US" sz="5400" dirty="0">
                    <a:latin typeface="Tomaho"/>
                  </a:rPr>
                  <a:t> </a:t>
                </a:r>
                <a:r>
                  <a:rPr lang="en-US" sz="5400" dirty="0" err="1">
                    <a:latin typeface="Tomaho"/>
                  </a:rPr>
                  <a:t>cách</a:t>
                </a:r>
                <a:r>
                  <a:rPr lang="en-US" sz="5400" dirty="0">
                    <a:latin typeface="Tomaho"/>
                  </a:rPr>
                  <a:t> c</a:t>
                </a:r>
                <a:r>
                  <a:rPr lang="vi-VN" sz="5400" dirty="0">
                    <a:latin typeface="Tomaho"/>
                  </a:rPr>
                  <a:t>họn</a:t>
                </a:r>
                <a:r>
                  <a:rPr lang="en-US" sz="5400" dirty="0">
                    <a:latin typeface="Tomaho"/>
                  </a:rPr>
                  <a:t> 2 </a:t>
                </a:r>
                <a:r>
                  <a:rPr lang="en-US" sz="5400" dirty="0" err="1">
                    <a:latin typeface="Tomaho"/>
                  </a:rPr>
                  <a:t>vị</a:t>
                </a:r>
                <a:r>
                  <a:rPr lang="en-US" sz="5400" dirty="0">
                    <a:latin typeface="Tomaho"/>
                  </a:rPr>
                  <a:t> </a:t>
                </a:r>
                <a:r>
                  <a:rPr lang="en-US" sz="5400" dirty="0" err="1">
                    <a:latin typeface="Tomaho"/>
                  </a:rPr>
                  <a:t>trí</a:t>
                </a:r>
                <a:r>
                  <a:rPr lang="vi-VN" sz="5400" dirty="0">
                    <a:latin typeface="Tomaho"/>
                  </a:rPr>
                  <a:t> Trưởng ban (</a:t>
                </a:r>
                <a14:m>
                  <m:oMath xmlns:m="http://schemas.openxmlformats.org/officeDocument/2006/math">
                    <m:r>
                      <a:rPr lang="vi-VN" sz="5400" i="1">
                        <a:latin typeface="Cambria Math" panose="02040503050406030204" pitchFamily="18" charset="0"/>
                      </a:rPr>
                      <m:t>1</m:t>
                    </m:r>
                  </m:oMath>
                </a14:m>
                <a:r>
                  <a:rPr lang="vi-VN" sz="5400" dirty="0">
                    <a:latin typeface="Tomaho"/>
                  </a:rPr>
                  <a:t> người)</a:t>
                </a:r>
                <a:r>
                  <a:rPr lang="en-US" sz="5400" dirty="0">
                    <a:latin typeface="Tomaho"/>
                  </a:rPr>
                  <a:t> </a:t>
                </a:r>
                <a:r>
                  <a:rPr lang="en-US" sz="5400" dirty="0" err="1">
                    <a:latin typeface="Tomaho"/>
                  </a:rPr>
                  <a:t>và</a:t>
                </a:r>
                <a:r>
                  <a:rPr lang="vi-VN" sz="5400" dirty="0">
                    <a:latin typeface="Tomaho"/>
                  </a:rPr>
                  <a:t> Phó ban (</a:t>
                </a:r>
                <a14:m>
                  <m:oMath xmlns:m="http://schemas.openxmlformats.org/officeDocument/2006/math">
                    <m:r>
                      <a:rPr lang="vi-VN" sz="5400" i="1">
                        <a:latin typeface="Cambria Math" panose="02040503050406030204" pitchFamily="18" charset="0"/>
                      </a:rPr>
                      <m:t>1</m:t>
                    </m:r>
                  </m:oMath>
                </a14:m>
                <a:r>
                  <a:rPr lang="vi-VN" sz="5400" dirty="0">
                    <a:latin typeface="Tomaho"/>
                  </a:rPr>
                  <a:t> người)</a:t>
                </a:r>
                <a:r>
                  <a:rPr lang="en-US" sz="5400" dirty="0">
                    <a:latin typeface="Tomaho"/>
                  </a:rPr>
                  <a:t> </a:t>
                </a:r>
                <a:r>
                  <a:rPr lang="vi-VN" sz="5400" dirty="0">
                    <a:latin typeface="Tomaho"/>
                  </a:rPr>
                  <a:t>từ </a:t>
                </a:r>
                <a14:m>
                  <m:oMath xmlns:m="http://schemas.openxmlformats.org/officeDocument/2006/math">
                    <m:r>
                      <a:rPr lang="vi-VN" sz="5400" i="1">
                        <a:latin typeface="Cambria Math" panose="02040503050406030204" pitchFamily="18" charset="0"/>
                      </a:rPr>
                      <m:t>20</m:t>
                    </m:r>
                  </m:oMath>
                </a14:m>
                <a:r>
                  <a:rPr lang="vi-VN" sz="5400" dirty="0">
                    <a:latin typeface="Tomaho"/>
                  </a:rPr>
                  <a:t> học sinh: có</a:t>
                </a:r>
                <a:r>
                  <a:rPr lang="en-US" sz="5400" dirty="0">
                    <a:latin typeface="Tomaho"/>
                  </a:rPr>
                  <a:t> </a:t>
                </a:r>
                <a14:m>
                  <m:oMath xmlns:m="http://schemas.openxmlformats.org/officeDocument/2006/math">
                    <m:sSubSup>
                      <m:sSubSupPr>
                        <m:ctrlPr>
                          <a:rPr lang="vi-VN" sz="5400" i="1">
                            <a:latin typeface="Cambria Math" panose="02040503050406030204" pitchFamily="18" charset="0"/>
                          </a:rPr>
                        </m:ctrlPr>
                      </m:sSubSupPr>
                      <m:e>
                        <m:r>
                          <a:rPr lang="en-US" sz="5400" b="0" i="1" smtClean="0">
                            <a:latin typeface="Cambria Math" panose="02040503050406030204" pitchFamily="18" charset="0"/>
                          </a:rPr>
                          <m:t>𝐴</m:t>
                        </m:r>
                      </m:e>
                      <m:sub>
                        <m:r>
                          <a:rPr lang="en-US" sz="5400" b="0" i="1" smtClean="0">
                            <a:latin typeface="Cambria Math" panose="02040503050406030204" pitchFamily="18" charset="0"/>
                          </a:rPr>
                          <m:t>20</m:t>
                        </m:r>
                      </m:sub>
                      <m:sup>
                        <m:r>
                          <a:rPr lang="en-US" sz="5400" b="0" i="1" smtClean="0">
                            <a:latin typeface="Cambria Math" panose="02040503050406030204" pitchFamily="18" charset="0"/>
                          </a:rPr>
                          <m:t>2</m:t>
                        </m:r>
                      </m:sup>
                    </m:sSubSup>
                    <m:r>
                      <a:rPr lang="vi-VN" sz="5400" i="1">
                        <a:latin typeface="Cambria Math" panose="02040503050406030204" pitchFamily="18" charset="0"/>
                      </a:rPr>
                      <m:t>=</m:t>
                    </m:r>
                    <m:r>
                      <a:rPr lang="vi-VN" sz="5400" i="1">
                        <a:latin typeface="Cambria Math" panose="02040503050406030204" pitchFamily="18" charset="0"/>
                      </a:rPr>
                      <m:t>380</m:t>
                    </m:r>
                  </m:oMath>
                </a14:m>
                <a:r>
                  <a:rPr lang="vi-VN" sz="5400" dirty="0">
                    <a:latin typeface="Tomaho"/>
                  </a:rPr>
                  <a:t>(cách).</a:t>
                </a:r>
              </a:p>
              <a:p>
                <a:pPr algn="just"/>
                <a:r>
                  <a:rPr lang="en-US" sz="5400" dirty="0">
                    <a:latin typeface="Tomaho"/>
                  </a:rPr>
                  <a:t>- </a:t>
                </a:r>
                <a:r>
                  <a:rPr lang="vi-VN" sz="5400" dirty="0">
                    <a:latin typeface="Tomaho"/>
                  </a:rPr>
                  <a:t>Chọn </a:t>
                </a:r>
                <a14:m>
                  <m:oMath xmlns:m="http://schemas.openxmlformats.org/officeDocument/2006/math">
                    <m:r>
                      <a:rPr lang="vi-VN" sz="5400" i="1">
                        <a:latin typeface="Cambria Math" panose="02040503050406030204" pitchFamily="18" charset="0"/>
                      </a:rPr>
                      <m:t>4</m:t>
                    </m:r>
                  </m:oMath>
                </a14:m>
                <a:r>
                  <a:rPr lang="vi-VN" sz="5400" dirty="0">
                    <a:latin typeface="Tomaho"/>
                  </a:rPr>
                  <a:t> thành viên trong số </a:t>
                </a:r>
                <a14:m>
                  <m:oMath xmlns:m="http://schemas.openxmlformats.org/officeDocument/2006/math">
                    <m:r>
                      <a:rPr lang="vi-VN" sz="5400" i="1">
                        <a:latin typeface="Cambria Math" panose="02040503050406030204" pitchFamily="18" charset="0"/>
                      </a:rPr>
                      <m:t>18</m:t>
                    </m:r>
                  </m:oMath>
                </a14:m>
                <a:r>
                  <a:rPr lang="vi-VN" sz="5400" dirty="0">
                    <a:latin typeface="Tomaho"/>
                  </a:rPr>
                  <a:t> học sinh còn lại: có </a:t>
                </a:r>
                <a14:m>
                  <m:oMath xmlns:m="http://schemas.openxmlformats.org/officeDocument/2006/math">
                    <m:sSubSup>
                      <m:sSubSupPr>
                        <m:ctrlPr>
                          <a:rPr lang="vi-VN" sz="5400" i="1">
                            <a:latin typeface="Cambria Math" panose="02040503050406030204" pitchFamily="18" charset="0"/>
                          </a:rPr>
                        </m:ctrlPr>
                      </m:sSubSupPr>
                      <m:e>
                        <m:r>
                          <a:rPr lang="vi-VN" sz="5400" i="1">
                            <a:latin typeface="Cambria Math" panose="02040503050406030204" pitchFamily="18" charset="0"/>
                          </a:rPr>
                          <m:t>𝐶</m:t>
                        </m:r>
                      </m:e>
                      <m:sub>
                        <m:r>
                          <a:rPr lang="vi-VN" sz="5400" i="1">
                            <a:latin typeface="Cambria Math" panose="02040503050406030204" pitchFamily="18" charset="0"/>
                          </a:rPr>
                          <m:t>18</m:t>
                        </m:r>
                      </m:sub>
                      <m:sup>
                        <m:r>
                          <a:rPr lang="vi-VN" sz="5400" i="1">
                            <a:latin typeface="Cambria Math" panose="02040503050406030204" pitchFamily="18" charset="0"/>
                          </a:rPr>
                          <m:t>4</m:t>
                        </m:r>
                      </m:sup>
                    </m:sSubSup>
                    <m:r>
                      <a:rPr lang="vi-VN" sz="5400" i="1">
                        <a:latin typeface="Cambria Math" panose="02040503050406030204" pitchFamily="18" charset="0"/>
                      </a:rPr>
                      <m:t>=</m:t>
                    </m:r>
                    <m:r>
                      <a:rPr lang="vi-VN" sz="5400" i="1">
                        <a:latin typeface="Cambria Math" panose="02040503050406030204" pitchFamily="18" charset="0"/>
                      </a:rPr>
                      <m:t>3060</m:t>
                    </m:r>
                  </m:oMath>
                </a14:m>
                <a:r>
                  <a:rPr lang="vi-VN" sz="5400" dirty="0">
                    <a:latin typeface="Tomaho"/>
                  </a:rPr>
                  <a:t> (cách).</a:t>
                </a:r>
              </a:p>
              <a:p>
                <a:r>
                  <a:rPr lang="vi-VN" sz="5400" dirty="0">
                    <a:latin typeface="Tomaho"/>
                  </a:rPr>
                  <a:t>Vậy, theo quy tắc nhân, số cách chọn Trưởng ban, </a:t>
                </a:r>
                <a14:m>
                  <m:oMath xmlns:m="http://schemas.openxmlformats.org/officeDocument/2006/math">
                    <m:r>
                      <a:rPr lang="vi-VN" sz="5400" i="1">
                        <a:latin typeface="Cambria Math" panose="02040503050406030204" pitchFamily="18" charset="0"/>
                      </a:rPr>
                      <m:t>1</m:t>
                    </m:r>
                  </m:oMath>
                </a14:m>
                <a:r>
                  <a:rPr lang="vi-VN" sz="5400" dirty="0">
                    <a:latin typeface="Tomaho"/>
                  </a:rPr>
                  <a:t> Phó ban, </a:t>
                </a:r>
                <a14:m>
                  <m:oMath xmlns:m="http://schemas.openxmlformats.org/officeDocument/2006/math">
                    <m:r>
                      <a:rPr lang="vi-VN" sz="5400" i="1">
                        <a:latin typeface="Cambria Math" panose="02040503050406030204" pitchFamily="18" charset="0"/>
                      </a:rPr>
                      <m:t>4</m:t>
                    </m:r>
                  </m:oMath>
                </a14:m>
                <a:r>
                  <a:rPr lang="vi-VN" sz="5400" dirty="0">
                    <a:latin typeface="Tomaho"/>
                  </a:rPr>
                  <a:t> thành viên khác vào Ban quản lí là: </a:t>
                </a:r>
                <a:r>
                  <a:rPr lang="en-US" sz="5400" b="1" dirty="0">
                    <a:latin typeface="Tomaho"/>
                  </a:rPr>
                  <a:t>380</a:t>
                </a:r>
                <a14:m>
                  <m:oMath xmlns:m="http://schemas.openxmlformats.org/officeDocument/2006/math">
                    <m:r>
                      <a:rPr lang="en-US" sz="5400" b="1" i="1" smtClean="0">
                        <a:latin typeface="Cambria Math" panose="02040503050406030204" pitchFamily="18" charset="0"/>
                      </a:rPr>
                      <m:t>.</m:t>
                    </m:r>
                    <m:r>
                      <a:rPr lang="vi-VN" sz="5400" b="1" i="1">
                        <a:latin typeface="Cambria Math" panose="02040503050406030204" pitchFamily="18" charset="0"/>
                      </a:rPr>
                      <m:t>𝟑𝟎𝟔𝟎</m:t>
                    </m:r>
                    <m:r>
                      <a:rPr lang="vi-VN" sz="5400" b="1" i="1">
                        <a:latin typeface="Cambria Math" panose="02040503050406030204" pitchFamily="18" charset="0"/>
                      </a:rPr>
                      <m:t>=</m:t>
                    </m:r>
                    <m:r>
                      <a:rPr lang="vi-VN" sz="5400" b="1" i="1">
                        <a:latin typeface="Cambria Math" panose="02040503050406030204" pitchFamily="18" charset="0"/>
                      </a:rPr>
                      <m:t>𝟏</m:t>
                    </m:r>
                    <m:r>
                      <a:rPr lang="vi-VN" sz="5400" b="1" i="1">
                        <a:latin typeface="Cambria Math" panose="02040503050406030204" pitchFamily="18" charset="0"/>
                      </a:rPr>
                      <m:t> </m:t>
                    </m:r>
                    <m:r>
                      <a:rPr lang="vi-VN" sz="5400" b="1" i="1">
                        <a:latin typeface="Cambria Math" panose="02040503050406030204" pitchFamily="18" charset="0"/>
                      </a:rPr>
                      <m:t>𝟏𝟔𝟐</m:t>
                    </m:r>
                    <m:r>
                      <a:rPr lang="vi-VN" sz="5400" b="1" i="1">
                        <a:latin typeface="Cambria Math" panose="02040503050406030204" pitchFamily="18" charset="0"/>
                      </a:rPr>
                      <m:t> </m:t>
                    </m:r>
                    <m:r>
                      <a:rPr lang="vi-VN" sz="5400" b="1" i="1">
                        <a:latin typeface="Cambria Math" panose="02040503050406030204" pitchFamily="18" charset="0"/>
                      </a:rPr>
                      <m:t>𝟖𝟎𝟎</m:t>
                    </m:r>
                  </m:oMath>
                </a14:m>
                <a:r>
                  <a:rPr lang="en-US" sz="5400" b="1" dirty="0">
                    <a:latin typeface="Tomaho"/>
                  </a:rPr>
                  <a:t> (</a:t>
                </a:r>
                <a:r>
                  <a:rPr lang="en-US" sz="5400" b="1" dirty="0" err="1">
                    <a:latin typeface="Tomaho"/>
                  </a:rPr>
                  <a:t>cách</a:t>
                </a:r>
                <a:r>
                  <a:rPr lang="en-US" sz="5400" b="1" dirty="0">
                    <a:latin typeface="Tomaho"/>
                  </a:rPr>
                  <a:t>)</a:t>
                </a:r>
                <a:r>
                  <a:rPr lang="vi-VN" sz="5400" b="1" dirty="0">
                    <a:latin typeface="Tomaho"/>
                  </a:rPr>
                  <a:t>.</a:t>
                </a:r>
              </a:p>
            </p:txBody>
          </p:sp>
        </mc:Choice>
        <mc:Fallback xmlns="">
          <p:sp>
            <p:nvSpPr>
              <p:cNvPr id="26" name="TextBox 25">
                <a:extLst>
                  <a:ext uri="{FF2B5EF4-FFF2-40B4-BE49-F238E27FC236}">
                    <a16:creationId xmlns:a16="http://schemas.microsoft.com/office/drawing/2014/main" id="{5E1B3A97-2DF2-4DCD-99DC-B5A87CD0B7E5}"/>
                  </a:ext>
                </a:extLst>
              </p:cNvPr>
              <p:cNvSpPr txBox="1">
                <a:spLocks noRot="1" noChangeAspect="1" noMove="1" noResize="1" noEditPoints="1" noAdjustHandles="1" noChangeArrowheads="1" noChangeShapeType="1" noTextEdit="1"/>
              </p:cNvSpPr>
              <p:nvPr/>
            </p:nvSpPr>
            <p:spPr>
              <a:xfrm>
                <a:off x="838200" y="7620000"/>
                <a:ext cx="22936200" cy="6046271"/>
              </a:xfrm>
              <a:prstGeom prst="rect">
                <a:avLst/>
              </a:prstGeom>
              <a:blipFill>
                <a:blip r:embed="rId3"/>
                <a:stretch>
                  <a:fillRect l="-1435" t="-2722" r="-2073" b="-3427"/>
                </a:stretch>
              </a:blipFill>
            </p:spPr>
            <p:txBody>
              <a:bodyPr/>
              <a:lstStyle/>
              <a:p>
                <a:r>
                  <a:rPr lang="en-US">
                    <a:noFill/>
                  </a:rPr>
                  <a:t> </a:t>
                </a:r>
              </a:p>
            </p:txBody>
          </p:sp>
        </mc:Fallback>
      </mc:AlternateContent>
      <p:grpSp>
        <p:nvGrpSpPr>
          <p:cNvPr id="27" name="Group 26">
            <a:extLst>
              <a:ext uri="{FF2B5EF4-FFF2-40B4-BE49-F238E27FC236}">
                <a16:creationId xmlns:a16="http://schemas.microsoft.com/office/drawing/2014/main" id="{0F3E8699-2B05-400F-BB24-D4EEEA094361}"/>
              </a:ext>
            </a:extLst>
          </p:cNvPr>
          <p:cNvGrpSpPr/>
          <p:nvPr/>
        </p:nvGrpSpPr>
        <p:grpSpPr>
          <a:xfrm>
            <a:off x="304800" y="2971800"/>
            <a:ext cx="23699787" cy="3505200"/>
            <a:chOff x="304800" y="2971801"/>
            <a:chExt cx="23699787" cy="3505200"/>
          </a:xfrm>
        </p:grpSpPr>
        <p:sp>
          <p:nvSpPr>
            <p:cNvPr id="28" name="Rounded Rectangle 19">
              <a:extLst>
                <a:ext uri="{FF2B5EF4-FFF2-40B4-BE49-F238E27FC236}">
                  <a16:creationId xmlns:a16="http://schemas.microsoft.com/office/drawing/2014/main" id="{BA3046EF-114D-4050-9B9A-A3EA2F38670F}"/>
                </a:ext>
              </a:extLst>
            </p:cNvPr>
            <p:cNvSpPr/>
            <p:nvPr/>
          </p:nvSpPr>
          <p:spPr>
            <a:xfrm>
              <a:off x="491838" y="3220628"/>
              <a:ext cx="23512749" cy="3256373"/>
            </a:xfrm>
            <a:prstGeom prst="roundRect">
              <a:avLst>
                <a:gd name="adj" fmla="val 4496"/>
              </a:avLst>
            </a:prstGeom>
            <a:solidFill>
              <a:schemeClr val="accent6">
                <a:lumMod val="40000"/>
                <a:lumOff val="6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spcBef>
                  <a:spcPts val="600"/>
                </a:spcBef>
                <a:buNone/>
              </a:pPr>
              <a:endParaRPr lang="vi-VN"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29" name="Group 28">
              <a:extLst>
                <a:ext uri="{FF2B5EF4-FFF2-40B4-BE49-F238E27FC236}">
                  <a16:creationId xmlns:a16="http://schemas.microsoft.com/office/drawing/2014/main" id="{4F6C98B5-FE77-423A-A80C-823C48CA71BA}"/>
                </a:ext>
              </a:extLst>
            </p:cNvPr>
            <p:cNvGrpSpPr/>
            <p:nvPr/>
          </p:nvGrpSpPr>
          <p:grpSpPr>
            <a:xfrm>
              <a:off x="304800" y="2971801"/>
              <a:ext cx="3352798" cy="761999"/>
              <a:chOff x="22440" y="38104"/>
              <a:chExt cx="1081043" cy="212727"/>
            </a:xfrm>
          </p:grpSpPr>
          <p:grpSp>
            <p:nvGrpSpPr>
              <p:cNvPr id="30" name="Group 29">
                <a:extLst>
                  <a:ext uri="{FF2B5EF4-FFF2-40B4-BE49-F238E27FC236}">
                    <a16:creationId xmlns:a16="http://schemas.microsoft.com/office/drawing/2014/main" id="{48C0FFF8-07B6-4E30-A4E2-1153080DCDC6}"/>
                  </a:ext>
                </a:extLst>
              </p:cNvPr>
              <p:cNvGrpSpPr/>
              <p:nvPr/>
            </p:nvGrpSpPr>
            <p:grpSpPr>
              <a:xfrm>
                <a:off x="22440" y="59287"/>
                <a:ext cx="1081043" cy="191544"/>
                <a:chOff x="31572" y="60276"/>
                <a:chExt cx="1521047" cy="237047"/>
              </a:xfrm>
            </p:grpSpPr>
            <p:sp>
              <p:nvSpPr>
                <p:cNvPr id="32" name="Arrow: Pentagon 31">
                  <a:extLst>
                    <a:ext uri="{FF2B5EF4-FFF2-40B4-BE49-F238E27FC236}">
                      <a16:creationId xmlns:a16="http://schemas.microsoft.com/office/drawing/2014/main" id="{4807145C-FFD7-4D20-BFB4-AF7B6BFB176B}"/>
                    </a:ext>
                  </a:extLst>
                </p:cNvPr>
                <p:cNvSpPr/>
                <p:nvPr/>
              </p:nvSpPr>
              <p:spPr>
                <a:xfrm>
                  <a:off x="204584" y="62042"/>
                  <a:ext cx="1348035" cy="235281"/>
                </a:xfrm>
                <a:prstGeom prst="homePlate">
                  <a:avLst/>
                </a:prstGeom>
                <a:solidFill>
                  <a:srgbClr val="FCFFEF"/>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nSpc>
                      <a:spcPct val="106000"/>
                    </a:lnSpc>
                    <a:spcAft>
                      <a:spcPts val="800"/>
                    </a:spcAft>
                  </a:pPr>
                  <a:r>
                    <a:rPr lang="vi-VN" sz="1000" b="1" kern="1200">
                      <a:solidFill>
                        <a:srgbClr val="0000CC"/>
                      </a:solidFill>
                      <a:effectLst/>
                      <a:latin typeface="Arial" panose="020B0604020202020204" pitchFamily="34" charset="0"/>
                      <a:ea typeface="Calibri" panose="020F0502020204030204" pitchFamily="34" charset="0"/>
                      <a:cs typeface="Times New Roman" panose="02020603050405020304" pitchFamily="18" charset="0"/>
                    </a:rPr>
                    <a:t> </a:t>
                  </a:r>
                  <a:endParaRPr lang="vi-VN" sz="1100">
                    <a:effectLst/>
                    <a:latin typeface="Arial" panose="020B0604020202020204" pitchFamily="34" charset="0"/>
                    <a:ea typeface="Arial" panose="020B0604020202020204" pitchFamily="34" charset="0"/>
                    <a:cs typeface="Times New Roman" panose="02020603050405020304" pitchFamily="18" charset="0"/>
                  </a:endParaRPr>
                </a:p>
              </p:txBody>
            </p:sp>
            <p:sp>
              <p:nvSpPr>
                <p:cNvPr id="33" name="Arrow: Chevron 32">
                  <a:extLst>
                    <a:ext uri="{FF2B5EF4-FFF2-40B4-BE49-F238E27FC236}">
                      <a16:creationId xmlns:a16="http://schemas.microsoft.com/office/drawing/2014/main" id="{3A0506E4-B49F-4E2C-870A-DBF4BFFA297E}"/>
                    </a:ext>
                  </a:extLst>
                </p:cNvPr>
                <p:cNvSpPr/>
                <p:nvPr/>
              </p:nvSpPr>
              <p:spPr>
                <a:xfrm>
                  <a:off x="31572" y="60342"/>
                  <a:ext cx="162630" cy="200483"/>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sp>
              <p:nvSpPr>
                <p:cNvPr id="49" name="Arrow: Chevron 48">
                  <a:extLst>
                    <a:ext uri="{FF2B5EF4-FFF2-40B4-BE49-F238E27FC236}">
                      <a16:creationId xmlns:a16="http://schemas.microsoft.com/office/drawing/2014/main" id="{7EDF33C7-B5B9-4F98-AA7C-E7A85EEA4702}"/>
                    </a:ext>
                  </a:extLst>
                </p:cNvPr>
                <p:cNvSpPr/>
                <p:nvPr/>
              </p:nvSpPr>
              <p:spPr>
                <a:xfrm>
                  <a:off x="116273" y="60276"/>
                  <a:ext cx="176766" cy="200483"/>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grpSp>
          <p:sp>
            <p:nvSpPr>
              <p:cNvPr id="31" name="TextBox 56">
                <a:extLst>
                  <a:ext uri="{FF2B5EF4-FFF2-40B4-BE49-F238E27FC236}">
                    <a16:creationId xmlns:a16="http://schemas.microsoft.com/office/drawing/2014/main" id="{5B299702-CA81-4831-84C9-9A61C1D0C676}"/>
                  </a:ext>
                </a:extLst>
              </p:cNvPr>
              <p:cNvSpPr txBox="1"/>
              <p:nvPr/>
            </p:nvSpPr>
            <p:spPr>
              <a:xfrm>
                <a:off x="198205" y="38104"/>
                <a:ext cx="905278" cy="191454"/>
              </a:xfrm>
              <a:prstGeom prst="rect">
                <a:avLst/>
              </a:prstGeom>
              <a:noFill/>
            </p:spPr>
            <p:txBody>
              <a:bodyPr wrap="square" tIns="54000" bIns="0">
                <a:noAutofit/>
              </a:bodyPr>
              <a:lstStyle/>
              <a:p>
                <a:pPr>
                  <a:lnSpc>
                    <a:spcPct val="107000"/>
                  </a:lnSpc>
                  <a:spcAft>
                    <a:spcPts val="800"/>
                  </a:spcAft>
                </a:pPr>
                <a:r>
                  <a:rPr lang="vi-VN" sz="4400" b="1" kern="1200" dirty="0">
                    <a:solidFill>
                      <a:srgbClr val="0000CC"/>
                    </a:solidFill>
                    <a:effectLst/>
                    <a:latin typeface="Fira Sans Black" panose="020B0A03050000020004" pitchFamily="34" charset="0"/>
                    <a:ea typeface="Calibri" panose="020F0502020204030204" pitchFamily="34" charset="0"/>
                    <a:cs typeface="Times New Roman" panose="02020603050405020304" pitchFamily="18" charset="0"/>
                  </a:rPr>
                  <a:t>Vận dụng</a:t>
                </a:r>
                <a:endParaRPr lang="vi-VN" sz="4400" dirty="0">
                  <a:effectLst/>
                  <a:latin typeface="Arial" panose="020B0604020202020204" pitchFamily="34" charset="0"/>
                  <a:ea typeface="Arial" panose="020B0604020202020204" pitchFamily="34" charset="0"/>
                  <a:cs typeface="Times New Roman" panose="02020603050405020304" pitchFamily="18" charset="0"/>
                </a:endParaRPr>
              </a:p>
            </p:txBody>
          </p:sp>
        </p:grpSp>
      </p:grpSp>
      <p:sp>
        <p:nvSpPr>
          <p:cNvPr id="50" name="TextBox 49">
            <a:extLst>
              <a:ext uri="{FF2B5EF4-FFF2-40B4-BE49-F238E27FC236}">
                <a16:creationId xmlns:a16="http://schemas.microsoft.com/office/drawing/2014/main" id="{8D557157-96B9-48BA-A2E7-BFA278F98A25}"/>
              </a:ext>
            </a:extLst>
          </p:cNvPr>
          <p:cNvSpPr txBox="1"/>
          <p:nvPr/>
        </p:nvSpPr>
        <p:spPr>
          <a:xfrm>
            <a:off x="914400" y="3962400"/>
            <a:ext cx="22936200" cy="2277547"/>
          </a:xfrm>
          <a:prstGeom prst="rect">
            <a:avLst/>
          </a:prstGeom>
          <a:noFill/>
        </p:spPr>
        <p:txBody>
          <a:bodyPr wrap="square" rtlCol="0">
            <a:spAutoFit/>
          </a:bodyPr>
          <a:lstStyle/>
          <a:p>
            <a:pPr>
              <a:spcBef>
                <a:spcPts val="600"/>
              </a:spcBef>
            </a:pPr>
            <a:r>
              <a:rPr lang="vi-VN" sz="4400" dirty="0">
                <a:latin typeface="Tahoma" panose="020B0604030504040204" pitchFamily="34" charset="0"/>
                <a:ea typeface="Tahoma" panose="020B0604030504040204" pitchFamily="34" charset="0"/>
                <a:cs typeface="Tahoma" panose="020B0604030504040204" pitchFamily="34" charset="0"/>
              </a:rPr>
              <a:t>Một câu lạc bộ có 20 học sinh.</a:t>
            </a:r>
          </a:p>
          <a:p>
            <a:pPr algn="just">
              <a:spcBef>
                <a:spcPts val="600"/>
              </a:spcBef>
            </a:pPr>
            <a:r>
              <a:rPr lang="vi-VN" sz="4400" dirty="0">
                <a:latin typeface="Tahoma" panose="020B0604030504040204" pitchFamily="34" charset="0"/>
                <a:ea typeface="Tahoma" panose="020B0604030504040204" pitchFamily="34" charset="0"/>
                <a:cs typeface="Tahoma" panose="020B0604030504040204" pitchFamily="34" charset="0"/>
              </a:rPr>
              <a:t>a) Có bao nhiêu cách chọn 6 thành viên vào Ban quản lí?</a:t>
            </a:r>
          </a:p>
          <a:p>
            <a:pPr>
              <a:spcBef>
                <a:spcPts val="600"/>
              </a:spcBef>
            </a:pPr>
            <a:r>
              <a:rPr lang="vi-VN" sz="4400" dirty="0">
                <a:latin typeface="Tahoma" panose="020B0604030504040204" pitchFamily="34" charset="0"/>
                <a:ea typeface="Tahoma" panose="020B0604030504040204" pitchFamily="34" charset="0"/>
                <a:cs typeface="Tahoma" panose="020B0604030504040204" pitchFamily="34" charset="0"/>
              </a:rPr>
              <a:t>b) Có bao nhiêu cách chọn Trưởng ban, 1 Phó ban, 4 thành viên khác vào Ban quản lí?</a:t>
            </a:r>
          </a:p>
        </p:txBody>
      </p:sp>
    </p:spTree>
    <p:extLst>
      <p:ext uri="{BB962C8B-B14F-4D97-AF65-F5344CB8AC3E}">
        <p14:creationId xmlns:p14="http://schemas.microsoft.com/office/powerpoint/2010/main" val="264382336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wipe(left)">
                                      <p:cBhvr>
                                        <p:cTn id="7" dur="500"/>
                                        <p:tgtEl>
                                          <p:spTgt spid="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6">
                                            <p:txEl>
                                              <p:pRg st="1" end="1"/>
                                            </p:txEl>
                                          </p:spTgt>
                                        </p:tgtEl>
                                        <p:attrNameLst>
                                          <p:attrName>style.visibility</p:attrName>
                                        </p:attrNameLst>
                                      </p:cBhvr>
                                      <p:to>
                                        <p:strVal val="visible"/>
                                      </p:to>
                                    </p:set>
                                    <p:animEffect transition="in" filter="wipe(left)">
                                      <p:cBhvr>
                                        <p:cTn id="12" dur="500"/>
                                        <p:tgtEl>
                                          <p:spTgt spid="2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6">
                                            <p:txEl>
                                              <p:pRg st="2" end="2"/>
                                            </p:txEl>
                                          </p:spTgt>
                                        </p:tgtEl>
                                        <p:attrNameLst>
                                          <p:attrName>style.visibility</p:attrName>
                                        </p:attrNameLst>
                                      </p:cBhvr>
                                      <p:to>
                                        <p:strVal val="visible"/>
                                      </p:to>
                                    </p:set>
                                    <p:animEffect transition="in" filter="wipe(left)">
                                      <p:cBhvr>
                                        <p:cTn id="17" dur="500"/>
                                        <p:tgtEl>
                                          <p:spTgt spid="2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6">
                                            <p:txEl>
                                              <p:pRg st="3" end="3"/>
                                            </p:txEl>
                                          </p:spTgt>
                                        </p:tgtEl>
                                        <p:attrNameLst>
                                          <p:attrName>style.visibility</p:attrName>
                                        </p:attrNameLst>
                                      </p:cBhvr>
                                      <p:to>
                                        <p:strVal val="visible"/>
                                      </p:to>
                                    </p:set>
                                    <p:animEffect transition="in" filter="wipe(left)">
                                      <p:cBhvr>
                                        <p:cTn id="22" dur="500"/>
                                        <p:tgtEl>
                                          <p:spTgt spid="2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1F4E20C8-2D05-4C40-9288-F9499AF26E6D}"/>
              </a:ext>
            </a:extLst>
          </p:cNvPr>
          <p:cNvGrpSpPr/>
          <p:nvPr/>
        </p:nvGrpSpPr>
        <p:grpSpPr>
          <a:xfrm>
            <a:off x="533400" y="6934200"/>
            <a:ext cx="23506006" cy="6172200"/>
            <a:chOff x="1222851" y="5331408"/>
            <a:chExt cx="23580257" cy="5866548"/>
          </a:xfrm>
        </p:grpSpPr>
        <p:sp>
          <p:nvSpPr>
            <p:cNvPr id="35" name="Rounded Rectangle 34">
              <a:extLst>
                <a:ext uri="{FF2B5EF4-FFF2-40B4-BE49-F238E27FC236}">
                  <a16:creationId xmlns:a16="http://schemas.microsoft.com/office/drawing/2014/main" id="{D04F078C-CEB5-4C4F-A97E-1DF03AE09DB2}"/>
                </a:ext>
              </a:extLst>
            </p:cNvPr>
            <p:cNvSpPr/>
            <p:nvPr/>
          </p:nvSpPr>
          <p:spPr>
            <a:xfrm>
              <a:off x="1261071" y="5565135"/>
              <a:ext cx="23542037" cy="5632821"/>
            </a:xfrm>
            <a:prstGeom prst="roundRect">
              <a:avLst>
                <a:gd name="adj" fmla="val 3132"/>
              </a:avLst>
            </a:prstGeom>
            <a:solidFill>
              <a:srgbClr val="D6F7FE"/>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700" dirty="0">
                <a:solidFill>
                  <a:schemeClr val="tx1"/>
                </a:solidFill>
                <a:latin typeface="Tomaho"/>
              </a:endParaRPr>
            </a:p>
            <a:p>
              <a:endParaRPr lang="vi-VN" sz="4700" dirty="0">
                <a:solidFill>
                  <a:schemeClr val="tx1"/>
                </a:solidFill>
                <a:latin typeface="Tomaho"/>
              </a:endParaRPr>
            </a:p>
            <a:p>
              <a:pPr algn="just">
                <a:lnSpc>
                  <a:spcPct val="150000"/>
                </a:lnSpc>
                <a:spcAft>
                  <a:spcPts val="800"/>
                </a:spcAft>
              </a:pPr>
              <a:endParaRPr lang="vi-VN" sz="4700" b="1" i="1" dirty="0">
                <a:solidFill>
                  <a:schemeClr val="tx1"/>
                </a:solidFill>
                <a:effectLst/>
                <a:latin typeface="Tomaho"/>
                <a:ea typeface="Arial" panose="020B0604020202020204" pitchFamily="34" charset="0"/>
                <a:cs typeface="Times New Roman" panose="02020603050405020304" pitchFamily="18" charset="0"/>
              </a:endParaRPr>
            </a:p>
            <a:p>
              <a:pPr algn="just">
                <a:lnSpc>
                  <a:spcPct val="150000"/>
                </a:lnSpc>
                <a:spcAft>
                  <a:spcPts val="800"/>
                </a:spcAft>
              </a:pPr>
              <a:endParaRPr lang="vi-VN" sz="4700" dirty="0">
                <a:solidFill>
                  <a:schemeClr val="tx1"/>
                </a:solidFill>
                <a:effectLst/>
                <a:latin typeface="Tomaho"/>
                <a:ea typeface="Arial" panose="020B0604020202020204" pitchFamily="34" charset="0"/>
                <a:cs typeface="Times New Roman" panose="02020603050405020304" pitchFamily="18" charset="0"/>
              </a:endParaRPr>
            </a:p>
            <a:p>
              <a:pPr algn="ctr"/>
              <a:endParaRPr lang="en-US" dirty="0"/>
            </a:p>
          </p:txBody>
        </p:sp>
        <p:grpSp>
          <p:nvGrpSpPr>
            <p:cNvPr id="36" name="Group 60">
              <a:extLst>
                <a:ext uri="{FF2B5EF4-FFF2-40B4-BE49-F238E27FC236}">
                  <a16:creationId xmlns:a16="http://schemas.microsoft.com/office/drawing/2014/main" id="{3FCB0186-5BA0-4BA4-B799-BF7DBFD32008}"/>
                </a:ext>
              </a:extLst>
            </p:cNvPr>
            <p:cNvGrpSpPr/>
            <p:nvPr/>
          </p:nvGrpSpPr>
          <p:grpSpPr>
            <a:xfrm>
              <a:off x="1222851" y="5331408"/>
              <a:ext cx="3305109" cy="841174"/>
              <a:chOff x="1224542" y="6305967"/>
              <a:chExt cx="3305491" cy="845462"/>
            </a:xfrm>
          </p:grpSpPr>
          <p:sp>
            <p:nvSpPr>
              <p:cNvPr id="37" name="Freeform 20">
                <a:extLst>
                  <a:ext uri="{FF2B5EF4-FFF2-40B4-BE49-F238E27FC236}">
                    <a16:creationId xmlns:a16="http://schemas.microsoft.com/office/drawing/2014/main" id="{6A2CB58A-113B-4E6E-BC15-9EFD56D56D70}"/>
                  </a:ext>
                </a:extLst>
              </p:cNvPr>
              <p:cNvSpPr>
                <a:spLocks/>
              </p:cNvSpPr>
              <p:nvPr/>
            </p:nvSpPr>
            <p:spPr bwMode="auto">
              <a:xfrm rot="16200000" flipV="1">
                <a:off x="2748828" y="5370222"/>
                <a:ext cx="828631" cy="2733779"/>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38" name="TextBox 37">
                <a:extLst>
                  <a:ext uri="{FF2B5EF4-FFF2-40B4-BE49-F238E27FC236}">
                    <a16:creationId xmlns:a16="http://schemas.microsoft.com/office/drawing/2014/main" id="{16B3B9C2-0771-4EE7-BBD9-C8B639D26E0E}"/>
                  </a:ext>
                </a:extLst>
              </p:cNvPr>
              <p:cNvSpPr txBox="1"/>
              <p:nvPr/>
            </p:nvSpPr>
            <p:spPr>
              <a:xfrm>
                <a:off x="2091562" y="6305967"/>
                <a:ext cx="2278188" cy="817157"/>
              </a:xfrm>
              <a:prstGeom prst="rect">
                <a:avLst/>
              </a:prstGeom>
              <a:noFill/>
            </p:spPr>
            <p:txBody>
              <a:bodyPr wrap="none" rtlCol="0">
                <a:spAutoFit/>
              </a:bodyPr>
              <a:lstStyle/>
              <a:p>
                <a:r>
                  <a:rPr lang="vi-VN" sz="4400" b="1" dirty="0">
                    <a:solidFill>
                      <a:srgbClr val="0999C8"/>
                    </a:solidFill>
                    <a:latin typeface="Tahoma" pitchFamily="34" charset="0"/>
                    <a:ea typeface="Tahoma" pitchFamily="34" charset="0"/>
                    <a:cs typeface="Tahoma" pitchFamily="34" charset="0"/>
                  </a:rPr>
                  <a:t>Bài giải</a:t>
                </a:r>
                <a:endParaRPr lang="en-US" sz="4400" b="1" dirty="0">
                  <a:solidFill>
                    <a:srgbClr val="0999C8"/>
                  </a:solidFill>
                  <a:latin typeface="Tahoma" pitchFamily="34" charset="0"/>
                  <a:ea typeface="Tahoma" pitchFamily="34" charset="0"/>
                  <a:cs typeface="Tahoma" pitchFamily="34" charset="0"/>
                </a:endParaRPr>
              </a:p>
            </p:txBody>
          </p:sp>
          <p:sp>
            <p:nvSpPr>
              <p:cNvPr id="39" name="Round Diagonal Corner Rectangle 41">
                <a:extLst>
                  <a:ext uri="{FF2B5EF4-FFF2-40B4-BE49-F238E27FC236}">
                    <a16:creationId xmlns:a16="http://schemas.microsoft.com/office/drawing/2014/main" id="{6D85C842-0962-4F14-984C-91DBFD130435}"/>
                  </a:ext>
                </a:extLst>
              </p:cNvPr>
              <p:cNvSpPr/>
              <p:nvPr/>
            </p:nvSpPr>
            <p:spPr>
              <a:xfrm flipV="1">
                <a:off x="1224542" y="6322799"/>
                <a:ext cx="777240"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15">
                <a:extLst>
                  <a:ext uri="{FF2B5EF4-FFF2-40B4-BE49-F238E27FC236}">
                    <a16:creationId xmlns:a16="http://schemas.microsoft.com/office/drawing/2014/main" id="{7605033E-4E88-46AF-AEBE-7E6490F9F307}"/>
                  </a:ext>
                </a:extLst>
              </p:cNvPr>
              <p:cNvSpPr>
                <a:spLocks noEditPoints="1"/>
              </p:cNvSpPr>
              <p:nvPr/>
            </p:nvSpPr>
            <p:spPr bwMode="auto">
              <a:xfrm>
                <a:off x="1376941"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p>
            </p:txBody>
          </p:sp>
        </p:grpSp>
      </p:grpSp>
      <p:grpSp>
        <p:nvGrpSpPr>
          <p:cNvPr id="20" name="Group 19">
            <a:extLst>
              <a:ext uri="{FF2B5EF4-FFF2-40B4-BE49-F238E27FC236}">
                <a16:creationId xmlns:a16="http://schemas.microsoft.com/office/drawing/2014/main" id="{F166BEAA-AE7A-4996-A320-A2A2C9E789D9}"/>
              </a:ext>
            </a:extLst>
          </p:cNvPr>
          <p:cNvGrpSpPr/>
          <p:nvPr/>
        </p:nvGrpSpPr>
        <p:grpSpPr>
          <a:xfrm>
            <a:off x="381000" y="1904999"/>
            <a:ext cx="23219986" cy="815609"/>
            <a:chOff x="381000" y="1904999"/>
            <a:chExt cx="23219986" cy="815609"/>
          </a:xfrm>
        </p:grpSpPr>
        <p:sp>
          <p:nvSpPr>
            <p:cNvPr id="21" name="Rectangle 20">
              <a:extLst>
                <a:ext uri="{FF2B5EF4-FFF2-40B4-BE49-F238E27FC236}">
                  <a16:creationId xmlns:a16="http://schemas.microsoft.com/office/drawing/2014/main" id="{8ECE2DAA-EA82-40D1-803F-E5CDC9887C80}"/>
                </a:ext>
              </a:extLst>
            </p:cNvPr>
            <p:cNvSpPr/>
            <p:nvPr/>
          </p:nvSpPr>
          <p:spPr>
            <a:xfrm>
              <a:off x="1981200" y="1905000"/>
              <a:ext cx="21619786" cy="815608"/>
            </a:xfrm>
            <a:prstGeom prst="rect">
              <a:avLst/>
            </a:prstGeom>
          </p:spPr>
          <p:txBody>
            <a:bodyPr wrap="square">
              <a:spAutoFit/>
            </a:bodyPr>
            <a:lstStyle/>
            <a:p>
              <a:pPr>
                <a:lnSpc>
                  <a:spcPct val="100000"/>
                </a:lnSpc>
                <a:spcBef>
                  <a:spcPct val="0"/>
                </a:spcBef>
                <a:buNone/>
                <a:defRPr/>
              </a:pPr>
              <a:r>
                <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rPr>
                <a:t>ỨNG DỤNG HOÁN VỊ, CHỈNH HỢP, TỔ HỢP VÀO CÁC BÀI TOÁN ĐẾM</a:t>
              </a:r>
            </a:p>
          </p:txBody>
        </p:sp>
        <p:sp>
          <p:nvSpPr>
            <p:cNvPr id="22" name="Round Same Side Corner Rectangle 51">
              <a:extLst>
                <a:ext uri="{FF2B5EF4-FFF2-40B4-BE49-F238E27FC236}">
                  <a16:creationId xmlns:a16="http://schemas.microsoft.com/office/drawing/2014/main" id="{1B1DBDD1-5C35-4317-9738-A2D7938D6195}"/>
                </a:ext>
              </a:extLst>
            </p:cNvPr>
            <p:cNvSpPr/>
            <p:nvPr/>
          </p:nvSpPr>
          <p:spPr>
            <a:xfrm rot="5400000">
              <a:off x="755167" y="1537232"/>
              <a:ext cx="788466" cy="15240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3" name="TextBox 22">
              <a:extLst>
                <a:ext uri="{FF2B5EF4-FFF2-40B4-BE49-F238E27FC236}">
                  <a16:creationId xmlns:a16="http://schemas.microsoft.com/office/drawing/2014/main" id="{4B4360C3-33C1-4514-82F0-A3B3563E0431}"/>
                </a:ext>
              </a:extLst>
            </p:cNvPr>
            <p:cNvSpPr txBox="1"/>
            <p:nvPr/>
          </p:nvSpPr>
          <p:spPr>
            <a:xfrm rot="10800000" flipH="1" flipV="1">
              <a:off x="609600" y="1981200"/>
              <a:ext cx="1006148" cy="707886"/>
            </a:xfrm>
            <a:prstGeom prst="rect">
              <a:avLst/>
            </a:prstGeom>
            <a:noFill/>
          </p:spPr>
          <p:txBody>
            <a:bodyPr wrap="squar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4</a:t>
              </a:r>
            </a:p>
          </p:txBody>
        </p:sp>
        <p:sp>
          <p:nvSpPr>
            <p:cNvPr id="24" name="Round Same Side Corner Rectangle 51">
              <a:extLst>
                <a:ext uri="{FF2B5EF4-FFF2-40B4-BE49-F238E27FC236}">
                  <a16:creationId xmlns:a16="http://schemas.microsoft.com/office/drawing/2014/main" id="{61F2A781-AB95-4F98-B03D-BDDADD9ABBFE}"/>
                </a:ext>
              </a:extLst>
            </p:cNvPr>
            <p:cNvSpPr/>
            <p:nvPr/>
          </p:nvSpPr>
          <p:spPr>
            <a:xfrm rot="5400000">
              <a:off x="748767" y="1537233"/>
              <a:ext cx="788466" cy="15240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5" name="TextBox 24">
              <a:extLst>
                <a:ext uri="{FF2B5EF4-FFF2-40B4-BE49-F238E27FC236}">
                  <a16:creationId xmlns:a16="http://schemas.microsoft.com/office/drawing/2014/main" id="{AFAA78FE-088E-4BC0-B3EC-2536B648FC56}"/>
                </a:ext>
              </a:extLst>
            </p:cNvPr>
            <p:cNvSpPr txBox="1"/>
            <p:nvPr/>
          </p:nvSpPr>
          <p:spPr>
            <a:xfrm rot="10800000" flipH="1" flipV="1">
              <a:off x="603200" y="1981201"/>
              <a:ext cx="1006148" cy="707886"/>
            </a:xfrm>
            <a:prstGeom prst="rect">
              <a:avLst/>
            </a:prstGeom>
            <a:noFill/>
          </p:spPr>
          <p:txBody>
            <a:bodyPr wrap="squar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4</a:t>
              </a:r>
            </a:p>
          </p:txBody>
        </p:sp>
      </p:grpSp>
      <p:grpSp>
        <p:nvGrpSpPr>
          <p:cNvPr id="26" name="Group 25">
            <a:extLst>
              <a:ext uri="{FF2B5EF4-FFF2-40B4-BE49-F238E27FC236}">
                <a16:creationId xmlns:a16="http://schemas.microsoft.com/office/drawing/2014/main" id="{8E718201-2520-4834-9D40-78D8E1DC77BD}"/>
              </a:ext>
            </a:extLst>
          </p:cNvPr>
          <p:cNvGrpSpPr/>
          <p:nvPr/>
        </p:nvGrpSpPr>
        <p:grpSpPr>
          <a:xfrm>
            <a:off x="304800" y="2971800"/>
            <a:ext cx="23699787" cy="3505200"/>
            <a:chOff x="304800" y="2971801"/>
            <a:chExt cx="23699787" cy="3505200"/>
          </a:xfrm>
        </p:grpSpPr>
        <p:sp>
          <p:nvSpPr>
            <p:cNvPr id="27" name="Rounded Rectangle 19">
              <a:extLst>
                <a:ext uri="{FF2B5EF4-FFF2-40B4-BE49-F238E27FC236}">
                  <a16:creationId xmlns:a16="http://schemas.microsoft.com/office/drawing/2014/main" id="{76EA818A-AAC1-41A3-B314-41B4AFC351EF}"/>
                </a:ext>
              </a:extLst>
            </p:cNvPr>
            <p:cNvSpPr/>
            <p:nvPr/>
          </p:nvSpPr>
          <p:spPr>
            <a:xfrm>
              <a:off x="491838" y="3220628"/>
              <a:ext cx="23512749" cy="3256373"/>
            </a:xfrm>
            <a:prstGeom prst="roundRect">
              <a:avLst>
                <a:gd name="adj" fmla="val 4496"/>
              </a:avLst>
            </a:prstGeom>
            <a:solidFill>
              <a:schemeClr val="accent6">
                <a:lumMod val="40000"/>
                <a:lumOff val="6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spcBef>
                  <a:spcPts val="600"/>
                </a:spcBef>
                <a:buNone/>
              </a:pPr>
              <a:endParaRPr lang="vi-VN"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28" name="Group 27">
              <a:extLst>
                <a:ext uri="{FF2B5EF4-FFF2-40B4-BE49-F238E27FC236}">
                  <a16:creationId xmlns:a16="http://schemas.microsoft.com/office/drawing/2014/main" id="{9416A13C-6A30-4349-8D39-88B6C1394A0B}"/>
                </a:ext>
              </a:extLst>
            </p:cNvPr>
            <p:cNvGrpSpPr/>
            <p:nvPr/>
          </p:nvGrpSpPr>
          <p:grpSpPr>
            <a:xfrm>
              <a:off x="304800" y="2971801"/>
              <a:ext cx="3352798" cy="761999"/>
              <a:chOff x="22440" y="38104"/>
              <a:chExt cx="1081043" cy="212727"/>
            </a:xfrm>
          </p:grpSpPr>
          <p:grpSp>
            <p:nvGrpSpPr>
              <p:cNvPr id="29" name="Group 28">
                <a:extLst>
                  <a:ext uri="{FF2B5EF4-FFF2-40B4-BE49-F238E27FC236}">
                    <a16:creationId xmlns:a16="http://schemas.microsoft.com/office/drawing/2014/main" id="{8863DF49-C650-4CEB-B4F8-F423D903A168}"/>
                  </a:ext>
                </a:extLst>
              </p:cNvPr>
              <p:cNvGrpSpPr/>
              <p:nvPr/>
            </p:nvGrpSpPr>
            <p:grpSpPr>
              <a:xfrm>
                <a:off x="22440" y="59287"/>
                <a:ext cx="1081043" cy="191544"/>
                <a:chOff x="31572" y="60276"/>
                <a:chExt cx="1521047" cy="237047"/>
              </a:xfrm>
            </p:grpSpPr>
            <p:sp>
              <p:nvSpPr>
                <p:cNvPr id="31" name="Arrow: Pentagon 30">
                  <a:extLst>
                    <a:ext uri="{FF2B5EF4-FFF2-40B4-BE49-F238E27FC236}">
                      <a16:creationId xmlns:a16="http://schemas.microsoft.com/office/drawing/2014/main" id="{C6BF516F-5DFD-4285-ABF9-8D274A6D939D}"/>
                    </a:ext>
                  </a:extLst>
                </p:cNvPr>
                <p:cNvSpPr/>
                <p:nvPr/>
              </p:nvSpPr>
              <p:spPr>
                <a:xfrm>
                  <a:off x="204584" y="62042"/>
                  <a:ext cx="1348035" cy="235281"/>
                </a:xfrm>
                <a:prstGeom prst="homePlate">
                  <a:avLst/>
                </a:prstGeom>
                <a:solidFill>
                  <a:srgbClr val="FCFFEF"/>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nSpc>
                      <a:spcPct val="106000"/>
                    </a:lnSpc>
                    <a:spcAft>
                      <a:spcPts val="800"/>
                    </a:spcAft>
                  </a:pPr>
                  <a:r>
                    <a:rPr lang="vi-VN" sz="1000" b="1" kern="1200">
                      <a:solidFill>
                        <a:srgbClr val="0000CC"/>
                      </a:solidFill>
                      <a:effectLst/>
                      <a:latin typeface="Arial" panose="020B0604020202020204" pitchFamily="34" charset="0"/>
                      <a:ea typeface="Calibri" panose="020F0502020204030204" pitchFamily="34" charset="0"/>
                      <a:cs typeface="Times New Roman" panose="02020603050405020304" pitchFamily="18" charset="0"/>
                    </a:rPr>
                    <a:t> </a:t>
                  </a:r>
                  <a:endParaRPr lang="vi-VN" sz="1100">
                    <a:effectLst/>
                    <a:latin typeface="Arial" panose="020B0604020202020204" pitchFamily="34" charset="0"/>
                    <a:ea typeface="Arial" panose="020B0604020202020204" pitchFamily="34" charset="0"/>
                    <a:cs typeface="Times New Roman" panose="02020603050405020304" pitchFamily="18" charset="0"/>
                  </a:endParaRPr>
                </a:p>
              </p:txBody>
            </p:sp>
            <p:sp>
              <p:nvSpPr>
                <p:cNvPr id="32" name="Arrow: Chevron 31">
                  <a:extLst>
                    <a:ext uri="{FF2B5EF4-FFF2-40B4-BE49-F238E27FC236}">
                      <a16:creationId xmlns:a16="http://schemas.microsoft.com/office/drawing/2014/main" id="{A3B996A4-37D2-412F-A391-1C553E1C7B3E}"/>
                    </a:ext>
                  </a:extLst>
                </p:cNvPr>
                <p:cNvSpPr/>
                <p:nvPr/>
              </p:nvSpPr>
              <p:spPr>
                <a:xfrm>
                  <a:off x="31572" y="60342"/>
                  <a:ext cx="162630" cy="200483"/>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sp>
              <p:nvSpPr>
                <p:cNvPr id="33" name="Arrow: Chevron 32">
                  <a:extLst>
                    <a:ext uri="{FF2B5EF4-FFF2-40B4-BE49-F238E27FC236}">
                      <a16:creationId xmlns:a16="http://schemas.microsoft.com/office/drawing/2014/main" id="{BB6F8A0F-1084-4DB6-95B7-BD0ADBC42C61}"/>
                    </a:ext>
                  </a:extLst>
                </p:cNvPr>
                <p:cNvSpPr/>
                <p:nvPr/>
              </p:nvSpPr>
              <p:spPr>
                <a:xfrm>
                  <a:off x="116273" y="60276"/>
                  <a:ext cx="176766" cy="200483"/>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grpSp>
          <p:sp>
            <p:nvSpPr>
              <p:cNvPr id="30" name="TextBox 56">
                <a:extLst>
                  <a:ext uri="{FF2B5EF4-FFF2-40B4-BE49-F238E27FC236}">
                    <a16:creationId xmlns:a16="http://schemas.microsoft.com/office/drawing/2014/main" id="{131E7474-A8B2-4150-8DE1-C919C5B25565}"/>
                  </a:ext>
                </a:extLst>
              </p:cNvPr>
              <p:cNvSpPr txBox="1"/>
              <p:nvPr/>
            </p:nvSpPr>
            <p:spPr>
              <a:xfrm>
                <a:off x="198205" y="38104"/>
                <a:ext cx="905278" cy="191454"/>
              </a:xfrm>
              <a:prstGeom prst="rect">
                <a:avLst/>
              </a:prstGeom>
              <a:noFill/>
            </p:spPr>
            <p:txBody>
              <a:bodyPr wrap="square" tIns="54000" bIns="0">
                <a:noAutofit/>
              </a:bodyPr>
              <a:lstStyle/>
              <a:p>
                <a:pPr>
                  <a:lnSpc>
                    <a:spcPct val="107000"/>
                  </a:lnSpc>
                  <a:spcAft>
                    <a:spcPts val="800"/>
                  </a:spcAft>
                </a:pPr>
                <a:r>
                  <a:rPr lang="vi-VN" sz="4400" b="1" kern="1200" dirty="0">
                    <a:solidFill>
                      <a:srgbClr val="0000CC"/>
                    </a:solidFill>
                    <a:effectLst/>
                    <a:latin typeface="Fira Sans Black" panose="020B0A03050000020004" pitchFamily="34" charset="0"/>
                    <a:ea typeface="Calibri" panose="020F0502020204030204" pitchFamily="34" charset="0"/>
                    <a:cs typeface="Times New Roman" panose="02020603050405020304" pitchFamily="18" charset="0"/>
                  </a:rPr>
                  <a:t>Vận dụng</a:t>
                </a:r>
                <a:endParaRPr lang="vi-VN" sz="4400" dirty="0">
                  <a:effectLst/>
                  <a:latin typeface="Arial" panose="020B0604020202020204" pitchFamily="34" charset="0"/>
                  <a:ea typeface="Arial" panose="020B0604020202020204" pitchFamily="34" charset="0"/>
                  <a:cs typeface="Times New Roman" panose="02020603050405020304" pitchFamily="18" charset="0"/>
                </a:endParaRPr>
              </a:p>
            </p:txBody>
          </p:sp>
        </p:grpSp>
      </p:grpSp>
      <p:sp>
        <p:nvSpPr>
          <p:cNvPr id="49" name="TextBox 48">
            <a:extLst>
              <a:ext uri="{FF2B5EF4-FFF2-40B4-BE49-F238E27FC236}">
                <a16:creationId xmlns:a16="http://schemas.microsoft.com/office/drawing/2014/main" id="{999CB340-A16B-482F-A3FF-36F2BB116FA3}"/>
              </a:ext>
            </a:extLst>
          </p:cNvPr>
          <p:cNvSpPr txBox="1"/>
          <p:nvPr/>
        </p:nvSpPr>
        <p:spPr>
          <a:xfrm>
            <a:off x="914400" y="3962400"/>
            <a:ext cx="22936200" cy="2277547"/>
          </a:xfrm>
          <a:prstGeom prst="rect">
            <a:avLst/>
          </a:prstGeom>
          <a:noFill/>
        </p:spPr>
        <p:txBody>
          <a:bodyPr wrap="square" rtlCol="0">
            <a:spAutoFit/>
          </a:bodyPr>
          <a:lstStyle/>
          <a:p>
            <a:pPr>
              <a:spcBef>
                <a:spcPts val="600"/>
              </a:spcBef>
            </a:pPr>
            <a:r>
              <a:rPr lang="vi-VN" sz="4400" dirty="0">
                <a:latin typeface="Tahoma" panose="020B0604030504040204" pitchFamily="34" charset="0"/>
                <a:ea typeface="Tahoma" panose="020B0604030504040204" pitchFamily="34" charset="0"/>
                <a:cs typeface="Tahoma" panose="020B0604030504040204" pitchFamily="34" charset="0"/>
              </a:rPr>
              <a:t>Một câu lạc bộ có 20 học sinh.</a:t>
            </a:r>
          </a:p>
          <a:p>
            <a:pPr>
              <a:spcBef>
                <a:spcPts val="600"/>
              </a:spcBef>
            </a:pPr>
            <a:r>
              <a:rPr lang="vi-VN" sz="4400" dirty="0">
                <a:latin typeface="Tahoma" panose="020B0604030504040204" pitchFamily="34" charset="0"/>
                <a:ea typeface="Tahoma" panose="020B0604030504040204" pitchFamily="34" charset="0"/>
                <a:cs typeface="Tahoma" panose="020B0604030504040204" pitchFamily="34" charset="0"/>
              </a:rPr>
              <a:t>a) Có bao nhiêu cách chọn 6 thành viên vào Ban quản lí?</a:t>
            </a:r>
          </a:p>
          <a:p>
            <a:pPr>
              <a:spcBef>
                <a:spcPts val="600"/>
              </a:spcBef>
            </a:pPr>
            <a:r>
              <a:rPr lang="vi-VN" sz="4400" dirty="0">
                <a:latin typeface="Tahoma" panose="020B0604030504040204" pitchFamily="34" charset="0"/>
                <a:ea typeface="Tahoma" panose="020B0604030504040204" pitchFamily="34" charset="0"/>
                <a:cs typeface="Tahoma" panose="020B0604030504040204" pitchFamily="34" charset="0"/>
              </a:rPr>
              <a:t>b) Có bao nhiêu cách chọn Trưởng ban, 1 Phó ban, 4 thành viên khác vào Ban quản lí?</a:t>
            </a:r>
          </a:p>
        </p:txBody>
      </p:sp>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84491DCD-4096-46B2-AFB5-904AC9E6ED1D}"/>
                  </a:ext>
                </a:extLst>
              </p:cNvPr>
              <p:cNvSpPr txBox="1"/>
              <p:nvPr/>
            </p:nvSpPr>
            <p:spPr>
              <a:xfrm>
                <a:off x="876300" y="8254739"/>
                <a:ext cx="22936200" cy="1459887"/>
              </a:xfrm>
              <a:prstGeom prst="rect">
                <a:avLst/>
              </a:prstGeom>
              <a:noFill/>
            </p:spPr>
            <p:txBody>
              <a:bodyPr wrap="square" rtlCol="0">
                <a:spAutoFit/>
              </a:bodyPr>
              <a:lstStyle/>
              <a:p>
                <a:pPr algn="just">
                  <a:spcAft>
                    <a:spcPts val="600"/>
                  </a:spcAft>
                </a:pPr>
                <a:r>
                  <a:rPr lang="vi-VN" sz="4400" b="1" i="1" spc="-150" dirty="0">
                    <a:latin typeface="Tahoma" panose="020B0604030504040204" pitchFamily="34" charset="0"/>
                    <a:ea typeface="Tahoma" panose="020B0604030504040204" pitchFamily="34" charset="0"/>
                    <a:cs typeface="Tahoma" panose="020B0604030504040204" pitchFamily="34" charset="0"/>
                  </a:rPr>
                  <a:t>Cách khác</a:t>
                </a:r>
                <a:r>
                  <a:rPr lang="vi-VN" sz="4400" spc="-150" dirty="0">
                    <a:latin typeface="Tahoma" panose="020B0604030504040204" pitchFamily="34" charset="0"/>
                    <a:ea typeface="Tahoma" panose="020B0604030504040204" pitchFamily="34" charset="0"/>
                    <a:cs typeface="Tahoma" panose="020B0604030504040204" pitchFamily="34" charset="0"/>
                  </a:rPr>
                  <a:t>: Trong </a:t>
                </a:r>
                <a14:m>
                  <m:oMath xmlns:m="http://schemas.openxmlformats.org/officeDocument/2006/math">
                    <m:r>
                      <a:rPr lang="vi-VN" sz="4400" i="1" spc="-150">
                        <a:latin typeface="Cambria Math" panose="02040503050406030204" pitchFamily="18" charset="0"/>
                        <a:ea typeface="Arial" panose="020B0604020202020204" pitchFamily="34" charset="0"/>
                        <a:cs typeface="Times New Roman" panose="02020603050405020304" pitchFamily="18" charset="0"/>
                      </a:rPr>
                      <m:t>6</m:t>
                    </m:r>
                  </m:oMath>
                </a14:m>
                <a:r>
                  <a:rPr lang="vi-VN" sz="4400" spc="-150" dirty="0">
                    <a:latin typeface="Tahoma" panose="020B0604030504040204" pitchFamily="34" charset="0"/>
                    <a:ea typeface="Tahoma" panose="020B0604030504040204" pitchFamily="34" charset="0"/>
                    <a:cs typeface="Tahoma" panose="020B0604030504040204" pitchFamily="34" charset="0"/>
                  </a:rPr>
                  <a:t> người được chọn ở câu a), chúng ta chọn </a:t>
                </a:r>
                <a14:m>
                  <m:oMath xmlns:m="http://schemas.openxmlformats.org/officeDocument/2006/math">
                    <m:r>
                      <a:rPr lang="vi-VN" sz="4400" i="1" spc="-150">
                        <a:latin typeface="Cambria Math" panose="02040503050406030204" pitchFamily="18" charset="0"/>
                        <a:ea typeface="Arial" panose="020B0604020202020204" pitchFamily="34" charset="0"/>
                        <a:cs typeface="Times New Roman" panose="02020603050405020304" pitchFamily="18" charset="0"/>
                      </a:rPr>
                      <m:t>2</m:t>
                    </m:r>
                  </m:oMath>
                </a14:m>
                <a:r>
                  <a:rPr lang="vi-VN" sz="4400" spc="-150" dirty="0">
                    <a:latin typeface="Tahoma" panose="020B0604030504040204" pitchFamily="34" charset="0"/>
                    <a:ea typeface="Tahoma" panose="020B0604030504040204" pitchFamily="34" charset="0"/>
                    <a:cs typeface="Tahoma" panose="020B0604030504040204" pitchFamily="34" charset="0"/>
                  </a:rPr>
                  <a:t> người để làm </a:t>
                </a:r>
                <a14:m>
                  <m:oMath xmlns:m="http://schemas.openxmlformats.org/officeDocument/2006/math">
                    <m:r>
                      <a:rPr lang="vi-VN" sz="4400" i="1" spc="-150">
                        <a:latin typeface="Cambria Math" panose="02040503050406030204" pitchFamily="18" charset="0"/>
                        <a:ea typeface="Arial" panose="020B0604020202020204" pitchFamily="34" charset="0"/>
                        <a:cs typeface="Times New Roman" panose="02020603050405020304" pitchFamily="18" charset="0"/>
                      </a:rPr>
                      <m:t>1</m:t>
                    </m:r>
                  </m:oMath>
                </a14:m>
                <a:r>
                  <a:rPr lang="vi-VN" sz="4400" spc="-150" dirty="0">
                    <a:latin typeface="Tahoma" panose="020B0604030504040204" pitchFamily="34" charset="0"/>
                    <a:ea typeface="Tahoma" panose="020B0604030504040204" pitchFamily="34" charset="0"/>
                    <a:cs typeface="Tahoma" panose="020B0604030504040204" pitchFamily="34" charset="0"/>
                  </a:rPr>
                  <a:t> Trưởng ban, </a:t>
                </a:r>
                <a14:m>
                  <m:oMath xmlns:m="http://schemas.openxmlformats.org/officeDocument/2006/math">
                    <m:r>
                      <a:rPr lang="vi-VN" sz="4400" i="1" spc="-150">
                        <a:latin typeface="Cambria Math" panose="02040503050406030204" pitchFamily="18" charset="0"/>
                        <a:ea typeface="Arial" panose="020B0604020202020204" pitchFamily="34" charset="0"/>
                        <a:cs typeface="Times New Roman" panose="02020603050405020304" pitchFamily="18" charset="0"/>
                      </a:rPr>
                      <m:t>1</m:t>
                    </m:r>
                  </m:oMath>
                </a14:m>
                <a:r>
                  <a:rPr lang="vi-VN" sz="4400" spc="-150" dirty="0">
                    <a:latin typeface="Tahoma" panose="020B0604030504040204" pitchFamily="34" charset="0"/>
                    <a:ea typeface="Tahoma" panose="020B0604030504040204" pitchFamily="34" charset="0"/>
                    <a:cs typeface="Tahoma" panose="020B0604030504040204" pitchFamily="34" charset="0"/>
                  </a:rPr>
                  <a:t> Phó ban (xếp thứ tự), còn </a:t>
                </a:r>
                <a14:m>
                  <m:oMath xmlns:m="http://schemas.openxmlformats.org/officeDocument/2006/math">
                    <m:r>
                      <a:rPr lang="vi-VN" sz="4400" i="1" spc="-150">
                        <a:latin typeface="Cambria Math" panose="02040503050406030204" pitchFamily="18" charset="0"/>
                        <a:ea typeface="Arial" panose="020B0604020202020204" pitchFamily="34" charset="0"/>
                        <a:cs typeface="Times New Roman" panose="02020603050405020304" pitchFamily="18" charset="0"/>
                      </a:rPr>
                      <m:t>4</m:t>
                    </m:r>
                  </m:oMath>
                </a14:m>
                <a:r>
                  <a:rPr lang="vi-VN" sz="4400" spc="-150" dirty="0">
                    <a:latin typeface="Tahoma" panose="020B0604030504040204" pitchFamily="34" charset="0"/>
                    <a:ea typeface="Tahoma" panose="020B0604030504040204" pitchFamily="34" charset="0"/>
                    <a:cs typeface="Tahoma" panose="020B0604030504040204" pitchFamily="34" charset="0"/>
                  </a:rPr>
                  <a:t> người còn lại là thành viên của Ban quản lí: có </a:t>
                </a:r>
                <a14:m>
                  <m:oMath xmlns:m="http://schemas.openxmlformats.org/officeDocument/2006/math">
                    <m:sSubSup>
                      <m:sSubSupPr>
                        <m:ctrlPr>
                          <a:rPr lang="vi-VN" sz="4400" i="1" spc="-150">
                            <a:latin typeface="Cambria Math" panose="02040503050406030204" pitchFamily="18" charset="0"/>
                            <a:ea typeface="Arial" panose="020B0604020202020204" pitchFamily="34" charset="0"/>
                            <a:cs typeface="Times New Roman" panose="02020603050405020304" pitchFamily="18" charset="0"/>
                          </a:rPr>
                        </m:ctrlPr>
                      </m:sSubSupPr>
                      <m:e>
                        <m:r>
                          <a:rPr lang="vi-VN" sz="4400" i="1" spc="-150">
                            <a:latin typeface="Cambria Math" panose="02040503050406030204" pitchFamily="18" charset="0"/>
                            <a:ea typeface="Arial" panose="020B0604020202020204" pitchFamily="34" charset="0"/>
                            <a:cs typeface="Times New Roman" panose="02020603050405020304" pitchFamily="18" charset="0"/>
                          </a:rPr>
                          <m:t>𝐴</m:t>
                        </m:r>
                      </m:e>
                      <m:sub>
                        <m:r>
                          <a:rPr lang="vi-VN" sz="4400" i="1" spc="-150">
                            <a:latin typeface="Cambria Math" panose="02040503050406030204" pitchFamily="18" charset="0"/>
                            <a:ea typeface="Arial" panose="020B0604020202020204" pitchFamily="34" charset="0"/>
                            <a:cs typeface="Times New Roman" panose="02020603050405020304" pitchFamily="18" charset="0"/>
                          </a:rPr>
                          <m:t>6</m:t>
                        </m:r>
                      </m:sub>
                      <m:sup>
                        <m:r>
                          <a:rPr lang="vi-VN" sz="4400" i="1" spc="-150">
                            <a:latin typeface="Cambria Math" panose="02040503050406030204" pitchFamily="18" charset="0"/>
                            <a:ea typeface="Arial" panose="020B0604020202020204" pitchFamily="34" charset="0"/>
                            <a:cs typeface="Times New Roman" panose="02020603050405020304" pitchFamily="18" charset="0"/>
                          </a:rPr>
                          <m:t>2</m:t>
                        </m:r>
                      </m:sup>
                    </m:sSubSup>
                    <m:r>
                      <a:rPr lang="vi-VN" sz="4400" i="1" spc="-150">
                        <a:latin typeface="Cambria Math" panose="02040503050406030204" pitchFamily="18" charset="0"/>
                        <a:ea typeface="Arial" panose="020B0604020202020204" pitchFamily="34" charset="0"/>
                        <a:cs typeface="Times New Roman" panose="02020603050405020304" pitchFamily="18" charset="0"/>
                      </a:rPr>
                      <m:t>=</m:t>
                    </m:r>
                    <m:r>
                      <a:rPr lang="vi-VN" sz="4400" i="1" spc="-150">
                        <a:latin typeface="Cambria Math" panose="02040503050406030204" pitchFamily="18" charset="0"/>
                        <a:ea typeface="Arial" panose="020B0604020202020204" pitchFamily="34" charset="0"/>
                        <a:cs typeface="Times New Roman" panose="02020603050405020304" pitchFamily="18" charset="0"/>
                      </a:rPr>
                      <m:t>30</m:t>
                    </m:r>
                  </m:oMath>
                </a14:m>
                <a:r>
                  <a:rPr lang="vi-VN" sz="4400" spc="-150" dirty="0">
                    <a:latin typeface="Tahoma" panose="020B0604030504040204" pitchFamily="34" charset="0"/>
                    <a:ea typeface="Tahoma" panose="020B0604030504040204" pitchFamily="34" charset="0"/>
                    <a:cs typeface="Tahoma" panose="020B0604030504040204" pitchFamily="34" charset="0"/>
                  </a:rPr>
                  <a:t> (cách).</a:t>
                </a:r>
              </a:p>
            </p:txBody>
          </p:sp>
        </mc:Choice>
        <mc:Fallback xmlns="">
          <p:sp>
            <p:nvSpPr>
              <p:cNvPr id="50" name="TextBox 49">
                <a:extLst>
                  <a:ext uri="{FF2B5EF4-FFF2-40B4-BE49-F238E27FC236}">
                    <a16:creationId xmlns:a16="http://schemas.microsoft.com/office/drawing/2014/main" id="{84491DCD-4096-46B2-AFB5-904AC9E6ED1D}"/>
                  </a:ext>
                </a:extLst>
              </p:cNvPr>
              <p:cNvSpPr txBox="1">
                <a:spLocks noRot="1" noChangeAspect="1" noMove="1" noResize="1" noEditPoints="1" noAdjustHandles="1" noChangeArrowheads="1" noChangeShapeType="1" noTextEdit="1"/>
              </p:cNvSpPr>
              <p:nvPr/>
            </p:nvSpPr>
            <p:spPr>
              <a:xfrm>
                <a:off x="876300" y="8254739"/>
                <a:ext cx="22936200" cy="1459887"/>
              </a:xfrm>
              <a:prstGeom prst="rect">
                <a:avLst/>
              </a:prstGeom>
              <a:blipFill>
                <a:blip r:embed="rId3"/>
                <a:stretch>
                  <a:fillRect l="-1090" t="-8750" r="-1754" b="-179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E7F1E05A-A760-1C26-E54A-D8B314AE0543}"/>
                  </a:ext>
                </a:extLst>
              </p:cNvPr>
              <p:cNvSpPr txBox="1"/>
              <p:nvPr/>
            </p:nvSpPr>
            <p:spPr>
              <a:xfrm>
                <a:off x="962160" y="9817136"/>
                <a:ext cx="22686586" cy="2200602"/>
              </a:xfrm>
              <a:prstGeom prst="rect">
                <a:avLst/>
              </a:prstGeom>
              <a:noFill/>
            </p:spPr>
            <p:txBody>
              <a:bodyPr wrap="square">
                <a:spAutoFit/>
              </a:bodyPr>
              <a:lstStyle/>
              <a:p>
                <a:pPr algn="just">
                  <a:spcAft>
                    <a:spcPts val="600"/>
                  </a:spcAft>
                </a:pPr>
                <a:r>
                  <a:rPr lang="vi-VN" sz="4400" dirty="0">
                    <a:solidFill>
                      <a:schemeClr val="tx1"/>
                    </a:solidFill>
                    <a:latin typeface="Tahoma" panose="020B0604030504040204" pitchFamily="34" charset="0"/>
                    <a:ea typeface="Tahoma" panose="020B0604030504040204" pitchFamily="34" charset="0"/>
                    <a:cs typeface="Tahoma" panose="020B0604030504040204" pitchFamily="34" charset="0"/>
                  </a:rPr>
                  <a:t>Vậy, theo quy tắc nhân, số cách chọn Trưởng ban, </a:t>
                </a:r>
                <a14:m>
                  <m:oMath xmlns:m="http://schemas.openxmlformats.org/officeDocument/2006/math">
                    <m:r>
                      <a:rPr lang="vi-VN" sz="4400" i="1">
                        <a:solidFill>
                          <a:schemeClr val="tx1"/>
                        </a:solidFill>
                        <a:latin typeface="Cambria Math" panose="02040503050406030204" pitchFamily="18" charset="0"/>
                        <a:ea typeface="Arial" panose="020B0604020202020204" pitchFamily="34" charset="0"/>
                        <a:cs typeface="Times New Roman" panose="02020603050405020304" pitchFamily="18" charset="0"/>
                      </a:rPr>
                      <m:t>1</m:t>
                    </m:r>
                  </m:oMath>
                </a14:m>
                <a:r>
                  <a:rPr lang="vi-VN" sz="4400" dirty="0">
                    <a:solidFill>
                      <a:schemeClr val="tx1"/>
                    </a:solidFill>
                    <a:latin typeface="Tahoma" panose="020B0604030504040204" pitchFamily="34" charset="0"/>
                    <a:ea typeface="Tahoma" panose="020B0604030504040204" pitchFamily="34" charset="0"/>
                    <a:cs typeface="Tahoma" panose="020B0604030504040204" pitchFamily="34" charset="0"/>
                  </a:rPr>
                  <a:t> Phó ban, </a:t>
                </a:r>
                <a14:m>
                  <m:oMath xmlns:m="http://schemas.openxmlformats.org/officeDocument/2006/math">
                    <m:r>
                      <a:rPr lang="vi-VN" sz="4400" i="1">
                        <a:solidFill>
                          <a:schemeClr val="tx1"/>
                        </a:solidFill>
                        <a:latin typeface="Cambria Math" panose="02040503050406030204" pitchFamily="18" charset="0"/>
                        <a:ea typeface="Arial" panose="020B0604020202020204" pitchFamily="34" charset="0"/>
                        <a:cs typeface="Times New Roman" panose="02020603050405020304" pitchFamily="18" charset="0"/>
                      </a:rPr>
                      <m:t>4</m:t>
                    </m:r>
                  </m:oMath>
                </a14:m>
                <a:r>
                  <a:rPr lang="vi-VN" sz="4400" dirty="0">
                    <a:solidFill>
                      <a:schemeClr val="tx1"/>
                    </a:solidFill>
                    <a:latin typeface="Tahoma" panose="020B0604030504040204" pitchFamily="34" charset="0"/>
                    <a:ea typeface="Tahoma" panose="020B0604030504040204" pitchFamily="34" charset="0"/>
                    <a:cs typeface="Tahoma" panose="020B0604030504040204" pitchFamily="34" charset="0"/>
                  </a:rPr>
                  <a:t> thành viên khác vào Ban quản lí là</a:t>
                </a:r>
                <a:endParaRPr lang="en-US" sz="4400" b="1" i="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ctr">
                  <a:spcAft>
                    <a:spcPts val="600"/>
                  </a:spcAft>
                </a:pPr>
                <a14:m>
                  <m:oMath xmlns:m="http://schemas.openxmlformats.org/officeDocument/2006/math">
                    <m:r>
                      <a:rPr lang="en-US" sz="4400" b="1" i="0" smtClean="0">
                        <a:solidFill>
                          <a:schemeClr val="tx1"/>
                        </a:solidFill>
                        <a:latin typeface="Cambria Math" panose="02040503050406030204" pitchFamily="18" charset="0"/>
                      </a:rPr>
                      <m:t> </m:t>
                    </m:r>
                    <m:r>
                      <a:rPr lang="en-US" sz="4400" b="1" i="1">
                        <a:solidFill>
                          <a:schemeClr val="tx1"/>
                        </a:solidFill>
                        <a:latin typeface="Cambria Math" panose="02040503050406030204" pitchFamily="18" charset="0"/>
                      </a:rPr>
                      <m:t>𝟑𝟖𝟕𝟔𝟎</m:t>
                    </m:r>
                    <m:r>
                      <a:rPr lang="en-US" sz="4400" b="1" i="1">
                        <a:solidFill>
                          <a:schemeClr val="tx1"/>
                        </a:solidFill>
                        <a:latin typeface="Cambria Math" panose="02040503050406030204" pitchFamily="18" charset="0"/>
                      </a:rPr>
                      <m:t>.</m:t>
                    </m:r>
                    <m:r>
                      <a:rPr lang="en-US" sz="4400" b="1" i="1">
                        <a:solidFill>
                          <a:schemeClr val="tx1"/>
                        </a:solidFill>
                        <a:latin typeface="Cambria Math" panose="02040503050406030204" pitchFamily="18" charset="0"/>
                      </a:rPr>
                      <m:t>𝟑𝟎</m:t>
                    </m:r>
                    <m:r>
                      <a:rPr lang="en-US" sz="4400" b="1" i="1">
                        <a:solidFill>
                          <a:schemeClr val="tx1"/>
                        </a:solidFill>
                        <a:latin typeface="Cambria Math" panose="02040503050406030204" pitchFamily="18" charset="0"/>
                      </a:rPr>
                      <m:t>=</m:t>
                    </m:r>
                    <m:r>
                      <a:rPr lang="en-US" sz="4400" b="1" i="1">
                        <a:solidFill>
                          <a:schemeClr val="tx1"/>
                        </a:solidFill>
                        <a:latin typeface="Cambria Math" panose="02040503050406030204" pitchFamily="18" charset="0"/>
                      </a:rPr>
                      <m:t>𝟏</m:t>
                    </m:r>
                    <m:r>
                      <a:rPr lang="en-US" sz="4400" b="1" i="1" smtClean="0">
                        <a:solidFill>
                          <a:schemeClr val="tx1"/>
                        </a:solidFill>
                        <a:latin typeface="Cambria Math" panose="02040503050406030204" pitchFamily="18" charset="0"/>
                      </a:rPr>
                      <m:t> </m:t>
                    </m:r>
                    <m:r>
                      <a:rPr lang="en-US" sz="4400" b="1" i="1">
                        <a:solidFill>
                          <a:schemeClr val="tx1"/>
                        </a:solidFill>
                        <a:latin typeface="Cambria Math" panose="02040503050406030204" pitchFamily="18" charset="0"/>
                      </a:rPr>
                      <m:t>𝟏𝟔𝟐</m:t>
                    </m:r>
                    <m:r>
                      <a:rPr lang="en-US" sz="4400" b="1" i="1" smtClean="0">
                        <a:solidFill>
                          <a:schemeClr val="tx1"/>
                        </a:solidFill>
                        <a:latin typeface="Cambria Math" panose="02040503050406030204" pitchFamily="18" charset="0"/>
                      </a:rPr>
                      <m:t> </m:t>
                    </m:r>
                    <m:r>
                      <a:rPr lang="en-US" sz="4400" b="1" i="1">
                        <a:solidFill>
                          <a:schemeClr val="tx1"/>
                        </a:solidFill>
                        <a:latin typeface="Cambria Math" panose="02040503050406030204" pitchFamily="18" charset="0"/>
                      </a:rPr>
                      <m:t>𝟖𝟎𝟎</m:t>
                    </m:r>
                  </m:oMath>
                </a14:m>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a:t>
                </a:r>
                <a:endParaRPr lang="en-US" sz="4400" dirty="0"/>
              </a:p>
            </p:txBody>
          </p:sp>
        </mc:Choice>
        <mc:Fallback xmlns="">
          <p:sp>
            <p:nvSpPr>
              <p:cNvPr id="3" name="TextBox 2">
                <a:extLst>
                  <a:ext uri="{FF2B5EF4-FFF2-40B4-BE49-F238E27FC236}">
                    <a16:creationId xmlns:a16="http://schemas.microsoft.com/office/drawing/2014/main" id="{E7F1E05A-A760-1C26-E54A-D8B314AE0543}"/>
                  </a:ext>
                </a:extLst>
              </p:cNvPr>
              <p:cNvSpPr txBox="1">
                <a:spLocks noRot="1" noChangeAspect="1" noMove="1" noResize="1" noEditPoints="1" noAdjustHandles="1" noChangeArrowheads="1" noChangeShapeType="1" noTextEdit="1"/>
              </p:cNvSpPr>
              <p:nvPr/>
            </p:nvSpPr>
            <p:spPr>
              <a:xfrm>
                <a:off x="962160" y="9817136"/>
                <a:ext cx="22686586" cy="2200602"/>
              </a:xfrm>
              <a:prstGeom prst="rect">
                <a:avLst/>
              </a:prstGeom>
              <a:blipFill>
                <a:blip r:embed="rId4"/>
                <a:stretch>
                  <a:fillRect l="-1102" t="-5817" r="-1827" b="-11080"/>
                </a:stretch>
              </a:blipFill>
            </p:spPr>
            <p:txBody>
              <a:bodyPr/>
              <a:lstStyle/>
              <a:p>
                <a:r>
                  <a:rPr lang="en-US">
                    <a:noFill/>
                  </a:rPr>
                  <a:t> </a:t>
                </a:r>
              </a:p>
            </p:txBody>
          </p:sp>
        </mc:Fallback>
      </mc:AlternateContent>
    </p:spTree>
    <p:extLst>
      <p:ext uri="{BB962C8B-B14F-4D97-AF65-F5344CB8AC3E}">
        <p14:creationId xmlns:p14="http://schemas.microsoft.com/office/powerpoint/2010/main" val="118061415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1000"/>
                                        <p:tgtEl>
                                          <p:spTgt spid="50"/>
                                        </p:tgtEl>
                                      </p:cBhvr>
                                    </p:animEffect>
                                    <p:anim calcmode="lin" valueType="num">
                                      <p:cBhvr>
                                        <p:cTn id="8" dur="1000" fill="hold"/>
                                        <p:tgtEl>
                                          <p:spTgt spid="50"/>
                                        </p:tgtEl>
                                        <p:attrNameLst>
                                          <p:attrName>ppt_x</p:attrName>
                                        </p:attrNameLst>
                                      </p:cBhvr>
                                      <p:tavLst>
                                        <p:tav tm="0">
                                          <p:val>
                                            <p:strVal val="#ppt_x"/>
                                          </p:val>
                                        </p:tav>
                                        <p:tav tm="100000">
                                          <p:val>
                                            <p:strVal val="#ppt_x"/>
                                          </p:val>
                                        </p:tav>
                                      </p:tavLst>
                                    </p:anim>
                                    <p:anim calcmode="lin" valueType="num">
                                      <p:cBhvr>
                                        <p:cTn id="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BC33C0C-259A-4A70-99E2-8D58FB0B9E86}"/>
              </a:ext>
            </a:extLst>
          </p:cNvPr>
          <p:cNvGrpSpPr/>
          <p:nvPr/>
        </p:nvGrpSpPr>
        <p:grpSpPr>
          <a:xfrm>
            <a:off x="412800" y="1789293"/>
            <a:ext cx="11042600" cy="815609"/>
            <a:chOff x="387400" y="1904999"/>
            <a:chExt cx="11042600" cy="815609"/>
          </a:xfrm>
        </p:grpSpPr>
        <p:sp>
          <p:nvSpPr>
            <p:cNvPr id="17" name="Rectangle 16">
              <a:extLst>
                <a:ext uri="{FF2B5EF4-FFF2-40B4-BE49-F238E27FC236}">
                  <a16:creationId xmlns:a16="http://schemas.microsoft.com/office/drawing/2014/main" id="{CE96812B-CA35-423B-AB78-F20B241658E4}"/>
                </a:ext>
              </a:extLst>
            </p:cNvPr>
            <p:cNvSpPr/>
            <p:nvPr/>
          </p:nvSpPr>
          <p:spPr>
            <a:xfrm>
              <a:off x="1981200" y="1905000"/>
              <a:ext cx="9448800" cy="815608"/>
            </a:xfrm>
            <a:prstGeom prst="rect">
              <a:avLst/>
            </a:prstGeom>
          </p:spPr>
          <p:txBody>
            <a:bodyPr wrap="square">
              <a:spAutoFit/>
            </a:bodyPr>
            <a:lstStyle/>
            <a:p>
              <a:pPr>
                <a:lnSpc>
                  <a:spcPct val="100000"/>
                </a:lnSpc>
                <a:spcBef>
                  <a:spcPct val="0"/>
                </a:spcBef>
                <a:buNone/>
                <a:defRPr/>
              </a:pPr>
              <a:r>
                <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rPr>
                <a:t>SỬ DỤNG MÁY TÍNH CẦM TAY</a:t>
              </a:r>
            </a:p>
          </p:txBody>
        </p:sp>
        <p:sp>
          <p:nvSpPr>
            <p:cNvPr id="18" name="Round Same Side Corner Rectangle 51">
              <a:extLst>
                <a:ext uri="{FF2B5EF4-FFF2-40B4-BE49-F238E27FC236}">
                  <a16:creationId xmlns:a16="http://schemas.microsoft.com/office/drawing/2014/main" id="{F5394341-0F3A-4C0D-BC41-B35436366F0D}"/>
                </a:ext>
              </a:extLst>
            </p:cNvPr>
            <p:cNvSpPr/>
            <p:nvPr/>
          </p:nvSpPr>
          <p:spPr>
            <a:xfrm rot="5400000">
              <a:off x="675767" y="1616632"/>
              <a:ext cx="788466" cy="13652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9" name="TextBox 18">
              <a:extLst>
                <a:ext uri="{FF2B5EF4-FFF2-40B4-BE49-F238E27FC236}">
                  <a16:creationId xmlns:a16="http://schemas.microsoft.com/office/drawing/2014/main" id="{F5322D5D-00D8-42B9-BCDA-53D3D944992D}"/>
                </a:ext>
              </a:extLst>
            </p:cNvPr>
            <p:cNvSpPr txBox="1"/>
            <p:nvPr/>
          </p:nvSpPr>
          <p:spPr>
            <a:xfrm rot="10800000" flipH="1" flipV="1">
              <a:off x="609600" y="1981200"/>
              <a:ext cx="901308" cy="707886"/>
            </a:xfrm>
            <a:prstGeom prst="rect">
              <a:avLst/>
            </a:prstGeom>
            <a:noFill/>
          </p:spPr>
          <p:txBody>
            <a:bodyPr wrap="squar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5</a:t>
              </a:r>
            </a:p>
          </p:txBody>
        </p:sp>
      </p:grpSp>
      <p:grpSp>
        <p:nvGrpSpPr>
          <p:cNvPr id="41" name="Group 40">
            <a:extLst>
              <a:ext uri="{FF2B5EF4-FFF2-40B4-BE49-F238E27FC236}">
                <a16:creationId xmlns:a16="http://schemas.microsoft.com/office/drawing/2014/main" id="{15956DCF-BE81-49BD-AEFD-E1B23CD9355B}"/>
              </a:ext>
            </a:extLst>
          </p:cNvPr>
          <p:cNvGrpSpPr/>
          <p:nvPr/>
        </p:nvGrpSpPr>
        <p:grpSpPr>
          <a:xfrm>
            <a:off x="304800" y="2689086"/>
            <a:ext cx="23665149" cy="6378100"/>
            <a:chOff x="304800" y="2971797"/>
            <a:chExt cx="23665149" cy="9677403"/>
          </a:xfrm>
        </p:grpSpPr>
        <p:sp>
          <p:nvSpPr>
            <p:cNvPr id="42" name="Rounded Rectangle 19">
              <a:extLst>
                <a:ext uri="{FF2B5EF4-FFF2-40B4-BE49-F238E27FC236}">
                  <a16:creationId xmlns:a16="http://schemas.microsoft.com/office/drawing/2014/main" id="{77A07A8C-0C66-46F5-9492-F3FF15272385}"/>
                </a:ext>
              </a:extLst>
            </p:cNvPr>
            <p:cNvSpPr/>
            <p:nvPr/>
          </p:nvSpPr>
          <p:spPr>
            <a:xfrm>
              <a:off x="457200" y="3048000"/>
              <a:ext cx="23512749" cy="9601200"/>
            </a:xfrm>
            <a:prstGeom prst="roundRect">
              <a:avLst>
                <a:gd name="adj" fmla="val 4496"/>
              </a:avLst>
            </a:prstGeom>
            <a:solidFill>
              <a:schemeClr val="accent4">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57150">
                <a:lnSpc>
                  <a:spcPct val="107000"/>
                </a:lnSpc>
                <a:spcAft>
                  <a:spcPts val="800"/>
                </a:spcAft>
              </a:pPr>
              <a:endParaRPr lang="vi-VN" sz="4700" dirty="0">
                <a:solidFill>
                  <a:schemeClr val="tx1"/>
                </a:solidFill>
                <a:effectLst/>
                <a:latin typeface="Tomaho"/>
                <a:ea typeface="Arial" panose="020B0604020202020204" pitchFamily="34" charset="0"/>
                <a:cs typeface="Times New Roman" panose="02020603050405020304" pitchFamily="18" charset="0"/>
              </a:endParaRPr>
            </a:p>
          </p:txBody>
        </p:sp>
        <p:grpSp>
          <p:nvGrpSpPr>
            <p:cNvPr id="43" name="Group 42">
              <a:extLst>
                <a:ext uri="{FF2B5EF4-FFF2-40B4-BE49-F238E27FC236}">
                  <a16:creationId xmlns:a16="http://schemas.microsoft.com/office/drawing/2014/main" id="{731AF5AF-AB66-43AD-977A-4DB2F036BF08}"/>
                </a:ext>
              </a:extLst>
            </p:cNvPr>
            <p:cNvGrpSpPr/>
            <p:nvPr/>
          </p:nvGrpSpPr>
          <p:grpSpPr>
            <a:xfrm>
              <a:off x="304800" y="2971797"/>
              <a:ext cx="3276233" cy="685802"/>
              <a:chOff x="22440" y="38103"/>
              <a:chExt cx="1056356" cy="191455"/>
            </a:xfrm>
          </p:grpSpPr>
          <p:grpSp>
            <p:nvGrpSpPr>
              <p:cNvPr id="44" name="Group 43">
                <a:extLst>
                  <a:ext uri="{FF2B5EF4-FFF2-40B4-BE49-F238E27FC236}">
                    <a16:creationId xmlns:a16="http://schemas.microsoft.com/office/drawing/2014/main" id="{C7FAA25F-8F09-4321-9ECE-DAD408240DF5}"/>
                  </a:ext>
                </a:extLst>
              </p:cNvPr>
              <p:cNvGrpSpPr/>
              <p:nvPr/>
            </p:nvGrpSpPr>
            <p:grpSpPr>
              <a:xfrm>
                <a:off x="22440" y="38103"/>
                <a:ext cx="1056356" cy="190117"/>
                <a:chOff x="31572" y="34060"/>
                <a:chExt cx="1486312" cy="235281"/>
              </a:xfrm>
            </p:grpSpPr>
            <p:sp>
              <p:nvSpPr>
                <p:cNvPr id="46" name="Arrow: Pentagon 45">
                  <a:extLst>
                    <a:ext uri="{FF2B5EF4-FFF2-40B4-BE49-F238E27FC236}">
                      <a16:creationId xmlns:a16="http://schemas.microsoft.com/office/drawing/2014/main" id="{E4DD6093-8752-4E91-AA4A-F0A093044FF9}"/>
                    </a:ext>
                  </a:extLst>
                </p:cNvPr>
                <p:cNvSpPr/>
                <p:nvPr/>
              </p:nvSpPr>
              <p:spPr>
                <a:xfrm>
                  <a:off x="169849" y="34060"/>
                  <a:ext cx="1348035" cy="235281"/>
                </a:xfrm>
                <a:prstGeom prst="homePlate">
                  <a:avLst/>
                </a:prstGeom>
                <a:solidFill>
                  <a:srgbClr val="FCFFEF"/>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nSpc>
                      <a:spcPct val="106000"/>
                    </a:lnSpc>
                    <a:spcAft>
                      <a:spcPts val="800"/>
                    </a:spcAft>
                  </a:pPr>
                  <a:r>
                    <a:rPr lang="vi-VN" sz="1000" b="1" kern="1200">
                      <a:solidFill>
                        <a:srgbClr val="0000CC"/>
                      </a:solidFill>
                      <a:effectLst/>
                      <a:latin typeface="Arial" panose="020B0604020202020204" pitchFamily="34" charset="0"/>
                      <a:ea typeface="Calibri" panose="020F0502020204030204" pitchFamily="34" charset="0"/>
                      <a:cs typeface="Times New Roman" panose="02020603050405020304" pitchFamily="18" charset="0"/>
                    </a:rPr>
                    <a:t> </a:t>
                  </a:r>
                  <a:endParaRPr lang="vi-VN" sz="1100">
                    <a:effectLst/>
                    <a:latin typeface="Arial" panose="020B0604020202020204" pitchFamily="34" charset="0"/>
                    <a:ea typeface="Arial" panose="020B0604020202020204" pitchFamily="34" charset="0"/>
                    <a:cs typeface="Times New Roman" panose="02020603050405020304" pitchFamily="18" charset="0"/>
                  </a:endParaRPr>
                </a:p>
              </p:txBody>
            </p:sp>
            <p:sp>
              <p:nvSpPr>
                <p:cNvPr id="47" name="Arrow: Chevron 46">
                  <a:extLst>
                    <a:ext uri="{FF2B5EF4-FFF2-40B4-BE49-F238E27FC236}">
                      <a16:creationId xmlns:a16="http://schemas.microsoft.com/office/drawing/2014/main" id="{27AB0489-94C4-4E93-8FBB-5C09AC73BBD8}"/>
                    </a:ext>
                  </a:extLst>
                </p:cNvPr>
                <p:cNvSpPr/>
                <p:nvPr/>
              </p:nvSpPr>
              <p:spPr>
                <a:xfrm>
                  <a:off x="31572" y="60342"/>
                  <a:ext cx="162630" cy="200483"/>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sp>
              <p:nvSpPr>
                <p:cNvPr id="48" name="Arrow: Chevron 47">
                  <a:extLst>
                    <a:ext uri="{FF2B5EF4-FFF2-40B4-BE49-F238E27FC236}">
                      <a16:creationId xmlns:a16="http://schemas.microsoft.com/office/drawing/2014/main" id="{1D948903-D0FA-496E-AE4B-628B0F781C42}"/>
                    </a:ext>
                  </a:extLst>
                </p:cNvPr>
                <p:cNvSpPr/>
                <p:nvPr/>
              </p:nvSpPr>
              <p:spPr>
                <a:xfrm>
                  <a:off x="116273" y="60276"/>
                  <a:ext cx="176766" cy="200483"/>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grpSp>
          <p:sp>
            <p:nvSpPr>
              <p:cNvPr id="45" name="TextBox 56">
                <a:extLst>
                  <a:ext uri="{FF2B5EF4-FFF2-40B4-BE49-F238E27FC236}">
                    <a16:creationId xmlns:a16="http://schemas.microsoft.com/office/drawing/2014/main" id="{F8E82A46-41B4-4C31-89D7-011F17E8975F}"/>
                  </a:ext>
                </a:extLst>
              </p:cNvPr>
              <p:cNvSpPr txBox="1"/>
              <p:nvPr/>
            </p:nvSpPr>
            <p:spPr>
              <a:xfrm>
                <a:off x="198205" y="38104"/>
                <a:ext cx="807002" cy="191454"/>
              </a:xfrm>
              <a:prstGeom prst="rect">
                <a:avLst/>
              </a:prstGeom>
              <a:noFill/>
            </p:spPr>
            <p:txBody>
              <a:bodyPr wrap="square" tIns="54000" bIns="0">
                <a:noAutofit/>
              </a:bodyPr>
              <a:lstStyle/>
              <a:p>
                <a:pPr>
                  <a:lnSpc>
                    <a:spcPct val="107000"/>
                  </a:lnSpc>
                  <a:spcAft>
                    <a:spcPts val="800"/>
                  </a:spcAft>
                </a:pPr>
                <a:r>
                  <a:rPr lang="vi-VN" sz="4400" b="1" kern="1200" dirty="0">
                    <a:solidFill>
                      <a:srgbClr val="0000CC"/>
                    </a:solidFill>
                    <a:effectLst/>
                    <a:latin typeface="Fira Sans Black" panose="020B0A03050000020004" pitchFamily="34" charset="0"/>
                    <a:ea typeface="Calibri" panose="020F0502020204030204" pitchFamily="34" charset="0"/>
                    <a:cs typeface="Times New Roman" panose="02020603050405020304" pitchFamily="18" charset="0"/>
                  </a:rPr>
                  <a:t>HOÁN  VỊ</a:t>
                </a:r>
                <a:endParaRPr lang="vi-VN" sz="4400" dirty="0">
                  <a:effectLst/>
                  <a:latin typeface="Arial" panose="020B0604020202020204" pitchFamily="34" charset="0"/>
                  <a:ea typeface="Arial" panose="020B0604020202020204" pitchFamily="34" charset="0"/>
                  <a:cs typeface="Times New Roman" panose="02020603050405020304" pitchFamily="18" charset="0"/>
                </a:endParaRPr>
              </a:p>
            </p:txBody>
          </p:sp>
        </p:grpSp>
      </p:gr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20930986-2499-495F-9943-397183223A57}"/>
                  </a:ext>
                </a:extLst>
              </p:cNvPr>
              <p:cNvSpPr txBox="1"/>
              <p:nvPr/>
            </p:nvSpPr>
            <p:spPr>
              <a:xfrm>
                <a:off x="533400" y="3352800"/>
                <a:ext cx="22936200" cy="5714385"/>
              </a:xfrm>
              <a:prstGeom prst="rect">
                <a:avLst/>
              </a:prstGeom>
              <a:noFill/>
              <a:ln>
                <a:solidFill>
                  <a:schemeClr val="tx1"/>
                </a:solidFill>
              </a:ln>
            </p:spPr>
            <p:txBody>
              <a:bodyPr wrap="square" rtlCol="0">
                <a:spAutoFit/>
              </a:bodyPr>
              <a:lstStyle/>
              <a:p>
                <a:pPr algn="just">
                  <a:spcAft>
                    <a:spcPts val="600"/>
                  </a:spcAft>
                </a:pPr>
                <a:endParaRPr lang="vi-VN" sz="5400" b="1" i="1" dirty="0">
                  <a:latin typeface="Tomaho"/>
                  <a:ea typeface="Arial" panose="020B0604020202020204" pitchFamily="34" charset="0"/>
                  <a:cs typeface="Times New Roman" panose="02020603050405020304" pitchFamily="18" charset="0"/>
                </a:endParaRPr>
              </a:p>
              <a:p>
                <a:pPr indent="57150" algn="just">
                  <a:lnSpc>
                    <a:spcPct val="107000"/>
                  </a:lnSpc>
                  <a:spcAft>
                    <a:spcPts val="800"/>
                  </a:spcAft>
                </a:pPr>
                <a:r>
                  <a:rPr lang="vi-VN" sz="5400" dirty="0">
                    <a:latin typeface="Tomaho"/>
                    <a:ea typeface="Arial" panose="020B0604020202020204" pitchFamily="34" charset="0"/>
                    <a:cs typeface="Times New Roman" panose="02020603050405020304" pitchFamily="18" charset="0"/>
                  </a:rPr>
                  <a:t>Ta có thể dùng máy tính cầm tay để tính số các hoán vị, chỉnh hợp và tổ hợp.</a:t>
                </a:r>
              </a:p>
              <a:p>
                <a:pPr indent="57150">
                  <a:lnSpc>
                    <a:spcPct val="107000"/>
                  </a:lnSpc>
                  <a:spcAft>
                    <a:spcPts val="800"/>
                  </a:spcAft>
                </a:pPr>
                <a:r>
                  <a:rPr lang="vi-VN" sz="5400" b="1" dirty="0">
                    <a:latin typeface="Tomaho"/>
                    <a:ea typeface="Arial" panose="020B0604020202020204" pitchFamily="34" charset="0"/>
                    <a:cs typeface="Times New Roman" panose="02020603050405020304" pitchFamily="18" charset="0"/>
                  </a:rPr>
                  <a:t>Hoán vị</a:t>
                </a:r>
                <a:endParaRPr lang="vi-VN" sz="5400" dirty="0">
                  <a:latin typeface="Tomaho"/>
                  <a:ea typeface="Arial" panose="020B0604020202020204" pitchFamily="34" charset="0"/>
                  <a:cs typeface="Times New Roman" panose="02020603050405020304" pitchFamily="18" charset="0"/>
                </a:endParaRPr>
              </a:p>
              <a:p>
                <a:pPr indent="57150">
                  <a:lnSpc>
                    <a:spcPct val="107000"/>
                  </a:lnSpc>
                  <a:spcAft>
                    <a:spcPts val="800"/>
                  </a:spcAft>
                </a:pPr>
                <a:r>
                  <a:rPr lang="vi-VN" sz="5400" dirty="0">
                    <a:latin typeface="Tomaho"/>
                    <a:ea typeface="Arial" panose="020B0604020202020204" pitchFamily="34" charset="0"/>
                    <a:cs typeface="Times New Roman" panose="02020603050405020304" pitchFamily="18" charset="0"/>
                  </a:rPr>
                  <a:t>Để tính </a:t>
                </a:r>
                <a14:m>
                  <m:oMath xmlns:m="http://schemas.openxmlformats.org/officeDocument/2006/math">
                    <m:r>
                      <a:rPr lang="vi-VN" sz="5400" i="1">
                        <a:latin typeface="Cambria Math" panose="02040503050406030204" pitchFamily="18" charset="0"/>
                        <a:ea typeface="Arial" panose="020B0604020202020204" pitchFamily="34" charset="0"/>
                        <a:cs typeface="Times New Roman" panose="02020603050405020304" pitchFamily="18" charset="0"/>
                      </a:rPr>
                      <m:t>𝑛</m:t>
                    </m:r>
                    <m:r>
                      <a:rPr lang="vi-VN" sz="5400" i="1">
                        <a:latin typeface="Cambria Math" panose="02040503050406030204" pitchFamily="18" charset="0"/>
                        <a:ea typeface="Arial" panose="020B0604020202020204" pitchFamily="34" charset="0"/>
                        <a:cs typeface="Times New Roman" panose="02020603050405020304" pitchFamily="18" charset="0"/>
                      </a:rPr>
                      <m:t>!</m:t>
                    </m:r>
                  </m:oMath>
                </a14:m>
                <a:r>
                  <a:rPr lang="vi-VN" sz="5400" dirty="0">
                    <a:latin typeface="Tomaho"/>
                    <a:ea typeface="Arial" panose="020B0604020202020204" pitchFamily="34" charset="0"/>
                    <a:cs typeface="Times New Roman" panose="02020603050405020304" pitchFamily="18" charset="0"/>
                  </a:rPr>
                  <a:t> ta ấn phím theo trình tự sau:</a:t>
                </a:r>
              </a:p>
              <a:p>
                <a:pPr indent="57150">
                  <a:lnSpc>
                    <a:spcPct val="107000"/>
                  </a:lnSpc>
                  <a:spcAft>
                    <a:spcPts val="800"/>
                  </a:spcAft>
                </a:pPr>
                <a:r>
                  <a:rPr lang="vi-VN" sz="5400" dirty="0">
                    <a:latin typeface="Tomaho"/>
                    <a:ea typeface="Arial" panose="020B0604020202020204" pitchFamily="34" charset="0"/>
                    <a:cs typeface="Times New Roman" panose="02020603050405020304" pitchFamily="18" charset="0"/>
                  </a:rPr>
                  <a:t>Ấn số </a:t>
                </a:r>
                <a14:m>
                  <m:oMath xmlns:m="http://schemas.openxmlformats.org/officeDocument/2006/math">
                    <m:r>
                      <a:rPr lang="vi-VN" sz="5400" i="1">
                        <a:latin typeface="Cambria Math" panose="02040503050406030204" pitchFamily="18" charset="0"/>
                        <a:ea typeface="Arial" panose="020B0604020202020204" pitchFamily="34" charset="0"/>
                        <a:cs typeface="Times New Roman" panose="02020603050405020304" pitchFamily="18" charset="0"/>
                      </a:rPr>
                      <m:t>𝑛</m:t>
                    </m:r>
                  </m:oMath>
                </a14:m>
                <a:r>
                  <a:rPr lang="vi-VN" sz="5400" dirty="0">
                    <a:latin typeface="Tomaho"/>
                    <a:ea typeface="Arial" panose="020B0604020202020204" pitchFamily="34" charset="0"/>
                    <a:cs typeface="Times New Roman" panose="02020603050405020304" pitchFamily="18" charset="0"/>
                  </a:rPr>
                  <a:t>, ấn phím</a:t>
                </a:r>
                <a:r>
                  <a:rPr lang="en-US" sz="5400" dirty="0">
                    <a:latin typeface="Tomaho"/>
                    <a:ea typeface="Arial" panose="020B0604020202020204" pitchFamily="34" charset="0"/>
                    <a:cs typeface="Times New Roman" panose="02020603050405020304" pitchFamily="18" charset="0"/>
                  </a:rPr>
                  <a:t>                     </a:t>
                </a:r>
                <a:r>
                  <a:rPr lang="vi-VN" sz="5400" dirty="0">
                    <a:latin typeface="Tomaho"/>
                    <a:ea typeface="Arial" panose="020B0604020202020204" pitchFamily="34" charset="0"/>
                    <a:cs typeface="Times New Roman" panose="02020603050405020304" pitchFamily="18" charset="0"/>
                  </a:rPr>
                  <a:t>, sau đó ấn phím </a:t>
                </a:r>
                <a:r>
                  <a:rPr lang="vi-VN" sz="5400" dirty="0">
                    <a:latin typeface="CASIO ClassWiz" pitchFamily="2" charset="-93"/>
                  </a:rPr>
                  <a:t>=</a:t>
                </a:r>
                <a:r>
                  <a:rPr lang="vi-VN" sz="5400" dirty="0">
                    <a:latin typeface="Tomaho"/>
                    <a:ea typeface="Arial" panose="020B0604020202020204" pitchFamily="34" charset="0"/>
                    <a:cs typeface="Times New Roman" panose="02020603050405020304" pitchFamily="18" charset="0"/>
                  </a:rPr>
                  <a:t>, Khi đó, kết quả sẽ hiển thị ở dòng kết quả.</a:t>
                </a:r>
              </a:p>
            </p:txBody>
          </p:sp>
        </mc:Choice>
        <mc:Fallback xmlns="">
          <p:sp>
            <p:nvSpPr>
              <p:cNvPr id="14" name="TextBox 13">
                <a:extLst>
                  <a:ext uri="{FF2B5EF4-FFF2-40B4-BE49-F238E27FC236}">
                    <a16:creationId xmlns:a16="http://schemas.microsoft.com/office/drawing/2014/main" id="{20930986-2499-495F-9943-397183223A57}"/>
                  </a:ext>
                </a:extLst>
              </p:cNvPr>
              <p:cNvSpPr txBox="1">
                <a:spLocks noRot="1" noChangeAspect="1" noMove="1" noResize="1" noEditPoints="1" noAdjustHandles="1" noChangeArrowheads="1" noChangeShapeType="1" noTextEdit="1"/>
              </p:cNvSpPr>
              <p:nvPr/>
            </p:nvSpPr>
            <p:spPr>
              <a:xfrm>
                <a:off x="533400" y="3352800"/>
                <a:ext cx="22936200" cy="5714385"/>
              </a:xfrm>
              <a:prstGeom prst="rect">
                <a:avLst/>
              </a:prstGeom>
              <a:blipFill>
                <a:blip r:embed="rId3"/>
                <a:stretch>
                  <a:fillRect l="-1408" b="-5538"/>
                </a:stretch>
              </a:blipFill>
              <a:ln>
                <a:solidFill>
                  <a:schemeClr val="tx1"/>
                </a:solidFill>
              </a:ln>
            </p:spPr>
            <p:txBody>
              <a:bodyPr/>
              <a:lstStyle/>
              <a:p>
                <a:r>
                  <a:rPr lang="en-US">
                    <a:noFill/>
                  </a:rPr>
                  <a:t> </a:t>
                </a:r>
              </a:p>
            </p:txBody>
          </p:sp>
        </mc:Fallback>
      </mc:AlternateContent>
      <p:sp>
        <p:nvSpPr>
          <p:cNvPr id="4" name="TextBox 3">
            <a:extLst>
              <a:ext uri="{FF2B5EF4-FFF2-40B4-BE49-F238E27FC236}">
                <a16:creationId xmlns:a16="http://schemas.microsoft.com/office/drawing/2014/main" id="{6109C760-D6DA-941D-CDCF-EE1D9CB5CA9B}"/>
              </a:ext>
            </a:extLst>
          </p:cNvPr>
          <p:cNvSpPr txBox="1"/>
          <p:nvPr/>
        </p:nvSpPr>
        <p:spPr>
          <a:xfrm>
            <a:off x="5562600" y="7286889"/>
            <a:ext cx="1676400" cy="773438"/>
          </a:xfrm>
          <a:prstGeom prst="rect">
            <a:avLst/>
          </a:prstGeom>
          <a:noFill/>
          <a:ln>
            <a:solidFill>
              <a:schemeClr val="tx1"/>
            </a:solidFill>
          </a:ln>
        </p:spPr>
        <p:txBody>
          <a:bodyPr wrap="square" rtlCol="0">
            <a:spAutoFit/>
          </a:bodyPr>
          <a:lstStyle/>
          <a:p>
            <a:r>
              <a:rPr lang="en-US" i="1" dirty="0">
                <a:latin typeface="Cambria Math" panose="02040503050406030204" pitchFamily="18" charset="0"/>
                <a:ea typeface="Cambria Math" panose="02040503050406030204" pitchFamily="18" charset="0"/>
              </a:rPr>
              <a:t>SHIFT</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573B9CC4-FCC2-D1F6-2AE9-C7BDBDB11076}"/>
                  </a:ext>
                </a:extLst>
              </p:cNvPr>
              <p:cNvSpPr txBox="1"/>
              <p:nvPr/>
            </p:nvSpPr>
            <p:spPr>
              <a:xfrm>
                <a:off x="7391400" y="7290886"/>
                <a:ext cx="1181100" cy="769441"/>
              </a:xfrm>
              <a:prstGeom prst="rect">
                <a:avLst/>
              </a:prstGeom>
              <a:noFill/>
              <a:ln>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4400" i="1" smtClean="0">
                              <a:latin typeface="Cambria Math" panose="02040503050406030204" pitchFamily="18" charset="0"/>
                              <a:cs typeface="Times New Roman" panose="02020603050405020304" pitchFamily="18" charset="0"/>
                            </a:rPr>
                          </m:ctrlPr>
                        </m:sSupPr>
                        <m:e>
                          <m:r>
                            <a:rPr lang="en-US" sz="4400" b="0" i="1" smtClean="0">
                              <a:latin typeface="Cambria Math" panose="02040503050406030204" pitchFamily="18" charset="0"/>
                              <a:cs typeface="Times New Roman" panose="02020603050405020304" pitchFamily="18" charset="0"/>
                            </a:rPr>
                            <m:t>𝑥</m:t>
                          </m:r>
                        </m:e>
                        <m:sup>
                          <m:r>
                            <a:rPr lang="en-US" sz="4400" b="0" i="1" smtClean="0">
                              <a:latin typeface="Cambria Math" panose="02040503050406030204" pitchFamily="18" charset="0"/>
                              <a:cs typeface="Times New Roman" panose="02020603050405020304" pitchFamily="18" charset="0"/>
                            </a:rPr>
                            <m:t>−</m:t>
                          </m:r>
                          <m:r>
                            <a:rPr lang="en-US" sz="4400" b="0" i="1" smtClean="0">
                              <a:latin typeface="Cambria Math" panose="02040503050406030204" pitchFamily="18" charset="0"/>
                              <a:cs typeface="Times New Roman" panose="02020603050405020304" pitchFamily="18" charset="0"/>
                            </a:rPr>
                            <m:t>1</m:t>
                          </m:r>
                        </m:sup>
                      </m:sSup>
                    </m:oMath>
                  </m:oMathPara>
                </a14:m>
                <a:endParaRPr lang="en-US" dirty="0"/>
              </a:p>
            </p:txBody>
          </p:sp>
        </mc:Choice>
        <mc:Fallback xmlns="">
          <p:sp>
            <p:nvSpPr>
              <p:cNvPr id="5" name="TextBox 4">
                <a:extLst>
                  <a:ext uri="{FF2B5EF4-FFF2-40B4-BE49-F238E27FC236}">
                    <a16:creationId xmlns:a16="http://schemas.microsoft.com/office/drawing/2014/main" id="{573B9CC4-FCC2-D1F6-2AE9-C7BDBDB11076}"/>
                  </a:ext>
                </a:extLst>
              </p:cNvPr>
              <p:cNvSpPr txBox="1">
                <a:spLocks noRot="1" noChangeAspect="1" noMove="1" noResize="1" noEditPoints="1" noAdjustHandles="1" noChangeArrowheads="1" noChangeShapeType="1" noTextEdit="1"/>
              </p:cNvSpPr>
              <p:nvPr/>
            </p:nvSpPr>
            <p:spPr>
              <a:xfrm>
                <a:off x="7391400" y="7290886"/>
                <a:ext cx="1181100" cy="769441"/>
              </a:xfrm>
              <a:prstGeom prst="rect">
                <a:avLst/>
              </a:prstGeom>
              <a:blipFill>
                <a:blip r:embed="rId4"/>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3E6D3DF1-C7E3-8EA6-2828-183574AE50D2}"/>
                  </a:ext>
                </a:extLst>
              </p:cNvPr>
              <p:cNvSpPr txBox="1"/>
              <p:nvPr/>
            </p:nvSpPr>
            <p:spPr>
              <a:xfrm>
                <a:off x="491504" y="9573371"/>
                <a:ext cx="22180237" cy="939937"/>
              </a:xfrm>
              <a:prstGeom prst="rect">
                <a:avLst/>
              </a:prstGeom>
              <a:noFill/>
            </p:spPr>
            <p:txBody>
              <a:bodyPr wrap="square">
                <a:spAutoFit/>
              </a:bodyPr>
              <a:lstStyle/>
              <a:p>
                <a:pPr indent="57150">
                  <a:lnSpc>
                    <a:spcPct val="107000"/>
                  </a:lnSpc>
                  <a:spcAft>
                    <a:spcPts val="800"/>
                  </a:spcAft>
                </a:pPr>
                <a:r>
                  <a:rPr lang="vi-VN" sz="5400" b="1" dirty="0">
                    <a:solidFill>
                      <a:srgbClr val="FF0000"/>
                    </a:solidFill>
                    <a:latin typeface="Tomaho"/>
                    <a:ea typeface="Arial" panose="020B0604020202020204" pitchFamily="34" charset="0"/>
                    <a:cs typeface="Times New Roman" panose="02020603050405020304" pitchFamily="18" charset="0"/>
                  </a:rPr>
                  <a:t>Ví dụ. </a:t>
                </a:r>
                <a:r>
                  <a:rPr lang="vi-VN" sz="5400" dirty="0">
                    <a:latin typeface="Tomaho"/>
                    <a:ea typeface="Arial" panose="020B0604020202020204" pitchFamily="34" charset="0"/>
                    <a:cs typeface="Times New Roman" panose="02020603050405020304" pitchFamily="18" charset="0"/>
                  </a:rPr>
                  <a:t>Tính </a:t>
                </a:r>
                <a14:m>
                  <m:oMath xmlns:m="http://schemas.openxmlformats.org/officeDocument/2006/math">
                    <m:r>
                      <a:rPr lang="vi-VN" sz="5400" i="1">
                        <a:latin typeface="Cambria Math" panose="02040503050406030204" pitchFamily="18" charset="0"/>
                        <a:ea typeface="Arial" panose="020B0604020202020204" pitchFamily="34" charset="0"/>
                        <a:cs typeface="Times New Roman" panose="02020603050405020304" pitchFamily="18" charset="0"/>
                      </a:rPr>
                      <m:t>9</m:t>
                    </m:r>
                    <m:r>
                      <a:rPr lang="vi-VN" sz="5400" i="1">
                        <a:latin typeface="Cambria Math" panose="02040503050406030204" pitchFamily="18" charset="0"/>
                        <a:ea typeface="Arial" panose="020B0604020202020204" pitchFamily="34" charset="0"/>
                        <a:cs typeface="Times New Roman" panose="02020603050405020304" pitchFamily="18" charset="0"/>
                      </a:rPr>
                      <m:t>!</m:t>
                    </m:r>
                  </m:oMath>
                </a14:m>
                <a:r>
                  <a:rPr lang="vi-VN" sz="5400" dirty="0">
                    <a:latin typeface="Tomaho"/>
                    <a:ea typeface="Arial" panose="020B0604020202020204" pitchFamily="34" charset="0"/>
                    <a:cs typeface="Times New Roman" panose="02020603050405020304" pitchFamily="18" charset="0"/>
                  </a:rPr>
                  <a:t>.</a:t>
                </a:r>
              </a:p>
            </p:txBody>
          </p:sp>
        </mc:Choice>
        <mc:Fallback xmlns="">
          <p:sp>
            <p:nvSpPr>
              <p:cNvPr id="9" name="TextBox 8">
                <a:extLst>
                  <a:ext uri="{FF2B5EF4-FFF2-40B4-BE49-F238E27FC236}">
                    <a16:creationId xmlns:a16="http://schemas.microsoft.com/office/drawing/2014/main" id="{3E6D3DF1-C7E3-8EA6-2828-183574AE50D2}"/>
                  </a:ext>
                </a:extLst>
              </p:cNvPr>
              <p:cNvSpPr txBox="1">
                <a:spLocks noRot="1" noChangeAspect="1" noMove="1" noResize="1" noEditPoints="1" noAdjustHandles="1" noChangeArrowheads="1" noChangeShapeType="1" noTextEdit="1"/>
              </p:cNvSpPr>
              <p:nvPr/>
            </p:nvSpPr>
            <p:spPr>
              <a:xfrm>
                <a:off x="491504" y="9573371"/>
                <a:ext cx="22180237" cy="939937"/>
              </a:xfrm>
              <a:prstGeom prst="rect">
                <a:avLst/>
              </a:prstGeom>
              <a:blipFill>
                <a:blip r:embed="rId5"/>
                <a:stretch>
                  <a:fillRect l="-1237" t="-16129" b="-38065"/>
                </a:stretch>
              </a:blipFill>
            </p:spPr>
            <p:txBody>
              <a:bodyPr/>
              <a:lstStyle/>
              <a:p>
                <a:r>
                  <a:rPr lang="en-US">
                    <a:noFill/>
                  </a:rPr>
                  <a:t> </a:t>
                </a:r>
              </a:p>
            </p:txBody>
          </p:sp>
        </mc:Fallback>
      </mc:AlternateContent>
      <p:grpSp>
        <p:nvGrpSpPr>
          <p:cNvPr id="13" name="Group 12">
            <a:extLst>
              <a:ext uri="{FF2B5EF4-FFF2-40B4-BE49-F238E27FC236}">
                <a16:creationId xmlns:a16="http://schemas.microsoft.com/office/drawing/2014/main" id="{8EA164AD-C7A3-CB01-662A-8143C8F70F27}"/>
              </a:ext>
            </a:extLst>
          </p:cNvPr>
          <p:cNvGrpSpPr/>
          <p:nvPr/>
        </p:nvGrpSpPr>
        <p:grpSpPr>
          <a:xfrm>
            <a:off x="412800" y="10692098"/>
            <a:ext cx="16656000" cy="1931683"/>
            <a:chOff x="304800" y="11365196"/>
            <a:chExt cx="13376896" cy="1931683"/>
          </a:xfrm>
        </p:grpSpPr>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09E451C9-4B77-057F-B295-CF3BA9FFAD3D}"/>
                    </a:ext>
                  </a:extLst>
                </p:cNvPr>
                <p:cNvSpPr txBox="1"/>
                <p:nvPr/>
              </p:nvSpPr>
              <p:spPr>
                <a:xfrm>
                  <a:off x="304800" y="11365196"/>
                  <a:ext cx="13376896" cy="1931683"/>
                </a:xfrm>
                <a:prstGeom prst="rect">
                  <a:avLst/>
                </a:prstGeom>
                <a:noFill/>
              </p:spPr>
              <p:txBody>
                <a:bodyPr wrap="square">
                  <a:spAutoFit/>
                </a:bodyPr>
                <a:lstStyle/>
                <a:p>
                  <a:pPr indent="57150">
                    <a:lnSpc>
                      <a:spcPct val="107000"/>
                    </a:lnSpc>
                    <a:spcAft>
                      <a:spcPts val="800"/>
                    </a:spcAft>
                  </a:pPr>
                  <a:r>
                    <a:rPr lang="vi-VN" sz="5400" dirty="0">
                      <a:latin typeface="Tomaho"/>
                      <a:ea typeface="Arial" panose="020B0604020202020204" pitchFamily="34" charset="0"/>
                      <a:cs typeface="Times New Roman" panose="02020603050405020304" pitchFamily="18" charset="0"/>
                    </a:rPr>
                    <a:t>Ta ấn liên tiếp các phím sau: </a:t>
                  </a:r>
                  <a:r>
                    <a:rPr lang="en-US" sz="5400" dirty="0">
                      <a:latin typeface="CASIO ClassWiz" pitchFamily="2" charset="-93"/>
                      <a:ea typeface="Arial" panose="020B0604020202020204" pitchFamily="34" charset="0"/>
                      <a:cs typeface="Times New Roman" panose="02020603050405020304" pitchFamily="18" charset="0"/>
                    </a:rPr>
                    <a:t>9                  = </a:t>
                  </a:r>
                  <a:endParaRPr lang="vi-VN" sz="5400" dirty="0">
                    <a:latin typeface="CASIO ClassWiz" pitchFamily="2" charset="-93"/>
                    <a:ea typeface="Arial" panose="020B0604020202020204" pitchFamily="34" charset="0"/>
                    <a:cs typeface="Times New Roman" panose="02020603050405020304" pitchFamily="18" charset="0"/>
                  </a:endParaRPr>
                </a:p>
                <a:p>
                  <a:pPr indent="57150">
                    <a:lnSpc>
                      <a:spcPct val="107000"/>
                    </a:lnSpc>
                    <a:spcAft>
                      <a:spcPts val="800"/>
                    </a:spcAft>
                  </a:pPr>
                  <a:r>
                    <a:rPr lang="vi-VN" sz="5400" dirty="0">
                      <a:latin typeface="Tomaho"/>
                      <a:ea typeface="Arial" panose="020B0604020202020204" pitchFamily="34" charset="0"/>
                      <a:cs typeface="Times New Roman" panose="02020603050405020304" pitchFamily="18" charset="0"/>
                    </a:rPr>
                    <a:t>Dòng kết quả hiện ra </a:t>
                  </a:r>
                  <a14:m>
                    <m:oMath xmlns:m="http://schemas.openxmlformats.org/officeDocument/2006/math">
                      <m:r>
                        <a:rPr lang="vi-VN" sz="5400" i="1">
                          <a:latin typeface="Cambria Math" panose="02040503050406030204" pitchFamily="18" charset="0"/>
                          <a:ea typeface="Arial" panose="020B0604020202020204" pitchFamily="34" charset="0"/>
                          <a:cs typeface="Times New Roman" panose="02020603050405020304" pitchFamily="18" charset="0"/>
                        </a:rPr>
                        <m:t>362880</m:t>
                      </m:r>
                    </m:oMath>
                  </a14:m>
                  <a:r>
                    <a:rPr lang="vi-VN" sz="5400" dirty="0">
                      <a:latin typeface="Tomaho"/>
                      <a:ea typeface="Arial" panose="020B0604020202020204" pitchFamily="34" charset="0"/>
                      <a:cs typeface="Times New Roman" panose="02020603050405020304" pitchFamily="18" charset="0"/>
                    </a:rPr>
                    <a:t>.</a:t>
                  </a:r>
                  <a:endParaRPr lang="en-US" sz="4800" dirty="0"/>
                </a:p>
              </p:txBody>
            </p:sp>
          </mc:Choice>
          <mc:Fallback xmlns="">
            <p:sp>
              <p:nvSpPr>
                <p:cNvPr id="8" name="TextBox 7">
                  <a:extLst>
                    <a:ext uri="{FF2B5EF4-FFF2-40B4-BE49-F238E27FC236}">
                      <a16:creationId xmlns:a16="http://schemas.microsoft.com/office/drawing/2014/main" id="{09E451C9-4B77-057F-B295-CF3BA9FFAD3D}"/>
                    </a:ext>
                  </a:extLst>
                </p:cNvPr>
                <p:cNvSpPr txBox="1">
                  <a:spLocks noRot="1" noChangeAspect="1" noMove="1" noResize="1" noEditPoints="1" noAdjustHandles="1" noChangeArrowheads="1" noChangeShapeType="1" noTextEdit="1"/>
                </p:cNvSpPr>
                <p:nvPr/>
              </p:nvSpPr>
              <p:spPr>
                <a:xfrm>
                  <a:off x="304800" y="11365196"/>
                  <a:ext cx="13376896" cy="1931683"/>
                </a:xfrm>
                <a:prstGeom prst="rect">
                  <a:avLst/>
                </a:prstGeom>
                <a:blipFill>
                  <a:blip r:embed="rId6"/>
                  <a:stretch>
                    <a:fillRect l="-2051" t="-9148" b="-18297"/>
                  </a:stretch>
                </a:blipFill>
              </p:spPr>
              <p:txBody>
                <a:bodyPr/>
                <a:lstStyle/>
                <a:p>
                  <a:r>
                    <a:rPr lang="en-US">
                      <a:noFill/>
                    </a:rPr>
                    <a:t> </a:t>
                  </a:r>
                </a:p>
              </p:txBody>
            </p:sp>
          </mc:Fallback>
        </mc:AlternateContent>
        <p:sp>
          <p:nvSpPr>
            <p:cNvPr id="11" name="TextBox 10">
              <a:extLst>
                <a:ext uri="{FF2B5EF4-FFF2-40B4-BE49-F238E27FC236}">
                  <a16:creationId xmlns:a16="http://schemas.microsoft.com/office/drawing/2014/main" id="{42352EA2-EB82-1E17-E226-7BB7F95B5F46}"/>
                </a:ext>
              </a:extLst>
            </p:cNvPr>
            <p:cNvSpPr txBox="1"/>
            <p:nvPr/>
          </p:nvSpPr>
          <p:spPr>
            <a:xfrm>
              <a:off x="9067800" y="11418562"/>
              <a:ext cx="1676400" cy="773438"/>
            </a:xfrm>
            <a:prstGeom prst="rect">
              <a:avLst/>
            </a:prstGeom>
            <a:noFill/>
            <a:ln>
              <a:solidFill>
                <a:schemeClr val="tx1"/>
              </a:solidFill>
            </a:ln>
          </p:spPr>
          <p:txBody>
            <a:bodyPr wrap="square" rtlCol="0">
              <a:spAutoFit/>
            </a:bodyPr>
            <a:lstStyle/>
            <a:p>
              <a:r>
                <a:rPr lang="en-US" i="1" dirty="0">
                  <a:latin typeface="Cambria Math" panose="02040503050406030204" pitchFamily="18" charset="0"/>
                  <a:ea typeface="Cambria Math" panose="02040503050406030204" pitchFamily="18" charset="0"/>
                </a:rPr>
                <a:t>SHIFT</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AF93692A-2C3D-CFBA-E486-AA6487275B9B}"/>
                    </a:ext>
                  </a:extLst>
                </p:cNvPr>
                <p:cNvSpPr txBox="1"/>
                <p:nvPr/>
              </p:nvSpPr>
              <p:spPr>
                <a:xfrm>
                  <a:off x="10956274" y="11422559"/>
                  <a:ext cx="1181100" cy="769441"/>
                </a:xfrm>
                <a:prstGeom prst="rect">
                  <a:avLst/>
                </a:prstGeom>
                <a:noFill/>
                <a:ln>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4400" i="1" smtClean="0">
                                <a:latin typeface="Cambria Math" panose="02040503050406030204" pitchFamily="18" charset="0"/>
                                <a:cs typeface="Times New Roman" panose="02020603050405020304" pitchFamily="18" charset="0"/>
                              </a:rPr>
                            </m:ctrlPr>
                          </m:sSupPr>
                          <m:e>
                            <m:r>
                              <a:rPr lang="en-US" sz="4400" b="0" i="1" smtClean="0">
                                <a:latin typeface="Cambria Math" panose="02040503050406030204" pitchFamily="18" charset="0"/>
                                <a:cs typeface="Times New Roman" panose="02020603050405020304" pitchFamily="18" charset="0"/>
                              </a:rPr>
                              <m:t>𝑥</m:t>
                            </m:r>
                          </m:e>
                          <m:sup>
                            <m:r>
                              <a:rPr lang="en-US" sz="4400" b="0" i="1" smtClean="0">
                                <a:latin typeface="Cambria Math" panose="02040503050406030204" pitchFamily="18" charset="0"/>
                                <a:cs typeface="Times New Roman" panose="02020603050405020304" pitchFamily="18" charset="0"/>
                              </a:rPr>
                              <m:t>−</m:t>
                            </m:r>
                            <m:r>
                              <a:rPr lang="en-US" sz="4400" b="0" i="1" smtClean="0">
                                <a:latin typeface="Cambria Math" panose="02040503050406030204" pitchFamily="18" charset="0"/>
                                <a:cs typeface="Times New Roman" panose="02020603050405020304" pitchFamily="18" charset="0"/>
                              </a:rPr>
                              <m:t>1</m:t>
                            </m:r>
                          </m:sup>
                        </m:sSup>
                      </m:oMath>
                    </m:oMathPara>
                  </a14:m>
                  <a:endParaRPr lang="en-US" dirty="0"/>
                </a:p>
              </p:txBody>
            </p:sp>
          </mc:Choice>
          <mc:Fallback xmlns="">
            <p:sp>
              <p:nvSpPr>
                <p:cNvPr id="12" name="TextBox 11">
                  <a:extLst>
                    <a:ext uri="{FF2B5EF4-FFF2-40B4-BE49-F238E27FC236}">
                      <a16:creationId xmlns:a16="http://schemas.microsoft.com/office/drawing/2014/main" id="{AF93692A-2C3D-CFBA-E486-AA6487275B9B}"/>
                    </a:ext>
                  </a:extLst>
                </p:cNvPr>
                <p:cNvSpPr txBox="1">
                  <a:spLocks noRot="1" noChangeAspect="1" noMove="1" noResize="1" noEditPoints="1" noAdjustHandles="1" noChangeArrowheads="1" noChangeShapeType="1" noTextEdit="1"/>
                </p:cNvSpPr>
                <p:nvPr/>
              </p:nvSpPr>
              <p:spPr>
                <a:xfrm>
                  <a:off x="10956274" y="11422559"/>
                  <a:ext cx="1181100" cy="769441"/>
                </a:xfrm>
                <a:prstGeom prst="rect">
                  <a:avLst/>
                </a:prstGeom>
                <a:blipFill>
                  <a:blip r:embed="rId7"/>
                  <a:stretch>
                    <a:fillRect/>
                  </a:stretch>
                </a:blipFill>
                <a:ln>
                  <a:solidFill>
                    <a:schemeClr val="tx1"/>
                  </a:solidFill>
                </a:ln>
              </p:spPr>
              <p:txBody>
                <a:bodyPr/>
                <a:lstStyle/>
                <a:p>
                  <a:r>
                    <a:rPr lang="en-US">
                      <a:noFill/>
                    </a:rPr>
                    <a:t> </a:t>
                  </a:r>
                </a:p>
              </p:txBody>
            </p:sp>
          </mc:Fallback>
        </mc:AlternateContent>
      </p:grpSp>
    </p:spTree>
    <p:extLst>
      <p:ext uri="{BB962C8B-B14F-4D97-AF65-F5344CB8AC3E}">
        <p14:creationId xmlns:p14="http://schemas.microsoft.com/office/powerpoint/2010/main" val="245095844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xEl>
                                              <p:pRg st="2" end="2"/>
                                            </p:txEl>
                                          </p:spTgt>
                                        </p:tgtEl>
                                        <p:attrNameLst>
                                          <p:attrName>style.visibility</p:attrName>
                                        </p:attrNameLst>
                                      </p:cBhvr>
                                      <p:to>
                                        <p:strVal val="visible"/>
                                      </p:to>
                                    </p:set>
                                    <p:animEffect transition="in" filter="barn(inVertical)">
                                      <p:cBhvr>
                                        <p:cTn id="7" dur="500"/>
                                        <p:tgtEl>
                                          <p:spTgt spid="1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4">
                                            <p:txEl>
                                              <p:pRg st="3" end="3"/>
                                            </p:txEl>
                                          </p:spTgt>
                                        </p:tgtEl>
                                        <p:attrNameLst>
                                          <p:attrName>style.visibility</p:attrName>
                                        </p:attrNameLst>
                                      </p:cBhvr>
                                      <p:to>
                                        <p:strVal val="visible"/>
                                      </p:to>
                                    </p:set>
                                    <p:animEffect transition="in" filter="barn(inVertical)">
                                      <p:cBhvr>
                                        <p:cTn id="12" dur="500"/>
                                        <p:tgtEl>
                                          <p:spTgt spid="1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4">
                                            <p:txEl>
                                              <p:pRg st="4" end="4"/>
                                            </p:txEl>
                                          </p:spTgt>
                                        </p:tgtEl>
                                        <p:attrNameLst>
                                          <p:attrName>style.visibility</p:attrName>
                                        </p:attrNameLst>
                                      </p:cBhvr>
                                      <p:to>
                                        <p:strVal val="visible"/>
                                      </p:to>
                                    </p:set>
                                    <p:animEffect transition="in" filter="barn(inVertical)">
                                      <p:cBhvr>
                                        <p:cTn id="17" dur="500"/>
                                        <p:tgtEl>
                                          <p:spTgt spid="14">
                                            <p:txEl>
                                              <p:pRg st="4" end="4"/>
                                            </p:txEl>
                                          </p:spTgt>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500"/>
                                        <p:tgtEl>
                                          <p:spTgt spid="4"/>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0"/>
                                        <p:tgtEl>
                                          <p:spTgt spid="13"/>
                                        </p:tgtEl>
                                      </p:cBhvr>
                                    </p:animEffect>
                                    <p:anim calcmode="lin" valueType="num">
                                      <p:cBhvr>
                                        <p:cTn id="36" dur="1000" fill="hold"/>
                                        <p:tgtEl>
                                          <p:spTgt spid="13"/>
                                        </p:tgtEl>
                                        <p:attrNameLst>
                                          <p:attrName>ppt_x</p:attrName>
                                        </p:attrNameLst>
                                      </p:cBhvr>
                                      <p:tavLst>
                                        <p:tav tm="0">
                                          <p:val>
                                            <p:strVal val="#ppt_x"/>
                                          </p:val>
                                        </p:tav>
                                        <p:tav tm="100000">
                                          <p:val>
                                            <p:strVal val="#ppt_x"/>
                                          </p:val>
                                        </p:tav>
                                      </p:tavLst>
                                    </p:anim>
                                    <p:anim calcmode="lin" valueType="num">
                                      <p:cBhvr>
                                        <p:cTn id="3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oup 40">
            <a:extLst>
              <a:ext uri="{FF2B5EF4-FFF2-40B4-BE49-F238E27FC236}">
                <a16:creationId xmlns:a16="http://schemas.microsoft.com/office/drawing/2014/main" id="{15956DCF-BE81-49BD-AEFD-E1B23CD9355B}"/>
              </a:ext>
            </a:extLst>
          </p:cNvPr>
          <p:cNvGrpSpPr/>
          <p:nvPr/>
        </p:nvGrpSpPr>
        <p:grpSpPr>
          <a:xfrm>
            <a:off x="304800" y="2971797"/>
            <a:ext cx="23665149" cy="8818975"/>
            <a:chOff x="304800" y="2971797"/>
            <a:chExt cx="23665149" cy="8818975"/>
          </a:xfrm>
        </p:grpSpPr>
        <p:sp>
          <p:nvSpPr>
            <p:cNvPr id="42" name="Rounded Rectangle 19">
              <a:extLst>
                <a:ext uri="{FF2B5EF4-FFF2-40B4-BE49-F238E27FC236}">
                  <a16:creationId xmlns:a16="http://schemas.microsoft.com/office/drawing/2014/main" id="{77A07A8C-0C66-46F5-9492-F3FF15272385}"/>
                </a:ext>
              </a:extLst>
            </p:cNvPr>
            <p:cNvSpPr/>
            <p:nvPr/>
          </p:nvSpPr>
          <p:spPr>
            <a:xfrm>
              <a:off x="457200" y="3048000"/>
              <a:ext cx="23512749" cy="8742772"/>
            </a:xfrm>
            <a:prstGeom prst="roundRect">
              <a:avLst>
                <a:gd name="adj" fmla="val 4496"/>
              </a:avLst>
            </a:prstGeom>
            <a:solidFill>
              <a:schemeClr val="accent4">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57150">
                <a:lnSpc>
                  <a:spcPct val="107000"/>
                </a:lnSpc>
                <a:spcAft>
                  <a:spcPts val="800"/>
                </a:spcAft>
              </a:pPr>
              <a:endParaRPr lang="vi-VN" sz="4700" dirty="0">
                <a:solidFill>
                  <a:schemeClr val="tx1"/>
                </a:solidFill>
                <a:effectLst/>
                <a:latin typeface="Tomaho"/>
                <a:ea typeface="Arial" panose="020B0604020202020204" pitchFamily="34" charset="0"/>
                <a:cs typeface="Times New Roman" panose="02020603050405020304" pitchFamily="18" charset="0"/>
              </a:endParaRPr>
            </a:p>
          </p:txBody>
        </p:sp>
        <p:grpSp>
          <p:nvGrpSpPr>
            <p:cNvPr id="43" name="Group 42">
              <a:extLst>
                <a:ext uri="{FF2B5EF4-FFF2-40B4-BE49-F238E27FC236}">
                  <a16:creationId xmlns:a16="http://schemas.microsoft.com/office/drawing/2014/main" id="{731AF5AF-AB66-43AD-977A-4DB2F036BF08}"/>
                </a:ext>
              </a:extLst>
            </p:cNvPr>
            <p:cNvGrpSpPr/>
            <p:nvPr/>
          </p:nvGrpSpPr>
          <p:grpSpPr>
            <a:xfrm>
              <a:off x="304800" y="2971797"/>
              <a:ext cx="3809998" cy="685802"/>
              <a:chOff x="22440" y="38103"/>
              <a:chExt cx="1228458" cy="191455"/>
            </a:xfrm>
          </p:grpSpPr>
          <p:grpSp>
            <p:nvGrpSpPr>
              <p:cNvPr id="44" name="Group 43">
                <a:extLst>
                  <a:ext uri="{FF2B5EF4-FFF2-40B4-BE49-F238E27FC236}">
                    <a16:creationId xmlns:a16="http://schemas.microsoft.com/office/drawing/2014/main" id="{C7FAA25F-8F09-4321-9ECE-DAD408240DF5}"/>
                  </a:ext>
                </a:extLst>
              </p:cNvPr>
              <p:cNvGrpSpPr/>
              <p:nvPr/>
            </p:nvGrpSpPr>
            <p:grpSpPr>
              <a:xfrm>
                <a:off x="22440" y="38103"/>
                <a:ext cx="1228458" cy="190117"/>
                <a:chOff x="31572" y="34060"/>
                <a:chExt cx="1728463" cy="235281"/>
              </a:xfrm>
            </p:grpSpPr>
            <p:sp>
              <p:nvSpPr>
                <p:cNvPr id="46" name="Arrow: Pentagon 45">
                  <a:extLst>
                    <a:ext uri="{FF2B5EF4-FFF2-40B4-BE49-F238E27FC236}">
                      <a16:creationId xmlns:a16="http://schemas.microsoft.com/office/drawing/2014/main" id="{E4DD6093-8752-4E91-AA4A-F0A093044FF9}"/>
                    </a:ext>
                  </a:extLst>
                </p:cNvPr>
                <p:cNvSpPr/>
                <p:nvPr/>
              </p:nvSpPr>
              <p:spPr>
                <a:xfrm>
                  <a:off x="169849" y="34060"/>
                  <a:ext cx="1590186" cy="235281"/>
                </a:xfrm>
                <a:prstGeom prst="homePlate">
                  <a:avLst/>
                </a:prstGeom>
                <a:solidFill>
                  <a:srgbClr val="FCFFEF"/>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nSpc>
                      <a:spcPct val="106000"/>
                    </a:lnSpc>
                    <a:spcAft>
                      <a:spcPts val="800"/>
                    </a:spcAft>
                  </a:pPr>
                  <a:r>
                    <a:rPr lang="vi-VN" sz="1000" b="1" kern="1200">
                      <a:solidFill>
                        <a:srgbClr val="0000CC"/>
                      </a:solidFill>
                      <a:effectLst/>
                      <a:latin typeface="Arial" panose="020B0604020202020204" pitchFamily="34" charset="0"/>
                      <a:ea typeface="Calibri" panose="020F0502020204030204" pitchFamily="34" charset="0"/>
                      <a:cs typeface="Times New Roman" panose="02020603050405020304" pitchFamily="18" charset="0"/>
                    </a:rPr>
                    <a:t> </a:t>
                  </a:r>
                  <a:endParaRPr lang="vi-VN" sz="1100">
                    <a:effectLst/>
                    <a:latin typeface="Arial" panose="020B0604020202020204" pitchFamily="34" charset="0"/>
                    <a:ea typeface="Arial" panose="020B0604020202020204" pitchFamily="34" charset="0"/>
                    <a:cs typeface="Times New Roman" panose="02020603050405020304" pitchFamily="18" charset="0"/>
                  </a:endParaRPr>
                </a:p>
              </p:txBody>
            </p:sp>
            <p:sp>
              <p:nvSpPr>
                <p:cNvPr id="47" name="Arrow: Chevron 46">
                  <a:extLst>
                    <a:ext uri="{FF2B5EF4-FFF2-40B4-BE49-F238E27FC236}">
                      <a16:creationId xmlns:a16="http://schemas.microsoft.com/office/drawing/2014/main" id="{27AB0489-94C4-4E93-8FBB-5C09AC73BBD8}"/>
                    </a:ext>
                  </a:extLst>
                </p:cNvPr>
                <p:cNvSpPr/>
                <p:nvPr/>
              </p:nvSpPr>
              <p:spPr>
                <a:xfrm>
                  <a:off x="31572" y="60342"/>
                  <a:ext cx="162630" cy="200483"/>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sp>
              <p:nvSpPr>
                <p:cNvPr id="48" name="Arrow: Chevron 47">
                  <a:extLst>
                    <a:ext uri="{FF2B5EF4-FFF2-40B4-BE49-F238E27FC236}">
                      <a16:creationId xmlns:a16="http://schemas.microsoft.com/office/drawing/2014/main" id="{1D948903-D0FA-496E-AE4B-628B0F781C42}"/>
                    </a:ext>
                  </a:extLst>
                </p:cNvPr>
                <p:cNvSpPr/>
                <p:nvPr/>
              </p:nvSpPr>
              <p:spPr>
                <a:xfrm>
                  <a:off x="116273" y="60276"/>
                  <a:ext cx="176766" cy="200483"/>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grpSp>
          <p:sp>
            <p:nvSpPr>
              <p:cNvPr id="45" name="TextBox 56">
                <a:extLst>
                  <a:ext uri="{FF2B5EF4-FFF2-40B4-BE49-F238E27FC236}">
                    <a16:creationId xmlns:a16="http://schemas.microsoft.com/office/drawing/2014/main" id="{F8E82A46-41B4-4C31-89D7-011F17E8975F}"/>
                  </a:ext>
                </a:extLst>
              </p:cNvPr>
              <p:cNvSpPr txBox="1"/>
              <p:nvPr/>
            </p:nvSpPr>
            <p:spPr>
              <a:xfrm>
                <a:off x="198205" y="38104"/>
                <a:ext cx="978986" cy="191454"/>
              </a:xfrm>
              <a:prstGeom prst="rect">
                <a:avLst/>
              </a:prstGeom>
              <a:noFill/>
            </p:spPr>
            <p:txBody>
              <a:bodyPr wrap="square" tIns="54000" bIns="0">
                <a:noAutofit/>
              </a:bodyPr>
              <a:lstStyle/>
              <a:p>
                <a:pPr>
                  <a:lnSpc>
                    <a:spcPct val="107000"/>
                  </a:lnSpc>
                  <a:spcAft>
                    <a:spcPts val="800"/>
                  </a:spcAft>
                </a:pPr>
                <a:r>
                  <a:rPr lang="vi-VN" sz="4400" b="1" kern="1200" dirty="0">
                    <a:solidFill>
                      <a:srgbClr val="0000CC"/>
                    </a:solidFill>
                    <a:effectLst/>
                    <a:latin typeface="Fira Sans Black" panose="020B0A03050000020004" pitchFamily="34" charset="0"/>
                    <a:ea typeface="Calibri" panose="020F0502020204030204" pitchFamily="34" charset="0"/>
                    <a:cs typeface="Times New Roman" panose="02020603050405020304" pitchFamily="18" charset="0"/>
                  </a:rPr>
                  <a:t>CHỈNH HỢP</a:t>
                </a:r>
                <a:endParaRPr lang="vi-VN" sz="4400" dirty="0">
                  <a:effectLst/>
                  <a:latin typeface="Arial" panose="020B0604020202020204" pitchFamily="34" charset="0"/>
                  <a:ea typeface="Arial" panose="020B0604020202020204" pitchFamily="34" charset="0"/>
                  <a:cs typeface="Times New Roman" panose="02020603050405020304" pitchFamily="18" charset="0"/>
                </a:endParaRPr>
              </a:p>
            </p:txBody>
          </p:sp>
        </p:grpSp>
      </p:grpSp>
      <p:grpSp>
        <p:nvGrpSpPr>
          <p:cNvPr id="13" name="Group 12">
            <a:extLst>
              <a:ext uri="{FF2B5EF4-FFF2-40B4-BE49-F238E27FC236}">
                <a16:creationId xmlns:a16="http://schemas.microsoft.com/office/drawing/2014/main" id="{D0E00D1E-CC39-4A21-9E9F-9B5297E4AC55}"/>
              </a:ext>
            </a:extLst>
          </p:cNvPr>
          <p:cNvGrpSpPr/>
          <p:nvPr/>
        </p:nvGrpSpPr>
        <p:grpSpPr>
          <a:xfrm>
            <a:off x="387400" y="1904999"/>
            <a:ext cx="11042600" cy="815609"/>
            <a:chOff x="387400" y="1904999"/>
            <a:chExt cx="11042600" cy="815609"/>
          </a:xfrm>
        </p:grpSpPr>
        <p:sp>
          <p:nvSpPr>
            <p:cNvPr id="14" name="Rectangle 13">
              <a:extLst>
                <a:ext uri="{FF2B5EF4-FFF2-40B4-BE49-F238E27FC236}">
                  <a16:creationId xmlns:a16="http://schemas.microsoft.com/office/drawing/2014/main" id="{C00AF92B-63C2-4AC2-AD17-E9B9E2326C7F}"/>
                </a:ext>
              </a:extLst>
            </p:cNvPr>
            <p:cNvSpPr/>
            <p:nvPr/>
          </p:nvSpPr>
          <p:spPr>
            <a:xfrm>
              <a:off x="1981200" y="1905000"/>
              <a:ext cx="9448800" cy="815608"/>
            </a:xfrm>
            <a:prstGeom prst="rect">
              <a:avLst/>
            </a:prstGeom>
          </p:spPr>
          <p:txBody>
            <a:bodyPr wrap="square">
              <a:spAutoFit/>
            </a:bodyPr>
            <a:lstStyle/>
            <a:p>
              <a:pPr>
                <a:lnSpc>
                  <a:spcPct val="100000"/>
                </a:lnSpc>
                <a:spcBef>
                  <a:spcPct val="0"/>
                </a:spcBef>
                <a:buNone/>
                <a:defRPr/>
              </a:pPr>
              <a:r>
                <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rPr>
                <a:t>SỬ DỤNG MÁY TÍNH CẦM TAY</a:t>
              </a:r>
            </a:p>
          </p:txBody>
        </p:sp>
        <p:sp>
          <p:nvSpPr>
            <p:cNvPr id="15" name="Round Same Side Corner Rectangle 51">
              <a:extLst>
                <a:ext uri="{FF2B5EF4-FFF2-40B4-BE49-F238E27FC236}">
                  <a16:creationId xmlns:a16="http://schemas.microsoft.com/office/drawing/2014/main" id="{22148BFA-9D7E-4D3D-BDAA-ADB5DD0C6F7F}"/>
                </a:ext>
              </a:extLst>
            </p:cNvPr>
            <p:cNvSpPr/>
            <p:nvPr/>
          </p:nvSpPr>
          <p:spPr>
            <a:xfrm rot="5400000">
              <a:off x="675767" y="1616632"/>
              <a:ext cx="788466" cy="13652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6" name="TextBox 15">
              <a:extLst>
                <a:ext uri="{FF2B5EF4-FFF2-40B4-BE49-F238E27FC236}">
                  <a16:creationId xmlns:a16="http://schemas.microsoft.com/office/drawing/2014/main" id="{015424FC-8532-4B1A-8523-5D7E4BFE2ECB}"/>
                </a:ext>
              </a:extLst>
            </p:cNvPr>
            <p:cNvSpPr txBox="1"/>
            <p:nvPr/>
          </p:nvSpPr>
          <p:spPr>
            <a:xfrm rot="10800000" flipH="1" flipV="1">
              <a:off x="609600" y="1981200"/>
              <a:ext cx="901308" cy="707886"/>
            </a:xfrm>
            <a:prstGeom prst="rect">
              <a:avLst/>
            </a:prstGeom>
            <a:noFill/>
          </p:spPr>
          <p:txBody>
            <a:bodyPr wrap="squar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5</a:t>
              </a:r>
            </a:p>
          </p:txBody>
        </p:sp>
      </p:gr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B6CC4529-0CE3-4EEE-AE3E-2F641C6968B6}"/>
                  </a:ext>
                </a:extLst>
              </p:cNvPr>
              <p:cNvSpPr txBox="1"/>
              <p:nvPr/>
            </p:nvSpPr>
            <p:spPr>
              <a:xfrm>
                <a:off x="609600" y="3581400"/>
                <a:ext cx="22936200" cy="6852645"/>
              </a:xfrm>
              <a:prstGeom prst="rect">
                <a:avLst/>
              </a:prstGeom>
              <a:noFill/>
            </p:spPr>
            <p:txBody>
              <a:bodyPr wrap="square" rtlCol="0">
                <a:spAutoFit/>
              </a:bodyPr>
              <a:lstStyle/>
              <a:p>
                <a:pPr algn="just">
                  <a:spcAft>
                    <a:spcPts val="600"/>
                  </a:spcAft>
                </a:pPr>
                <a:endParaRPr lang="vi-VN" sz="5400" b="1" i="1" dirty="0">
                  <a:latin typeface="Tomaho"/>
                  <a:ea typeface="Arial" panose="020B0604020202020204" pitchFamily="34" charset="0"/>
                  <a:cs typeface="Times New Roman" panose="02020603050405020304" pitchFamily="18" charset="0"/>
                </a:endParaRPr>
              </a:p>
              <a:p>
                <a:pPr indent="57150">
                  <a:lnSpc>
                    <a:spcPct val="107000"/>
                  </a:lnSpc>
                  <a:spcAft>
                    <a:spcPts val="800"/>
                  </a:spcAft>
                </a:pPr>
                <a:r>
                  <a:rPr lang="vi-VN" sz="5400" dirty="0">
                    <a:latin typeface="Tomaho"/>
                    <a:ea typeface="Arial" panose="020B0604020202020204" pitchFamily="34" charset="0"/>
                    <a:cs typeface="Times New Roman" panose="02020603050405020304" pitchFamily="18" charset="0"/>
                  </a:rPr>
                  <a:t>Để tính </a:t>
                </a:r>
                <a14:m>
                  <m:oMath xmlns:m="http://schemas.openxmlformats.org/officeDocument/2006/math">
                    <m:sSubSup>
                      <m:sSubSupPr>
                        <m:ctrlPr>
                          <a:rPr lang="vi-VN" sz="5400" i="1">
                            <a:latin typeface="Cambria Math" panose="02040503050406030204" pitchFamily="18" charset="0"/>
                            <a:ea typeface="Arial" panose="020B0604020202020204" pitchFamily="34" charset="0"/>
                            <a:cs typeface="Times New Roman" panose="02020603050405020304" pitchFamily="18" charset="0"/>
                          </a:rPr>
                        </m:ctrlPr>
                      </m:sSubSupPr>
                      <m:e>
                        <m:r>
                          <a:rPr lang="vi-VN" sz="5400" i="1">
                            <a:latin typeface="Cambria Math" panose="02040503050406030204" pitchFamily="18" charset="0"/>
                            <a:ea typeface="Arial" panose="020B0604020202020204" pitchFamily="34" charset="0"/>
                            <a:cs typeface="Times New Roman" panose="02020603050405020304" pitchFamily="18" charset="0"/>
                          </a:rPr>
                          <m:t>𝐴</m:t>
                        </m:r>
                      </m:e>
                      <m:sub>
                        <m:r>
                          <a:rPr lang="vi-VN" sz="5400" i="1">
                            <a:latin typeface="Cambria Math" panose="02040503050406030204" pitchFamily="18" charset="0"/>
                            <a:ea typeface="Arial" panose="020B0604020202020204" pitchFamily="34" charset="0"/>
                            <a:cs typeface="Times New Roman" panose="02020603050405020304" pitchFamily="18" charset="0"/>
                          </a:rPr>
                          <m:t>𝑛</m:t>
                        </m:r>
                      </m:sub>
                      <m:sup>
                        <m:r>
                          <a:rPr lang="vi-VN" sz="5400" i="1">
                            <a:latin typeface="Cambria Math" panose="02040503050406030204" pitchFamily="18" charset="0"/>
                            <a:ea typeface="Arial" panose="020B0604020202020204" pitchFamily="34" charset="0"/>
                            <a:cs typeface="Times New Roman" panose="02020603050405020304" pitchFamily="18" charset="0"/>
                          </a:rPr>
                          <m:t>𝑘</m:t>
                        </m:r>
                      </m:sup>
                    </m:sSubSup>
                  </m:oMath>
                </a14:m>
                <a:r>
                  <a:rPr lang="vi-VN" sz="5400" dirty="0">
                    <a:latin typeface="Tomaho"/>
                    <a:ea typeface="Arial" panose="020B0604020202020204" pitchFamily="34" charset="0"/>
                    <a:cs typeface="Times New Roman" panose="02020603050405020304" pitchFamily="18" charset="0"/>
                  </a:rPr>
                  <a:t> ta ấn phím theo trình tự sau:</a:t>
                </a:r>
                <a:r>
                  <a:rPr lang="en-US" sz="5400" dirty="0">
                    <a:latin typeface="Tomaho"/>
                    <a:ea typeface="Arial" panose="020B0604020202020204" pitchFamily="34" charset="0"/>
                    <a:cs typeface="Times New Roman" panose="02020603050405020304" pitchFamily="18" charset="0"/>
                  </a:rPr>
                  <a:t> </a:t>
                </a:r>
                <a:endParaRPr lang="vi-VN" sz="5400" dirty="0">
                  <a:latin typeface="Tomaho"/>
                  <a:ea typeface="Arial" panose="020B0604020202020204" pitchFamily="34" charset="0"/>
                  <a:cs typeface="Times New Roman" panose="02020603050405020304" pitchFamily="18" charset="0"/>
                </a:endParaRPr>
              </a:p>
              <a:p>
                <a:pPr indent="57150">
                  <a:lnSpc>
                    <a:spcPct val="107000"/>
                  </a:lnSpc>
                  <a:spcAft>
                    <a:spcPts val="800"/>
                  </a:spcAft>
                </a:pPr>
                <a:r>
                  <a:rPr lang="en-US" sz="5400" dirty="0">
                    <a:latin typeface="Tomaho"/>
                    <a:ea typeface="Arial" panose="020B0604020202020204" pitchFamily="34" charset="0"/>
                    <a:cs typeface="Times New Roman" panose="02020603050405020304" pitchFamily="18" charset="0"/>
                  </a:rPr>
                  <a:t>Sau </a:t>
                </a:r>
                <a:r>
                  <a:rPr lang="vi-VN" sz="5400" dirty="0">
                    <a:latin typeface="Tomaho"/>
                    <a:ea typeface="Arial" panose="020B0604020202020204" pitchFamily="34" charset="0"/>
                    <a:cs typeface="Times New Roman" panose="02020603050405020304" pitchFamily="18" charset="0"/>
                  </a:rPr>
                  <a:t>đó ấn phím </a:t>
                </a:r>
                <a:r>
                  <a:rPr lang="vi-VN" sz="5400" dirty="0">
                    <a:latin typeface="CASIO ClassWiz" pitchFamily="2" charset="-93"/>
                    <a:ea typeface="Arial" panose="020B0604020202020204" pitchFamily="34" charset="0"/>
                    <a:cs typeface="Times New Roman" panose="02020603050405020304" pitchFamily="18" charset="0"/>
                  </a:rPr>
                  <a:t>=</a:t>
                </a:r>
                <a:r>
                  <a:rPr lang="vi-VN" sz="5400" dirty="0">
                    <a:latin typeface="Tomaho"/>
                    <a:ea typeface="Arial" panose="020B0604020202020204" pitchFamily="34" charset="0"/>
                    <a:cs typeface="Times New Roman" panose="02020603050405020304" pitchFamily="18" charset="0"/>
                  </a:rPr>
                  <a:t>. Khi đó, kết quả sẽ hiển thị ở dòng kết quả.</a:t>
                </a:r>
              </a:p>
              <a:p>
                <a:pPr indent="57150">
                  <a:lnSpc>
                    <a:spcPct val="107000"/>
                  </a:lnSpc>
                  <a:spcAft>
                    <a:spcPts val="800"/>
                  </a:spcAft>
                </a:pPr>
                <a:endParaRPr lang="en-US" sz="5400" b="1" dirty="0">
                  <a:solidFill>
                    <a:srgbClr val="FF0000"/>
                  </a:solidFill>
                  <a:latin typeface="Tomaho"/>
                  <a:ea typeface="Arial" panose="020B0604020202020204" pitchFamily="34" charset="0"/>
                  <a:cs typeface="Times New Roman" panose="02020603050405020304" pitchFamily="18" charset="0"/>
                </a:endParaRPr>
              </a:p>
              <a:p>
                <a:pPr indent="57150">
                  <a:lnSpc>
                    <a:spcPct val="107000"/>
                  </a:lnSpc>
                  <a:spcAft>
                    <a:spcPts val="800"/>
                  </a:spcAft>
                </a:pPr>
                <a:r>
                  <a:rPr lang="vi-VN" sz="5400" b="1" dirty="0">
                    <a:solidFill>
                      <a:srgbClr val="FF0000"/>
                    </a:solidFill>
                    <a:latin typeface="Tomaho"/>
                    <a:ea typeface="Arial" panose="020B0604020202020204" pitchFamily="34" charset="0"/>
                    <a:cs typeface="Times New Roman" panose="02020603050405020304" pitchFamily="18" charset="0"/>
                  </a:rPr>
                  <a:t>Ví dụ. </a:t>
                </a:r>
                <a:r>
                  <a:rPr lang="vi-VN" sz="5400" dirty="0">
                    <a:latin typeface="Tomaho"/>
                    <a:ea typeface="Arial" panose="020B0604020202020204" pitchFamily="34" charset="0"/>
                    <a:cs typeface="Times New Roman" panose="02020603050405020304" pitchFamily="18" charset="0"/>
                  </a:rPr>
                  <a:t>Tính </a:t>
                </a:r>
                <a14:m>
                  <m:oMath xmlns:m="http://schemas.openxmlformats.org/officeDocument/2006/math">
                    <m:sSubSup>
                      <m:sSubSupPr>
                        <m:ctrlPr>
                          <a:rPr lang="vi-VN" sz="5400" i="1">
                            <a:latin typeface="Cambria Math" panose="02040503050406030204" pitchFamily="18" charset="0"/>
                            <a:ea typeface="Arial" panose="020B0604020202020204" pitchFamily="34" charset="0"/>
                            <a:cs typeface="Times New Roman" panose="02020603050405020304" pitchFamily="18" charset="0"/>
                          </a:rPr>
                        </m:ctrlPr>
                      </m:sSubSupPr>
                      <m:e>
                        <m:r>
                          <a:rPr lang="vi-VN" sz="5400" i="1">
                            <a:latin typeface="Cambria Math" panose="02040503050406030204" pitchFamily="18" charset="0"/>
                            <a:ea typeface="Arial" panose="020B0604020202020204" pitchFamily="34" charset="0"/>
                            <a:cs typeface="Times New Roman" panose="02020603050405020304" pitchFamily="18" charset="0"/>
                          </a:rPr>
                          <m:t>𝐴</m:t>
                        </m:r>
                      </m:e>
                      <m:sub>
                        <m:r>
                          <a:rPr lang="vi-VN" sz="5400" i="1">
                            <a:latin typeface="Cambria Math" panose="02040503050406030204" pitchFamily="18" charset="0"/>
                            <a:ea typeface="Arial" panose="020B0604020202020204" pitchFamily="34" charset="0"/>
                            <a:cs typeface="Times New Roman" panose="02020603050405020304" pitchFamily="18" charset="0"/>
                          </a:rPr>
                          <m:t>15</m:t>
                        </m:r>
                      </m:sub>
                      <m:sup>
                        <m:r>
                          <a:rPr lang="vi-VN" sz="5400" i="1">
                            <a:latin typeface="Cambria Math" panose="02040503050406030204" pitchFamily="18" charset="0"/>
                            <a:ea typeface="Arial" panose="020B0604020202020204" pitchFamily="34" charset="0"/>
                            <a:cs typeface="Times New Roman" panose="02020603050405020304" pitchFamily="18" charset="0"/>
                          </a:rPr>
                          <m:t>2</m:t>
                        </m:r>
                      </m:sup>
                    </m:sSubSup>
                  </m:oMath>
                </a14:m>
                <a:r>
                  <a:rPr lang="vi-VN" sz="5400" dirty="0">
                    <a:latin typeface="Tomaho"/>
                    <a:ea typeface="Arial" panose="020B0604020202020204" pitchFamily="34" charset="0"/>
                    <a:cs typeface="Times New Roman" panose="02020603050405020304" pitchFamily="18" charset="0"/>
                  </a:rPr>
                  <a:t>.</a:t>
                </a:r>
              </a:p>
              <a:p>
                <a:pPr indent="57150">
                  <a:lnSpc>
                    <a:spcPct val="107000"/>
                  </a:lnSpc>
                  <a:spcAft>
                    <a:spcPts val="800"/>
                  </a:spcAft>
                </a:pPr>
                <a:r>
                  <a:rPr lang="vi-VN" sz="5400" dirty="0">
                    <a:latin typeface="Tomaho"/>
                    <a:ea typeface="Arial" panose="020B0604020202020204" pitchFamily="34" charset="0"/>
                    <a:cs typeface="Times New Roman" panose="02020603050405020304" pitchFamily="18" charset="0"/>
                  </a:rPr>
                  <a:t>Ta ấn các phím theo trình tự sau: </a:t>
                </a:r>
                <a:r>
                  <a:rPr lang="vi-VN" sz="5400" dirty="0">
                    <a:latin typeface="CASIO ClassWiz" pitchFamily="2" charset="-93"/>
                    <a:ea typeface="Arial" panose="020B0604020202020204" pitchFamily="34" charset="0"/>
                    <a:cs typeface="Times New Roman" panose="02020603050405020304" pitchFamily="18" charset="0"/>
                  </a:rPr>
                  <a:t>15</a:t>
                </a:r>
                <a:r>
                  <a:rPr lang="en-US" sz="5400" dirty="0">
                    <a:latin typeface="CASIO ClassWiz" pitchFamily="2" charset="-93"/>
                    <a:ea typeface="Arial" panose="020B0604020202020204" pitchFamily="34" charset="0"/>
                    <a:cs typeface="Times New Roman" panose="02020603050405020304" pitchFamily="18" charset="0"/>
                  </a:rPr>
                  <a:t>                 </a:t>
                </a:r>
                <a:r>
                  <a:rPr lang="vi-VN" sz="5400" dirty="0">
                    <a:latin typeface="CASIO ClassWiz" pitchFamily="2" charset="-93"/>
                    <a:ea typeface="Arial" panose="020B0604020202020204" pitchFamily="34" charset="0"/>
                    <a:cs typeface="Times New Roman" panose="02020603050405020304" pitchFamily="18" charset="0"/>
                  </a:rPr>
                  <a:t>2=</a:t>
                </a:r>
              </a:p>
              <a:p>
                <a:pPr indent="57150">
                  <a:lnSpc>
                    <a:spcPct val="107000"/>
                  </a:lnSpc>
                  <a:spcAft>
                    <a:spcPts val="800"/>
                  </a:spcAft>
                </a:pPr>
                <a:r>
                  <a:rPr lang="vi-VN" sz="5400" dirty="0">
                    <a:latin typeface="Tomaho"/>
                    <a:ea typeface="Arial" panose="020B0604020202020204" pitchFamily="34" charset="0"/>
                    <a:cs typeface="Times New Roman" panose="02020603050405020304" pitchFamily="18" charset="0"/>
                  </a:rPr>
                  <a:t>Dòng kết quả hiện ra </a:t>
                </a:r>
                <a14:m>
                  <m:oMath xmlns:m="http://schemas.openxmlformats.org/officeDocument/2006/math">
                    <m:r>
                      <a:rPr lang="vi-VN" sz="5400" i="1">
                        <a:latin typeface="Cambria Math" panose="02040503050406030204" pitchFamily="18" charset="0"/>
                        <a:ea typeface="Arial" panose="020B0604020202020204" pitchFamily="34" charset="0"/>
                        <a:cs typeface="Times New Roman" panose="02020603050405020304" pitchFamily="18" charset="0"/>
                      </a:rPr>
                      <m:t>210</m:t>
                    </m:r>
                  </m:oMath>
                </a14:m>
                <a:r>
                  <a:rPr lang="vi-VN" sz="5400" dirty="0">
                    <a:latin typeface="Tomaho"/>
                    <a:ea typeface="Arial" panose="020B0604020202020204" pitchFamily="34" charset="0"/>
                    <a:cs typeface="Times New Roman" panose="02020603050405020304" pitchFamily="18" charset="0"/>
                  </a:rPr>
                  <a:t>.</a:t>
                </a:r>
              </a:p>
            </p:txBody>
          </p:sp>
        </mc:Choice>
        <mc:Fallback xmlns="">
          <p:sp>
            <p:nvSpPr>
              <p:cNvPr id="20" name="TextBox 19">
                <a:extLst>
                  <a:ext uri="{FF2B5EF4-FFF2-40B4-BE49-F238E27FC236}">
                    <a16:creationId xmlns:a16="http://schemas.microsoft.com/office/drawing/2014/main" id="{B6CC4529-0CE3-4EEE-AE3E-2F641C6968B6}"/>
                  </a:ext>
                </a:extLst>
              </p:cNvPr>
              <p:cNvSpPr txBox="1">
                <a:spLocks noRot="1" noChangeAspect="1" noMove="1" noResize="1" noEditPoints="1" noAdjustHandles="1" noChangeArrowheads="1" noChangeShapeType="1" noTextEdit="1"/>
              </p:cNvSpPr>
              <p:nvPr/>
            </p:nvSpPr>
            <p:spPr>
              <a:xfrm>
                <a:off x="609600" y="3581400"/>
                <a:ext cx="22936200" cy="6852645"/>
              </a:xfrm>
              <a:prstGeom prst="rect">
                <a:avLst/>
              </a:prstGeom>
              <a:blipFill>
                <a:blip r:embed="rId3"/>
                <a:stretch>
                  <a:fillRect l="-1169" b="-4448"/>
                </a:stretch>
              </a:blipFill>
            </p:spPr>
            <p:txBody>
              <a:bodyPr/>
              <a:lstStyle/>
              <a:p>
                <a:r>
                  <a:rPr lang="en-US">
                    <a:noFill/>
                  </a:rPr>
                  <a:t> </a:t>
                </a:r>
              </a:p>
            </p:txBody>
          </p:sp>
        </mc:Fallback>
      </mc:AlternateContent>
      <p:pic>
        <p:nvPicPr>
          <p:cNvPr id="2" name="Picture 1">
            <a:extLst>
              <a:ext uri="{FF2B5EF4-FFF2-40B4-BE49-F238E27FC236}">
                <a16:creationId xmlns:a16="http://schemas.microsoft.com/office/drawing/2014/main" id="{8CFD222B-8E63-729E-2C07-BF5E61D72908}"/>
              </a:ext>
            </a:extLst>
          </p:cNvPr>
          <p:cNvPicPr>
            <a:picLocks noChangeAspect="1"/>
          </p:cNvPicPr>
          <p:nvPr/>
        </p:nvPicPr>
        <p:blipFill>
          <a:blip r:embed="rId4"/>
          <a:stretch>
            <a:fillRect/>
          </a:stretch>
        </p:blipFill>
        <p:spPr>
          <a:xfrm>
            <a:off x="12064253" y="4495800"/>
            <a:ext cx="4022189" cy="826782"/>
          </a:xfrm>
          <a:prstGeom prst="rect">
            <a:avLst/>
          </a:prstGeom>
        </p:spPr>
      </p:pic>
      <p:pic>
        <p:nvPicPr>
          <p:cNvPr id="4" name="Picture 3">
            <a:extLst>
              <a:ext uri="{FF2B5EF4-FFF2-40B4-BE49-F238E27FC236}">
                <a16:creationId xmlns:a16="http://schemas.microsoft.com/office/drawing/2014/main" id="{4D794F2E-B3D6-8726-D529-709547619F67}"/>
              </a:ext>
            </a:extLst>
          </p:cNvPr>
          <p:cNvPicPr>
            <a:picLocks noChangeAspect="1"/>
          </p:cNvPicPr>
          <p:nvPr/>
        </p:nvPicPr>
        <p:blipFill>
          <a:blip r:embed="rId5"/>
          <a:stretch>
            <a:fillRect/>
          </a:stretch>
        </p:blipFill>
        <p:spPr>
          <a:xfrm>
            <a:off x="13214475" y="8393419"/>
            <a:ext cx="2893738" cy="826782"/>
          </a:xfrm>
          <a:prstGeom prst="rect">
            <a:avLst/>
          </a:prstGeom>
        </p:spPr>
      </p:pic>
    </p:spTree>
    <p:extLst>
      <p:ext uri="{BB962C8B-B14F-4D97-AF65-F5344CB8AC3E}">
        <p14:creationId xmlns:p14="http://schemas.microsoft.com/office/powerpoint/2010/main" val="370491887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0">
                                            <p:txEl>
                                              <p:pRg st="1" end="1"/>
                                            </p:txEl>
                                          </p:spTgt>
                                        </p:tgtEl>
                                        <p:attrNameLst>
                                          <p:attrName>style.visibility</p:attrName>
                                        </p:attrNameLst>
                                      </p:cBhvr>
                                      <p:to>
                                        <p:strVal val="visible"/>
                                      </p:to>
                                    </p:set>
                                    <p:animEffect transition="in" filter="wipe(left)">
                                      <p:cBhvr>
                                        <p:cTn id="7" dur="500"/>
                                        <p:tgtEl>
                                          <p:spTgt spid="20">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20">
                                            <p:txEl>
                                              <p:pRg st="2" end="2"/>
                                            </p:txEl>
                                          </p:spTgt>
                                        </p:tgtEl>
                                        <p:attrNameLst>
                                          <p:attrName>style.visibility</p:attrName>
                                        </p:attrNameLst>
                                      </p:cBhvr>
                                      <p:to>
                                        <p:strVal val="visible"/>
                                      </p:to>
                                    </p:set>
                                    <p:animEffect transition="in" filter="wipe(left)">
                                      <p:cBhvr>
                                        <p:cTn id="15" dur="500"/>
                                        <p:tgtEl>
                                          <p:spTgt spid="20">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0">
                                            <p:txEl>
                                              <p:pRg st="4" end="4"/>
                                            </p:txEl>
                                          </p:spTgt>
                                        </p:tgtEl>
                                        <p:attrNameLst>
                                          <p:attrName>style.visibility</p:attrName>
                                        </p:attrNameLst>
                                      </p:cBhvr>
                                      <p:to>
                                        <p:strVal val="visible"/>
                                      </p:to>
                                    </p:set>
                                    <p:animEffect transition="in" filter="wipe(left)">
                                      <p:cBhvr>
                                        <p:cTn id="20" dur="500"/>
                                        <p:tgtEl>
                                          <p:spTgt spid="20">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0">
                                            <p:txEl>
                                              <p:pRg st="5" end="5"/>
                                            </p:txEl>
                                          </p:spTgt>
                                        </p:tgtEl>
                                        <p:attrNameLst>
                                          <p:attrName>style.visibility</p:attrName>
                                        </p:attrNameLst>
                                      </p:cBhvr>
                                      <p:to>
                                        <p:strVal val="visible"/>
                                      </p:to>
                                    </p:set>
                                    <p:animEffect transition="in" filter="wipe(left)">
                                      <p:cBhvr>
                                        <p:cTn id="25" dur="500"/>
                                        <p:tgtEl>
                                          <p:spTgt spid="20">
                                            <p:txEl>
                                              <p:pRg st="5" end="5"/>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down)">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20">
                                            <p:txEl>
                                              <p:pRg st="6" end="6"/>
                                            </p:txEl>
                                          </p:spTgt>
                                        </p:tgtEl>
                                        <p:attrNameLst>
                                          <p:attrName>style.visibility</p:attrName>
                                        </p:attrNameLst>
                                      </p:cBhvr>
                                      <p:to>
                                        <p:strVal val="visible"/>
                                      </p:to>
                                    </p:set>
                                    <p:animEffect transition="in" filter="wipe(left)">
                                      <p:cBhvr>
                                        <p:cTn id="33" dur="500"/>
                                        <p:tgtEl>
                                          <p:spTgt spid="2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quot;/&gt;&lt;property id=&quot;20307&quot; value=&quot;257&quot;/&gt;&lt;/object&gt;&lt;object type=&quot;3&quot; unique_id=&quot;10004&quot;&gt;&lt;property id=&quot;20148&quot; value=&quot;5&quot;/&gt;&lt;property id=&quot;20300&quot; value=&quot;Slide 2&quot;/&gt;&lt;property id=&quot;20307&quot; value=&quot;258&quot;/&gt;&lt;/object&gt;&lt;object type=&quot;3&quot; unique_id=&quot;10005&quot;&gt;&lt;property id=&quot;20148&quot; value=&quot;5&quot;/&gt;&lt;property id=&quot;20300&quot; value=&quot;Slide 3&quot;/&gt;&lt;property id=&quot;20307&quot; value=&quot;259&quot;/&gt;&lt;/object&gt;&lt;object type=&quot;3&quot; unique_id=&quot;10006&quot;&gt;&lt;property id=&quot;20148&quot; value=&quot;5&quot;/&gt;&lt;property id=&quot;20300&quot; value=&quot;Slide 4&quot;/&gt;&lt;property id=&quot;20307&quot; value=&quot;260&quot;/&gt;&lt;/object&gt;&lt;object type=&quot;3&quot; unique_id=&quot;10007&quot;&gt;&lt;property id=&quot;20148&quot; value=&quot;5&quot;/&gt;&lt;property id=&quot;20300&quot; value=&quot;Slide 5&quot;/&gt;&lt;property id=&quot;20307&quot; value=&quot;262&quot;/&gt;&lt;/object&gt;&lt;object type=&quot;3&quot; unique_id=&quot;10008&quot;&gt;&lt;property id=&quot;20148&quot; value=&quot;5&quot;/&gt;&lt;property id=&quot;20300&quot; value=&quot;Slide 6&quot;/&gt;&lt;property id=&quot;20307&quot; value=&quot;263&quot;/&gt;&lt;/object&gt;&lt;object type=&quot;3&quot; unique_id=&quot;10009&quot;&gt;&lt;property id=&quot;20148&quot; value=&quot;5&quot;/&gt;&lt;property id=&quot;20300&quot; value=&quot;Slide 7&quot;/&gt;&lt;property id=&quot;20307&quot; value=&quot;264&quot;/&gt;&lt;/object&gt;&lt;object type=&quot;3&quot; unique_id=&quot;10010&quot;&gt;&lt;property id=&quot;20148&quot; value=&quot;5&quot;/&gt;&lt;property id=&quot;20300&quot; value=&quot;Slide 8&quot;/&gt;&lt;property id=&quot;20307&quot; value=&quot;265&quot;/&gt;&lt;/object&gt;&lt;object type=&quot;3&quot; unique_id=&quot;10011&quot;&gt;&lt;property id=&quot;20148&quot; value=&quot;5&quot;/&gt;&lt;property id=&quot;20300&quot; value=&quot;Slide 9&quot;/&gt;&lt;property id=&quot;20307&quot; value=&quot;266&quot;/&gt;&lt;/object&gt;&lt;object type=&quot;3&quot; unique_id=&quot;10012&quot;&gt;&lt;property id=&quot;20148&quot; value=&quot;5&quot;/&gt;&lt;property id=&quot;20300&quot; value=&quot;Slide 10&quot;/&gt;&lt;property id=&quot;20307&quot; value=&quot;267&quot;/&gt;&lt;/object&gt;&lt;object type=&quot;3&quot; unique_id=&quot;10013&quot;&gt;&lt;property id=&quot;20148&quot; value=&quot;5&quot;/&gt;&lt;property id=&quot;20300&quot; value=&quot;Slide 11&quot;/&gt;&lt;property id=&quot;20307&quot; value=&quot;269&quot;/&gt;&lt;/object&gt;&lt;object type=&quot;3&quot; unique_id=&quot;10014&quot;&gt;&lt;property id=&quot;20148&quot; value=&quot;5&quot;/&gt;&lt;property id=&quot;20300&quot; value=&quot;Slide 12&quot;/&gt;&lt;property id=&quot;20307&quot; value=&quot;270&quot;/&gt;&lt;/object&gt;&lt;object type=&quot;3&quot; unique_id=&quot;10015&quot;&gt;&lt;property id=&quot;20148&quot; value=&quot;5&quot;/&gt;&lt;property id=&quot;20300&quot; value=&quot;Slide 13&quot;/&gt;&lt;property id=&quot;20307&quot; value=&quot;274&quot;/&gt;&lt;/object&gt;&lt;object type=&quot;3&quot; unique_id=&quot;10016&quot;&gt;&lt;property id=&quot;20148&quot; value=&quot;5&quot;/&gt;&lt;property id=&quot;20300&quot; value=&quot;Slide 14&quot;/&gt;&lt;property id=&quot;20307&quot; value=&quot;275&quot;/&gt;&lt;/object&gt;&lt;object type=&quot;3&quot; unique_id=&quot;10017&quot;&gt;&lt;property id=&quot;20148&quot; value=&quot;5&quot;/&gt;&lt;property id=&quot;20300&quot; value=&quot;Slide 15&quot;/&gt;&lt;property id=&quot;20307&quot; value=&quot;276&quot;/&gt;&lt;/object&gt;&lt;object type=&quot;3&quot; unique_id=&quot;10018&quot;&gt;&lt;property id=&quot;20148&quot; value=&quot;5&quot;/&gt;&lt;property id=&quot;20300&quot; value=&quot;Slide 16&quot;/&gt;&lt;property id=&quot;20307&quot; value=&quot;277&quot;/&gt;&lt;/object&gt;&lt;object type=&quot;3&quot; unique_id=&quot;10019&quot;&gt;&lt;property id=&quot;20148&quot; value=&quot;5&quot;/&gt;&lt;property id=&quot;20300&quot; value=&quot;Slide 17&quot;/&gt;&lt;property id=&quot;20307&quot; value=&quot;271&quot;/&gt;&lt;/object&gt;&lt;object type=&quot;3&quot; unique_id=&quot;10020&quot;&gt;&lt;property id=&quot;20148&quot; value=&quot;5&quot;/&gt;&lt;property id=&quot;20300&quot; value=&quot;Slide 18&quot;/&gt;&lt;property id=&quot;20307&quot; value=&quot;278&quot;/&gt;&lt;/object&gt;&lt;object type=&quot;3&quot; unique_id=&quot;10021&quot;&gt;&lt;property id=&quot;20148&quot; value=&quot;5&quot;/&gt;&lt;property id=&quot;20300&quot; value=&quot;Slide 19&quot;/&gt;&lt;property id=&quot;20307&quot; value=&quot;279&quot;/&gt;&lt;/object&gt;&lt;object type=&quot;3&quot; unique_id=&quot;10022&quot;&gt;&lt;property id=&quot;20148&quot; value=&quot;5&quot;/&gt;&lt;property id=&quot;20300&quot; value=&quot;Slide 20&quot;/&gt;&lt;property id=&quot;20307&quot; value=&quot;272&quot;/&gt;&lt;/object&gt;&lt;object type=&quot;3&quot; unique_id=&quot;10023&quot;&gt;&lt;property id=&quot;20148&quot; value=&quot;5&quot;/&gt;&lt;property id=&quot;20300&quot; value=&quot;Slide 21&quot;/&gt;&lt;property id=&quot;20307&quot; value=&quot;273&quot;/&gt;&lt;/object&gt;&lt;object type=&quot;3&quot; unique_id=&quot;10024&quot;&gt;&lt;property id=&quot;20148&quot; value=&quot;5&quot;/&gt;&lt;property id=&quot;20300&quot; value=&quot;Slide 22&quot;/&gt;&lt;property id=&quot;20307&quot; value=&quot;268&quot;/&gt;&lt;/object&gt;&lt;object type=&quot;3&quot; unique_id=&quot;10025&quot;&gt;&lt;property id=&quot;20148&quot; value=&quot;5&quot;/&gt;&lt;property id=&quot;20300&quot; value=&quot;Slide 23&quot;/&gt;&lt;property id=&quot;20307&quot; value=&quot;280&quot;/&gt;&lt;/object&gt;&lt;object type=&quot;3&quot; unique_id=&quot;10026&quot;&gt;&lt;property id=&quot;20148&quot; value=&quot;5&quot;/&gt;&lt;property id=&quot;20300&quot; value=&quot;Slide 24&quot;/&gt;&lt;property id=&quot;20307&quot; value=&quot;281&quot;/&gt;&lt;/object&gt;&lt;object type=&quot;3&quot; unique_id=&quot;10027&quot;&gt;&lt;property id=&quot;20148&quot; value=&quot;5&quot;/&gt;&lt;property id=&quot;20300&quot; value=&quot;Slide 25&quot;/&gt;&lt;property id=&quot;20307&quot; value=&quot;282&quot;/&gt;&lt;/object&gt;&lt;/object&gt;&lt;object type=&quot;8&quot; unique_id=&quot;10056&quot;&gt;&lt;/object&gt;&lt;/object&gt;&lt;/database&gt;"/>
  <p:tag name="SECTOMILLISECCONVERTED" val="1"/>
  <p:tag name="INKNOELEADERBOARD" val="-42375347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6234</TotalTime>
  <Words>2668</Words>
  <PresentationFormat>Custom</PresentationFormat>
  <Paragraphs>341</Paragraphs>
  <Slides>23</Slides>
  <Notes>11</Notes>
  <HiddenSlides>0</HiddenSlides>
  <MMClips>0</MMClips>
  <ScaleCrop>false</ScaleCrop>
  <HeadingPairs>
    <vt:vector size="8" baseType="variant">
      <vt:variant>
        <vt:lpstr>Fonts Used</vt:lpstr>
      </vt:variant>
      <vt:variant>
        <vt:i4>11</vt:i4>
      </vt:variant>
      <vt:variant>
        <vt:lpstr>Theme</vt:lpstr>
      </vt:variant>
      <vt:variant>
        <vt:i4>2</vt:i4>
      </vt:variant>
      <vt:variant>
        <vt:lpstr>Embedded OLE Servers</vt:lpstr>
      </vt:variant>
      <vt:variant>
        <vt:i4>1</vt:i4>
      </vt:variant>
      <vt:variant>
        <vt:lpstr>Slide Titles</vt:lpstr>
      </vt:variant>
      <vt:variant>
        <vt:i4>23</vt:i4>
      </vt:variant>
    </vt:vector>
  </HeadingPairs>
  <TitlesOfParts>
    <vt:vector size="37" baseType="lpstr">
      <vt:lpstr>Yu Gothic UI Semilight</vt:lpstr>
      <vt:lpstr>Arial</vt:lpstr>
      <vt:lpstr>Bahnschrift SemiBold SemiConden</vt:lpstr>
      <vt:lpstr>Calibri</vt:lpstr>
      <vt:lpstr>Calibri Light</vt:lpstr>
      <vt:lpstr>Cambria Math</vt:lpstr>
      <vt:lpstr>CASIO ClassWiz</vt:lpstr>
      <vt:lpstr>Fira Sans Black</vt:lpstr>
      <vt:lpstr>Tahoma</vt:lpstr>
      <vt:lpstr>Times New Roman</vt:lpstr>
      <vt:lpstr>Tomaho</vt:lpstr>
      <vt:lpstr>Office Theme</vt:lpstr>
      <vt:lpstr>1_Office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2013-08-31T11:42:51Z</dcterms:created>
  <dcterms:modified xsi:type="dcterms:W3CDTF">2022-10-15T13:47:50Z</dcterms:modified>
</cp:coreProperties>
</file>