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7"/>
  </p:notesMasterIdLst>
  <p:sldIdLst>
    <p:sldId id="258" r:id="rId2"/>
    <p:sldId id="259" r:id="rId3"/>
    <p:sldId id="261" r:id="rId4"/>
    <p:sldId id="257" r:id="rId5"/>
    <p:sldId id="27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0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1FF34BD-833E-47ED-AAA9-C1DC1CD81F68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9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7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408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916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92766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9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6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4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752600" y="630239"/>
            <a:ext cx="8153400" cy="5519737"/>
            <a:chOff x="144" y="192"/>
            <a:chExt cx="5268" cy="3888"/>
          </a:xfrm>
        </p:grpSpPr>
        <p:pic>
          <p:nvPicPr>
            <p:cNvPr id="4103" name="Picture 5" descr="blumen-pflanzen10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307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4" y="192"/>
              <a:ext cx="5268" cy="29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pPr algn="ctr"/>
              <a:r>
                <a:rPr lang="en-US" sz="5400" b="1" kern="10" smtClean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 LIỆT CHÀO MỪNG </a:t>
              </a:r>
            </a:p>
            <a:p>
              <a:pPr algn="ctr"/>
              <a:r>
                <a:rPr lang="en-US" sz="5400" b="1" kern="10" smtClean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THẦY CÔ GIÁO VỀ DỰ GIỜ</a:t>
              </a:r>
            </a:p>
            <a:p>
              <a:pPr algn="ctr"/>
              <a:r>
                <a:rPr lang="en-US" sz="5400" b="1" kern="10" smtClean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HỌC NGÀY HÔM NAY</a:t>
              </a:r>
              <a:endParaRPr lang="en-US" sz="5400" b="1" kern="10"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5400" b="1" kern="10"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kern="10">
                  <a:solidFill>
                    <a:srgbClr val="0000FF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657350" y="19050"/>
            <a:ext cx="901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Arial" panose="020B7200000000000000" pitchFamily="34" charset="0"/>
              </a:rPr>
              <a:t>                                                                                               </a:t>
            </a:r>
            <a:endParaRPr lang="en-US" altLang="en-US" sz="1600">
              <a:solidFill>
                <a:srgbClr val="0000CC"/>
              </a:solidFill>
              <a:latin typeface=".VnArial" panose="020B7200000000000000" pitchFamily="34" charset="0"/>
            </a:endParaRPr>
          </a:p>
        </p:txBody>
      </p:sp>
      <p:pic>
        <p:nvPicPr>
          <p:cNvPr id="4100" name="Picture 13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2400"/>
            <a:ext cx="1828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097464"/>
            <a:ext cx="19812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LT1: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Tính số đo mỗi góc và độ dài cạnh còn lại cửa hình bình hành ABCD.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6111" r="-11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2968" y="9915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3516"/>
              </p:ext>
            </p:extLst>
          </p:nvPr>
        </p:nvGraphicFramePr>
        <p:xfrm>
          <a:off x="7535746" y="4083477"/>
          <a:ext cx="4656254" cy="277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Bitmap Image" r:id="rId4" imgW="3381847" imgH="2010056" progId="Paint.Picture">
                  <p:embed/>
                </p:oleObj>
              </mc:Choice>
              <mc:Fallback>
                <p:oleObj name="Bitmap Image" r:id="rId4" imgW="3381847" imgH="201005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746" y="4083477"/>
                        <a:ext cx="4656254" cy="2774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531" y="1079268"/>
            <a:ext cx="21499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hình bình hành ABCD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= DC (t/c) mà AB = 4cm 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gt), 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DC = 4cm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BC = AD (t/c) mà BC = 5cm 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AD = 5cm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(t/c)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gt)</a:t>
                </a:r>
                <a:r>
                  <a:rPr lang="en-US" sz="280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lý tổng các góc trong tứ giác ta có: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(t/c)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1144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6194"/>
              </p:ext>
            </p:extLst>
          </p:nvPr>
        </p:nvGraphicFramePr>
        <p:xfrm>
          <a:off x="602758" y="1553088"/>
          <a:ext cx="3458254" cy="24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Bitmap Image" r:id="rId3" imgW="1295238" imgH="933580" progId="Paint.Picture">
                  <p:embed/>
                </p:oleObj>
              </mc:Choice>
              <mc:Fallback>
                <p:oleObj name="Bitmap Image" r:id="rId3" imgW="1295238" imgH="93358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58" y="1553088"/>
                        <a:ext cx="3458254" cy="246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79307"/>
              </p:ext>
            </p:extLst>
          </p:nvPr>
        </p:nvGraphicFramePr>
        <p:xfrm>
          <a:off x="8855998" y="3034632"/>
          <a:ext cx="3243101" cy="25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Bitmap Image" r:id="rId5" imgW="1219370" imgH="961905" progId="Paint.Picture">
                  <p:embed/>
                </p:oleObj>
              </mc:Choice>
              <mc:Fallback>
                <p:oleObj name="Bitmap Image" r:id="rId5" imgW="1219370" imgH="96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998" y="3034632"/>
                        <a:ext cx="3243101" cy="257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546116"/>
            <a:ext cx="8379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tứ giác ABCD có AB = CD, BC = DA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39).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0735" y="1467411"/>
            <a:ext cx="82812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ABC và CDA có bằng nhau hay không?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góc: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0812" y="5309842"/>
            <a:ext cx="1172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ABO và CDO có bằng nhau hay không? Từ đó, hãy so sánh các cặp góc: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hình bình hành hay không?</a:t>
            </a: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0897" y="396229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800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96" y="0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tam giác ABC và CDA có bằng nhau (theo trường hợp c.c.c), 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tam giác ABO và CDO có bằng nhau (theo trường hợp c.g.c),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đó suy ra các cặp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6" y="561949"/>
                <a:ext cx="11421172" cy="3397212"/>
              </a:xfrm>
              <a:prstGeom prst="rect">
                <a:avLst/>
              </a:prstGeom>
              <a:blipFill rotWithShape="0">
                <a:blip r:embed="rId2"/>
                <a:stretch>
                  <a:fillRect l="-1281" t="-2334" r="-1174" b="-3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06655"/>
              </p:ext>
            </p:extLst>
          </p:nvPr>
        </p:nvGraphicFramePr>
        <p:xfrm>
          <a:off x="1524470" y="3959161"/>
          <a:ext cx="101220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098"/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3000" b="1" i="0" u="sng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en-US" sz="3000" b="1" i="0" u="none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 có những dấu hiệu nhận biết sau: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đường chéo cắt nhau tại trung điểm của mỗi đường là hình</a:t>
                      </a:r>
                      <a:b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30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 hành. </a:t>
                      </a:r>
                      <a:endParaRPr lang="en-US" sz="30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30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1" y="0"/>
            <a:ext cx="11959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 (SGK-tr107)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cạnh đối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bằng nhau,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minh: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10" y="1938992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80987"/>
              </p:ext>
            </p:extLst>
          </p:nvPr>
        </p:nvGraphicFramePr>
        <p:xfrm>
          <a:off x="6645442" y="1056589"/>
          <a:ext cx="4736432" cy="28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itmap Image" r:id="rId3" imgW="1552792" imgH="952633" progId="Paint.Picture">
                  <p:embed/>
                </p:oleObj>
              </mc:Choice>
              <mc:Fallback>
                <p:oleObj name="Bitmap Image" r:id="rId3" imgW="1552792" imgH="952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42" y="1056589"/>
                        <a:ext cx="4736432" cy="2888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trong).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Suy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(g.c.g).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i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(các cặp cạnh tương ứng).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trung điểm mỗi đường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  <a:blipFill rotWithShape="0">
                <a:blip r:embed="rId5"/>
                <a:stretch>
                  <a:fillRect l="-1049" t="-1427" r="-157" b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74982"/>
              </p:ext>
            </p:extLst>
          </p:nvPr>
        </p:nvGraphicFramePr>
        <p:xfrm>
          <a:off x="277431" y="167799"/>
          <a:ext cx="11726309" cy="17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09"/>
              </a:tblGrid>
              <a:tr h="1768578">
                <a:tc>
                  <a:txBody>
                    <a:bodyPr/>
                    <a:lstStyle/>
                    <a:p>
                      <a:r>
                        <a:rPr lang="en-US" sz="3200" b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 ý: </a:t>
                      </a:r>
                    </a:p>
                    <a:p>
                      <a:pPr lvl="0"/>
                      <a:r>
                        <a:rPr lang="en-US" sz="32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cạnh đối song song và bằng nhau là hình bình hành.</a:t>
                      </a:r>
                      <a:endParaRPr lang="en-US" sz="32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2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smtClean="0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𝐷𝐴𝐵</m:t>
                        </m:r>
                      </m:e>
                    </m:acc>
                    <m:r>
                      <a:rPr lang="en-US" sz="3200" i="1"/>
                      <m:t>=</m:t>
                    </m:r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𝐵𝐶𝐷</m:t>
                        </m:r>
                      </m:e>
                    </m:acc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𝐴𝐵𝐶</m:t>
                        </m:r>
                      </m:e>
                    </m:acc>
                    <m:r>
                      <a:rPr lang="en-US" sz="3200" i="1"/>
                      <m:t>=</m:t>
                    </m:r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𝐶𝐷𝐴</m:t>
                        </m:r>
                      </m:e>
                    </m:acc>
                  </m:oMath>
                </a14:m>
                <a:r>
                  <a:rPr lang="en-US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𝐴𝐵𝐶</m:t>
                        </m:r>
                      </m:e>
                    </m:acc>
                  </m:oMath>
                </a14:m>
                <a:r>
                  <a:rPr lang="en-US" sz="32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𝐷𝐴𝐵</m:t>
                        </m:r>
                      </m:e>
                    </m:acc>
                  </m:oMath>
                </a14:m>
                <a:r>
                  <a:rPr lang="en-US" sz="3200"/>
                  <a:t>  </a:t>
                </a:r>
                <a:r>
                  <a:rPr lang="en-US" sz="3200"/>
                  <a:t>= </a:t>
                </a:r>
                <a:r>
                  <a:rPr lang="en-US" sz="3200" smtClean="0"/>
                  <a:t>180</a:t>
                </a:r>
                <a:r>
                  <a:rPr lang="en-US" sz="3200" i="1" baseline="30000" smtClean="0"/>
                  <a:t>0</a:t>
                </a:r>
                <a:r>
                  <a:rPr lang="en-US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𝑥𝐴𝐷</m:t>
                        </m:r>
                      </m:e>
                    </m:acc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/>
                        </m:ctrlPr>
                      </m:accPr>
                      <m:e>
                        <m:r>
                          <a:rPr lang="en-US" sz="3200" i="1"/>
                          <m:t>𝐴𝐵𝐶</m:t>
                        </m:r>
                      </m:e>
                    </m:acc>
                  </m:oMath>
                </a14:m>
                <a:r>
                  <a:rPr lang="en-US" sz="3000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/>
                  <a:t/>
                </a:r>
                <a:br>
                  <a:rPr lang="en-US"/>
                </a:br>
                <a:endParaRPr lang="en-US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859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15" y="4349515"/>
            <a:ext cx="4646785" cy="221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71760"/>
              </p:ext>
            </p:extLst>
          </p:nvPr>
        </p:nvGraphicFramePr>
        <p:xfrm>
          <a:off x="4882776" y="257536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/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3" y="161366"/>
            <a:ext cx="5992906" cy="31627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Xét tứ giác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các góc của một tứ giác).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(giả thiết)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  <a:blipFill rotWithShape="0">
                <a:blip r:embed="rId3"/>
                <a:stretch>
                  <a:fillRect l="-121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Theo ý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//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(đồng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5697436"/>
                <a:ext cx="10973744" cy="569515"/>
              </a:xfrm>
              <a:prstGeom prst="rect">
                <a:avLst/>
              </a:prstGeom>
              <a:blipFill rotWithShape="0">
                <a:blip r:embed="rId4"/>
                <a:stretch>
                  <a:fillRect l="-1278" t="-107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0736" y="6266951"/>
            <a:ext cx="11983453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Ta có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//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 // AD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/>
                  <a:t>  = </a:t>
                </a:r>
                <a:r>
                  <a:rPr lang="en-US" sz="2800"/>
                  <a:t>180</a:t>
                </a:r>
                <a:r>
                  <a:rPr lang="en-US" sz="2800" i="1" baseline="30000"/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/>
                  <a:t/>
                </a:r>
                <a:br>
                  <a:rPr lang="en-US" sz="2800"/>
                </a:br>
                <a:endParaRPr lang="en-US" sz="28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  <a:blipFill rotWithShape="0">
                <a:blip r:embed="rId5"/>
                <a:stretch>
                  <a:fillRect l="-1464" t="-1538"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0736" y="2546256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0"/>
            <a:ext cx="4427621" cy="28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2611" y="0"/>
            <a:ext cx="8069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đường trung tuyến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tại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là trung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 rằng tứ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PQMN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trung tuyến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CN </a:t>
                </a:r>
                <a:endParaRPr lang="en-US" sz="2800" i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tại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 tâm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(tính chất trọng tâm của tam giác).                   (1)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 và (3)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(chứng minh trên).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trung điểm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mỗi đường nên nó 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  <a:blipFill rotWithShape="0">
                <a:blip r:embed="rId3"/>
                <a:stretch>
                  <a:fillRect l="-1019" t="-1391" r="-612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5568" y="15349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464" y="29915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7" y="0"/>
            <a:ext cx="5895473" cy="29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3212" y="3705121"/>
            <a:ext cx="1043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Vì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ABMN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ABMN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(2)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𝐷𝐴𝑁</m:t>
                        </m:r>
                      </m:e>
                    </m:acc>
                  </m:oMath>
                </a14:m>
                <a:r>
                  <a:rPr lang="en-US" sz="30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  <a:blipFill rotWithShape="0">
                <a:blip r:embed="rId3"/>
                <a:stretch>
                  <a:fillRect l="-1223" t="-4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1419726">
                    <a:tc>
                      <a:txBody>
                        <a:bodyPr/>
                        <a:lstStyle/>
                        <a:p>
                          <a:r>
                            <a:rPr lang="en-US" sz="3200" b="1" i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 </a:t>
                          </a:r>
                          <a:r>
                            <a:rPr lang="en-US" sz="3200" b="1" i="0" smtClean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r>
                            <a:rPr lang="en-US" sz="3200" b="1" i="0" baseline="0" smtClean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 hình bình hành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ABMN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3200" b="0" i="0" baseline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). </a:t>
                          </a:r>
                          <a:endParaRPr lang="en-US" sz="3200" b="0" i="0" smtClean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Chứng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minh</a:t>
                          </a: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3200" b="0" i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 = MN</a:t>
                          </a:r>
                        </a:p>
                        <a:p>
                          <a:pPr marL="514350" marR="0" indent="-5143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𝐵𝐶𝐷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𝐵𝑀𝑁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𝐷𝐴𝑁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254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349" b="-76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8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133" y="32557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0" y="0"/>
            <a:ext cx="11981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khoảng cách giữa hai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hai phía của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thể trực tiếp đo được, người ta làm như sau:</a:t>
            </a:r>
            <a:b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thuộc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khoảng cách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đo được;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trung điểm của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vi-VN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43). Người ta đo được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m. Tính độ dài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4" y="2361815"/>
            <a:ext cx="6437696" cy="2349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346" y="3817650"/>
            <a:ext cx="1056372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Xét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endParaRPr lang="en-US" sz="3000" i="1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Có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 tại trung điểm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đường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 (m).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9" y="1756652"/>
            <a:ext cx="7110973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4118" y="0"/>
            <a:ext cx="119678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vẽ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tờ giấy sau đó cắt một phần tam giác ở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44). Bạn Hoa đố bạn Hùng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làm thế nào tính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 đã làm như sau: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giao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 độ 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Từ đó, tính được độ dài các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45).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cách làm của bạn Hùng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6" y="14367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7" y="1"/>
            <a:ext cx="8187448" cy="21734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d’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 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Do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 smtClean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𝐵𝐸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𝐴𝐸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𝐴𝐶𝐵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𝐴𝐸𝐵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(tính chất hình bình hành).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Hùng chứng minh được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có các tính chất trên,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dài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đo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</a:t>
                </a:r>
                <a:r>
                  <a:rPr lang="en-US" sz="2800" i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AEB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đó, tính được độ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 </a:t>
                </a:r>
                <a:r>
                  <a:rPr lang="en-US" sz="280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đoạn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số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  <a:blipFill rotWithShape="0">
                <a:blip r:embed="rId3"/>
                <a:stretch>
                  <a:fillRect l="-1017" t="-1365" r="-1068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4459"/>
              </p:ext>
            </p:extLst>
          </p:nvPr>
        </p:nvGraphicFramePr>
        <p:xfrm>
          <a:off x="5111376" y="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/>
              </a:tblGrid>
              <a:tr h="692275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775026"/>
            <a:ext cx="1002030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 trả  lời đúng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cạnh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góc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các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07797"/>
            <a:ext cx="119634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 trả lời “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sai”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bằng nhau. 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góc đối bằng nhau.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hai đường chéo cắt nhau tại trung điểm của mỗi đường.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không bằng nhau.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708520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4537" y="5764741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kumimoji="0" lang="en-US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 ABCD có</a:t>
                </a:r>
                <a14:m>
                  <m:oMath xmlns:m="http://schemas.openxmlformats.org/officeDocument/2006/math"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pt-BR" sz="3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góc còn lại của  hình bình hành là: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sz="3000" b="0" i="0" u="none" strike="noStrike" cap="none" normalizeH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pt-BR" sz="3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pt-BR" sz="3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kumimoji="0" lang="pt-BR" sz="3000" b="1" i="0" u="none" strike="noStrike" cap="none" normalizeH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30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3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blipFill rotWithShape="0">
                <a:blip r:embed="rId2"/>
                <a:stretch>
                  <a:fillRect l="-1219" t="-2454" b="-92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" name="Rectangle 19456"/>
          <p:cNvSpPr/>
          <p:nvPr/>
        </p:nvSpPr>
        <p:spPr>
          <a:xfrm>
            <a:off x="188259" y="1986121"/>
            <a:ext cx="8618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4: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hình bình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hành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ABCD. Qua giao 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O của các đường chéo, vẽ một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 thẳng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Cắt các cạnh đối BC và AD theo thứ tự ở E và F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(đường này không đi qua trung điểm của BC</a:t>
            </a:r>
          </a:p>
          <a:p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và AD). Ta có: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AF = CE   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AF = BE                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DF = CE                     </a:t>
            </a:r>
            <a:r>
              <a:rPr lang="en-US" sz="3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3000" smtClean="0">
                <a:solidFill>
                  <a:srgbClr val="000000"/>
                </a:solidFill>
                <a:latin typeface="Times New Roman" panose="02020603050405020304" pitchFamily="18" charset="0"/>
              </a:rPr>
              <a:t>DF = DE.</a:t>
            </a:r>
            <a:endParaRPr lang="en-US" sz="3000"/>
          </a:p>
        </p:txBody>
      </p:sp>
      <p:pic>
        <p:nvPicPr>
          <p:cNvPr id="67" name="Picture 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507" y="1972407"/>
            <a:ext cx="5267125" cy="24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2979" y="911908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Oval 68"/>
          <p:cNvSpPr/>
          <p:nvPr/>
        </p:nvSpPr>
        <p:spPr>
          <a:xfrm>
            <a:off x="1985211" y="4218337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5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3" y="188313"/>
            <a:ext cx="118256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5: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 vi của hình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 ABCD bằng 10cm, chu vi của tam giác </a:t>
            </a:r>
          </a:p>
          <a:p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∆ABD bằng 9cm, khi đó độ dài BD là:</a:t>
            </a:r>
          </a:p>
          <a:p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4cm 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6cm   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2cm                       </a:t>
            </a:r>
            <a:r>
              <a:rPr lang="pt-BR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t-BR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1cm </a:t>
            </a:r>
            <a:endParaRPr lang="en-US" sz="3000"/>
          </a:p>
        </p:txBody>
      </p:sp>
      <p:sp>
        <p:nvSpPr>
          <p:cNvPr id="3" name="Rectangle 2"/>
          <p:cNvSpPr/>
          <p:nvPr/>
        </p:nvSpPr>
        <p:spPr>
          <a:xfrm>
            <a:off x="207263" y="1665641"/>
            <a:ext cx="119759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6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∆ABC. Gọi D, N, E theo thứ tự là trung điểm của AB, BC, CA. </a:t>
            </a:r>
          </a:p>
          <a:p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ADME là:</a:t>
            </a:r>
            <a:endParaRPr lang="nl-NL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vuông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231" y="2618692"/>
            <a:ext cx="4677590" cy="358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280" y="1066364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814010" y="2495199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fr-FR" sz="44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 VỀ </a:t>
            </a:r>
            <a:r>
              <a:rPr lang="fr-FR" sz="4400" b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SBT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"Bài 5: Hình chữ nhật".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12220575" cy="6858000"/>
          </a:xfrm>
        </p:spPr>
      </p:pic>
      <p:sp>
        <p:nvSpPr>
          <p:cNvPr id="6" name="Rectangle 5"/>
          <p:cNvSpPr/>
          <p:nvPr/>
        </p:nvSpPr>
        <p:spPr>
          <a:xfrm>
            <a:off x="408044" y="2249905"/>
            <a:ext cx="11191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17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8575"/>
            <a:ext cx="27924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387850"/>
            <a:ext cx="3048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3" imgW="3761905" imgH="2866667" progId="Paint.Picture">
                  <p:embed/>
                </p:oleObj>
              </mc:Choice>
              <mc:Fallback>
                <p:oleObj name="Bitmap Image" r:id="rId3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126" y="1577440"/>
            <a:ext cx="6096000" cy="2731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học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Toán - Lớp: 8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thực hiện: …  tiết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PPCT: Tiết …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</a:t>
            </a:r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279" y="639914"/>
            <a:ext cx="10823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380" y="870746"/>
            <a:ext cx="96986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21488"/>
              </p:ext>
            </p:extLst>
          </p:nvPr>
        </p:nvGraphicFramePr>
        <p:xfrm>
          <a:off x="266582" y="2017059"/>
          <a:ext cx="5662650" cy="39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82" y="2017059"/>
                        <a:ext cx="5662650" cy="396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83" y="44212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9232" y="2161121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300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cặp đối AB và CD, AD và BC của tứ giác ABCD ở </a:t>
            </a:r>
            <a:r>
              <a:rPr lang="nl-NL" sz="30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lang="nl-NL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46537"/>
              </p:ext>
            </p:extLst>
          </p:nvPr>
        </p:nvGraphicFramePr>
        <p:xfrm>
          <a:off x="5929232" y="4151131"/>
          <a:ext cx="56587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704"/>
              </a:tblGrid>
              <a:tr h="768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i="0" u="sng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 nhớ:</a:t>
                      </a:r>
                      <a:r>
                        <a:rPr lang="nl-NL" sz="3000" b="1" i="0" u="none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3000" b="1" i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bình hành là tứ giác có hai cặp cạnh đối song song. </a:t>
                      </a:r>
                      <a:endParaRPr lang="en-US" sz="30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3346" y="0"/>
            <a:ext cx="20335366" cy="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03232"/>
              </p:ext>
            </p:extLst>
          </p:nvPr>
        </p:nvGraphicFramePr>
        <p:xfrm>
          <a:off x="8133345" y="0"/>
          <a:ext cx="40402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Bitmap Image" r:id="rId3" imgW="1933333" imgH="3266667" progId="Paint.Picture">
                  <p:embed/>
                </p:oleObj>
              </mc:Choice>
              <mc:Fallback>
                <p:oleObj name="Bitmap Image" r:id="rId3" imgW="1933333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45" y="0"/>
                        <a:ext cx="4040211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7223" y="0"/>
            <a:ext cx="787612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VD1:</a:t>
            </a: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hình 36, tứ giác nào là hình bình hành? Vì sao?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23" y="1080296"/>
            <a:ext cx="946093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36a,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MN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MQ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tứ giác MNPQ là hình bình hành.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  <a:blipFill rotWithShape="0">
                <a:blip r:embed="rId5"/>
                <a:stretch>
                  <a:fillRect l="-2044" t="-3008" r="-195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92531" y="38926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</a:rPr>
              <a:t>Ở hình 36b, AB và CD cắt nhau tại O nên AB và CD không song song với nhau. Do đó, tứ giác ABCD không phải là hình bình hành.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32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23" y="482351"/>
            <a:ext cx="118088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</a:t>
            </a:r>
            <a:r>
              <a:rPr kumimoji="0" lang="nl-NL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4824"/>
              </p:ext>
            </p:extLst>
          </p:nvPr>
        </p:nvGraphicFramePr>
        <p:xfrm>
          <a:off x="7395119" y="3509683"/>
          <a:ext cx="4796881" cy="33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119" y="3509683"/>
                        <a:ext cx="4796881" cy="33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582" y="309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4983"/>
              </p:ext>
            </p:extLst>
          </p:nvPr>
        </p:nvGraphicFramePr>
        <p:xfrm>
          <a:off x="7557247" y="3622851"/>
          <a:ext cx="4634753" cy="32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47" y="3622851"/>
                        <a:ext cx="4634753" cy="323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3386" y="-48126"/>
            <a:ext cx="1172116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hình bình hành ABCD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// DC (định nghĩa)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AD // BC (định nghĩa) 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và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𝑢𝑛𝑔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∆ABD = ∆CDB (g.c.g)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AB = CD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BC = DA (cặp góc tương ứng)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  <a:blipFill rotWithShape="0">
                <a:blip r:embed="rId5"/>
                <a:stretch>
                  <a:fillRect l="-1810" t="-746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= ∆CDB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∆ABC và ∆CDA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𝑢𝑛𝑔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∆ABC = ∆CDA (c.c.c)</a:t>
                </a:r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24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  <a:blipFill rotWithShape="0">
                <a:blip r:embed="rId6"/>
                <a:stretch>
                  <a:fillRect l="-2174" t="-1205" r="-44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41894" y="232848"/>
            <a:ext cx="56564" cy="662515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89223"/>
              </p:ext>
            </p:extLst>
          </p:nvPr>
        </p:nvGraphicFramePr>
        <p:xfrm>
          <a:off x="5798458" y="4228548"/>
          <a:ext cx="6329082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082"/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2800" b="1" u="sng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 lí</a:t>
                      </a:r>
                      <a:r>
                        <a:rPr lang="en-US" sz="2800" b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kern="1200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một hình bình hành: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Các cạnh đối bằng nhau;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Các góc đối bằng nhau;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Hai đường chéo cắt nhau tại trung điểm của mỗi đường.</a:t>
                      </a:r>
                      <a:endParaRPr lang="en-US" sz="2800" b="1" kern="120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695" y="0"/>
            <a:ext cx="11927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 (SGK- tr106</a:t>
            </a: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hình bình hành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(H</a:t>
            </a:r>
            <a:r>
              <a:rPr lang="en-US" sz="3000" i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</a:t>
            </a:r>
            <a:b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12CE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80520"/>
              </p:ext>
            </p:extLst>
          </p:nvPr>
        </p:nvGraphicFramePr>
        <p:xfrm>
          <a:off x="5197419" y="569023"/>
          <a:ext cx="6860111" cy="300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Bitmap Image" r:id="rId3" imgW="2476190" imgH="1095528" progId="Paint.Picture">
                  <p:embed/>
                </p:oleObj>
              </mc:Choice>
              <mc:Fallback>
                <p:oleObj name="Bitmap Image" r:id="rId3" imgW="2476190" imgH="10955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19" y="569023"/>
                        <a:ext cx="6860111" cy="300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15272" y="3127639"/>
            <a:ext cx="155844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hành, 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(vì cùng bằng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579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</TotalTime>
  <Words>1394</Words>
  <PresentationFormat>Widescreen</PresentationFormat>
  <Paragraphs>171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.VnArial</vt:lpstr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Wisp</vt:lpstr>
      <vt:lpstr>Bitmap Image</vt:lpstr>
      <vt:lpstr>Paintbrush Picture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I.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2023-06-23T17:41:37Z</dcterms:created>
  <dcterms:modified xsi:type="dcterms:W3CDTF">2023-06-24T14:15:14Z</dcterms:modified>
</cp:coreProperties>
</file>