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74" r:id="rId3"/>
    <p:sldId id="356" r:id="rId4"/>
    <p:sldId id="388" r:id="rId5"/>
    <p:sldId id="389" r:id="rId6"/>
    <p:sldId id="390" r:id="rId7"/>
    <p:sldId id="391" r:id="rId8"/>
    <p:sldId id="396" r:id="rId9"/>
    <p:sldId id="392" r:id="rId10"/>
    <p:sldId id="393" r:id="rId11"/>
    <p:sldId id="394" r:id="rId12"/>
    <p:sldId id="395" r:id="rId13"/>
    <p:sldId id="371" r:id="rId14"/>
  </p:sldIdLst>
  <p:sldSz cx="24384000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374" autoAdjust="0"/>
  </p:normalViewPr>
  <p:slideViewPr>
    <p:cSldViewPr>
      <p:cViewPr varScale="1">
        <p:scale>
          <a:sx n="58" d="100"/>
          <a:sy n="58" d="100"/>
        </p:scale>
        <p:origin x="432" y="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53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7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5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1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3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3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31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5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9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127.png"/><Relationship Id="rId3" Type="http://schemas.openxmlformats.org/officeDocument/2006/relationships/image" Target="../media/image120.png"/><Relationship Id="rId7" Type="http://schemas.openxmlformats.org/officeDocument/2006/relationships/image" Target="../media/image1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image" Target="../media/image125.png"/><Relationship Id="rId5" Type="http://schemas.openxmlformats.org/officeDocument/2006/relationships/image" Target="../media/image104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030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140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3.png"/><Relationship Id="rId11" Type="http://schemas.openxmlformats.org/officeDocument/2006/relationships/image" Target="../media/image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70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230.png"/><Relationship Id="rId10" Type="http://schemas.openxmlformats.org/officeDocument/2006/relationships/image" Target="../media/image83.png"/><Relationship Id="rId4" Type="http://schemas.openxmlformats.org/officeDocument/2006/relationships/image" Target="../media/image27.png"/><Relationship Id="rId9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50.png"/><Relationship Id="rId3" Type="http://schemas.openxmlformats.org/officeDocument/2006/relationships/image" Target="../media/image84.png"/><Relationship Id="rId7" Type="http://schemas.openxmlformats.org/officeDocument/2006/relationships/image" Target="../media/image29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28.png"/><Relationship Id="rId9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ÔN TẬP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7362108" y="6096000"/>
            <a:ext cx="1018873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I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KHỐI ĐA DIỆN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7947299"/>
            <a:ext cx="19013083" cy="452394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222326"/>
            <a:ext cx="22136901" cy="6254382"/>
            <a:chOff x="1205494" y="6941416"/>
            <a:chExt cx="22139783" cy="6255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ounded Rectangle 124"/>
                <p:cNvSpPr/>
                <p:nvPr/>
              </p:nvSpPr>
              <p:spPr>
                <a:xfrm>
                  <a:off x="1209586" y="7179457"/>
                  <a:ext cx="22135691" cy="6017155"/>
                </a:xfrm>
                <a:prstGeom prst="roundRect">
                  <a:avLst>
                    <a:gd name="adj" fmla="val 2239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</m:oMath>
                    </m:oMathPara>
                  </a14:m>
                  <a:endParaRPr lang="en-US" sz="32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5" name="Rounded Rectangle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9586" y="7179457"/>
                  <a:ext cx="22135691" cy="6017155"/>
                </a:xfrm>
                <a:prstGeom prst="roundRect">
                  <a:avLst>
                    <a:gd name="adj" fmla="val 2239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79862" y="2853850"/>
            <a:ext cx="23391943" cy="4087554"/>
            <a:chOff x="992186" y="2564545"/>
            <a:chExt cx="22353092" cy="40880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6" y="2564545"/>
              <a:ext cx="5343977" cy="1023459"/>
              <a:chOff x="534986" y="1647866"/>
              <a:chExt cx="7179299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6" y="1647866"/>
                <a:ext cx="7179299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5964500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8 (SGK/28).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886666" y="4037564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lăng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trụ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tất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sz="48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endParaRPr lang="vi-VN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8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4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1675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16485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16756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167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800" i="1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16756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8669000" y="5693765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99" y="7623428"/>
            <a:ext cx="4689823" cy="5406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1494" y="8303598"/>
                <a:ext cx="5603970" cy="762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94" y="8303598"/>
                <a:ext cx="5603970" cy="7627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838693" y="7824722"/>
                <a:ext cx="2736968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693" y="7824722"/>
                <a:ext cx="2736968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264571" y="7824721"/>
                <a:ext cx="2210029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571" y="7824721"/>
                <a:ext cx="2210029" cy="148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2541494" y="931664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494" y="9316646"/>
                <a:ext cx="2500565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5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8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34509" y="6781800"/>
            <a:ext cx="23772941" cy="6774596"/>
            <a:chOff x="1205494" y="6941416"/>
            <a:chExt cx="21584964" cy="677547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1580872" cy="653743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3393" y="2351813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2177060">
                <a:defRPr/>
              </a:pPr>
              <a:endParaRPr lang="en-US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algn="ctr" defTabSz="2177060">
                <a:defRPr/>
              </a:pPr>
              <a:endParaRPr lang="en-US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5173208" cy="1023459"/>
              <a:chOff x="534987" y="1647866"/>
              <a:chExt cx="6949880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6749829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6028551" cy="813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9 (SGK/28).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3478" y="3198903"/>
                <a:ext cx="17591995" cy="2108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78" y="3198903"/>
                <a:ext cx="17591995" cy="2108269"/>
              </a:xfrm>
              <a:prstGeom prst="rect">
                <a:avLst/>
              </a:prstGeom>
              <a:blipFill>
                <a:blip r:embed="rId3"/>
                <a:stretch>
                  <a:fillRect l="-1421" t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GB" sz="4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/>
          <p:cNvSpPr/>
          <p:nvPr/>
        </p:nvSpPr>
        <p:spPr>
          <a:xfrm>
            <a:off x="8369769" y="51608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0" y="7625325"/>
            <a:ext cx="6213102" cy="532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2297" y="6965583"/>
                <a:ext cx="167664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 </a:t>
                </a:r>
                <a:r>
                  <a:rPr lang="en-US" sz="44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297" y="6965583"/>
                <a:ext cx="16766449" cy="769441"/>
              </a:xfrm>
              <a:prstGeom prst="rect">
                <a:avLst/>
              </a:prstGeom>
              <a:blipFill>
                <a:blip r:embed="rId9"/>
                <a:stretch>
                  <a:fillRect l="-1491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34509" y="8499075"/>
                <a:ext cx="6781985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4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9" y="8499075"/>
                <a:ext cx="6781985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21453" y="7789251"/>
                <a:ext cx="120939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7789251"/>
                <a:ext cx="12093952" cy="769441"/>
              </a:xfrm>
              <a:prstGeom prst="rect">
                <a:avLst/>
              </a:prstGeom>
              <a:blipFill>
                <a:blip r:embed="rId11"/>
                <a:stretch>
                  <a:fillRect l="-206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36195" y="9604016"/>
                <a:ext cx="16505865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𝐶h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ứ</m:t>
                      </m:r>
                      <m:r>
                        <a:rPr lang="en-US" sz="4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𝑚𝑖𝑛h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vi-VN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ươ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𝑛𝑔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ự: 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𝐷𝐴𝐶</m:t>
                          </m:r>
                        </m:sub>
                      </m:sSub>
                      <m:r>
                        <a:rPr lang="en-US" sz="4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5" y="9604016"/>
                <a:ext cx="16505865" cy="13599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34509" y="10734348"/>
                <a:ext cx="14122519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𝐴𝐵𝐶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𝐷𝐴𝐶</m:t>
                          </m:r>
                        </m:sub>
                      </m:sSub>
                      <m:r>
                        <a:rPr lang="en-US" sz="4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9" y="10734348"/>
                <a:ext cx="14122519" cy="1355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12026" y="12009328"/>
                <a:ext cx="5465792" cy="1482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𝐴𝐶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𝐴𝐵𝐶𝐷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4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26" y="12009328"/>
                <a:ext cx="5465792" cy="14827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162428" y="1218447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28" y="12184479"/>
                <a:ext cx="2500565" cy="8309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0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3" grpId="0"/>
      <p:bldP spid="58" grpId="0"/>
      <p:bldP spid="76" grpId="0"/>
      <p:bldP spid="78" grpId="0"/>
      <p:bldP spid="79" grpId="0"/>
      <p:bldP spid="80" grpId="0" animBg="1"/>
      <p:bldP spid="6" grpId="0"/>
      <p:bldP spid="81" grpId="0"/>
      <p:bldP spid="82" grpId="0"/>
      <p:bldP spid="83" grpId="0"/>
      <p:bldP spid="84" grpId="0"/>
      <p:bldP spid="86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0" y="2399337"/>
            <a:ext cx="23391943" cy="4087554"/>
            <a:chOff x="992186" y="2564545"/>
            <a:chExt cx="22353092" cy="40880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6" y="2564545"/>
              <a:ext cx="5512593" cy="1023459"/>
              <a:chOff x="534986" y="1647866"/>
              <a:chExt cx="740582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6" y="1647866"/>
                <a:ext cx="7405824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6"/>
                <a:ext cx="6093201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10 (SGK/28).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429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Cho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hình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hộp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,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O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giao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AC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i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BD.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Tỉ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thể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tích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khối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</a:p>
              <a:p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chóp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𝑂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khối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hộp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𝐴𝐵𝐶𝐷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429000"/>
                <a:ext cx="22565882" cy="1569660"/>
              </a:xfrm>
              <a:prstGeom prst="rect">
                <a:avLst/>
              </a:prstGeom>
              <a:blipFill>
                <a:blip r:embed="rId3"/>
                <a:stretch>
                  <a:fillRect l="-1216" t="-894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GB" sz="4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8369769" y="51608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92222" y="6941404"/>
            <a:ext cx="23963178" cy="6164996"/>
            <a:chOff x="1205494" y="6941416"/>
            <a:chExt cx="21757692" cy="6165799"/>
          </a:xfrm>
        </p:grpSpPr>
        <p:sp>
          <p:nvSpPr>
            <p:cNvPr id="50" name="Rounded Rectangle 49"/>
            <p:cNvSpPr/>
            <p:nvPr/>
          </p:nvSpPr>
          <p:spPr>
            <a:xfrm>
              <a:off x="1209586" y="7179457"/>
              <a:ext cx="21753600" cy="59277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7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918" y="7843217"/>
            <a:ext cx="5638800" cy="4608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46320" y="7922536"/>
                <a:ext cx="1676644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S </a:t>
                </a:r>
                <a:r>
                  <a:rPr lang="en-US" sz="4400" i="1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đáy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chiều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cao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0" y="7922536"/>
                <a:ext cx="16766449" cy="769441"/>
              </a:xfrm>
              <a:prstGeom prst="rect">
                <a:avLst/>
              </a:prstGeom>
              <a:blipFill>
                <a:blip r:embed="rId9"/>
                <a:stretch>
                  <a:fillRect l="-1455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3044" y="8884427"/>
                <a:ext cx="1209395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i="1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44" y="8884427"/>
                <a:ext cx="12093952" cy="769441"/>
              </a:xfrm>
              <a:prstGeom prst="rect">
                <a:avLst/>
              </a:prstGeom>
              <a:blipFill>
                <a:blip r:embed="rId10"/>
                <a:stretch>
                  <a:fillRect l="-206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613044" y="9684588"/>
                <a:ext cx="13127503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44" y="9684588"/>
                <a:ext cx="13127503" cy="13644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05015" y="11152416"/>
                <a:ext cx="3777508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15" y="11152416"/>
                <a:ext cx="3777508" cy="13644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636114" y="112870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14" y="11287010"/>
                <a:ext cx="2500565" cy="8309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2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4" grpId="0"/>
      <p:bldP spid="45" grpId="0"/>
      <p:bldP spid="46" grpId="0"/>
      <p:bldP spid="47" grpId="0"/>
      <p:bldP spid="48" grpId="0" animBg="1"/>
      <p:bldP spid="80" grpId="0"/>
      <p:bldP spid="81" grpId="0"/>
      <p:bldP spid="82" grpId="0"/>
      <p:bldP spid="83" grpId="0"/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2812306"/>
            <a:ext cx="23567119" cy="4558096"/>
            <a:chOff x="134375" y="272901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72901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1301820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   1. THỂ TÍCH KHỐI CHÓP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71C190-68A8-4429-91FF-35BBDDE07298}"/>
              </a:ext>
            </a:extLst>
          </p:cNvPr>
          <p:cNvSpPr/>
          <p:nvPr/>
        </p:nvSpPr>
        <p:spPr>
          <a:xfrm>
            <a:off x="1032034" y="7155359"/>
            <a:ext cx="2251376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   2. THỂ TÍCH KHỐI LĂNG TRỤ</a:t>
            </a:r>
            <a:endParaRPr lang="vi-VN" sz="44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38133"/>
              </p:ext>
            </p:extLst>
          </p:nvPr>
        </p:nvGraphicFramePr>
        <p:xfrm>
          <a:off x="2540000" y="3412942"/>
          <a:ext cx="5156200" cy="237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4" imgW="787320" imgH="457200" progId="Equation.DSMT4">
                  <p:embed/>
                </p:oleObj>
              </mc:Choice>
              <mc:Fallback>
                <p:oleObj name="Equation" r:id="rId4" imgW="787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0000" y="3412942"/>
                        <a:ext cx="5156200" cy="2378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32" y="1954819"/>
            <a:ext cx="6210300" cy="59858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830246"/>
              </p:ext>
            </p:extLst>
          </p:nvPr>
        </p:nvGraphicFramePr>
        <p:xfrm>
          <a:off x="2375903" y="7939450"/>
          <a:ext cx="6768097" cy="158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7" imgW="685800" imgH="304560" progId="Equation.DSMT4">
                  <p:embed/>
                </p:oleObj>
              </mc:Choice>
              <mc:Fallback>
                <p:oleObj name="Equation" r:id="rId7" imgW="6858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5903" y="7939450"/>
                        <a:ext cx="6768097" cy="158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20" y="8229600"/>
            <a:ext cx="4569280" cy="434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150" y="8432799"/>
            <a:ext cx="5302250" cy="42923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12276"/>
              </p:ext>
            </p:extLst>
          </p:nvPr>
        </p:nvGraphicFramePr>
        <p:xfrm>
          <a:off x="9067800" y="12572999"/>
          <a:ext cx="6215063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1" imgW="1761384" imgH="286250" progId="Equation.DSMT4">
                  <p:embed/>
                </p:oleObj>
              </mc:Choice>
              <mc:Fallback>
                <p:oleObj name="Equation" r:id="rId11" imgW="1761384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67800" y="12572999"/>
                        <a:ext cx="6215063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64093"/>
              </p:ext>
            </p:extLst>
          </p:nvPr>
        </p:nvGraphicFramePr>
        <p:xfrm>
          <a:off x="15776120" y="12572999"/>
          <a:ext cx="7769679" cy="114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13" imgW="1799526" imgH="286250" progId="Equation.DSMT4">
                  <p:embed/>
                </p:oleObj>
              </mc:Choice>
              <mc:Fallback>
                <p:oleObj name="Equation" r:id="rId13" imgW="1799526" imgH="2862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776120" y="12572999"/>
                        <a:ext cx="7769679" cy="1143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3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rPr>
                <a:t>HỆ THỐNG LÝ THUYẾT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51811" y="7640053"/>
                  <a:ext cx="62280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555956" y="2848356"/>
            <a:ext cx="118552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TỶ SỐ THỂ TÍCH</a:t>
            </a:r>
            <a:endParaRPr lang="vi-VN" sz="4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E6E3B4B-714C-411C-A72D-98A6926E4CF1}"/>
              </a:ext>
            </a:extLst>
          </p:cNvPr>
          <p:cNvSpPr/>
          <p:nvPr/>
        </p:nvSpPr>
        <p:spPr>
          <a:xfrm>
            <a:off x="1228259" y="9206049"/>
            <a:ext cx="111161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BIỆT</a:t>
            </a:r>
            <a:endParaRPr lang="vi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347092" y="3488829"/>
                <a:ext cx="9641486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Cho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chóp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điểm</a:t>
                </a:r>
                <a:endPara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M, N, P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nằm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altLang="en-US" sz="44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SA, SB, SC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Ta </a:t>
                </a:r>
                <a:r>
                  <a:rPr kumimoji="0" lang="en-US" altLang="en-US" sz="4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endPara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7092" y="3488829"/>
                <a:ext cx="9641486" cy="1446550"/>
              </a:xfrm>
              <a:prstGeom prst="rect">
                <a:avLst/>
              </a:prstGeom>
              <a:blipFill>
                <a:blip r:embed="rId4"/>
                <a:stretch>
                  <a:fillRect l="-1327" t="-8824" r="-1517" b="-19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288686"/>
              </p:ext>
            </p:extLst>
          </p:nvPr>
        </p:nvGraphicFramePr>
        <p:xfrm>
          <a:off x="1435937" y="5256521"/>
          <a:ext cx="7403263" cy="228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8" name="Equation" r:id="rId5" imgW="1460160" imgH="507960" progId="Equation.DSMT4">
                  <p:embed/>
                </p:oleObj>
              </mc:Choice>
              <mc:Fallback>
                <p:oleObj name="Equation" r:id="rId5" imgW="1460160" imgH="507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937" y="5256521"/>
                        <a:ext cx="7403263" cy="2287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911771"/>
            <a:ext cx="4667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kumimoji="0" lang="en-US" alt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2971800"/>
            <a:ext cx="6702425" cy="591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8886654"/>
            <a:ext cx="4191000" cy="452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600" y="9206049"/>
            <a:ext cx="4470400" cy="40527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21137"/>
              </p:ext>
            </p:extLst>
          </p:nvPr>
        </p:nvGraphicFramePr>
        <p:xfrm>
          <a:off x="1676400" y="10744200"/>
          <a:ext cx="438912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Equation" r:id="rId10" imgW="1142471" imgH="515178" progId="Equation.DSMT4">
                  <p:embed/>
                </p:oleObj>
              </mc:Choice>
              <mc:Fallback>
                <p:oleObj name="Equation" r:id="rId10" imgW="1142471" imgH="515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76400" y="10744200"/>
                        <a:ext cx="4389124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01468"/>
              </p:ext>
            </p:extLst>
          </p:nvPr>
        </p:nvGraphicFramePr>
        <p:xfrm>
          <a:off x="12954000" y="10805713"/>
          <a:ext cx="3529803" cy="214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" name="Equation" r:id="rId12" imgW="847407" imgH="515178" progId="Equation.DSMT4">
                  <p:embed/>
                </p:oleObj>
              </mc:Choice>
              <mc:Fallback>
                <p:oleObj name="Equation" r:id="rId12" imgW="847407" imgH="5151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954000" y="10805713"/>
                        <a:ext cx="3529803" cy="214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716976"/>
              </p:ext>
            </p:extLst>
          </p:nvPr>
        </p:nvGraphicFramePr>
        <p:xfrm>
          <a:off x="1671636" y="9871203"/>
          <a:ext cx="2138364" cy="79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1" name="Equation" r:id="rId14" imgW="466344" imgH="171606" progId="Equation.DSMT4">
                  <p:embed/>
                </p:oleObj>
              </mc:Choice>
              <mc:Fallback>
                <p:oleObj name="Equation" r:id="rId14" imgW="466344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71636" y="9871203"/>
                        <a:ext cx="2138364" cy="796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2019239" y="8586517"/>
            <a:ext cx="64307507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06165"/>
              </p:ext>
            </p:extLst>
          </p:nvPr>
        </p:nvGraphicFramePr>
        <p:xfrm>
          <a:off x="12827241" y="9801848"/>
          <a:ext cx="4774959" cy="101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Equation" r:id="rId16" imgW="926698" imgH="203112" progId="Equation.DSMT4">
                  <p:embed/>
                </p:oleObj>
              </mc:Choice>
              <mc:Fallback>
                <p:oleObj name="Equation" r:id="rId16" imgW="926698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241" y="9801848"/>
                        <a:ext cx="4774959" cy="1018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74157" y="5562600"/>
            <a:ext cx="23662735" cy="7936397"/>
            <a:chOff x="1184499" y="6896769"/>
            <a:chExt cx="21484901" cy="6820126"/>
          </a:xfrm>
        </p:grpSpPr>
        <p:sp>
          <p:nvSpPr>
            <p:cNvPr id="125" name="Rounded Rectangle 124"/>
            <p:cNvSpPr/>
            <p:nvPr/>
          </p:nvSpPr>
          <p:spPr>
            <a:xfrm>
              <a:off x="1184499" y="7146178"/>
              <a:ext cx="21484901" cy="65707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96769"/>
              <a:ext cx="3508425" cy="833430"/>
              <a:chOff x="1205494" y="6896769"/>
              <a:chExt cx="3508425" cy="83343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72351" y="6896769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6941634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62011" y="1861393"/>
            <a:ext cx="23783575" cy="3422505"/>
            <a:chOff x="992187" y="2564544"/>
            <a:chExt cx="22727331" cy="4060740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519461" y="2639653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790018" y="1066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01566" y="2710632"/>
                <a:ext cx="2296615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𝐴𝐸𝑀𝐹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66" y="2710632"/>
                <a:ext cx="22966154" cy="2123658"/>
              </a:xfrm>
              <a:prstGeom prst="rect">
                <a:avLst/>
              </a:prstGeom>
              <a:blipFill>
                <a:blip r:embed="rId3"/>
                <a:stretch>
                  <a:fillRect l="-1062" t="-5747" r="-1062" b="-1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5593" y="6698986"/>
            <a:ext cx="5586085" cy="5666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61339" y="5868650"/>
                <a:ext cx="201988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tâm hình chữ nhật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𝑆𝐻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</a:t>
                </a:r>
                <a:r>
                  <a:rPr lang="en-US" sz="4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39" y="5868650"/>
                <a:ext cx="20198861" cy="1446550"/>
              </a:xfrm>
              <a:prstGeom prst="rect">
                <a:avLst/>
              </a:prstGeom>
              <a:blipFill>
                <a:blip r:embed="rId5"/>
                <a:stretch>
                  <a:fillRect l="-1207" t="-9705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156057" y="7108841"/>
                <a:ext cx="15503411" cy="1058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𝑆𝐴𝐶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𝑆𝐼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𝑆𝐻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𝑆𝐸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𝑆𝐹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𝑆𝐼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𝑆𝐻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57" y="7108841"/>
                <a:ext cx="15503411" cy="1058495"/>
              </a:xfrm>
              <a:prstGeom prst="rect">
                <a:avLst/>
              </a:prstGeom>
              <a:blipFill>
                <a:blip r:embed="rId6"/>
                <a:stretch>
                  <a:fillRect l="-161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067792" y="8393526"/>
                <a:ext cx="16428152" cy="1138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𝐴𝐸𝑀𝐹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𝐴𝐸𝐹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𝐸𝐹𝑀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𝐴𝐸𝐹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𝐸𝐹𝑀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𝐴𝐵𝐶𝐷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𝐴𝐸𝐹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4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𝐸𝐹𝑀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𝐵𝐷𝐶</m:t>
                            </m:r>
                          </m:sub>
                        </m:sSub>
                      </m:den>
                    </m:f>
                  </m:oMath>
                </a14:m>
                <a:endParaRPr lang="en-US" sz="4400" i="1" dirty="0">
                  <a:latin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92" y="8393526"/>
                <a:ext cx="16428152" cy="1138517"/>
              </a:xfrm>
              <a:prstGeom prst="rect">
                <a:avLst/>
              </a:prstGeom>
              <a:blipFill>
                <a:blip r:embed="rId7"/>
                <a:stretch>
                  <a:fillRect l="-1484" t="-535" b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46583" y="9758233"/>
                <a:ext cx="9753600" cy="1058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𝑆𝐸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𝑆𝐹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𝑆𝐸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𝑆𝐵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𝑆𝐹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𝑆𝐷</m:t>
                        </m:r>
                      </m:den>
                    </m:f>
                  </m:oMath>
                </a14:m>
                <a:r>
                  <a:rPr lang="en-US" sz="44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𝑆𝑀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𝑆𝐶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83" y="9758233"/>
                <a:ext cx="9753600" cy="1058495"/>
              </a:xfrm>
              <a:prstGeom prst="rect">
                <a:avLst/>
              </a:prstGeom>
              <a:blipFill>
                <a:blip r:embed="rId8"/>
                <a:stretch>
                  <a:fillRect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136938" y="11113306"/>
                <a:ext cx="12192000" cy="10731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AH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</m:t>
                    </m:r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938" y="11113306"/>
                <a:ext cx="12192000" cy="1073179"/>
              </a:xfrm>
              <a:prstGeom prst="rect">
                <a:avLst/>
              </a:prstGeom>
              <a:blipFill>
                <a:blip r:embed="rId9"/>
                <a:stretch>
                  <a:fillRect l="-1800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1067792" y="12114996"/>
                <a:ext cx="12066380" cy="1173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𝑆𝐻</m:t>
                    </m:r>
                    <m:r>
                      <a:rPr lang="en-US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𝐴𝐸𝑀𝐹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92" y="12114996"/>
                <a:ext cx="12066380" cy="1173783"/>
              </a:xfrm>
              <a:prstGeom prst="rect">
                <a:avLst/>
              </a:prstGeom>
              <a:blipFill>
                <a:blip r:embed="rId10"/>
                <a:stretch>
                  <a:fillRect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7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233697" y="6517810"/>
            <a:ext cx="23847658" cy="6893390"/>
            <a:chOff x="1205494" y="6941416"/>
            <a:chExt cx="21652804" cy="62688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1648712" cy="603076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36439" y="2272843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54727" y="140668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VẬN DỤNG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364" y="3219033"/>
                <a:ext cx="2260456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phẳng đi qua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và trọng tâm tam giác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cắt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lần lượt tại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thể tích hình chóp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FE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64" y="3219033"/>
                <a:ext cx="22604561" cy="2800767"/>
              </a:xfrm>
              <a:prstGeom prst="rect">
                <a:avLst/>
              </a:prstGeom>
              <a:blipFill>
                <a:blip r:embed="rId3"/>
                <a:stretch>
                  <a:fillRect l="-1106" t="-413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s://img.loigiaihay.com/picture/2017/0326/bai-10-trang-27-sgk-hinh-hoc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514" y="6863547"/>
            <a:ext cx="5103886" cy="56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6998" y="7484012"/>
                <a:ext cx="87309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tính thể tích hình chóp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′.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98" y="7484012"/>
                <a:ext cx="8730980" cy="769441"/>
              </a:xfrm>
              <a:prstGeom prst="rect">
                <a:avLst/>
              </a:prstGeom>
              <a:blipFill>
                <a:blip r:embed="rId5"/>
                <a:stretch>
                  <a:fillRect l="-2791" t="-15873" r="-188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41648" y="8361100"/>
                <a:ext cx="138661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trung điểm của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     (1)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48" y="8361100"/>
                <a:ext cx="13866147" cy="769441"/>
              </a:xfrm>
              <a:prstGeom prst="rect">
                <a:avLst/>
              </a:prstGeom>
              <a:blipFill>
                <a:blip r:embed="rId6"/>
                <a:stretch>
                  <a:fillRect l="-1803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9396" y="9018692"/>
                <a:ext cx="99197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Lăng trụ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lăng trụ đứng nên: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6" y="9018692"/>
                <a:ext cx="9919703" cy="769441"/>
              </a:xfrm>
              <a:prstGeom prst="rect">
                <a:avLst/>
              </a:prstGeom>
              <a:blipFill>
                <a:blip r:embed="rId7"/>
                <a:stretch>
                  <a:fillRect l="-2457" t="-14961" r="-1597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9396" y="9943832"/>
                <a:ext cx="803938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′⊥(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⇒BB′⊥A′M        (2)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6" y="9943832"/>
                <a:ext cx="8039380" cy="769441"/>
              </a:xfrm>
              <a:prstGeom prst="rect">
                <a:avLst/>
              </a:prstGeom>
              <a:blipFill>
                <a:blip r:embed="rId8"/>
                <a:stretch>
                  <a:fillRect t="-15873" r="-227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4155" y="10827057"/>
                <a:ext cx="189549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và (2) suy ra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⊥(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hay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đường cao của hình chóp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′.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BCB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55" y="10827057"/>
                <a:ext cx="18954975" cy="769441"/>
              </a:xfrm>
              <a:prstGeom prst="rect">
                <a:avLst/>
              </a:prstGeom>
              <a:blipFill>
                <a:blip r:embed="rId9"/>
                <a:stretch>
                  <a:fillRect l="-1319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6554" y="11774214"/>
                <a:ext cx="17465042" cy="117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4" y="11774214"/>
                <a:ext cx="17465042" cy="1172950"/>
              </a:xfrm>
              <a:prstGeom prst="rect">
                <a:avLst/>
              </a:prstGeom>
              <a:blipFill>
                <a:blip r:embed="rId10"/>
                <a:stretch>
                  <a:fillRect l="-1431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94166" y="4742278"/>
            <a:ext cx="23961234" cy="8821322"/>
            <a:chOff x="1205494" y="6947472"/>
            <a:chExt cx="21755927" cy="587966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1751835" cy="56476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493741" cy="1003875"/>
              <a:chOff x="1205494" y="6947472"/>
              <a:chExt cx="3493741" cy="100387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7120242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0693" y="2279095"/>
            <a:ext cx="23391942" cy="2292905"/>
            <a:chOff x="992187" y="2290836"/>
            <a:chExt cx="22353091" cy="436179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290836"/>
              <a:ext cx="3124200" cy="1297166"/>
              <a:chOff x="534987" y="1333274"/>
              <a:chExt cx="4197167" cy="1490929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333274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344669" y="1475283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556986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97643" y="3030149"/>
                <a:ext cx="2280535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phẳng đi qua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và trọng tâm tam giác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cắt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lần lượt tại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Tính thể tích hình chóp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0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FE</m:t>
                    </m:r>
                  </m:oMath>
                </a14:m>
                <a:r>
                  <a:rPr lang="vi-VN" sz="4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643" y="3030149"/>
                <a:ext cx="22805357" cy="1323439"/>
              </a:xfrm>
              <a:prstGeom prst="rect">
                <a:avLst/>
              </a:prstGeom>
              <a:blipFill>
                <a:blip r:embed="rId3"/>
                <a:stretch>
                  <a:fillRect l="-935" t="-829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https://img.loigiaihay.com/picture/2017/0326/bai-10b-trang-27-sgk-hinh-hoc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55" y="5257801"/>
            <a:ext cx="6021388" cy="67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2581" y="6934201"/>
                <a:ext cx="15038450" cy="1053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)//(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81" y="6934201"/>
                <a:ext cx="15038450" cy="1053237"/>
              </a:xfrm>
              <a:prstGeom prst="rect">
                <a:avLst/>
              </a:prstGeom>
              <a:blipFill>
                <a:blip r:embed="rId5"/>
                <a:stretch>
                  <a:fillRect l="-1621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2581" y="7682219"/>
                <a:ext cx="17400650" cy="11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′.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CEF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𝐸𝐹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𝐶𝐺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81" y="7682219"/>
                <a:ext cx="17400650" cy="1173206"/>
              </a:xfrm>
              <a:prstGeom prst="rect">
                <a:avLst/>
              </a:prstGeom>
              <a:blipFill>
                <a:blip r:embed="rId6"/>
                <a:stretch>
                  <a:fillRect l="-1401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77478" y="8474425"/>
                <a:ext cx="6788205" cy="1170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𝐶𝐸𝐹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78" y="8474425"/>
                <a:ext cx="6788205" cy="1170577"/>
              </a:xfrm>
              <a:prstGeom prst="rect">
                <a:avLst/>
              </a:prstGeom>
              <a:blipFill>
                <a:blip r:embed="rId7"/>
                <a:stretch>
                  <a:fillRect l="-3684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28962" y="9455642"/>
                <a:ext cx="6864443" cy="1148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62" y="9455642"/>
                <a:ext cx="6864443" cy="1148199"/>
              </a:xfrm>
              <a:prstGeom prst="rect">
                <a:avLst/>
              </a:prstGeom>
              <a:blipFill>
                <a:blip r:embed="rId8"/>
                <a:stretch>
                  <a:fillRect l="-3641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3379" y="10560440"/>
                <a:ext cx="103909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79" y="10560440"/>
                <a:ext cx="10390986" cy="769441"/>
              </a:xfrm>
              <a:prstGeom prst="rect">
                <a:avLst/>
              </a:prstGeom>
              <a:blipFill>
                <a:blip r:embed="rId9"/>
                <a:stretch>
                  <a:fillRect l="-2346"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751615" y="10532087"/>
                <a:ext cx="92416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⊥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AA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⊥(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ACC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′)⇒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⊥(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EC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615" y="10532087"/>
                <a:ext cx="9241632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5885" y="11175666"/>
                <a:ext cx="14048370" cy="117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′.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EC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4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5" y="11175666"/>
                <a:ext cx="14048370" cy="1174168"/>
              </a:xfrm>
              <a:prstGeom prst="rect">
                <a:avLst/>
              </a:prstGeom>
              <a:blipFill>
                <a:blip r:embed="rId11"/>
                <a:stretch>
                  <a:fillRect l="-1779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12345" y="12275159"/>
                <a:ext cx="14660085" cy="1173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FE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45" y="12275159"/>
                <a:ext cx="14660085" cy="1173719"/>
              </a:xfrm>
              <a:prstGeom prst="rect">
                <a:avLst/>
              </a:prstGeom>
              <a:blipFill>
                <a:blip r:embed="rId12"/>
                <a:stretch>
                  <a:fillRect l="-170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5EE49-B6D0-45C2-8461-4FE83ECD8A8D}"/>
                  </a:ext>
                </a:extLst>
              </p:cNvPr>
              <p:cNvSpPr txBox="1"/>
              <p:nvPr/>
            </p:nvSpPr>
            <p:spPr>
              <a:xfrm>
                <a:off x="709512" y="6096001"/>
                <a:ext cx="12315824" cy="836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440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Ta</m:t>
                            </m:r>
                            <m:r>
                              <m:rPr>
                                <m:nor/>
                              </m:rPr>
                              <a:rPr lang="en-US" sz="440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40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440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ó: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EF</m:t>
                            </m:r>
                            <m:r>
                              <m:rPr>
                                <m:nor/>
                              </m:rPr>
                              <a:rPr lang="en-US" sz="4400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𝐶𝐸𝐹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 sz="44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sub>
                    </m:sSub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5EE49-B6D0-45C2-8461-4FE83ECD8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12" y="6096001"/>
                <a:ext cx="12315824" cy="836768"/>
              </a:xfrm>
              <a:prstGeom prst="rect">
                <a:avLst/>
              </a:prstGeom>
              <a:blipFill>
                <a:blip r:embed="rId13"/>
                <a:stretch>
                  <a:fillRect t="-16058" b="-24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0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3" grpId="0"/>
      <p:bldP spid="14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90215" y="5943600"/>
            <a:ext cx="23841385" cy="6705600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788782"/>
              <a:chOff x="1205494" y="6941416"/>
              <a:chExt cx="3493741" cy="78878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9146" y="5811385"/>
                <a:ext cx="78074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55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695" y="2397232"/>
            <a:ext cx="23391942" cy="3073857"/>
            <a:chOff x="992187" y="2451008"/>
            <a:chExt cx="22353091" cy="420162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451008"/>
              <a:ext cx="3124200" cy="1269314"/>
              <a:chOff x="534987" y="1517370"/>
              <a:chExt cx="4197167" cy="145891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517370"/>
                <a:ext cx="3173469" cy="1458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8764" y="3246766"/>
                <a:ext cx="2248374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′.</m:t>
                    </m:r>
                  </m:oMath>
                </a14:m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CEF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chia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4" y="3246766"/>
                <a:ext cx="22483744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112" t="-6034" r="-62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6865" y="6282548"/>
            <a:ext cx="5954735" cy="5952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6651" y="7315200"/>
                <a:ext cx="1753877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 tâm của hình hộp. Khi đó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cũng là tâm của hình bình hành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BDD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4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‘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 trung điểm của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EF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51" y="7315200"/>
                <a:ext cx="17538770" cy="1446550"/>
              </a:xfrm>
              <a:prstGeom prst="rect">
                <a:avLst/>
              </a:prstGeom>
              <a:blipFill>
                <a:blip r:embed="rId5"/>
                <a:stretch>
                  <a:fillRect l="-1390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9286" y="8766526"/>
                <a:ext cx="17511109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′∈(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CF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CE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CEF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cắt hình hộp theo thiết diện là hình bình hành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ECF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86" y="8766526"/>
                <a:ext cx="17511109" cy="1446550"/>
              </a:xfrm>
              <a:prstGeom prst="rect">
                <a:avLst/>
              </a:prstGeom>
              <a:blipFill>
                <a:blip r:embed="rId6"/>
                <a:stretch>
                  <a:fillRect l="-1392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09877" y="10309292"/>
                <a:ext cx="1737051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phẳng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CEF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chia khối hộp</a:t>
                </a:r>
                <a14:m>
                  <m:oMath xmlns:m="http://schemas.openxmlformats.org/officeDocument/2006/math">
                    <m:r>
                      <a:rPr lang="en-US" sz="4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 đa diện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chứa các đỉnh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′)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 đa diện còn lại.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77" y="10309292"/>
                <a:ext cx="17370518" cy="1446550"/>
              </a:xfrm>
              <a:prstGeom prst="rect">
                <a:avLst/>
              </a:prstGeom>
              <a:blipFill>
                <a:blip r:embed="rId7"/>
                <a:stretch>
                  <a:fillRect l="-1404" t="-8439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47"/>
          <p:cNvGrpSpPr/>
          <p:nvPr/>
        </p:nvGrpSpPr>
        <p:grpSpPr>
          <a:xfrm>
            <a:off x="0" y="1546282"/>
            <a:ext cx="9472086" cy="968318"/>
            <a:chOff x="739068" y="1515168"/>
            <a:chExt cx="9473319" cy="968444"/>
          </a:xfrm>
        </p:grpSpPr>
        <p:sp>
          <p:nvSpPr>
            <p:cNvPr id="3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5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TextBox 43"/>
              <p:cNvSpPr txBox="1"/>
              <p:nvPr/>
            </p:nvSpPr>
            <p:spPr>
              <a:xfrm>
                <a:off x="2132731" y="1556986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03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5562600"/>
            <a:ext cx="24003000" cy="71628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788782"/>
              <a:chOff x="1205494" y="6941416"/>
              <a:chExt cx="3493741" cy="78878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9146" y="5811385"/>
                <a:ext cx="78074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55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46370" y="2354520"/>
            <a:ext cx="23391942" cy="2652209"/>
            <a:chOff x="992187" y="2451008"/>
            <a:chExt cx="22353091" cy="4201623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451008"/>
              <a:ext cx="3124200" cy="1269314"/>
              <a:chOff x="534987" y="1517370"/>
              <a:chExt cx="4197167" cy="145891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517370"/>
                <a:ext cx="3173469" cy="1458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p:grpSp>
        <p:nvGrpSpPr>
          <p:cNvPr id="24" name="Group 47"/>
          <p:cNvGrpSpPr/>
          <p:nvPr/>
        </p:nvGrpSpPr>
        <p:grpSpPr>
          <a:xfrm>
            <a:off x="346370" y="1424677"/>
            <a:ext cx="9472086" cy="968318"/>
            <a:chOff x="739068" y="1515168"/>
            <a:chExt cx="9473319" cy="968444"/>
          </a:xfrm>
        </p:grpSpPr>
        <p:sp>
          <p:nvSpPr>
            <p:cNvPr id="2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27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VẬN DỤNG</a:t>
                </a: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5600" y="6174363"/>
            <a:ext cx="5792979" cy="579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8381" y="2903398"/>
                <a:ext cx="2248374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ABCD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′.</m:t>
                    </m:r>
                  </m:oMath>
                </a14:m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BB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DD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CEF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chia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81" y="2903398"/>
                <a:ext cx="22483744" cy="2123658"/>
              </a:xfrm>
              <a:prstGeom prst="rect">
                <a:avLst/>
              </a:prstGeom>
              <a:blipFill rotWithShape="0">
                <a:blip r:embed="rId3"/>
                <a:stretch>
                  <a:fillRect l="-1084" t="-5731" r="-623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1706" y="6926872"/>
                <a:ext cx="1742331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Phép đối xứng tâm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biến các đỉnh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vi-VN" sz="4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 đa diện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theo thứ tự thành các đỉnh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 đa diện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′)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6926872"/>
                <a:ext cx="17423310" cy="1446550"/>
              </a:xfrm>
              <a:prstGeom prst="rect">
                <a:avLst/>
              </a:prstGeom>
              <a:blipFill>
                <a:blip r:embed="rId4"/>
                <a:stretch>
                  <a:fillRect l="-1400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28600" y="8633893"/>
                <a:ext cx="98210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 đó hai đa diện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vi-VN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′)</m:t>
                    </m:r>
                    <m:r>
                      <m:rPr>
                        <m:nor/>
                      </m:rPr>
                      <a:rPr lang="en-US" sz="4400" dirty="0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 nhau.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633893"/>
                <a:ext cx="9821022" cy="769441"/>
              </a:xfrm>
              <a:prstGeom prst="rect">
                <a:avLst/>
              </a:prstGeom>
              <a:blipFill>
                <a:blip r:embed="rId5"/>
                <a:stretch>
                  <a:fillRect l="-2545" t="-15748" r="-1614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01706" y="9714650"/>
                <a:ext cx="91534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Suy ra tỉ số thể tích của chúng bằng</a:t>
                </a:r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4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6" y="9714650"/>
                <a:ext cx="9153403" cy="769441"/>
              </a:xfrm>
              <a:prstGeom prst="rect">
                <a:avLst/>
              </a:prstGeom>
              <a:blipFill>
                <a:blip r:embed="rId6"/>
                <a:stretch>
                  <a:fillRect l="-2663" t="-16667" r="-1731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7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47469" y="7170868"/>
            <a:ext cx="22136901" cy="6271287"/>
            <a:chOff x="1205494" y="6941416"/>
            <a:chExt cx="22139783" cy="627210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0340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5515089" cy="1023459"/>
              <a:chOff x="534987" y="1647866"/>
              <a:chExt cx="7409178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6065064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048718" y="1758746"/>
                <a:ext cx="6895447" cy="813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ahoma" pitchFamily="34" charset="0"/>
                  </a:rPr>
                  <a:t> 6 (SGK/28).</a:t>
                </a:r>
              </a:p>
            </p:txBody>
          </p:sp>
        </p:grpSp>
      </p:grpSp>
      <p:sp>
        <p:nvSpPr>
          <p:cNvPr id="119" name="Rectangle 118"/>
          <p:cNvSpPr/>
          <p:nvPr/>
        </p:nvSpPr>
        <p:spPr>
          <a:xfrm>
            <a:off x="1207060" y="3048000"/>
            <a:ext cx="2256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chóp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S.ABC.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A’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B’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trung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SB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tỉ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chóp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S.A’B’C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S.ABC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endParaRPr lang="vi-VN" sz="4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GB" sz="4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>
                          <a:solidFill>
                            <a:prstClr val="black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GB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1336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sSup>
                              <m:sSup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𝑆𝐴𝐵𝐶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𝑆𝐴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1336071"/>
              </a:xfrm>
              <a:prstGeom prst="rect">
                <a:avLst/>
              </a:prstGeom>
              <a:blipFill>
                <a:blip r:embed="rId7"/>
                <a:stretch>
                  <a:fillRect l="-2301" b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630085" y="516082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199" y="7700531"/>
            <a:ext cx="4498359" cy="5741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570484" y="99293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9929310"/>
                <a:ext cx="250056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6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49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5077</TotalTime>
  <Words>1923</Words>
  <Application>Microsoft Office PowerPoint</Application>
  <PresentationFormat>Custom</PresentationFormat>
  <Paragraphs>172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495</cp:revision>
  <dcterms:created xsi:type="dcterms:W3CDTF">2013-08-31T11:42:51Z</dcterms:created>
  <dcterms:modified xsi:type="dcterms:W3CDTF">2021-08-26T08:26:06Z</dcterms:modified>
</cp:coreProperties>
</file>