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1" r:id="rId9"/>
    <p:sldId id="282" r:id="rId10"/>
    <p:sldId id="284" r:id="rId11"/>
    <p:sldId id="269" r:id="rId12"/>
    <p:sldId id="285" r:id="rId13"/>
    <p:sldId id="286" r:id="rId14"/>
    <p:sldId id="287" r:id="rId15"/>
    <p:sldId id="283" r:id="rId16"/>
    <p:sldId id="288" r:id="rId17"/>
    <p:sldId id="289" r:id="rId18"/>
    <p:sldId id="290" r:id="rId19"/>
    <p:sldId id="275" r:id="rId20"/>
    <p:sldId id="276" r:id="rId21"/>
    <p:sldId id="293" r:id="rId22"/>
    <p:sldId id="277" r:id="rId23"/>
    <p:sldId id="278" r:id="rId24"/>
    <p:sldId id="292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87B93-F261-471E-B115-A006CF894846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3C59-D34C-4B73-AE36-EE4BDCFB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0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26120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99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slide" Target="../slides/slide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43978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4: Festivals and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>
                <a:solidFill>
                  <a:prstClr val="white"/>
                </a:solidFill>
              </a:rPr>
              <a:t>Anh </a:t>
            </a:r>
            <a:r>
              <a:rPr lang="en-US" sz="1400" dirty="0">
                <a:solidFill>
                  <a:prstClr val="white"/>
                </a:solidFill>
              </a:rPr>
              <a:t>6</a:t>
            </a:r>
            <a:r>
              <a:rPr lang="en-US" sz="140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Lesson 3.1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9&amp;idSubject=1&amp;idSeries=32&amp;idTheme=399&amp;IdLevel=1&amp;idThemeServer=5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19.png"/><Relationship Id="rId10" Type="http://schemas.openxmlformats.org/officeDocument/2006/relationships/audio" Target="../media/media5.mp3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4: Festivals and Free Time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36</a:t>
            </a:r>
          </a:p>
        </p:txBody>
      </p:sp>
    </p:spTree>
    <p:extLst>
      <p:ext uri="{BB962C8B-B14F-4D97-AF65-F5344CB8AC3E}">
        <p14:creationId xmlns:p14="http://schemas.microsoft.com/office/powerpoint/2010/main" val="519908452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053"/>
            <a:ext cx="11283292" cy="862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9159" y="3162561"/>
            <a:ext cx="218149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New Year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338" y="3162561"/>
            <a:ext cx="218149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00FF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Christmas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8103" y="3162561"/>
            <a:ext cx="232518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00FF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Halloween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24" y="1853581"/>
            <a:ext cx="3395935" cy="118325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9422297" y="1755744"/>
            <a:ext cx="2226365" cy="689113"/>
          </a:xfrm>
          <a:prstGeom prst="wedgeRoundRectCallout">
            <a:avLst>
              <a:gd name="adj1" fmla="val -49082"/>
              <a:gd name="adj2" fmla="val 11406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……………………………..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717840" y="1755744"/>
            <a:ext cx="2167204" cy="689112"/>
          </a:xfrm>
          <a:prstGeom prst="wedgeRoundRectCallout">
            <a:avLst>
              <a:gd name="adj1" fmla="val -49082"/>
              <a:gd name="adj2" fmla="val 11406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6177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72" y="312056"/>
            <a:ext cx="8842189" cy="5856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7296" y="3658099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Listening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81430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845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Pre-Listening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5543" y="523549"/>
            <a:ext cx="1011645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Read the instruction quickly. Underline the key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015" y="1749287"/>
            <a:ext cx="11239942" cy="10380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738191" y="2268295"/>
            <a:ext cx="401540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566004" y="2638217"/>
            <a:ext cx="18210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95364" y="2638217"/>
            <a:ext cx="12012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028122" y="2638217"/>
            <a:ext cx="4207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78099" y="2638217"/>
            <a:ext cx="15060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34699" y="2638217"/>
            <a:ext cx="93174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4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975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While-Listening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2735"/>
          <a:stretch/>
        </p:blipFill>
        <p:spPr>
          <a:xfrm>
            <a:off x="2115671" y="603680"/>
            <a:ext cx="10076329" cy="1114425"/>
          </a:xfrm>
          <a:prstGeom prst="rect">
            <a:avLst/>
          </a:prstGeom>
        </p:spPr>
      </p:pic>
      <p:pic>
        <p:nvPicPr>
          <p:cNvPr id="4" name="CD1-TRACK 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435" y="1884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5976" y="1792847"/>
            <a:ext cx="1954306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</a:rPr>
              <a:t>Yes / No</a:t>
            </a:r>
          </a:p>
        </p:txBody>
      </p:sp>
      <p:sp>
        <p:nvSpPr>
          <p:cNvPr id="7" name="Oval 6"/>
          <p:cNvSpPr/>
          <p:nvPr/>
        </p:nvSpPr>
        <p:spPr>
          <a:xfrm>
            <a:off x="7333129" y="1756988"/>
            <a:ext cx="826897" cy="73724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0821" y="3270368"/>
            <a:ext cx="11876048" cy="5539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Kwanzaa is an African-American festival.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5507" y="3956622"/>
            <a:ext cx="11903130" cy="5539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Christmas is celebrated in many countries.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526" y="4722700"/>
            <a:ext cx="11873154" cy="5539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In the USA, people celebrate Thanksgiving.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507" y="5500656"/>
            <a:ext cx="11903130" cy="5539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My favorite festival is Lunar New Year. In South Korea, people call it Seollal.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0273" y="3744853"/>
            <a:ext cx="12835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74259" y="3744853"/>
            <a:ext cx="261769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0273" y="4431107"/>
            <a:ext cx="144489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222376" y="4431107"/>
            <a:ext cx="241696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8525" y="5276698"/>
            <a:ext cx="160626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56751" y="5196205"/>
            <a:ext cx="188258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3574189" y="5976865"/>
            <a:ext cx="2389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6531568" y="5976865"/>
            <a:ext cx="177871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8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845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Pre-Listening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5543" y="523549"/>
            <a:ext cx="1011645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FF"/>
                </a:solidFill>
              </a:rPr>
              <a:t>Read the instruction quickly. Underline the key words.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16" y="1590674"/>
            <a:ext cx="11677309" cy="37499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398643" y="1987826"/>
            <a:ext cx="1099931" cy="1325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79443" y="2040835"/>
            <a:ext cx="56538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7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2069532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While-Listening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16" y="1590674"/>
            <a:ext cx="11677309" cy="3749951"/>
          </a:xfrm>
          <a:prstGeom prst="rect">
            <a:avLst/>
          </a:prstGeom>
        </p:spPr>
      </p:pic>
      <p:pic>
        <p:nvPicPr>
          <p:cNvPr id="5" name="CD1-TRACK 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9417" y="1590674"/>
            <a:ext cx="609600" cy="60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65269" y="2965269"/>
            <a:ext cx="1624148" cy="15544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91394" y="2993209"/>
            <a:ext cx="1598023" cy="4724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65269" y="3534229"/>
            <a:ext cx="1624148" cy="50219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91394" y="4036423"/>
            <a:ext cx="1598023" cy="51126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97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967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Post-Listening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586" y="1008798"/>
            <a:ext cx="6607110" cy="4425351"/>
          </a:xfrm>
          <a:prstGeom prst="rect">
            <a:avLst/>
          </a:prstGeom>
        </p:spPr>
      </p:pic>
      <p:pic>
        <p:nvPicPr>
          <p:cNvPr id="5" name="CD1-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1988" y="4443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827" y="1476102"/>
            <a:ext cx="9942336" cy="39711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967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Post-Listening</a:t>
            </a:r>
          </a:p>
        </p:txBody>
      </p:sp>
      <p:pic>
        <p:nvPicPr>
          <p:cNvPr id="4" name="CD1-TRACK 5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847" y="1948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967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Post-Listening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7381" y="346871"/>
            <a:ext cx="7931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287" y="1391916"/>
            <a:ext cx="11202346" cy="44670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Wilson:</a:t>
            </a:r>
            <a:r>
              <a:rPr lang="en-US" sz="2400" dirty="0"/>
              <a:t> Kwanzaa is an African-American festival. People wear traditional clothes and decorate their homes with fruits and vegetables.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Louise:</a:t>
            </a:r>
            <a:r>
              <a:rPr lang="en-US" sz="2400" dirty="0"/>
              <a:t> Christmas is celebrated in many countries. In France, it's called, </a:t>
            </a:r>
            <a:r>
              <a:rPr lang="en-US" sz="2400" i="1" dirty="0" err="1"/>
              <a:t>ummmm</a:t>
            </a:r>
            <a:r>
              <a:rPr lang="en-US" sz="2400" i="1" dirty="0"/>
              <a:t>…</a:t>
            </a:r>
            <a:r>
              <a:rPr lang="en-US" sz="2400" dirty="0"/>
              <a:t>Noel. People listen to Christmas music and decorate Christmas trees.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Chad:</a:t>
            </a:r>
            <a:r>
              <a:rPr lang="en-US" sz="2400" dirty="0"/>
              <a:t> </a:t>
            </a:r>
            <a:r>
              <a:rPr lang="en-US" sz="2400" i="1" dirty="0"/>
              <a:t>Well…</a:t>
            </a:r>
            <a:r>
              <a:rPr lang="en-US" sz="2400" dirty="0"/>
              <a:t>In the USA, people celebrate Thanksgiving. People eat special food and watch parades with their families and friends.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Alice:</a:t>
            </a:r>
            <a:r>
              <a:rPr lang="en-US" sz="2400" dirty="0"/>
              <a:t> My favorite festival is Lunar New Year. In South Korea, people call it Seollal. Families stay at home, eat special food, </a:t>
            </a:r>
            <a:r>
              <a:rPr lang="en-US" sz="2400" i="1" dirty="0"/>
              <a:t>and…let me see…umm</a:t>
            </a:r>
            <a:r>
              <a:rPr lang="en-US" sz="2400" dirty="0"/>
              <a:t>, give each other gifts. </a:t>
            </a:r>
          </a:p>
        </p:txBody>
      </p:sp>
    </p:spTree>
    <p:extLst>
      <p:ext uri="{BB962C8B-B14F-4D97-AF65-F5344CB8AC3E}">
        <p14:creationId xmlns:p14="http://schemas.microsoft.com/office/powerpoint/2010/main" val="12967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4073438336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Vocabulary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009" y="44139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390913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4385"/>
            <a:ext cx="12192000" cy="6124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Ask and answer about your favorite festival.</a:t>
            </a:r>
          </a:p>
          <a:p>
            <a:endParaRPr lang="en-US" sz="3600" i="1" dirty="0">
              <a:solidFill>
                <a:srgbClr val="0000FF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Names of festivals: </a:t>
            </a:r>
            <a:r>
              <a:rPr lang="en-US" sz="3200" dirty="0"/>
              <a:t>Kwanzaa, Christmas, Thanksgiving, Lunar New Year, Halloween</a:t>
            </a:r>
            <a:endParaRPr lang="en-US" sz="32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New words: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watch fireworks ; decorate a house or tree ; visit family and friends ; get lucky money, candy, or gifts ; play games or music ; buy fruits or flowers ; watch parades ; eat traditional food; wear traditional clothes; …</a:t>
            </a:r>
            <a:endParaRPr lang="en-US" sz="3200" i="1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Structure: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002060"/>
                </a:solidFill>
              </a:rPr>
              <a:t>How do people prepare for ……………..?</a:t>
            </a:r>
          </a:p>
          <a:p>
            <a:r>
              <a:rPr lang="en-US" sz="3200" i="1" dirty="0">
                <a:solidFill>
                  <a:srgbClr val="002060"/>
                </a:solidFill>
              </a:rPr>
              <a:t>		     What do they do during …………….?</a:t>
            </a:r>
          </a:p>
          <a:p>
            <a:r>
              <a:rPr lang="en-US" sz="3200" i="1" dirty="0">
                <a:solidFill>
                  <a:srgbClr val="002060"/>
                </a:solidFill>
              </a:rPr>
              <a:t>		     Using some phrases to get time to think </a:t>
            </a:r>
          </a:p>
          <a:p>
            <a:r>
              <a:rPr lang="en-US" sz="3200" i="1" dirty="0">
                <a:solidFill>
                  <a:srgbClr val="002060"/>
                </a:solidFill>
              </a:rPr>
              <a:t>                         (</a:t>
            </a:r>
            <a:r>
              <a:rPr lang="en-US" sz="3200" i="1" dirty="0"/>
              <a:t>Well…, Let me see…, Umm…) </a:t>
            </a:r>
            <a:endParaRPr lang="en-US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550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6970" y="659424"/>
            <a:ext cx="75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Click on the picture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72" y="1635370"/>
            <a:ext cx="9693653" cy="43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9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26828764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4013" y="1251906"/>
            <a:ext cx="8796353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watch fireworks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decorate a house or tree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visit family and friends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get lucky money, candy, or gifts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play games or music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buy fruits or flowers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watch parades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rgbClr val="0000FF"/>
                </a:solidFill>
              </a:rPr>
              <a:t>eat traditional food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99343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293443229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8659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0714" y="1943324"/>
            <a:ext cx="7763407" cy="2616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FF"/>
                </a:solidFill>
              </a:rPr>
              <a:t>How do people prepare for ……………..?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FF"/>
                </a:solidFill>
              </a:rPr>
              <a:t>What do they do during …………….?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FF"/>
                </a:solidFill>
              </a:rPr>
              <a:t>Using some phrases to get time to think (Well…, Let me see…, Umm…) </a:t>
            </a:r>
            <a:r>
              <a:rPr lang="en-US" sz="3200" i="1" dirty="0">
                <a:solidFill>
                  <a:srgbClr val="002060"/>
                </a:solidFill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0517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Review the vocabulary and practice using them. 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Do the exercise(s)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1F497D"/>
                </a:solidFill>
              </a:rPr>
              <a:t> (page 24).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Do the vocabulary exercise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Notebook</a:t>
            </a:r>
            <a:r>
              <a:rPr lang="en-US" sz="3600" i="1" dirty="0">
                <a:solidFill>
                  <a:srgbClr val="1F497D"/>
                </a:solidFill>
              </a:rPr>
              <a:t> (page 24).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1F497D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1F497D"/>
                </a:solidFill>
              </a:rPr>
              <a:t> on </a:t>
            </a:r>
            <a:r>
              <a:rPr lang="en-US" sz="3600" i="1" u="sng" dirty="0">
                <a:solidFill>
                  <a:srgbClr val="1F497D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1F497D"/>
                </a:solidFill>
              </a:rPr>
              <a:t>.</a:t>
            </a:r>
            <a:endParaRPr lang="vi-VN" sz="3600" dirty="0">
              <a:solidFill>
                <a:srgbClr val="1F497D"/>
              </a:solidFill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rgbClr val="1F497D"/>
                </a:solidFill>
              </a:rPr>
              <a:t>Prepare the next lesson (page 37 - SB).</a:t>
            </a:r>
            <a:endParaRPr lang="vi-VN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961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24651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Objectives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7530" y="1381472"/>
            <a:ext cx="102969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know and use vocabulary related to traditional festivals.</a:t>
            </a:r>
          </a:p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ask and answer about some traditional festivals such as Kwanzaa, Lunar New Year, Thanksgiving, Christmas and Halloween.</a:t>
            </a:r>
          </a:p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listen for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79880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1773" r="7224" b="1867"/>
          <a:stretch/>
        </p:blipFill>
        <p:spPr>
          <a:xfrm>
            <a:off x="1" y="257577"/>
            <a:ext cx="12192000" cy="62333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8648" y="538760"/>
            <a:ext cx="8190963" cy="56803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rgbClr val="FF0000"/>
                </a:solidFill>
              </a:rPr>
              <a:t>New words</a:t>
            </a:r>
          </a:p>
          <a:p>
            <a:pPr marL="285750" indent="788988">
              <a:buFontTx/>
              <a:buChar char="-"/>
            </a:pPr>
            <a:r>
              <a:rPr lang="en-US" sz="2800" i="1"/>
              <a:t>watch fireworks</a:t>
            </a:r>
          </a:p>
          <a:p>
            <a:pPr marL="285750" indent="788988">
              <a:buFontTx/>
              <a:buChar char="-"/>
            </a:pPr>
            <a:r>
              <a:rPr lang="en-US" sz="2800" i="1"/>
              <a:t>decorate a house or tree</a:t>
            </a:r>
            <a:endParaRPr lang="en-US" sz="2800" i="1">
              <a:solidFill>
                <a:prstClr val="white"/>
              </a:solidFill>
            </a:endParaRPr>
          </a:p>
          <a:p>
            <a:pPr marL="285750" indent="788988">
              <a:buFontTx/>
              <a:buChar char="-"/>
            </a:pPr>
            <a:r>
              <a:rPr lang="en-US" sz="2800" i="1"/>
              <a:t>visit family and friends</a:t>
            </a:r>
          </a:p>
          <a:p>
            <a:pPr marL="285750" indent="788988">
              <a:buFontTx/>
              <a:buChar char="-"/>
            </a:pPr>
            <a:r>
              <a:rPr lang="en-US" sz="2800" i="1"/>
              <a:t>get lucky money, candy, or gifts</a:t>
            </a:r>
          </a:p>
          <a:p>
            <a:pPr marL="285750" indent="788988">
              <a:buFontTx/>
              <a:buChar char="-"/>
            </a:pPr>
            <a:r>
              <a:rPr lang="en-US" sz="2800" i="1"/>
              <a:t>play games or music</a:t>
            </a:r>
          </a:p>
          <a:p>
            <a:pPr marL="285750" indent="788988">
              <a:buFontTx/>
              <a:buChar char="-"/>
            </a:pPr>
            <a:r>
              <a:rPr lang="en-US" sz="2800" i="1">
                <a:solidFill>
                  <a:prstClr val="white"/>
                </a:solidFill>
              </a:rPr>
              <a:t>buy fruits or flowers</a:t>
            </a:r>
          </a:p>
          <a:p>
            <a:pPr marL="285750" indent="788988">
              <a:buFontTx/>
              <a:buChar char="-"/>
            </a:pPr>
            <a:r>
              <a:rPr lang="en-US" sz="2800" i="1"/>
              <a:t>watch parades</a:t>
            </a:r>
            <a:endParaRPr lang="en-US" sz="2800" i="1">
              <a:solidFill>
                <a:prstClr val="white"/>
              </a:solidFill>
            </a:endParaRPr>
          </a:p>
          <a:p>
            <a:pPr marL="285750" lvl="0" indent="788988">
              <a:buFontTx/>
              <a:buChar char="-"/>
            </a:pPr>
            <a:r>
              <a:rPr lang="en-US" sz="2800" i="1"/>
              <a:t>eat traditional food</a:t>
            </a:r>
            <a:endParaRPr lang="en-US" sz="2800" i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57791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174"/>
            <a:ext cx="8936182" cy="60928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14542" y="1080655"/>
            <a:ext cx="3577458" cy="8588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607005035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1459"/>
            <a:ext cx="2859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910" y="4161642"/>
            <a:ext cx="120760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i="1" dirty="0">
                <a:solidFill>
                  <a:srgbClr val="0070C0"/>
                </a:solidFill>
              </a:rPr>
              <a:t>Do you like festivals?</a:t>
            </a:r>
          </a:p>
          <a:p>
            <a:pPr marL="742950" indent="-742950">
              <a:buAutoNum type="arabicPeriod"/>
            </a:pPr>
            <a:r>
              <a:rPr lang="en-US" sz="4400" i="1" dirty="0">
                <a:solidFill>
                  <a:srgbClr val="0070C0"/>
                </a:solidFill>
              </a:rPr>
              <a:t>Which festivals are they in the pictures?</a:t>
            </a:r>
          </a:p>
          <a:p>
            <a:pPr marL="742950" indent="-742950">
              <a:buAutoNum type="arabicPeriod"/>
            </a:pPr>
            <a:r>
              <a:rPr lang="en-US" sz="4400" i="1" dirty="0">
                <a:solidFill>
                  <a:srgbClr val="0070C0"/>
                </a:solidFill>
              </a:rPr>
              <a:t>What do you usually do during these festivals?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524" y="421459"/>
            <a:ext cx="2122738" cy="13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64" y="1104593"/>
            <a:ext cx="3105150" cy="2352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646" y="1101390"/>
            <a:ext cx="35879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87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854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75" y="181710"/>
            <a:ext cx="4653541" cy="8817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931521"/>
            <a:ext cx="1037262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>
                <a:solidFill>
                  <a:srgbClr val="00B0F0"/>
                </a:solidFill>
              </a:rPr>
              <a:t>- watch fireworks			</a:t>
            </a:r>
            <a:r>
              <a:rPr lang="en-US" sz="2800"/>
              <a:t>: xem pháo hoa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454741"/>
            <a:ext cx="10372626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>
                <a:solidFill>
                  <a:srgbClr val="00B0F0"/>
                </a:solidFill>
              </a:rPr>
              <a:t>- decorate</a:t>
            </a:r>
            <a:r>
              <a:rPr lang="en-US" i="1"/>
              <a:t> </a:t>
            </a:r>
            <a:r>
              <a:rPr lang="en-US" sz="2800" i="1">
                <a:solidFill>
                  <a:srgbClr val="00B0F0"/>
                </a:solidFill>
              </a:rPr>
              <a:t>a house or tree		</a:t>
            </a:r>
            <a:r>
              <a:rPr lang="en-US" sz="2800"/>
              <a:t>: trang trí nhà cửa hoặc cây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977961"/>
            <a:ext cx="10372625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 dirty="0">
                <a:solidFill>
                  <a:srgbClr val="00B0F0"/>
                </a:solidFill>
              </a:rPr>
              <a:t>- visit family and friends		</a:t>
            </a:r>
            <a:r>
              <a:rPr lang="en-US" sz="2800" dirty="0"/>
              <a:t>: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bè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3501181"/>
            <a:ext cx="1038893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 dirty="0">
                <a:solidFill>
                  <a:srgbClr val="00B0F0"/>
                </a:solidFill>
              </a:rPr>
              <a:t>- get lucky money, candy, or gifts      </a:t>
            </a:r>
            <a:r>
              <a:rPr lang="en-US" sz="2800" dirty="0"/>
              <a:t>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 </a:t>
            </a:r>
            <a:r>
              <a:rPr lang="en-US" sz="2800" dirty="0" err="1"/>
              <a:t>lì</a:t>
            </a:r>
            <a:r>
              <a:rPr lang="en-US" sz="2800" dirty="0"/>
              <a:t> </a:t>
            </a:r>
            <a:r>
              <a:rPr lang="en-US" sz="2800" dirty="0" err="1"/>
              <a:t>xì</a:t>
            </a:r>
            <a:r>
              <a:rPr lang="en-US" sz="2800" dirty="0"/>
              <a:t>, </a:t>
            </a:r>
            <a:r>
              <a:rPr lang="en-US" sz="2800" dirty="0" err="1"/>
              <a:t>kẹo</a:t>
            </a:r>
            <a:r>
              <a:rPr lang="en-US" sz="2800" dirty="0"/>
              <a:t>,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6306" y="4024401"/>
            <a:ext cx="1037262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 dirty="0">
                <a:solidFill>
                  <a:srgbClr val="00B0F0"/>
                </a:solidFill>
              </a:rPr>
              <a:t>- play games or music			</a:t>
            </a:r>
            <a:r>
              <a:rPr lang="en-US" sz="2800" dirty="0"/>
              <a:t>: </a:t>
            </a:r>
            <a:r>
              <a:rPr lang="en-US" sz="2800" dirty="0" err="1"/>
              <a:t>chơi</a:t>
            </a:r>
            <a:r>
              <a:rPr lang="en-US" sz="2800" dirty="0"/>
              <a:t> game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nhạc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0" y="4547621"/>
            <a:ext cx="10388933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>
                <a:solidFill>
                  <a:srgbClr val="00B0F0"/>
                </a:solidFill>
              </a:rPr>
              <a:t>- buy fruits or flowers			</a:t>
            </a:r>
            <a:r>
              <a:rPr lang="en-US" sz="2800"/>
              <a:t>: mua trái cây hoặc hoa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06" y="5070841"/>
            <a:ext cx="10356319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>
                <a:solidFill>
                  <a:srgbClr val="00B0F0"/>
                </a:solidFill>
              </a:rPr>
              <a:t>- watch parades				</a:t>
            </a:r>
            <a:r>
              <a:rPr lang="en-US" sz="2800"/>
              <a:t>: xem diễu hành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07" y="5631384"/>
            <a:ext cx="10356318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/>
            <a:r>
              <a:rPr lang="en-US" sz="2800" i="1" dirty="0">
                <a:solidFill>
                  <a:srgbClr val="00B0F0"/>
                </a:solidFill>
              </a:rPr>
              <a:t>- eat traditional food			</a:t>
            </a:r>
            <a:r>
              <a:rPr lang="en-US" sz="2800" dirty="0"/>
              <a:t>: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09092" y="1085135"/>
            <a:ext cx="4051893" cy="6155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What are they doing?</a:t>
            </a: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V="1">
            <a:off x="4360985" y="1063428"/>
            <a:ext cx="1617784" cy="3294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295788" y="6498"/>
            <a:ext cx="2600765" cy="1941787"/>
            <a:chOff x="6295788" y="6498"/>
            <a:chExt cx="2600765" cy="194178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95788" y="6498"/>
              <a:ext cx="2600765" cy="194178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00800" y="6498"/>
              <a:ext cx="407963" cy="4718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95788" y="0"/>
            <a:ext cx="2600765" cy="1951352"/>
            <a:chOff x="6295788" y="0"/>
            <a:chExt cx="2600765" cy="195135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295788" y="6498"/>
              <a:ext cx="2600765" cy="194485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295788" y="0"/>
              <a:ext cx="383308" cy="478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88343" y="-84295"/>
            <a:ext cx="2565952" cy="1984137"/>
            <a:chOff x="6295787" y="-30825"/>
            <a:chExt cx="2565952" cy="19841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295787" y="-30825"/>
              <a:ext cx="2565952" cy="198413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295787" y="6498"/>
              <a:ext cx="383309" cy="4718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22470" y="-99674"/>
            <a:ext cx="2679505" cy="1946009"/>
            <a:chOff x="6295786" y="-33892"/>
            <a:chExt cx="2679505" cy="194600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295786" y="-33892"/>
              <a:ext cx="2679505" cy="194600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347792" y="30825"/>
              <a:ext cx="407963" cy="4783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5263" y="-51638"/>
            <a:ext cx="2600766" cy="1907229"/>
            <a:chOff x="6347791" y="6946"/>
            <a:chExt cx="2600766" cy="190722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47791" y="6946"/>
              <a:ext cx="2600766" cy="190722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400800" y="30825"/>
              <a:ext cx="354955" cy="4474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24462" y="-72452"/>
            <a:ext cx="2795205" cy="1946796"/>
            <a:chOff x="6295786" y="-4388"/>
            <a:chExt cx="2795205" cy="194679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295786" y="-4388"/>
              <a:ext cx="2795205" cy="194679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347791" y="30825"/>
              <a:ext cx="460972" cy="4474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54670" y="-123592"/>
            <a:ext cx="2716489" cy="1984218"/>
            <a:chOff x="6282533" y="-44589"/>
            <a:chExt cx="2716489" cy="198421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82533" y="-44589"/>
              <a:ext cx="2716489" cy="198421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47791" y="30825"/>
              <a:ext cx="407964" cy="44747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389467" y="-51638"/>
            <a:ext cx="2491409" cy="2078769"/>
            <a:chOff x="6333058" y="-51761"/>
            <a:chExt cx="2491409" cy="207876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333058" y="-51761"/>
              <a:ext cx="2491409" cy="2078769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347791" y="30825"/>
              <a:ext cx="407964" cy="4474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pic>
        <p:nvPicPr>
          <p:cNvPr id="49" name="buy fruits, 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90537" y="441278"/>
            <a:ext cx="458833" cy="458833"/>
          </a:xfrm>
          <a:prstGeom prst="rect">
            <a:avLst/>
          </a:prstGeom>
        </p:spPr>
      </p:pic>
      <p:pic>
        <p:nvPicPr>
          <p:cNvPr id="50" name="decorate house - tre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8037" y="885081"/>
            <a:ext cx="491333" cy="491333"/>
          </a:xfrm>
          <a:prstGeom prst="rect">
            <a:avLst/>
          </a:prstGeom>
        </p:spPr>
      </p:pic>
      <p:pic>
        <p:nvPicPr>
          <p:cNvPr id="51" name="eat traditonal foo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8036" y="1324771"/>
            <a:ext cx="491333" cy="491333"/>
          </a:xfrm>
          <a:prstGeom prst="rect">
            <a:avLst/>
          </a:prstGeom>
        </p:spPr>
      </p:pic>
      <p:pic>
        <p:nvPicPr>
          <p:cNvPr id="52" name="get lucky money, candy, gif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79681" y="421415"/>
            <a:ext cx="446820" cy="446820"/>
          </a:xfrm>
          <a:prstGeom prst="rect">
            <a:avLst/>
          </a:prstGeom>
        </p:spPr>
      </p:pic>
      <p:pic>
        <p:nvPicPr>
          <p:cNvPr id="53" name="paly game,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79680" y="834556"/>
            <a:ext cx="541858" cy="541858"/>
          </a:xfrm>
          <a:prstGeom prst="rect">
            <a:avLst/>
          </a:prstGeom>
        </p:spPr>
      </p:pic>
      <p:pic>
        <p:nvPicPr>
          <p:cNvPr id="54" name="visit family and frie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79680" y="1335985"/>
            <a:ext cx="541858" cy="541858"/>
          </a:xfrm>
          <a:prstGeom prst="rect">
            <a:avLst/>
          </a:prstGeom>
        </p:spPr>
      </p:pic>
      <p:pic>
        <p:nvPicPr>
          <p:cNvPr id="55" name="watch firewor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680998" y="382521"/>
            <a:ext cx="556591" cy="556591"/>
          </a:xfrm>
          <a:prstGeom prst="rect">
            <a:avLst/>
          </a:prstGeom>
        </p:spPr>
      </p:pic>
      <p:pic>
        <p:nvPicPr>
          <p:cNvPr id="56" name="watch parades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694044" y="990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456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56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365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550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461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44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46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367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802"/>
            <a:ext cx="7858125" cy="6667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7" y="1580180"/>
            <a:ext cx="3484702" cy="4779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460" y="2008008"/>
            <a:ext cx="8600661" cy="3767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0356" y="5761909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0435" y="3734573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4217" y="3708380"/>
            <a:ext cx="457200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13166" y="5748981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5769" y="5722748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2959" y="5730998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6602" y="3708380"/>
            <a:ext cx="50358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" name="CD1-TRACK 50">
            <a:hlinkClick r:id="" action="ppaction://media"/>
            <a:extLst>
              <a:ext uri="{FF2B5EF4-FFF2-40B4-BE49-F238E27FC236}">
                <a16:creationId xmlns:a16="http://schemas.microsoft.com/office/drawing/2014/main" id="{75662E20-454A-7828-D98F-523A85803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8947" y="548221"/>
            <a:ext cx="643835" cy="6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721</Words>
  <Application>Microsoft Office PowerPoint</Application>
  <PresentationFormat>Widescreen</PresentationFormat>
  <Paragraphs>103</Paragraphs>
  <Slides>26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Courier New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vaxalin@outlook.com.vn</cp:lastModifiedBy>
  <cp:revision>48</cp:revision>
  <dcterms:created xsi:type="dcterms:W3CDTF">2022-08-09T17:29:11Z</dcterms:created>
  <dcterms:modified xsi:type="dcterms:W3CDTF">2023-07-28T15:54:59Z</dcterms:modified>
</cp:coreProperties>
</file>