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48" r:id="rId3"/>
    <p:sldId id="302" r:id="rId4"/>
    <p:sldId id="292" r:id="rId5"/>
    <p:sldId id="400" r:id="rId6"/>
    <p:sldId id="384" r:id="rId7"/>
    <p:sldId id="386" r:id="rId8"/>
    <p:sldId id="333" r:id="rId9"/>
    <p:sldId id="385" r:id="rId10"/>
    <p:sldId id="387" r:id="rId11"/>
    <p:sldId id="336" r:id="rId12"/>
    <p:sldId id="388" r:id="rId13"/>
    <p:sldId id="389" r:id="rId14"/>
    <p:sldId id="390" r:id="rId15"/>
    <p:sldId id="383" r:id="rId16"/>
    <p:sldId id="392" r:id="rId17"/>
    <p:sldId id="396" r:id="rId18"/>
    <p:sldId id="315" r:id="rId19"/>
    <p:sldId id="399" r:id="rId20"/>
    <p:sldId id="397" r:id="rId21"/>
    <p:sldId id="398" r:id="rId22"/>
    <p:sldId id="331" r:id="rId23"/>
    <p:sldId id="295" r:id="rId24"/>
    <p:sldId id="32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57"/>
  </p:normalViewPr>
  <p:slideViewPr>
    <p:cSldViewPr snapToGrid="0">
      <p:cViewPr varScale="1">
        <p:scale>
          <a:sx n="75" d="100"/>
          <a:sy n="75" d="100"/>
        </p:scale>
        <p:origin x="74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5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26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758413"/>
            <a:ext cx="62888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Lesson 1.2: Grammar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Page 71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D31938-A996-4C3B-BFD4-773BAD520117}"/>
              </a:ext>
            </a:extLst>
          </p:cNvPr>
          <p:cNvSpPr/>
          <p:nvPr/>
        </p:nvSpPr>
        <p:spPr>
          <a:xfrm>
            <a:off x="2060154" y="24086"/>
            <a:ext cx="800926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Indefinite Quantifiers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1AD86-E6BB-4B7F-AC47-3F264290035B}"/>
              </a:ext>
            </a:extLst>
          </p:cNvPr>
          <p:cNvSpPr/>
          <p:nvPr/>
        </p:nvSpPr>
        <p:spPr>
          <a:xfrm>
            <a:off x="1375314" y="1277957"/>
            <a:ext cx="1062618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</a:rPr>
              <a:t>Look and read the sentences: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 think </a:t>
            </a:r>
            <a:r>
              <a:rPr lang="en-US" sz="4000" b="1" dirty="0">
                <a:solidFill>
                  <a:srgbClr val="FF0000"/>
                </a:solidFill>
              </a:rPr>
              <a:t>a few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people will live underground.</a:t>
            </a:r>
          </a:p>
          <a:p>
            <a:r>
              <a:rPr lang="en-US" sz="4000" dirty="0">
                <a:solidFill>
                  <a:srgbClr val="0070C0"/>
                </a:solidFill>
              </a:rPr>
              <a:t>I think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many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people will live under the sea.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4118F4-B8C4-4E3E-B2AB-C046F1EC63F1}"/>
              </a:ext>
            </a:extLst>
          </p:cNvPr>
          <p:cNvSpPr/>
          <p:nvPr/>
        </p:nvSpPr>
        <p:spPr>
          <a:xfrm>
            <a:off x="1780334" y="5122847"/>
            <a:ext cx="814585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 think </a:t>
            </a:r>
            <a:r>
              <a:rPr lang="en-US" sz="3600" b="1" dirty="0">
                <a:solidFill>
                  <a:srgbClr val="FF0000"/>
                </a:solidFill>
              </a:rPr>
              <a:t>a few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will live underground.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I think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many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will live under the sea.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CCB66-E929-4B52-825D-4B19B5E62907}"/>
              </a:ext>
            </a:extLst>
          </p:cNvPr>
          <p:cNvSpPr txBox="1"/>
          <p:nvPr/>
        </p:nvSpPr>
        <p:spPr>
          <a:xfrm>
            <a:off x="385037" y="1041982"/>
            <a:ext cx="114071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We use </a:t>
            </a:r>
            <a:r>
              <a:rPr lang="en-US" sz="3600" b="1" i="1" dirty="0">
                <a:solidFill>
                  <a:srgbClr val="FF0000"/>
                </a:solidFill>
              </a:rPr>
              <a:t>indefinite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quantifiers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i="1" dirty="0">
                <a:solidFill>
                  <a:srgbClr val="002060"/>
                </a:solidFill>
              </a:rPr>
              <a:t>before nouns to show the </a:t>
            </a:r>
            <a:r>
              <a:rPr lang="en-US" sz="3600" b="1" i="1" dirty="0">
                <a:solidFill>
                  <a:srgbClr val="FF0000"/>
                </a:solidFill>
              </a:rPr>
              <a:t>amount</a:t>
            </a:r>
            <a:r>
              <a:rPr lang="en-US" sz="3600" i="1" dirty="0">
                <a:solidFill>
                  <a:srgbClr val="002060"/>
                </a:solidFill>
              </a:rPr>
              <a:t> or </a:t>
            </a:r>
            <a:r>
              <a:rPr lang="en-US" sz="3600" b="1" i="1" dirty="0">
                <a:solidFill>
                  <a:srgbClr val="FF0000"/>
                </a:solidFill>
              </a:rPr>
              <a:t>quantity</a:t>
            </a:r>
            <a:r>
              <a:rPr lang="en-US" sz="3600" i="1" dirty="0">
                <a:solidFill>
                  <a:srgbClr val="002060"/>
                </a:solidFill>
              </a:rPr>
              <a:t> if we don't know exactly how much</a:t>
            </a:r>
            <a:br>
              <a:rPr lang="en-US" sz="3600" i="1" dirty="0">
                <a:solidFill>
                  <a:srgbClr val="002060"/>
                </a:solidFill>
              </a:rPr>
            </a:br>
            <a:r>
              <a:rPr lang="en-US" sz="3600" i="1" dirty="0">
                <a:solidFill>
                  <a:srgbClr val="002060"/>
                </a:solidFill>
              </a:rPr>
              <a:t>there is or how many there are.</a:t>
            </a:r>
            <a:br>
              <a:rPr lang="en-US" sz="3600" i="1" dirty="0">
                <a:solidFill>
                  <a:srgbClr val="002060"/>
                </a:solidFill>
              </a:rPr>
            </a:br>
            <a:endParaRPr lang="en-US" sz="3600" i="1" dirty="0">
              <a:solidFill>
                <a:srgbClr val="002060"/>
              </a:solidFill>
            </a:endParaRPr>
          </a:p>
          <a:p>
            <a:r>
              <a:rPr lang="en-US" sz="3600" i="1" dirty="0">
                <a:solidFill>
                  <a:srgbClr val="002060"/>
                </a:solidFill>
              </a:rPr>
              <a:t>	With </a:t>
            </a:r>
            <a:r>
              <a:rPr lang="en-US" sz="3600" b="1" i="1" dirty="0">
                <a:solidFill>
                  <a:srgbClr val="FF0000"/>
                </a:solidFill>
              </a:rPr>
              <a:t>countable</a:t>
            </a:r>
            <a:r>
              <a:rPr lang="en-US" sz="3600" i="1" dirty="0">
                <a:solidFill>
                  <a:srgbClr val="002060"/>
                </a:solidFill>
              </a:rPr>
              <a:t> nouns, we can use:</a:t>
            </a:r>
            <a:br>
              <a:rPr lang="en-US" sz="3600" i="1" dirty="0">
                <a:solidFill>
                  <a:srgbClr val="002060"/>
                </a:solidFill>
              </a:rPr>
            </a:br>
            <a:r>
              <a:rPr lang="en-US" sz="3600" i="1" dirty="0">
                <a:solidFill>
                  <a:srgbClr val="002060"/>
                </a:solidFill>
              </a:rPr>
              <a:t>		</a:t>
            </a:r>
            <a:r>
              <a:rPr lang="en-US" sz="3600" b="1" i="1" dirty="0">
                <a:solidFill>
                  <a:srgbClr val="FF0000"/>
                </a:solidFill>
                <a:sym typeface="Wingdings" panose="05000000000000000000" pitchFamily="2" charset="2"/>
              </a:rPr>
              <a:t></a:t>
            </a:r>
            <a:r>
              <a:rPr lang="en-US" sz="3600" b="1" i="1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600" b="1" i="1" dirty="0">
                <a:solidFill>
                  <a:srgbClr val="FF0000"/>
                </a:solidFill>
              </a:rPr>
              <a:t>a few/some </a:t>
            </a:r>
            <a:r>
              <a:rPr lang="en-US" sz="3600" i="1" dirty="0">
                <a:solidFill>
                  <a:srgbClr val="002060"/>
                </a:solidFill>
              </a:rPr>
              <a:t>for small quantities</a:t>
            </a:r>
            <a:br>
              <a:rPr lang="en-US" sz="3600" b="1" i="1" dirty="0">
                <a:solidFill>
                  <a:srgbClr val="002060"/>
                </a:solidFill>
              </a:rPr>
            </a:br>
            <a:r>
              <a:rPr lang="en-US" sz="3600" b="1" i="1" dirty="0">
                <a:solidFill>
                  <a:srgbClr val="002060"/>
                </a:solidFill>
              </a:rPr>
              <a:t>		</a:t>
            </a:r>
            <a:r>
              <a:rPr lang="en-US" sz="3600" b="1" i="1" dirty="0">
                <a:solidFill>
                  <a:srgbClr val="FF0000"/>
                </a:solidFill>
                <a:sym typeface="Wingdings" panose="05000000000000000000" pitchFamily="2" charset="2"/>
              </a:rPr>
              <a:t></a:t>
            </a:r>
            <a:r>
              <a:rPr lang="en-US" sz="3600" b="1" i="1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en-US" sz="3600" b="1" i="1" dirty="0">
                <a:solidFill>
                  <a:srgbClr val="FF0000"/>
                </a:solidFill>
              </a:rPr>
              <a:t>many/lots of/a lot of</a:t>
            </a:r>
            <a:r>
              <a:rPr lang="en-US" sz="3600" i="1" dirty="0">
                <a:solidFill>
                  <a:srgbClr val="002060"/>
                </a:solidFill>
              </a:rPr>
              <a:t> for large quantities</a:t>
            </a:r>
          </a:p>
        </p:txBody>
      </p:sp>
    </p:spTree>
    <p:extLst>
      <p:ext uri="{BB962C8B-B14F-4D97-AF65-F5344CB8AC3E}">
        <p14:creationId xmlns:p14="http://schemas.microsoft.com/office/powerpoint/2010/main" val="3699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37" y="294968"/>
            <a:ext cx="9174726" cy="6116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3387" y="3712378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2CCD9-2343-4728-B3A0-1787C7B6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29" y="322427"/>
            <a:ext cx="9538449" cy="550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6915C-5832-433C-A97C-84C508052F92}"/>
              </a:ext>
            </a:extLst>
          </p:cNvPr>
          <p:cNvSpPr txBox="1"/>
          <p:nvPr/>
        </p:nvSpPr>
        <p:spPr>
          <a:xfrm>
            <a:off x="594913" y="946904"/>
            <a:ext cx="11633812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you/think/lots/people/live/smart homes? __________________________________________________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what/you think homes/be like? __________________________________________________ 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I think/lot of/people/live/megacities. __________________________________________________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you/think/people/live/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earthscrapers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 __________________________________________________</a:t>
            </a:r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I think/some people/live in eco-friendly homes. __________________________________________________</a:t>
            </a:r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where/you/think/people/live?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__________________________________________________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643A4-8044-4317-A4C8-14B75F105D6E}"/>
              </a:ext>
            </a:extLst>
          </p:cNvPr>
          <p:cNvSpPr txBox="1"/>
          <p:nvPr/>
        </p:nvSpPr>
        <p:spPr>
          <a:xfrm>
            <a:off x="1101687" y="1329364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</a:rPr>
              <a:t>Do you think lots of people will live in smart homes?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85900-AA06-4AB6-BD11-A5EC918D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138" y="6304019"/>
            <a:ext cx="1833240" cy="529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ED2AB6-8268-4565-B22A-9D795958F707}"/>
              </a:ext>
            </a:extLst>
          </p:cNvPr>
          <p:cNvSpPr txBox="1"/>
          <p:nvPr/>
        </p:nvSpPr>
        <p:spPr>
          <a:xfrm>
            <a:off x="1066798" y="2208880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What do you think homes will be like?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C68D2-4DF6-45A2-A26B-B4D21A0070B9}"/>
              </a:ext>
            </a:extLst>
          </p:cNvPr>
          <p:cNvSpPr txBox="1"/>
          <p:nvPr/>
        </p:nvSpPr>
        <p:spPr>
          <a:xfrm>
            <a:off x="1064960" y="3077379"/>
            <a:ext cx="102346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a lot of people will live in megacities.</a:t>
            </a:r>
            <a:br>
              <a:rPr lang="en-US" sz="3200" i="1" dirty="0">
                <a:solidFill>
                  <a:srgbClr val="FF0000"/>
                </a:solidFill>
              </a:rPr>
            </a:b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BF0A8-D339-4E5A-8798-06FA991E6B23}"/>
              </a:ext>
            </a:extLst>
          </p:cNvPr>
          <p:cNvSpPr txBox="1"/>
          <p:nvPr/>
        </p:nvSpPr>
        <p:spPr>
          <a:xfrm>
            <a:off x="1042926" y="3969743"/>
            <a:ext cx="102346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Do you think people will live in </a:t>
            </a:r>
            <a:r>
              <a:rPr lang="en-US" sz="3200" i="1" dirty="0" err="1">
                <a:solidFill>
                  <a:srgbClr val="FF0000"/>
                </a:solidFill>
              </a:rPr>
              <a:t>earthscrapers</a:t>
            </a:r>
            <a:r>
              <a:rPr lang="en-US" sz="3200" i="1" dirty="0">
                <a:solidFill>
                  <a:srgbClr val="FF0000"/>
                </a:solidFill>
              </a:rPr>
              <a:t>?</a:t>
            </a:r>
            <a:br>
              <a:rPr lang="en-US" sz="3200" i="1" dirty="0">
                <a:solidFill>
                  <a:srgbClr val="FF0000"/>
                </a:solidFill>
              </a:rPr>
            </a:b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A0A59-298E-4639-B938-59F3E10ACB3E}"/>
              </a:ext>
            </a:extLst>
          </p:cNvPr>
          <p:cNvSpPr txBox="1"/>
          <p:nvPr/>
        </p:nvSpPr>
        <p:spPr>
          <a:xfrm>
            <a:off x="1042926" y="4851095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some people will live in eco-friendly homes.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2AD16-E3DE-4F74-9D49-E83E694B83AC}"/>
              </a:ext>
            </a:extLst>
          </p:cNvPr>
          <p:cNvSpPr txBox="1"/>
          <p:nvPr/>
        </p:nvSpPr>
        <p:spPr>
          <a:xfrm>
            <a:off x="1042926" y="5732447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Where do you think people will live? </a:t>
            </a:r>
          </a:p>
        </p:txBody>
      </p:sp>
    </p:spTree>
    <p:extLst>
      <p:ext uri="{BB962C8B-B14F-4D97-AF65-F5344CB8AC3E}">
        <p14:creationId xmlns:p14="http://schemas.microsoft.com/office/powerpoint/2010/main" val="7936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AA81E5-634C-4220-A2D6-A2ECF7B53356}"/>
              </a:ext>
            </a:extLst>
          </p:cNvPr>
          <p:cNvSpPr txBox="1"/>
          <p:nvPr/>
        </p:nvSpPr>
        <p:spPr>
          <a:xfrm>
            <a:off x="594911" y="3194894"/>
            <a:ext cx="8915544" cy="333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  <a:t>1._______________________________________________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  <a:t>2._______________________________________________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  <a:t>3._______________________________________________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  <a:t>4._______________________________________________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FuturaLT-Book"/>
              </a:rPr>
              <a:t>5._______________________________________________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171DA-EEFC-449D-83FF-8DEB6D2AD49E}"/>
              </a:ext>
            </a:extLst>
          </p:cNvPr>
          <p:cNvSpPr txBox="1"/>
          <p:nvPr/>
        </p:nvSpPr>
        <p:spPr>
          <a:xfrm>
            <a:off x="1109025" y="5853630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Grandpa thinks lots of people will live in the country.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EFDFF-9B1C-434D-BAF3-38748880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1" y="360852"/>
            <a:ext cx="6880160" cy="36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446FB-D2C6-40E2-8866-E6368F0F8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7747" t="-2154" r="15127" b="81797"/>
          <a:stretch/>
        </p:blipFill>
        <p:spPr>
          <a:xfrm>
            <a:off x="8042308" y="177425"/>
            <a:ext cx="2809301" cy="630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E8FCE-0A0C-4686-AFB4-B6080BC4C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4227"/>
          <a:stretch/>
        </p:blipFill>
        <p:spPr>
          <a:xfrm>
            <a:off x="6740397" y="782897"/>
            <a:ext cx="5409462" cy="2581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770E5-FC3F-4997-A1C9-B3C5926D1CED}"/>
              </a:ext>
            </a:extLst>
          </p:cNvPr>
          <p:cNvSpPr txBox="1"/>
          <p:nvPr/>
        </p:nvSpPr>
        <p:spPr>
          <a:xfrm>
            <a:off x="1145757" y="3235285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some people will live in </a:t>
            </a:r>
            <a:r>
              <a:rPr lang="en-US" sz="3200" i="1" dirty="0" err="1">
                <a:solidFill>
                  <a:srgbClr val="FF0000"/>
                </a:solidFill>
              </a:rPr>
              <a:t>earthscrapers</a:t>
            </a:r>
            <a:r>
              <a:rPr lang="en-US" sz="32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ECEFB5-E937-4698-ACF1-0B498214E322}"/>
              </a:ext>
            </a:extLst>
          </p:cNvPr>
          <p:cNvSpPr txBox="1"/>
          <p:nvPr/>
        </p:nvSpPr>
        <p:spPr>
          <a:xfrm>
            <a:off x="1121883" y="3872429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Max thinks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CC70A-839F-4337-B8E8-C1CD7AEAFD76}"/>
              </a:ext>
            </a:extLst>
          </p:cNvPr>
          <p:cNvSpPr txBox="1"/>
          <p:nvPr/>
        </p:nvSpPr>
        <p:spPr>
          <a:xfrm>
            <a:off x="1142077" y="4553641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Jess thinks a lot of people will live under the sea.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A9DC2-5E57-4FE9-A669-D64E21BC0E62}"/>
              </a:ext>
            </a:extLst>
          </p:cNvPr>
          <p:cNvSpPr txBox="1"/>
          <p:nvPr/>
        </p:nvSpPr>
        <p:spPr>
          <a:xfrm>
            <a:off x="1109029" y="5192616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Mom and Dad think many people will live in megacities.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610F8D-A505-4FF1-B5E9-F5D5503CB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301" y="5918430"/>
            <a:ext cx="1833240" cy="529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2C8F3A-BD44-484E-AEBF-A699E5C1EBEC}"/>
              </a:ext>
            </a:extLst>
          </p:cNvPr>
          <p:cNvSpPr txBox="1"/>
          <p:nvPr/>
        </p:nvSpPr>
        <p:spPr>
          <a:xfrm>
            <a:off x="3057177" y="3879776"/>
            <a:ext cx="6453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 few people will live in smart homes.</a:t>
            </a:r>
          </a:p>
        </p:txBody>
      </p:sp>
    </p:spTree>
    <p:extLst>
      <p:ext uri="{BB962C8B-B14F-4D97-AF65-F5344CB8AC3E}">
        <p14:creationId xmlns:p14="http://schemas.microsoft.com/office/powerpoint/2010/main" val="3896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D1E5C-8131-44AF-8B30-BF6EBD907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2" y="356709"/>
            <a:ext cx="10208669" cy="678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032C4-BE1F-4CAA-951B-46697DFD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" t="29924" r="14584" b="23261"/>
          <a:stretch/>
        </p:blipFill>
        <p:spPr>
          <a:xfrm>
            <a:off x="924560" y="1778000"/>
            <a:ext cx="9865360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1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53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C39DD-DDC2-4FAF-BF40-BCE9C123A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383" t="9699" r="9728" b="5526"/>
          <a:stretch/>
        </p:blipFill>
        <p:spPr>
          <a:xfrm>
            <a:off x="4828862" y="1697807"/>
            <a:ext cx="6668207" cy="36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005601-3736-4BD7-B397-CC6BDFBED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72" y="368706"/>
            <a:ext cx="6913630" cy="61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469F8-F569-4588-9AB2-93E0C0E57EFE}"/>
              </a:ext>
            </a:extLst>
          </p:cNvPr>
          <p:cNvSpPr txBox="1"/>
          <p:nvPr/>
        </p:nvSpPr>
        <p:spPr>
          <a:xfrm>
            <a:off x="4810111" y="2295130"/>
            <a:ext cx="7285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a few people will live underground.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24CE5-A000-4E78-8C32-938EBC1B7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332" y="6327891"/>
            <a:ext cx="1833240" cy="529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05902-7734-4613-895A-B396C1001494}"/>
              </a:ext>
            </a:extLst>
          </p:cNvPr>
          <p:cNvSpPr txBox="1"/>
          <p:nvPr/>
        </p:nvSpPr>
        <p:spPr>
          <a:xfrm>
            <a:off x="4775222" y="3113002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a few people will live under the sea.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0128D-1CCE-46AB-A2E5-B4559FF3C0FF}"/>
              </a:ext>
            </a:extLst>
          </p:cNvPr>
          <p:cNvSpPr txBox="1"/>
          <p:nvPr/>
        </p:nvSpPr>
        <p:spPr>
          <a:xfrm>
            <a:off x="4742562" y="3889035"/>
            <a:ext cx="10234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think some people will live in </a:t>
            </a:r>
            <a:r>
              <a:rPr lang="en-US" sz="3200" i="1" dirty="0" err="1">
                <a:solidFill>
                  <a:srgbClr val="FF0000"/>
                </a:solidFill>
              </a:rPr>
              <a:t>earthscrapers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A0066-D14B-4175-8A12-AF089E3CF88D}"/>
              </a:ext>
            </a:extLst>
          </p:cNvPr>
          <p:cNvSpPr txBox="1"/>
          <p:nvPr/>
        </p:nvSpPr>
        <p:spPr>
          <a:xfrm>
            <a:off x="4751350" y="4637560"/>
            <a:ext cx="74135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 don't think lots of people will live in </a:t>
            </a:r>
            <a:br>
              <a:rPr lang="en-US" sz="3200" i="1" dirty="0">
                <a:solidFill>
                  <a:srgbClr val="FF0000"/>
                </a:solidFill>
              </a:rPr>
            </a:br>
            <a:r>
              <a:rPr lang="en-US" sz="3200" i="1" dirty="0">
                <a:solidFill>
                  <a:srgbClr val="FF0000"/>
                </a:solidFill>
              </a:rPr>
              <a:t>				eco-friendly homes.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F3E144-56ED-4776-A972-C18731C9D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355" t="9699" r="62296" b="5526"/>
          <a:stretch/>
        </p:blipFill>
        <p:spPr>
          <a:xfrm>
            <a:off x="143841" y="1655001"/>
            <a:ext cx="4685016" cy="36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4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10E33-2D54-4AD4-AE4A-6B7D4BB5A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16" r="34046" b="4755"/>
          <a:stretch/>
        </p:blipFill>
        <p:spPr>
          <a:xfrm>
            <a:off x="133171" y="314634"/>
            <a:ext cx="7113203" cy="42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3E50A-B501-40F3-858D-E106EB59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" y="761054"/>
            <a:ext cx="8001378" cy="2543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17458-271D-4322-91F9-A84274846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3" y="3563418"/>
            <a:ext cx="12071045" cy="2484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6C4EC-F904-4C48-8FE3-CE4449F1D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762" y="725532"/>
            <a:ext cx="4149303" cy="2752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ED82C1-8973-4255-9BA0-AEB4BD57B58A}"/>
              </a:ext>
            </a:extLst>
          </p:cNvPr>
          <p:cNvSpPr txBox="1"/>
          <p:nvPr/>
        </p:nvSpPr>
        <p:spPr>
          <a:xfrm>
            <a:off x="98278" y="872614"/>
            <a:ext cx="55508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BB297-1FE6-440D-A210-2C5261E12F6A}"/>
              </a:ext>
            </a:extLst>
          </p:cNvPr>
          <p:cNvSpPr txBox="1"/>
          <p:nvPr/>
        </p:nvSpPr>
        <p:spPr>
          <a:xfrm>
            <a:off x="93362" y="3650232"/>
            <a:ext cx="55508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7AAED-C2FF-4292-AD98-C395E3DD7FB5}"/>
              </a:ext>
            </a:extLst>
          </p:cNvPr>
          <p:cNvSpPr txBox="1"/>
          <p:nvPr/>
        </p:nvSpPr>
        <p:spPr>
          <a:xfrm>
            <a:off x="4193425" y="877531"/>
            <a:ext cx="55508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5AB3F-CB4F-4676-A79B-2F5976DE142B}"/>
              </a:ext>
            </a:extLst>
          </p:cNvPr>
          <p:cNvSpPr txBox="1"/>
          <p:nvPr/>
        </p:nvSpPr>
        <p:spPr>
          <a:xfrm>
            <a:off x="4168846" y="3655151"/>
            <a:ext cx="55508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A2CF3-5425-450A-89B4-5D1E2DF19922}"/>
              </a:ext>
            </a:extLst>
          </p:cNvPr>
          <p:cNvSpPr txBox="1"/>
          <p:nvPr/>
        </p:nvSpPr>
        <p:spPr>
          <a:xfrm>
            <a:off x="8322986" y="3650236"/>
            <a:ext cx="55508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28CE3D-86E0-4BC2-97CB-786850898183}"/>
              </a:ext>
            </a:extLst>
          </p:cNvPr>
          <p:cNvSpPr txBox="1"/>
          <p:nvPr/>
        </p:nvSpPr>
        <p:spPr>
          <a:xfrm>
            <a:off x="8008348" y="1860762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DDF2E-4296-46F0-B39B-4373685CEDC2}"/>
              </a:ext>
            </a:extLst>
          </p:cNvPr>
          <p:cNvSpPr txBox="1"/>
          <p:nvPr/>
        </p:nvSpPr>
        <p:spPr>
          <a:xfrm>
            <a:off x="8023097" y="774296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8730D-CF9F-4443-9280-262551FED537}"/>
              </a:ext>
            </a:extLst>
          </p:cNvPr>
          <p:cNvSpPr txBox="1"/>
          <p:nvPr/>
        </p:nvSpPr>
        <p:spPr>
          <a:xfrm>
            <a:off x="7993598" y="2396620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3A86A-67A2-483F-9E20-8C4515F1C4EB}"/>
              </a:ext>
            </a:extLst>
          </p:cNvPr>
          <p:cNvSpPr txBox="1"/>
          <p:nvPr/>
        </p:nvSpPr>
        <p:spPr>
          <a:xfrm>
            <a:off x="8003431" y="1305237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408C09-B94B-414D-A72A-BBEC24525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5408" y="6017221"/>
            <a:ext cx="1515075" cy="4376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C78C9-D1E6-464B-8265-DF58172CE06C}"/>
              </a:ext>
            </a:extLst>
          </p:cNvPr>
          <p:cNvSpPr/>
          <p:nvPr/>
        </p:nvSpPr>
        <p:spPr>
          <a:xfrm>
            <a:off x="10257181" y="309330"/>
            <a:ext cx="1926337" cy="4460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WB page 51</a:t>
            </a:r>
          </a:p>
        </p:txBody>
      </p:sp>
    </p:spTree>
    <p:extLst>
      <p:ext uri="{BB962C8B-B14F-4D97-AF65-F5344CB8AC3E}">
        <p14:creationId xmlns:p14="http://schemas.microsoft.com/office/powerpoint/2010/main" val="79267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3E50A-B501-40F3-858D-E106EB595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01"/>
          <a:stretch/>
        </p:blipFill>
        <p:spPr>
          <a:xfrm>
            <a:off x="946458" y="771167"/>
            <a:ext cx="4179692" cy="2646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6C4EC-F904-4C48-8FE3-CE4449F1D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279" y="676768"/>
            <a:ext cx="4149303" cy="27522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28CE3D-86E0-4BC2-97CB-786850898183}"/>
              </a:ext>
            </a:extLst>
          </p:cNvPr>
          <p:cNvSpPr txBox="1"/>
          <p:nvPr/>
        </p:nvSpPr>
        <p:spPr>
          <a:xfrm>
            <a:off x="5337066" y="1809500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DDF2E-4296-46F0-B39B-4373685CEDC2}"/>
              </a:ext>
            </a:extLst>
          </p:cNvPr>
          <p:cNvSpPr txBox="1"/>
          <p:nvPr/>
        </p:nvSpPr>
        <p:spPr>
          <a:xfrm>
            <a:off x="5351815" y="723034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8730D-CF9F-4443-9280-262551FED537}"/>
              </a:ext>
            </a:extLst>
          </p:cNvPr>
          <p:cNvSpPr txBox="1"/>
          <p:nvPr/>
        </p:nvSpPr>
        <p:spPr>
          <a:xfrm>
            <a:off x="5322316" y="2345358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3A86A-67A2-483F-9E20-8C4515F1C4EB}"/>
              </a:ext>
            </a:extLst>
          </p:cNvPr>
          <p:cNvSpPr txBox="1"/>
          <p:nvPr/>
        </p:nvSpPr>
        <p:spPr>
          <a:xfrm>
            <a:off x="5332149" y="1253975"/>
            <a:ext cx="55508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CE910-8814-4A8E-B049-BB173ECD6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6" y="286362"/>
            <a:ext cx="9843070" cy="461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35340-9D70-43C0-96AF-86D7B595B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97" y="3423155"/>
            <a:ext cx="10280358" cy="29706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BBF084-7EE3-4238-844B-68E2CE3F3415}"/>
              </a:ext>
            </a:extLst>
          </p:cNvPr>
          <p:cNvSpPr txBox="1"/>
          <p:nvPr/>
        </p:nvSpPr>
        <p:spPr>
          <a:xfrm>
            <a:off x="5847803" y="4010914"/>
            <a:ext cx="80634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I think a lot of people will live in megacities.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D5044-9677-42BB-8C80-8049ABA02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5408" y="6410511"/>
            <a:ext cx="1515075" cy="4376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98CBC1-8F9B-40A3-9D6E-570C8C007C1E}"/>
              </a:ext>
            </a:extLst>
          </p:cNvPr>
          <p:cNvSpPr txBox="1"/>
          <p:nvPr/>
        </p:nvSpPr>
        <p:spPr>
          <a:xfrm>
            <a:off x="5802640" y="4715769"/>
            <a:ext cx="10234670" cy="67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I think a few people will live in smart homes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		under the sea.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DD07FE-3C13-4D8C-8687-D2F336DC4C8E}"/>
              </a:ext>
            </a:extLst>
          </p:cNvPr>
          <p:cNvSpPr txBox="1"/>
          <p:nvPr/>
        </p:nvSpPr>
        <p:spPr>
          <a:xfrm>
            <a:off x="5872720" y="5265771"/>
            <a:ext cx="10234670" cy="67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I think people will live in eco-friendly homes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			by a river.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19744-980B-4746-AA6D-0AA6735636CC}"/>
              </a:ext>
            </a:extLst>
          </p:cNvPr>
          <p:cNvSpPr txBox="1"/>
          <p:nvPr/>
        </p:nvSpPr>
        <p:spPr>
          <a:xfrm>
            <a:off x="5850686" y="5870455"/>
            <a:ext cx="10234670" cy="67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I think people will live in </a:t>
            </a:r>
            <a:r>
              <a:rPr lang="en-US" sz="3000" i="1" spc="-100" dirty="0" err="1">
                <a:solidFill>
                  <a:srgbClr val="FF0000"/>
                </a:solidFill>
              </a:rPr>
              <a:t>earthscrapers</a:t>
            </a:r>
            <a:r>
              <a:rPr lang="en-US" sz="3000" i="1" spc="-100" dirty="0">
                <a:solidFill>
                  <a:srgbClr val="FF0000"/>
                </a:solidFill>
              </a:rPr>
              <a:t>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underground. </a:t>
            </a:r>
          </a:p>
        </p:txBody>
      </p:sp>
    </p:spTree>
    <p:extLst>
      <p:ext uri="{BB962C8B-B14F-4D97-AF65-F5344CB8AC3E}">
        <p14:creationId xmlns:p14="http://schemas.microsoft.com/office/powerpoint/2010/main" val="40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A3684-3913-4B18-AAA1-812373F1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935" y="1779639"/>
            <a:ext cx="10626128" cy="32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6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997" y="47426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76702-0EB0-4AA7-A437-FFF40334E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86" r="2752" b="10799"/>
          <a:stretch/>
        </p:blipFill>
        <p:spPr>
          <a:xfrm>
            <a:off x="2414159" y="30480"/>
            <a:ext cx="7319121" cy="65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EEFE3-A927-4F1A-840C-B89CDF2DD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9960"/>
          <a:stretch/>
        </p:blipFill>
        <p:spPr>
          <a:xfrm>
            <a:off x="2342626" y="767610"/>
            <a:ext cx="7449396" cy="3311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1A100-417F-4453-926F-C038A8AE3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40"/>
          <a:stretch/>
        </p:blipFill>
        <p:spPr>
          <a:xfrm>
            <a:off x="3931920" y="3968041"/>
            <a:ext cx="4299226" cy="28639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6DA609-502C-4E19-A87B-688A6839D509}"/>
              </a:ext>
            </a:extLst>
          </p:cNvPr>
          <p:cNvSpPr/>
          <p:nvPr/>
        </p:nvSpPr>
        <p:spPr>
          <a:xfrm>
            <a:off x="30685" y="3369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Review Games </a:t>
            </a:r>
          </a:p>
          <a:p>
            <a:pPr algn="ctr"/>
            <a:r>
              <a:rPr lang="en-US" sz="2000" b="1" dirty="0"/>
              <a:t>Page 118</a:t>
            </a:r>
          </a:p>
        </p:txBody>
      </p:sp>
    </p:spTree>
    <p:extLst>
      <p:ext uri="{BB962C8B-B14F-4D97-AF65-F5344CB8AC3E}">
        <p14:creationId xmlns:p14="http://schemas.microsoft.com/office/powerpoint/2010/main" val="3385679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D4C87-8F36-42A8-9724-25C38F514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"/>
          <a:stretch/>
        </p:blipFill>
        <p:spPr>
          <a:xfrm>
            <a:off x="2113280" y="21274"/>
            <a:ext cx="8580776" cy="681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93DF3-33B9-4ACC-9DA0-D3DE8484C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640" y="28562"/>
            <a:ext cx="5282454" cy="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7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783"/>
            <a:ext cx="9006348" cy="61406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4558" y="1815293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The Future Simple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Indefinite Quantifiers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Future Simple and Indefinite Quantifiers.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53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72 -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1262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4080" y="1381472"/>
            <a:ext cx="10525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Give ideas about the future using the Future Simple.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Indefinite Quantifiers before nouns to show the 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amount or quantity.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67"/>
            <a:ext cx="9026013" cy="6154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FAAA1C-4AB1-439B-BD6B-DFF785565BA0}"/>
              </a:ext>
            </a:extLst>
          </p:cNvPr>
          <p:cNvSpPr txBox="1"/>
          <p:nvPr/>
        </p:nvSpPr>
        <p:spPr>
          <a:xfrm>
            <a:off x="832210" y="2114371"/>
            <a:ext cx="11055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VNBachDang"/>
              </a:rPr>
              <a:t>Do you prefer to live in a city or in the countryside?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VNBachDang"/>
              </a:rPr>
              <a:t>Why?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19FAF-06F5-450E-B1A1-2770063E65CE}"/>
              </a:ext>
            </a:extLst>
          </p:cNvPr>
          <p:cNvSpPr/>
          <p:nvPr/>
        </p:nvSpPr>
        <p:spPr>
          <a:xfrm>
            <a:off x="4470924" y="1367013"/>
            <a:ext cx="2842615" cy="54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2494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15B1C-79C7-4E47-876E-7500C5945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8" y="0"/>
            <a:ext cx="118480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06111-CBBB-4CA1-9CAF-6580726B8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881" y="-114874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342F9-843A-460F-AEBC-3DFE52228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097" t="1271" r="4094" b="6979"/>
          <a:stretch/>
        </p:blipFill>
        <p:spPr>
          <a:xfrm>
            <a:off x="56559" y="1977"/>
            <a:ext cx="4954642" cy="6453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63742-687A-4DEE-AFDE-270BE83B4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82" r="6004" b="7817"/>
          <a:stretch/>
        </p:blipFill>
        <p:spPr>
          <a:xfrm>
            <a:off x="69060" y="4921103"/>
            <a:ext cx="1919254" cy="1075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0D095B-C6A7-473B-904D-69235F973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508" y="5729807"/>
            <a:ext cx="2223178" cy="1039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9D6C91-9C55-43E6-9E36-4FE79E3B2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1" y="30113"/>
            <a:ext cx="2973017" cy="10249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602577-7143-4E22-8A33-A47B3B329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127" y="2871840"/>
            <a:ext cx="2058349" cy="1532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E53911-7B64-4CF8-B4CF-9C3F89D463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395" t="18471"/>
          <a:stretch/>
        </p:blipFill>
        <p:spPr>
          <a:xfrm>
            <a:off x="5163553" y="344938"/>
            <a:ext cx="6959317" cy="642595"/>
          </a:xfrm>
          <a:prstGeom prst="rect">
            <a:avLst/>
          </a:prstGeom>
        </p:spPr>
      </p:pic>
      <p:sp>
        <p:nvSpPr>
          <p:cNvPr id="22" name="Rectangle 36">
            <a:hlinkClick r:id="" action="ppaction://noaction">
              <a:snd r:embed="rId12" name="CD2-TRACK 42.wav"/>
            </a:hlinkClick>
            <a:extLst>
              <a:ext uri="{FF2B5EF4-FFF2-40B4-BE49-F238E27FC236}">
                <a16:creationId xmlns:a16="http://schemas.microsoft.com/office/drawing/2014/main" id="{62203491-90AF-4C71-B1A3-4620E9669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4607" y="803374"/>
            <a:ext cx="2694590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13" name="CD2-TRACK 42_Segment_0.wav"/>
            </a:hlinkClick>
            <a:extLst>
              <a:ext uri="{FF2B5EF4-FFF2-40B4-BE49-F238E27FC236}">
                <a16:creationId xmlns:a16="http://schemas.microsoft.com/office/drawing/2014/main" id="{FAA27028-241B-4A32-96F3-3658C72BB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174" y="3022939"/>
            <a:ext cx="2058349" cy="13849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endParaRPr lang="en-US" sz="2800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		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14" name="CD2-TRACK 42_Segment_0_001.wav"/>
            </a:hlinkClick>
            <a:extLst>
              <a:ext uri="{FF2B5EF4-FFF2-40B4-BE49-F238E27FC236}">
                <a16:creationId xmlns:a16="http://schemas.microsoft.com/office/drawing/2014/main" id="{8B3D31DA-733E-4A83-975C-43B732D00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60" y="-271112"/>
            <a:ext cx="2894477" cy="13849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en-US" sz="2800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 algn="r"/>
            <a:endParaRPr lang="en-US" sz="2800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 algn="r"/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36">
            <a:hlinkClick r:id="" action="ppaction://noaction">
              <a:snd r:embed="rId15" name="CD2-TRACK 42_Segment_0_002.wav"/>
            </a:hlinkClick>
            <a:extLst>
              <a:ext uri="{FF2B5EF4-FFF2-40B4-BE49-F238E27FC236}">
                <a16:creationId xmlns:a16="http://schemas.microsoft.com/office/drawing/2014/main" id="{03BC7007-063B-4055-8FCD-DEBC994C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929" y="5043313"/>
            <a:ext cx="2099260" cy="9541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</a:p>
          <a:p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16" name="CD2-TRACK 42_Segment_0_003.wav"/>
            </a:hlinkClick>
            <a:extLst>
              <a:ext uri="{FF2B5EF4-FFF2-40B4-BE49-F238E27FC236}">
                <a16:creationId xmlns:a16="http://schemas.microsoft.com/office/drawing/2014/main" id="{5798F481-5964-4B2B-9717-96E4922C7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947" y="5679226"/>
            <a:ext cx="2425575" cy="18158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ebdings" panose="05030102010509060703" pitchFamily="18" charset="2"/>
              </a:rPr>
              <a:t>			</a:t>
            </a:r>
          </a:p>
          <a:p>
            <a:endParaRPr lang="en-US" sz="2800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3" name="CD2-TRACK 42">
            <a:hlinkClick r:id="" action="ppaction://media"/>
            <a:extLst>
              <a:ext uri="{FF2B5EF4-FFF2-40B4-BE49-F238E27FC236}">
                <a16:creationId xmlns:a16="http://schemas.microsoft.com/office/drawing/2014/main" id="{F912827F-254B-E24F-4135-98E7D83C7B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34650" y="1265039"/>
            <a:ext cx="642595" cy="6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47" y="344129"/>
            <a:ext cx="9055509" cy="6037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7989" y="3918160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7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D31938-A996-4C3B-BFD4-773BAD520117}"/>
              </a:ext>
            </a:extLst>
          </p:cNvPr>
          <p:cNvSpPr/>
          <p:nvPr/>
        </p:nvSpPr>
        <p:spPr>
          <a:xfrm>
            <a:off x="2060154" y="24086"/>
            <a:ext cx="8009263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Future Simple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1AD86-E6BB-4B7F-AC47-3F264290035B}"/>
              </a:ext>
            </a:extLst>
          </p:cNvPr>
          <p:cNvSpPr/>
          <p:nvPr/>
        </p:nvSpPr>
        <p:spPr>
          <a:xfrm>
            <a:off x="1227830" y="1675320"/>
            <a:ext cx="1062618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</a:rPr>
              <a:t>Look and read the sentences: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I </a:t>
            </a:r>
            <a:r>
              <a:rPr lang="en-US" sz="3600" b="1" dirty="0">
                <a:solidFill>
                  <a:srgbClr val="FF0000"/>
                </a:solidFill>
              </a:rPr>
              <a:t>think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megacities.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He </a:t>
            </a:r>
            <a:r>
              <a:rPr lang="en-US" sz="3600" b="1" dirty="0">
                <a:solidFill>
                  <a:srgbClr val="FF0000"/>
                </a:solidFill>
              </a:rPr>
              <a:t>thinks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megacities.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They </a:t>
            </a:r>
            <a:r>
              <a:rPr lang="en-US" sz="3600" b="1" dirty="0">
                <a:solidFill>
                  <a:srgbClr val="FF0000"/>
                </a:solidFill>
              </a:rPr>
              <a:t>don't think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megacities.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</a:t>
            </a:r>
            <a:r>
              <a:rPr lang="en-US" sz="3600" b="1" dirty="0">
                <a:solidFill>
                  <a:srgbClr val="FF0000"/>
                </a:solidFill>
              </a:rPr>
              <a:t>doesn't think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megacities.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We </a:t>
            </a:r>
            <a:r>
              <a:rPr lang="en-US" sz="3600" b="1" dirty="0">
                <a:solidFill>
                  <a:srgbClr val="FF0000"/>
                </a:solidFill>
              </a:rPr>
              <a:t>won't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a megacity.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What do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you </a:t>
            </a:r>
            <a:r>
              <a:rPr lang="en-US" sz="3600" b="1" dirty="0">
                <a:solidFill>
                  <a:srgbClr val="FF0000"/>
                </a:solidFill>
              </a:rPr>
              <a:t>think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homes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be like?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I </a:t>
            </a:r>
            <a:r>
              <a:rPr lang="en-US" sz="3600" b="1" dirty="0">
                <a:solidFill>
                  <a:srgbClr val="FF0000"/>
                </a:solidFill>
              </a:rPr>
              <a:t>think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people </a:t>
            </a:r>
            <a:r>
              <a:rPr lang="en-US" sz="3600" b="1" dirty="0">
                <a:solidFill>
                  <a:srgbClr val="FF0000"/>
                </a:solidFill>
              </a:rPr>
              <a:t>will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live in smart homes.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CCB66-E929-4B52-825D-4B19B5E62907}"/>
              </a:ext>
            </a:extLst>
          </p:cNvPr>
          <p:cNvSpPr txBox="1"/>
          <p:nvPr/>
        </p:nvSpPr>
        <p:spPr>
          <a:xfrm>
            <a:off x="629920" y="670560"/>
            <a:ext cx="1137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B0F0"/>
                </a:solidFill>
              </a:rPr>
              <a:t>We use the </a:t>
            </a:r>
            <a:r>
              <a:rPr lang="en-US" sz="3600" b="1" i="1" dirty="0">
                <a:solidFill>
                  <a:srgbClr val="FF0000"/>
                </a:solidFill>
              </a:rPr>
              <a:t>Future Simple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  <a:r>
              <a:rPr lang="en-US" sz="3600" i="1" dirty="0">
                <a:solidFill>
                  <a:srgbClr val="00B0F0"/>
                </a:solidFill>
              </a:rPr>
              <a:t>and "</a:t>
            </a:r>
            <a:r>
              <a:rPr lang="en-US" sz="3600" b="1" i="1" dirty="0">
                <a:solidFill>
                  <a:srgbClr val="FF0000"/>
                </a:solidFill>
              </a:rPr>
              <a:t>think</a:t>
            </a:r>
            <a:r>
              <a:rPr lang="en-US" sz="3600" i="1" dirty="0">
                <a:solidFill>
                  <a:srgbClr val="00B0F0"/>
                </a:solidFill>
              </a:rPr>
              <a:t>" to give our</a:t>
            </a:r>
            <a:br>
              <a:rPr lang="en-US" sz="3600" i="1" dirty="0">
                <a:solidFill>
                  <a:srgbClr val="00B0F0"/>
                </a:solidFill>
              </a:rPr>
            </a:br>
            <a:r>
              <a:rPr lang="en-US" sz="3600" i="1" dirty="0">
                <a:solidFill>
                  <a:srgbClr val="00B0F0"/>
                </a:solidFill>
              </a:rPr>
              <a:t>ideas about the future. </a:t>
            </a:r>
          </a:p>
        </p:txBody>
      </p:sp>
    </p:spTree>
    <p:extLst>
      <p:ext uri="{BB962C8B-B14F-4D97-AF65-F5344CB8AC3E}">
        <p14:creationId xmlns:p14="http://schemas.microsoft.com/office/powerpoint/2010/main" val="22883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7418</TotalTime>
  <Words>684</Words>
  <Application>Microsoft Office PowerPoint</Application>
  <PresentationFormat>Widescreen</PresentationFormat>
  <Paragraphs>102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FuturaLT-Book</vt:lpstr>
      <vt:lpstr>UVNBachDang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161</cp:revision>
  <dcterms:created xsi:type="dcterms:W3CDTF">2020-12-08T03:17:05Z</dcterms:created>
  <dcterms:modified xsi:type="dcterms:W3CDTF">2023-07-29T03:45:37Z</dcterms:modified>
</cp:coreProperties>
</file>