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754" r:id="rId2"/>
    <p:sldMasterId id="2147483771" r:id="rId3"/>
  </p:sldMasterIdLst>
  <p:notesMasterIdLst>
    <p:notesMasterId r:id="rId19"/>
  </p:notesMasterIdLst>
  <p:sldIdLst>
    <p:sldId id="356" r:id="rId4"/>
    <p:sldId id="357" r:id="rId5"/>
    <p:sldId id="358" r:id="rId6"/>
    <p:sldId id="258" r:id="rId7"/>
    <p:sldId id="377" r:id="rId8"/>
    <p:sldId id="376" r:id="rId9"/>
    <p:sldId id="383" r:id="rId10"/>
    <p:sldId id="388" r:id="rId11"/>
    <p:sldId id="389" r:id="rId12"/>
    <p:sldId id="393" r:id="rId13"/>
    <p:sldId id="394" r:id="rId14"/>
    <p:sldId id="395" r:id="rId15"/>
    <p:sldId id="392" r:id="rId16"/>
    <p:sldId id="403" r:id="rId17"/>
    <p:sldId id="404" r:id="rId18"/>
  </p:sldIdLst>
  <p:sldSz cx="24384000" cy="13716000"/>
  <p:notesSz cx="6858000" cy="9144000"/>
  <p:custDataLst>
    <p:tags r:id="rId20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2452"/>
    <a:srgbClr val="9900CC"/>
    <a:srgbClr val="135F82"/>
    <a:srgbClr val="3333FF"/>
    <a:srgbClr val="0000FF"/>
    <a:srgbClr val="FFA700"/>
    <a:srgbClr val="270F6B"/>
    <a:srgbClr val="C0504D"/>
    <a:srgbClr val="FFF487"/>
    <a:srgbClr val="FFE6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21" autoAdjust="0"/>
    <p:restoredTop sz="85278" autoAdjust="0"/>
  </p:normalViewPr>
  <p:slideViewPr>
    <p:cSldViewPr>
      <p:cViewPr varScale="1">
        <p:scale>
          <a:sx n="43" d="100"/>
          <a:sy n="43" d="100"/>
        </p:scale>
        <p:origin x="144" y="288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0367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32644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39422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29751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41983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18441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58723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8163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2987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19256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86317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6136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567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26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8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33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6836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7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52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944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33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82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105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6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7510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811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073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06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85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620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44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660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135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4072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142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381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298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5221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4228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4018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24523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882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15912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9016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67885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831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0733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74670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90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08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4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89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55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8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0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9.xml"/><Relationship Id="rId16" Type="http://schemas.openxmlformats.org/officeDocument/2006/relationships/image" Target="../media/image1.pn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7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04C8E1A9-3E18-4F70-8732-3E72A25B755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9064" y="155574"/>
            <a:ext cx="1371421" cy="137160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6912" y="76200"/>
            <a:ext cx="1462850" cy="1461089"/>
          </a:xfrm>
          <a:prstGeom prst="rect">
            <a:avLst/>
          </a:prstGeom>
        </p:spPr>
      </p:pic>
      <p:grpSp>
        <p:nvGrpSpPr>
          <p:cNvPr id="38" name="Group 4"/>
          <p:cNvGrpSpPr>
            <a:grpSpLocks noChangeAspect="1"/>
          </p:cNvGrpSpPr>
          <p:nvPr userDrawn="1"/>
        </p:nvGrpSpPr>
        <p:grpSpPr bwMode="auto">
          <a:xfrm>
            <a:off x="22986" y="76200"/>
            <a:ext cx="21191538" cy="1439863"/>
            <a:chOff x="0" y="58"/>
            <a:chExt cx="13349" cy="907"/>
          </a:xfrm>
        </p:grpSpPr>
        <p:sp>
          <p:nvSpPr>
            <p:cNvPr id="39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0" y="60"/>
              <a:ext cx="13347" cy="900"/>
            </a:xfrm>
            <a:prstGeom prst="rect">
              <a:avLst/>
            </a:prstGeom>
            <a:solidFill>
              <a:srgbClr val="135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5365" name="Picture 5"/>
            <p:cNvPicPr>
              <a:picLocks noChangeAspect="1" noChangeArrowheads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5"/>
              <a:ext cx="13347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Freeform 6"/>
            <p:cNvSpPr>
              <a:spLocks/>
            </p:cNvSpPr>
            <p:nvPr userDrawn="1"/>
          </p:nvSpPr>
          <p:spPr bwMode="auto">
            <a:xfrm>
              <a:off x="0" y="58"/>
              <a:ext cx="13347" cy="880"/>
            </a:xfrm>
            <a:custGeom>
              <a:avLst/>
              <a:gdLst>
                <a:gd name="T0" fmla="*/ 0 w 7680"/>
                <a:gd name="T1" fmla="*/ 0 h 440"/>
                <a:gd name="T2" fmla="*/ 0 w 7680"/>
                <a:gd name="T3" fmla="*/ 40 h 440"/>
                <a:gd name="T4" fmla="*/ 0 w 7680"/>
                <a:gd name="T5" fmla="*/ 40 h 440"/>
                <a:gd name="T6" fmla="*/ 140 w 7680"/>
                <a:gd name="T7" fmla="*/ 40 h 440"/>
                <a:gd name="T8" fmla="*/ 200 w 7680"/>
                <a:gd name="T9" fmla="*/ 100 h 440"/>
                <a:gd name="T10" fmla="*/ 200 w 7680"/>
                <a:gd name="T11" fmla="*/ 380 h 440"/>
                <a:gd name="T12" fmla="*/ 200 w 7680"/>
                <a:gd name="T13" fmla="*/ 380 h 440"/>
                <a:gd name="T14" fmla="*/ 260 w 7680"/>
                <a:gd name="T15" fmla="*/ 440 h 440"/>
                <a:gd name="T16" fmla="*/ 540 w 7680"/>
                <a:gd name="T17" fmla="*/ 440 h 440"/>
                <a:gd name="T18" fmla="*/ 600 w 7680"/>
                <a:gd name="T19" fmla="*/ 380 h 440"/>
                <a:gd name="T20" fmla="*/ 600 w 7680"/>
                <a:gd name="T21" fmla="*/ 106 h 440"/>
                <a:gd name="T22" fmla="*/ 601 w 7680"/>
                <a:gd name="T23" fmla="*/ 106 h 440"/>
                <a:gd name="T24" fmla="*/ 601 w 7680"/>
                <a:gd name="T25" fmla="*/ 101 h 440"/>
                <a:gd name="T26" fmla="*/ 661 w 7680"/>
                <a:gd name="T27" fmla="*/ 41 h 440"/>
                <a:gd name="T28" fmla="*/ 676 w 7680"/>
                <a:gd name="T29" fmla="*/ 41 h 440"/>
                <a:gd name="T30" fmla="*/ 676 w 7680"/>
                <a:gd name="T31" fmla="*/ 40 h 440"/>
                <a:gd name="T32" fmla="*/ 7680 w 7680"/>
                <a:gd name="T33" fmla="*/ 40 h 440"/>
                <a:gd name="T34" fmla="*/ 7680 w 7680"/>
                <a:gd name="T35" fmla="*/ 0 h 440"/>
                <a:gd name="T36" fmla="*/ 0 w 7680"/>
                <a:gd name="T37" fmla="*/ 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680" h="440">
                  <a:moveTo>
                    <a:pt x="0" y="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0" y="40"/>
                    <a:pt x="140" y="40"/>
                    <a:pt x="140" y="40"/>
                  </a:cubicBezTo>
                  <a:cubicBezTo>
                    <a:pt x="173" y="40"/>
                    <a:pt x="200" y="67"/>
                    <a:pt x="200" y="10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414"/>
                    <a:pt x="227" y="440"/>
                    <a:pt x="260" y="440"/>
                  </a:cubicBezTo>
                  <a:cubicBezTo>
                    <a:pt x="540" y="440"/>
                    <a:pt x="540" y="440"/>
                    <a:pt x="540" y="440"/>
                  </a:cubicBezTo>
                  <a:cubicBezTo>
                    <a:pt x="574" y="440"/>
                    <a:pt x="600" y="414"/>
                    <a:pt x="600" y="380"/>
                  </a:cubicBezTo>
                  <a:cubicBezTo>
                    <a:pt x="600" y="106"/>
                    <a:pt x="600" y="106"/>
                    <a:pt x="600" y="106"/>
                  </a:cubicBezTo>
                  <a:cubicBezTo>
                    <a:pt x="601" y="106"/>
                    <a:pt x="601" y="106"/>
                    <a:pt x="601" y="106"/>
                  </a:cubicBezTo>
                  <a:cubicBezTo>
                    <a:pt x="601" y="101"/>
                    <a:pt x="601" y="101"/>
                    <a:pt x="601" y="101"/>
                  </a:cubicBezTo>
                  <a:cubicBezTo>
                    <a:pt x="601" y="67"/>
                    <a:pt x="627" y="41"/>
                    <a:pt x="661" y="41"/>
                  </a:cubicBezTo>
                  <a:cubicBezTo>
                    <a:pt x="676" y="41"/>
                    <a:pt x="676" y="41"/>
                    <a:pt x="676" y="41"/>
                  </a:cubicBezTo>
                  <a:cubicBezTo>
                    <a:pt x="676" y="40"/>
                    <a:pt x="676" y="40"/>
                    <a:pt x="676" y="40"/>
                  </a:cubicBezTo>
                  <a:cubicBezTo>
                    <a:pt x="7680" y="40"/>
                    <a:pt x="7680" y="40"/>
                    <a:pt x="7680" y="40"/>
                  </a:cubicBezTo>
                  <a:cubicBezTo>
                    <a:pt x="7680" y="0"/>
                    <a:pt x="7680" y="0"/>
                    <a:pt x="768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9"/>
            <p:cNvSpPr>
              <a:spLocks/>
            </p:cNvSpPr>
            <p:nvPr userDrawn="1"/>
          </p:nvSpPr>
          <p:spPr bwMode="auto">
            <a:xfrm>
              <a:off x="1802" y="202"/>
              <a:ext cx="11545" cy="760"/>
            </a:xfrm>
            <a:custGeom>
              <a:avLst/>
              <a:gdLst>
                <a:gd name="T0" fmla="*/ 6643 w 6643"/>
                <a:gd name="T1" fmla="*/ 380 h 380"/>
                <a:gd name="T2" fmla="*/ 60 w 6643"/>
                <a:gd name="T3" fmla="*/ 380 h 380"/>
                <a:gd name="T4" fmla="*/ 0 w 6643"/>
                <a:gd name="T5" fmla="*/ 320 h 380"/>
                <a:gd name="T6" fmla="*/ 0 w 6643"/>
                <a:gd name="T7" fmla="*/ 60 h 380"/>
                <a:gd name="T8" fmla="*/ 60 w 6643"/>
                <a:gd name="T9" fmla="*/ 0 h 380"/>
                <a:gd name="T10" fmla="*/ 6643 w 6643"/>
                <a:gd name="T11" fmla="*/ 0 h 380"/>
                <a:gd name="T12" fmla="*/ 6643 w 6643"/>
                <a:gd name="T13" fmla="*/ 38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43" h="380">
                  <a:moveTo>
                    <a:pt x="6643" y="380"/>
                  </a:moveTo>
                  <a:cubicBezTo>
                    <a:pt x="60" y="380"/>
                    <a:pt x="60" y="380"/>
                    <a:pt x="60" y="380"/>
                  </a:cubicBezTo>
                  <a:cubicBezTo>
                    <a:pt x="27" y="380"/>
                    <a:pt x="0" y="353"/>
                    <a:pt x="0" y="32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27"/>
                    <a:pt x="27" y="0"/>
                    <a:pt x="60" y="0"/>
                  </a:cubicBezTo>
                  <a:cubicBezTo>
                    <a:pt x="6643" y="0"/>
                    <a:pt x="6643" y="0"/>
                    <a:pt x="6643" y="0"/>
                  </a:cubicBezTo>
                  <a:cubicBezTo>
                    <a:pt x="6643" y="380"/>
                    <a:pt x="6643" y="380"/>
                    <a:pt x="6643" y="380"/>
                  </a:cubicBezTo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5370" name="Picture 10"/>
            <p:cNvPicPr>
              <a:picLocks noChangeAspect="1" noChangeArrowheads="1"/>
            </p:cNvPicPr>
            <p:nvPr userDrawn="1"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6" y="195"/>
              <a:ext cx="11553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1" name="Picture 11"/>
            <p:cNvPicPr>
              <a:picLocks noChangeAspect="1" noChangeArrowheads="1"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9" y="197"/>
              <a:ext cx="1220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3" name="Picture 13"/>
            <p:cNvPicPr>
              <a:picLocks noChangeAspect="1" noChangeArrowheads="1"/>
            </p:cNvPicPr>
            <p:nvPr userDrawn="1"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7" y="213"/>
              <a:ext cx="107" cy="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Freeform 14"/>
            <p:cNvSpPr>
              <a:spLocks/>
            </p:cNvSpPr>
            <p:nvPr userDrawn="1"/>
          </p:nvSpPr>
          <p:spPr bwMode="auto">
            <a:xfrm>
              <a:off x="438" y="774"/>
              <a:ext cx="40" cy="82"/>
            </a:xfrm>
            <a:custGeom>
              <a:avLst/>
              <a:gdLst>
                <a:gd name="T0" fmla="*/ 12 w 40"/>
                <a:gd name="T1" fmla="*/ 82 h 82"/>
                <a:gd name="T2" fmla="*/ 12 w 40"/>
                <a:gd name="T3" fmla="*/ 14 h 82"/>
                <a:gd name="T4" fmla="*/ 0 w 40"/>
                <a:gd name="T5" fmla="*/ 14 h 82"/>
                <a:gd name="T6" fmla="*/ 0 w 40"/>
                <a:gd name="T7" fmla="*/ 0 h 82"/>
                <a:gd name="T8" fmla="*/ 40 w 40"/>
                <a:gd name="T9" fmla="*/ 0 h 82"/>
                <a:gd name="T10" fmla="*/ 40 w 40"/>
                <a:gd name="T11" fmla="*/ 14 h 82"/>
                <a:gd name="T12" fmla="*/ 26 w 40"/>
                <a:gd name="T13" fmla="*/ 14 h 82"/>
                <a:gd name="T14" fmla="*/ 26 w 40"/>
                <a:gd name="T15" fmla="*/ 82 h 82"/>
                <a:gd name="T16" fmla="*/ 12 w 40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82">
                  <a:moveTo>
                    <a:pt x="12" y="82"/>
                  </a:moveTo>
                  <a:lnTo>
                    <a:pt x="12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14"/>
                  </a:lnTo>
                  <a:lnTo>
                    <a:pt x="26" y="14"/>
                  </a:lnTo>
                  <a:lnTo>
                    <a:pt x="26" y="82"/>
                  </a:lnTo>
                  <a:lnTo>
                    <a:pt x="12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5"/>
            <p:cNvSpPr>
              <a:spLocks noEditPoints="1"/>
            </p:cNvSpPr>
            <p:nvPr userDrawn="1"/>
          </p:nvSpPr>
          <p:spPr bwMode="auto">
            <a:xfrm>
              <a:off x="480" y="772"/>
              <a:ext cx="74" cy="86"/>
            </a:xfrm>
            <a:custGeom>
              <a:avLst/>
              <a:gdLst>
                <a:gd name="T0" fmla="*/ 22 w 43"/>
                <a:gd name="T1" fmla="*/ 0 h 43"/>
                <a:gd name="T2" fmla="*/ 33 w 43"/>
                <a:gd name="T3" fmla="*/ 3 h 43"/>
                <a:gd name="T4" fmla="*/ 41 w 43"/>
                <a:gd name="T5" fmla="*/ 11 h 43"/>
                <a:gd name="T6" fmla="*/ 43 w 43"/>
                <a:gd name="T7" fmla="*/ 22 h 43"/>
                <a:gd name="T8" fmla="*/ 41 w 43"/>
                <a:gd name="T9" fmla="*/ 32 h 43"/>
                <a:gd name="T10" fmla="*/ 33 w 43"/>
                <a:gd name="T11" fmla="*/ 40 h 43"/>
                <a:gd name="T12" fmla="*/ 22 w 43"/>
                <a:gd name="T13" fmla="*/ 43 h 43"/>
                <a:gd name="T14" fmla="*/ 14 w 43"/>
                <a:gd name="T15" fmla="*/ 41 h 43"/>
                <a:gd name="T16" fmla="*/ 7 w 43"/>
                <a:gd name="T17" fmla="*/ 37 h 43"/>
                <a:gd name="T18" fmla="*/ 2 w 43"/>
                <a:gd name="T19" fmla="*/ 30 h 43"/>
                <a:gd name="T20" fmla="*/ 0 w 43"/>
                <a:gd name="T21" fmla="*/ 22 h 43"/>
                <a:gd name="T22" fmla="*/ 3 w 43"/>
                <a:gd name="T23" fmla="*/ 11 h 43"/>
                <a:gd name="T24" fmla="*/ 11 w 43"/>
                <a:gd name="T25" fmla="*/ 3 h 43"/>
                <a:gd name="T26" fmla="*/ 22 w 43"/>
                <a:gd name="T27" fmla="*/ 0 h 43"/>
                <a:gd name="T28" fmla="*/ 22 w 43"/>
                <a:gd name="T29" fmla="*/ 7 h 43"/>
                <a:gd name="T30" fmla="*/ 15 w 43"/>
                <a:gd name="T31" fmla="*/ 9 h 43"/>
                <a:gd name="T32" fmla="*/ 10 w 43"/>
                <a:gd name="T33" fmla="*/ 14 h 43"/>
                <a:gd name="T34" fmla="*/ 8 w 43"/>
                <a:gd name="T35" fmla="*/ 21 h 43"/>
                <a:gd name="T36" fmla="*/ 9 w 43"/>
                <a:gd name="T37" fmla="*/ 27 h 43"/>
                <a:gd name="T38" fmla="*/ 12 w 43"/>
                <a:gd name="T39" fmla="*/ 31 h 43"/>
                <a:gd name="T40" fmla="*/ 17 w 43"/>
                <a:gd name="T41" fmla="*/ 34 h 43"/>
                <a:gd name="T42" fmla="*/ 22 w 43"/>
                <a:gd name="T43" fmla="*/ 36 h 43"/>
                <a:gd name="T44" fmla="*/ 29 w 43"/>
                <a:gd name="T45" fmla="*/ 34 h 43"/>
                <a:gd name="T46" fmla="*/ 34 w 43"/>
                <a:gd name="T47" fmla="*/ 28 h 43"/>
                <a:gd name="T48" fmla="*/ 36 w 43"/>
                <a:gd name="T49" fmla="*/ 21 h 43"/>
                <a:gd name="T50" fmla="*/ 34 w 43"/>
                <a:gd name="T51" fmla="*/ 14 h 43"/>
                <a:gd name="T52" fmla="*/ 29 w 43"/>
                <a:gd name="T53" fmla="*/ 9 h 43"/>
                <a:gd name="T54" fmla="*/ 22 w 43"/>
                <a:gd name="T55" fmla="*/ 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3" h="43">
                  <a:moveTo>
                    <a:pt x="22" y="0"/>
                  </a:moveTo>
                  <a:cubicBezTo>
                    <a:pt x="26" y="0"/>
                    <a:pt x="29" y="1"/>
                    <a:pt x="33" y="3"/>
                  </a:cubicBezTo>
                  <a:cubicBezTo>
                    <a:pt x="36" y="5"/>
                    <a:pt x="39" y="7"/>
                    <a:pt x="41" y="11"/>
                  </a:cubicBezTo>
                  <a:cubicBezTo>
                    <a:pt x="43" y="14"/>
                    <a:pt x="43" y="18"/>
                    <a:pt x="43" y="22"/>
                  </a:cubicBezTo>
                  <a:cubicBezTo>
                    <a:pt x="43" y="26"/>
                    <a:pt x="43" y="29"/>
                    <a:pt x="41" y="32"/>
                  </a:cubicBezTo>
                  <a:cubicBezTo>
                    <a:pt x="39" y="36"/>
                    <a:pt x="36" y="38"/>
                    <a:pt x="33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4" y="41"/>
                  </a:cubicBezTo>
                  <a:cubicBezTo>
                    <a:pt x="11" y="40"/>
                    <a:pt x="9" y="39"/>
                    <a:pt x="7" y="37"/>
                  </a:cubicBezTo>
                  <a:cubicBezTo>
                    <a:pt x="5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9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4" y="33"/>
                    <a:pt x="15" y="34"/>
                    <a:pt x="17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7" y="35"/>
                    <a:pt x="29" y="34"/>
                  </a:cubicBezTo>
                  <a:cubicBezTo>
                    <a:pt x="31" y="32"/>
                    <a:pt x="33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3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6"/>
            <p:cNvSpPr>
              <a:spLocks noEditPoints="1"/>
            </p:cNvSpPr>
            <p:nvPr userDrawn="1"/>
          </p:nvSpPr>
          <p:spPr bwMode="auto">
            <a:xfrm>
              <a:off x="560" y="748"/>
              <a:ext cx="71" cy="108"/>
            </a:xfrm>
            <a:custGeom>
              <a:avLst/>
              <a:gdLst>
                <a:gd name="T0" fmla="*/ 0 w 71"/>
                <a:gd name="T1" fmla="*/ 108 h 108"/>
                <a:gd name="T2" fmla="*/ 29 w 71"/>
                <a:gd name="T3" fmla="*/ 26 h 108"/>
                <a:gd name="T4" fmla="*/ 40 w 71"/>
                <a:gd name="T5" fmla="*/ 26 h 108"/>
                <a:gd name="T6" fmla="*/ 71 w 71"/>
                <a:gd name="T7" fmla="*/ 108 h 108"/>
                <a:gd name="T8" fmla="*/ 55 w 71"/>
                <a:gd name="T9" fmla="*/ 108 h 108"/>
                <a:gd name="T10" fmla="*/ 48 w 71"/>
                <a:gd name="T11" fmla="*/ 86 h 108"/>
                <a:gd name="T12" fmla="*/ 22 w 71"/>
                <a:gd name="T13" fmla="*/ 86 h 108"/>
                <a:gd name="T14" fmla="*/ 15 w 71"/>
                <a:gd name="T15" fmla="*/ 108 h 108"/>
                <a:gd name="T16" fmla="*/ 0 w 71"/>
                <a:gd name="T17" fmla="*/ 108 h 108"/>
                <a:gd name="T18" fmla="*/ 29 w 71"/>
                <a:gd name="T19" fmla="*/ 20 h 108"/>
                <a:gd name="T20" fmla="*/ 26 w 71"/>
                <a:gd name="T21" fmla="*/ 12 h 108"/>
                <a:gd name="T22" fmla="*/ 43 w 71"/>
                <a:gd name="T23" fmla="*/ 0 h 108"/>
                <a:gd name="T24" fmla="*/ 47 w 71"/>
                <a:gd name="T25" fmla="*/ 10 h 108"/>
                <a:gd name="T26" fmla="*/ 29 w 71"/>
                <a:gd name="T27" fmla="*/ 20 h 108"/>
                <a:gd name="T28" fmla="*/ 27 w 71"/>
                <a:gd name="T29" fmla="*/ 72 h 108"/>
                <a:gd name="T30" fmla="*/ 43 w 71"/>
                <a:gd name="T31" fmla="*/ 72 h 108"/>
                <a:gd name="T32" fmla="*/ 34 w 71"/>
                <a:gd name="T33" fmla="*/ 46 h 108"/>
                <a:gd name="T34" fmla="*/ 27 w 71"/>
                <a:gd name="T35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1" h="108">
                  <a:moveTo>
                    <a:pt x="0" y="108"/>
                  </a:moveTo>
                  <a:lnTo>
                    <a:pt x="29" y="26"/>
                  </a:lnTo>
                  <a:lnTo>
                    <a:pt x="40" y="26"/>
                  </a:lnTo>
                  <a:lnTo>
                    <a:pt x="71" y="108"/>
                  </a:lnTo>
                  <a:lnTo>
                    <a:pt x="55" y="108"/>
                  </a:lnTo>
                  <a:lnTo>
                    <a:pt x="48" y="86"/>
                  </a:lnTo>
                  <a:lnTo>
                    <a:pt x="22" y="86"/>
                  </a:lnTo>
                  <a:lnTo>
                    <a:pt x="15" y="108"/>
                  </a:lnTo>
                  <a:lnTo>
                    <a:pt x="0" y="108"/>
                  </a:lnTo>
                  <a:close/>
                  <a:moveTo>
                    <a:pt x="29" y="20"/>
                  </a:moveTo>
                  <a:lnTo>
                    <a:pt x="26" y="12"/>
                  </a:lnTo>
                  <a:lnTo>
                    <a:pt x="43" y="0"/>
                  </a:lnTo>
                  <a:lnTo>
                    <a:pt x="47" y="10"/>
                  </a:lnTo>
                  <a:lnTo>
                    <a:pt x="29" y="20"/>
                  </a:lnTo>
                  <a:close/>
                  <a:moveTo>
                    <a:pt x="27" y="72"/>
                  </a:moveTo>
                  <a:lnTo>
                    <a:pt x="43" y="72"/>
                  </a:lnTo>
                  <a:lnTo>
                    <a:pt x="34" y="46"/>
                  </a:lnTo>
                  <a:lnTo>
                    <a:pt x="27" y="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7"/>
            <p:cNvSpPr>
              <a:spLocks/>
            </p:cNvSpPr>
            <p:nvPr userDrawn="1"/>
          </p:nvSpPr>
          <p:spPr bwMode="auto">
            <a:xfrm>
              <a:off x="638" y="774"/>
              <a:ext cx="59" cy="82"/>
            </a:xfrm>
            <a:custGeom>
              <a:avLst/>
              <a:gdLst>
                <a:gd name="T0" fmla="*/ 0 w 59"/>
                <a:gd name="T1" fmla="*/ 82 h 82"/>
                <a:gd name="T2" fmla="*/ 0 w 59"/>
                <a:gd name="T3" fmla="*/ 0 h 82"/>
                <a:gd name="T4" fmla="*/ 16 w 59"/>
                <a:gd name="T5" fmla="*/ 0 h 82"/>
                <a:gd name="T6" fmla="*/ 45 w 59"/>
                <a:gd name="T7" fmla="*/ 60 h 82"/>
                <a:gd name="T8" fmla="*/ 45 w 59"/>
                <a:gd name="T9" fmla="*/ 0 h 82"/>
                <a:gd name="T10" fmla="*/ 59 w 59"/>
                <a:gd name="T11" fmla="*/ 0 h 82"/>
                <a:gd name="T12" fmla="*/ 59 w 59"/>
                <a:gd name="T13" fmla="*/ 82 h 82"/>
                <a:gd name="T14" fmla="*/ 43 w 59"/>
                <a:gd name="T15" fmla="*/ 82 h 82"/>
                <a:gd name="T16" fmla="*/ 14 w 59"/>
                <a:gd name="T17" fmla="*/ 22 h 82"/>
                <a:gd name="T18" fmla="*/ 14 w 59"/>
                <a:gd name="T19" fmla="*/ 82 h 82"/>
                <a:gd name="T20" fmla="*/ 0 w 59"/>
                <a:gd name="T2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82">
                  <a:moveTo>
                    <a:pt x="0" y="82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45" y="60"/>
                  </a:lnTo>
                  <a:lnTo>
                    <a:pt x="45" y="0"/>
                  </a:lnTo>
                  <a:lnTo>
                    <a:pt x="59" y="0"/>
                  </a:lnTo>
                  <a:lnTo>
                    <a:pt x="59" y="82"/>
                  </a:lnTo>
                  <a:lnTo>
                    <a:pt x="43" y="82"/>
                  </a:lnTo>
                  <a:lnTo>
                    <a:pt x="14" y="22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8"/>
            <p:cNvSpPr>
              <a:spLocks/>
            </p:cNvSpPr>
            <p:nvPr userDrawn="1"/>
          </p:nvSpPr>
          <p:spPr bwMode="auto">
            <a:xfrm>
              <a:off x="737" y="774"/>
              <a:ext cx="52" cy="82"/>
            </a:xfrm>
            <a:custGeom>
              <a:avLst/>
              <a:gdLst>
                <a:gd name="T0" fmla="*/ 0 w 52"/>
                <a:gd name="T1" fmla="*/ 82 h 82"/>
                <a:gd name="T2" fmla="*/ 0 w 52"/>
                <a:gd name="T3" fmla="*/ 0 h 82"/>
                <a:gd name="T4" fmla="*/ 14 w 52"/>
                <a:gd name="T5" fmla="*/ 0 h 82"/>
                <a:gd name="T6" fmla="*/ 14 w 52"/>
                <a:gd name="T7" fmla="*/ 32 h 82"/>
                <a:gd name="T8" fmla="*/ 40 w 52"/>
                <a:gd name="T9" fmla="*/ 32 h 82"/>
                <a:gd name="T10" fmla="*/ 40 w 52"/>
                <a:gd name="T11" fmla="*/ 0 h 82"/>
                <a:gd name="T12" fmla="*/ 52 w 52"/>
                <a:gd name="T13" fmla="*/ 0 h 82"/>
                <a:gd name="T14" fmla="*/ 52 w 52"/>
                <a:gd name="T15" fmla="*/ 82 h 82"/>
                <a:gd name="T16" fmla="*/ 40 w 52"/>
                <a:gd name="T17" fmla="*/ 82 h 82"/>
                <a:gd name="T18" fmla="*/ 40 w 52"/>
                <a:gd name="T19" fmla="*/ 48 h 82"/>
                <a:gd name="T20" fmla="*/ 14 w 52"/>
                <a:gd name="T21" fmla="*/ 48 h 82"/>
                <a:gd name="T22" fmla="*/ 14 w 52"/>
                <a:gd name="T23" fmla="*/ 82 h 82"/>
                <a:gd name="T24" fmla="*/ 0 w 52"/>
                <a:gd name="T2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82">
                  <a:moveTo>
                    <a:pt x="0" y="82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14" y="32"/>
                  </a:lnTo>
                  <a:lnTo>
                    <a:pt x="40" y="32"/>
                  </a:lnTo>
                  <a:lnTo>
                    <a:pt x="40" y="0"/>
                  </a:lnTo>
                  <a:lnTo>
                    <a:pt x="52" y="0"/>
                  </a:lnTo>
                  <a:lnTo>
                    <a:pt x="52" y="82"/>
                  </a:lnTo>
                  <a:lnTo>
                    <a:pt x="40" y="82"/>
                  </a:lnTo>
                  <a:lnTo>
                    <a:pt x="40" y="48"/>
                  </a:lnTo>
                  <a:lnTo>
                    <a:pt x="14" y="48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9"/>
            <p:cNvSpPr>
              <a:spLocks noEditPoints="1"/>
            </p:cNvSpPr>
            <p:nvPr userDrawn="1"/>
          </p:nvSpPr>
          <p:spPr bwMode="auto">
            <a:xfrm>
              <a:off x="800" y="772"/>
              <a:ext cx="74" cy="104"/>
            </a:xfrm>
            <a:custGeom>
              <a:avLst/>
              <a:gdLst>
                <a:gd name="T0" fmla="*/ 22 w 43"/>
                <a:gd name="T1" fmla="*/ 0 h 52"/>
                <a:gd name="T2" fmla="*/ 32 w 43"/>
                <a:gd name="T3" fmla="*/ 3 h 52"/>
                <a:gd name="T4" fmla="*/ 40 w 43"/>
                <a:gd name="T5" fmla="*/ 11 h 52"/>
                <a:gd name="T6" fmla="*/ 43 w 43"/>
                <a:gd name="T7" fmla="*/ 22 h 52"/>
                <a:gd name="T8" fmla="*/ 40 w 43"/>
                <a:gd name="T9" fmla="*/ 32 h 52"/>
                <a:gd name="T10" fmla="*/ 32 w 43"/>
                <a:gd name="T11" fmla="*/ 40 h 52"/>
                <a:gd name="T12" fmla="*/ 22 w 43"/>
                <a:gd name="T13" fmla="*/ 43 h 52"/>
                <a:gd name="T14" fmla="*/ 13 w 43"/>
                <a:gd name="T15" fmla="*/ 41 h 52"/>
                <a:gd name="T16" fmla="*/ 6 w 43"/>
                <a:gd name="T17" fmla="*/ 37 h 52"/>
                <a:gd name="T18" fmla="*/ 2 w 43"/>
                <a:gd name="T19" fmla="*/ 30 h 52"/>
                <a:gd name="T20" fmla="*/ 0 w 43"/>
                <a:gd name="T21" fmla="*/ 22 h 52"/>
                <a:gd name="T22" fmla="*/ 3 w 43"/>
                <a:gd name="T23" fmla="*/ 11 h 52"/>
                <a:gd name="T24" fmla="*/ 11 w 43"/>
                <a:gd name="T25" fmla="*/ 3 h 52"/>
                <a:gd name="T26" fmla="*/ 22 w 43"/>
                <a:gd name="T27" fmla="*/ 0 h 52"/>
                <a:gd name="T28" fmla="*/ 22 w 43"/>
                <a:gd name="T29" fmla="*/ 7 h 52"/>
                <a:gd name="T30" fmla="*/ 15 w 43"/>
                <a:gd name="T31" fmla="*/ 9 h 52"/>
                <a:gd name="T32" fmla="*/ 10 w 43"/>
                <a:gd name="T33" fmla="*/ 14 h 52"/>
                <a:gd name="T34" fmla="*/ 8 w 43"/>
                <a:gd name="T35" fmla="*/ 21 h 52"/>
                <a:gd name="T36" fmla="*/ 9 w 43"/>
                <a:gd name="T37" fmla="*/ 27 h 52"/>
                <a:gd name="T38" fmla="*/ 12 w 43"/>
                <a:gd name="T39" fmla="*/ 31 h 52"/>
                <a:gd name="T40" fmla="*/ 16 w 43"/>
                <a:gd name="T41" fmla="*/ 34 h 52"/>
                <a:gd name="T42" fmla="*/ 22 w 43"/>
                <a:gd name="T43" fmla="*/ 36 h 52"/>
                <a:gd name="T44" fmla="*/ 29 w 43"/>
                <a:gd name="T45" fmla="*/ 34 h 52"/>
                <a:gd name="T46" fmla="*/ 34 w 43"/>
                <a:gd name="T47" fmla="*/ 28 h 52"/>
                <a:gd name="T48" fmla="*/ 36 w 43"/>
                <a:gd name="T49" fmla="*/ 21 h 52"/>
                <a:gd name="T50" fmla="*/ 34 w 43"/>
                <a:gd name="T51" fmla="*/ 14 h 52"/>
                <a:gd name="T52" fmla="*/ 29 w 43"/>
                <a:gd name="T53" fmla="*/ 9 h 52"/>
                <a:gd name="T54" fmla="*/ 22 w 43"/>
                <a:gd name="T55" fmla="*/ 7 h 52"/>
                <a:gd name="T56" fmla="*/ 19 w 43"/>
                <a:gd name="T57" fmla="*/ 52 h 52"/>
                <a:gd name="T58" fmla="*/ 19 w 43"/>
                <a:gd name="T59" fmla="*/ 46 h 52"/>
                <a:gd name="T60" fmla="*/ 25 w 43"/>
                <a:gd name="T61" fmla="*/ 46 h 52"/>
                <a:gd name="T62" fmla="*/ 25 w 43"/>
                <a:gd name="T63" fmla="*/ 52 h 52"/>
                <a:gd name="T64" fmla="*/ 19 w 43"/>
                <a:gd name="T6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" h="52">
                  <a:moveTo>
                    <a:pt x="22" y="0"/>
                  </a:moveTo>
                  <a:cubicBezTo>
                    <a:pt x="26" y="0"/>
                    <a:pt x="29" y="1"/>
                    <a:pt x="32" y="3"/>
                  </a:cubicBezTo>
                  <a:cubicBezTo>
                    <a:pt x="36" y="5"/>
                    <a:pt x="38" y="7"/>
                    <a:pt x="40" y="11"/>
                  </a:cubicBezTo>
                  <a:cubicBezTo>
                    <a:pt x="42" y="14"/>
                    <a:pt x="43" y="18"/>
                    <a:pt x="43" y="22"/>
                  </a:cubicBezTo>
                  <a:cubicBezTo>
                    <a:pt x="43" y="26"/>
                    <a:pt x="42" y="29"/>
                    <a:pt x="40" y="32"/>
                  </a:cubicBezTo>
                  <a:cubicBezTo>
                    <a:pt x="38" y="36"/>
                    <a:pt x="36" y="38"/>
                    <a:pt x="32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8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3" y="33"/>
                    <a:pt x="15" y="34"/>
                    <a:pt x="16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6" y="35"/>
                    <a:pt x="29" y="34"/>
                  </a:cubicBezTo>
                  <a:cubicBezTo>
                    <a:pt x="31" y="32"/>
                    <a:pt x="32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2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  <a:moveTo>
                    <a:pt x="19" y="52"/>
                  </a:moveTo>
                  <a:cubicBezTo>
                    <a:pt x="19" y="46"/>
                    <a:pt x="19" y="46"/>
                    <a:pt x="19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52"/>
                    <a:pt x="25" y="52"/>
                    <a:pt x="25" y="52"/>
                  </a:cubicBezTo>
                  <a:lnTo>
                    <a:pt x="19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20"/>
            <p:cNvSpPr>
              <a:spLocks/>
            </p:cNvSpPr>
            <p:nvPr userDrawn="1"/>
          </p:nvSpPr>
          <p:spPr bwMode="auto">
            <a:xfrm>
              <a:off x="881" y="772"/>
              <a:ext cx="71" cy="86"/>
            </a:xfrm>
            <a:custGeom>
              <a:avLst/>
              <a:gdLst>
                <a:gd name="T0" fmla="*/ 32 w 41"/>
                <a:gd name="T1" fmla="*/ 31 h 43"/>
                <a:gd name="T2" fmla="*/ 41 w 41"/>
                <a:gd name="T3" fmla="*/ 31 h 43"/>
                <a:gd name="T4" fmla="*/ 36 w 41"/>
                <a:gd name="T5" fmla="*/ 37 h 43"/>
                <a:gd name="T6" fmla="*/ 29 w 41"/>
                <a:gd name="T7" fmla="*/ 42 h 43"/>
                <a:gd name="T8" fmla="*/ 22 w 41"/>
                <a:gd name="T9" fmla="*/ 43 h 43"/>
                <a:gd name="T10" fmla="*/ 13 w 41"/>
                <a:gd name="T11" fmla="*/ 41 h 43"/>
                <a:gd name="T12" fmla="*/ 6 w 41"/>
                <a:gd name="T13" fmla="*/ 37 h 43"/>
                <a:gd name="T14" fmla="*/ 2 w 41"/>
                <a:gd name="T15" fmla="*/ 30 h 43"/>
                <a:gd name="T16" fmla="*/ 0 w 41"/>
                <a:gd name="T17" fmla="*/ 21 h 43"/>
                <a:gd name="T18" fmla="*/ 3 w 41"/>
                <a:gd name="T19" fmla="*/ 11 h 43"/>
                <a:gd name="T20" fmla="*/ 11 w 41"/>
                <a:gd name="T21" fmla="*/ 3 h 43"/>
                <a:gd name="T22" fmla="*/ 21 w 41"/>
                <a:gd name="T23" fmla="*/ 0 h 43"/>
                <a:gd name="T24" fmla="*/ 29 w 41"/>
                <a:gd name="T25" fmla="*/ 1 h 43"/>
                <a:gd name="T26" fmla="*/ 36 w 41"/>
                <a:gd name="T27" fmla="*/ 6 h 43"/>
                <a:gd name="T28" fmla="*/ 41 w 41"/>
                <a:gd name="T29" fmla="*/ 13 h 43"/>
                <a:gd name="T30" fmla="*/ 32 w 41"/>
                <a:gd name="T31" fmla="*/ 13 h 43"/>
                <a:gd name="T32" fmla="*/ 27 w 41"/>
                <a:gd name="T33" fmla="*/ 9 h 43"/>
                <a:gd name="T34" fmla="*/ 21 w 41"/>
                <a:gd name="T35" fmla="*/ 7 h 43"/>
                <a:gd name="T36" fmla="*/ 15 w 41"/>
                <a:gd name="T37" fmla="*/ 9 h 43"/>
                <a:gd name="T38" fmla="*/ 10 w 41"/>
                <a:gd name="T39" fmla="*/ 15 h 43"/>
                <a:gd name="T40" fmla="*/ 8 w 41"/>
                <a:gd name="T41" fmla="*/ 22 h 43"/>
                <a:gd name="T42" fmla="*/ 10 w 41"/>
                <a:gd name="T43" fmla="*/ 29 h 43"/>
                <a:gd name="T44" fmla="*/ 15 w 41"/>
                <a:gd name="T45" fmla="*/ 34 h 43"/>
                <a:gd name="T46" fmla="*/ 21 w 41"/>
                <a:gd name="T47" fmla="*/ 36 h 43"/>
                <a:gd name="T48" fmla="*/ 32 w 41"/>
                <a:gd name="T49" fmla="*/ 3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1" h="43">
                  <a:moveTo>
                    <a:pt x="32" y="31"/>
                  </a:moveTo>
                  <a:cubicBezTo>
                    <a:pt x="41" y="31"/>
                    <a:pt x="41" y="31"/>
                    <a:pt x="41" y="31"/>
                  </a:cubicBezTo>
                  <a:cubicBezTo>
                    <a:pt x="40" y="33"/>
                    <a:pt x="38" y="35"/>
                    <a:pt x="36" y="37"/>
                  </a:cubicBezTo>
                  <a:cubicBezTo>
                    <a:pt x="34" y="39"/>
                    <a:pt x="32" y="41"/>
                    <a:pt x="29" y="42"/>
                  </a:cubicBezTo>
                  <a:cubicBezTo>
                    <a:pt x="27" y="43"/>
                    <a:pt x="24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1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1" y="0"/>
                  </a:cubicBezTo>
                  <a:cubicBezTo>
                    <a:pt x="24" y="0"/>
                    <a:pt x="27" y="0"/>
                    <a:pt x="29" y="1"/>
                  </a:cubicBezTo>
                  <a:cubicBezTo>
                    <a:pt x="32" y="2"/>
                    <a:pt x="34" y="4"/>
                    <a:pt x="36" y="6"/>
                  </a:cubicBezTo>
                  <a:cubicBezTo>
                    <a:pt x="38" y="8"/>
                    <a:pt x="40" y="10"/>
                    <a:pt x="41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1" y="11"/>
                    <a:pt x="29" y="10"/>
                    <a:pt x="27" y="9"/>
                  </a:cubicBezTo>
                  <a:cubicBezTo>
                    <a:pt x="25" y="8"/>
                    <a:pt x="23" y="7"/>
                    <a:pt x="21" y="7"/>
                  </a:cubicBezTo>
                  <a:cubicBezTo>
                    <a:pt x="19" y="7"/>
                    <a:pt x="17" y="8"/>
                    <a:pt x="15" y="9"/>
                  </a:cubicBezTo>
                  <a:cubicBezTo>
                    <a:pt x="12" y="11"/>
                    <a:pt x="11" y="12"/>
                    <a:pt x="10" y="15"/>
                  </a:cubicBezTo>
                  <a:cubicBezTo>
                    <a:pt x="8" y="17"/>
                    <a:pt x="8" y="19"/>
                    <a:pt x="8" y="22"/>
                  </a:cubicBezTo>
                  <a:cubicBezTo>
                    <a:pt x="8" y="24"/>
                    <a:pt x="8" y="26"/>
                    <a:pt x="10" y="29"/>
                  </a:cubicBezTo>
                  <a:cubicBezTo>
                    <a:pt x="11" y="31"/>
                    <a:pt x="13" y="32"/>
                    <a:pt x="15" y="34"/>
                  </a:cubicBezTo>
                  <a:cubicBezTo>
                    <a:pt x="17" y="35"/>
                    <a:pt x="19" y="36"/>
                    <a:pt x="21" y="36"/>
                  </a:cubicBezTo>
                  <a:cubicBezTo>
                    <a:pt x="25" y="36"/>
                    <a:pt x="29" y="34"/>
                    <a:pt x="32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21"/>
            <p:cNvSpPr>
              <a:spLocks/>
            </p:cNvSpPr>
            <p:nvPr userDrawn="1"/>
          </p:nvSpPr>
          <p:spPr bwMode="auto">
            <a:xfrm>
              <a:off x="713" y="484"/>
              <a:ext cx="199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22"/>
            <p:cNvSpPr>
              <a:spLocks/>
            </p:cNvSpPr>
            <p:nvPr userDrawn="1"/>
          </p:nvSpPr>
          <p:spPr bwMode="auto">
            <a:xfrm>
              <a:off x="478" y="220"/>
              <a:ext cx="200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23"/>
            <p:cNvSpPr>
              <a:spLocks/>
            </p:cNvSpPr>
            <p:nvPr userDrawn="1"/>
          </p:nvSpPr>
          <p:spPr bwMode="auto">
            <a:xfrm>
              <a:off x="713" y="220"/>
              <a:ext cx="199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24"/>
            <p:cNvSpPr>
              <a:spLocks/>
            </p:cNvSpPr>
            <p:nvPr userDrawn="1"/>
          </p:nvSpPr>
          <p:spPr bwMode="auto">
            <a:xfrm>
              <a:off x="478" y="484"/>
              <a:ext cx="200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Rectangle 25"/>
            <p:cNvSpPr>
              <a:spLocks noChangeArrowheads="1"/>
            </p:cNvSpPr>
            <p:nvPr userDrawn="1"/>
          </p:nvSpPr>
          <p:spPr bwMode="auto">
            <a:xfrm>
              <a:off x="561" y="242"/>
              <a:ext cx="33" cy="18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Rectangle 26"/>
            <p:cNvSpPr>
              <a:spLocks noChangeArrowheads="1"/>
            </p:cNvSpPr>
            <p:nvPr userDrawn="1"/>
          </p:nvSpPr>
          <p:spPr bwMode="auto">
            <a:xfrm>
              <a:off x="497" y="316"/>
              <a:ext cx="162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7"/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23 w 138"/>
                <a:gd name="T1" fmla="*/ 156 h 156"/>
                <a:gd name="T2" fmla="*/ 0 w 138"/>
                <a:gd name="T3" fmla="*/ 130 h 156"/>
                <a:gd name="T4" fmla="*/ 115 w 138"/>
                <a:gd name="T5" fmla="*/ 0 h 156"/>
                <a:gd name="T6" fmla="*/ 138 w 138"/>
                <a:gd name="T7" fmla="*/ 26 h 156"/>
                <a:gd name="T8" fmla="*/ 23 w 138"/>
                <a:gd name="T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23" y="156"/>
                  </a:moveTo>
                  <a:lnTo>
                    <a:pt x="0" y="130"/>
                  </a:lnTo>
                  <a:lnTo>
                    <a:pt x="115" y="0"/>
                  </a:lnTo>
                  <a:lnTo>
                    <a:pt x="138" y="26"/>
                  </a:lnTo>
                  <a:lnTo>
                    <a:pt x="23" y="15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8"/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0 w 138"/>
                <a:gd name="T1" fmla="*/ 26 h 156"/>
                <a:gd name="T2" fmla="*/ 23 w 138"/>
                <a:gd name="T3" fmla="*/ 0 h 156"/>
                <a:gd name="T4" fmla="*/ 138 w 138"/>
                <a:gd name="T5" fmla="*/ 130 h 156"/>
                <a:gd name="T6" fmla="*/ 115 w 138"/>
                <a:gd name="T7" fmla="*/ 156 h 156"/>
                <a:gd name="T8" fmla="*/ 0 w 138"/>
                <a:gd name="T9" fmla="*/ 2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0" y="26"/>
                  </a:moveTo>
                  <a:lnTo>
                    <a:pt x="23" y="0"/>
                  </a:lnTo>
                  <a:lnTo>
                    <a:pt x="138" y="130"/>
                  </a:lnTo>
                  <a:lnTo>
                    <a:pt x="115" y="15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Rectangle 29"/>
            <p:cNvSpPr>
              <a:spLocks noChangeArrowheads="1"/>
            </p:cNvSpPr>
            <p:nvPr userDrawn="1"/>
          </p:nvSpPr>
          <p:spPr bwMode="auto">
            <a:xfrm>
              <a:off x="732" y="316"/>
              <a:ext cx="161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Rectangle 30"/>
            <p:cNvSpPr>
              <a:spLocks noChangeArrowheads="1"/>
            </p:cNvSpPr>
            <p:nvPr userDrawn="1"/>
          </p:nvSpPr>
          <p:spPr bwMode="auto">
            <a:xfrm>
              <a:off x="732" y="582"/>
              <a:ext cx="161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Rectangle 31"/>
            <p:cNvSpPr>
              <a:spLocks noChangeArrowheads="1"/>
            </p:cNvSpPr>
            <p:nvPr userDrawn="1"/>
          </p:nvSpPr>
          <p:spPr bwMode="auto">
            <a:xfrm>
              <a:off x="796" y="52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Rectangle 32"/>
            <p:cNvSpPr>
              <a:spLocks noChangeArrowheads="1"/>
            </p:cNvSpPr>
            <p:nvPr userDrawn="1"/>
          </p:nvSpPr>
          <p:spPr bwMode="auto">
            <a:xfrm>
              <a:off x="796" y="64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8" name="TextBox 67"/>
          <p:cNvSpPr txBox="1"/>
          <p:nvPr userDrawn="1"/>
        </p:nvSpPr>
        <p:spPr>
          <a:xfrm>
            <a:off x="2206188" y="504498"/>
            <a:ext cx="1494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</a:t>
            </a:r>
            <a:endParaRPr lang="en-US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9" name="TextBox 68"/>
          <p:cNvSpPr txBox="1"/>
          <p:nvPr userDrawn="1"/>
        </p:nvSpPr>
        <p:spPr>
          <a:xfrm>
            <a:off x="4524395" y="504498"/>
            <a:ext cx="14045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3600" b="1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THPT</a:t>
            </a:r>
            <a:endParaRPr lang="en-US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0" name="Title 2">
            <a:extLst>
              <a:ext uri="{FF2B5EF4-FFF2-40B4-BE49-F238E27FC236}">
                <a16:creationId xmlns:a16="http://schemas.microsoft.com/office/drawing/2014/main" id="{84F4051B-2BBE-412A-BD7D-D20EFA046DC9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7521737" y="286419"/>
            <a:ext cx="14544495" cy="976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800" b="1" kern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PPT TIVI </a:t>
            </a:r>
            <a:r>
              <a:rPr lang="en-US" sz="4800" b="1" kern="0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DIỄN ĐÀN GIÁO VIÊN TOÁN</a:t>
            </a:r>
            <a:endParaRPr lang="vi-VN" sz="4800" b="1" kern="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5" name="Picture 13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086" y="329746"/>
            <a:ext cx="169863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314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09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04C8E1A9-3E18-4F70-8732-3E72A25B755A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9064" y="155574"/>
            <a:ext cx="1371421" cy="137160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6912" y="76200"/>
            <a:ext cx="1462850" cy="1461089"/>
          </a:xfrm>
          <a:prstGeom prst="rect">
            <a:avLst/>
          </a:prstGeom>
        </p:spPr>
      </p:pic>
      <p:grpSp>
        <p:nvGrpSpPr>
          <p:cNvPr id="38" name="Group 4"/>
          <p:cNvGrpSpPr>
            <a:grpSpLocks noChangeAspect="1"/>
          </p:cNvGrpSpPr>
          <p:nvPr userDrawn="1"/>
        </p:nvGrpSpPr>
        <p:grpSpPr bwMode="auto">
          <a:xfrm>
            <a:off x="22986" y="76200"/>
            <a:ext cx="21191538" cy="1439863"/>
            <a:chOff x="0" y="58"/>
            <a:chExt cx="13349" cy="907"/>
          </a:xfrm>
        </p:grpSpPr>
        <p:sp>
          <p:nvSpPr>
            <p:cNvPr id="39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0" y="60"/>
              <a:ext cx="13347" cy="900"/>
            </a:xfrm>
            <a:prstGeom prst="rect">
              <a:avLst/>
            </a:prstGeom>
            <a:solidFill>
              <a:srgbClr val="135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5365" name="Picture 5"/>
            <p:cNvPicPr>
              <a:picLocks noChangeAspect="1" noChangeArrowheads="1"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5"/>
              <a:ext cx="13347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Freeform 6"/>
            <p:cNvSpPr>
              <a:spLocks/>
            </p:cNvSpPr>
            <p:nvPr userDrawn="1"/>
          </p:nvSpPr>
          <p:spPr bwMode="auto">
            <a:xfrm>
              <a:off x="0" y="58"/>
              <a:ext cx="13347" cy="880"/>
            </a:xfrm>
            <a:custGeom>
              <a:avLst/>
              <a:gdLst>
                <a:gd name="T0" fmla="*/ 0 w 7680"/>
                <a:gd name="T1" fmla="*/ 0 h 440"/>
                <a:gd name="T2" fmla="*/ 0 w 7680"/>
                <a:gd name="T3" fmla="*/ 40 h 440"/>
                <a:gd name="T4" fmla="*/ 0 w 7680"/>
                <a:gd name="T5" fmla="*/ 40 h 440"/>
                <a:gd name="T6" fmla="*/ 140 w 7680"/>
                <a:gd name="T7" fmla="*/ 40 h 440"/>
                <a:gd name="T8" fmla="*/ 200 w 7680"/>
                <a:gd name="T9" fmla="*/ 100 h 440"/>
                <a:gd name="T10" fmla="*/ 200 w 7680"/>
                <a:gd name="T11" fmla="*/ 380 h 440"/>
                <a:gd name="T12" fmla="*/ 200 w 7680"/>
                <a:gd name="T13" fmla="*/ 380 h 440"/>
                <a:gd name="T14" fmla="*/ 260 w 7680"/>
                <a:gd name="T15" fmla="*/ 440 h 440"/>
                <a:gd name="T16" fmla="*/ 540 w 7680"/>
                <a:gd name="T17" fmla="*/ 440 h 440"/>
                <a:gd name="T18" fmla="*/ 600 w 7680"/>
                <a:gd name="T19" fmla="*/ 380 h 440"/>
                <a:gd name="T20" fmla="*/ 600 w 7680"/>
                <a:gd name="T21" fmla="*/ 106 h 440"/>
                <a:gd name="T22" fmla="*/ 601 w 7680"/>
                <a:gd name="T23" fmla="*/ 106 h 440"/>
                <a:gd name="T24" fmla="*/ 601 w 7680"/>
                <a:gd name="T25" fmla="*/ 101 h 440"/>
                <a:gd name="T26" fmla="*/ 661 w 7680"/>
                <a:gd name="T27" fmla="*/ 41 h 440"/>
                <a:gd name="T28" fmla="*/ 676 w 7680"/>
                <a:gd name="T29" fmla="*/ 41 h 440"/>
                <a:gd name="T30" fmla="*/ 676 w 7680"/>
                <a:gd name="T31" fmla="*/ 40 h 440"/>
                <a:gd name="T32" fmla="*/ 7680 w 7680"/>
                <a:gd name="T33" fmla="*/ 40 h 440"/>
                <a:gd name="T34" fmla="*/ 7680 w 7680"/>
                <a:gd name="T35" fmla="*/ 0 h 440"/>
                <a:gd name="T36" fmla="*/ 0 w 7680"/>
                <a:gd name="T37" fmla="*/ 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680" h="440">
                  <a:moveTo>
                    <a:pt x="0" y="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0" y="40"/>
                    <a:pt x="140" y="40"/>
                    <a:pt x="140" y="40"/>
                  </a:cubicBezTo>
                  <a:cubicBezTo>
                    <a:pt x="173" y="40"/>
                    <a:pt x="200" y="67"/>
                    <a:pt x="200" y="10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414"/>
                    <a:pt x="227" y="440"/>
                    <a:pt x="260" y="440"/>
                  </a:cubicBezTo>
                  <a:cubicBezTo>
                    <a:pt x="540" y="440"/>
                    <a:pt x="540" y="440"/>
                    <a:pt x="540" y="440"/>
                  </a:cubicBezTo>
                  <a:cubicBezTo>
                    <a:pt x="574" y="440"/>
                    <a:pt x="600" y="414"/>
                    <a:pt x="600" y="380"/>
                  </a:cubicBezTo>
                  <a:cubicBezTo>
                    <a:pt x="600" y="106"/>
                    <a:pt x="600" y="106"/>
                    <a:pt x="600" y="106"/>
                  </a:cubicBezTo>
                  <a:cubicBezTo>
                    <a:pt x="601" y="106"/>
                    <a:pt x="601" y="106"/>
                    <a:pt x="601" y="106"/>
                  </a:cubicBezTo>
                  <a:cubicBezTo>
                    <a:pt x="601" y="101"/>
                    <a:pt x="601" y="101"/>
                    <a:pt x="601" y="101"/>
                  </a:cubicBezTo>
                  <a:cubicBezTo>
                    <a:pt x="601" y="67"/>
                    <a:pt x="627" y="41"/>
                    <a:pt x="661" y="41"/>
                  </a:cubicBezTo>
                  <a:cubicBezTo>
                    <a:pt x="676" y="41"/>
                    <a:pt x="676" y="41"/>
                    <a:pt x="676" y="41"/>
                  </a:cubicBezTo>
                  <a:cubicBezTo>
                    <a:pt x="676" y="40"/>
                    <a:pt x="676" y="40"/>
                    <a:pt x="676" y="40"/>
                  </a:cubicBezTo>
                  <a:cubicBezTo>
                    <a:pt x="7680" y="40"/>
                    <a:pt x="7680" y="40"/>
                    <a:pt x="7680" y="40"/>
                  </a:cubicBezTo>
                  <a:cubicBezTo>
                    <a:pt x="7680" y="0"/>
                    <a:pt x="7680" y="0"/>
                    <a:pt x="768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9"/>
            <p:cNvSpPr>
              <a:spLocks/>
            </p:cNvSpPr>
            <p:nvPr userDrawn="1"/>
          </p:nvSpPr>
          <p:spPr bwMode="auto">
            <a:xfrm>
              <a:off x="1802" y="202"/>
              <a:ext cx="11545" cy="760"/>
            </a:xfrm>
            <a:custGeom>
              <a:avLst/>
              <a:gdLst>
                <a:gd name="T0" fmla="*/ 6643 w 6643"/>
                <a:gd name="T1" fmla="*/ 380 h 380"/>
                <a:gd name="T2" fmla="*/ 60 w 6643"/>
                <a:gd name="T3" fmla="*/ 380 h 380"/>
                <a:gd name="T4" fmla="*/ 0 w 6643"/>
                <a:gd name="T5" fmla="*/ 320 h 380"/>
                <a:gd name="T6" fmla="*/ 0 w 6643"/>
                <a:gd name="T7" fmla="*/ 60 h 380"/>
                <a:gd name="T8" fmla="*/ 60 w 6643"/>
                <a:gd name="T9" fmla="*/ 0 h 380"/>
                <a:gd name="T10" fmla="*/ 6643 w 6643"/>
                <a:gd name="T11" fmla="*/ 0 h 380"/>
                <a:gd name="T12" fmla="*/ 6643 w 6643"/>
                <a:gd name="T13" fmla="*/ 38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43" h="380">
                  <a:moveTo>
                    <a:pt x="6643" y="380"/>
                  </a:moveTo>
                  <a:cubicBezTo>
                    <a:pt x="60" y="380"/>
                    <a:pt x="60" y="380"/>
                    <a:pt x="60" y="380"/>
                  </a:cubicBezTo>
                  <a:cubicBezTo>
                    <a:pt x="27" y="380"/>
                    <a:pt x="0" y="353"/>
                    <a:pt x="0" y="32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27"/>
                    <a:pt x="27" y="0"/>
                    <a:pt x="60" y="0"/>
                  </a:cubicBezTo>
                  <a:cubicBezTo>
                    <a:pt x="6643" y="0"/>
                    <a:pt x="6643" y="0"/>
                    <a:pt x="6643" y="0"/>
                  </a:cubicBezTo>
                  <a:cubicBezTo>
                    <a:pt x="6643" y="380"/>
                    <a:pt x="6643" y="380"/>
                    <a:pt x="6643" y="380"/>
                  </a:cubicBezTo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5370" name="Picture 10"/>
            <p:cNvPicPr>
              <a:picLocks noChangeAspect="1" noChangeArrowheads="1"/>
            </p:cNvPicPr>
            <p:nvPr userDrawn="1"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6" y="195"/>
              <a:ext cx="11553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1" name="Picture 11"/>
            <p:cNvPicPr>
              <a:picLocks noChangeAspect="1" noChangeArrowheads="1"/>
            </p:cNvPicPr>
            <p:nvPr userDrawn="1"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9" y="197"/>
              <a:ext cx="1220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3" name="Picture 13"/>
            <p:cNvPicPr>
              <a:picLocks noChangeAspect="1" noChangeArrowheads="1"/>
            </p:cNvPicPr>
            <p:nvPr userDrawn="1"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7" y="213"/>
              <a:ext cx="107" cy="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Freeform 14"/>
            <p:cNvSpPr>
              <a:spLocks/>
            </p:cNvSpPr>
            <p:nvPr userDrawn="1"/>
          </p:nvSpPr>
          <p:spPr bwMode="auto">
            <a:xfrm>
              <a:off x="438" y="774"/>
              <a:ext cx="40" cy="82"/>
            </a:xfrm>
            <a:custGeom>
              <a:avLst/>
              <a:gdLst>
                <a:gd name="T0" fmla="*/ 12 w 40"/>
                <a:gd name="T1" fmla="*/ 82 h 82"/>
                <a:gd name="T2" fmla="*/ 12 w 40"/>
                <a:gd name="T3" fmla="*/ 14 h 82"/>
                <a:gd name="T4" fmla="*/ 0 w 40"/>
                <a:gd name="T5" fmla="*/ 14 h 82"/>
                <a:gd name="T6" fmla="*/ 0 w 40"/>
                <a:gd name="T7" fmla="*/ 0 h 82"/>
                <a:gd name="T8" fmla="*/ 40 w 40"/>
                <a:gd name="T9" fmla="*/ 0 h 82"/>
                <a:gd name="T10" fmla="*/ 40 w 40"/>
                <a:gd name="T11" fmla="*/ 14 h 82"/>
                <a:gd name="T12" fmla="*/ 26 w 40"/>
                <a:gd name="T13" fmla="*/ 14 h 82"/>
                <a:gd name="T14" fmla="*/ 26 w 40"/>
                <a:gd name="T15" fmla="*/ 82 h 82"/>
                <a:gd name="T16" fmla="*/ 12 w 40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82">
                  <a:moveTo>
                    <a:pt x="12" y="82"/>
                  </a:moveTo>
                  <a:lnTo>
                    <a:pt x="12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14"/>
                  </a:lnTo>
                  <a:lnTo>
                    <a:pt x="26" y="14"/>
                  </a:lnTo>
                  <a:lnTo>
                    <a:pt x="26" y="82"/>
                  </a:lnTo>
                  <a:lnTo>
                    <a:pt x="12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5"/>
            <p:cNvSpPr>
              <a:spLocks noEditPoints="1"/>
            </p:cNvSpPr>
            <p:nvPr userDrawn="1"/>
          </p:nvSpPr>
          <p:spPr bwMode="auto">
            <a:xfrm>
              <a:off x="480" y="772"/>
              <a:ext cx="74" cy="86"/>
            </a:xfrm>
            <a:custGeom>
              <a:avLst/>
              <a:gdLst>
                <a:gd name="T0" fmla="*/ 22 w 43"/>
                <a:gd name="T1" fmla="*/ 0 h 43"/>
                <a:gd name="T2" fmla="*/ 33 w 43"/>
                <a:gd name="T3" fmla="*/ 3 h 43"/>
                <a:gd name="T4" fmla="*/ 41 w 43"/>
                <a:gd name="T5" fmla="*/ 11 h 43"/>
                <a:gd name="T6" fmla="*/ 43 w 43"/>
                <a:gd name="T7" fmla="*/ 22 h 43"/>
                <a:gd name="T8" fmla="*/ 41 w 43"/>
                <a:gd name="T9" fmla="*/ 32 h 43"/>
                <a:gd name="T10" fmla="*/ 33 w 43"/>
                <a:gd name="T11" fmla="*/ 40 h 43"/>
                <a:gd name="T12" fmla="*/ 22 w 43"/>
                <a:gd name="T13" fmla="*/ 43 h 43"/>
                <a:gd name="T14" fmla="*/ 14 w 43"/>
                <a:gd name="T15" fmla="*/ 41 h 43"/>
                <a:gd name="T16" fmla="*/ 7 w 43"/>
                <a:gd name="T17" fmla="*/ 37 h 43"/>
                <a:gd name="T18" fmla="*/ 2 w 43"/>
                <a:gd name="T19" fmla="*/ 30 h 43"/>
                <a:gd name="T20" fmla="*/ 0 w 43"/>
                <a:gd name="T21" fmla="*/ 22 h 43"/>
                <a:gd name="T22" fmla="*/ 3 w 43"/>
                <a:gd name="T23" fmla="*/ 11 h 43"/>
                <a:gd name="T24" fmla="*/ 11 w 43"/>
                <a:gd name="T25" fmla="*/ 3 h 43"/>
                <a:gd name="T26" fmla="*/ 22 w 43"/>
                <a:gd name="T27" fmla="*/ 0 h 43"/>
                <a:gd name="T28" fmla="*/ 22 w 43"/>
                <a:gd name="T29" fmla="*/ 7 h 43"/>
                <a:gd name="T30" fmla="*/ 15 w 43"/>
                <a:gd name="T31" fmla="*/ 9 h 43"/>
                <a:gd name="T32" fmla="*/ 10 w 43"/>
                <a:gd name="T33" fmla="*/ 14 h 43"/>
                <a:gd name="T34" fmla="*/ 8 w 43"/>
                <a:gd name="T35" fmla="*/ 21 h 43"/>
                <a:gd name="T36" fmla="*/ 9 w 43"/>
                <a:gd name="T37" fmla="*/ 27 h 43"/>
                <a:gd name="T38" fmla="*/ 12 w 43"/>
                <a:gd name="T39" fmla="*/ 31 h 43"/>
                <a:gd name="T40" fmla="*/ 17 w 43"/>
                <a:gd name="T41" fmla="*/ 34 h 43"/>
                <a:gd name="T42" fmla="*/ 22 w 43"/>
                <a:gd name="T43" fmla="*/ 36 h 43"/>
                <a:gd name="T44" fmla="*/ 29 w 43"/>
                <a:gd name="T45" fmla="*/ 34 h 43"/>
                <a:gd name="T46" fmla="*/ 34 w 43"/>
                <a:gd name="T47" fmla="*/ 28 h 43"/>
                <a:gd name="T48" fmla="*/ 36 w 43"/>
                <a:gd name="T49" fmla="*/ 21 h 43"/>
                <a:gd name="T50" fmla="*/ 34 w 43"/>
                <a:gd name="T51" fmla="*/ 14 h 43"/>
                <a:gd name="T52" fmla="*/ 29 w 43"/>
                <a:gd name="T53" fmla="*/ 9 h 43"/>
                <a:gd name="T54" fmla="*/ 22 w 43"/>
                <a:gd name="T55" fmla="*/ 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3" h="43">
                  <a:moveTo>
                    <a:pt x="22" y="0"/>
                  </a:moveTo>
                  <a:cubicBezTo>
                    <a:pt x="26" y="0"/>
                    <a:pt x="29" y="1"/>
                    <a:pt x="33" y="3"/>
                  </a:cubicBezTo>
                  <a:cubicBezTo>
                    <a:pt x="36" y="5"/>
                    <a:pt x="39" y="7"/>
                    <a:pt x="41" y="11"/>
                  </a:cubicBezTo>
                  <a:cubicBezTo>
                    <a:pt x="43" y="14"/>
                    <a:pt x="43" y="18"/>
                    <a:pt x="43" y="22"/>
                  </a:cubicBezTo>
                  <a:cubicBezTo>
                    <a:pt x="43" y="26"/>
                    <a:pt x="43" y="29"/>
                    <a:pt x="41" y="32"/>
                  </a:cubicBezTo>
                  <a:cubicBezTo>
                    <a:pt x="39" y="36"/>
                    <a:pt x="36" y="38"/>
                    <a:pt x="33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4" y="41"/>
                  </a:cubicBezTo>
                  <a:cubicBezTo>
                    <a:pt x="11" y="40"/>
                    <a:pt x="9" y="39"/>
                    <a:pt x="7" y="37"/>
                  </a:cubicBezTo>
                  <a:cubicBezTo>
                    <a:pt x="5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9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4" y="33"/>
                    <a:pt x="15" y="34"/>
                    <a:pt x="17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7" y="35"/>
                    <a:pt x="29" y="34"/>
                  </a:cubicBezTo>
                  <a:cubicBezTo>
                    <a:pt x="31" y="32"/>
                    <a:pt x="33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3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6"/>
            <p:cNvSpPr>
              <a:spLocks noEditPoints="1"/>
            </p:cNvSpPr>
            <p:nvPr userDrawn="1"/>
          </p:nvSpPr>
          <p:spPr bwMode="auto">
            <a:xfrm>
              <a:off x="560" y="748"/>
              <a:ext cx="71" cy="108"/>
            </a:xfrm>
            <a:custGeom>
              <a:avLst/>
              <a:gdLst>
                <a:gd name="T0" fmla="*/ 0 w 71"/>
                <a:gd name="T1" fmla="*/ 108 h 108"/>
                <a:gd name="T2" fmla="*/ 29 w 71"/>
                <a:gd name="T3" fmla="*/ 26 h 108"/>
                <a:gd name="T4" fmla="*/ 40 w 71"/>
                <a:gd name="T5" fmla="*/ 26 h 108"/>
                <a:gd name="T6" fmla="*/ 71 w 71"/>
                <a:gd name="T7" fmla="*/ 108 h 108"/>
                <a:gd name="T8" fmla="*/ 55 w 71"/>
                <a:gd name="T9" fmla="*/ 108 h 108"/>
                <a:gd name="T10" fmla="*/ 48 w 71"/>
                <a:gd name="T11" fmla="*/ 86 h 108"/>
                <a:gd name="T12" fmla="*/ 22 w 71"/>
                <a:gd name="T13" fmla="*/ 86 h 108"/>
                <a:gd name="T14" fmla="*/ 15 w 71"/>
                <a:gd name="T15" fmla="*/ 108 h 108"/>
                <a:gd name="T16" fmla="*/ 0 w 71"/>
                <a:gd name="T17" fmla="*/ 108 h 108"/>
                <a:gd name="T18" fmla="*/ 29 w 71"/>
                <a:gd name="T19" fmla="*/ 20 h 108"/>
                <a:gd name="T20" fmla="*/ 26 w 71"/>
                <a:gd name="T21" fmla="*/ 12 h 108"/>
                <a:gd name="T22" fmla="*/ 43 w 71"/>
                <a:gd name="T23" fmla="*/ 0 h 108"/>
                <a:gd name="T24" fmla="*/ 47 w 71"/>
                <a:gd name="T25" fmla="*/ 10 h 108"/>
                <a:gd name="T26" fmla="*/ 29 w 71"/>
                <a:gd name="T27" fmla="*/ 20 h 108"/>
                <a:gd name="T28" fmla="*/ 27 w 71"/>
                <a:gd name="T29" fmla="*/ 72 h 108"/>
                <a:gd name="T30" fmla="*/ 43 w 71"/>
                <a:gd name="T31" fmla="*/ 72 h 108"/>
                <a:gd name="T32" fmla="*/ 34 w 71"/>
                <a:gd name="T33" fmla="*/ 46 h 108"/>
                <a:gd name="T34" fmla="*/ 27 w 71"/>
                <a:gd name="T35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1" h="108">
                  <a:moveTo>
                    <a:pt x="0" y="108"/>
                  </a:moveTo>
                  <a:lnTo>
                    <a:pt x="29" y="26"/>
                  </a:lnTo>
                  <a:lnTo>
                    <a:pt x="40" y="26"/>
                  </a:lnTo>
                  <a:lnTo>
                    <a:pt x="71" y="108"/>
                  </a:lnTo>
                  <a:lnTo>
                    <a:pt x="55" y="108"/>
                  </a:lnTo>
                  <a:lnTo>
                    <a:pt x="48" y="86"/>
                  </a:lnTo>
                  <a:lnTo>
                    <a:pt x="22" y="86"/>
                  </a:lnTo>
                  <a:lnTo>
                    <a:pt x="15" y="108"/>
                  </a:lnTo>
                  <a:lnTo>
                    <a:pt x="0" y="108"/>
                  </a:lnTo>
                  <a:close/>
                  <a:moveTo>
                    <a:pt x="29" y="20"/>
                  </a:moveTo>
                  <a:lnTo>
                    <a:pt x="26" y="12"/>
                  </a:lnTo>
                  <a:lnTo>
                    <a:pt x="43" y="0"/>
                  </a:lnTo>
                  <a:lnTo>
                    <a:pt x="47" y="10"/>
                  </a:lnTo>
                  <a:lnTo>
                    <a:pt x="29" y="20"/>
                  </a:lnTo>
                  <a:close/>
                  <a:moveTo>
                    <a:pt x="27" y="72"/>
                  </a:moveTo>
                  <a:lnTo>
                    <a:pt x="43" y="72"/>
                  </a:lnTo>
                  <a:lnTo>
                    <a:pt x="34" y="46"/>
                  </a:lnTo>
                  <a:lnTo>
                    <a:pt x="27" y="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7"/>
            <p:cNvSpPr>
              <a:spLocks/>
            </p:cNvSpPr>
            <p:nvPr userDrawn="1"/>
          </p:nvSpPr>
          <p:spPr bwMode="auto">
            <a:xfrm>
              <a:off x="638" y="774"/>
              <a:ext cx="59" cy="82"/>
            </a:xfrm>
            <a:custGeom>
              <a:avLst/>
              <a:gdLst>
                <a:gd name="T0" fmla="*/ 0 w 59"/>
                <a:gd name="T1" fmla="*/ 82 h 82"/>
                <a:gd name="T2" fmla="*/ 0 w 59"/>
                <a:gd name="T3" fmla="*/ 0 h 82"/>
                <a:gd name="T4" fmla="*/ 16 w 59"/>
                <a:gd name="T5" fmla="*/ 0 h 82"/>
                <a:gd name="T6" fmla="*/ 45 w 59"/>
                <a:gd name="T7" fmla="*/ 60 h 82"/>
                <a:gd name="T8" fmla="*/ 45 w 59"/>
                <a:gd name="T9" fmla="*/ 0 h 82"/>
                <a:gd name="T10" fmla="*/ 59 w 59"/>
                <a:gd name="T11" fmla="*/ 0 h 82"/>
                <a:gd name="T12" fmla="*/ 59 w 59"/>
                <a:gd name="T13" fmla="*/ 82 h 82"/>
                <a:gd name="T14" fmla="*/ 43 w 59"/>
                <a:gd name="T15" fmla="*/ 82 h 82"/>
                <a:gd name="T16" fmla="*/ 14 w 59"/>
                <a:gd name="T17" fmla="*/ 22 h 82"/>
                <a:gd name="T18" fmla="*/ 14 w 59"/>
                <a:gd name="T19" fmla="*/ 82 h 82"/>
                <a:gd name="T20" fmla="*/ 0 w 59"/>
                <a:gd name="T2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82">
                  <a:moveTo>
                    <a:pt x="0" y="82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45" y="60"/>
                  </a:lnTo>
                  <a:lnTo>
                    <a:pt x="45" y="0"/>
                  </a:lnTo>
                  <a:lnTo>
                    <a:pt x="59" y="0"/>
                  </a:lnTo>
                  <a:lnTo>
                    <a:pt x="59" y="82"/>
                  </a:lnTo>
                  <a:lnTo>
                    <a:pt x="43" y="82"/>
                  </a:lnTo>
                  <a:lnTo>
                    <a:pt x="14" y="22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8"/>
            <p:cNvSpPr>
              <a:spLocks/>
            </p:cNvSpPr>
            <p:nvPr userDrawn="1"/>
          </p:nvSpPr>
          <p:spPr bwMode="auto">
            <a:xfrm>
              <a:off x="737" y="774"/>
              <a:ext cx="52" cy="82"/>
            </a:xfrm>
            <a:custGeom>
              <a:avLst/>
              <a:gdLst>
                <a:gd name="T0" fmla="*/ 0 w 52"/>
                <a:gd name="T1" fmla="*/ 82 h 82"/>
                <a:gd name="T2" fmla="*/ 0 w 52"/>
                <a:gd name="T3" fmla="*/ 0 h 82"/>
                <a:gd name="T4" fmla="*/ 14 w 52"/>
                <a:gd name="T5" fmla="*/ 0 h 82"/>
                <a:gd name="T6" fmla="*/ 14 w 52"/>
                <a:gd name="T7" fmla="*/ 32 h 82"/>
                <a:gd name="T8" fmla="*/ 40 w 52"/>
                <a:gd name="T9" fmla="*/ 32 h 82"/>
                <a:gd name="T10" fmla="*/ 40 w 52"/>
                <a:gd name="T11" fmla="*/ 0 h 82"/>
                <a:gd name="T12" fmla="*/ 52 w 52"/>
                <a:gd name="T13" fmla="*/ 0 h 82"/>
                <a:gd name="T14" fmla="*/ 52 w 52"/>
                <a:gd name="T15" fmla="*/ 82 h 82"/>
                <a:gd name="T16" fmla="*/ 40 w 52"/>
                <a:gd name="T17" fmla="*/ 82 h 82"/>
                <a:gd name="T18" fmla="*/ 40 w 52"/>
                <a:gd name="T19" fmla="*/ 48 h 82"/>
                <a:gd name="T20" fmla="*/ 14 w 52"/>
                <a:gd name="T21" fmla="*/ 48 h 82"/>
                <a:gd name="T22" fmla="*/ 14 w 52"/>
                <a:gd name="T23" fmla="*/ 82 h 82"/>
                <a:gd name="T24" fmla="*/ 0 w 52"/>
                <a:gd name="T2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82">
                  <a:moveTo>
                    <a:pt x="0" y="82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14" y="32"/>
                  </a:lnTo>
                  <a:lnTo>
                    <a:pt x="40" y="32"/>
                  </a:lnTo>
                  <a:lnTo>
                    <a:pt x="40" y="0"/>
                  </a:lnTo>
                  <a:lnTo>
                    <a:pt x="52" y="0"/>
                  </a:lnTo>
                  <a:lnTo>
                    <a:pt x="52" y="82"/>
                  </a:lnTo>
                  <a:lnTo>
                    <a:pt x="40" y="82"/>
                  </a:lnTo>
                  <a:lnTo>
                    <a:pt x="40" y="48"/>
                  </a:lnTo>
                  <a:lnTo>
                    <a:pt x="14" y="48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9"/>
            <p:cNvSpPr>
              <a:spLocks noEditPoints="1"/>
            </p:cNvSpPr>
            <p:nvPr userDrawn="1"/>
          </p:nvSpPr>
          <p:spPr bwMode="auto">
            <a:xfrm>
              <a:off x="800" y="772"/>
              <a:ext cx="74" cy="104"/>
            </a:xfrm>
            <a:custGeom>
              <a:avLst/>
              <a:gdLst>
                <a:gd name="T0" fmla="*/ 22 w 43"/>
                <a:gd name="T1" fmla="*/ 0 h 52"/>
                <a:gd name="T2" fmla="*/ 32 w 43"/>
                <a:gd name="T3" fmla="*/ 3 h 52"/>
                <a:gd name="T4" fmla="*/ 40 w 43"/>
                <a:gd name="T5" fmla="*/ 11 h 52"/>
                <a:gd name="T6" fmla="*/ 43 w 43"/>
                <a:gd name="T7" fmla="*/ 22 h 52"/>
                <a:gd name="T8" fmla="*/ 40 w 43"/>
                <a:gd name="T9" fmla="*/ 32 h 52"/>
                <a:gd name="T10" fmla="*/ 32 w 43"/>
                <a:gd name="T11" fmla="*/ 40 h 52"/>
                <a:gd name="T12" fmla="*/ 22 w 43"/>
                <a:gd name="T13" fmla="*/ 43 h 52"/>
                <a:gd name="T14" fmla="*/ 13 w 43"/>
                <a:gd name="T15" fmla="*/ 41 h 52"/>
                <a:gd name="T16" fmla="*/ 6 w 43"/>
                <a:gd name="T17" fmla="*/ 37 h 52"/>
                <a:gd name="T18" fmla="*/ 2 w 43"/>
                <a:gd name="T19" fmla="*/ 30 h 52"/>
                <a:gd name="T20" fmla="*/ 0 w 43"/>
                <a:gd name="T21" fmla="*/ 22 h 52"/>
                <a:gd name="T22" fmla="*/ 3 w 43"/>
                <a:gd name="T23" fmla="*/ 11 h 52"/>
                <a:gd name="T24" fmla="*/ 11 w 43"/>
                <a:gd name="T25" fmla="*/ 3 h 52"/>
                <a:gd name="T26" fmla="*/ 22 w 43"/>
                <a:gd name="T27" fmla="*/ 0 h 52"/>
                <a:gd name="T28" fmla="*/ 22 w 43"/>
                <a:gd name="T29" fmla="*/ 7 h 52"/>
                <a:gd name="T30" fmla="*/ 15 w 43"/>
                <a:gd name="T31" fmla="*/ 9 h 52"/>
                <a:gd name="T32" fmla="*/ 10 w 43"/>
                <a:gd name="T33" fmla="*/ 14 h 52"/>
                <a:gd name="T34" fmla="*/ 8 w 43"/>
                <a:gd name="T35" fmla="*/ 21 h 52"/>
                <a:gd name="T36" fmla="*/ 9 w 43"/>
                <a:gd name="T37" fmla="*/ 27 h 52"/>
                <a:gd name="T38" fmla="*/ 12 w 43"/>
                <a:gd name="T39" fmla="*/ 31 h 52"/>
                <a:gd name="T40" fmla="*/ 16 w 43"/>
                <a:gd name="T41" fmla="*/ 34 h 52"/>
                <a:gd name="T42" fmla="*/ 22 w 43"/>
                <a:gd name="T43" fmla="*/ 36 h 52"/>
                <a:gd name="T44" fmla="*/ 29 w 43"/>
                <a:gd name="T45" fmla="*/ 34 h 52"/>
                <a:gd name="T46" fmla="*/ 34 w 43"/>
                <a:gd name="T47" fmla="*/ 28 h 52"/>
                <a:gd name="T48" fmla="*/ 36 w 43"/>
                <a:gd name="T49" fmla="*/ 21 h 52"/>
                <a:gd name="T50" fmla="*/ 34 w 43"/>
                <a:gd name="T51" fmla="*/ 14 h 52"/>
                <a:gd name="T52" fmla="*/ 29 w 43"/>
                <a:gd name="T53" fmla="*/ 9 h 52"/>
                <a:gd name="T54" fmla="*/ 22 w 43"/>
                <a:gd name="T55" fmla="*/ 7 h 52"/>
                <a:gd name="T56" fmla="*/ 19 w 43"/>
                <a:gd name="T57" fmla="*/ 52 h 52"/>
                <a:gd name="T58" fmla="*/ 19 w 43"/>
                <a:gd name="T59" fmla="*/ 46 h 52"/>
                <a:gd name="T60" fmla="*/ 25 w 43"/>
                <a:gd name="T61" fmla="*/ 46 h 52"/>
                <a:gd name="T62" fmla="*/ 25 w 43"/>
                <a:gd name="T63" fmla="*/ 52 h 52"/>
                <a:gd name="T64" fmla="*/ 19 w 43"/>
                <a:gd name="T6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" h="52">
                  <a:moveTo>
                    <a:pt x="22" y="0"/>
                  </a:moveTo>
                  <a:cubicBezTo>
                    <a:pt x="26" y="0"/>
                    <a:pt x="29" y="1"/>
                    <a:pt x="32" y="3"/>
                  </a:cubicBezTo>
                  <a:cubicBezTo>
                    <a:pt x="36" y="5"/>
                    <a:pt x="38" y="7"/>
                    <a:pt x="40" y="11"/>
                  </a:cubicBezTo>
                  <a:cubicBezTo>
                    <a:pt x="42" y="14"/>
                    <a:pt x="43" y="18"/>
                    <a:pt x="43" y="22"/>
                  </a:cubicBezTo>
                  <a:cubicBezTo>
                    <a:pt x="43" y="26"/>
                    <a:pt x="42" y="29"/>
                    <a:pt x="40" y="32"/>
                  </a:cubicBezTo>
                  <a:cubicBezTo>
                    <a:pt x="38" y="36"/>
                    <a:pt x="36" y="38"/>
                    <a:pt x="32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8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3" y="33"/>
                    <a:pt x="15" y="34"/>
                    <a:pt x="16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6" y="35"/>
                    <a:pt x="29" y="34"/>
                  </a:cubicBezTo>
                  <a:cubicBezTo>
                    <a:pt x="31" y="32"/>
                    <a:pt x="32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2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  <a:moveTo>
                    <a:pt x="19" y="52"/>
                  </a:moveTo>
                  <a:cubicBezTo>
                    <a:pt x="19" y="46"/>
                    <a:pt x="19" y="46"/>
                    <a:pt x="19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52"/>
                    <a:pt x="25" y="52"/>
                    <a:pt x="25" y="52"/>
                  </a:cubicBezTo>
                  <a:lnTo>
                    <a:pt x="19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20"/>
            <p:cNvSpPr>
              <a:spLocks/>
            </p:cNvSpPr>
            <p:nvPr userDrawn="1"/>
          </p:nvSpPr>
          <p:spPr bwMode="auto">
            <a:xfrm>
              <a:off x="881" y="772"/>
              <a:ext cx="71" cy="86"/>
            </a:xfrm>
            <a:custGeom>
              <a:avLst/>
              <a:gdLst>
                <a:gd name="T0" fmla="*/ 32 w 41"/>
                <a:gd name="T1" fmla="*/ 31 h 43"/>
                <a:gd name="T2" fmla="*/ 41 w 41"/>
                <a:gd name="T3" fmla="*/ 31 h 43"/>
                <a:gd name="T4" fmla="*/ 36 w 41"/>
                <a:gd name="T5" fmla="*/ 37 h 43"/>
                <a:gd name="T6" fmla="*/ 29 w 41"/>
                <a:gd name="T7" fmla="*/ 42 h 43"/>
                <a:gd name="T8" fmla="*/ 22 w 41"/>
                <a:gd name="T9" fmla="*/ 43 h 43"/>
                <a:gd name="T10" fmla="*/ 13 w 41"/>
                <a:gd name="T11" fmla="*/ 41 h 43"/>
                <a:gd name="T12" fmla="*/ 6 w 41"/>
                <a:gd name="T13" fmla="*/ 37 h 43"/>
                <a:gd name="T14" fmla="*/ 2 w 41"/>
                <a:gd name="T15" fmla="*/ 30 h 43"/>
                <a:gd name="T16" fmla="*/ 0 w 41"/>
                <a:gd name="T17" fmla="*/ 21 h 43"/>
                <a:gd name="T18" fmla="*/ 3 w 41"/>
                <a:gd name="T19" fmla="*/ 11 h 43"/>
                <a:gd name="T20" fmla="*/ 11 w 41"/>
                <a:gd name="T21" fmla="*/ 3 h 43"/>
                <a:gd name="T22" fmla="*/ 21 w 41"/>
                <a:gd name="T23" fmla="*/ 0 h 43"/>
                <a:gd name="T24" fmla="*/ 29 w 41"/>
                <a:gd name="T25" fmla="*/ 1 h 43"/>
                <a:gd name="T26" fmla="*/ 36 w 41"/>
                <a:gd name="T27" fmla="*/ 6 h 43"/>
                <a:gd name="T28" fmla="*/ 41 w 41"/>
                <a:gd name="T29" fmla="*/ 13 h 43"/>
                <a:gd name="T30" fmla="*/ 32 w 41"/>
                <a:gd name="T31" fmla="*/ 13 h 43"/>
                <a:gd name="T32" fmla="*/ 27 w 41"/>
                <a:gd name="T33" fmla="*/ 9 h 43"/>
                <a:gd name="T34" fmla="*/ 21 w 41"/>
                <a:gd name="T35" fmla="*/ 7 h 43"/>
                <a:gd name="T36" fmla="*/ 15 w 41"/>
                <a:gd name="T37" fmla="*/ 9 h 43"/>
                <a:gd name="T38" fmla="*/ 10 w 41"/>
                <a:gd name="T39" fmla="*/ 15 h 43"/>
                <a:gd name="T40" fmla="*/ 8 w 41"/>
                <a:gd name="T41" fmla="*/ 22 h 43"/>
                <a:gd name="T42" fmla="*/ 10 w 41"/>
                <a:gd name="T43" fmla="*/ 29 h 43"/>
                <a:gd name="T44" fmla="*/ 15 w 41"/>
                <a:gd name="T45" fmla="*/ 34 h 43"/>
                <a:gd name="T46" fmla="*/ 21 w 41"/>
                <a:gd name="T47" fmla="*/ 36 h 43"/>
                <a:gd name="T48" fmla="*/ 32 w 41"/>
                <a:gd name="T49" fmla="*/ 3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1" h="43">
                  <a:moveTo>
                    <a:pt x="32" y="31"/>
                  </a:moveTo>
                  <a:cubicBezTo>
                    <a:pt x="41" y="31"/>
                    <a:pt x="41" y="31"/>
                    <a:pt x="41" y="31"/>
                  </a:cubicBezTo>
                  <a:cubicBezTo>
                    <a:pt x="40" y="33"/>
                    <a:pt x="38" y="35"/>
                    <a:pt x="36" y="37"/>
                  </a:cubicBezTo>
                  <a:cubicBezTo>
                    <a:pt x="34" y="39"/>
                    <a:pt x="32" y="41"/>
                    <a:pt x="29" y="42"/>
                  </a:cubicBezTo>
                  <a:cubicBezTo>
                    <a:pt x="27" y="43"/>
                    <a:pt x="24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1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1" y="0"/>
                  </a:cubicBezTo>
                  <a:cubicBezTo>
                    <a:pt x="24" y="0"/>
                    <a:pt x="27" y="0"/>
                    <a:pt x="29" y="1"/>
                  </a:cubicBezTo>
                  <a:cubicBezTo>
                    <a:pt x="32" y="2"/>
                    <a:pt x="34" y="4"/>
                    <a:pt x="36" y="6"/>
                  </a:cubicBezTo>
                  <a:cubicBezTo>
                    <a:pt x="38" y="8"/>
                    <a:pt x="40" y="10"/>
                    <a:pt x="41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1" y="11"/>
                    <a:pt x="29" y="10"/>
                    <a:pt x="27" y="9"/>
                  </a:cubicBezTo>
                  <a:cubicBezTo>
                    <a:pt x="25" y="8"/>
                    <a:pt x="23" y="7"/>
                    <a:pt x="21" y="7"/>
                  </a:cubicBezTo>
                  <a:cubicBezTo>
                    <a:pt x="19" y="7"/>
                    <a:pt x="17" y="8"/>
                    <a:pt x="15" y="9"/>
                  </a:cubicBezTo>
                  <a:cubicBezTo>
                    <a:pt x="12" y="11"/>
                    <a:pt x="11" y="12"/>
                    <a:pt x="10" y="15"/>
                  </a:cubicBezTo>
                  <a:cubicBezTo>
                    <a:pt x="8" y="17"/>
                    <a:pt x="8" y="19"/>
                    <a:pt x="8" y="22"/>
                  </a:cubicBezTo>
                  <a:cubicBezTo>
                    <a:pt x="8" y="24"/>
                    <a:pt x="8" y="26"/>
                    <a:pt x="10" y="29"/>
                  </a:cubicBezTo>
                  <a:cubicBezTo>
                    <a:pt x="11" y="31"/>
                    <a:pt x="13" y="32"/>
                    <a:pt x="15" y="34"/>
                  </a:cubicBezTo>
                  <a:cubicBezTo>
                    <a:pt x="17" y="35"/>
                    <a:pt x="19" y="36"/>
                    <a:pt x="21" y="36"/>
                  </a:cubicBezTo>
                  <a:cubicBezTo>
                    <a:pt x="25" y="36"/>
                    <a:pt x="29" y="34"/>
                    <a:pt x="32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21"/>
            <p:cNvSpPr>
              <a:spLocks/>
            </p:cNvSpPr>
            <p:nvPr userDrawn="1"/>
          </p:nvSpPr>
          <p:spPr bwMode="auto">
            <a:xfrm>
              <a:off x="713" y="484"/>
              <a:ext cx="199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22"/>
            <p:cNvSpPr>
              <a:spLocks/>
            </p:cNvSpPr>
            <p:nvPr userDrawn="1"/>
          </p:nvSpPr>
          <p:spPr bwMode="auto">
            <a:xfrm>
              <a:off x="478" y="220"/>
              <a:ext cx="200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23"/>
            <p:cNvSpPr>
              <a:spLocks/>
            </p:cNvSpPr>
            <p:nvPr userDrawn="1"/>
          </p:nvSpPr>
          <p:spPr bwMode="auto">
            <a:xfrm>
              <a:off x="713" y="220"/>
              <a:ext cx="199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24"/>
            <p:cNvSpPr>
              <a:spLocks/>
            </p:cNvSpPr>
            <p:nvPr userDrawn="1"/>
          </p:nvSpPr>
          <p:spPr bwMode="auto">
            <a:xfrm>
              <a:off x="478" y="484"/>
              <a:ext cx="200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Rectangle 25"/>
            <p:cNvSpPr>
              <a:spLocks noChangeArrowheads="1"/>
            </p:cNvSpPr>
            <p:nvPr userDrawn="1"/>
          </p:nvSpPr>
          <p:spPr bwMode="auto">
            <a:xfrm>
              <a:off x="561" y="242"/>
              <a:ext cx="33" cy="18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Rectangle 26"/>
            <p:cNvSpPr>
              <a:spLocks noChangeArrowheads="1"/>
            </p:cNvSpPr>
            <p:nvPr userDrawn="1"/>
          </p:nvSpPr>
          <p:spPr bwMode="auto">
            <a:xfrm>
              <a:off x="497" y="316"/>
              <a:ext cx="162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7"/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23 w 138"/>
                <a:gd name="T1" fmla="*/ 156 h 156"/>
                <a:gd name="T2" fmla="*/ 0 w 138"/>
                <a:gd name="T3" fmla="*/ 130 h 156"/>
                <a:gd name="T4" fmla="*/ 115 w 138"/>
                <a:gd name="T5" fmla="*/ 0 h 156"/>
                <a:gd name="T6" fmla="*/ 138 w 138"/>
                <a:gd name="T7" fmla="*/ 26 h 156"/>
                <a:gd name="T8" fmla="*/ 23 w 138"/>
                <a:gd name="T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23" y="156"/>
                  </a:moveTo>
                  <a:lnTo>
                    <a:pt x="0" y="130"/>
                  </a:lnTo>
                  <a:lnTo>
                    <a:pt x="115" y="0"/>
                  </a:lnTo>
                  <a:lnTo>
                    <a:pt x="138" y="26"/>
                  </a:lnTo>
                  <a:lnTo>
                    <a:pt x="23" y="15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8"/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0 w 138"/>
                <a:gd name="T1" fmla="*/ 26 h 156"/>
                <a:gd name="T2" fmla="*/ 23 w 138"/>
                <a:gd name="T3" fmla="*/ 0 h 156"/>
                <a:gd name="T4" fmla="*/ 138 w 138"/>
                <a:gd name="T5" fmla="*/ 130 h 156"/>
                <a:gd name="T6" fmla="*/ 115 w 138"/>
                <a:gd name="T7" fmla="*/ 156 h 156"/>
                <a:gd name="T8" fmla="*/ 0 w 138"/>
                <a:gd name="T9" fmla="*/ 2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0" y="26"/>
                  </a:moveTo>
                  <a:lnTo>
                    <a:pt x="23" y="0"/>
                  </a:lnTo>
                  <a:lnTo>
                    <a:pt x="138" y="130"/>
                  </a:lnTo>
                  <a:lnTo>
                    <a:pt x="115" y="15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Rectangle 29"/>
            <p:cNvSpPr>
              <a:spLocks noChangeArrowheads="1"/>
            </p:cNvSpPr>
            <p:nvPr userDrawn="1"/>
          </p:nvSpPr>
          <p:spPr bwMode="auto">
            <a:xfrm>
              <a:off x="732" y="316"/>
              <a:ext cx="161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Rectangle 30"/>
            <p:cNvSpPr>
              <a:spLocks noChangeArrowheads="1"/>
            </p:cNvSpPr>
            <p:nvPr userDrawn="1"/>
          </p:nvSpPr>
          <p:spPr bwMode="auto">
            <a:xfrm>
              <a:off x="732" y="582"/>
              <a:ext cx="161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Rectangle 31"/>
            <p:cNvSpPr>
              <a:spLocks noChangeArrowheads="1"/>
            </p:cNvSpPr>
            <p:nvPr userDrawn="1"/>
          </p:nvSpPr>
          <p:spPr bwMode="auto">
            <a:xfrm>
              <a:off x="796" y="52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Rectangle 32"/>
            <p:cNvSpPr>
              <a:spLocks noChangeArrowheads="1"/>
            </p:cNvSpPr>
            <p:nvPr userDrawn="1"/>
          </p:nvSpPr>
          <p:spPr bwMode="auto">
            <a:xfrm>
              <a:off x="796" y="64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8" name="TextBox 67"/>
          <p:cNvSpPr txBox="1"/>
          <p:nvPr userDrawn="1"/>
        </p:nvSpPr>
        <p:spPr>
          <a:xfrm>
            <a:off x="2042684" y="504498"/>
            <a:ext cx="18213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ĐS&amp;GT</a:t>
            </a:r>
            <a:endParaRPr lang="en-US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9" name="TextBox 68"/>
          <p:cNvSpPr txBox="1"/>
          <p:nvPr userDrawn="1"/>
        </p:nvSpPr>
        <p:spPr>
          <a:xfrm>
            <a:off x="4840988" y="504498"/>
            <a:ext cx="7713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</a:t>
            </a:r>
            <a:endParaRPr lang="en-US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0" name="Title 2">
            <a:extLst>
              <a:ext uri="{FF2B5EF4-FFF2-40B4-BE49-F238E27FC236}">
                <a16:creationId xmlns:a16="http://schemas.microsoft.com/office/drawing/2014/main" id="{84F4051B-2BBE-412A-BD7D-D20EFA046DC9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7521737" y="286419"/>
            <a:ext cx="14544495" cy="976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800" b="1" kern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PPT TIVI </a:t>
            </a:r>
            <a:r>
              <a:rPr lang="en-US" sz="4800" b="1" kern="0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DIỄN ĐÀN GIÁO VIÊN TOÁN</a:t>
            </a:r>
            <a:endParaRPr lang="vi-VN" sz="4800" b="1" kern="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5" name="Picture 13"/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086" y="329746"/>
            <a:ext cx="169863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4377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  <p:sldLayoutId id="2147483783" r:id="rId12"/>
    <p:sldLayoutId id="2147483784" r:id="rId13"/>
    <p:sldLayoutId id="2147483785" r:id="rId14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1361708" y="4540700"/>
            <a:ext cx="20956706" cy="8591890"/>
          </a:xfrm>
          <a:prstGeom prst="roundRect">
            <a:avLst>
              <a:gd name="adj" fmla="val 4570"/>
            </a:avLst>
          </a:prstGeom>
          <a:noFill/>
          <a:ln w="76200"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824430" y="1938501"/>
            <a:ext cx="6266399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 rtlCol="0">
            <a:spAutoFit/>
          </a:bodyPr>
          <a:lstStyle/>
          <a:p>
            <a:pPr algn="ctr"/>
            <a:r>
              <a:rPr lang="en-US" sz="48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ĐẠI SỐ - GIẢI TÍCH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6661" y="3260871"/>
            <a:ext cx="24400495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5" rIns="91410" bIns="45705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4800" b="1" dirty="0" err="1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Chương</a:t>
            </a:r>
            <a:r>
              <a:rPr lang="en-US" sz="4800" b="1" dirty="0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1: HÀM SỐ LƯỢNG GIÁC VÀ PHƯƠNG TRÌNH LƯỢNG GIÁC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4724400" y="4360040"/>
            <a:ext cx="13632086" cy="861744"/>
            <a:chOff x="5747658" y="4446051"/>
            <a:chExt cx="13632086" cy="861744"/>
          </a:xfrm>
        </p:grpSpPr>
        <p:sp>
          <p:nvSpPr>
            <p:cNvPr id="17" name="Rectangle 16"/>
            <p:cNvSpPr/>
            <p:nvPr/>
          </p:nvSpPr>
          <p:spPr>
            <a:xfrm>
              <a:off x="5747658" y="4469240"/>
              <a:ext cx="13632086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0" tIns="45705" rIns="91410" bIns="45705"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599355" y="4446051"/>
              <a:ext cx="12066064" cy="86174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91410" tIns="45705" rIns="91410" bIns="45705" rtlCol="0">
              <a:spAutoFit/>
            </a:bodyPr>
            <a:lstStyle/>
            <a:p>
              <a:pPr algn="ctr">
                <a:lnSpc>
                  <a:spcPts val="5999"/>
                </a:lnSpc>
                <a:spcBef>
                  <a:spcPts val="1800"/>
                </a:spcBef>
              </a:pPr>
              <a:r>
                <a:rPr lang="en-US" sz="6599" b="1" dirty="0" err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6599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1. HÀM SỐ LƯỢNG GIÁC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7519318" y="1564546"/>
            <a:ext cx="1814128" cy="1818527"/>
            <a:chOff x="16897234" y="1167442"/>
            <a:chExt cx="1814128" cy="1818527"/>
          </a:xfrm>
        </p:grpSpPr>
        <p:sp>
          <p:nvSpPr>
            <p:cNvPr id="24" name="TextBox 23"/>
            <p:cNvSpPr txBox="1"/>
            <p:nvPr/>
          </p:nvSpPr>
          <p:spPr>
            <a:xfrm>
              <a:off x="16897234" y="1167442"/>
              <a:ext cx="1814128" cy="754022"/>
            </a:xfrm>
            <a:prstGeom prst="rect">
              <a:avLst/>
            </a:prstGeom>
            <a:noFill/>
          </p:spPr>
          <p:txBody>
            <a:bodyPr wrap="square" lIns="91410" tIns="45705" rIns="91410" bIns="45705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7144532" y="1647171"/>
              <a:ext cx="1319531" cy="1338798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r>
                <a:rPr lang="en-US" sz="8100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11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911506" y="1618739"/>
            <a:ext cx="2238375" cy="1707027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6" name="Group 60"/>
          <p:cNvGrpSpPr/>
          <p:nvPr/>
        </p:nvGrpSpPr>
        <p:grpSpPr>
          <a:xfrm>
            <a:off x="1219200" y="6641958"/>
            <a:ext cx="20549954" cy="907184"/>
            <a:chOff x="7459670" y="7086600"/>
            <a:chExt cx="20552336" cy="907289"/>
          </a:xfrm>
        </p:grpSpPr>
        <p:sp>
          <p:nvSpPr>
            <p:cNvPr id="57" name="Rectangle 56"/>
            <p:cNvSpPr/>
            <p:nvPr/>
          </p:nvSpPr>
          <p:spPr>
            <a:xfrm>
              <a:off x="9092456" y="7178187"/>
              <a:ext cx="18919550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ĐỊNH NGHĨA VÀ TÍNH TUẦN HOÀN CỦA HÀM SỐ LƯỢNG GIÁC</a:t>
              </a:r>
            </a:p>
          </p:txBody>
        </p:sp>
        <p:grpSp>
          <p:nvGrpSpPr>
            <p:cNvPr id="58" name="Group 26"/>
            <p:cNvGrpSpPr/>
            <p:nvPr/>
          </p:nvGrpSpPr>
          <p:grpSpPr>
            <a:xfrm>
              <a:off x="7459670" y="7086600"/>
              <a:ext cx="1392615" cy="872846"/>
              <a:chOff x="7459669" y="7543800"/>
              <a:chExt cx="1381118" cy="872846"/>
            </a:xfrm>
          </p:grpSpPr>
          <p:sp>
            <p:nvSpPr>
              <p:cNvPr id="59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0" name="Group 28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61" name="Round Same Side Corner Rectangle 60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7997786" y="7688759"/>
                  <a:ext cx="429556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</a:t>
                  </a:r>
                </a:p>
              </p:txBody>
            </p:sp>
          </p:grpSp>
        </p:grpSp>
      </p:grpSp>
      <p:grpSp>
        <p:nvGrpSpPr>
          <p:cNvPr id="92" name="Group 91"/>
          <p:cNvGrpSpPr/>
          <p:nvPr/>
        </p:nvGrpSpPr>
        <p:grpSpPr>
          <a:xfrm>
            <a:off x="2194816" y="7556358"/>
            <a:ext cx="10253661" cy="861774"/>
            <a:chOff x="644526" y="2766774"/>
            <a:chExt cx="10253661" cy="861774"/>
          </a:xfrm>
        </p:grpSpPr>
        <p:sp>
          <p:nvSpPr>
            <p:cNvPr id="93" name="TextBox 92"/>
            <p:cNvSpPr txBox="1"/>
            <p:nvPr/>
          </p:nvSpPr>
          <p:spPr>
            <a:xfrm>
              <a:off x="1906587" y="2766774"/>
              <a:ext cx="89916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Ví</a:t>
              </a:r>
              <a:r>
                <a:rPr lang="en-US" sz="42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2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dụ</a:t>
              </a:r>
              <a:r>
                <a:rPr lang="en-US" sz="42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2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mở</a:t>
              </a:r>
              <a:r>
                <a:rPr lang="en-US" sz="42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2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đầu</a:t>
              </a:r>
              <a:endParaRPr lang="en-US" sz="4200" b="1" i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4" name="Rounded Rectangle 93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7ADCD89-D200-4270-B2C7-C0C90768C5BD}"/>
              </a:ext>
            </a:extLst>
          </p:cNvPr>
          <p:cNvGrpSpPr/>
          <p:nvPr/>
        </p:nvGrpSpPr>
        <p:grpSpPr>
          <a:xfrm>
            <a:off x="2194816" y="8546958"/>
            <a:ext cx="10253661" cy="861774"/>
            <a:chOff x="644526" y="2766774"/>
            <a:chExt cx="10253661" cy="861774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4DD19F5-56FE-4682-961A-7609B4D65D61}"/>
                </a:ext>
              </a:extLst>
            </p:cNvPr>
            <p:cNvSpPr txBox="1"/>
            <p:nvPr/>
          </p:nvSpPr>
          <p:spPr>
            <a:xfrm>
              <a:off x="1906587" y="2766774"/>
              <a:ext cx="89916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Định</a:t>
              </a:r>
              <a:r>
                <a:rPr lang="en-US" sz="42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2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nghĩa</a:t>
              </a:r>
              <a:r>
                <a:rPr lang="en-US" sz="42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2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hàm</a:t>
              </a:r>
              <a:r>
                <a:rPr lang="en-US" sz="42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2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số</a:t>
              </a:r>
              <a:r>
                <a:rPr lang="en-US" sz="42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sin</a:t>
              </a:r>
            </a:p>
          </p:txBody>
        </p:sp>
        <p:sp>
          <p:nvSpPr>
            <p:cNvPr id="30" name="Rounded Rectangle 93">
              <a:extLst>
                <a:ext uri="{FF2B5EF4-FFF2-40B4-BE49-F238E27FC236}">
                  <a16:creationId xmlns:a16="http://schemas.microsoft.com/office/drawing/2014/main" id="{96D7BA0D-E45F-49E0-9019-A3BFE65A677B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39525C9-882E-41A4-8BEE-DF57FAFD9551}"/>
              </a:ext>
            </a:extLst>
          </p:cNvPr>
          <p:cNvGrpSpPr/>
          <p:nvPr/>
        </p:nvGrpSpPr>
        <p:grpSpPr>
          <a:xfrm>
            <a:off x="2194816" y="9537558"/>
            <a:ext cx="10253661" cy="861774"/>
            <a:chOff x="644526" y="2766774"/>
            <a:chExt cx="10253661" cy="861774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F4593C0-4D77-4812-AEFA-93DFCAE6512C}"/>
                </a:ext>
              </a:extLst>
            </p:cNvPr>
            <p:cNvSpPr txBox="1"/>
            <p:nvPr/>
          </p:nvSpPr>
          <p:spPr>
            <a:xfrm>
              <a:off x="1906587" y="2766774"/>
              <a:ext cx="89916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Định</a:t>
              </a:r>
              <a:r>
                <a:rPr lang="en-US" sz="42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2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nghĩa</a:t>
              </a:r>
              <a:r>
                <a:rPr lang="en-US" sz="42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2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hàm</a:t>
              </a:r>
              <a:r>
                <a:rPr lang="en-US" sz="42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2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số</a:t>
              </a:r>
              <a:r>
                <a:rPr lang="en-US" sz="42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cos</a:t>
              </a:r>
            </a:p>
          </p:txBody>
        </p:sp>
        <p:sp>
          <p:nvSpPr>
            <p:cNvPr id="33" name="Rounded Rectangle 93">
              <a:extLst>
                <a:ext uri="{FF2B5EF4-FFF2-40B4-BE49-F238E27FC236}">
                  <a16:creationId xmlns:a16="http://schemas.microsoft.com/office/drawing/2014/main" id="{3899466D-9040-4D8B-81D6-8F3FC5F45C03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</a:t>
              </a:r>
            </a:p>
          </p:txBody>
        </p:sp>
      </p:grpSp>
      <p:grpSp>
        <p:nvGrpSpPr>
          <p:cNvPr id="45" name="Group 60">
            <a:extLst>
              <a:ext uri="{FF2B5EF4-FFF2-40B4-BE49-F238E27FC236}">
                <a16:creationId xmlns:a16="http://schemas.microsoft.com/office/drawing/2014/main" id="{43675DDD-EB94-473C-B98B-1E6306D1CC06}"/>
              </a:ext>
            </a:extLst>
          </p:cNvPr>
          <p:cNvGrpSpPr/>
          <p:nvPr/>
        </p:nvGrpSpPr>
        <p:grpSpPr>
          <a:xfrm>
            <a:off x="1186543" y="11665816"/>
            <a:ext cx="5199598" cy="907184"/>
            <a:chOff x="7459670" y="7086600"/>
            <a:chExt cx="5200202" cy="907289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F7F26869-CEAC-4CCA-A3C6-A2EC7007FC32}"/>
                </a:ext>
              </a:extLst>
            </p:cNvPr>
            <p:cNvSpPr/>
            <p:nvPr/>
          </p:nvSpPr>
          <p:spPr>
            <a:xfrm>
              <a:off x="9092456" y="7178187"/>
              <a:ext cx="3567416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LUYỆN TÂP</a:t>
              </a:r>
            </a:p>
          </p:txBody>
        </p:sp>
        <p:grpSp>
          <p:nvGrpSpPr>
            <p:cNvPr id="47" name="Group 26">
              <a:extLst>
                <a:ext uri="{FF2B5EF4-FFF2-40B4-BE49-F238E27FC236}">
                  <a16:creationId xmlns:a16="http://schemas.microsoft.com/office/drawing/2014/main" id="{0E46A874-4A9B-44D2-BF51-12038C78137A}"/>
                </a:ext>
              </a:extLst>
            </p:cNvPr>
            <p:cNvGrpSpPr/>
            <p:nvPr/>
          </p:nvGrpSpPr>
          <p:grpSpPr>
            <a:xfrm>
              <a:off x="7459670" y="7086600"/>
              <a:ext cx="1392615" cy="872846"/>
              <a:chOff x="7459669" y="7543800"/>
              <a:chExt cx="1381118" cy="872846"/>
            </a:xfrm>
          </p:grpSpPr>
          <p:sp>
            <p:nvSpPr>
              <p:cNvPr id="48" name="Isosceles Triangle 44">
                <a:extLst>
                  <a:ext uri="{FF2B5EF4-FFF2-40B4-BE49-F238E27FC236}">
                    <a16:creationId xmlns:a16="http://schemas.microsoft.com/office/drawing/2014/main" id="{B868E5B9-9460-4F1E-900B-F3209B297688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49" name="Group 28">
                <a:extLst>
                  <a:ext uri="{FF2B5EF4-FFF2-40B4-BE49-F238E27FC236}">
                    <a16:creationId xmlns:a16="http://schemas.microsoft.com/office/drawing/2014/main" id="{EF74F2C9-C0AE-489E-8B20-F79D8D0C7826}"/>
                  </a:ext>
                </a:extLst>
              </p:cNvPr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50" name="Round Same Side Corner Rectangle 60">
                  <a:extLst>
                    <a:ext uri="{FF2B5EF4-FFF2-40B4-BE49-F238E27FC236}">
                      <a16:creationId xmlns:a16="http://schemas.microsoft.com/office/drawing/2014/main" id="{B5715CC0-E88F-48CA-BD5F-32B29542F203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B93629F1-A5E5-4006-8381-7FF1AB2F382B}"/>
                    </a:ext>
                  </a:extLst>
                </p:cNvPr>
                <p:cNvSpPr txBox="1"/>
                <p:nvPr/>
              </p:nvSpPr>
              <p:spPr>
                <a:xfrm>
                  <a:off x="7874540" y="7688759"/>
                  <a:ext cx="676049" cy="7079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56AC526E-7EFF-4473-9178-DAD0DA94F020}"/>
              </a:ext>
            </a:extLst>
          </p:cNvPr>
          <p:cNvGrpSpPr/>
          <p:nvPr/>
        </p:nvGrpSpPr>
        <p:grpSpPr>
          <a:xfrm>
            <a:off x="2153638" y="10525985"/>
            <a:ext cx="10253661" cy="861774"/>
            <a:chOff x="644526" y="2766774"/>
            <a:chExt cx="10253661" cy="861774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7C177A51-5899-4B44-A80A-CE078CD080C8}"/>
                </a:ext>
              </a:extLst>
            </p:cNvPr>
            <p:cNvSpPr txBox="1"/>
            <p:nvPr/>
          </p:nvSpPr>
          <p:spPr>
            <a:xfrm>
              <a:off x="1906587" y="2766774"/>
              <a:ext cx="89916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Các</a:t>
              </a:r>
              <a:r>
                <a:rPr lang="en-US" sz="42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2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ví</a:t>
              </a:r>
              <a:r>
                <a:rPr lang="en-US" sz="42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2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dụ</a:t>
              </a:r>
              <a:endParaRPr lang="en-US" sz="4200" b="1" i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4" name="Rounded Rectangle 89">
              <a:extLst>
                <a:ext uri="{FF2B5EF4-FFF2-40B4-BE49-F238E27FC236}">
                  <a16:creationId xmlns:a16="http://schemas.microsoft.com/office/drawing/2014/main" id="{9F0FC73E-91B7-4DC9-AD9E-DE1E5E1B48FE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67E56A54-E9E7-40CD-8B56-03F2214ACDF7}"/>
                </a:ext>
              </a:extLst>
            </p:cNvPr>
            <p:cNvSpPr txBox="1"/>
            <p:nvPr/>
          </p:nvSpPr>
          <p:spPr>
            <a:xfrm>
              <a:off x="1000202" y="2795826"/>
              <a:ext cx="527709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2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9A7A4094-6607-4F46-94EA-D5F61B13E4FB}"/>
              </a:ext>
            </a:extLst>
          </p:cNvPr>
          <p:cNvSpPr txBox="1"/>
          <p:nvPr/>
        </p:nvSpPr>
        <p:spPr>
          <a:xfrm>
            <a:off x="8911506" y="5257800"/>
            <a:ext cx="5642694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TIẾT 1</a:t>
            </a:r>
          </a:p>
        </p:txBody>
      </p:sp>
    </p:spTree>
    <p:extLst>
      <p:ext uri="{BB962C8B-B14F-4D97-AF65-F5344CB8AC3E}">
        <p14:creationId xmlns:p14="http://schemas.microsoft.com/office/powerpoint/2010/main" val="584355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7199" y="1572062"/>
            <a:ext cx="6477000" cy="830997"/>
            <a:chOff x="-288924" y="1892299"/>
            <a:chExt cx="6477000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3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2" y="1892299"/>
              <a:ext cx="41005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45F82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2940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CÁC VÍ DỤ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4</a:t>
              </a:r>
            </a:p>
          </p:txBody>
        </p:sp>
      </p:grp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2" name="Group 10"/>
          <p:cNvGrpSpPr/>
          <p:nvPr/>
        </p:nvGrpSpPr>
        <p:grpSpPr>
          <a:xfrm>
            <a:off x="547427" y="7746553"/>
            <a:ext cx="23367556" cy="5867400"/>
            <a:chOff x="1270511" y="5867400"/>
            <a:chExt cx="23367556" cy="6491287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09"/>
              <a:ext cx="23365857" cy="6219678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85308"/>
              <a:chOff x="1224541" y="6305967"/>
              <a:chExt cx="3568119" cy="885308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999C8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srgbClr val="0999C8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533400" y="3461658"/>
            <a:ext cx="23365857" cy="4136143"/>
            <a:chOff x="1268078" y="3405486"/>
            <a:chExt cx="23365857" cy="4136143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1"/>
              <a:ext cx="23365857" cy="3750678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kumimoji="0" lang="en-US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kumimoji="0" lang="en-US" sz="4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kumimoji="0" lang="en-US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5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97AB143E-D7D5-4C4D-A86F-4836936D70F3}"/>
              </a:ext>
            </a:extLst>
          </p:cNvPr>
          <p:cNvSpPr txBox="1"/>
          <p:nvPr/>
        </p:nvSpPr>
        <p:spPr>
          <a:xfrm>
            <a:off x="2058605" y="1659385"/>
            <a:ext cx="1811007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135F82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 NGHĨA VÀ TÍNH TUẦN HOÀN CỦA HÀM SỐ LƯỢNG GIÁC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A3C4DD7B-3629-464E-B158-8DB66E7CD692}"/>
                  </a:ext>
                </a:extLst>
              </p:cNvPr>
              <p:cNvSpPr txBox="1"/>
              <p:nvPr/>
            </p:nvSpPr>
            <p:spPr>
              <a:xfrm>
                <a:off x="706827" y="4058552"/>
                <a:ext cx="23048756" cy="30057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40385" algn="ctr">
                  <a:lnSpc>
                    <a:spcPct val="150000"/>
                  </a:lnSpc>
                  <a:spcAft>
                    <a:spcPts val="800"/>
                  </a:spcAft>
                  <a:tabLst>
                    <a:tab pos="180340" algn="l"/>
                    <a:tab pos="3420745" algn="l"/>
                    <a:tab pos="5039995" algn="l"/>
                  </a:tabLst>
                </a:pP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 xác định của hàm số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func>
                          <m:func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</m:func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540385">
                  <a:lnSpc>
                    <a:spcPct val="150000"/>
                  </a:lnSpc>
                  <a:spcAft>
                    <a:spcPts val="800"/>
                  </a:spcAft>
                  <a:tabLst>
                    <a:tab pos="180340" algn="l"/>
                    <a:tab pos="2070735" algn="l"/>
                    <a:tab pos="3420745" algn="l"/>
                    <a:tab pos="3510915" algn="l"/>
                    <a:tab pos="4806315" algn="l"/>
                    <a:tab pos="5039995" algn="l"/>
                  </a:tabLst>
                </a:pPr>
                <a:r>
                  <a:rPr lang="vi-VN" sz="4400" b="1" kern="1100" dirty="0">
                    <a:solidFill>
                      <a:srgbClr val="0000CC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≠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𝝅</m:t>
                    </m:r>
                  </m:oMath>
                </a14:m>
                <a:r>
                  <a:rPr lang="vi-VN" sz="4400" b="1" kern="11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n-US" sz="4400" b="1" kern="11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</a:t>
                </a:r>
                <a:r>
                  <a:rPr lang="vi-VN" sz="4400" b="1" kern="11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vi-VN" sz="4400" b="1" kern="1100" dirty="0">
                    <a:solidFill>
                      <a:srgbClr val="0000CC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≠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𝝅</m:t>
                    </m:r>
                  </m:oMath>
                </a14:m>
                <a:r>
                  <a:rPr lang="vi-VN" sz="4400" b="1" kern="11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  <a:r>
                  <a:rPr lang="vi-VN" sz="4400" b="1" kern="1100" dirty="0">
                    <a:solidFill>
                      <a:srgbClr val="0000CC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≠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𝝅</m:t>
                    </m:r>
                  </m:oMath>
                </a14:m>
                <a:r>
                  <a:rPr lang="vi-VN" sz="4400" b="1" kern="11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  <a:r>
                  <a:rPr lang="en-US" sz="4400" b="1" kern="11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vi-VN" sz="4400" b="1" kern="1100" dirty="0">
                    <a:solidFill>
                      <a:srgbClr val="0000CC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≠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𝝅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𝝅</m:t>
                    </m:r>
                  </m:oMath>
                </a14:m>
                <a:r>
                  <a:rPr lang="vi-VN" sz="4400" b="1" kern="11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A3C4DD7B-3629-464E-B158-8DB66E7CD6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827" y="4058552"/>
                <a:ext cx="23048756" cy="3005759"/>
              </a:xfrm>
              <a:prstGeom prst="rect">
                <a:avLst/>
              </a:prstGeom>
              <a:blipFill>
                <a:blip r:embed="rId3"/>
                <a:stretch>
                  <a:fillRect b="-32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79491BE9-0E05-4939-95F2-039202C400FE}"/>
                  </a:ext>
                </a:extLst>
              </p:cNvPr>
              <p:cNvSpPr txBox="1"/>
              <p:nvPr/>
            </p:nvSpPr>
            <p:spPr>
              <a:xfrm>
                <a:off x="6019801" y="8170647"/>
                <a:ext cx="15768637" cy="49263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40385" algn="just">
                  <a:lnSpc>
                    <a:spcPct val="150000"/>
                  </a:lnSpc>
                  <a:tabLst>
                    <a:tab pos="180340" algn="l"/>
                    <a:tab pos="3420745" algn="l"/>
                    <a:tab pos="5039995" algn="l"/>
                  </a:tabLs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</m:e>
                    </m:fun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𝟏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≠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𝟎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540385" algn="just">
                  <a:lnSpc>
                    <a:spcPct val="150000"/>
                  </a:lnSpc>
                  <a:tabLst>
                    <a:tab pos="180340" algn="l"/>
                    <a:tab pos="3420745" algn="l"/>
                    <a:tab pos="5039995" algn="l"/>
                  </a:tabLst>
                </a:pPr>
                <a:r>
                  <a:rPr lang="en-US" sz="44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			     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func>
                      <m:funcPr>
                        <m:ctrlPr>
                          <a:rPr lang="en-US" sz="20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fun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≠−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540385" algn="just">
                  <a:lnSpc>
                    <a:spcPct val="150000"/>
                  </a:lnSpc>
                  <a:tabLst>
                    <a:tab pos="180340" algn="l"/>
                    <a:tab pos="3420745" algn="l"/>
                    <a:tab pos="5039995" algn="l"/>
                  </a:tabLst>
                </a:pPr>
                <a:r>
                  <a:rPr lang="en-US" sz="4400" b="1" dirty="0">
                    <a:effectLst/>
                    <a:ea typeface="Calibri" panose="020F0502020204030204" pitchFamily="34" charset="0"/>
                    <a:cs typeface="Cambria Math" panose="02040503050406030204" pitchFamily="18" charset="0"/>
                  </a:rPr>
                  <a:t>		                 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≠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𝝅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𝒌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∈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ℤ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540385" algn="just">
                  <a:lnSpc>
                    <a:spcPct val="150000"/>
                  </a:lnSpc>
                  <a:tabLst>
                    <a:tab pos="180340" algn="l"/>
                    <a:tab pos="3420745" algn="l"/>
                    <a:tab pos="5039995" algn="l"/>
                  </a:tabLst>
                </a:pP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𝐃</m:t>
                    </m:r>
                    <m:r>
                      <a:rPr lang="en-US" sz="4400" b="1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𝑹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\</m:t>
                    </m:r>
                    <m:r>
                      <m:rPr>
                        <m:lit/>
                      </m:rP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{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≠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𝝅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𝒌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∈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ℤ</m:t>
                        </m:r>
                      </m:e>
                    </m:d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}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79491BE9-0E05-4939-95F2-039202C400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801" y="8170647"/>
                <a:ext cx="15768637" cy="4926349"/>
              </a:xfrm>
              <a:prstGeom prst="rect">
                <a:avLst/>
              </a:prstGeom>
              <a:blipFill>
                <a:blip r:embed="rId4"/>
                <a:stretch>
                  <a:fillRect b="-1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6" name="Oval 95">
            <a:extLst>
              <a:ext uri="{FF2B5EF4-FFF2-40B4-BE49-F238E27FC236}">
                <a16:creationId xmlns:a16="http://schemas.microsoft.com/office/drawing/2014/main" id="{87EF5B36-B9F1-4846-A576-AF47406B8C82}"/>
              </a:ext>
            </a:extLst>
          </p:cNvPr>
          <p:cNvSpPr/>
          <p:nvPr/>
        </p:nvSpPr>
        <p:spPr>
          <a:xfrm>
            <a:off x="11274985" y="6075947"/>
            <a:ext cx="1066800" cy="97125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303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7199" y="1572062"/>
            <a:ext cx="6477000" cy="830997"/>
            <a:chOff x="-288924" y="1892299"/>
            <a:chExt cx="6477000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3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2" y="1892299"/>
              <a:ext cx="41005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45F82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2940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CÁC VÍ DỤ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4</a:t>
              </a:r>
            </a:p>
          </p:txBody>
        </p:sp>
      </p:grp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2" name="Group 10"/>
          <p:cNvGrpSpPr/>
          <p:nvPr/>
        </p:nvGrpSpPr>
        <p:grpSpPr>
          <a:xfrm>
            <a:off x="534940" y="7748818"/>
            <a:ext cx="23367556" cy="5867400"/>
            <a:chOff x="1270511" y="5867400"/>
            <a:chExt cx="23367556" cy="6491287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09"/>
              <a:ext cx="23365857" cy="6219678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85308"/>
              <a:chOff x="1224541" y="6305967"/>
              <a:chExt cx="3568119" cy="885308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999C8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srgbClr val="0999C8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533400" y="3461658"/>
            <a:ext cx="23365857" cy="4136143"/>
            <a:chOff x="1268078" y="3405486"/>
            <a:chExt cx="23365857" cy="4136143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1"/>
              <a:ext cx="23365857" cy="3750678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kumimoji="0" lang="en-US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kumimoji="0" lang="en-US" sz="4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kumimoji="0" lang="en-US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6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97AB143E-D7D5-4C4D-A86F-4836936D70F3}"/>
              </a:ext>
            </a:extLst>
          </p:cNvPr>
          <p:cNvSpPr txBox="1"/>
          <p:nvPr/>
        </p:nvSpPr>
        <p:spPr>
          <a:xfrm>
            <a:off x="2058605" y="1659385"/>
            <a:ext cx="1811007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135F82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 NGHĨA VÀ TÍNH TUẦN HOÀN CỦA HÀM SỐ LƯỢNG GIÁC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A6551928-83A4-4E04-AEE4-0C1C38084487}"/>
                  </a:ext>
                </a:extLst>
              </p:cNvPr>
              <p:cNvSpPr txBox="1"/>
              <p:nvPr/>
            </p:nvSpPr>
            <p:spPr>
              <a:xfrm>
                <a:off x="654048" y="4032134"/>
                <a:ext cx="22953372" cy="27129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40385" indent="-540385" algn="ctr">
                  <a:lnSpc>
                    <a:spcPct val="200000"/>
                  </a:lnSpc>
                  <a:spcAft>
                    <a:spcPts val="800"/>
                  </a:spcAft>
                  <a:tabLst>
                    <a:tab pos="180340" algn="l"/>
                    <a:tab pos="3420745" algn="l"/>
                    <a:tab pos="5039995" algn="l"/>
                  </a:tabLst>
                </a:pP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 xác định của hàm số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rad>
                          <m:radPr>
                            <m:degHide m:val="on"/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</m:rad>
                      </m:e>
                    </m:func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540385" indent="-540385">
                  <a:lnSpc>
                    <a:spcPct val="200000"/>
                  </a:lnSpc>
                  <a:spcAft>
                    <a:spcPts val="800"/>
                  </a:spcAft>
                  <a:tabLst>
                    <a:tab pos="180340" algn="l"/>
                    <a:tab pos="3420745" algn="l"/>
                    <a:tab pos="5039995" algn="l"/>
                  </a:tabLst>
                </a:pPr>
                <a:r>
                  <a:rPr lang="vi-VN" sz="4400" b="1" dirty="0">
                    <a:solidFill>
                      <a:srgbClr val="0000CC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solidFill>
                      <a:srgbClr val="0000CC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≥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vi-VN" sz="4400" b="1" dirty="0">
                    <a:solidFill>
                      <a:srgbClr val="0000CC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</a:t>
                </a:r>
                <a:r>
                  <a:rPr lang="vi-VN" sz="4400" b="1" dirty="0">
                    <a:solidFill>
                      <a:srgbClr val="0000CC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≠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A6551928-83A4-4E04-AEE4-0C1C380844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048" y="4032134"/>
                <a:ext cx="22953372" cy="2712922"/>
              </a:xfrm>
              <a:prstGeom prst="rect">
                <a:avLst/>
              </a:prstGeom>
              <a:blipFill>
                <a:blip r:embed="rId3"/>
                <a:stretch>
                  <a:fillRect l="-1062" b="-96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" name="Oval 91">
            <a:extLst>
              <a:ext uri="{FF2B5EF4-FFF2-40B4-BE49-F238E27FC236}">
                <a16:creationId xmlns:a16="http://schemas.microsoft.com/office/drawing/2014/main" id="{7805DCBD-040E-4A3B-9870-F6DC42A63CBA}"/>
              </a:ext>
            </a:extLst>
          </p:cNvPr>
          <p:cNvSpPr/>
          <p:nvPr/>
        </p:nvSpPr>
        <p:spPr>
          <a:xfrm>
            <a:off x="7010400" y="5860469"/>
            <a:ext cx="1066800" cy="97125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CBA20D5D-43B1-479E-A0D4-BED6CAC1E8E1}"/>
                  </a:ext>
                </a:extLst>
              </p:cNvPr>
              <p:cNvSpPr txBox="1"/>
              <p:nvPr/>
            </p:nvSpPr>
            <p:spPr>
              <a:xfrm>
                <a:off x="5065463" y="9016098"/>
                <a:ext cx="12419044" cy="26884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200000"/>
                  </a:lnSpc>
                  <a:spcAft>
                    <a:spcPts val="800"/>
                  </a:spcAft>
                  <a:tabLst>
                    <a:tab pos="180340" algn="l"/>
                    <a:tab pos="3420745" algn="l"/>
                    <a:tab pos="5039995" algn="l"/>
                  </a:tabLs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≥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540385" algn="ctr">
                  <a:lnSpc>
                    <a:spcPct val="200000"/>
                  </a:lnSpc>
                  <a:tabLst>
                    <a:tab pos="180340" algn="l"/>
                    <a:tab pos="3420745" algn="l"/>
                    <a:tab pos="5039995" algn="l"/>
                  </a:tabLst>
                </a:pP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𝒙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≥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𝟎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CBA20D5D-43B1-479E-A0D4-BED6CAC1E8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5463" y="9016098"/>
                <a:ext cx="12419044" cy="2688428"/>
              </a:xfrm>
              <a:prstGeom prst="rect">
                <a:avLst/>
              </a:prstGeom>
              <a:blipFill>
                <a:blip r:embed="rId4"/>
                <a:stretch>
                  <a:fillRect b="-97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7669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7199" y="1572062"/>
            <a:ext cx="6477000" cy="830997"/>
            <a:chOff x="-288924" y="1892299"/>
            <a:chExt cx="6477000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3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2" y="1892299"/>
              <a:ext cx="41005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45F82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2940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CÁC VÍ DỤ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4</a:t>
              </a:r>
            </a:p>
          </p:txBody>
        </p:sp>
      </p:grp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2" name="Group 10"/>
          <p:cNvGrpSpPr/>
          <p:nvPr/>
        </p:nvGrpSpPr>
        <p:grpSpPr>
          <a:xfrm>
            <a:off x="508222" y="7704819"/>
            <a:ext cx="23367556" cy="5867400"/>
            <a:chOff x="1270511" y="5867400"/>
            <a:chExt cx="23367556" cy="6491287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09"/>
              <a:ext cx="23365857" cy="6219678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85308"/>
              <a:chOff x="1224541" y="6305967"/>
              <a:chExt cx="3568119" cy="885308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999C8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srgbClr val="0999C8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533400" y="3461658"/>
            <a:ext cx="23365857" cy="4136143"/>
            <a:chOff x="1268078" y="3405486"/>
            <a:chExt cx="23365857" cy="4136143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1"/>
              <a:ext cx="23365857" cy="3750678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kumimoji="0" lang="en-US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kumimoji="0" lang="en-US" sz="4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kumimoji="0" lang="en-US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7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97AB143E-D7D5-4C4D-A86F-4836936D70F3}"/>
              </a:ext>
            </a:extLst>
          </p:cNvPr>
          <p:cNvSpPr txBox="1"/>
          <p:nvPr/>
        </p:nvSpPr>
        <p:spPr>
          <a:xfrm>
            <a:off x="2058605" y="1659385"/>
            <a:ext cx="1811007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135F82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 NGHĨA VÀ TÍNH TUẦN HOÀN CỦA HÀM SỐ LƯỢNG GIÁC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176C9DA9-B25D-4406-AC3B-8ED443EFDACD}"/>
                  </a:ext>
                </a:extLst>
              </p:cNvPr>
              <p:cNvSpPr txBox="1"/>
              <p:nvPr/>
            </p:nvSpPr>
            <p:spPr>
              <a:xfrm>
                <a:off x="1232507" y="3668295"/>
                <a:ext cx="22708622" cy="32902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40385" indent="-540385" algn="ctr">
                  <a:lnSpc>
                    <a:spcPct val="200000"/>
                  </a:lnSpc>
                  <a:spcAft>
                    <a:spcPts val="800"/>
                  </a:spcAft>
                  <a:tabLst>
                    <a:tab pos="180340" algn="l"/>
                    <a:tab pos="540385" algn="l"/>
                    <a:tab pos="3420745" algn="l"/>
                    <a:tab pos="5039995" algn="l"/>
                  </a:tabLst>
                </a:pP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 xác định của hàm số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func>
                          <m:func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</m:func>
                      </m:den>
                    </m:f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540385">
                  <a:lnSpc>
                    <a:spcPct val="200000"/>
                  </a:lnSpc>
                  <a:spcAft>
                    <a:spcPts val="800"/>
                  </a:spcAft>
                  <a:tabLst>
                    <a:tab pos="180340" algn="l"/>
                    <a:tab pos="540385" algn="l"/>
                    <a:tab pos="3420745" algn="l"/>
                    <a:tab pos="5039995" algn="l"/>
                  </a:tabLst>
                </a:pPr>
                <a:r>
                  <a:rPr lang="vi-VN" sz="4400" b="1" dirty="0">
                    <a:solidFill>
                      <a:srgbClr val="0000CC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𝑫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ℝ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vi-VN" sz="4400" b="1" dirty="0">
                    <a:solidFill>
                      <a:srgbClr val="0000CC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𝑫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ℝ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𝒌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𝝅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𝒌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∈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ℤ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</a:t>
                </a:r>
                <a:r>
                  <a:rPr lang="vi-VN" sz="4400" b="1" dirty="0">
                    <a:solidFill>
                      <a:srgbClr val="0000CC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𝑫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ℝ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𝒌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𝝅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𝒌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∈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ℤ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vi-VN" sz="4400" b="1" dirty="0">
                    <a:solidFill>
                      <a:srgbClr val="0000CC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𝑫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ℝ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𝝅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176C9DA9-B25D-4406-AC3B-8ED443EFDA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2507" y="3668295"/>
                <a:ext cx="22708622" cy="3290260"/>
              </a:xfrm>
              <a:prstGeom prst="rect">
                <a:avLst/>
              </a:prstGeom>
              <a:blipFill>
                <a:blip r:embed="rId3"/>
                <a:stretch>
                  <a:fillRect b="-7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9CF9A1ED-9894-497F-B73D-6610D283B174}"/>
                  </a:ext>
                </a:extLst>
              </p:cNvPr>
              <p:cNvSpPr txBox="1"/>
              <p:nvPr/>
            </p:nvSpPr>
            <p:spPr>
              <a:xfrm>
                <a:off x="2481829" y="8191804"/>
                <a:ext cx="20040599" cy="32902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40385" algn="ctr">
                  <a:lnSpc>
                    <a:spcPct val="200000"/>
                  </a:lnSpc>
                  <a:spcAft>
                    <a:spcPts val="800"/>
                  </a:spcAft>
                  <a:tabLst>
                    <a:tab pos="180340" algn="l"/>
                    <a:tab pos="540385" algn="l"/>
                    <a:tab pos="3420745" algn="l"/>
                    <a:tab pos="5039995" algn="l"/>
                  </a:tabLst>
                </a:pP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 số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func>
                          <m:func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</m:func>
                      </m:den>
                    </m:f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 định khi và chỉ khi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540385" algn="ctr">
                  <a:lnSpc>
                    <a:spcPct val="200000"/>
                  </a:lnSpc>
                  <a:spcAft>
                    <a:spcPts val="800"/>
                  </a:spcAft>
                  <a:tabLst>
                    <a:tab pos="180340" algn="l"/>
                    <a:tab pos="540385" algn="l"/>
                    <a:tab pos="3420745" algn="l"/>
                    <a:tab pos="5039995" algn="l"/>
                  </a:tabLst>
                </a:pP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fun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≠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≠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𝝅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∈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ℤ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9CF9A1ED-9894-497F-B73D-6610D283B1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1829" y="8191804"/>
                <a:ext cx="20040599" cy="3290260"/>
              </a:xfrm>
              <a:prstGeom prst="rect">
                <a:avLst/>
              </a:prstGeom>
              <a:blipFill>
                <a:blip r:embed="rId4"/>
                <a:stretch>
                  <a:fillRect b="-7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" name="Oval 91">
            <a:extLst>
              <a:ext uri="{FF2B5EF4-FFF2-40B4-BE49-F238E27FC236}">
                <a16:creationId xmlns:a16="http://schemas.microsoft.com/office/drawing/2014/main" id="{32F883BE-C68C-45D6-ABAF-79D90553EF94}"/>
              </a:ext>
            </a:extLst>
          </p:cNvPr>
          <p:cNvSpPr/>
          <p:nvPr/>
        </p:nvSpPr>
        <p:spPr>
          <a:xfrm>
            <a:off x="12491242" y="6006003"/>
            <a:ext cx="1066800" cy="97125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370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7199" y="1572062"/>
            <a:ext cx="6477000" cy="830997"/>
            <a:chOff x="-288924" y="1892299"/>
            <a:chExt cx="6477000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3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2" y="1892299"/>
              <a:ext cx="41005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45F82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2940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CÁC VÍ DỤ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4</a:t>
              </a:r>
            </a:p>
          </p:txBody>
        </p:sp>
      </p:grp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2" name="Group 10"/>
          <p:cNvGrpSpPr/>
          <p:nvPr/>
        </p:nvGrpSpPr>
        <p:grpSpPr>
          <a:xfrm>
            <a:off x="538971" y="7738087"/>
            <a:ext cx="23367556" cy="5867400"/>
            <a:chOff x="1270511" y="5867400"/>
            <a:chExt cx="23367556" cy="6491287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09"/>
              <a:ext cx="23365857" cy="6219678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85308"/>
              <a:chOff x="1224541" y="6305967"/>
              <a:chExt cx="3568119" cy="885308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999C8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srgbClr val="0999C8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533400" y="3461658"/>
            <a:ext cx="23365857" cy="4136143"/>
            <a:chOff x="1268078" y="3405486"/>
            <a:chExt cx="23365857" cy="4136143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1"/>
              <a:ext cx="23365857" cy="3750678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kumimoji="0" lang="en-US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kumimoji="0" lang="en-US" sz="4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kumimoji="0" lang="en-US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8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97AB143E-D7D5-4C4D-A86F-4836936D70F3}"/>
              </a:ext>
            </a:extLst>
          </p:cNvPr>
          <p:cNvSpPr txBox="1"/>
          <p:nvPr/>
        </p:nvSpPr>
        <p:spPr>
          <a:xfrm>
            <a:off x="2058605" y="1659385"/>
            <a:ext cx="1811007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135F82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 NGHĨA VÀ TÍNH TUẦN HOÀN CỦA HÀM SỐ LƯỢNG GIÁC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8BFF72EC-BC25-44F8-BFB3-4247BBC67B28}"/>
                  </a:ext>
                </a:extLst>
              </p:cNvPr>
              <p:cNvSpPr txBox="1"/>
              <p:nvPr/>
            </p:nvSpPr>
            <p:spPr>
              <a:xfrm>
                <a:off x="592987" y="3785947"/>
                <a:ext cx="23162596" cy="30474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40385" indent="-540385" algn="ctr">
                  <a:lnSpc>
                    <a:spcPct val="150000"/>
                  </a:lnSpc>
                  <a:spcAft>
                    <a:spcPts val="800"/>
                  </a:spcAft>
                  <a:tabLst>
                    <a:tab pos="180340" algn="l"/>
                    <a:tab pos="540385" algn="l"/>
                    <a:tab pos="3420745" algn="l"/>
                    <a:tab pos="5039995" algn="l"/>
                  </a:tabLst>
                </a:pP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𝒔𝒊𝒏</m:t>
                        </m:r>
                      </m:fName>
                      <m:e>
                        <m:f>
                          <m:f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algn="ctr">
                  <a:lnSpc>
                    <a:spcPct val="150000"/>
                  </a:lnSpc>
                  <a:spcAft>
                    <a:spcPts val="800"/>
                  </a:spcAft>
                  <a:tabLst>
                    <a:tab pos="180340" algn="l"/>
                    <a:tab pos="3420745" algn="l"/>
                    <a:tab pos="3599815" algn="l"/>
                    <a:tab pos="5039995" algn="l"/>
                  </a:tabLst>
                </a:pPr>
                <a:r>
                  <a:rPr lang="en-US" sz="4400" b="1" dirty="0">
                    <a:solidFill>
                      <a:srgbClr val="0000CC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ℝ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      </a:t>
                </a:r>
                <a:r>
                  <a:rPr lang="en-US" sz="4400" b="1" dirty="0">
                    <a:solidFill>
                      <a:srgbClr val="0000CC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          </a:t>
                </a:r>
                <a:r>
                  <a:rPr lang="en-US" sz="4400" b="1" dirty="0">
                    <a:solidFill>
                      <a:srgbClr val="0000CC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ℝ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𝒌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𝝅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|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𝒌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∈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ℤ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      </a:t>
                </a:r>
                <a:r>
                  <a:rPr lang="en-US" sz="4400" b="1" dirty="0">
                    <a:solidFill>
                      <a:srgbClr val="0000CC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ℝ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𝒌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𝝅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|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𝒌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∈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ℤ</m:t>
                        </m:r>
                      </m:e>
                    </m:d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8BFF72EC-BC25-44F8-BFB3-4247BBC67B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987" y="3785947"/>
                <a:ext cx="23162596" cy="3047437"/>
              </a:xfrm>
              <a:prstGeom prst="rect">
                <a:avLst/>
              </a:prstGeom>
              <a:blipFill>
                <a:blip r:embed="rId3"/>
                <a:stretch>
                  <a:fillRect b="-2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760C70FD-9FB8-4E8B-9057-D9813278E1F2}"/>
                  </a:ext>
                </a:extLst>
              </p:cNvPr>
              <p:cNvSpPr txBox="1"/>
              <p:nvPr/>
            </p:nvSpPr>
            <p:spPr>
              <a:xfrm>
                <a:off x="5257800" y="9886957"/>
                <a:ext cx="12419044" cy="7848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500" b="1" i="1" smtClean="0">
                          <a:latin typeface="Cambria Math" panose="02040503050406030204" pitchFamily="18" charset="0"/>
                        </a:rPr>
                        <m:t>Đ</m:t>
                      </m:r>
                      <m:r>
                        <a:rPr lang="en-US" sz="4500" b="1" i="1" smtClean="0">
                          <a:latin typeface="Cambria Math" panose="02040503050406030204" pitchFamily="18" charset="0"/>
                        </a:rPr>
                        <m:t>𝑲</m:t>
                      </m:r>
                      <m:r>
                        <a:rPr lang="en-US" sz="4500" b="1" i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45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500" b="1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500" b="1" i="0">
                          <a:latin typeface="Cambria Math" panose="02040503050406030204" pitchFamily="18" charset="0"/>
                        </a:rPr>
                        <m:t>𝟏</m:t>
                      </m:r>
                      <m:acc>
                        <m:accPr>
                          <m:chr m:val="̸"/>
                          <m:ctrlPr>
                            <a:rPr lang="en-US" sz="4500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500" b="1" i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acc>
                      <m:r>
                        <a:rPr lang="en-US" sz="4500" b="1" i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4500" b="1" i="0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sz="4500" b="1" i="1">
                          <a:latin typeface="Cambria Math" panose="02040503050406030204" pitchFamily="18" charset="0"/>
                        </a:rPr>
                        <m:t>𝒙</m:t>
                      </m:r>
                      <m:acc>
                        <m:accPr>
                          <m:chr m:val="̸"/>
                          <m:ctrlPr>
                            <a:rPr lang="en-US" sz="4500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500" b="1" i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acc>
                      <m:r>
                        <a:rPr lang="en-US" sz="45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500" b="1" i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4500" b="1" i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45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760C70FD-9FB8-4E8B-9057-D9813278E1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0" y="9886957"/>
                <a:ext cx="12419044" cy="7848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" name="Oval 91">
            <a:extLst>
              <a:ext uri="{FF2B5EF4-FFF2-40B4-BE49-F238E27FC236}">
                <a16:creationId xmlns:a16="http://schemas.microsoft.com/office/drawing/2014/main" id="{7CCB6F10-3A4B-4D27-87E1-B17EE45F517E}"/>
              </a:ext>
            </a:extLst>
          </p:cNvPr>
          <p:cNvSpPr/>
          <p:nvPr/>
        </p:nvSpPr>
        <p:spPr>
          <a:xfrm>
            <a:off x="1147558" y="5808572"/>
            <a:ext cx="1066800" cy="97125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665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9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7199" y="1572062"/>
            <a:ext cx="6477000" cy="830997"/>
            <a:chOff x="-288924" y="1892299"/>
            <a:chExt cx="6477000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3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2" y="1892299"/>
              <a:ext cx="41005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45F82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2940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CÁC VÍ DỤ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4</a:t>
              </a:r>
            </a:p>
          </p:txBody>
        </p:sp>
      </p:grp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2" name="Group 10"/>
          <p:cNvGrpSpPr/>
          <p:nvPr/>
        </p:nvGrpSpPr>
        <p:grpSpPr>
          <a:xfrm>
            <a:off x="533400" y="7749185"/>
            <a:ext cx="23367556" cy="5867400"/>
            <a:chOff x="1270511" y="5867400"/>
            <a:chExt cx="23367556" cy="6491287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09"/>
              <a:ext cx="23365857" cy="6219678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85308"/>
              <a:chOff x="1224541" y="6305967"/>
              <a:chExt cx="3568119" cy="885308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999C8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srgbClr val="0999C8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533400" y="3461658"/>
            <a:ext cx="23365857" cy="4136143"/>
            <a:chOff x="1268078" y="3405486"/>
            <a:chExt cx="23365857" cy="4136143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1"/>
              <a:ext cx="23365857" cy="3750678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kumimoji="0" lang="en-US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kumimoji="0" lang="en-US" sz="4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kumimoji="0" lang="en-US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8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97AB143E-D7D5-4C4D-A86F-4836936D70F3}"/>
              </a:ext>
            </a:extLst>
          </p:cNvPr>
          <p:cNvSpPr txBox="1"/>
          <p:nvPr/>
        </p:nvSpPr>
        <p:spPr>
          <a:xfrm>
            <a:off x="2058605" y="1659385"/>
            <a:ext cx="1811007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135F82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 NGHĨA VÀ TÍNH TUẦN HOÀN CỦA HÀM SỐ LƯỢNG GIÁC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5F485DB1-911D-41AC-A5C2-A2A06F983CA8}"/>
                  </a:ext>
                </a:extLst>
              </p:cNvPr>
              <p:cNvSpPr txBox="1"/>
              <p:nvPr/>
            </p:nvSpPr>
            <p:spPr>
              <a:xfrm>
                <a:off x="853882" y="3821177"/>
                <a:ext cx="23088857" cy="33554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40385" indent="-540385" algn="ctr">
                  <a:lnSpc>
                    <a:spcPct val="150000"/>
                  </a:lnSpc>
                  <a:spcAft>
                    <a:spcPts val="800"/>
                  </a:spcAft>
                  <a:tabLst>
                    <a:tab pos="180340" algn="l"/>
                    <a:tab pos="540385" algn="l"/>
                    <a:tab pos="3420745" algn="l"/>
                    <a:tab pos="5039995" algn="l"/>
                  </a:tabLst>
                </a:pP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e>
                        </m:rad>
                      </m:num>
                      <m:den>
                        <m:func>
                          <m:func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</m:func>
                      </m:den>
                    </m:f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marL="540385">
                  <a:lnSpc>
                    <a:spcPct val="150000"/>
                  </a:lnSpc>
                  <a:spcAft>
                    <a:spcPts val="800"/>
                  </a:spcAft>
                  <a:tabLst>
                    <a:tab pos="180340" algn="l"/>
                    <a:tab pos="540385" algn="l"/>
                    <a:tab pos="3420745" algn="l"/>
                    <a:tab pos="5039995" algn="l"/>
                  </a:tabLst>
                </a:pPr>
                <a:r>
                  <a:rPr lang="en-US" sz="4400" b="1" dirty="0">
                    <a:solidFill>
                      <a:srgbClr val="0000CC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ℝ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		</a:t>
                </a:r>
                <a:r>
                  <a:rPr lang="en-US" sz="4400" b="1" dirty="0">
                    <a:solidFill>
                      <a:srgbClr val="0000CC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ℝ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</a:t>
                </a:r>
                <a:r>
                  <a:rPr lang="en-US" sz="4400" b="1" dirty="0">
                    <a:solidFill>
                      <a:srgbClr val="0000CC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ℝ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𝒌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𝝅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|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𝒌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∈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ℤ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	</a:t>
                </a:r>
                <a:r>
                  <a:rPr lang="en-US" sz="4400" b="1" dirty="0">
                    <a:solidFill>
                      <a:srgbClr val="0000CC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ℝ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𝒌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𝝅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|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𝒌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∈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ℤ</m:t>
                        </m:r>
                      </m:e>
                    </m:d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5F485DB1-911D-41AC-A5C2-A2A06F983C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882" y="3821177"/>
                <a:ext cx="23088857" cy="3355470"/>
              </a:xfrm>
              <a:prstGeom prst="rect">
                <a:avLst/>
              </a:prstGeom>
              <a:blipFill>
                <a:blip r:embed="rId3"/>
                <a:stretch>
                  <a:fillRect b="-2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5633AAC2-1731-4177-A507-4A9D13B64D33}"/>
                  </a:ext>
                </a:extLst>
              </p:cNvPr>
              <p:cNvSpPr txBox="1"/>
              <p:nvPr/>
            </p:nvSpPr>
            <p:spPr>
              <a:xfrm>
                <a:off x="5257800" y="10134600"/>
                <a:ext cx="12419044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kumimoji="0" lang="en-US" sz="4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</m:func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≠</m:t>
                      </m:r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𝟎</m:t>
                      </m:r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≠</m:t>
                      </m:r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𝒌</m:t>
                      </m:r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𝝅</m:t>
                      </m:r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𝒌</m:t>
                      </m:r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∈</m:t>
                      </m:r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ℤ</m:t>
                      </m:r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5633AAC2-1731-4177-A507-4A9D13B64D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0" y="10134600"/>
                <a:ext cx="12419044" cy="7694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5" name="Oval 94">
            <a:extLst>
              <a:ext uri="{FF2B5EF4-FFF2-40B4-BE49-F238E27FC236}">
                <a16:creationId xmlns:a16="http://schemas.microsoft.com/office/drawing/2014/main" id="{936F1FCB-4055-4376-9005-985E76199DE7}"/>
              </a:ext>
            </a:extLst>
          </p:cNvPr>
          <p:cNvSpPr/>
          <p:nvPr/>
        </p:nvSpPr>
        <p:spPr>
          <a:xfrm>
            <a:off x="10287000" y="6039142"/>
            <a:ext cx="1066800" cy="97125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285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9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7199" y="1572062"/>
            <a:ext cx="6477000" cy="830997"/>
            <a:chOff x="-288924" y="1892299"/>
            <a:chExt cx="6477000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3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2" y="1892299"/>
              <a:ext cx="41005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45F82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2940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CÁC VÍ DỤ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4</a:t>
              </a:r>
            </a:p>
          </p:txBody>
        </p:sp>
      </p:grp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2" name="Group 10"/>
          <p:cNvGrpSpPr/>
          <p:nvPr/>
        </p:nvGrpSpPr>
        <p:grpSpPr>
          <a:xfrm>
            <a:off x="531701" y="7775624"/>
            <a:ext cx="23367556" cy="5867400"/>
            <a:chOff x="1270511" y="5867400"/>
            <a:chExt cx="23367556" cy="6491287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09"/>
              <a:ext cx="23365857" cy="6219678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85308"/>
              <a:chOff x="1224541" y="6305967"/>
              <a:chExt cx="3568119" cy="885308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999C8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srgbClr val="0999C8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533400" y="3461658"/>
            <a:ext cx="23365857" cy="4136143"/>
            <a:chOff x="1268078" y="3405486"/>
            <a:chExt cx="23365857" cy="4136143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1"/>
              <a:ext cx="23365857" cy="3750678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kumimoji="0" lang="en-US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kumimoji="0" lang="en-US" sz="4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kumimoji="0" lang="en-US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8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97AB143E-D7D5-4C4D-A86F-4836936D70F3}"/>
              </a:ext>
            </a:extLst>
          </p:cNvPr>
          <p:cNvSpPr txBox="1"/>
          <p:nvPr/>
        </p:nvSpPr>
        <p:spPr>
          <a:xfrm>
            <a:off x="2058605" y="1659385"/>
            <a:ext cx="1811007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135F82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 NGHĨA VÀ TÍNH TUẦN HOÀN CỦA HÀM SỐ LƯỢNG GIÁC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243E7312-8FA7-41F5-ABDB-FD32B44C177D}"/>
                  </a:ext>
                </a:extLst>
              </p:cNvPr>
              <p:cNvSpPr txBox="1"/>
              <p:nvPr/>
            </p:nvSpPr>
            <p:spPr>
              <a:xfrm>
                <a:off x="1101895" y="4422929"/>
                <a:ext cx="22836175" cy="25956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  <a:spcAft>
                    <a:spcPts val="800"/>
                  </a:spcAft>
                  <a:tabLst>
                    <a:tab pos="180340" algn="l"/>
                    <a:tab pos="3420745" algn="l"/>
                    <a:tab pos="5039995" algn="l"/>
                  </a:tabLst>
                </a:pP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𝒔𝒊𝒏</m:t>
                        </m:r>
                      </m:fName>
                      <m:e>
                        <m:d>
                          <m:d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  <a:tabLst>
                    <a:tab pos="180340" algn="l"/>
                    <a:tab pos="3420745" algn="l"/>
                    <a:tab pos="5039995" algn="l"/>
                  </a:tabLs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en-US" sz="4400" b="1" dirty="0">
                    <a:solidFill>
                      <a:srgbClr val="0000CC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ℝ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</a:t>
                </a:r>
                <a:r>
                  <a:rPr lang="en-US" sz="4400" b="1" dirty="0">
                    <a:solidFill>
                      <a:srgbClr val="0000CC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ℝ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\{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}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	</a:t>
                </a:r>
                <a:r>
                  <a:rPr lang="en-US" sz="4400" b="1" dirty="0">
                    <a:solidFill>
                      <a:srgbClr val="0000CC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ℝ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𝒌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𝝅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|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𝒌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∈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ℤ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	</a:t>
                </a:r>
                <a:r>
                  <a:rPr lang="en-US" sz="4400" b="1" dirty="0">
                    <a:solidFill>
                      <a:srgbClr val="0000CC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ℝ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\{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𝝅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}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243E7312-8FA7-41F5-ABDB-FD32B44C17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1895" y="4422929"/>
                <a:ext cx="22836175" cy="2595647"/>
              </a:xfrm>
              <a:prstGeom prst="rect">
                <a:avLst/>
              </a:prstGeom>
              <a:blipFill>
                <a:blip r:embed="rId3"/>
                <a:stretch>
                  <a:fillRect l="-294" b="-3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TextBox 56">
            <a:extLst>
              <a:ext uri="{FF2B5EF4-FFF2-40B4-BE49-F238E27FC236}">
                <a16:creationId xmlns:a16="http://schemas.microsoft.com/office/drawing/2014/main" id="{D171A664-A828-4DDA-A354-C137D79D85F4}"/>
              </a:ext>
            </a:extLst>
          </p:cNvPr>
          <p:cNvSpPr txBox="1"/>
          <p:nvPr/>
        </p:nvSpPr>
        <p:spPr>
          <a:xfrm>
            <a:off x="9829800" y="8337098"/>
            <a:ext cx="12419044" cy="7516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180340" algn="l"/>
                <a:tab pos="3420745" algn="l"/>
                <a:tab pos="5039995" algn="l"/>
              </a:tabLst>
            </a:pP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>
                <a:solidFill>
                  <a:srgbClr val="24245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A. </a:t>
            </a:r>
            <a:endParaRPr lang="en-US" sz="4400" dirty="0">
              <a:solidFill>
                <a:srgbClr val="242452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D40BE657-5EB8-49CB-8C7C-9DA17ACD7D01}"/>
              </a:ext>
            </a:extLst>
          </p:cNvPr>
          <p:cNvSpPr/>
          <p:nvPr/>
        </p:nvSpPr>
        <p:spPr>
          <a:xfrm>
            <a:off x="914400" y="5873714"/>
            <a:ext cx="1066800" cy="97125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F5E5DA71-0722-4E8B-9DC9-59EBC11823F2}"/>
              </a:ext>
            </a:extLst>
          </p:cNvPr>
          <p:cNvSpPr/>
          <p:nvPr/>
        </p:nvSpPr>
        <p:spPr>
          <a:xfrm>
            <a:off x="1411739" y="10210800"/>
            <a:ext cx="20819685" cy="2978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</a:t>
            </a:r>
            <a:r>
              <a:rPr kumimoji="0" lang="en-US" sz="4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Dặn</a:t>
            </a:r>
            <a:r>
              <a: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dò</a:t>
            </a:r>
            <a:r>
              <a: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về</a:t>
            </a:r>
            <a:r>
              <a: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nhà</a:t>
            </a:r>
            <a:endParaRPr kumimoji="0" lang="en-US" sz="4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2177278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Làm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2, SGK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trang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17.</a:t>
            </a:r>
          </a:p>
          <a:p>
            <a:pPr marL="0" marR="0" lvl="0" indent="0" algn="l" defTabSz="2177278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Ôn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lại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kiến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thức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về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trị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lượng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cung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46983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9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3" name="Rounded Rectangle 52"/>
          <p:cNvSpPr/>
          <p:nvPr/>
        </p:nvSpPr>
        <p:spPr>
          <a:xfrm>
            <a:off x="425686" y="1641426"/>
            <a:ext cx="23698200" cy="11241072"/>
          </a:xfrm>
          <a:prstGeom prst="roundRect">
            <a:avLst>
              <a:gd name="adj" fmla="val 3132"/>
            </a:avLst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999C8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863239" y="3734196"/>
            <a:ext cx="23164800" cy="91214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gõ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trống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gảy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đàn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thổi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sáo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hay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mở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miệng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nói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chuyện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tai ta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sẽ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nghe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cảm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nhận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âm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phát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ra.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tạo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âm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gọi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nguồn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phát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âm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hay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nguồn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âm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Âm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(sound)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dao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cơ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truyền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môi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trường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tai ta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cảm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nhận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Âm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nói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riêng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dao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cơ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nói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chung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truyền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qua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chân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vì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gì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truyền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sóng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Âm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tiện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trao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đổi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thông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tin,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liên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lạc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nhau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(communication media)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phổ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nhất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bên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cạnh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tiện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ảnh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Như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vậy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nghiên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cứu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âm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mặt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Đặc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trưng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lý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lý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đặc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trưng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lý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khách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nguồn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tạo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âm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chất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truyền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đặc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âm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... </a:t>
            </a:r>
            <a:endParaRPr lang="en-US" b="1" dirty="0"/>
          </a:p>
        </p:txBody>
      </p:sp>
      <p:grpSp>
        <p:nvGrpSpPr>
          <p:cNvPr id="8" name="Group 60">
            <a:extLst>
              <a:ext uri="{FF2B5EF4-FFF2-40B4-BE49-F238E27FC236}">
                <a16:creationId xmlns:a16="http://schemas.microsoft.com/office/drawing/2014/main" id="{2EF28855-0671-4CBE-932B-21FBB6C6366B}"/>
              </a:ext>
            </a:extLst>
          </p:cNvPr>
          <p:cNvGrpSpPr/>
          <p:nvPr/>
        </p:nvGrpSpPr>
        <p:grpSpPr>
          <a:xfrm>
            <a:off x="260117" y="1842087"/>
            <a:ext cx="20549953" cy="907184"/>
            <a:chOff x="7459671" y="7086600"/>
            <a:chExt cx="20552335" cy="90728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896C7BA-3CF7-4401-A38A-3096C29D2C73}"/>
                </a:ext>
              </a:extLst>
            </p:cNvPr>
            <p:cNvSpPr/>
            <p:nvPr/>
          </p:nvSpPr>
          <p:spPr>
            <a:xfrm>
              <a:off x="9092456" y="7178187"/>
              <a:ext cx="18919550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ĐỊNH NGHĨA VÀ TÍNH TUẦN HOÀN CỦA HÀM SỐ LƯỢNG GIÁC</a:t>
              </a:r>
            </a:p>
          </p:txBody>
        </p:sp>
        <p:grpSp>
          <p:nvGrpSpPr>
            <p:cNvPr id="11" name="Group 26">
              <a:extLst>
                <a:ext uri="{FF2B5EF4-FFF2-40B4-BE49-F238E27FC236}">
                  <a16:creationId xmlns:a16="http://schemas.microsoft.com/office/drawing/2014/main" id="{697EDD29-30E0-45BB-BE28-C83AD7E55FA8}"/>
                </a:ext>
              </a:extLst>
            </p:cNvPr>
            <p:cNvGrpSpPr/>
            <p:nvPr/>
          </p:nvGrpSpPr>
          <p:grpSpPr>
            <a:xfrm>
              <a:off x="7459671" y="7086600"/>
              <a:ext cx="1428577" cy="852845"/>
              <a:chOff x="7459669" y="7543800"/>
              <a:chExt cx="1416783" cy="852845"/>
            </a:xfrm>
          </p:grpSpPr>
          <p:sp>
            <p:nvSpPr>
              <p:cNvPr id="12" name="Isosceles Triangle 44">
                <a:extLst>
                  <a:ext uri="{FF2B5EF4-FFF2-40B4-BE49-F238E27FC236}">
                    <a16:creationId xmlns:a16="http://schemas.microsoft.com/office/drawing/2014/main" id="{E1EC412F-31C5-4505-8309-341A723C8C54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3" name="Group 28">
                <a:extLst>
                  <a:ext uri="{FF2B5EF4-FFF2-40B4-BE49-F238E27FC236}">
                    <a16:creationId xmlns:a16="http://schemas.microsoft.com/office/drawing/2014/main" id="{3AC62BD7-129A-45B3-B743-BBB240806AAC}"/>
                  </a:ext>
                </a:extLst>
              </p:cNvPr>
              <p:cNvGrpSpPr/>
              <p:nvPr/>
            </p:nvGrpSpPr>
            <p:grpSpPr>
              <a:xfrm>
                <a:off x="7504852" y="7653443"/>
                <a:ext cx="1371600" cy="743202"/>
                <a:chOff x="7504852" y="7653443"/>
                <a:chExt cx="1371600" cy="743202"/>
              </a:xfrm>
            </p:grpSpPr>
            <p:sp>
              <p:nvSpPr>
                <p:cNvPr id="14" name="Round Same Side Corner Rectangle 60">
                  <a:extLst>
                    <a:ext uri="{FF2B5EF4-FFF2-40B4-BE49-F238E27FC236}">
                      <a16:creationId xmlns:a16="http://schemas.microsoft.com/office/drawing/2014/main" id="{15BB7A40-9C6E-40DA-9433-FCF6200C13EB}"/>
                    </a:ext>
                  </a:extLst>
                </p:cNvPr>
                <p:cNvSpPr/>
                <p:nvPr/>
              </p:nvSpPr>
              <p:spPr>
                <a:xfrm rot="5400000">
                  <a:off x="7824892" y="7333403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2448A6C1-0737-4BD0-9DB4-7D58B06425B9}"/>
                    </a:ext>
                  </a:extLst>
                </p:cNvPr>
                <p:cNvSpPr txBox="1"/>
                <p:nvPr/>
              </p:nvSpPr>
              <p:spPr>
                <a:xfrm>
                  <a:off x="7997786" y="7688759"/>
                  <a:ext cx="429556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</a:t>
                  </a:r>
                </a:p>
              </p:txBody>
            </p:sp>
          </p:grpSp>
        </p:grp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CE67304-5D5E-42C0-830D-6E86CDBE6FA5}"/>
              </a:ext>
            </a:extLst>
          </p:cNvPr>
          <p:cNvGrpSpPr/>
          <p:nvPr/>
        </p:nvGrpSpPr>
        <p:grpSpPr>
          <a:xfrm>
            <a:off x="362496" y="2780845"/>
            <a:ext cx="10253661" cy="861774"/>
            <a:chOff x="644526" y="2766774"/>
            <a:chExt cx="10253661" cy="861774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49CB0CD-509C-41EF-A488-D92DB1406395}"/>
                </a:ext>
              </a:extLst>
            </p:cNvPr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Ví</a:t>
              </a:r>
              <a:r>
                <a:rPr lang="en-US" sz="48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dụ</a:t>
              </a:r>
              <a:r>
                <a:rPr lang="en-US" sz="48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mở</a:t>
              </a:r>
              <a:r>
                <a:rPr lang="en-US" sz="48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đầu</a:t>
              </a:r>
              <a:endParaRPr lang="en-US" sz="48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" name="Rounded Rectangle 89">
              <a:extLst>
                <a:ext uri="{FF2B5EF4-FFF2-40B4-BE49-F238E27FC236}">
                  <a16:creationId xmlns:a16="http://schemas.microsoft.com/office/drawing/2014/main" id="{B2B04C60-C005-4A10-82C8-EEE7A7C4691B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89F9A93-1B94-425A-B008-769A668010DF}"/>
                </a:ext>
              </a:extLst>
            </p:cNvPr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20549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7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ounded Rectangle 52"/>
              <p:cNvSpPr/>
              <p:nvPr/>
            </p:nvSpPr>
            <p:spPr>
              <a:xfrm>
                <a:off x="685800" y="1752601"/>
                <a:ext cx="22936199" cy="3048000"/>
              </a:xfrm>
              <a:prstGeom prst="roundRect">
                <a:avLst>
                  <a:gd name="adj" fmla="val 3132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en-US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 ta </a:t>
                </a:r>
                <a:r>
                  <a:rPr lang="en-US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biểu</a:t>
                </a:r>
                <a:r>
                  <a:rPr lang="en-US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diễn</a:t>
                </a:r>
                <a:r>
                  <a:rPr lang="en-US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</a:t>
                </a:r>
                <a:r>
                  <a:rPr lang="en-US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hiệu</a:t>
                </a:r>
                <a:r>
                  <a:rPr lang="en-US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âm</a:t>
                </a:r>
                <a:r>
                  <a:rPr lang="en-US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thanh</a:t>
                </a:r>
                <a:r>
                  <a:rPr lang="en-US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gắn</a:t>
                </a:r>
                <a:r>
                  <a:rPr lang="en-US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vào</a:t>
                </a:r>
                <a:r>
                  <a:rPr lang="en-US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như</a:t>
                </a:r>
                <a:r>
                  <a:rPr lang="en-US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vẽ</a:t>
                </a:r>
                <a:r>
                  <a:rPr lang="en-US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</a:t>
                </a:r>
                <a:r>
                  <a:rPr lang="en-US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</a:t>
                </a:r>
                <a:r>
                  <a:rPr lang="en-US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thiết</a:t>
                </a:r>
                <a:r>
                  <a:rPr lang="en-US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</m:d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</m:d>
                  </m:oMath>
                </a14:m>
                <a:r>
                  <a:rPr lang="en-US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:r>
                  <a:rPr lang="en-US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đối</a:t>
                </a:r>
                <a:r>
                  <a:rPr lang="en-US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xứng</a:t>
                </a:r>
                <a:r>
                  <a:rPr lang="en-US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US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).</a:t>
                </a:r>
              </a:p>
            </p:txBody>
          </p:sp>
        </mc:Choice>
        <mc:Fallback xmlns="">
          <p:sp>
            <p:nvSpPr>
              <p:cNvPr id="53" name="Rounded 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1752601"/>
                <a:ext cx="22936199" cy="3048000"/>
              </a:xfrm>
              <a:prstGeom prst="roundRect">
                <a:avLst>
                  <a:gd name="adj" fmla="val 3132"/>
                </a:avLst>
              </a:prstGeom>
              <a:blipFill rotWithShape="0">
                <a:blip r:embed="rId3"/>
                <a:stretch>
                  <a:fillRect l="-822"/>
                </a:stretch>
              </a:blip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/>
              <p:cNvSpPr/>
              <p:nvPr/>
            </p:nvSpPr>
            <p:spPr>
              <a:xfrm>
                <a:off x="685800" y="9829800"/>
                <a:ext cx="22936199" cy="3707760"/>
              </a:xfrm>
              <a:prstGeom prst="roundRect">
                <a:avLst>
                  <a:gd name="adj" fmla="val 3132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en-US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 </a:t>
                </a:r>
                <a:r>
                  <a:rPr lang="en-US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hỏi</a:t>
                </a:r>
                <a:r>
                  <a:rPr lang="en-US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1: Ta </a:t>
                </a:r>
                <a:r>
                  <a:rPr lang="en-US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nhận</a:t>
                </a:r>
                <a:r>
                  <a:rPr lang="en-US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lang="en-US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gì</a:t>
                </a:r>
                <a:r>
                  <a:rPr lang="en-US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về</a:t>
                </a:r>
                <a:r>
                  <a:rPr lang="en-US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đoạn</a:t>
                </a:r>
                <a:r>
                  <a:rPr lang="en-US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d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;</m:t>
                    </m:r>
                    <m:d>
                      <m:dPr>
                        <m:begChr m:val="["/>
                        <m:endChr m:val="]"/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;</m:t>
                    </m:r>
                    <m:d>
                      <m:dPr>
                        <m:begChr m:val="["/>
                        <m:endChr m:val="]"/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</m:d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;</m:t>
                    </m:r>
                    <m:d>
                      <m:dPr>
                        <m:begChr m:val="["/>
                        <m:endChr m:val="]"/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</m:d>
                  </m:oMath>
                </a14:m>
                <a:r>
                  <a:rPr lang="en-US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en-US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hỏi</a:t>
                </a:r>
                <a:r>
                  <a:rPr lang="en-US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2: </a:t>
                </a:r>
                <a:r>
                  <a:rPr lang="en-US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Liệu</a:t>
                </a:r>
                <a:r>
                  <a:rPr lang="en-US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mà</a:t>
                </a:r>
                <a:r>
                  <a:rPr lang="en-US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chúng</a:t>
                </a:r>
                <a:r>
                  <a:rPr lang="en-US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đã</a:t>
                </a:r>
                <a:r>
                  <a:rPr lang="en-US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học</a:t>
                </a:r>
                <a:r>
                  <a:rPr lang="en-US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  <a:p>
                <a:pPr>
                  <a:lnSpc>
                    <a:spcPct val="150000"/>
                  </a:lnSpc>
                </a:pPr>
                <a:endParaRPr lang="en-US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" name="Rounded 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9829800"/>
                <a:ext cx="22936199" cy="3707760"/>
              </a:xfrm>
              <a:prstGeom prst="roundRect">
                <a:avLst>
                  <a:gd name="adj" fmla="val 3132"/>
                </a:avLst>
              </a:prstGeom>
              <a:blipFill rotWithShape="0">
                <a:blip r:embed="rId4"/>
                <a:stretch>
                  <a:fillRect l="-796" t="-1621"/>
                </a:stretch>
              </a:blip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1">
            <a:extLst>
              <a:ext uri="{FF2B5EF4-FFF2-40B4-BE49-F238E27FC236}">
                <a16:creationId xmlns:a16="http://schemas.microsoft.com/office/drawing/2014/main" id="{A7814FD1-98FB-4F02-841A-02A7FACFEC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5004120"/>
            <a:ext cx="17449800" cy="3707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2A4EEA1-0BF1-418E-84EA-259C1B8CF64A}"/>
              </a:ext>
            </a:extLst>
          </p:cNvPr>
          <p:cNvSpPr txBox="1"/>
          <p:nvPr/>
        </p:nvSpPr>
        <p:spPr>
          <a:xfrm>
            <a:off x="5562600" y="8990122"/>
            <a:ext cx="12188536" cy="7832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</a:pPr>
            <a:r>
              <a:rPr lang="vi-VN" sz="4400" b="1" dirty="0">
                <a:solidFill>
                  <a:srgbClr val="25232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Biểu diễn tín hiệu theo thời gian</a:t>
            </a:r>
            <a:endParaRPr lang="en-US" sz="44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7120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7199" y="1572062"/>
            <a:ext cx="22906871" cy="830997"/>
            <a:chOff x="-288924" y="1892299"/>
            <a:chExt cx="22906871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20530386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 NGHĨA VÀ TÍNH TUẦN HOÀN CỦA HÀM SỐ LƯỢNG GIÁC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2940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nghĩa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hàm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số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sin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73095" y="3441332"/>
            <a:ext cx="21374844" cy="6282256"/>
            <a:chOff x="1076414" y="4334859"/>
            <a:chExt cx="21374844" cy="6282256"/>
          </a:xfrm>
        </p:grpSpPr>
        <p:grpSp>
          <p:nvGrpSpPr>
            <p:cNvPr id="22" name="Group 5"/>
            <p:cNvGrpSpPr/>
            <p:nvPr/>
          </p:nvGrpSpPr>
          <p:grpSpPr>
            <a:xfrm>
              <a:off x="1533269" y="4671091"/>
              <a:ext cx="20917989" cy="5946024"/>
              <a:chOff x="637542" y="1083939"/>
              <a:chExt cx="8237284" cy="2340976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637542" y="1083939"/>
                <a:ext cx="4579185" cy="2340976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23" name="Group 65"/>
            <p:cNvGrpSpPr/>
            <p:nvPr/>
          </p:nvGrpSpPr>
          <p:grpSpPr>
            <a:xfrm>
              <a:off x="1076414" y="4334859"/>
              <a:ext cx="4411573" cy="824978"/>
              <a:chOff x="166396" y="8712046"/>
              <a:chExt cx="4411573" cy="824978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932118" y="8712046"/>
                <a:ext cx="3581430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vi-VN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nghĩa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p:grpSp>
      </p:grpSp>
      <p:grpSp>
        <p:nvGrpSpPr>
          <p:cNvPr id="45" name="Group 44"/>
          <p:cNvGrpSpPr/>
          <p:nvPr/>
        </p:nvGrpSpPr>
        <p:grpSpPr>
          <a:xfrm>
            <a:off x="503829" y="9805929"/>
            <a:ext cx="23284288" cy="3757671"/>
            <a:chOff x="1390107" y="4243329"/>
            <a:chExt cx="23284288" cy="3757671"/>
          </a:xfrm>
        </p:grpSpPr>
        <p:grpSp>
          <p:nvGrpSpPr>
            <p:cNvPr id="46" name="Group 45"/>
            <p:cNvGrpSpPr/>
            <p:nvPr/>
          </p:nvGrpSpPr>
          <p:grpSpPr>
            <a:xfrm>
              <a:off x="1390107" y="4280770"/>
              <a:ext cx="23284288" cy="3720230"/>
              <a:chOff x="1232452" y="2700345"/>
              <a:chExt cx="23284288" cy="3720230"/>
            </a:xfrm>
          </p:grpSpPr>
          <p:sp>
            <p:nvSpPr>
              <p:cNvPr id="48" name="Rounded Rectangle 47"/>
              <p:cNvSpPr/>
              <p:nvPr/>
            </p:nvSpPr>
            <p:spPr>
              <a:xfrm>
                <a:off x="1232452" y="2858285"/>
                <a:ext cx="23284288" cy="3562290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9" name="Freeform 20"/>
              <p:cNvSpPr>
                <a:spLocks/>
              </p:cNvSpPr>
              <p:nvPr/>
            </p:nvSpPr>
            <p:spPr bwMode="auto">
              <a:xfrm>
                <a:off x="1242929" y="2700345"/>
                <a:ext cx="3478409" cy="762778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2420619" y="4243329"/>
              <a:ext cx="2021707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Chú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ý 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Hình chữ nhật 9">
                <a:extLst>
                  <a:ext uri="{FF2B5EF4-FFF2-40B4-BE49-F238E27FC236}">
                    <a16:creationId xmlns:a16="http://schemas.microsoft.com/office/drawing/2014/main" id="{6B1AC2A2-9288-4D7E-9870-0B627BEB8B31}"/>
                  </a:ext>
                </a:extLst>
              </p:cNvPr>
              <p:cNvSpPr/>
              <p:nvPr/>
            </p:nvSpPr>
            <p:spPr>
              <a:xfrm>
                <a:off x="611330" y="4129407"/>
                <a:ext cx="10285271" cy="1446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Qui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tắc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đặt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tương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ứng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mỗi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thực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x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thực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𝐬𝐢𝐧</m:t>
                        </m:r>
                      </m:fName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func>
                  </m:oMath>
                </a14:m>
                <a:endParaRPr lang="en-US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0" name="Hình chữ nhật 9">
                <a:extLst>
                  <a:ext uri="{FF2B5EF4-FFF2-40B4-BE49-F238E27FC236}">
                    <a16:creationId xmlns:a16="http://schemas.microsoft.com/office/drawing/2014/main" id="{6B1AC2A2-9288-4D7E-9870-0B627BEB8B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330" y="4129407"/>
                <a:ext cx="10285271" cy="1446550"/>
              </a:xfrm>
              <a:prstGeom prst="rect">
                <a:avLst/>
              </a:prstGeom>
              <a:blipFill>
                <a:blip r:embed="rId3"/>
                <a:stretch>
                  <a:fillRect l="-2370" t="-8403" b="-184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1" name="Object 40">
                <a:extLst>
                  <a:ext uri="{FF2B5EF4-FFF2-40B4-BE49-F238E27FC236}">
                    <a16:creationId xmlns:a16="http://schemas.microsoft.com/office/drawing/2014/main" id="{6CF7052C-5AAE-4710-95B6-38A14375AA97}"/>
                  </a:ext>
                </a:extLst>
              </p:cNvPr>
              <p:cNvSpPr txBox="1"/>
              <p:nvPr/>
            </p:nvSpPr>
            <p:spPr>
              <a:xfrm>
                <a:off x="2845834" y="5430786"/>
                <a:ext cx="4742790" cy="1607061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500" b="1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𝐬𝐢𝐧</m:t>
                          </m:r>
                          <m:r>
                            <a:rPr lang="en-US" sz="4500" b="1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:</m:t>
                          </m:r>
                        </m:fName>
                        <m:e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ℝ</m:t>
                          </m:r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ℝ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a:rPr lang="en-US" sz="45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5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↦</m:t>
                      </m:r>
                      <m:r>
                        <a:rPr lang="en-US" sz="45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45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500" b="1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</m:oMath>
                  </m:oMathPara>
                </a14:m>
                <a:endParaRPr lang="en-US" sz="4500" b="1" dirty="0"/>
              </a:p>
            </p:txBody>
          </p:sp>
        </mc:Choice>
        <mc:Fallback>
          <p:sp>
            <p:nvSpPr>
              <p:cNvPr id="41" name="Object 40">
                <a:extLst>
                  <a:ext uri="{FF2B5EF4-FFF2-40B4-BE49-F238E27FC236}">
                    <a16:creationId xmlns:a16="http://schemas.microsoft.com/office/drawing/2014/main" id="{6CF7052C-5AAE-4710-95B6-38A14375AA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5834" y="5430786"/>
                <a:ext cx="4742790" cy="160706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40AB953-2093-4114-AE8D-372C1B49BC14}"/>
                  </a:ext>
                </a:extLst>
              </p:cNvPr>
              <p:cNvSpPr txBox="1"/>
              <p:nvPr/>
            </p:nvSpPr>
            <p:spPr>
              <a:xfrm>
                <a:off x="774916" y="6844640"/>
                <a:ext cx="12420600" cy="19933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sin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hiệu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𝐲</m:t>
                    </m:r>
                    <m:r>
                      <a:rPr kumimoji="0" lang="en-US" sz="4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= </m:t>
                    </m:r>
                    <m:func>
                      <m:func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𝒔𝒊𝒏</m:t>
                        </m:r>
                      </m:fName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𝒙</m:t>
                        </m:r>
                      </m:e>
                    </m:func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40AB953-2093-4114-AE8D-372C1B49BC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916" y="6844640"/>
                <a:ext cx="12420600" cy="1993366"/>
              </a:xfrm>
              <a:prstGeom prst="rect">
                <a:avLst/>
              </a:prstGeom>
              <a:blipFill>
                <a:blip r:embed="rId5"/>
                <a:stretch>
                  <a:fillRect l="-1963" b="-134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Box 43">
            <a:extLst>
              <a:ext uri="{FF2B5EF4-FFF2-40B4-BE49-F238E27FC236}">
                <a16:creationId xmlns:a16="http://schemas.microsoft.com/office/drawing/2014/main" id="{CF29AB40-0858-4E68-A045-8914D5F247B6}"/>
              </a:ext>
            </a:extLst>
          </p:cNvPr>
          <p:cNvSpPr txBox="1"/>
          <p:nvPr/>
        </p:nvSpPr>
        <p:spPr>
          <a:xfrm>
            <a:off x="5110248" y="10649819"/>
            <a:ext cx="124206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xác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sin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.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Object 49">
                <a:extLst>
                  <a:ext uri="{FF2B5EF4-FFF2-40B4-BE49-F238E27FC236}">
                    <a16:creationId xmlns:a16="http://schemas.microsoft.com/office/drawing/2014/main" id="{65472A8F-EE20-4DF1-A392-17BDC254F001}"/>
                  </a:ext>
                </a:extLst>
              </p:cNvPr>
              <p:cNvSpPr txBox="1"/>
              <p:nvPr/>
            </p:nvSpPr>
            <p:spPr>
              <a:xfrm>
                <a:off x="14429017" y="10660559"/>
                <a:ext cx="506183" cy="769441"/>
              </a:xfrm>
              <a:prstGeom prst="rect">
                <a:avLst/>
              </a:prstGeom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5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en-US" sz="4500" b="1" dirty="0"/>
              </a:p>
            </p:txBody>
          </p:sp>
        </mc:Choice>
        <mc:Fallback xmlns="">
          <p:sp>
            <p:nvSpPr>
              <p:cNvPr id="50" name="Object 49">
                <a:extLst>
                  <a:ext uri="{FF2B5EF4-FFF2-40B4-BE49-F238E27FC236}">
                    <a16:creationId xmlns:a16="http://schemas.microsoft.com/office/drawing/2014/main" id="{65472A8F-EE20-4DF1-A392-17BDC254F0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29017" y="10660559"/>
                <a:ext cx="506183" cy="769441"/>
              </a:xfrm>
              <a:prstGeom prst="rect">
                <a:avLst/>
              </a:prstGeom>
              <a:blipFill>
                <a:blip r:embed="rId6"/>
                <a:stretch>
                  <a:fillRect r="-2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Rectangle 50">
            <a:extLst>
              <a:ext uri="{FF2B5EF4-FFF2-40B4-BE49-F238E27FC236}">
                <a16:creationId xmlns:a16="http://schemas.microsoft.com/office/drawing/2014/main" id="{0E557352-A190-4C02-BDF5-8827BDAE7B13}"/>
              </a:ext>
            </a:extLst>
          </p:cNvPr>
          <p:cNvSpPr/>
          <p:nvPr/>
        </p:nvSpPr>
        <p:spPr>
          <a:xfrm>
            <a:off x="5064351" y="11318919"/>
            <a:ext cx="12117006" cy="1828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40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</a:t>
            </a:r>
            <a:r>
              <a:rPr lang="en-US" sz="4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</a:t>
            </a:r>
            <a:r>
              <a:rPr lang="en-US" sz="4000" b="1" dirty="0" err="1">
                <a:solidFill>
                  <a:srgbClr val="FF0000"/>
                </a:solidFill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000" b="1" dirty="0">
                <a:solidFill>
                  <a:srgbClr val="FF0000"/>
                </a:solidFill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</a:t>
            </a:r>
            <a:r>
              <a:rPr lang="en-US" sz="4000" b="1" dirty="0">
                <a:solidFill>
                  <a:srgbClr val="FF0000"/>
                </a:solidFill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lẻ</a:t>
            </a:r>
            <a:r>
              <a:rPr lang="en-US" sz="4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0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vì</a:t>
            </a:r>
            <a:r>
              <a:rPr lang="en-US" sz="4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Object 51">
                <a:extLst>
                  <a:ext uri="{FF2B5EF4-FFF2-40B4-BE49-F238E27FC236}">
                    <a16:creationId xmlns:a16="http://schemas.microsoft.com/office/drawing/2014/main" id="{FD25AA02-D2FF-42C8-9A18-46F6CE937987}"/>
                  </a:ext>
                </a:extLst>
              </p:cNvPr>
              <p:cNvSpPr txBox="1"/>
              <p:nvPr/>
            </p:nvSpPr>
            <p:spPr>
              <a:xfrm>
                <a:off x="13914437" y="11811208"/>
                <a:ext cx="7533502" cy="944562"/>
              </a:xfrm>
              <a:prstGeom prst="rect">
                <a:avLst/>
              </a:prstGeom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500" b="1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d>
                            <m:dPr>
                              <m:ctrlPr>
                                <a:rPr lang="en-US" sz="45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5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5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e>
                      </m:func>
                      <m:r>
                        <a:rPr lang="en-US" sz="45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unc>
                        <m:funcPr>
                          <m:ctrlP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500" b="1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  <m:r>
                        <a:rPr lang="en-US" sz="45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;∀</m:t>
                      </m:r>
                      <m:r>
                        <a:rPr lang="en-US" sz="45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5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45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en-US" sz="4500" b="1" dirty="0"/>
              </a:p>
            </p:txBody>
          </p:sp>
        </mc:Choice>
        <mc:Fallback xmlns="">
          <p:sp>
            <p:nvSpPr>
              <p:cNvPr id="52" name="Object 51">
                <a:extLst>
                  <a:ext uri="{FF2B5EF4-FFF2-40B4-BE49-F238E27FC236}">
                    <a16:creationId xmlns:a16="http://schemas.microsoft.com/office/drawing/2014/main" id="{FD25AA02-D2FF-42C8-9A18-46F6CE9379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14437" y="11811208"/>
                <a:ext cx="7533502" cy="94456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Object 52">
                <a:extLst>
                  <a:ext uri="{FF2B5EF4-FFF2-40B4-BE49-F238E27FC236}">
                    <a16:creationId xmlns:a16="http://schemas.microsoft.com/office/drawing/2014/main" id="{8E83E047-A913-4308-93CB-7FEDFBE0D095}"/>
                  </a:ext>
                </a:extLst>
              </p:cNvPr>
              <p:cNvSpPr txBox="1"/>
              <p:nvPr/>
            </p:nvSpPr>
            <p:spPr>
              <a:xfrm>
                <a:off x="7620000" y="11904662"/>
                <a:ext cx="3013748" cy="744538"/>
              </a:xfrm>
              <a:prstGeom prst="rect">
                <a:avLst/>
              </a:prstGeom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5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45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500" b="1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</m:oMath>
                  </m:oMathPara>
                </a14:m>
                <a:endParaRPr lang="en-US" sz="4500" b="1" dirty="0"/>
              </a:p>
            </p:txBody>
          </p:sp>
        </mc:Choice>
        <mc:Fallback xmlns="">
          <p:sp>
            <p:nvSpPr>
              <p:cNvPr id="53" name="Object 52">
                <a:extLst>
                  <a:ext uri="{FF2B5EF4-FFF2-40B4-BE49-F238E27FC236}">
                    <a16:creationId xmlns:a16="http://schemas.microsoft.com/office/drawing/2014/main" id="{8E83E047-A913-4308-93CB-7FEDFBE0D0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0" y="11904662"/>
                <a:ext cx="3013748" cy="74453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4" name="Group 53">
            <a:extLst>
              <a:ext uri="{FF2B5EF4-FFF2-40B4-BE49-F238E27FC236}">
                <a16:creationId xmlns:a16="http://schemas.microsoft.com/office/drawing/2014/main" id="{B4F2C500-2C2F-4E57-AC9D-85F671E04317}"/>
              </a:ext>
            </a:extLst>
          </p:cNvPr>
          <p:cNvGrpSpPr/>
          <p:nvPr/>
        </p:nvGrpSpPr>
        <p:grpSpPr>
          <a:xfrm>
            <a:off x="12573000" y="4666799"/>
            <a:ext cx="5536208" cy="4918630"/>
            <a:chOff x="1277038" y="1837630"/>
            <a:chExt cx="4779383" cy="4350492"/>
          </a:xfrm>
        </p:grpSpPr>
        <p:grpSp>
          <p:nvGrpSpPr>
            <p:cNvPr id="55" name="Group 19">
              <a:extLst>
                <a:ext uri="{FF2B5EF4-FFF2-40B4-BE49-F238E27FC236}">
                  <a16:creationId xmlns:a16="http://schemas.microsoft.com/office/drawing/2014/main" id="{83F0F892-D04B-4C26-BF30-0E0D57092D6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77038" y="1837630"/>
              <a:ext cx="4779383" cy="4350492"/>
              <a:chOff x="988" y="-107"/>
              <a:chExt cx="4556" cy="4283"/>
            </a:xfrm>
          </p:grpSpPr>
          <p:sp>
            <p:nvSpPr>
              <p:cNvPr id="59" name="Line 20">
                <a:extLst>
                  <a:ext uri="{FF2B5EF4-FFF2-40B4-BE49-F238E27FC236}">
                    <a16:creationId xmlns:a16="http://schemas.microsoft.com/office/drawing/2014/main" id="{0BFBAE46-9E82-4AE1-848F-D26932DCE5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76" y="68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60" name="Group 59">
                <a:extLst>
                  <a:ext uri="{FF2B5EF4-FFF2-40B4-BE49-F238E27FC236}">
                    <a16:creationId xmlns:a16="http://schemas.microsoft.com/office/drawing/2014/main" id="{85A93DE5-D010-4246-AF90-C578286D392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88" y="121"/>
                <a:ext cx="4556" cy="4055"/>
                <a:chOff x="768" y="121"/>
                <a:chExt cx="4556" cy="4055"/>
              </a:xfrm>
            </p:grpSpPr>
            <p:grpSp>
              <p:nvGrpSpPr>
                <p:cNvPr id="62" name="Group 23">
                  <a:extLst>
                    <a:ext uri="{FF2B5EF4-FFF2-40B4-BE49-F238E27FC236}">
                      <a16:creationId xmlns:a16="http://schemas.microsoft.com/office/drawing/2014/main" id="{DE5A69FB-FBF2-44B6-8288-A68F0B5E67B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68" y="121"/>
                  <a:ext cx="4556" cy="4055"/>
                  <a:chOff x="768" y="121"/>
                  <a:chExt cx="4556" cy="4055"/>
                </a:xfrm>
              </p:grpSpPr>
              <p:sp>
                <p:nvSpPr>
                  <p:cNvPr id="64" name="Line 24">
                    <a:extLst>
                      <a:ext uri="{FF2B5EF4-FFF2-40B4-BE49-F238E27FC236}">
                        <a16:creationId xmlns:a16="http://schemas.microsoft.com/office/drawing/2014/main" id="{6C7DE945-66F3-46BD-AB57-BFB11BA28D4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5180" y="2124"/>
                    <a:ext cx="14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3366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320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pic>
                <p:nvPicPr>
                  <p:cNvPr id="65" name="Picture 25">
                    <a:extLst>
                      <a:ext uri="{FF2B5EF4-FFF2-40B4-BE49-F238E27FC236}">
                        <a16:creationId xmlns:a16="http://schemas.microsoft.com/office/drawing/2014/main" id="{E8C9D86B-246F-495C-AF3B-BE71873595C2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9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68" y="121"/>
                    <a:ext cx="4512" cy="405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</p:grpSp>
            <p:sp>
              <p:nvSpPr>
                <p:cNvPr id="63" name="Text Box 22">
                  <a:extLst>
                    <a:ext uri="{FF2B5EF4-FFF2-40B4-BE49-F238E27FC236}">
                      <a16:creationId xmlns:a16="http://schemas.microsoft.com/office/drawing/2014/main" id="{80BE61FF-7155-4DD0-AF86-C1B8C2583DE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46" y="2062"/>
                  <a:ext cx="350" cy="57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3200" i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x</a:t>
                  </a:r>
                </a:p>
              </p:txBody>
            </p:sp>
          </p:grpSp>
          <p:sp>
            <p:nvSpPr>
              <p:cNvPr id="61" name="Text Box 26">
                <a:extLst>
                  <a:ext uri="{FF2B5EF4-FFF2-40B4-BE49-F238E27FC236}">
                    <a16:creationId xmlns:a16="http://schemas.microsoft.com/office/drawing/2014/main" id="{F6F6B66C-B205-4689-AB28-D1865963F20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04" y="-107"/>
                <a:ext cx="372" cy="5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</a:p>
            </p:txBody>
          </p:sp>
        </p:grpSp>
        <p:sp>
          <p:nvSpPr>
            <p:cNvPr id="56" name="Line 27">
              <a:extLst>
                <a:ext uri="{FF2B5EF4-FFF2-40B4-BE49-F238E27FC236}">
                  <a16:creationId xmlns:a16="http://schemas.microsoft.com/office/drawing/2014/main" id="{D5A1D487-23D7-4D96-8415-138363A93B0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82088" y="2955972"/>
              <a:ext cx="1066800" cy="0"/>
            </a:xfrm>
            <a:prstGeom prst="line">
              <a:avLst/>
            </a:prstGeom>
            <a:noFill/>
            <a:ln w="28575">
              <a:solidFill>
                <a:srgbClr val="33993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" name="Line 28">
              <a:extLst>
                <a:ext uri="{FF2B5EF4-FFF2-40B4-BE49-F238E27FC236}">
                  <a16:creationId xmlns:a16="http://schemas.microsoft.com/office/drawing/2014/main" id="{E70048A6-7295-4C32-9C1E-FE73433766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36188" y="2978197"/>
              <a:ext cx="0" cy="114300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" name="Text Box 29">
              <a:extLst>
                <a:ext uri="{FF2B5EF4-FFF2-40B4-BE49-F238E27FC236}">
                  <a16:creationId xmlns:a16="http://schemas.microsoft.com/office/drawing/2014/main" id="{27441EB0-A9DE-4250-8D70-880F0E904C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16005" y="2654300"/>
              <a:ext cx="949299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3200">
                  <a:latin typeface="Times New Roman" panose="02020603050405020304" pitchFamily="18" charset="0"/>
                  <a:cs typeface="Times New Roman" panose="02020603050405020304" pitchFamily="18" charset="0"/>
                </a:rPr>
                <a:t>sin </a:t>
              </a:r>
              <a:r>
                <a:rPr lang="en-US" altLang="en-US" sz="32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19BE4818-2A48-4F91-8DC7-839B5B95378E}"/>
              </a:ext>
            </a:extLst>
          </p:cNvPr>
          <p:cNvGrpSpPr>
            <a:grpSpLocks/>
          </p:cNvGrpSpPr>
          <p:nvPr/>
        </p:nvGrpSpPr>
        <p:grpSpPr bwMode="auto">
          <a:xfrm>
            <a:off x="18196899" y="5166057"/>
            <a:ext cx="4966499" cy="4212630"/>
            <a:chOff x="3186" y="127"/>
            <a:chExt cx="2492" cy="2783"/>
          </a:xfrm>
        </p:grpSpPr>
        <p:sp>
          <p:nvSpPr>
            <p:cNvPr id="67" name="Line 4">
              <a:extLst>
                <a:ext uri="{FF2B5EF4-FFF2-40B4-BE49-F238E27FC236}">
                  <a16:creationId xmlns:a16="http://schemas.microsoft.com/office/drawing/2014/main" id="{667954AC-5F53-4BA0-A518-13324BD74C2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86" y="1806"/>
              <a:ext cx="2448" cy="0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4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" name="Line 5">
              <a:extLst>
                <a:ext uri="{FF2B5EF4-FFF2-40B4-BE49-F238E27FC236}">
                  <a16:creationId xmlns:a16="http://schemas.microsoft.com/office/drawing/2014/main" id="{670F8646-E187-497C-B0F2-F6D151F07EC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94" y="462"/>
              <a:ext cx="0" cy="2448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4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9" name="Line 6">
              <a:extLst>
                <a:ext uri="{FF2B5EF4-FFF2-40B4-BE49-F238E27FC236}">
                  <a16:creationId xmlns:a16="http://schemas.microsoft.com/office/drawing/2014/main" id="{19C80851-5283-4587-8D8F-65C0DAF18C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94" y="1065"/>
              <a:ext cx="1152" cy="0"/>
            </a:xfrm>
            <a:prstGeom prst="line">
              <a:avLst/>
            </a:prstGeom>
            <a:noFill/>
            <a:ln w="9525">
              <a:solidFill>
                <a:srgbClr val="0070C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4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0" name="Line 7">
              <a:extLst>
                <a:ext uri="{FF2B5EF4-FFF2-40B4-BE49-F238E27FC236}">
                  <a16:creationId xmlns:a16="http://schemas.microsoft.com/office/drawing/2014/main" id="{551BB951-D678-4377-98ED-7083D3CDA7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29" y="1059"/>
              <a:ext cx="17" cy="747"/>
            </a:xfrm>
            <a:prstGeom prst="line">
              <a:avLst/>
            </a:prstGeom>
            <a:noFill/>
            <a:ln w="9525">
              <a:solidFill>
                <a:srgbClr val="0070C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4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" name="Text Box 8">
              <a:extLst>
                <a:ext uri="{FF2B5EF4-FFF2-40B4-BE49-F238E27FC236}">
                  <a16:creationId xmlns:a16="http://schemas.microsoft.com/office/drawing/2014/main" id="{F94ED471-3802-4D30-B1CF-4BED10A318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66" y="127"/>
              <a:ext cx="258" cy="5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</a:p>
          </p:txBody>
        </p:sp>
        <p:sp>
          <p:nvSpPr>
            <p:cNvPr id="72" name="Text Box 9">
              <a:extLst>
                <a:ext uri="{FF2B5EF4-FFF2-40B4-BE49-F238E27FC236}">
                  <a16:creationId xmlns:a16="http://schemas.microsoft.com/office/drawing/2014/main" id="{B2B3F4C1-D8D4-46DA-97A2-688C1AB5AA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4" y="1785"/>
              <a:ext cx="124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44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</a:p>
          </p:txBody>
        </p:sp>
        <p:sp>
          <p:nvSpPr>
            <p:cNvPr id="73" name="Text Box 10">
              <a:extLst>
                <a:ext uri="{FF2B5EF4-FFF2-40B4-BE49-F238E27FC236}">
                  <a16:creationId xmlns:a16="http://schemas.microsoft.com/office/drawing/2014/main" id="{AC36DCB3-5369-4B7D-AF39-DBB3C34D45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24" y="1764"/>
              <a:ext cx="166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</a:p>
          </p:txBody>
        </p:sp>
        <p:sp>
          <p:nvSpPr>
            <p:cNvPr id="74" name="Text Box 11">
              <a:extLst>
                <a:ext uri="{FF2B5EF4-FFF2-40B4-BE49-F238E27FC236}">
                  <a16:creationId xmlns:a16="http://schemas.microsoft.com/office/drawing/2014/main" id="{007D8819-41D8-409F-B1B4-3C2CEA2C7E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50" y="826"/>
              <a:ext cx="711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sin </a:t>
              </a:r>
              <a:r>
                <a:rPr lang="en-US" altLang="en-US" sz="44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</a:p>
          </p:txBody>
        </p:sp>
        <p:sp>
          <p:nvSpPr>
            <p:cNvPr id="75" name="Line 12">
              <a:extLst>
                <a:ext uri="{FF2B5EF4-FFF2-40B4-BE49-F238E27FC236}">
                  <a16:creationId xmlns:a16="http://schemas.microsoft.com/office/drawing/2014/main" id="{7C476A30-1141-4825-8B87-393742F55F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94" y="1806"/>
              <a:ext cx="1152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4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6" name="Text Box 13">
              <a:extLst>
                <a:ext uri="{FF2B5EF4-FFF2-40B4-BE49-F238E27FC236}">
                  <a16:creationId xmlns:a16="http://schemas.microsoft.com/office/drawing/2014/main" id="{0E270F73-887F-4485-B2BD-D33484BD44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11" y="697"/>
              <a:ext cx="191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4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1" grpId="0"/>
      <p:bldP spid="42" grpId="0"/>
      <p:bldP spid="44" grpId="0"/>
      <p:bldP spid="50" grpId="0"/>
      <p:bldP spid="51" grpId="0"/>
      <p:bldP spid="52" grpId="0"/>
      <p:bldP spid="5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7199" y="1572062"/>
            <a:ext cx="23850597" cy="830997"/>
            <a:chOff x="-288924" y="1892299"/>
            <a:chExt cx="23850597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3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0" y="1892299"/>
              <a:ext cx="21474113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 NGHĨA VÀ TÍNH TUẦN HOÀN CỦA HÀM SỐ LƯỢNG GIÁC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45F82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2940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Định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nghĩa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hàm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số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cosin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45F82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85056" y="3420567"/>
            <a:ext cx="21750568" cy="6771202"/>
            <a:chOff x="1076414" y="4334859"/>
            <a:chExt cx="21374844" cy="6771202"/>
          </a:xfrm>
        </p:grpSpPr>
        <p:grpSp>
          <p:nvGrpSpPr>
            <p:cNvPr id="22" name="Group 5"/>
            <p:cNvGrpSpPr/>
            <p:nvPr/>
          </p:nvGrpSpPr>
          <p:grpSpPr>
            <a:xfrm>
              <a:off x="1533269" y="4671091"/>
              <a:ext cx="20917989" cy="6434970"/>
              <a:chOff x="637542" y="1083939"/>
              <a:chExt cx="8237284" cy="2533476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637542" y="1083939"/>
                <a:ext cx="4321632" cy="2533476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2177278" rtl="0" eaLnBrk="1" fontAlgn="auto" latinLnBrk="0" hangingPunct="1">
                  <a:lnSpc>
                    <a:spcPts val="4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23" name="Group 65"/>
            <p:cNvGrpSpPr/>
            <p:nvPr/>
          </p:nvGrpSpPr>
          <p:grpSpPr>
            <a:xfrm>
              <a:off x="1076414" y="4334859"/>
              <a:ext cx="4411573" cy="824978"/>
              <a:chOff x="166396" y="8712046"/>
              <a:chExt cx="4411573" cy="824978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932118" y="8712046"/>
                <a:ext cx="3581430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kumimoji="0" lang="vi-VN" sz="4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nghĩa</a:t>
                </a:r>
                <a:r>
                  <a:rPr kumimoji="0" lang="en-US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p:grpSp>
      </p:grpSp>
      <p:grpSp>
        <p:nvGrpSpPr>
          <p:cNvPr id="45" name="Group 44"/>
          <p:cNvGrpSpPr/>
          <p:nvPr/>
        </p:nvGrpSpPr>
        <p:grpSpPr>
          <a:xfrm>
            <a:off x="640583" y="10297664"/>
            <a:ext cx="23536906" cy="3186590"/>
            <a:chOff x="1390107" y="4038600"/>
            <a:chExt cx="23536906" cy="3186590"/>
          </a:xfrm>
        </p:grpSpPr>
        <p:grpSp>
          <p:nvGrpSpPr>
            <p:cNvPr id="46" name="Group 45"/>
            <p:cNvGrpSpPr/>
            <p:nvPr/>
          </p:nvGrpSpPr>
          <p:grpSpPr>
            <a:xfrm>
              <a:off x="1390107" y="4076041"/>
              <a:ext cx="23536906" cy="3149149"/>
              <a:chOff x="1232452" y="2495616"/>
              <a:chExt cx="23536906" cy="3149149"/>
            </a:xfrm>
          </p:grpSpPr>
          <p:sp>
            <p:nvSpPr>
              <p:cNvPr id="48" name="Rounded Rectangle 47"/>
              <p:cNvSpPr/>
              <p:nvPr/>
            </p:nvSpPr>
            <p:spPr>
              <a:xfrm>
                <a:off x="1232452" y="2858285"/>
                <a:ext cx="23536906" cy="2786480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9" name="Freeform 20"/>
              <p:cNvSpPr>
                <a:spLocks/>
              </p:cNvSpPr>
              <p:nvPr/>
            </p:nvSpPr>
            <p:spPr bwMode="auto">
              <a:xfrm>
                <a:off x="1247578" y="2495616"/>
                <a:ext cx="3478409" cy="762778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1661194" y="4038600"/>
              <a:ext cx="2021707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Chú</a:t>
              </a:r>
              <a:r>
                <a: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ý </a:t>
              </a:r>
            </a:p>
          </p:txBody>
        </p: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55C6F204-8BC8-49CF-BD69-766E4A8312AA}"/>
              </a:ext>
            </a:extLst>
          </p:cNvPr>
          <p:cNvSpPr/>
          <p:nvPr/>
        </p:nvSpPr>
        <p:spPr>
          <a:xfrm>
            <a:off x="4250077" y="10859118"/>
            <a:ext cx="1069555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xác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côsin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Object 41">
                <a:extLst>
                  <a:ext uri="{FF2B5EF4-FFF2-40B4-BE49-F238E27FC236}">
                    <a16:creationId xmlns:a16="http://schemas.microsoft.com/office/drawing/2014/main" id="{1A1CA7B5-A317-46A8-9931-1875759F6AEA}"/>
                  </a:ext>
                </a:extLst>
              </p:cNvPr>
              <p:cNvSpPr txBox="1"/>
              <p:nvPr/>
            </p:nvSpPr>
            <p:spPr>
              <a:xfrm>
                <a:off x="13738698" y="10896600"/>
                <a:ext cx="660400" cy="660400"/>
              </a:xfrm>
              <a:prstGeom prst="rect">
                <a:avLst/>
              </a:prstGeom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2" name="Object 41">
                <a:extLst>
                  <a:ext uri="{FF2B5EF4-FFF2-40B4-BE49-F238E27FC236}">
                    <a16:creationId xmlns:a16="http://schemas.microsoft.com/office/drawing/2014/main" id="{1A1CA7B5-A317-46A8-9931-1875759F6A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38698" y="10896600"/>
                <a:ext cx="660400" cy="6604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Rectangle 43">
            <a:extLst>
              <a:ext uri="{FF2B5EF4-FFF2-40B4-BE49-F238E27FC236}">
                <a16:creationId xmlns:a16="http://schemas.microsoft.com/office/drawing/2014/main" id="{1EBFA8C0-AFC7-487D-BC80-FFA106EFBAB6}"/>
              </a:ext>
            </a:extLst>
          </p:cNvPr>
          <p:cNvSpPr/>
          <p:nvPr/>
        </p:nvSpPr>
        <p:spPr>
          <a:xfrm>
            <a:off x="3961194" y="11317833"/>
            <a:ext cx="12117006" cy="1828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en-US" sz="40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</a:t>
            </a:r>
            <a:r>
              <a:rPr lang="en-US" sz="4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</a:t>
            </a:r>
            <a:r>
              <a:rPr lang="en-US" sz="4000" b="1" dirty="0" err="1">
                <a:solidFill>
                  <a:srgbClr val="FF0000"/>
                </a:solidFill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000" b="1" dirty="0">
                <a:solidFill>
                  <a:srgbClr val="FF0000"/>
                </a:solidFill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</a:t>
            </a:r>
            <a:r>
              <a:rPr lang="en-US" sz="4000" b="1" dirty="0">
                <a:solidFill>
                  <a:srgbClr val="FF0000"/>
                </a:solidFill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chẵn</a:t>
            </a:r>
            <a:r>
              <a:rPr lang="en-US" sz="4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0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vì</a:t>
            </a:r>
            <a:r>
              <a:rPr lang="en-US" sz="4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Object 49">
                <a:extLst>
                  <a:ext uri="{FF2B5EF4-FFF2-40B4-BE49-F238E27FC236}">
                    <a16:creationId xmlns:a16="http://schemas.microsoft.com/office/drawing/2014/main" id="{B6CE60E5-ABE7-436C-939C-C6E4CAAF2496}"/>
                  </a:ext>
                </a:extLst>
              </p:cNvPr>
              <p:cNvSpPr txBox="1"/>
              <p:nvPr/>
            </p:nvSpPr>
            <p:spPr>
              <a:xfrm>
                <a:off x="13709170" y="11865426"/>
                <a:ext cx="6478017" cy="943817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b="1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d>
                            <m:dPr>
                              <m:ctrlP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e>
                      </m:func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b="1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;∀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50" name="Object 49">
                <a:extLst>
                  <a:ext uri="{FF2B5EF4-FFF2-40B4-BE49-F238E27FC236}">
                    <a16:creationId xmlns:a16="http://schemas.microsoft.com/office/drawing/2014/main" id="{B6CE60E5-ABE7-436C-939C-C6E4CAAF24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09170" y="11865426"/>
                <a:ext cx="6478017" cy="94381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TextBox 50">
            <a:extLst>
              <a:ext uri="{FF2B5EF4-FFF2-40B4-BE49-F238E27FC236}">
                <a16:creationId xmlns:a16="http://schemas.microsoft.com/office/drawing/2014/main" id="{F8BF32AE-E820-4CFA-AB96-34A4F8EFE562}"/>
              </a:ext>
            </a:extLst>
          </p:cNvPr>
          <p:cNvSpPr txBox="1"/>
          <p:nvPr/>
        </p:nvSpPr>
        <p:spPr>
          <a:xfrm>
            <a:off x="777432" y="4382130"/>
            <a:ext cx="10356341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Qui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tắc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tương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ứng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mỗi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với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số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thực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 cos </a:t>
            </a:r>
            <a:r>
              <a:rPr kumimoji="0" lang="en-US" alt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x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2" name="Object 51">
                <a:extLst>
                  <a:ext uri="{FF2B5EF4-FFF2-40B4-BE49-F238E27FC236}">
                    <a16:creationId xmlns:a16="http://schemas.microsoft.com/office/drawing/2014/main" id="{6F7D5462-7A47-4944-B77D-A777EE652670}"/>
                  </a:ext>
                </a:extLst>
              </p:cNvPr>
              <p:cNvSpPr txBox="1"/>
              <p:nvPr/>
            </p:nvSpPr>
            <p:spPr>
              <a:xfrm>
                <a:off x="2587062" y="5943276"/>
                <a:ext cx="4466021" cy="1488674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500" b="1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𝐜𝐨𝐬</m:t>
                          </m:r>
                          <m:r>
                            <a:rPr lang="en-US" sz="4500" b="1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:</m:t>
                          </m:r>
                        </m:fName>
                        <m:e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ℝ</m:t>
                          </m:r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ℝ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a:rPr lang="en-US" sz="45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5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↦</m:t>
                      </m:r>
                      <m:r>
                        <a:rPr lang="en-US" sz="45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45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500" b="1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</m:oMath>
                  </m:oMathPara>
                </a14:m>
                <a:endParaRPr lang="en-US" sz="4500" b="1" dirty="0"/>
              </a:p>
            </p:txBody>
          </p:sp>
        </mc:Choice>
        <mc:Fallback>
          <p:sp>
            <p:nvSpPr>
              <p:cNvPr id="52" name="Object 51">
                <a:extLst>
                  <a:ext uri="{FF2B5EF4-FFF2-40B4-BE49-F238E27FC236}">
                    <a16:creationId xmlns:a16="http://schemas.microsoft.com/office/drawing/2014/main" id="{6F7D5462-7A47-4944-B77D-A777EE6526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7062" y="5943276"/>
                <a:ext cx="4466021" cy="148867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Text Box 15">
            <a:extLst>
              <a:ext uri="{FF2B5EF4-FFF2-40B4-BE49-F238E27FC236}">
                <a16:creationId xmlns:a16="http://schemas.microsoft.com/office/drawing/2014/main" id="{4AF96AB1-7FDA-4880-B005-522F765611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2208" y="7715655"/>
            <a:ext cx="7822473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alt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gọi</a:t>
            </a:r>
            <a:r>
              <a:rPr lang="en-US" alt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alt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b="1" i="1" dirty="0" err="1">
                <a:solidFill>
                  <a:srgbClr val="FF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</a:t>
            </a:r>
            <a:r>
              <a:rPr lang="en-US" altLang="en-US" b="1" i="1" dirty="0">
                <a:solidFill>
                  <a:srgbClr val="FF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b="1" i="1" dirty="0" err="1">
                <a:solidFill>
                  <a:srgbClr val="FF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altLang="en-US" b="1" i="1" dirty="0">
                <a:solidFill>
                  <a:srgbClr val="FF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b="1" i="1" dirty="0" err="1">
                <a:solidFill>
                  <a:srgbClr val="FF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côsin</a:t>
            </a:r>
            <a:r>
              <a:rPr lang="en-US" alt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Object 53">
                <a:extLst>
                  <a:ext uri="{FF2B5EF4-FFF2-40B4-BE49-F238E27FC236}">
                    <a16:creationId xmlns:a16="http://schemas.microsoft.com/office/drawing/2014/main" id="{C47AF507-710E-4BF3-AF47-E1D466456810}"/>
                  </a:ext>
                </a:extLst>
              </p:cNvPr>
              <p:cNvSpPr txBox="1"/>
              <p:nvPr/>
            </p:nvSpPr>
            <p:spPr>
              <a:xfrm>
                <a:off x="6330294" y="11876313"/>
                <a:ext cx="2508906" cy="567231"/>
              </a:xfrm>
              <a:prstGeom prst="rect">
                <a:avLst/>
              </a:prstGeom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b="1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54" name="Object 53">
                <a:extLst>
                  <a:ext uri="{FF2B5EF4-FFF2-40B4-BE49-F238E27FC236}">
                    <a16:creationId xmlns:a16="http://schemas.microsoft.com/office/drawing/2014/main" id="{C47AF507-710E-4BF3-AF47-E1D4664568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0294" y="11876313"/>
                <a:ext cx="2508906" cy="567231"/>
              </a:xfrm>
              <a:prstGeom prst="rect">
                <a:avLst/>
              </a:prstGeom>
              <a:blipFill>
                <a:blip r:embed="rId6"/>
                <a:stretch>
                  <a:fillRect b="-193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5" name="Object 54">
                <a:extLst>
                  <a:ext uri="{FF2B5EF4-FFF2-40B4-BE49-F238E27FC236}">
                    <a16:creationId xmlns:a16="http://schemas.microsoft.com/office/drawing/2014/main" id="{315EC59E-712B-4C95-AAF5-0A446788002B}"/>
                  </a:ext>
                </a:extLst>
              </p:cNvPr>
              <p:cNvSpPr txBox="1"/>
              <p:nvPr/>
            </p:nvSpPr>
            <p:spPr>
              <a:xfrm>
                <a:off x="3543026" y="9052506"/>
                <a:ext cx="2862735" cy="848272"/>
              </a:xfrm>
              <a:prstGeom prst="rect">
                <a:avLst/>
              </a:prstGeom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500" b="1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𝐲</m:t>
                          </m:r>
                        </m:fName>
                        <m:e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func>
                      <m:func>
                        <m:funcPr>
                          <m:ctrlP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500" b="1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</m:oMath>
                  </m:oMathPara>
                </a14:m>
                <a:endParaRPr lang="en-US" sz="45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5" name="Object 54">
                <a:extLst>
                  <a:ext uri="{FF2B5EF4-FFF2-40B4-BE49-F238E27FC236}">
                    <a16:creationId xmlns:a16="http://schemas.microsoft.com/office/drawing/2014/main" id="{315EC59E-712B-4C95-AAF5-0A44678800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3026" y="9052506"/>
                <a:ext cx="2862735" cy="84827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6" name="Group 58">
            <a:extLst>
              <a:ext uri="{FF2B5EF4-FFF2-40B4-BE49-F238E27FC236}">
                <a16:creationId xmlns:a16="http://schemas.microsoft.com/office/drawing/2014/main" id="{D53C5112-ADA1-4E0E-ABBC-5698A81E913C}"/>
              </a:ext>
            </a:extLst>
          </p:cNvPr>
          <p:cNvGrpSpPr>
            <a:grpSpLocks/>
          </p:cNvGrpSpPr>
          <p:nvPr/>
        </p:nvGrpSpPr>
        <p:grpSpPr bwMode="auto">
          <a:xfrm>
            <a:off x="12237697" y="4282310"/>
            <a:ext cx="6423343" cy="5845775"/>
            <a:chOff x="96" y="1512"/>
            <a:chExt cx="3011" cy="2712"/>
          </a:xfrm>
        </p:grpSpPr>
        <p:grpSp>
          <p:nvGrpSpPr>
            <p:cNvPr id="57" name="Group 59">
              <a:extLst>
                <a:ext uri="{FF2B5EF4-FFF2-40B4-BE49-F238E27FC236}">
                  <a16:creationId xmlns:a16="http://schemas.microsoft.com/office/drawing/2014/main" id="{6935A1FB-AE69-4FB8-ACA4-B99408E811A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6" y="1512"/>
              <a:ext cx="3011" cy="2712"/>
              <a:chOff x="988" y="-63"/>
              <a:chExt cx="4556" cy="4239"/>
            </a:xfrm>
          </p:grpSpPr>
          <p:sp>
            <p:nvSpPr>
              <p:cNvPr id="61" name="Line 60">
                <a:extLst>
                  <a:ext uri="{FF2B5EF4-FFF2-40B4-BE49-F238E27FC236}">
                    <a16:creationId xmlns:a16="http://schemas.microsoft.com/office/drawing/2014/main" id="{EF07BC1F-24B8-4FEB-B2B2-1E35EE9670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76" y="68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6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62" name="Group 61">
                <a:extLst>
                  <a:ext uri="{FF2B5EF4-FFF2-40B4-BE49-F238E27FC236}">
                    <a16:creationId xmlns:a16="http://schemas.microsoft.com/office/drawing/2014/main" id="{67FD141F-D8A6-45E8-8E0D-4CA43A6ECA4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88" y="121"/>
                <a:ext cx="4556" cy="4055"/>
                <a:chOff x="768" y="121"/>
                <a:chExt cx="4556" cy="4055"/>
              </a:xfrm>
            </p:grpSpPr>
            <p:grpSp>
              <p:nvGrpSpPr>
                <p:cNvPr id="64" name="Group 63">
                  <a:extLst>
                    <a:ext uri="{FF2B5EF4-FFF2-40B4-BE49-F238E27FC236}">
                      <a16:creationId xmlns:a16="http://schemas.microsoft.com/office/drawing/2014/main" id="{6878EC4B-B3BD-4C70-8BDE-C9BCC315882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68" y="121"/>
                  <a:ext cx="4556" cy="4055"/>
                  <a:chOff x="768" y="121"/>
                  <a:chExt cx="4556" cy="4055"/>
                </a:xfrm>
              </p:grpSpPr>
              <p:sp>
                <p:nvSpPr>
                  <p:cNvPr id="66" name="Line 64">
                    <a:extLst>
                      <a:ext uri="{FF2B5EF4-FFF2-40B4-BE49-F238E27FC236}">
                        <a16:creationId xmlns:a16="http://schemas.microsoft.com/office/drawing/2014/main" id="{778B79BF-5C52-46EC-9BAB-AB170291173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5180" y="2124"/>
                    <a:ext cx="14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3366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640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pic>
                <p:nvPicPr>
                  <p:cNvPr id="67" name="Picture 65">
                    <a:extLst>
                      <a:ext uri="{FF2B5EF4-FFF2-40B4-BE49-F238E27FC236}">
                        <a16:creationId xmlns:a16="http://schemas.microsoft.com/office/drawing/2014/main" id="{DC9D585B-5A84-40DD-A55C-CAC1B055633D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68" y="121"/>
                    <a:ext cx="4512" cy="405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</p:grpSp>
            <p:sp>
              <p:nvSpPr>
                <p:cNvPr id="65" name="Text Box 62">
                  <a:extLst>
                    <a:ext uri="{FF2B5EF4-FFF2-40B4-BE49-F238E27FC236}">
                      <a16:creationId xmlns:a16="http://schemas.microsoft.com/office/drawing/2014/main" id="{C455D578-489C-4F7E-BF20-64533DE2C3D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12" y="2084"/>
                  <a:ext cx="334" cy="58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3200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x</a:t>
                  </a:r>
                </a:p>
              </p:txBody>
            </p:sp>
          </p:grpSp>
          <p:sp>
            <p:nvSpPr>
              <p:cNvPr id="63" name="Text Box 66">
                <a:extLst>
                  <a:ext uri="{FF2B5EF4-FFF2-40B4-BE49-F238E27FC236}">
                    <a16:creationId xmlns:a16="http://schemas.microsoft.com/office/drawing/2014/main" id="{331F8371-315D-4636-A959-E05AB19D27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32" y="-63"/>
                <a:ext cx="241" cy="5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en-US" altLang="en-US" sz="3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</a:p>
            </p:txBody>
          </p:sp>
        </p:grpSp>
        <p:sp>
          <p:nvSpPr>
            <p:cNvPr id="58" name="Text Box 67">
              <a:extLst>
                <a:ext uri="{FF2B5EF4-FFF2-40B4-BE49-F238E27FC236}">
                  <a16:creationId xmlns:a16="http://schemas.microsoft.com/office/drawing/2014/main" id="{3075F045-4A86-47A2-8E2E-ABAB16225E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64" y="2898"/>
              <a:ext cx="612" cy="3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cos </a:t>
              </a:r>
              <a:r>
                <a:rPr lang="en-US" altLang="en-US" sz="32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</a:p>
          </p:txBody>
        </p:sp>
        <p:sp>
          <p:nvSpPr>
            <p:cNvPr id="59" name="Line 68">
              <a:extLst>
                <a:ext uri="{FF2B5EF4-FFF2-40B4-BE49-F238E27FC236}">
                  <a16:creationId xmlns:a16="http://schemas.microsoft.com/office/drawing/2014/main" id="{65B75EDF-D108-4293-88BE-D47C67BA07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24" y="2188"/>
              <a:ext cx="0" cy="720"/>
            </a:xfrm>
            <a:prstGeom prst="line">
              <a:avLst/>
            </a:prstGeom>
            <a:noFill/>
            <a:ln w="28575">
              <a:solidFill>
                <a:srgbClr val="33993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6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" name="Line 69">
              <a:extLst>
                <a:ext uri="{FF2B5EF4-FFF2-40B4-BE49-F238E27FC236}">
                  <a16:creationId xmlns:a16="http://schemas.microsoft.com/office/drawing/2014/main" id="{D667A070-0D4B-454D-8198-1758F448B2C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44" y="2184"/>
              <a:ext cx="672" cy="0"/>
            </a:xfrm>
            <a:prstGeom prst="line">
              <a:avLst/>
            </a:prstGeom>
            <a:noFill/>
            <a:ln w="28575">
              <a:solidFill>
                <a:srgbClr val="33993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6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DC081B26-4C11-467C-BF01-DC1A165BCD9C}"/>
              </a:ext>
            </a:extLst>
          </p:cNvPr>
          <p:cNvGrpSpPr/>
          <p:nvPr/>
        </p:nvGrpSpPr>
        <p:grpSpPr>
          <a:xfrm>
            <a:off x="18990860" y="5363783"/>
            <a:ext cx="5088340" cy="4240669"/>
            <a:chOff x="6150591" y="1819963"/>
            <a:chExt cx="4219541" cy="4049712"/>
          </a:xfrm>
        </p:grpSpPr>
        <p:sp>
          <p:nvSpPr>
            <p:cNvPr id="69" name="Line 71">
              <a:extLst>
                <a:ext uri="{FF2B5EF4-FFF2-40B4-BE49-F238E27FC236}">
                  <a16:creationId xmlns:a16="http://schemas.microsoft.com/office/drawing/2014/main" id="{BF83C50A-2DAE-4A4B-B250-1A189D67E2E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150591" y="4117075"/>
              <a:ext cx="3886200" cy="0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32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0" name="Line 72">
              <a:extLst>
                <a:ext uri="{FF2B5EF4-FFF2-40B4-BE49-F238E27FC236}">
                  <a16:creationId xmlns:a16="http://schemas.microsoft.com/office/drawing/2014/main" id="{46511062-C28E-4BA1-AB60-EBCFC834EB7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750791" y="1983475"/>
              <a:ext cx="0" cy="3886200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32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" name="Line 73">
              <a:extLst>
                <a:ext uri="{FF2B5EF4-FFF2-40B4-BE49-F238E27FC236}">
                  <a16:creationId xmlns:a16="http://schemas.microsoft.com/office/drawing/2014/main" id="{6EF1813B-9ADC-4603-92CA-A8DE4FCB13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50791" y="2821675"/>
              <a:ext cx="1828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32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2" name="Line 74">
              <a:extLst>
                <a:ext uri="{FF2B5EF4-FFF2-40B4-BE49-F238E27FC236}">
                  <a16:creationId xmlns:a16="http://schemas.microsoft.com/office/drawing/2014/main" id="{4EA0AF53-0B12-4D6A-A813-11AB18603F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579591" y="2821675"/>
              <a:ext cx="0" cy="1295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32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3" name="Text Box 75">
              <a:extLst>
                <a:ext uri="{FF2B5EF4-FFF2-40B4-BE49-F238E27FC236}">
                  <a16:creationId xmlns:a16="http://schemas.microsoft.com/office/drawing/2014/main" id="{F213880A-0043-4F93-BDE4-F5BDF34193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36454" y="1819963"/>
              <a:ext cx="304676" cy="485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3200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</a:p>
          </p:txBody>
        </p:sp>
        <p:sp>
          <p:nvSpPr>
            <p:cNvPr id="74" name="Text Box 76">
              <a:extLst>
                <a:ext uri="{FF2B5EF4-FFF2-40B4-BE49-F238E27FC236}">
                  <a16:creationId xmlns:a16="http://schemas.microsoft.com/office/drawing/2014/main" id="{F03F776F-3153-4BFC-8F73-1615594208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46846" y="4115956"/>
              <a:ext cx="323286" cy="485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32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</a:p>
          </p:txBody>
        </p:sp>
        <p:sp>
          <p:nvSpPr>
            <p:cNvPr id="75" name="Text Box 77">
              <a:extLst>
                <a:ext uri="{FF2B5EF4-FFF2-40B4-BE49-F238E27FC236}">
                  <a16:creationId xmlns:a16="http://schemas.microsoft.com/office/drawing/2014/main" id="{B6CA4B6C-5D74-455C-9AAA-3CC3E8D618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98416" y="4188767"/>
              <a:ext cx="417667" cy="485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</a:p>
          </p:txBody>
        </p:sp>
        <p:sp>
          <p:nvSpPr>
            <p:cNvPr id="76" name="Text Box 78">
              <a:extLst>
                <a:ext uri="{FF2B5EF4-FFF2-40B4-BE49-F238E27FC236}">
                  <a16:creationId xmlns:a16="http://schemas.microsoft.com/office/drawing/2014/main" id="{3CA9EBA9-A24B-4C23-AE5C-C03F3F4F53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431954" y="4275651"/>
              <a:ext cx="709847" cy="485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>
              <a:spAutoFit/>
            </a:bodyPr>
            <a:lstStyle/>
            <a:p>
              <a:r>
                <a:rPr lang="en-US" alt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cos </a:t>
              </a:r>
              <a:r>
                <a:rPr lang="en-US" altLang="en-US" sz="32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</a:p>
          </p:txBody>
        </p:sp>
        <p:sp>
          <p:nvSpPr>
            <p:cNvPr id="77" name="Line 79">
              <a:extLst>
                <a:ext uri="{FF2B5EF4-FFF2-40B4-BE49-F238E27FC236}">
                  <a16:creationId xmlns:a16="http://schemas.microsoft.com/office/drawing/2014/main" id="{E5B5F1FC-4046-4BA6-A864-341B351C8A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50791" y="4117075"/>
              <a:ext cx="1828800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32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8" name="Text Box 80">
              <a:extLst>
                <a:ext uri="{FF2B5EF4-FFF2-40B4-BE49-F238E27FC236}">
                  <a16:creationId xmlns:a16="http://schemas.microsoft.com/office/drawing/2014/main" id="{21B5201C-A972-4D9E-8377-F0CDDB0486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431954" y="2316850"/>
              <a:ext cx="474827" cy="485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</a:p>
          </p:txBody>
        </p:sp>
      </p:grpSp>
      <p:sp>
        <p:nvSpPr>
          <p:cNvPr id="80" name="TextBox 79">
            <a:extLst>
              <a:ext uri="{FF2B5EF4-FFF2-40B4-BE49-F238E27FC236}">
                <a16:creationId xmlns:a16="http://schemas.microsoft.com/office/drawing/2014/main" id="{3EC2E3BB-BF29-4D6D-A126-D4E84829DD31}"/>
              </a:ext>
            </a:extLst>
          </p:cNvPr>
          <p:cNvSpPr txBox="1"/>
          <p:nvPr/>
        </p:nvSpPr>
        <p:spPr>
          <a:xfrm>
            <a:off x="1074526" y="9074672"/>
            <a:ext cx="3025073" cy="7540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</a:t>
            </a:r>
            <a:r>
              <a:rPr kumimoji="0" lang="en-US" altLang="en-US" sz="4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í </a:t>
            </a:r>
            <a:r>
              <a:rPr kumimoji="0" lang="en-US" altLang="en-US" sz="4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hiệu</a:t>
            </a:r>
            <a:r>
              <a:rPr lang="en-US" alt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4" grpId="0"/>
      <p:bldP spid="50" grpId="0"/>
      <p:bldP spid="52" grpId="0"/>
      <p:bldP spid="53" grpId="0"/>
      <p:bldP spid="54" grpId="0"/>
      <p:bldP spid="55" grpId="0"/>
      <p:bldP spid="8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06994" y="1200355"/>
            <a:ext cx="543670" cy="769342"/>
          </a:xfrm>
          <a:prstGeom prst="rect">
            <a:avLst/>
          </a:prstGeom>
          <a:noFill/>
        </p:spPr>
        <p:txBody>
          <a:bodyPr wrap="none" lIns="91401" tIns="45698" rIns="91401" bIns="45698" rtlCol="0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5" y="-376037"/>
            <a:ext cx="184718" cy="753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01" tIns="45698" rIns="91401" bIns="4569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5" y="-376037"/>
            <a:ext cx="184718" cy="753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01" tIns="45698" rIns="91401" bIns="4569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1" name="Group 54"/>
          <p:cNvGrpSpPr/>
          <p:nvPr/>
        </p:nvGrpSpPr>
        <p:grpSpPr>
          <a:xfrm>
            <a:off x="295268" y="2399931"/>
            <a:ext cx="23807455" cy="2463913"/>
            <a:chOff x="1268078" y="3405486"/>
            <a:chExt cx="23212824" cy="1698799"/>
          </a:xfrm>
        </p:grpSpPr>
        <p:sp>
          <p:nvSpPr>
            <p:cNvPr id="62" name="Rounded Rectangle 61"/>
            <p:cNvSpPr/>
            <p:nvPr/>
          </p:nvSpPr>
          <p:spPr>
            <a:xfrm>
              <a:off x="1301734" y="3595420"/>
              <a:ext cx="23179168" cy="1508865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937727" cy="940513"/>
              <a:chOff x="1311958" y="3405486"/>
              <a:chExt cx="3937727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3278676" y="2313792"/>
                <a:ext cx="765009" cy="3177009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104462" y="3625524"/>
                <a:ext cx="2629220" cy="5729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fr-FR" sz="48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Ví dụ 1</a:t>
                </a:r>
                <a:r>
                  <a:rPr kumimoji="0" lang="fr-FR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10" name="Rectangle 9"/>
          <p:cNvSpPr/>
          <p:nvPr/>
        </p:nvSpPr>
        <p:spPr>
          <a:xfrm>
            <a:off x="2002738" y="2565717"/>
            <a:ext cx="20988037" cy="28160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(</a:t>
            </a:r>
            <a:r>
              <a:rPr kumimoji="0" lang="en-US" sz="4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7, SGK, </a:t>
            </a:r>
            <a:r>
              <a:rPr kumimoji="0" lang="en-US" sz="4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trang</a:t>
            </a:r>
            <a:r>
              <a: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18).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Dựa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vào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thị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 = </a:t>
            </a:r>
            <a:r>
              <a:rPr kumimoji="0" 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cosx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tìm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khoảng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trị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x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đó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nhận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trị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âm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0" marR="0" lvl="0" indent="0" algn="l" defTabSz="21772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</a:p>
        </p:txBody>
      </p:sp>
      <p:grpSp>
        <p:nvGrpSpPr>
          <p:cNvPr id="42" name="Group 10">
            <a:extLst>
              <a:ext uri="{FF2B5EF4-FFF2-40B4-BE49-F238E27FC236}">
                <a16:creationId xmlns:a16="http://schemas.microsoft.com/office/drawing/2014/main" id="{A3A37030-1180-4619-AD8B-92C171C1B61C}"/>
              </a:ext>
            </a:extLst>
          </p:cNvPr>
          <p:cNvGrpSpPr/>
          <p:nvPr/>
        </p:nvGrpSpPr>
        <p:grpSpPr>
          <a:xfrm>
            <a:off x="306994" y="5081763"/>
            <a:ext cx="23708101" cy="8329437"/>
            <a:chOff x="1270511" y="5821611"/>
            <a:chExt cx="23684058" cy="9965090"/>
          </a:xfrm>
        </p:grpSpPr>
        <p:sp>
          <p:nvSpPr>
            <p:cNvPr id="43" name="Rounded Rectangle 52">
              <a:extLst>
                <a:ext uri="{FF2B5EF4-FFF2-40B4-BE49-F238E27FC236}">
                  <a16:creationId xmlns:a16="http://schemas.microsoft.com/office/drawing/2014/main" id="{1AB20566-C4C6-4CC1-ADA0-D9EC8B2A378C}"/>
                </a:ext>
              </a:extLst>
            </p:cNvPr>
            <p:cNvSpPr/>
            <p:nvPr/>
          </p:nvSpPr>
          <p:spPr>
            <a:xfrm>
              <a:off x="1311853" y="5824550"/>
              <a:ext cx="23642716" cy="996215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2177278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Calibri"/>
                  <a:cs typeface="Times New Roman" pitchFamily="18" charset="0"/>
                </a:rPr>
                <a:t>	</a:t>
              </a:r>
              <a:endPara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5" name="Group 60">
              <a:extLst>
                <a:ext uri="{FF2B5EF4-FFF2-40B4-BE49-F238E27FC236}">
                  <a16:creationId xmlns:a16="http://schemas.microsoft.com/office/drawing/2014/main" id="{4645BA47-2DCA-40F1-9BB4-12A997E4B3D4}"/>
                </a:ext>
              </a:extLst>
            </p:cNvPr>
            <p:cNvGrpSpPr/>
            <p:nvPr/>
          </p:nvGrpSpPr>
          <p:grpSpPr>
            <a:xfrm>
              <a:off x="1270511" y="5821611"/>
              <a:ext cx="3568118" cy="1003147"/>
              <a:chOff x="1224541" y="6260178"/>
              <a:chExt cx="3568118" cy="1003147"/>
            </a:xfrm>
          </p:grpSpPr>
          <p:sp>
            <p:nvSpPr>
              <p:cNvPr id="46" name="Freeform 20">
                <a:extLst>
                  <a:ext uri="{FF2B5EF4-FFF2-40B4-BE49-F238E27FC236}">
                    <a16:creationId xmlns:a16="http://schemas.microsoft.com/office/drawing/2014/main" id="{81F06012-990E-4DA3-A11D-D6132D8D85E3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24193" y="5294857"/>
                <a:ext cx="940527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2764B774-3B42-4063-A298-C69E336BE94E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765" cy="9573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999C8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srgbClr val="0999C8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8" name="Round Diagonal Corner Rectangle 58">
                <a:extLst>
                  <a:ext uri="{FF2B5EF4-FFF2-40B4-BE49-F238E27FC236}">
                    <a16:creationId xmlns:a16="http://schemas.microsoft.com/office/drawing/2014/main" id="{899B158A-E241-4B27-AFDD-F6B336F4BFD3}"/>
                  </a:ext>
                </a:extLst>
              </p:cNvPr>
              <p:cNvSpPr/>
              <p:nvPr/>
            </p:nvSpPr>
            <p:spPr>
              <a:xfrm flipV="1">
                <a:off x="1224541" y="6260178"/>
                <a:ext cx="903517" cy="1002797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9" name="Freeform 15">
                <a:extLst>
                  <a:ext uri="{FF2B5EF4-FFF2-40B4-BE49-F238E27FC236}">
                    <a16:creationId xmlns:a16="http://schemas.microsoft.com/office/drawing/2014/main" id="{6E9671B7-4DB8-4692-81E1-D8ED2BE033B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491390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12794DDB-6F56-41DC-8C5A-BBE1D9EAB828}"/>
                  </a:ext>
                </a:extLst>
              </p:cNvPr>
              <p:cNvSpPr txBox="1"/>
              <p:nvPr/>
            </p:nvSpPr>
            <p:spPr>
              <a:xfrm>
                <a:off x="88524" y="10439400"/>
                <a:ext cx="23666717" cy="27638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40385" marR="0" lvl="0" indent="0" algn="l" defTabSz="2177278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Ta có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kumimoji="0" lang="en-US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r>
                          <a:rPr kumimoji="0" lang="en-US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𝒄𝒐𝒔</m:t>
                        </m:r>
                      </m:fName>
                      <m:e>
                        <m:r>
                          <a:rPr kumimoji="0" lang="en-US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𝒙</m:t>
                        </m:r>
                      </m:e>
                    </m:func>
                    <m:r>
                      <a:rPr kumimoji="0" lang="en-US" sz="5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&lt;</m:t>
                    </m:r>
                    <m:r>
                      <a:rPr kumimoji="0" lang="en-US" sz="5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𝟎</m:t>
                    </m:r>
                  </m:oMath>
                </a14:m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ứng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nằm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phía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dưới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Ox. </a:t>
                </a:r>
              </a:p>
              <a:p>
                <a:pPr marL="540385" marR="0" lvl="0" indent="0" algn="l" defTabSz="2177278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Dựa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vào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14:m>
                  <m:oMath xmlns:m="http://schemas.openxmlformats.org/officeDocument/2006/math">
                    <m:r>
                      <a:rPr kumimoji="0" lang="en-US" sz="45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a:rPr kumimoji="0" lang="en-US" sz="45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𝒚</m:t>
                    </m:r>
                    <m:r>
                      <a:rPr kumimoji="0" lang="en-US" sz="45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unc>
                      <m:funcPr>
                        <m:ctrlPr>
                          <a:rPr kumimoji="0" lang="en-US" sz="45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r>
                          <a:rPr kumimoji="0" lang="en-US" sz="45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𝒄𝒐𝒔</m:t>
                        </m:r>
                      </m:fName>
                      <m:e>
                        <m:r>
                          <a:rPr kumimoji="0" lang="en-US" sz="45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𝒙</m:t>
                        </m:r>
                      </m:e>
                    </m:func>
                  </m:oMath>
                </a14:m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thấy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kumimoji="0" lang="en-US" sz="45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func>
                      <m:funcPr>
                        <m:ctrlPr>
                          <a:rPr kumimoji="0" lang="en-US" sz="45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r>
                          <a:rPr kumimoji="0" lang="en-US" sz="45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𝒄𝒐𝒔</m:t>
                        </m:r>
                      </m:fName>
                      <m:e>
                        <m:r>
                          <a:rPr kumimoji="0" lang="en-US" sz="45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𝒙</m:t>
                        </m:r>
                      </m:e>
                    </m:func>
                    <m:r>
                      <a:rPr kumimoji="0" lang="en-US" sz="45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&lt;</m:t>
                    </m:r>
                    <m:r>
                      <a:rPr kumimoji="0" lang="en-US" sz="45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𝟎</m:t>
                    </m:r>
                    <m:r>
                      <a:rPr kumimoji="0" lang="en-US" sz="45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⇔</m:t>
                    </m:r>
                    <m:r>
                      <a:rPr kumimoji="0" lang="en-US" sz="45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𝒙</m:t>
                    </m:r>
                    <m:r>
                      <a:rPr kumimoji="0" lang="en-US" sz="45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∈</m:t>
                    </m:r>
                    <m:d>
                      <m:dPr>
                        <m:ctrlPr>
                          <a:rPr kumimoji="0" lang="en-US" sz="45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f>
                          <m:fPr>
                            <m:ctrlPr>
                              <a:rPr kumimoji="0" lang="en-US" sz="45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US" sz="45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𝝅</m:t>
                            </m:r>
                          </m:num>
                          <m:den>
                            <m:r>
                              <a:rPr kumimoji="0" lang="en-US" sz="45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𝟐</m:t>
                            </m:r>
                          </m:den>
                        </m:f>
                        <m:r>
                          <a:rPr kumimoji="0" lang="en-US" sz="45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  <m:r>
                          <a:rPr kumimoji="0" lang="en-US" sz="45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𝒌</m:t>
                        </m:r>
                        <m:r>
                          <a:rPr kumimoji="0" lang="en-US" sz="45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  <m:r>
                          <a:rPr kumimoji="0" lang="en-US" sz="45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𝝅</m:t>
                        </m:r>
                        <m:r>
                          <a:rPr kumimoji="0" lang="en-US" sz="45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;</m:t>
                        </m:r>
                        <m:f>
                          <m:fPr>
                            <m:ctrlPr>
                              <a:rPr kumimoji="0" lang="en-US" sz="45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US" sz="45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𝟑</m:t>
                            </m:r>
                            <m:r>
                              <a:rPr kumimoji="0" lang="en-US" sz="45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𝝅</m:t>
                            </m:r>
                          </m:num>
                          <m:den>
                            <m:r>
                              <a:rPr kumimoji="0" lang="en-US" sz="45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𝟐</m:t>
                            </m:r>
                          </m:den>
                        </m:f>
                        <m:r>
                          <a:rPr kumimoji="0" lang="en-US" sz="45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  <m:r>
                          <a:rPr kumimoji="0" lang="en-US" sz="45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𝒌</m:t>
                        </m:r>
                        <m:r>
                          <a:rPr kumimoji="0" lang="en-US" sz="45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  <m:r>
                          <a:rPr kumimoji="0" lang="en-US" sz="45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𝝅</m:t>
                        </m:r>
                      </m:e>
                    </m:d>
                    <m:r>
                      <a:rPr kumimoji="0" lang="en-US" sz="45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</m:t>
                    </m:r>
                    <m:r>
                      <a:rPr kumimoji="0" lang="en-US" sz="45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𝒌</m:t>
                    </m:r>
                    <m:r>
                      <a:rPr kumimoji="0" lang="en-US" sz="45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∈</m:t>
                    </m:r>
                    <m:r>
                      <a:rPr kumimoji="0" lang="en-US" sz="45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ℤ</m:t>
                    </m:r>
                    <m:r>
                      <a:rPr kumimoji="0" lang="en-US" sz="45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.</m:t>
                    </m:r>
                  </m:oMath>
                </a14:m>
                <a:endParaRPr kumimoji="0" lang="en-US" sz="45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12794DDB-6F56-41DC-8C5A-BBE1D9EAB8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24" y="10439400"/>
                <a:ext cx="23666717" cy="2763898"/>
              </a:xfrm>
              <a:prstGeom prst="rect">
                <a:avLst/>
              </a:prstGeom>
              <a:blipFill>
                <a:blip r:embed="rId3"/>
                <a:stretch>
                  <a:fillRect b="-2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2" name="Picture 51">
            <a:extLst>
              <a:ext uri="{FF2B5EF4-FFF2-40B4-BE49-F238E27FC236}">
                <a16:creationId xmlns:a16="http://schemas.microsoft.com/office/drawing/2014/main" id="{02F6F137-51EF-453C-9BE6-7A8548F074B6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348" y="4953000"/>
            <a:ext cx="22230943" cy="643057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1" name="Group 50">
            <a:extLst>
              <a:ext uri="{FF2B5EF4-FFF2-40B4-BE49-F238E27FC236}">
                <a16:creationId xmlns:a16="http://schemas.microsoft.com/office/drawing/2014/main" id="{42CC853F-D3AA-4B86-A5CA-6C4714EE1AC1}"/>
              </a:ext>
            </a:extLst>
          </p:cNvPr>
          <p:cNvGrpSpPr/>
          <p:nvPr/>
        </p:nvGrpSpPr>
        <p:grpSpPr>
          <a:xfrm>
            <a:off x="143109" y="1488894"/>
            <a:ext cx="10253661" cy="861774"/>
            <a:chOff x="644526" y="2766774"/>
            <a:chExt cx="10253661" cy="861774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4A4F4099-95B8-4EB1-906A-B02A6E82492A}"/>
                </a:ext>
              </a:extLst>
            </p:cNvPr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Các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ví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dụ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45F82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4" name="Rounded Rectangle 7">
              <a:extLst>
                <a:ext uri="{FF2B5EF4-FFF2-40B4-BE49-F238E27FC236}">
                  <a16:creationId xmlns:a16="http://schemas.microsoft.com/office/drawing/2014/main" id="{F5C446A1-FA57-4619-A4F0-FBE87DB38086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39489DD3-9FE7-46E2-87A5-F121F70C6DE9}"/>
                </a:ext>
              </a:extLst>
            </p:cNvPr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13427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7199" y="1572062"/>
            <a:ext cx="6477000" cy="830997"/>
            <a:chOff x="-288924" y="1892299"/>
            <a:chExt cx="6477000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3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2" y="1892299"/>
              <a:ext cx="41005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45F82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2940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 VÍ DỤ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145F82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4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2" name="Group 10"/>
          <p:cNvGrpSpPr/>
          <p:nvPr/>
        </p:nvGrpSpPr>
        <p:grpSpPr>
          <a:xfrm>
            <a:off x="576374" y="7684766"/>
            <a:ext cx="23367556" cy="5867400"/>
            <a:chOff x="1270511" y="5867400"/>
            <a:chExt cx="23367556" cy="6491287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09"/>
              <a:ext cx="23365857" cy="6219678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85308"/>
              <a:chOff x="1224541" y="6305967"/>
              <a:chExt cx="3568119" cy="885308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999C8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srgbClr val="0999C8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533400" y="3461658"/>
            <a:ext cx="23365857" cy="4136143"/>
            <a:chOff x="1268078" y="3405486"/>
            <a:chExt cx="23365857" cy="4136143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1"/>
              <a:ext cx="23365857" cy="3750678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kumimoji="0" lang="en-US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kumimoji="0" lang="en-US" sz="4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kumimoji="0" lang="en-US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97AB143E-D7D5-4C4D-A86F-4836936D70F3}"/>
              </a:ext>
            </a:extLst>
          </p:cNvPr>
          <p:cNvSpPr txBox="1"/>
          <p:nvPr/>
        </p:nvSpPr>
        <p:spPr>
          <a:xfrm>
            <a:off x="2058605" y="1659385"/>
            <a:ext cx="1811007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sz="44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 NGHĨA VÀ TÍNH TUẦN HOÀN CỦA HÀM SỐ LƯỢNG GIÁC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F043B61E-A8AE-4F77-9DDF-D26AD893D904}"/>
                  </a:ext>
                </a:extLst>
              </p:cNvPr>
              <p:cNvSpPr txBox="1"/>
              <p:nvPr/>
            </p:nvSpPr>
            <p:spPr>
              <a:xfrm>
                <a:off x="5169403" y="4111512"/>
                <a:ext cx="17887821" cy="10995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dưới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14:m>
                  <m:oMath xmlns:m="http://schemas.openxmlformats.org/officeDocument/2006/math">
                    <m:r>
                      <a:rPr kumimoji="0" lang="en-US" sz="4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𝑫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𝑹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f>
                          <m:fPr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𝝅</m:t>
                            </m:r>
                          </m:num>
                          <m:den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𝟐</m:t>
                            </m:r>
                          </m:den>
                        </m:f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𝒌</m:t>
                        </m:r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𝝅</m:t>
                        </m:r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,</m:t>
                        </m:r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𝒌</m:t>
                        </m:r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∈</m:t>
                        </m:r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ℤ</m:t>
                        </m:r>
                      </m:e>
                    </m:d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F043B61E-A8AE-4F77-9DDF-D26AD893D9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9403" y="4111512"/>
                <a:ext cx="17887821" cy="1099596"/>
              </a:xfrm>
              <a:prstGeom prst="rect">
                <a:avLst/>
              </a:prstGeom>
              <a:blipFill>
                <a:blip r:embed="rId3"/>
                <a:stretch>
                  <a:fillRect l="-1363" b="-8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DEBE2CF3-FF0D-4F09-9E00-EDB73D5739F6}"/>
                  </a:ext>
                </a:extLst>
              </p:cNvPr>
              <p:cNvSpPr/>
              <p:nvPr/>
            </p:nvSpPr>
            <p:spPr>
              <a:xfrm>
                <a:off x="183144" y="5370296"/>
                <a:ext cx="23317201" cy="16205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40385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5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50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func>
                          <m:funcPr>
                            <m:ctrlPr>
                              <a:rPr lang="en-US" sz="50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5000" b="1" i="1">
                                <a:latin typeface="Cambria Math" panose="02040503050406030204" pitchFamily="18" charset="0"/>
                              </a:rPr>
                              <m:t>𝒄𝒐𝒔</m:t>
                            </m:r>
                          </m:fName>
                          <m:e>
                            <m:r>
                              <a:rPr lang="en-US" sz="50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func>
                      </m:den>
                    </m:f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              B.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𝒄𝒐𝒕</m:t>
                        </m:r>
                      </m:fName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         C.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                  D.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func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func>
                          <m:func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func>
                      </m:den>
                    </m:f>
                  </m:oMath>
                </a14:m>
                <a:endParaRPr lang="en-US" sz="4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DEBE2CF3-FF0D-4F09-9E00-EDB73D5739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144" y="5370296"/>
                <a:ext cx="23317201" cy="1620572"/>
              </a:xfrm>
              <a:prstGeom prst="rect">
                <a:avLst/>
              </a:prstGeom>
              <a:blipFill>
                <a:blip r:embed="rId4"/>
                <a:stretch>
                  <a:fillRect b="-7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8251F300-745E-42C7-8B84-04C03FE9BAE9}"/>
                  </a:ext>
                </a:extLst>
              </p:cNvPr>
              <p:cNvSpPr txBox="1"/>
              <p:nvPr/>
            </p:nvSpPr>
            <p:spPr>
              <a:xfrm>
                <a:off x="1353574" y="8552403"/>
                <a:ext cx="17684870" cy="10767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A. </a:t>
                </a:r>
                <a14:m>
                  <m:oMath xmlns:m="http://schemas.openxmlformats.org/officeDocument/2006/math">
                    <m:r>
                      <a:rPr kumimoji="0" lang="en-US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𝒚</m:t>
                    </m:r>
                    <m:r>
                      <a:rPr kumimoji="0" lang="en-US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0" lang="en-US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kumimoji="0" lang="en-US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kumimoji="0" lang="en-US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kumimoji="0" lang="en-US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func>
                          <m:funcPr>
                            <m:ctrlPr>
                              <a:rPr kumimoji="0" lang="en-US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kumimoji="0" lang="en-US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𝒄𝒐𝒔</m:t>
                            </m:r>
                          </m:fName>
                          <m:e>
                            <m:r>
                              <a:rPr kumimoji="0" lang="en-US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func>
                      </m:den>
                    </m:f>
                  </m:oMath>
                </a14:m>
                <a:r>
                  <a:rPr lang="en-US" b="1" dirty="0"/>
                  <a:t> </a:t>
                </a:r>
                <a:r>
                  <a:rPr lang="en-US" b="1" dirty="0" err="1"/>
                  <a:t>có</a:t>
                </a:r>
                <a:r>
                  <a:rPr lang="en-US" b="1" dirty="0"/>
                  <a:t> </a:t>
                </a:r>
                <a:r>
                  <a:rPr lang="en-US" b="1" dirty="0" err="1"/>
                  <a:t>tập</a:t>
                </a:r>
                <a:r>
                  <a:rPr lang="en-US" b="1" dirty="0"/>
                  <a:t> </a:t>
                </a:r>
                <a:r>
                  <a:rPr lang="en-US" b="1" dirty="0" err="1"/>
                  <a:t>xác</a:t>
                </a:r>
                <a:r>
                  <a:rPr lang="en-US" b="1" dirty="0"/>
                  <a:t> </a:t>
                </a:r>
                <a:r>
                  <a:rPr lang="en-US" b="1" dirty="0" err="1"/>
                  <a:t>định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</m:d>
                  </m:oMath>
                </a14:m>
                <a:r>
                  <a:rPr lang="en-US" b="1" dirty="0"/>
                  <a:t> =&gt; </a:t>
                </a:r>
                <a:r>
                  <a:rPr lang="en-US" b="1" dirty="0" err="1"/>
                  <a:t>Thỏa</a:t>
                </a:r>
                <a:r>
                  <a:rPr lang="en-US" b="1" dirty="0"/>
                  <a:t> </a:t>
                </a:r>
                <a:r>
                  <a:rPr lang="en-US" b="1" dirty="0" err="1"/>
                  <a:t>mãn</a:t>
                </a:r>
                <a:r>
                  <a:rPr lang="en-US" b="1" dirty="0"/>
                  <a:t> YCBT</a:t>
                </a:r>
              </a:p>
            </p:txBody>
          </p:sp>
        </mc:Choice>
        <mc:Fallback xmlns="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8251F300-745E-42C7-8B84-04C03FE9BA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3574" y="8552403"/>
                <a:ext cx="17684870" cy="1076770"/>
              </a:xfrm>
              <a:prstGeom prst="rect">
                <a:avLst/>
              </a:prstGeom>
              <a:blipFill>
                <a:blip r:embed="rId5"/>
                <a:stretch>
                  <a:fillRect l="-1344" b="-11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0EEB465B-839A-42AC-9248-5D8DFB8FC3FD}"/>
                  </a:ext>
                </a:extLst>
              </p:cNvPr>
              <p:cNvSpPr txBox="1"/>
              <p:nvPr/>
            </p:nvSpPr>
            <p:spPr>
              <a:xfrm>
                <a:off x="1190469" y="9711774"/>
                <a:ext cx="20907531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48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B.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𝒚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𝒄𝒐𝒕</m:t>
                        </m:r>
                      </m:fName>
                      <m: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b="1" dirty="0"/>
                  <a:t> </a:t>
                </a:r>
                <a:r>
                  <a:rPr lang="en-US" b="1" dirty="0" err="1"/>
                  <a:t>có</a:t>
                </a:r>
                <a:r>
                  <a:rPr lang="en-US" b="1" dirty="0"/>
                  <a:t> </a:t>
                </a:r>
                <a:r>
                  <a:rPr lang="en-US" b="1" dirty="0" err="1"/>
                  <a:t>tập</a:t>
                </a:r>
                <a:r>
                  <a:rPr lang="en-US" b="1" dirty="0"/>
                  <a:t> </a:t>
                </a:r>
                <a:r>
                  <a:rPr lang="en-US" b="1" dirty="0" err="1"/>
                  <a:t>xác</a:t>
                </a:r>
                <a:r>
                  <a:rPr lang="en-US" b="1" dirty="0"/>
                  <a:t> </a:t>
                </a:r>
                <a:r>
                  <a:rPr lang="en-US" b="1" dirty="0" err="1"/>
                  <a:t>định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</m:d>
                  </m:oMath>
                </a14:m>
                <a:r>
                  <a:rPr lang="en-US" b="1" dirty="0"/>
                  <a:t>  =&gt; </a:t>
                </a:r>
                <a:r>
                  <a:rPr lang="en-US" b="1" dirty="0" err="1"/>
                  <a:t>Không</a:t>
                </a:r>
                <a:r>
                  <a:rPr lang="en-US" b="1" dirty="0"/>
                  <a:t> </a:t>
                </a:r>
                <a:r>
                  <a:rPr lang="en-US" b="1" dirty="0" err="1"/>
                  <a:t>thỏa</a:t>
                </a:r>
                <a:r>
                  <a:rPr lang="en-US" b="1" dirty="0"/>
                  <a:t> </a:t>
                </a:r>
                <a:r>
                  <a:rPr lang="en-US" b="1" dirty="0" err="1"/>
                  <a:t>mãn</a:t>
                </a:r>
                <a:r>
                  <a:rPr lang="en-US" b="1" dirty="0"/>
                  <a:t> YCBT</a:t>
                </a:r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0EEB465B-839A-42AC-9248-5D8DFB8FC3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0469" y="9711774"/>
                <a:ext cx="20907531" cy="830997"/>
              </a:xfrm>
              <a:prstGeom prst="rect">
                <a:avLst/>
              </a:prstGeom>
              <a:blipFill>
                <a:blip r:embed="rId6"/>
                <a:stretch>
                  <a:fillRect l="-1312" t="-1617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C96D9569-06C6-427F-AAB9-08FB14718D03}"/>
                  </a:ext>
                </a:extLst>
              </p:cNvPr>
              <p:cNvSpPr txBox="1"/>
              <p:nvPr/>
            </p:nvSpPr>
            <p:spPr>
              <a:xfrm>
                <a:off x="1181610" y="10810134"/>
                <a:ext cx="17639789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𝒚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func>
                  </m:oMath>
                </a14:m>
                <a:r>
                  <a:rPr lang="en-US" b="1" dirty="0"/>
                  <a:t> </a:t>
                </a:r>
                <a:r>
                  <a:rPr lang="en-US" b="1" dirty="0" err="1"/>
                  <a:t>có</a:t>
                </a:r>
                <a:r>
                  <a:rPr lang="en-US" b="1" dirty="0"/>
                  <a:t> </a:t>
                </a:r>
                <a:r>
                  <a:rPr lang="en-US" b="1" dirty="0" err="1"/>
                  <a:t>tập</a:t>
                </a:r>
                <a:r>
                  <a:rPr lang="en-US" b="1" dirty="0"/>
                  <a:t> </a:t>
                </a:r>
                <a:r>
                  <a:rPr lang="en-US" b="1" dirty="0" err="1"/>
                  <a:t>xác</a:t>
                </a:r>
                <a:r>
                  <a:rPr lang="en-US" b="1" dirty="0"/>
                  <a:t> </a:t>
                </a:r>
                <a:r>
                  <a:rPr lang="en-US" b="1" dirty="0" err="1"/>
                  <a:t>đinh</a:t>
                </a:r>
                <a:r>
                  <a:rPr lang="en-US" b="1" dirty="0"/>
                  <a:t> D= R =&gt; </a:t>
                </a:r>
                <a:r>
                  <a:rPr lang="en-US" b="1" dirty="0" err="1"/>
                  <a:t>Không</a:t>
                </a:r>
                <a:r>
                  <a:rPr lang="en-US" b="1" dirty="0"/>
                  <a:t> </a:t>
                </a:r>
                <a:r>
                  <a:rPr lang="en-US" b="1" dirty="0" err="1"/>
                  <a:t>thỏa</a:t>
                </a:r>
                <a:r>
                  <a:rPr lang="en-US" b="1" dirty="0"/>
                  <a:t> </a:t>
                </a:r>
                <a:r>
                  <a:rPr lang="en-US" b="1" dirty="0" err="1"/>
                  <a:t>mãn</a:t>
                </a:r>
                <a:r>
                  <a:rPr lang="en-US" b="1" dirty="0"/>
                  <a:t> YCBT</a:t>
                </a:r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C96D9569-06C6-427F-AAB9-08FB14718D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1610" y="10810134"/>
                <a:ext cx="17639789" cy="830997"/>
              </a:xfrm>
              <a:prstGeom prst="rect">
                <a:avLst/>
              </a:prstGeom>
              <a:blipFill>
                <a:blip r:embed="rId7"/>
                <a:stretch>
                  <a:fillRect l="-1590" t="-18248" b="-357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AD3D5AC4-B971-49EC-B29C-B30D227DDBE9}"/>
                  </a:ext>
                </a:extLst>
              </p:cNvPr>
              <p:cNvSpPr txBox="1"/>
              <p:nvPr/>
            </p:nvSpPr>
            <p:spPr>
              <a:xfrm>
                <a:off x="1288260" y="11728779"/>
                <a:ext cx="20809739" cy="11614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𝒚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func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func>
                          <m:funcPr>
                            <m:ctrlP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func>
                      </m:den>
                    </m:f>
                  </m:oMath>
                </a14:m>
                <a:r>
                  <a:rPr lang="en-US" b="1" dirty="0"/>
                  <a:t> </a:t>
                </a:r>
                <a:r>
                  <a:rPr lang="en-US" b="1" dirty="0" err="1"/>
                  <a:t>có</a:t>
                </a:r>
                <a:r>
                  <a:rPr lang="en-US" b="1" dirty="0"/>
                  <a:t> </a:t>
                </a:r>
                <a:r>
                  <a:rPr lang="en-US" b="1" dirty="0" err="1"/>
                  <a:t>tập</a:t>
                </a:r>
                <a:r>
                  <a:rPr lang="en-US" b="1" dirty="0"/>
                  <a:t> </a:t>
                </a:r>
                <a:r>
                  <a:rPr lang="en-US" b="1" dirty="0" err="1"/>
                  <a:t>xác</a:t>
                </a:r>
                <a:r>
                  <a:rPr lang="en-US" b="1" dirty="0"/>
                  <a:t> </a:t>
                </a:r>
                <a:r>
                  <a:rPr lang="en-US" b="1" dirty="0" err="1"/>
                  <a:t>định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</m:d>
                  </m:oMath>
                </a14:m>
                <a:r>
                  <a:rPr lang="en-US" b="1" dirty="0"/>
                  <a:t>  =&gt; </a:t>
                </a:r>
                <a:r>
                  <a:rPr lang="en-US" b="1" dirty="0" err="1"/>
                  <a:t>Không</a:t>
                </a:r>
                <a:r>
                  <a:rPr lang="en-US" b="1" dirty="0"/>
                  <a:t> </a:t>
                </a:r>
                <a:r>
                  <a:rPr lang="en-US" b="1" dirty="0" err="1"/>
                  <a:t>thỏa</a:t>
                </a:r>
                <a:r>
                  <a:rPr lang="en-US" b="1" dirty="0"/>
                  <a:t> </a:t>
                </a:r>
                <a:r>
                  <a:rPr lang="en-US" b="1" dirty="0" err="1"/>
                  <a:t>mãn</a:t>
                </a:r>
                <a:r>
                  <a:rPr lang="en-US" b="1" dirty="0"/>
                  <a:t> YCBT </a:t>
                </a:r>
              </a:p>
            </p:txBody>
          </p:sp>
        </mc:Choice>
        <mc:Fallback xmlns="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AD3D5AC4-B971-49EC-B29C-B30D227DDB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8260" y="11728779"/>
                <a:ext cx="20809739" cy="1161472"/>
              </a:xfrm>
              <a:prstGeom prst="rect">
                <a:avLst/>
              </a:prstGeom>
              <a:blipFill>
                <a:blip r:embed="rId8"/>
                <a:stretch>
                  <a:fillRect l="-1318" b="-109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6" name="Oval 95">
            <a:extLst>
              <a:ext uri="{FF2B5EF4-FFF2-40B4-BE49-F238E27FC236}">
                <a16:creationId xmlns:a16="http://schemas.microsoft.com/office/drawing/2014/main" id="{86E5A67F-4E67-44D9-97B3-E10092D5CD7B}"/>
              </a:ext>
            </a:extLst>
          </p:cNvPr>
          <p:cNvSpPr/>
          <p:nvPr/>
        </p:nvSpPr>
        <p:spPr>
          <a:xfrm>
            <a:off x="455545" y="5931359"/>
            <a:ext cx="909619" cy="974623"/>
          </a:xfrm>
          <a:prstGeom prst="ellipse">
            <a:avLst/>
          </a:prstGeom>
          <a:solidFill>
            <a:srgbClr val="FF0000"/>
          </a:solidFill>
          <a:ln w="57150" cap="flat" cmpd="sng" algn="ctr">
            <a:solidFill>
              <a:sysClr val="window" lastClr="FFFFFF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91421" tIns="45711" rIns="91421" bIns="45711" rtlCol="0" anchor="ctr"/>
          <a:lstStyle/>
          <a:p>
            <a:pPr algn="ctr" defTabSz="457063">
              <a:defRPr/>
            </a:pPr>
            <a:r>
              <a:rPr lang="en-US" sz="4400" b="1" kern="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854336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/>
      <p:bldP spid="92" grpId="0"/>
      <p:bldP spid="93" grpId="0"/>
      <p:bldP spid="94" grpId="0"/>
      <p:bldP spid="95" grpId="0"/>
      <p:bldP spid="9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7199" y="1572062"/>
            <a:ext cx="6477000" cy="830997"/>
            <a:chOff x="-288924" y="1892299"/>
            <a:chExt cx="6477000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3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2" y="1892299"/>
              <a:ext cx="41005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45F82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2940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 VÍ DỤ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145F82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4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2" name="Group 10"/>
          <p:cNvGrpSpPr/>
          <p:nvPr/>
        </p:nvGrpSpPr>
        <p:grpSpPr>
          <a:xfrm>
            <a:off x="533400" y="7711018"/>
            <a:ext cx="23367556" cy="5867400"/>
            <a:chOff x="1270511" y="5867400"/>
            <a:chExt cx="23367556" cy="6491287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09"/>
              <a:ext cx="23365857" cy="6219678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3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42452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Chọn</a:t>
              </a:r>
              <a:r>
                <a:rPr kumimoji="0" lang="en-US" sz="4300" b="1" i="0" u="none" strike="noStrike" kern="1200" cap="none" spc="0" normalizeH="0" baseline="0" noProof="0" dirty="0">
                  <a:ln>
                    <a:noFill/>
                  </a:ln>
                  <a:solidFill>
                    <a:srgbClr val="242452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B</a:t>
              </a:r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85308"/>
              <a:chOff x="1224541" y="6305967"/>
              <a:chExt cx="3568119" cy="885308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999C8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srgbClr val="0999C8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533400" y="3461658"/>
            <a:ext cx="23365857" cy="4136143"/>
            <a:chOff x="1268078" y="3405486"/>
            <a:chExt cx="23365857" cy="4136143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1"/>
              <a:ext cx="23365857" cy="3750678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kumimoji="0" lang="en-US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kumimoji="0" lang="en-US" sz="4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kumimoji="0" lang="en-US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3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97AB143E-D7D5-4C4D-A86F-4836936D70F3}"/>
              </a:ext>
            </a:extLst>
          </p:cNvPr>
          <p:cNvSpPr txBox="1"/>
          <p:nvPr/>
        </p:nvSpPr>
        <p:spPr>
          <a:xfrm>
            <a:off x="2058605" y="1659385"/>
            <a:ext cx="1811007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sz="44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 NGHĨA VÀ TÍNH TUẦN HOÀN CỦA HÀM SỐ LƯỢNG GIÁC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951DA9AF-8E1D-466B-BD68-5EE7CF9E0696}"/>
              </a:ext>
            </a:extLst>
          </p:cNvPr>
          <p:cNvSpPr txBox="1"/>
          <p:nvPr/>
        </p:nvSpPr>
        <p:spPr>
          <a:xfrm>
            <a:off x="4076341" y="3858920"/>
            <a:ext cx="1942471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chẵn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dưới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đây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4E5EF45F-6304-411C-A680-5C525F2DB23C}"/>
                  </a:ext>
                </a:extLst>
              </p:cNvPr>
              <p:cNvSpPr/>
              <p:nvPr/>
            </p:nvSpPr>
            <p:spPr>
              <a:xfrm>
                <a:off x="5410200" y="4899522"/>
                <a:ext cx="15680033" cy="20540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𝒚</m:t>
                        </m:r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=</m:t>
                        </m:r>
                      </m:e>
                    </m:func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B.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𝒚</m:t>
                        </m:r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=</m:t>
                        </m:r>
                      </m:e>
                    </m:func>
                    <m:r>
                      <a:rPr lang="en-US" sz="4400" b="1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)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𝒚</m:t>
                        </m:r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=</m:t>
                        </m:r>
                      </m:e>
                    </m:func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D.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𝒚</m:t>
                        </m:r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=</m:t>
                        </m:r>
                      </m:e>
                    </m:func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𝒔𝒊𝒏𝒙</m:t>
                    </m:r>
                  </m:oMath>
                </a14:m>
                <a:endParaRPr lang="en-US" sz="4400" b="1" dirty="0">
                  <a:solidFill>
                    <a:prstClr val="black"/>
                  </a:solidFill>
                  <a:ea typeface="Times New Roman"/>
                  <a:cs typeface="Times New Roman"/>
                </a:endParaRPr>
              </a:p>
            </p:txBody>
          </p:sp>
        </mc:Choice>
        <mc:Fallback xmlns=""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4E5EF45F-6304-411C-A680-5C525F2DB2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200" y="4899522"/>
                <a:ext cx="15680033" cy="2054088"/>
              </a:xfrm>
              <a:prstGeom prst="rect">
                <a:avLst/>
              </a:prstGeom>
              <a:blipFill>
                <a:blip r:embed="rId3"/>
                <a:stretch>
                  <a:fillRect l="-1594" b="-109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Oval 98">
            <a:extLst>
              <a:ext uri="{FF2B5EF4-FFF2-40B4-BE49-F238E27FC236}">
                <a16:creationId xmlns:a16="http://schemas.microsoft.com/office/drawing/2014/main" id="{D3785D9D-3E44-4BA0-895C-161C3249B7CB}"/>
              </a:ext>
            </a:extLst>
          </p:cNvPr>
          <p:cNvSpPr/>
          <p:nvPr/>
        </p:nvSpPr>
        <p:spPr>
          <a:xfrm>
            <a:off x="12573000" y="5012739"/>
            <a:ext cx="990600" cy="974623"/>
          </a:xfrm>
          <a:prstGeom prst="ellipse">
            <a:avLst/>
          </a:prstGeom>
          <a:solidFill>
            <a:srgbClr val="FF0000"/>
          </a:solidFill>
          <a:ln w="57150" cap="flat" cmpd="sng" algn="ctr">
            <a:solidFill>
              <a:sysClr val="window" lastClr="FFFFFF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91421" tIns="45711" rIns="91421" bIns="45711" rtlCol="0" anchor="ctr"/>
          <a:lstStyle/>
          <a:p>
            <a:pPr algn="ctr" defTabSz="457063">
              <a:defRPr/>
            </a:pPr>
            <a:r>
              <a:rPr lang="en-US" sz="4400" b="1" kern="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933530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/>
      <p:bldP spid="98" grpId="0"/>
      <p:bldP spid="9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7199" y="1572062"/>
            <a:ext cx="6477000" cy="830997"/>
            <a:chOff x="-288924" y="1892299"/>
            <a:chExt cx="6477000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3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2" y="1892299"/>
              <a:ext cx="41005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45F82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2940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CÁC VÍ DỤ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4</a:t>
              </a:r>
            </a:p>
          </p:txBody>
        </p:sp>
      </p:grp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2" name="Group 10"/>
          <p:cNvGrpSpPr/>
          <p:nvPr/>
        </p:nvGrpSpPr>
        <p:grpSpPr>
          <a:xfrm>
            <a:off x="592987" y="7662220"/>
            <a:ext cx="23367556" cy="5867400"/>
            <a:chOff x="1270511" y="5867400"/>
            <a:chExt cx="23367556" cy="6491287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09"/>
              <a:ext cx="23365857" cy="6219678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85308"/>
              <a:chOff x="1224541" y="6305967"/>
              <a:chExt cx="3568119" cy="885308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999C8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srgbClr val="0999C8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533400" y="3461658"/>
            <a:ext cx="23365857" cy="4136143"/>
            <a:chOff x="1268078" y="3405486"/>
            <a:chExt cx="23365857" cy="4136143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1"/>
              <a:ext cx="23365857" cy="3750678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kumimoji="0" lang="en-US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kumimoji="0" lang="en-US" sz="4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kumimoji="0" lang="en-US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4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97AB143E-D7D5-4C4D-A86F-4836936D70F3}"/>
              </a:ext>
            </a:extLst>
          </p:cNvPr>
          <p:cNvSpPr txBox="1"/>
          <p:nvPr/>
        </p:nvSpPr>
        <p:spPr>
          <a:xfrm>
            <a:off x="2058605" y="1659385"/>
            <a:ext cx="1811007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135F82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 NGHĨA VÀ TÍNH TUẦN HOÀN CỦA HÀM SỐ LƯỢNG GIÁC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F1DE3C3E-9940-41B3-BC54-2881929C37FA}"/>
                  </a:ext>
                </a:extLst>
              </p:cNvPr>
              <p:cNvSpPr txBox="1"/>
              <p:nvPr/>
            </p:nvSpPr>
            <p:spPr>
              <a:xfrm>
                <a:off x="5277570" y="3936746"/>
                <a:ext cx="12419044" cy="11388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  <a:tabLst>
                    <a:tab pos="180340" algn="l"/>
                    <a:tab pos="3420745" algn="l"/>
                    <a:tab pos="3599815" algn="l"/>
                    <a:tab pos="5039995" algn="l"/>
                  </a:tabLst>
                </a:pP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func>
                          <m:func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𝒄𝒐𝒔</m:t>
                            </m:r>
                          </m:fName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</m:func>
                      </m:den>
                    </m:f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F1DE3C3E-9940-41B3-BC54-2881929C37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7570" y="3936746"/>
                <a:ext cx="12419044" cy="1138838"/>
              </a:xfrm>
              <a:prstGeom prst="rect">
                <a:avLst/>
              </a:prstGeom>
              <a:blipFill>
                <a:blip r:embed="rId3"/>
                <a:stretch>
                  <a:fillRect l="-2013" b="-96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2B704711-C9F2-4F55-871A-8790D419C7B2}"/>
                  </a:ext>
                </a:extLst>
              </p:cNvPr>
              <p:cNvSpPr txBox="1"/>
              <p:nvPr/>
            </p:nvSpPr>
            <p:spPr>
              <a:xfrm>
                <a:off x="3505200" y="5325681"/>
                <a:ext cx="17042336" cy="11319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  <a:tabLst>
                    <a:tab pos="180340" algn="l"/>
                    <a:tab pos="3420745" algn="l"/>
                    <a:tab pos="3599815" algn="l"/>
                    <a:tab pos="5039995" algn="l"/>
                  </a:tabLs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en-US" sz="4400" b="1" dirty="0">
                    <a:solidFill>
                      <a:srgbClr val="0000CC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≠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𝜋</m:t>
                    </m:r>
                  </m:oMath>
                </a14:m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  <a:r>
                  <a:rPr lang="en-US" sz="4400" b="1" dirty="0">
                    <a:solidFill>
                      <a:srgbClr val="0000CC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≠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𝜋</m:t>
                    </m:r>
                  </m:oMath>
                </a14:m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  <a:r>
                  <a:rPr lang="en-US" sz="4400" b="1" dirty="0">
                    <a:solidFill>
                      <a:srgbClr val="0000CC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≠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  <a:r>
                  <a:rPr lang="en-US" sz="4400" b="1" dirty="0">
                    <a:solidFill>
                      <a:srgbClr val="0000CC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≠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𝜋</m:t>
                    </m:r>
                  </m:oMath>
                </a14:m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2B704711-C9F2-4F55-871A-8790D419C7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5325681"/>
                <a:ext cx="17042336" cy="1131977"/>
              </a:xfrm>
              <a:prstGeom prst="rect">
                <a:avLst/>
              </a:prstGeom>
              <a:blipFill>
                <a:blip r:embed="rId4"/>
                <a:stretch>
                  <a:fillRect l="-358" b="-10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ABB28D26-3380-4732-86F5-170A6A9F0D51}"/>
                  </a:ext>
                </a:extLst>
              </p:cNvPr>
              <p:cNvSpPr txBox="1"/>
              <p:nvPr/>
            </p:nvSpPr>
            <p:spPr>
              <a:xfrm>
                <a:off x="6048901" y="9895341"/>
                <a:ext cx="12419044" cy="7811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0215">
                  <a:lnSpc>
                    <a:spcPct val="107000"/>
                  </a:lnSpc>
                  <a:spcAft>
                    <a:spcPts val="800"/>
                  </a:spcAft>
                  <a:tabLst>
                    <a:tab pos="180340" algn="l"/>
                    <a:tab pos="450215" algn="l"/>
                    <a:tab pos="3420745" algn="l"/>
                    <a:tab pos="3599815" algn="l"/>
                    <a:tab pos="5039995" algn="l"/>
                  </a:tabLst>
                </a:pP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điều kiện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fun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≠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≠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𝝅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ABB28D26-3380-4732-86F5-170A6A9F0D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8901" y="9895341"/>
                <a:ext cx="12419044" cy="781111"/>
              </a:xfrm>
              <a:prstGeom prst="rect">
                <a:avLst/>
              </a:prstGeom>
              <a:blipFill>
                <a:blip r:embed="rId5"/>
                <a:stretch>
                  <a:fillRect t="-17969" b="-32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l 12">
            <a:extLst>
              <a:ext uri="{FF2B5EF4-FFF2-40B4-BE49-F238E27FC236}">
                <a16:creationId xmlns:a16="http://schemas.microsoft.com/office/drawing/2014/main" id="{A98B093D-0BCA-4273-9DC4-1230714BD949}"/>
              </a:ext>
            </a:extLst>
          </p:cNvPr>
          <p:cNvSpPr/>
          <p:nvPr/>
        </p:nvSpPr>
        <p:spPr>
          <a:xfrm>
            <a:off x="16306800" y="5486400"/>
            <a:ext cx="1066800" cy="97125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675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2159</TotalTime>
  <Words>1522</Words>
  <Application>Microsoft Office PowerPoint</Application>
  <PresentationFormat>Custom</PresentationFormat>
  <Paragraphs>209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Calibri</vt:lpstr>
      <vt:lpstr>Calibri Light</vt:lpstr>
      <vt:lpstr>Cambria Math</vt:lpstr>
      <vt:lpstr>Tahoma</vt:lpstr>
      <vt:lpstr>Times New Roman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Admin</cp:lastModifiedBy>
  <cp:revision>158</cp:revision>
  <dcterms:created xsi:type="dcterms:W3CDTF">2013-08-31T11:42:51Z</dcterms:created>
  <dcterms:modified xsi:type="dcterms:W3CDTF">2021-08-31T18:37:57Z</dcterms:modified>
</cp:coreProperties>
</file>