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74" r:id="rId2"/>
    <p:sldId id="301" r:id="rId3"/>
    <p:sldId id="377" r:id="rId4"/>
    <p:sldId id="381" r:id="rId5"/>
    <p:sldId id="379" r:id="rId6"/>
    <p:sldId id="380" r:id="rId7"/>
    <p:sldId id="383" r:id="rId8"/>
    <p:sldId id="389" r:id="rId9"/>
    <p:sldId id="387" r:id="rId10"/>
    <p:sldId id="388" r:id="rId11"/>
    <p:sldId id="376" r:id="rId12"/>
  </p:sldIdLst>
  <p:sldSz cx="12188825" cy="6858000"/>
  <p:notesSz cx="6858000" cy="9144000"/>
  <p:defaultTex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603B"/>
    <a:srgbClr val="B757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76" y="72"/>
      </p:cViewPr>
      <p:guideLst>
        <p:guide orient="horz" pos="2160"/>
        <p:guide pos="3839"/>
      </p:guideLst>
    </p:cSldViewPr>
  </p:slideViewPr>
  <p:notesTextViewPr>
    <p:cViewPr>
      <p:scale>
        <a:sx n="1" d="1"/>
        <a:sy n="1" d="1"/>
      </p:scale>
      <p:origin x="0" y="0"/>
    </p:cViewPr>
  </p:notesTextViewPr>
  <p:sorterViewPr>
    <p:cViewPr>
      <p:scale>
        <a:sx n="100" d="100"/>
        <a:sy n="100" d="100"/>
      </p:scale>
      <p:origin x="0" y="5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AA6634-C256-4E54-B045-0FC968CE322C}" type="datetimeFigureOut">
              <a:rPr lang="vi-VN" smtClean="0"/>
              <a:pPr/>
              <a:t>15/09/2021</a:t>
            </a:fld>
            <a:endParaRPr lang="vi-V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E9D81D-7D9F-44D6-A978-01A67BB375E2}" type="slidenum">
              <a:rPr lang="vi-VN" smtClean="0"/>
              <a:pPr/>
              <a:t>‹#›</a:t>
            </a:fld>
            <a:endParaRPr lang="vi-VN"/>
          </a:p>
        </p:txBody>
      </p:sp>
    </p:spTree>
    <p:extLst>
      <p:ext uri="{BB962C8B-B14F-4D97-AF65-F5344CB8AC3E}">
        <p14:creationId xmlns:p14="http://schemas.microsoft.com/office/powerpoint/2010/main" val="214859206"/>
      </p:ext>
    </p:extLst>
  </p:cSld>
  <p:clrMap bg1="lt1" tx1="dk1" bg2="lt2" tx2="dk2" accent1="accent1" accent2="accent2" accent3="accent3" accent4="accent4" accent5="accent5" accent6="accent6" hlink="hlink" folHlink="folHlink"/>
  <p:notesStyle>
    <a:lvl1pPr marL="0" algn="l" defTabSz="914323" rtl="0" eaLnBrk="1" latinLnBrk="0" hangingPunct="1">
      <a:defRPr sz="1200" kern="1200">
        <a:solidFill>
          <a:schemeClr val="tx1"/>
        </a:solidFill>
        <a:latin typeface="+mn-lt"/>
        <a:ea typeface="+mn-ea"/>
        <a:cs typeface="+mn-cs"/>
      </a:defRPr>
    </a:lvl1pPr>
    <a:lvl2pPr marL="457161" algn="l" defTabSz="914323" rtl="0" eaLnBrk="1" latinLnBrk="0" hangingPunct="1">
      <a:defRPr sz="1200" kern="1200">
        <a:solidFill>
          <a:schemeClr val="tx1"/>
        </a:solidFill>
        <a:latin typeface="+mn-lt"/>
        <a:ea typeface="+mn-ea"/>
        <a:cs typeface="+mn-cs"/>
      </a:defRPr>
    </a:lvl2pPr>
    <a:lvl3pPr marL="914323" algn="l" defTabSz="914323" rtl="0" eaLnBrk="1" latinLnBrk="0" hangingPunct="1">
      <a:defRPr sz="1200" kern="1200">
        <a:solidFill>
          <a:schemeClr val="tx1"/>
        </a:solidFill>
        <a:latin typeface="+mn-lt"/>
        <a:ea typeface="+mn-ea"/>
        <a:cs typeface="+mn-cs"/>
      </a:defRPr>
    </a:lvl3pPr>
    <a:lvl4pPr marL="1371485" algn="l" defTabSz="914323" rtl="0" eaLnBrk="1" latinLnBrk="0" hangingPunct="1">
      <a:defRPr sz="1200" kern="1200">
        <a:solidFill>
          <a:schemeClr val="tx1"/>
        </a:solidFill>
        <a:latin typeface="+mn-lt"/>
        <a:ea typeface="+mn-ea"/>
        <a:cs typeface="+mn-cs"/>
      </a:defRPr>
    </a:lvl4pPr>
    <a:lvl5pPr marL="1828648" algn="l" defTabSz="914323" rtl="0" eaLnBrk="1" latinLnBrk="0" hangingPunct="1">
      <a:defRPr sz="1200" kern="1200">
        <a:solidFill>
          <a:schemeClr val="tx1"/>
        </a:solidFill>
        <a:latin typeface="+mn-lt"/>
        <a:ea typeface="+mn-ea"/>
        <a:cs typeface="+mn-cs"/>
      </a:defRPr>
    </a:lvl5pPr>
    <a:lvl6pPr marL="2285809" algn="l" defTabSz="914323" rtl="0" eaLnBrk="1" latinLnBrk="0" hangingPunct="1">
      <a:defRPr sz="1200" kern="1200">
        <a:solidFill>
          <a:schemeClr val="tx1"/>
        </a:solidFill>
        <a:latin typeface="+mn-lt"/>
        <a:ea typeface="+mn-ea"/>
        <a:cs typeface="+mn-cs"/>
      </a:defRPr>
    </a:lvl6pPr>
    <a:lvl7pPr marL="2742971" algn="l" defTabSz="914323" rtl="0" eaLnBrk="1" latinLnBrk="0" hangingPunct="1">
      <a:defRPr sz="1200" kern="1200">
        <a:solidFill>
          <a:schemeClr val="tx1"/>
        </a:solidFill>
        <a:latin typeface="+mn-lt"/>
        <a:ea typeface="+mn-ea"/>
        <a:cs typeface="+mn-cs"/>
      </a:defRPr>
    </a:lvl7pPr>
    <a:lvl8pPr marL="3200133" algn="l" defTabSz="914323" rtl="0" eaLnBrk="1" latinLnBrk="0" hangingPunct="1">
      <a:defRPr sz="1200" kern="1200">
        <a:solidFill>
          <a:schemeClr val="tx1"/>
        </a:solidFill>
        <a:latin typeface="+mn-lt"/>
        <a:ea typeface="+mn-ea"/>
        <a:cs typeface="+mn-cs"/>
      </a:defRPr>
    </a:lvl8pPr>
    <a:lvl9pPr marL="3657296" algn="l" defTabSz="91432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0"/>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14426" indent="0" algn="ctr">
              <a:buNone/>
              <a:defRPr>
                <a:solidFill>
                  <a:schemeClr val="tx1">
                    <a:tint val="75000"/>
                  </a:schemeClr>
                </a:solidFill>
              </a:defRPr>
            </a:lvl2pPr>
            <a:lvl3pPr marL="1228850" indent="0" algn="ctr">
              <a:buNone/>
              <a:defRPr>
                <a:solidFill>
                  <a:schemeClr val="tx1">
                    <a:tint val="75000"/>
                  </a:schemeClr>
                </a:solidFill>
              </a:defRPr>
            </a:lvl3pPr>
            <a:lvl4pPr marL="1843276" indent="0" algn="ctr">
              <a:buNone/>
              <a:defRPr>
                <a:solidFill>
                  <a:schemeClr val="tx1">
                    <a:tint val="75000"/>
                  </a:schemeClr>
                </a:solidFill>
              </a:defRPr>
            </a:lvl4pPr>
            <a:lvl5pPr marL="2457702" indent="0" algn="ctr">
              <a:buNone/>
              <a:defRPr>
                <a:solidFill>
                  <a:schemeClr val="tx1">
                    <a:tint val="75000"/>
                  </a:schemeClr>
                </a:solidFill>
              </a:defRPr>
            </a:lvl5pPr>
            <a:lvl6pPr marL="3072128" indent="0" algn="ctr">
              <a:buNone/>
              <a:defRPr>
                <a:solidFill>
                  <a:schemeClr val="tx1">
                    <a:tint val="75000"/>
                  </a:schemeClr>
                </a:solidFill>
              </a:defRPr>
            </a:lvl6pPr>
            <a:lvl7pPr marL="3686553" indent="0" algn="ctr">
              <a:buNone/>
              <a:defRPr>
                <a:solidFill>
                  <a:schemeClr val="tx1">
                    <a:tint val="75000"/>
                  </a:schemeClr>
                </a:solidFill>
              </a:defRPr>
            </a:lvl7pPr>
            <a:lvl8pPr marL="4300979" indent="0" algn="ctr">
              <a:buNone/>
              <a:defRPr>
                <a:solidFill>
                  <a:schemeClr val="tx1">
                    <a:tint val="75000"/>
                  </a:schemeClr>
                </a:solidFill>
              </a:defRPr>
            </a:lvl8pPr>
            <a:lvl9pPr marL="491540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02677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573539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40"/>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40"/>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406913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360486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6" y="4406904"/>
            <a:ext cx="10360501" cy="1362075"/>
          </a:xfrm>
        </p:spPr>
        <p:txBody>
          <a:bodyPr anchor="t"/>
          <a:lstStyle>
            <a:lvl1pPr algn="l">
              <a:defRPr sz="5500" b="1" cap="all"/>
            </a:lvl1pPr>
          </a:lstStyle>
          <a:p>
            <a:r>
              <a:rPr lang="en-US"/>
              <a:t>Click to edit Master title style</a:t>
            </a:r>
          </a:p>
        </p:txBody>
      </p:sp>
      <p:sp>
        <p:nvSpPr>
          <p:cNvPr id="3" name="Text Placeholder 2"/>
          <p:cNvSpPr>
            <a:spLocks noGrp="1"/>
          </p:cNvSpPr>
          <p:nvPr>
            <p:ph type="body" idx="1"/>
          </p:nvPr>
        </p:nvSpPr>
        <p:spPr>
          <a:xfrm>
            <a:off x="962836" y="2906713"/>
            <a:ext cx="10360501" cy="1500187"/>
          </a:xfrm>
        </p:spPr>
        <p:txBody>
          <a:bodyPr anchor="b"/>
          <a:lstStyle>
            <a:lvl1pPr marL="0" indent="0">
              <a:buNone/>
              <a:defRPr sz="2700">
                <a:solidFill>
                  <a:schemeClr val="tx1">
                    <a:tint val="75000"/>
                  </a:schemeClr>
                </a:solidFill>
              </a:defRPr>
            </a:lvl1pPr>
            <a:lvl2pPr marL="614426" indent="0">
              <a:buNone/>
              <a:defRPr sz="2400">
                <a:solidFill>
                  <a:schemeClr val="tx1">
                    <a:tint val="75000"/>
                  </a:schemeClr>
                </a:solidFill>
              </a:defRPr>
            </a:lvl2pPr>
            <a:lvl3pPr marL="1228850" indent="0">
              <a:buNone/>
              <a:defRPr sz="2300">
                <a:solidFill>
                  <a:schemeClr val="tx1">
                    <a:tint val="75000"/>
                  </a:schemeClr>
                </a:solidFill>
              </a:defRPr>
            </a:lvl3pPr>
            <a:lvl4pPr marL="1843276" indent="0">
              <a:buNone/>
              <a:defRPr sz="1900">
                <a:solidFill>
                  <a:schemeClr val="tx1">
                    <a:tint val="75000"/>
                  </a:schemeClr>
                </a:solidFill>
              </a:defRPr>
            </a:lvl4pPr>
            <a:lvl5pPr marL="2457702" indent="0">
              <a:buNone/>
              <a:defRPr sz="1900">
                <a:solidFill>
                  <a:schemeClr val="tx1">
                    <a:tint val="75000"/>
                  </a:schemeClr>
                </a:solidFill>
              </a:defRPr>
            </a:lvl5pPr>
            <a:lvl6pPr marL="3072128" indent="0">
              <a:buNone/>
              <a:defRPr sz="1900">
                <a:solidFill>
                  <a:schemeClr val="tx1">
                    <a:tint val="75000"/>
                  </a:schemeClr>
                </a:solidFill>
              </a:defRPr>
            </a:lvl6pPr>
            <a:lvl7pPr marL="3686553" indent="0">
              <a:buNone/>
              <a:defRPr sz="1900">
                <a:solidFill>
                  <a:schemeClr val="tx1">
                    <a:tint val="75000"/>
                  </a:schemeClr>
                </a:solidFill>
              </a:defRPr>
            </a:lvl7pPr>
            <a:lvl8pPr marL="4300979" indent="0">
              <a:buNone/>
              <a:defRPr sz="1900">
                <a:solidFill>
                  <a:schemeClr val="tx1">
                    <a:tint val="75000"/>
                  </a:schemeClr>
                </a:solidFill>
              </a:defRPr>
            </a:lvl8pPr>
            <a:lvl9pPr marL="4915404"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2AF971-25D1-411E-8B62-14DAB1AB2062}" type="datetimeFigureOut">
              <a:rPr lang="en-US" smtClean="0"/>
              <a:pPr/>
              <a:t>15/9/2021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44660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4"/>
            <a:ext cx="5383398" cy="4525963"/>
          </a:xfrm>
        </p:spPr>
        <p:txBody>
          <a:bodyPr/>
          <a:lstStyle>
            <a:lvl1pPr>
              <a:defRPr sz="39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4"/>
            <a:ext cx="5383398" cy="4525963"/>
          </a:xfrm>
        </p:spPr>
        <p:txBody>
          <a:bodyPr/>
          <a:lstStyle>
            <a:lvl1pPr>
              <a:defRPr sz="39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23148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6"/>
            <a:ext cx="5385514" cy="639763"/>
          </a:xfrm>
        </p:spPr>
        <p:txBody>
          <a:bodyPr anchor="b"/>
          <a:lstStyle>
            <a:lvl1pPr marL="0" indent="0">
              <a:buNone/>
              <a:defRPr sz="3200" b="1"/>
            </a:lvl1pPr>
            <a:lvl2pPr marL="614426" indent="0">
              <a:buNone/>
              <a:defRPr sz="2700" b="1"/>
            </a:lvl2pPr>
            <a:lvl3pPr marL="1228850" indent="0">
              <a:buNone/>
              <a:defRPr sz="2400" b="1"/>
            </a:lvl3pPr>
            <a:lvl4pPr marL="1843276" indent="0">
              <a:buNone/>
              <a:defRPr sz="2300" b="1"/>
            </a:lvl4pPr>
            <a:lvl5pPr marL="2457702" indent="0">
              <a:buNone/>
              <a:defRPr sz="2300" b="1"/>
            </a:lvl5pPr>
            <a:lvl6pPr marL="3072128" indent="0">
              <a:buNone/>
              <a:defRPr sz="2300" b="1"/>
            </a:lvl6pPr>
            <a:lvl7pPr marL="3686553" indent="0">
              <a:buNone/>
              <a:defRPr sz="2300" b="1"/>
            </a:lvl7pPr>
            <a:lvl8pPr marL="4300979" indent="0">
              <a:buNone/>
              <a:defRPr sz="2300" b="1"/>
            </a:lvl8pPr>
            <a:lvl9pPr marL="4915404" indent="0">
              <a:buNone/>
              <a:defRPr sz="23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7" y="1535116"/>
            <a:ext cx="5387630" cy="639763"/>
          </a:xfrm>
        </p:spPr>
        <p:txBody>
          <a:bodyPr anchor="b"/>
          <a:lstStyle>
            <a:lvl1pPr marL="0" indent="0">
              <a:buNone/>
              <a:defRPr sz="3200" b="1"/>
            </a:lvl1pPr>
            <a:lvl2pPr marL="614426" indent="0">
              <a:buNone/>
              <a:defRPr sz="2700" b="1"/>
            </a:lvl2pPr>
            <a:lvl3pPr marL="1228850" indent="0">
              <a:buNone/>
              <a:defRPr sz="2400" b="1"/>
            </a:lvl3pPr>
            <a:lvl4pPr marL="1843276" indent="0">
              <a:buNone/>
              <a:defRPr sz="2300" b="1"/>
            </a:lvl4pPr>
            <a:lvl5pPr marL="2457702" indent="0">
              <a:buNone/>
              <a:defRPr sz="2300" b="1"/>
            </a:lvl5pPr>
            <a:lvl6pPr marL="3072128" indent="0">
              <a:buNone/>
              <a:defRPr sz="2300" b="1"/>
            </a:lvl6pPr>
            <a:lvl7pPr marL="3686553" indent="0">
              <a:buNone/>
              <a:defRPr sz="2300" b="1"/>
            </a:lvl7pPr>
            <a:lvl8pPr marL="4300979" indent="0">
              <a:buNone/>
              <a:defRPr sz="2300" b="1"/>
            </a:lvl8pPr>
            <a:lvl9pPr marL="4915404" indent="0">
              <a:buNone/>
              <a:defRPr sz="2300" b="1"/>
            </a:lvl9pPr>
          </a:lstStyle>
          <a:p>
            <a:pPr lvl="0"/>
            <a:r>
              <a:rPr lang="en-US"/>
              <a:t>Click to edit Master text styles</a:t>
            </a:r>
          </a:p>
        </p:txBody>
      </p:sp>
      <p:sp>
        <p:nvSpPr>
          <p:cNvPr id="6" name="Content Placeholder 5"/>
          <p:cNvSpPr>
            <a:spLocks noGrp="1"/>
          </p:cNvSpPr>
          <p:nvPr>
            <p:ph sz="quarter" idx="4"/>
          </p:nvPr>
        </p:nvSpPr>
        <p:spPr>
          <a:xfrm>
            <a:off x="6191757" y="2174875"/>
            <a:ext cx="5387630" cy="3951288"/>
          </a:xfrm>
        </p:spPr>
        <p:txBody>
          <a:bodyPr/>
          <a:lstStyle>
            <a:lvl1pPr>
              <a:defRPr sz="3200"/>
            </a:lvl1pPr>
            <a:lvl2pPr>
              <a:defRPr sz="2700"/>
            </a:lvl2pPr>
            <a:lvl3pPr>
              <a:defRPr sz="24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2AF971-25D1-411E-8B62-14DAB1AB2062}" type="datetimeFigureOut">
              <a:rPr lang="en-US" smtClean="0"/>
              <a:pPr/>
              <a:t>15/9/2021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26161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2AF971-25D1-411E-8B62-14DAB1AB2062}" type="datetimeFigureOut">
              <a:rPr lang="en-US" smtClean="0"/>
              <a:pPr/>
              <a:t>15/9/2021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71329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AF971-25D1-411E-8B62-14DAB1AB2062}" type="datetimeFigureOut">
              <a:rPr lang="en-US" smtClean="0"/>
              <a:pPr/>
              <a:t>15/9/2021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391441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6" y="273050"/>
            <a:ext cx="4010039"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5492" y="273056"/>
            <a:ext cx="6813892" cy="5853113"/>
          </a:xfrm>
        </p:spPr>
        <p:txBody>
          <a:bodyPr/>
          <a:lstStyle>
            <a:lvl1pPr>
              <a:defRPr sz="4300"/>
            </a:lvl1pPr>
            <a:lvl2pPr>
              <a:defRPr sz="39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6" y="1435104"/>
            <a:ext cx="4010039" cy="4691063"/>
          </a:xfrm>
        </p:spPr>
        <p:txBody>
          <a:bodyPr/>
          <a:lstStyle>
            <a:lvl1pPr marL="0" indent="0">
              <a:buNone/>
              <a:defRPr sz="1900"/>
            </a:lvl1pPr>
            <a:lvl2pPr marL="614426" indent="0">
              <a:buNone/>
              <a:defRPr sz="1600"/>
            </a:lvl2pPr>
            <a:lvl3pPr marL="1228850" indent="0">
              <a:buNone/>
              <a:defRPr sz="1300"/>
            </a:lvl3pPr>
            <a:lvl4pPr marL="1843276" indent="0">
              <a:buNone/>
              <a:defRPr sz="1200"/>
            </a:lvl4pPr>
            <a:lvl5pPr marL="2457702" indent="0">
              <a:buNone/>
              <a:defRPr sz="1200"/>
            </a:lvl5pPr>
            <a:lvl6pPr marL="3072128" indent="0">
              <a:buNone/>
              <a:defRPr sz="1200"/>
            </a:lvl6pPr>
            <a:lvl7pPr marL="3686553" indent="0">
              <a:buNone/>
              <a:defRPr sz="1200"/>
            </a:lvl7pPr>
            <a:lvl8pPr marL="4300979" indent="0">
              <a:buNone/>
              <a:defRPr sz="1200"/>
            </a:lvl8pPr>
            <a:lvl9pPr marL="491540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120278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1"/>
            <a:ext cx="7313295"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14426" indent="0">
              <a:buNone/>
              <a:defRPr sz="3900"/>
            </a:lvl2pPr>
            <a:lvl3pPr marL="1228850" indent="0">
              <a:buNone/>
              <a:defRPr sz="3200"/>
            </a:lvl3pPr>
            <a:lvl4pPr marL="1843276" indent="0">
              <a:buNone/>
              <a:defRPr sz="2700"/>
            </a:lvl4pPr>
            <a:lvl5pPr marL="2457702" indent="0">
              <a:buNone/>
              <a:defRPr sz="2700"/>
            </a:lvl5pPr>
            <a:lvl6pPr marL="3072128" indent="0">
              <a:buNone/>
              <a:defRPr sz="2700"/>
            </a:lvl6pPr>
            <a:lvl7pPr marL="3686553" indent="0">
              <a:buNone/>
              <a:defRPr sz="2700"/>
            </a:lvl7pPr>
            <a:lvl8pPr marL="4300979" indent="0">
              <a:buNone/>
              <a:defRPr sz="2700"/>
            </a:lvl8pPr>
            <a:lvl9pPr marL="4915404" indent="0">
              <a:buNone/>
              <a:defRPr sz="2700"/>
            </a:lvl9pPr>
          </a:lstStyle>
          <a:p>
            <a:endParaRPr lang="en-US"/>
          </a:p>
        </p:txBody>
      </p:sp>
      <p:sp>
        <p:nvSpPr>
          <p:cNvPr id="4" name="Text Placeholder 3"/>
          <p:cNvSpPr>
            <a:spLocks noGrp="1"/>
          </p:cNvSpPr>
          <p:nvPr>
            <p:ph type="body" sz="half" idx="2"/>
          </p:nvPr>
        </p:nvSpPr>
        <p:spPr>
          <a:xfrm>
            <a:off x="2389095" y="5367342"/>
            <a:ext cx="7313295" cy="804863"/>
          </a:xfrm>
        </p:spPr>
        <p:txBody>
          <a:bodyPr/>
          <a:lstStyle>
            <a:lvl1pPr marL="0" indent="0">
              <a:buNone/>
              <a:defRPr sz="1900"/>
            </a:lvl1pPr>
            <a:lvl2pPr marL="614426" indent="0">
              <a:buNone/>
              <a:defRPr sz="1600"/>
            </a:lvl2pPr>
            <a:lvl3pPr marL="1228850" indent="0">
              <a:buNone/>
              <a:defRPr sz="1300"/>
            </a:lvl3pPr>
            <a:lvl4pPr marL="1843276" indent="0">
              <a:buNone/>
              <a:defRPr sz="1200"/>
            </a:lvl4pPr>
            <a:lvl5pPr marL="2457702" indent="0">
              <a:buNone/>
              <a:defRPr sz="1200"/>
            </a:lvl5pPr>
            <a:lvl6pPr marL="3072128" indent="0">
              <a:buNone/>
              <a:defRPr sz="1200"/>
            </a:lvl6pPr>
            <a:lvl7pPr marL="3686553" indent="0">
              <a:buNone/>
              <a:defRPr sz="1200"/>
            </a:lvl7pPr>
            <a:lvl8pPr marL="4300979" indent="0">
              <a:buNone/>
              <a:defRPr sz="1200"/>
            </a:lvl8pPr>
            <a:lvl9pPr marL="491540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92AF971-25D1-411E-8B62-14DAB1AB2062}" type="datetimeFigureOut">
              <a:rPr lang="en-US" smtClean="0"/>
              <a:pPr/>
              <a:t>15/9/2021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29D7C-6DFF-4048-936F-9650D8E642D5}" type="slidenum">
              <a:rPr lang="en-US" smtClean="0"/>
              <a:pPr/>
              <a:t>‹#›</a:t>
            </a:fld>
            <a:endParaRPr lang="en-US"/>
          </a:p>
        </p:txBody>
      </p:sp>
    </p:spTree>
    <p:extLst>
      <p:ext uri="{BB962C8B-B14F-4D97-AF65-F5344CB8AC3E}">
        <p14:creationId xmlns:p14="http://schemas.microsoft.com/office/powerpoint/2010/main" val="221216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603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1143000"/>
          </a:xfrm>
          <a:prstGeom prst="rect">
            <a:avLst/>
          </a:prstGeom>
        </p:spPr>
        <p:txBody>
          <a:bodyPr vert="horz" lIns="122885" tIns="61443" rIns="122885" bIns="61443" rtlCol="0" anchor="ctr">
            <a:normAutofit/>
          </a:bodyPr>
          <a:lstStyle/>
          <a:p>
            <a:r>
              <a:rPr lang="en-US"/>
              <a:t>Click to edit Master title style</a:t>
            </a:r>
          </a:p>
        </p:txBody>
      </p:sp>
      <p:sp>
        <p:nvSpPr>
          <p:cNvPr id="3" name="Text Placeholder 2"/>
          <p:cNvSpPr>
            <a:spLocks noGrp="1"/>
          </p:cNvSpPr>
          <p:nvPr>
            <p:ph type="body" idx="1"/>
          </p:nvPr>
        </p:nvSpPr>
        <p:spPr>
          <a:xfrm>
            <a:off x="609441" y="1600204"/>
            <a:ext cx="10969943" cy="4525963"/>
          </a:xfrm>
          <a:prstGeom prst="rect">
            <a:avLst/>
          </a:prstGeom>
        </p:spPr>
        <p:txBody>
          <a:bodyPr vert="horz" lIns="122885" tIns="61443" rIns="122885" bIns="614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2"/>
            <a:ext cx="2844059" cy="365125"/>
          </a:xfrm>
          <a:prstGeom prst="rect">
            <a:avLst/>
          </a:prstGeom>
        </p:spPr>
        <p:txBody>
          <a:bodyPr vert="horz" lIns="122885" tIns="61443" rIns="122885" bIns="61443" rtlCol="0" anchor="ctr"/>
          <a:lstStyle>
            <a:lvl1pPr algn="l">
              <a:defRPr sz="1600">
                <a:solidFill>
                  <a:schemeClr val="tx1">
                    <a:tint val="75000"/>
                  </a:schemeClr>
                </a:solidFill>
              </a:defRPr>
            </a:lvl1pPr>
          </a:lstStyle>
          <a:p>
            <a:fld id="{D92AF971-25D1-411E-8B62-14DAB1AB2062}" type="datetimeFigureOut">
              <a:rPr lang="en-US" smtClean="0"/>
              <a:pPr/>
              <a:t>15/9/2021</a:t>
            </a:fld>
            <a:endParaRPr lang="en-US"/>
          </a:p>
        </p:txBody>
      </p:sp>
      <p:sp>
        <p:nvSpPr>
          <p:cNvPr id="5" name="Footer Placeholder 4"/>
          <p:cNvSpPr>
            <a:spLocks noGrp="1"/>
          </p:cNvSpPr>
          <p:nvPr>
            <p:ph type="ftr" sz="quarter" idx="3"/>
          </p:nvPr>
        </p:nvSpPr>
        <p:spPr>
          <a:xfrm>
            <a:off x="4164515" y="6356352"/>
            <a:ext cx="3859795" cy="365125"/>
          </a:xfrm>
          <a:prstGeom prst="rect">
            <a:avLst/>
          </a:prstGeom>
        </p:spPr>
        <p:txBody>
          <a:bodyPr vert="horz" lIns="122885" tIns="61443" rIns="122885" bIns="61443"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52"/>
            <a:ext cx="2844059" cy="365125"/>
          </a:xfrm>
          <a:prstGeom prst="rect">
            <a:avLst/>
          </a:prstGeom>
        </p:spPr>
        <p:txBody>
          <a:bodyPr vert="horz" lIns="122885" tIns="61443" rIns="122885" bIns="61443" rtlCol="0" anchor="ctr"/>
          <a:lstStyle>
            <a:lvl1pPr algn="r">
              <a:defRPr sz="1600">
                <a:solidFill>
                  <a:schemeClr val="tx1">
                    <a:tint val="75000"/>
                  </a:schemeClr>
                </a:solidFill>
              </a:defRPr>
            </a:lvl1pPr>
          </a:lstStyle>
          <a:p>
            <a:fld id="{3D029D7C-6DFF-4048-936F-9650D8E642D5}" type="slidenum">
              <a:rPr lang="en-US" smtClean="0"/>
              <a:pPr/>
              <a:t>‹#›</a:t>
            </a:fld>
            <a:endParaRPr lang="en-US"/>
          </a:p>
        </p:txBody>
      </p:sp>
    </p:spTree>
    <p:extLst>
      <p:ext uri="{BB962C8B-B14F-4D97-AF65-F5344CB8AC3E}">
        <p14:creationId xmlns:p14="http://schemas.microsoft.com/office/powerpoint/2010/main" val="287758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8850" rtl="0" eaLnBrk="1" latinLnBrk="0" hangingPunct="1">
        <a:spcBef>
          <a:spcPct val="0"/>
        </a:spcBef>
        <a:buNone/>
        <a:defRPr sz="5900" kern="1200">
          <a:solidFill>
            <a:schemeClr val="tx1"/>
          </a:solidFill>
          <a:latin typeface="+mj-lt"/>
          <a:ea typeface="+mj-ea"/>
          <a:cs typeface="+mj-cs"/>
        </a:defRPr>
      </a:lvl1pPr>
    </p:titleStyle>
    <p:bodyStyle>
      <a:lvl1pPr marL="460819" indent="-460819" algn="l" defTabSz="122885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8443" indent="-384015" algn="l" defTabSz="122885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36064" indent="-307212" algn="l" defTabSz="122885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50490"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64916"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79339"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93766"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608192"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222618" indent="-307212" algn="l" defTabSz="122885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qkkich@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18.gif"/><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
            <a:extLst>
              <a:ext uri="{FF2B5EF4-FFF2-40B4-BE49-F238E27FC236}">
                <a16:creationId xmlns:a16="http://schemas.microsoft.com/office/drawing/2014/main" id="{FF19A8DA-A0AA-4239-83B9-BA09F4EB60A0}"/>
              </a:ext>
            </a:extLst>
          </p:cNvPr>
          <p:cNvSpPr txBox="1">
            <a:spLocks noChangeArrowheads="1"/>
          </p:cNvSpPr>
          <p:nvPr/>
        </p:nvSpPr>
        <p:spPr bwMode="auto">
          <a:xfrm>
            <a:off x="239121" y="1949665"/>
            <a:ext cx="11710583"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457200" marR="0" lvl="0" indent="-457200" algn="ctr" defTabSz="1228850" rtl="0" eaLnBrk="1" fontAlgn="auto" latinLnBrk="0" hangingPunct="1">
              <a:lnSpc>
                <a:spcPct val="100000"/>
              </a:lnSpc>
              <a:spcBef>
                <a:spcPct val="50000"/>
              </a:spcBef>
              <a:spcAft>
                <a:spcPts val="0"/>
              </a:spcAft>
              <a:buClrTx/>
              <a:buSzTx/>
              <a:buFont typeface="Arial" charset="0"/>
              <a:buNone/>
              <a:tabLst/>
              <a:defRPr/>
            </a:pPr>
            <a:r>
              <a:rPr kumimoji="0" lang="en-US" sz="40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rPr>
              <a:t>VẬT LÍ 12</a:t>
            </a:r>
          </a:p>
          <a:p>
            <a:pPr marL="457200" marR="0" lvl="0" indent="-457200" algn="ctr" defTabSz="1228850" rtl="0" eaLnBrk="1" fontAlgn="auto" latinLnBrk="0" hangingPunct="1">
              <a:lnSpc>
                <a:spcPct val="100000"/>
              </a:lnSpc>
              <a:spcBef>
                <a:spcPct val="50000"/>
              </a:spcBef>
              <a:spcAft>
                <a:spcPts val="0"/>
              </a:spcAft>
              <a:buClrTx/>
              <a:buSzTx/>
              <a:buFont typeface="Arial" charset="0"/>
              <a:buNone/>
              <a:tabLst/>
              <a:defRPr/>
            </a:pPr>
            <a:r>
              <a:rPr kumimoji="0" lang="en-US" sz="32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BÀI 33</a:t>
            </a:r>
            <a:r>
              <a:rPr kumimoji="0" lang="en-US" sz="3200" b="0"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MẪU NGUYÊN TỬ BO</a:t>
            </a:r>
            <a:endParaRPr kumimoji="0" lang="en-US" sz="32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a:p>
            <a:pPr marL="457200" marR="0" lvl="0" indent="-457200" algn="l" defTabSz="1228850" rtl="0" eaLnBrk="1" fontAlgn="auto" latinLnBrk="0" hangingPunct="1">
              <a:lnSpc>
                <a:spcPct val="100000"/>
              </a:lnSpc>
              <a:spcBef>
                <a:spcPct val="50000"/>
              </a:spcBef>
              <a:spcAft>
                <a:spcPts val="0"/>
              </a:spcAft>
              <a:buClrTx/>
              <a:buSzTx/>
              <a:buFont typeface="Arial" charset="0"/>
              <a:buAutoNum type="romanUcPeriod"/>
              <a:tabLst/>
              <a:defRPr/>
            </a:pPr>
            <a:endParaRPr kumimoji="0" lang="en-US" sz="2800" b="0"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sp>
        <p:nvSpPr>
          <p:cNvPr id="10" name="TextBox 1">
            <a:extLst>
              <a:ext uri="{FF2B5EF4-FFF2-40B4-BE49-F238E27FC236}">
                <a16:creationId xmlns:a16="http://schemas.microsoft.com/office/drawing/2014/main" id="{67A5F41D-7693-4855-BE1E-FA2711EE694F}"/>
              </a:ext>
            </a:extLst>
          </p:cNvPr>
          <p:cNvSpPr txBox="1">
            <a:spLocks noChangeArrowheads="1"/>
          </p:cNvSpPr>
          <p:nvPr/>
        </p:nvSpPr>
        <p:spPr bwMode="auto">
          <a:xfrm>
            <a:off x="2209222" y="4078216"/>
            <a:ext cx="777037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ctr" defTabSz="122885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Thầy</a:t>
            </a:r>
            <a:r>
              <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giáo</a:t>
            </a:r>
            <a:r>
              <a:rPr kumimoji="0" lang="en-US" sz="36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 Đoàn văn Doanh</a:t>
            </a:r>
            <a:endParaRPr kumimoji="0" lang="en-US" sz="36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a:p>
            <a:pPr marL="0" marR="0" lvl="0" indent="0" algn="ctr"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Trường</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THPT Nam Trực –  Nam Định</a:t>
            </a:r>
            <a:endPar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sp>
        <p:nvSpPr>
          <p:cNvPr id="11" name="TextBox 2">
            <a:extLst>
              <a:ext uri="{FF2B5EF4-FFF2-40B4-BE49-F238E27FC236}">
                <a16:creationId xmlns:a16="http://schemas.microsoft.com/office/drawing/2014/main" id="{23027909-27BF-4DA0-82DB-754ED825F51E}"/>
              </a:ext>
            </a:extLst>
          </p:cNvPr>
          <p:cNvSpPr txBox="1">
            <a:spLocks noChangeArrowheads="1"/>
          </p:cNvSpPr>
          <p:nvPr/>
        </p:nvSpPr>
        <p:spPr bwMode="auto">
          <a:xfrm>
            <a:off x="3122611" y="714589"/>
            <a:ext cx="644067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ctr" defTabSz="122885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itchFamily="18" charset="0"/>
              </a:rPr>
              <a:t>CLB VẬT LÝ TRƯỜNG </a:t>
            </a:r>
          </a:p>
          <a:p>
            <a:pPr marL="0" marR="0" lvl="0" indent="0" algn="ctr" defTabSz="122885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itchFamily="18" charset="0"/>
              </a:rPr>
              <a:t>THPT NAM TRỰC - NAM ĐỊNH</a:t>
            </a:r>
            <a:endParaRPr kumimoji="0" lang="en-US" sz="2800" b="1" i="0" u="none" strike="noStrike" kern="1200" cap="none" spc="0" normalizeH="0" baseline="0" noProof="0" dirty="0">
              <a:ln>
                <a:noFill/>
              </a:ln>
              <a:solidFill>
                <a:prstClr val="white"/>
              </a:solidFill>
              <a:effectLst/>
              <a:uLnTx/>
              <a:uFillTx/>
              <a:latin typeface="Calibri"/>
              <a:ea typeface="+mn-ea"/>
              <a:cs typeface="Times New Roman" pitchFamily="18" charset="0"/>
            </a:endParaRPr>
          </a:p>
        </p:txBody>
      </p:sp>
      <p:sp>
        <p:nvSpPr>
          <p:cNvPr id="12" name="Rectangle 8">
            <a:extLst>
              <a:ext uri="{FF2B5EF4-FFF2-40B4-BE49-F238E27FC236}">
                <a16:creationId xmlns:a16="http://schemas.microsoft.com/office/drawing/2014/main" id="{DB1CCDAE-07B7-4A97-8244-BF13DCB68010}"/>
              </a:ext>
            </a:extLst>
          </p:cNvPr>
          <p:cNvSpPr/>
          <p:nvPr/>
        </p:nvSpPr>
        <p:spPr>
          <a:xfrm>
            <a:off x="4648896" y="5312414"/>
            <a:ext cx="3388107" cy="830997"/>
          </a:xfrm>
          <a:prstGeom prst="rect">
            <a:avLst/>
          </a:prstGeom>
        </p:spPr>
        <p:txBody>
          <a:bodyPr wrap="none">
            <a:spAutoFit/>
          </a:bodyPr>
          <a:lstStyle>
            <a:defPPr>
              <a:defRPr lang="en-US"/>
            </a:defPPr>
            <a:lvl1pPr marL="0" algn="l" defTabSz="1228850" rtl="0" eaLnBrk="1" latinLnBrk="0" hangingPunct="1">
              <a:defRPr sz="2400" kern="1200">
                <a:solidFill>
                  <a:schemeClr val="tx1"/>
                </a:solidFill>
                <a:latin typeface="+mn-lt"/>
                <a:ea typeface="+mn-ea"/>
                <a:cs typeface="+mn-cs"/>
              </a:defRPr>
            </a:lvl1pPr>
            <a:lvl2pPr marL="614426" algn="l" defTabSz="1228850" rtl="0" eaLnBrk="1" latinLnBrk="0" hangingPunct="1">
              <a:defRPr sz="2400" kern="1200">
                <a:solidFill>
                  <a:schemeClr val="tx1"/>
                </a:solidFill>
                <a:latin typeface="+mn-lt"/>
                <a:ea typeface="+mn-ea"/>
                <a:cs typeface="+mn-cs"/>
              </a:defRPr>
            </a:lvl2pPr>
            <a:lvl3pPr marL="1228850" algn="l" defTabSz="1228850" rtl="0" eaLnBrk="1" latinLnBrk="0" hangingPunct="1">
              <a:defRPr sz="2400" kern="1200">
                <a:solidFill>
                  <a:schemeClr val="tx1"/>
                </a:solidFill>
                <a:latin typeface="+mn-lt"/>
                <a:ea typeface="+mn-ea"/>
                <a:cs typeface="+mn-cs"/>
              </a:defRPr>
            </a:lvl3pPr>
            <a:lvl4pPr marL="1843276" algn="l" defTabSz="1228850" rtl="0" eaLnBrk="1" latinLnBrk="0" hangingPunct="1">
              <a:defRPr sz="2400" kern="1200">
                <a:solidFill>
                  <a:schemeClr val="tx1"/>
                </a:solidFill>
                <a:latin typeface="+mn-lt"/>
                <a:ea typeface="+mn-ea"/>
                <a:cs typeface="+mn-cs"/>
              </a:defRPr>
            </a:lvl4pPr>
            <a:lvl5pPr marL="2457702" algn="l" defTabSz="1228850" rtl="0" eaLnBrk="1" latinLnBrk="0" hangingPunct="1">
              <a:defRPr sz="2400" kern="1200">
                <a:solidFill>
                  <a:schemeClr val="tx1"/>
                </a:solidFill>
                <a:latin typeface="+mn-lt"/>
                <a:ea typeface="+mn-ea"/>
                <a:cs typeface="+mn-cs"/>
              </a:defRPr>
            </a:lvl5pPr>
            <a:lvl6pPr marL="3072128" algn="l" defTabSz="1228850" rtl="0" eaLnBrk="1" latinLnBrk="0" hangingPunct="1">
              <a:defRPr sz="2400" kern="1200">
                <a:solidFill>
                  <a:schemeClr val="tx1"/>
                </a:solidFill>
                <a:latin typeface="+mn-lt"/>
                <a:ea typeface="+mn-ea"/>
                <a:cs typeface="+mn-cs"/>
              </a:defRPr>
            </a:lvl6pPr>
            <a:lvl7pPr marL="3686553" algn="l" defTabSz="1228850" rtl="0" eaLnBrk="1" latinLnBrk="0" hangingPunct="1">
              <a:defRPr sz="2400" kern="1200">
                <a:solidFill>
                  <a:schemeClr val="tx1"/>
                </a:solidFill>
                <a:latin typeface="+mn-lt"/>
                <a:ea typeface="+mn-ea"/>
                <a:cs typeface="+mn-cs"/>
              </a:defRPr>
            </a:lvl7pPr>
            <a:lvl8pPr marL="4300979" algn="l" defTabSz="1228850" rtl="0" eaLnBrk="1" latinLnBrk="0" hangingPunct="1">
              <a:defRPr sz="2400" kern="1200">
                <a:solidFill>
                  <a:schemeClr val="tx1"/>
                </a:solidFill>
                <a:latin typeface="+mn-lt"/>
                <a:ea typeface="+mn-ea"/>
                <a:cs typeface="+mn-cs"/>
              </a:defRPr>
            </a:lvl8pPr>
            <a:lvl9pPr marL="4915404" algn="l" defTabSz="1228850" rtl="0" eaLnBrk="1" latinLnBrk="0" hangingPunct="1">
              <a:defRPr sz="2400" kern="1200">
                <a:solidFill>
                  <a:schemeClr val="tx1"/>
                </a:solidFill>
                <a:latin typeface="+mn-lt"/>
                <a:ea typeface="+mn-ea"/>
                <a:cs typeface="+mn-cs"/>
              </a:defRPr>
            </a:lvl9pPr>
          </a:lstStyle>
          <a:p>
            <a:pPr marL="0" marR="0" lvl="0" indent="0" algn="l"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a:ea typeface="+mn-ea"/>
                <a:cs typeface="+mn-cs"/>
              </a:rPr>
              <a:t>Email</a:t>
            </a:r>
            <a:r>
              <a:rPr kumimoji="0" lang="en-US" sz="2400" b="0" i="0" u="none" strike="noStrike" kern="1200" cap="none" spc="0" normalizeH="0" baseline="0" noProof="0">
                <a:ln>
                  <a:noFill/>
                </a:ln>
                <a:solidFill>
                  <a:srgbClr val="FFFF00"/>
                </a:solidFill>
                <a:effectLst/>
                <a:uLnTx/>
                <a:uFillTx/>
                <a:latin typeface="Calibri"/>
                <a:ea typeface="+mn-ea"/>
                <a:cs typeface="+mn-cs"/>
              </a:rPr>
              <a:t>: qkkich</a:t>
            </a:r>
            <a:r>
              <a:rPr kumimoji="0" lang="en-US" sz="2400" b="0" i="0" u="none" strike="noStrike" kern="1200" cap="none" spc="0" normalizeH="0" baseline="0" noProof="0">
                <a:ln>
                  <a:noFill/>
                </a:ln>
                <a:solidFill>
                  <a:srgbClr val="FFFF00"/>
                </a:solidFill>
                <a:effectLst/>
                <a:uLnTx/>
                <a:uFillTx/>
                <a:latin typeface="Calibri"/>
                <a:ea typeface="+mn-ea"/>
                <a:cs typeface="+mn-cs"/>
                <a:hlinkClick r:id="rId2">
                  <a:extLst>
                    <a:ext uri="{A12FA001-AC4F-418D-AE19-62706E023703}">
                      <ahyp:hlinkClr xmlns:ahyp="http://schemas.microsoft.com/office/drawing/2018/hyperlinkcolor" val="tx"/>
                    </a:ext>
                  </a:extLst>
                </a:hlinkClick>
              </a:rPr>
              <a:t>@</a:t>
            </a:r>
            <a:r>
              <a:rPr kumimoji="0" lang="en-US" sz="2400" b="0" i="0" u="none" strike="noStrike" kern="1200" cap="none" spc="0" normalizeH="0" baseline="0" noProof="0" dirty="0">
                <a:ln>
                  <a:noFill/>
                </a:ln>
                <a:solidFill>
                  <a:srgbClr val="FFFF00"/>
                </a:solidFill>
                <a:effectLst/>
                <a:uLnTx/>
                <a:uFillTx/>
                <a:latin typeface="Calibri"/>
                <a:ea typeface="+mn-ea"/>
                <a:cs typeface="+mn-cs"/>
                <a:hlinkClick r:id="rId2">
                  <a:extLst>
                    <a:ext uri="{A12FA001-AC4F-418D-AE19-62706E023703}">
                      <ahyp:hlinkClr xmlns:ahyp="http://schemas.microsoft.com/office/drawing/2018/hyperlinkcolor" val="tx"/>
                    </a:ext>
                  </a:extLst>
                </a:hlinkClick>
              </a:rPr>
              <a:t>gmail.com</a:t>
            </a:r>
            <a:endParaRPr kumimoji="0" lang="en-US" sz="2400" b="0" i="0" u="none" strike="noStrike" kern="1200" cap="none" spc="0" normalizeH="0" baseline="0" noProof="0" dirty="0">
              <a:ln>
                <a:noFill/>
              </a:ln>
              <a:solidFill>
                <a:srgbClr val="FFFF00"/>
              </a:solidFill>
              <a:effectLst/>
              <a:uLnTx/>
              <a:uFillTx/>
              <a:latin typeface="Calibri"/>
              <a:ea typeface="+mn-ea"/>
              <a:cs typeface="+mn-cs"/>
            </a:endParaRPr>
          </a:p>
          <a:p>
            <a:pPr marL="0" marR="0" lvl="0" indent="0" algn="l" defTabSz="122885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a:ea typeface="+mn-ea"/>
                <a:cs typeface="+mn-cs"/>
              </a:rPr>
              <a:t>Phone</a:t>
            </a:r>
            <a:r>
              <a:rPr kumimoji="0" lang="en-US" sz="2400" b="0" i="0" u="none" strike="noStrike" kern="1200" cap="none" spc="0" normalizeH="0" baseline="0" noProof="0">
                <a:ln>
                  <a:noFill/>
                </a:ln>
                <a:solidFill>
                  <a:srgbClr val="FFFF00"/>
                </a:solidFill>
                <a:effectLst/>
                <a:uLnTx/>
                <a:uFillTx/>
                <a:latin typeface="Calibri"/>
                <a:ea typeface="+mn-ea"/>
                <a:cs typeface="+mn-cs"/>
              </a:rPr>
              <a:t>: 0981.120681</a:t>
            </a:r>
            <a:endParaRPr kumimoji="0" lang="en-US" sz="2400" b="0" i="0" u="none" strike="noStrike" kern="1200" cap="none" spc="0" normalizeH="0" baseline="0" noProof="0" dirty="0">
              <a:ln>
                <a:noFill/>
              </a:ln>
              <a:solidFill>
                <a:srgbClr val="FFFF00"/>
              </a:solidFill>
              <a:effectLst/>
              <a:uLnTx/>
              <a:uFillTx/>
              <a:latin typeface="Calibri"/>
              <a:ea typeface="+mn-ea"/>
              <a:cs typeface="+mn-cs"/>
            </a:endParaRPr>
          </a:p>
        </p:txBody>
      </p:sp>
    </p:spTree>
    <p:extLst>
      <p:ext uri="{BB962C8B-B14F-4D97-AF65-F5344CB8AC3E}">
        <p14:creationId xmlns:p14="http://schemas.microsoft.com/office/powerpoint/2010/main" val="1761359093"/>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0224" y="539807"/>
            <a:ext cx="8306761" cy="461665"/>
          </a:xfrm>
          <a:prstGeom prst="rect">
            <a:avLst/>
          </a:prstGeom>
        </p:spPr>
        <p:txBody>
          <a:bodyPr wrap="none">
            <a:spAutoFit/>
          </a:bodyPr>
          <a:lstStyle/>
          <a:p>
            <a:r>
              <a:rPr lang="nl-NL" b="1" dirty="0">
                <a:solidFill>
                  <a:srgbClr val="FFFF00"/>
                </a:solidFill>
              </a:rPr>
              <a:t>3. Giải thích sự tạo thành quang phổ vạch của nguyên tử Hiđrô</a:t>
            </a:r>
            <a:endParaRPr lang="vi-VN" dirty="0">
              <a:solidFill>
                <a:srgbClr val="FFFF00"/>
              </a:solidFill>
            </a:endParaRPr>
          </a:p>
        </p:txBody>
      </p:sp>
      <p:sp>
        <p:nvSpPr>
          <p:cNvPr id="3" name="Rectangle 2"/>
          <p:cNvSpPr/>
          <p:nvPr/>
        </p:nvSpPr>
        <p:spPr>
          <a:xfrm>
            <a:off x="509847" y="1208006"/>
            <a:ext cx="6092825" cy="2154436"/>
          </a:xfrm>
          <a:prstGeom prst="rect">
            <a:avLst/>
          </a:prstGeom>
        </p:spPr>
        <p:txBody>
          <a:bodyPr>
            <a:spAutoFit/>
          </a:bodyPr>
          <a:lstStyle/>
          <a:p>
            <a:r>
              <a:rPr lang="nl-NL" dirty="0">
                <a:solidFill>
                  <a:schemeClr val="bg1"/>
                </a:solidFill>
              </a:rPr>
              <a:t> </a:t>
            </a:r>
            <a:r>
              <a:rPr lang="nl-NL" sz="2200" dirty="0">
                <a:solidFill>
                  <a:schemeClr val="bg1"/>
                </a:solidFill>
              </a:rPr>
              <a:t>Khi nguyên tử chuyển từ mức năng lượng cao (E</a:t>
            </a:r>
            <a:r>
              <a:rPr lang="nl-NL" sz="2200" baseline="-25000" dirty="0">
                <a:solidFill>
                  <a:schemeClr val="bg1"/>
                </a:solidFill>
              </a:rPr>
              <a:t>cao</a:t>
            </a:r>
            <a:r>
              <a:rPr lang="nl-NL" sz="2200" dirty="0">
                <a:solidFill>
                  <a:schemeClr val="bg1"/>
                </a:solidFill>
              </a:rPr>
              <a:t>) xuống mức năng lượng thấp hơn (E</a:t>
            </a:r>
            <a:r>
              <a:rPr lang="nl-NL" sz="2200" baseline="-25000" dirty="0">
                <a:solidFill>
                  <a:schemeClr val="bg1"/>
                </a:solidFill>
              </a:rPr>
              <a:t>thấp</a:t>
            </a:r>
            <a:r>
              <a:rPr lang="nl-NL" sz="2200" dirty="0">
                <a:solidFill>
                  <a:schemeClr val="bg1"/>
                </a:solidFill>
              </a:rPr>
              <a:t>) thì nó phát ra một phôtôn có năng lượng </a:t>
            </a:r>
            <a:endParaRPr lang="vi-VN" sz="2200" dirty="0">
              <a:solidFill>
                <a:schemeClr val="bg1"/>
              </a:solidFill>
            </a:endParaRPr>
          </a:p>
          <a:p>
            <a:r>
              <a:rPr lang="nl-NL" sz="2200" dirty="0">
                <a:solidFill>
                  <a:schemeClr val="bg1"/>
                </a:solidFill>
              </a:rPr>
              <a:t>                      hf = E</a:t>
            </a:r>
            <a:r>
              <a:rPr lang="nl-NL" sz="2200" baseline="-25000" dirty="0">
                <a:solidFill>
                  <a:schemeClr val="bg1"/>
                </a:solidFill>
              </a:rPr>
              <a:t>cao</a:t>
            </a:r>
            <a:r>
              <a:rPr lang="nl-NL" sz="2200" dirty="0">
                <a:solidFill>
                  <a:schemeClr val="bg1"/>
                </a:solidFill>
              </a:rPr>
              <a:t> - E</a:t>
            </a:r>
            <a:r>
              <a:rPr lang="nl-NL" sz="2200" baseline="-25000" dirty="0">
                <a:solidFill>
                  <a:schemeClr val="bg1"/>
                </a:solidFill>
              </a:rPr>
              <a:t>thấp</a:t>
            </a:r>
            <a:r>
              <a:rPr lang="nl-NL" sz="2200" dirty="0">
                <a:solidFill>
                  <a:schemeClr val="bg1"/>
                </a:solidFill>
              </a:rPr>
              <a:t> </a:t>
            </a:r>
            <a:endParaRPr lang="vi-VN" sz="2200" dirty="0">
              <a:solidFill>
                <a:schemeClr val="bg1"/>
              </a:solidFill>
            </a:endParaRPr>
          </a:p>
          <a:p>
            <a:r>
              <a:rPr lang="nl-NL" sz="2200" dirty="0">
                <a:solidFill>
                  <a:schemeClr val="bg1"/>
                </a:solidFill>
              </a:rPr>
              <a:t>Mỗi phôtôn có tần số f hay bước sóng </a:t>
            </a:r>
            <a:r>
              <a:rPr lang="el-GR" sz="2200" dirty="0">
                <a:solidFill>
                  <a:schemeClr val="bg1"/>
                </a:solidFill>
                <a:latin typeface="Calibri"/>
                <a:cs typeface="Calibri"/>
              </a:rPr>
              <a:t>λ</a:t>
            </a:r>
            <a:r>
              <a:rPr lang="en-US" sz="2200" dirty="0">
                <a:solidFill>
                  <a:schemeClr val="bg1"/>
                </a:solidFill>
                <a:latin typeface="Calibri"/>
                <a:cs typeface="Calibri"/>
              </a:rPr>
              <a:t> </a:t>
            </a:r>
            <a:r>
              <a:rPr lang="en-US" sz="2200" dirty="0" err="1">
                <a:solidFill>
                  <a:schemeClr val="bg1"/>
                </a:solidFill>
                <a:latin typeface="Calibri"/>
                <a:cs typeface="Calibri"/>
              </a:rPr>
              <a:t>xác</a:t>
            </a:r>
            <a:r>
              <a:rPr lang="en-US" sz="2200" dirty="0">
                <a:solidFill>
                  <a:schemeClr val="bg1"/>
                </a:solidFill>
                <a:latin typeface="Calibri"/>
                <a:cs typeface="Calibri"/>
              </a:rPr>
              <a:t> </a:t>
            </a:r>
            <a:r>
              <a:rPr lang="en-US" sz="2200" dirty="0" err="1">
                <a:solidFill>
                  <a:schemeClr val="bg1"/>
                </a:solidFill>
                <a:latin typeface="Calibri"/>
                <a:cs typeface="Calibri"/>
              </a:rPr>
              <a:t>định</a:t>
            </a:r>
            <a:r>
              <a:rPr lang="nl-NL" sz="2200" dirty="0">
                <a:solidFill>
                  <a:schemeClr val="bg1"/>
                </a:solidFill>
              </a:rPr>
              <a:t>, ứng với một vạch phổ có một màu nhất định. </a:t>
            </a:r>
            <a:endParaRPr lang="vi-VN" sz="2200" dirty="0">
              <a:solidFill>
                <a:schemeClr val="bg1"/>
              </a:solidFill>
            </a:endParaRPr>
          </a:p>
        </p:txBody>
      </p:sp>
      <p:pic>
        <p:nvPicPr>
          <p:cNvPr id="4" name="Picture 10" descr="Mẫu nguyên tử Bo (Bohr), các tiên đề của Bo về cấu tạo nguyên t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86" y="5029200"/>
            <a:ext cx="5172075" cy="11715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Mẫu nguyên tử Bo (Bohr), các tiên đề của Bo về cấu tạo nguyên tử"/>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08" y="3970522"/>
            <a:ext cx="5018718" cy="105867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CẤU TẠO NGUYÊN TỬ"/>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7012" y="1001472"/>
            <a:ext cx="2752592" cy="2609602"/>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2009 - WEBSITE VAT LI LUONG TU ÁNH SÁNG- SVTH: TRUONG MINH SANG - MSSV:  1050167 **** LUAN VĂN TOT NGHIEP NĂ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2212" y="3693670"/>
            <a:ext cx="3743325" cy="2671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84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00787" y="716504"/>
            <a:ext cx="557781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CỦNG CỐ. DẶN DÒ</a:t>
            </a:r>
            <a:endParaRPr lang="vi-VN"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2977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Particle Physics Png &amp; Free Particle Physics.png Transparent Images #57383  - PN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1012" y="1261997"/>
            <a:ext cx="8572500" cy="438150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71381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8012" y="685799"/>
            <a:ext cx="3759106" cy="461665"/>
          </a:xfrm>
          <a:prstGeom prst="rect">
            <a:avLst/>
          </a:prstGeom>
        </p:spPr>
        <p:txBody>
          <a:bodyPr wrap="none">
            <a:spAutoFit/>
          </a:bodyPr>
          <a:lstStyle/>
          <a:p>
            <a:r>
              <a:rPr lang="en-US" b="1" dirty="0">
                <a:solidFill>
                  <a:srgbClr val="FFFF00"/>
                </a:solidFill>
              </a:rPr>
              <a:t>1. </a:t>
            </a:r>
            <a:r>
              <a:rPr lang="en-US" b="1" dirty="0" err="1">
                <a:solidFill>
                  <a:srgbClr val="FFFF00"/>
                </a:solidFill>
              </a:rPr>
              <a:t>Mầu</a:t>
            </a:r>
            <a:r>
              <a:rPr lang="en-US" b="1" dirty="0">
                <a:solidFill>
                  <a:srgbClr val="FFFF00"/>
                </a:solidFill>
              </a:rPr>
              <a:t> </a:t>
            </a:r>
            <a:r>
              <a:rPr lang="en-US" b="1" dirty="0" err="1">
                <a:solidFill>
                  <a:srgbClr val="FFFF00"/>
                </a:solidFill>
              </a:rPr>
              <a:t>hành</a:t>
            </a:r>
            <a:r>
              <a:rPr lang="en-US" b="1" dirty="0">
                <a:solidFill>
                  <a:srgbClr val="FFFF00"/>
                </a:solidFill>
              </a:rPr>
              <a:t> </a:t>
            </a:r>
            <a:r>
              <a:rPr lang="en-US" b="1" dirty="0" err="1">
                <a:solidFill>
                  <a:srgbClr val="FFFF00"/>
                </a:solidFill>
              </a:rPr>
              <a:t>tinh</a:t>
            </a:r>
            <a:r>
              <a:rPr lang="en-US" b="1" dirty="0">
                <a:solidFill>
                  <a:srgbClr val="FFFF00"/>
                </a:solidFill>
              </a:rPr>
              <a:t> </a:t>
            </a:r>
            <a:r>
              <a:rPr lang="en-US" b="1" dirty="0" err="1">
                <a:solidFill>
                  <a:srgbClr val="FFFF00"/>
                </a:solidFill>
              </a:rPr>
              <a:t>nguyên</a:t>
            </a:r>
            <a:r>
              <a:rPr lang="en-US" b="1" dirty="0">
                <a:solidFill>
                  <a:srgbClr val="FFFF00"/>
                </a:solidFill>
              </a:rPr>
              <a:t> </a:t>
            </a:r>
            <a:r>
              <a:rPr lang="en-US" b="1" dirty="0" err="1">
                <a:solidFill>
                  <a:srgbClr val="FFFF00"/>
                </a:solidFill>
              </a:rPr>
              <a:t>tử</a:t>
            </a:r>
            <a:endParaRPr lang="vi-VN" dirty="0">
              <a:solidFill>
                <a:srgbClr val="FFFF00"/>
              </a:solidFill>
            </a:endParaRPr>
          </a:p>
        </p:txBody>
      </p:sp>
      <p:sp>
        <p:nvSpPr>
          <p:cNvPr id="4" name="Rectangle 2"/>
          <p:cNvSpPr>
            <a:spLocks noChangeArrowheads="1"/>
          </p:cNvSpPr>
          <p:nvPr/>
        </p:nvSpPr>
        <p:spPr bwMode="auto">
          <a:xfrm>
            <a:off x="0" y="0"/>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1028" name="Picture 4" descr="Mẫu Hành tinh nguyên tử - Hóa học 10 - Nguyễn Văn Khương - Thư viện Tư liệu  giáo dụ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0424" y="2038475"/>
            <a:ext cx="2847975" cy="2781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SONY\Desktop\tải xuống (2).png"/>
          <p:cNvPicPr/>
          <p:nvPr/>
        </p:nvPicPr>
        <p:blipFill>
          <a:blip r:embed="rId3">
            <a:extLst>
              <a:ext uri="{28A0092B-C50C-407E-A947-70E740481C1C}">
                <a14:useLocalDpi xmlns:a14="http://schemas.microsoft.com/office/drawing/2010/main" val="0"/>
              </a:ext>
            </a:extLst>
          </a:blip>
          <a:srcRect/>
          <a:stretch>
            <a:fillRect/>
          </a:stretch>
        </p:blipFill>
        <p:spPr bwMode="auto">
          <a:xfrm>
            <a:off x="8228012" y="2497898"/>
            <a:ext cx="1862455" cy="1862455"/>
          </a:xfrm>
          <a:prstGeom prst="rect">
            <a:avLst/>
          </a:prstGeom>
          <a:noFill/>
          <a:ln>
            <a:noFill/>
          </a:ln>
        </p:spPr>
      </p:pic>
      <p:pic>
        <p:nvPicPr>
          <p:cNvPr id="1030" name="Picture 6" descr="Ernest Rutherford – Wikipedia tiếng Việ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412" y="1295400"/>
            <a:ext cx="2667000" cy="377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62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8012" y="685799"/>
            <a:ext cx="5406288" cy="461665"/>
          </a:xfrm>
          <a:prstGeom prst="rect">
            <a:avLst/>
          </a:prstGeom>
        </p:spPr>
        <p:txBody>
          <a:bodyPr wrap="none">
            <a:spAutoFit/>
          </a:bodyPr>
          <a:lstStyle/>
          <a:p>
            <a:r>
              <a:rPr lang="en-US" b="1" dirty="0">
                <a:solidFill>
                  <a:srgbClr val="FFFF00"/>
                </a:solidFill>
              </a:rPr>
              <a:t>2. </a:t>
            </a:r>
            <a:r>
              <a:rPr lang="en-US" b="1" dirty="0" err="1">
                <a:solidFill>
                  <a:srgbClr val="FFFF00"/>
                </a:solidFill>
              </a:rPr>
              <a:t>Các</a:t>
            </a:r>
            <a:r>
              <a:rPr lang="en-US" b="1" dirty="0">
                <a:solidFill>
                  <a:srgbClr val="FFFF00"/>
                </a:solidFill>
              </a:rPr>
              <a:t> </a:t>
            </a:r>
            <a:r>
              <a:rPr lang="en-US" b="1" dirty="0" err="1">
                <a:solidFill>
                  <a:srgbClr val="FFFF00"/>
                </a:solidFill>
              </a:rPr>
              <a:t>tiên</a:t>
            </a:r>
            <a:r>
              <a:rPr lang="en-US" b="1" dirty="0">
                <a:solidFill>
                  <a:srgbClr val="FFFF00"/>
                </a:solidFill>
              </a:rPr>
              <a:t> </a:t>
            </a:r>
            <a:r>
              <a:rPr lang="en-US" b="1" dirty="0" err="1">
                <a:solidFill>
                  <a:srgbClr val="FFFF00"/>
                </a:solidFill>
              </a:rPr>
              <a:t>đề</a:t>
            </a:r>
            <a:r>
              <a:rPr lang="en-US" b="1" dirty="0">
                <a:solidFill>
                  <a:srgbClr val="FFFF00"/>
                </a:solidFill>
              </a:rPr>
              <a:t> </a:t>
            </a:r>
            <a:r>
              <a:rPr lang="en-US" b="1" dirty="0" err="1">
                <a:solidFill>
                  <a:srgbClr val="FFFF00"/>
                </a:solidFill>
              </a:rPr>
              <a:t>của</a:t>
            </a:r>
            <a:r>
              <a:rPr lang="en-US" b="1" dirty="0">
                <a:solidFill>
                  <a:srgbClr val="FFFF00"/>
                </a:solidFill>
              </a:rPr>
              <a:t> Bo </a:t>
            </a:r>
            <a:r>
              <a:rPr lang="en-US" b="1" dirty="0" err="1">
                <a:solidFill>
                  <a:srgbClr val="FFFF00"/>
                </a:solidFill>
              </a:rPr>
              <a:t>về</a:t>
            </a:r>
            <a:r>
              <a:rPr lang="en-US" b="1" dirty="0">
                <a:solidFill>
                  <a:srgbClr val="FFFF00"/>
                </a:solidFill>
              </a:rPr>
              <a:t> </a:t>
            </a:r>
            <a:r>
              <a:rPr lang="en-US" b="1" dirty="0" err="1">
                <a:solidFill>
                  <a:srgbClr val="FFFF00"/>
                </a:solidFill>
              </a:rPr>
              <a:t>cấu</a:t>
            </a:r>
            <a:r>
              <a:rPr lang="en-US" b="1" dirty="0">
                <a:solidFill>
                  <a:srgbClr val="FFFF00"/>
                </a:solidFill>
              </a:rPr>
              <a:t> </a:t>
            </a:r>
            <a:r>
              <a:rPr lang="en-US" b="1" dirty="0" err="1">
                <a:solidFill>
                  <a:srgbClr val="FFFF00"/>
                </a:solidFill>
              </a:rPr>
              <a:t>tạo</a:t>
            </a:r>
            <a:r>
              <a:rPr lang="en-US" b="1" dirty="0">
                <a:solidFill>
                  <a:srgbClr val="FFFF00"/>
                </a:solidFill>
              </a:rPr>
              <a:t> </a:t>
            </a:r>
            <a:r>
              <a:rPr lang="en-US" b="1" dirty="0" err="1">
                <a:solidFill>
                  <a:srgbClr val="FFFF00"/>
                </a:solidFill>
              </a:rPr>
              <a:t>hạt</a:t>
            </a:r>
            <a:r>
              <a:rPr lang="en-US" b="1" dirty="0">
                <a:solidFill>
                  <a:srgbClr val="FFFF00"/>
                </a:solidFill>
              </a:rPr>
              <a:t> </a:t>
            </a:r>
            <a:r>
              <a:rPr lang="en-US" b="1" dirty="0" err="1">
                <a:solidFill>
                  <a:srgbClr val="FFFF00"/>
                </a:solidFill>
              </a:rPr>
              <a:t>nhân</a:t>
            </a:r>
            <a:endParaRPr lang="vi-VN" dirty="0">
              <a:solidFill>
                <a:srgbClr val="FFFF00"/>
              </a:solidFill>
            </a:endParaRPr>
          </a:p>
        </p:txBody>
      </p:sp>
      <p:sp>
        <p:nvSpPr>
          <p:cNvPr id="4" name="Rectangle 2"/>
          <p:cNvSpPr>
            <a:spLocks noChangeArrowheads="1"/>
          </p:cNvSpPr>
          <p:nvPr/>
        </p:nvSpPr>
        <p:spPr bwMode="auto">
          <a:xfrm>
            <a:off x="0" y="0"/>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7" name="Rectangle 6"/>
          <p:cNvSpPr/>
          <p:nvPr/>
        </p:nvSpPr>
        <p:spPr>
          <a:xfrm>
            <a:off x="608011" y="1293167"/>
            <a:ext cx="6092825" cy="461665"/>
          </a:xfrm>
          <a:prstGeom prst="rect">
            <a:avLst/>
          </a:prstGeom>
        </p:spPr>
        <p:txBody>
          <a:bodyPr>
            <a:spAutoFit/>
          </a:bodyPr>
          <a:lstStyle/>
          <a:p>
            <a:r>
              <a:rPr lang="nl-NL" dirty="0">
                <a:solidFill>
                  <a:srgbClr val="FFFF00"/>
                </a:solidFill>
              </a:rPr>
              <a:t>a.  Tiên đề về trạng thái dừng</a:t>
            </a:r>
            <a:endParaRPr lang="vi-VN" dirty="0">
              <a:solidFill>
                <a:srgbClr val="FFFF00"/>
              </a:solidFill>
            </a:endParaRPr>
          </a:p>
        </p:txBody>
      </p:sp>
      <p:sp>
        <p:nvSpPr>
          <p:cNvPr id="9" name="Rectangle 8"/>
          <p:cNvSpPr/>
          <p:nvPr/>
        </p:nvSpPr>
        <p:spPr>
          <a:xfrm>
            <a:off x="749386" y="1905000"/>
            <a:ext cx="5553250" cy="1569660"/>
          </a:xfrm>
          <a:prstGeom prst="rect">
            <a:avLst/>
          </a:prstGeom>
        </p:spPr>
        <p:txBody>
          <a:bodyPr wrap="square">
            <a:spAutoFit/>
          </a:bodyPr>
          <a:lstStyle/>
          <a:p>
            <a:r>
              <a:rPr lang="nl-NL" dirty="0">
                <a:solidFill>
                  <a:schemeClr val="bg1"/>
                </a:solidFill>
              </a:rPr>
              <a:t>Nguyên tử chỉ tồn tại ở một số trạng thái </a:t>
            </a:r>
            <a:r>
              <a:rPr lang="nl-NL">
                <a:solidFill>
                  <a:schemeClr val="bg1"/>
                </a:solidFill>
              </a:rPr>
              <a:t>có năng </a:t>
            </a:r>
            <a:r>
              <a:rPr lang="nl-NL" dirty="0">
                <a:solidFill>
                  <a:schemeClr val="bg1"/>
                </a:solidFill>
              </a:rPr>
              <a:t>lượng xác </a:t>
            </a:r>
            <a:r>
              <a:rPr lang="nl-NL">
                <a:solidFill>
                  <a:schemeClr val="bg1"/>
                </a:solidFill>
              </a:rPr>
              <a:t>định gọi </a:t>
            </a:r>
            <a:r>
              <a:rPr lang="nl-NL" dirty="0">
                <a:solidFill>
                  <a:schemeClr val="bg1"/>
                </a:solidFill>
              </a:rPr>
              <a:t>là các trạng </a:t>
            </a:r>
            <a:r>
              <a:rPr lang="nl-NL">
                <a:solidFill>
                  <a:schemeClr val="bg1"/>
                </a:solidFill>
              </a:rPr>
              <a:t>thái dừng</a:t>
            </a:r>
            <a:r>
              <a:rPr lang="nl-NL" dirty="0">
                <a:solidFill>
                  <a:schemeClr val="bg1"/>
                </a:solidFill>
              </a:rPr>
              <a:t>. Khi ở các trạng thái dừng nguyên tử không bức xạ.</a:t>
            </a:r>
            <a:endParaRPr lang="vi-VN" dirty="0">
              <a:solidFill>
                <a:schemeClr val="bg1"/>
              </a:solidFill>
            </a:endParaRPr>
          </a:p>
        </p:txBody>
      </p:sp>
      <p:sp>
        <p:nvSpPr>
          <p:cNvPr id="10" name="Rectangle 9"/>
          <p:cNvSpPr/>
          <p:nvPr/>
        </p:nvSpPr>
        <p:spPr>
          <a:xfrm>
            <a:off x="836612" y="3516537"/>
            <a:ext cx="6092825" cy="461665"/>
          </a:xfrm>
          <a:prstGeom prst="rect">
            <a:avLst/>
          </a:prstGeom>
        </p:spPr>
        <p:txBody>
          <a:bodyPr>
            <a:spAutoFit/>
          </a:bodyPr>
          <a:lstStyle/>
          <a:p>
            <a:r>
              <a:rPr lang="nl-NL" dirty="0">
                <a:solidFill>
                  <a:srgbClr val="FFFF00"/>
                </a:solidFill>
              </a:rPr>
              <a:t>Hệ quả</a:t>
            </a:r>
            <a:endParaRPr lang="vi-VN" dirty="0">
              <a:solidFill>
                <a:srgbClr val="FFFF00"/>
              </a:solidFill>
            </a:endParaRPr>
          </a:p>
        </p:txBody>
      </p:sp>
      <p:sp>
        <p:nvSpPr>
          <p:cNvPr id="2" name="Rectangle 1"/>
          <p:cNvSpPr/>
          <p:nvPr/>
        </p:nvSpPr>
        <p:spPr>
          <a:xfrm>
            <a:off x="737360" y="4227534"/>
            <a:ext cx="6092825" cy="1569660"/>
          </a:xfrm>
          <a:prstGeom prst="rect">
            <a:avLst/>
          </a:prstGeom>
        </p:spPr>
        <p:txBody>
          <a:bodyPr>
            <a:spAutoFit/>
          </a:bodyPr>
          <a:lstStyle/>
          <a:p>
            <a:r>
              <a:rPr lang="nl-NL" dirty="0">
                <a:solidFill>
                  <a:schemeClr val="bg1"/>
                </a:solidFill>
              </a:rPr>
              <a:t>Trong các trạng thái dừng của nguyên tử, êlectron chỉ chuyển động quanh hạt nhân theo những quỹ đạo có bán kính hoàn toàn xác định, gọi là các quỹ đạo dừng. </a:t>
            </a:r>
            <a:endParaRPr lang="vi-VN" dirty="0">
              <a:solidFill>
                <a:schemeClr val="bg1"/>
              </a:solidFill>
            </a:endParaRPr>
          </a:p>
        </p:txBody>
      </p:sp>
      <p:pic>
        <p:nvPicPr>
          <p:cNvPr id="3074" name="Picture 2" descr="Mẫu nguyên tử Bo (Bohr), các tiên đề của Bo về cấu tạo nguyên tử"/>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1212" y="2615844"/>
            <a:ext cx="3810000" cy="3181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296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4477" y="978218"/>
            <a:ext cx="3271537" cy="461665"/>
          </a:xfrm>
          <a:prstGeom prst="rect">
            <a:avLst/>
          </a:prstGeom>
        </p:spPr>
        <p:txBody>
          <a:bodyPr wrap="none">
            <a:spAutoFit/>
          </a:bodyPr>
          <a:lstStyle/>
          <a:p>
            <a:r>
              <a:rPr lang="fr-FR" b="1" dirty="0" err="1">
                <a:solidFill>
                  <a:srgbClr val="FFFF00"/>
                </a:solidFill>
              </a:rPr>
              <a:t>Đối</a:t>
            </a:r>
            <a:r>
              <a:rPr lang="fr-FR" b="1" dirty="0">
                <a:solidFill>
                  <a:srgbClr val="FFFF00"/>
                </a:solidFill>
              </a:rPr>
              <a:t> </a:t>
            </a:r>
            <a:r>
              <a:rPr lang="fr-FR" b="1" dirty="0" err="1">
                <a:solidFill>
                  <a:srgbClr val="FFFF00"/>
                </a:solidFill>
              </a:rPr>
              <a:t>với</a:t>
            </a:r>
            <a:r>
              <a:rPr lang="fr-FR" b="1" dirty="0">
                <a:solidFill>
                  <a:srgbClr val="FFFF00"/>
                </a:solidFill>
              </a:rPr>
              <a:t> </a:t>
            </a:r>
            <a:r>
              <a:rPr lang="fr-FR" b="1" dirty="0" err="1">
                <a:solidFill>
                  <a:srgbClr val="FFFF00"/>
                </a:solidFill>
              </a:rPr>
              <a:t>nguyên</a:t>
            </a:r>
            <a:r>
              <a:rPr lang="fr-FR" b="1" dirty="0">
                <a:solidFill>
                  <a:srgbClr val="FFFF00"/>
                </a:solidFill>
              </a:rPr>
              <a:t> </a:t>
            </a:r>
            <a:r>
              <a:rPr lang="fr-FR" b="1" dirty="0" err="1">
                <a:solidFill>
                  <a:srgbClr val="FFFF00"/>
                </a:solidFill>
              </a:rPr>
              <a:t>tử</a:t>
            </a:r>
            <a:r>
              <a:rPr lang="fr-FR" b="1" dirty="0">
                <a:solidFill>
                  <a:srgbClr val="FFFF00"/>
                </a:solidFill>
              </a:rPr>
              <a:t> </a:t>
            </a:r>
            <a:r>
              <a:rPr lang="fr-FR" b="1" dirty="0" err="1">
                <a:solidFill>
                  <a:srgbClr val="FFFF00"/>
                </a:solidFill>
              </a:rPr>
              <a:t>Hiđrô</a:t>
            </a:r>
            <a:endParaRPr lang="vi-VN" dirty="0">
              <a:solidFill>
                <a:srgbClr val="FFFF00"/>
              </a:solidFill>
            </a:endParaRPr>
          </a:p>
        </p:txBody>
      </p:sp>
      <p:sp>
        <p:nvSpPr>
          <p:cNvPr id="3" name="Rectangle 2"/>
          <p:cNvSpPr/>
          <p:nvPr/>
        </p:nvSpPr>
        <p:spPr>
          <a:xfrm>
            <a:off x="347286" y="1671097"/>
            <a:ext cx="4780335" cy="830997"/>
          </a:xfrm>
          <a:prstGeom prst="rect">
            <a:avLst/>
          </a:prstGeom>
        </p:spPr>
        <p:txBody>
          <a:bodyPr wrap="square">
            <a:spAutoFit/>
          </a:bodyPr>
          <a:lstStyle/>
          <a:p>
            <a:r>
              <a:rPr lang="nl-NL" dirty="0">
                <a:solidFill>
                  <a:schemeClr val="bg1"/>
                </a:solidFill>
              </a:rPr>
              <a:t>bán kính quỹ đạo dừng tỉ lệ với bình phương các số nguyên liên tiếp . </a:t>
            </a:r>
            <a:endParaRPr lang="vi-VN"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994832904"/>
              </p:ext>
            </p:extLst>
          </p:nvPr>
        </p:nvGraphicFramePr>
        <p:xfrm>
          <a:off x="150812" y="3733800"/>
          <a:ext cx="5600472" cy="1093798"/>
        </p:xfrm>
        <a:graphic>
          <a:graphicData uri="http://schemas.openxmlformats.org/drawingml/2006/table">
            <a:tbl>
              <a:tblPr firstRow="1" firstCol="1" lastRow="1" lastCol="1" bandRow="1" bandCol="1">
                <a:tableStyleId>{5C22544A-7EE6-4342-B048-85BDC9FD1C3A}</a:tableStyleId>
              </a:tblPr>
              <a:tblGrid>
                <a:gridCol w="1894277">
                  <a:extLst>
                    <a:ext uri="{9D8B030D-6E8A-4147-A177-3AD203B41FA5}">
                      <a16:colId xmlns:a16="http://schemas.microsoft.com/office/drawing/2014/main" val="20000"/>
                    </a:ext>
                  </a:extLst>
                </a:gridCol>
                <a:gridCol w="576519">
                  <a:extLst>
                    <a:ext uri="{9D8B030D-6E8A-4147-A177-3AD203B41FA5}">
                      <a16:colId xmlns:a16="http://schemas.microsoft.com/office/drawing/2014/main" val="20001"/>
                    </a:ext>
                  </a:extLst>
                </a:gridCol>
                <a:gridCol w="658880">
                  <a:extLst>
                    <a:ext uri="{9D8B030D-6E8A-4147-A177-3AD203B41FA5}">
                      <a16:colId xmlns:a16="http://schemas.microsoft.com/office/drawing/2014/main" val="20002"/>
                    </a:ext>
                  </a:extLst>
                </a:gridCol>
                <a:gridCol w="741239">
                  <a:extLst>
                    <a:ext uri="{9D8B030D-6E8A-4147-A177-3AD203B41FA5}">
                      <a16:colId xmlns:a16="http://schemas.microsoft.com/office/drawing/2014/main" val="20003"/>
                    </a:ext>
                  </a:extLst>
                </a:gridCol>
                <a:gridCol w="576519">
                  <a:extLst>
                    <a:ext uri="{9D8B030D-6E8A-4147-A177-3AD203B41FA5}">
                      <a16:colId xmlns:a16="http://schemas.microsoft.com/office/drawing/2014/main" val="20004"/>
                    </a:ext>
                  </a:extLst>
                </a:gridCol>
                <a:gridCol w="576519">
                  <a:extLst>
                    <a:ext uri="{9D8B030D-6E8A-4147-A177-3AD203B41FA5}">
                      <a16:colId xmlns:a16="http://schemas.microsoft.com/office/drawing/2014/main" val="20005"/>
                    </a:ext>
                  </a:extLst>
                </a:gridCol>
                <a:gridCol w="576519">
                  <a:extLst>
                    <a:ext uri="{9D8B030D-6E8A-4147-A177-3AD203B41FA5}">
                      <a16:colId xmlns:a16="http://schemas.microsoft.com/office/drawing/2014/main" val="20006"/>
                    </a:ext>
                  </a:extLst>
                </a:gridCol>
              </a:tblGrid>
              <a:tr h="0">
                <a:tc>
                  <a:txBody>
                    <a:bodyPr/>
                    <a:lstStyle/>
                    <a:p>
                      <a:pPr algn="ctr">
                        <a:lnSpc>
                          <a:spcPct val="115000"/>
                        </a:lnSpc>
                        <a:spcBef>
                          <a:spcPts val="300"/>
                        </a:spcBef>
                        <a:spcAft>
                          <a:spcPts val="100"/>
                        </a:spcAft>
                      </a:pPr>
                      <a:r>
                        <a:rPr lang="nl-NL" sz="2000" spc="10" dirty="0">
                          <a:effectLst/>
                        </a:rPr>
                        <a:t>n</a:t>
                      </a:r>
                      <a:endParaRPr lang="vi-VN" sz="2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1</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2</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3</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4</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5</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6</a:t>
                      </a:r>
                      <a:endParaRPr lang="vi-VN" sz="200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r h="190436">
                <a:tc>
                  <a:txBody>
                    <a:bodyPr/>
                    <a:lstStyle/>
                    <a:p>
                      <a:pPr algn="ctr">
                        <a:lnSpc>
                          <a:spcPct val="115000"/>
                        </a:lnSpc>
                        <a:spcBef>
                          <a:spcPts val="300"/>
                        </a:spcBef>
                        <a:spcAft>
                          <a:spcPts val="100"/>
                        </a:spcAft>
                      </a:pPr>
                      <a:r>
                        <a:rPr lang="nl-NL" sz="2000" spc="10">
                          <a:effectLst/>
                        </a:rPr>
                        <a:t>Tên quỹ đạo</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K</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dirty="0">
                          <a:effectLst/>
                        </a:rPr>
                        <a:t>L</a:t>
                      </a:r>
                      <a:endParaRPr lang="vi-VN" sz="2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dirty="0">
                          <a:effectLst/>
                        </a:rPr>
                        <a:t>M</a:t>
                      </a:r>
                      <a:endParaRPr lang="vi-VN" sz="2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N</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O</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P</a:t>
                      </a:r>
                      <a:endParaRPr lang="vi-VN" sz="2000">
                        <a:effectLst/>
                        <a:latin typeface="Calibri"/>
                        <a:ea typeface="Times New Roman"/>
                        <a:cs typeface="Times New Roman"/>
                      </a:endParaRPr>
                    </a:p>
                  </a:txBody>
                  <a:tcPr marL="68580" marR="68580" marT="0" marB="0"/>
                </a:tc>
                <a:extLst>
                  <a:ext uri="{0D108BD9-81ED-4DB2-BD59-A6C34878D82A}">
                    <a16:rowId xmlns:a16="http://schemas.microsoft.com/office/drawing/2014/main" val="10001"/>
                  </a:ext>
                </a:extLst>
              </a:tr>
              <a:tr h="392758">
                <a:tc>
                  <a:txBody>
                    <a:bodyPr/>
                    <a:lstStyle/>
                    <a:p>
                      <a:pPr algn="ctr">
                        <a:lnSpc>
                          <a:spcPct val="115000"/>
                        </a:lnSpc>
                        <a:spcBef>
                          <a:spcPts val="300"/>
                        </a:spcBef>
                        <a:spcAft>
                          <a:spcPts val="100"/>
                        </a:spcAft>
                      </a:pPr>
                      <a:r>
                        <a:rPr lang="nl-NL" sz="2000" spc="10">
                          <a:effectLst/>
                        </a:rPr>
                        <a:t>Bán kính r</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r</a:t>
                      </a:r>
                      <a:r>
                        <a:rPr lang="nl-NL" sz="2000" spc="10" baseline="-25000">
                          <a:effectLst/>
                        </a:rPr>
                        <a:t>0</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4r</a:t>
                      </a:r>
                      <a:r>
                        <a:rPr lang="nl-NL" sz="2000" spc="10" baseline="-25000">
                          <a:effectLst/>
                        </a:rPr>
                        <a:t>0</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dirty="0">
                          <a:effectLst/>
                        </a:rPr>
                        <a:t>9r</a:t>
                      </a:r>
                      <a:r>
                        <a:rPr lang="nl-NL" sz="2000" spc="10" baseline="-25000" dirty="0">
                          <a:effectLst/>
                        </a:rPr>
                        <a:t>0</a:t>
                      </a:r>
                      <a:endParaRPr lang="vi-VN" sz="2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16r</a:t>
                      </a:r>
                      <a:r>
                        <a:rPr lang="nl-NL" sz="2000" spc="10" baseline="-25000">
                          <a:effectLst/>
                        </a:rPr>
                        <a:t>0</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a:effectLst/>
                        </a:rPr>
                        <a:t>25r</a:t>
                      </a:r>
                      <a:r>
                        <a:rPr lang="nl-NL" sz="2000" spc="10" baseline="-25000">
                          <a:effectLst/>
                        </a:rPr>
                        <a:t>0</a:t>
                      </a:r>
                      <a:endParaRPr lang="vi-VN" sz="2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100"/>
                        </a:spcAft>
                      </a:pPr>
                      <a:r>
                        <a:rPr lang="nl-NL" sz="2000" spc="10" dirty="0">
                          <a:effectLst/>
                        </a:rPr>
                        <a:t>36r</a:t>
                      </a:r>
                      <a:r>
                        <a:rPr lang="nl-NL" sz="2000" spc="10" baseline="-25000" dirty="0">
                          <a:effectLst/>
                        </a:rPr>
                        <a:t>0</a:t>
                      </a:r>
                      <a:endParaRPr lang="vi-VN" sz="200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2"/>
                  </a:ext>
                </a:extLst>
              </a:tr>
            </a:tbl>
          </a:graphicData>
        </a:graphic>
      </p:graphicFrame>
      <p:sp>
        <p:nvSpPr>
          <p:cNvPr id="6" name="Rectangle 5"/>
          <p:cNvSpPr/>
          <p:nvPr/>
        </p:nvSpPr>
        <p:spPr>
          <a:xfrm>
            <a:off x="531812" y="2786390"/>
            <a:ext cx="4050340" cy="523220"/>
          </a:xfrm>
          <a:prstGeom prst="rect">
            <a:avLst/>
          </a:prstGeom>
        </p:spPr>
        <p:txBody>
          <a:bodyPr wrap="none">
            <a:spAutoFit/>
          </a:bodyPr>
          <a:lstStyle/>
          <a:p>
            <a:r>
              <a:rPr lang="en-US" dirty="0">
                <a:solidFill>
                  <a:srgbClr val="FFFF00"/>
                </a:solidFill>
              </a:rPr>
              <a:t>  </a:t>
            </a:r>
            <a:r>
              <a:rPr lang="en-US" sz="2800" dirty="0" err="1">
                <a:solidFill>
                  <a:srgbClr val="FFFF00"/>
                </a:solidFill>
              </a:rPr>
              <a:t>r</a:t>
            </a:r>
            <a:r>
              <a:rPr lang="en-US" sz="2800" baseline="-25000" dirty="0" err="1">
                <a:solidFill>
                  <a:srgbClr val="FFFF00"/>
                </a:solidFill>
              </a:rPr>
              <a:t>n</a:t>
            </a:r>
            <a:r>
              <a:rPr lang="en-US" sz="2800" dirty="0">
                <a:solidFill>
                  <a:srgbClr val="FFFF00"/>
                </a:solidFill>
              </a:rPr>
              <a:t> = n</a:t>
            </a:r>
            <a:r>
              <a:rPr lang="en-US" sz="2800" baseline="30000" dirty="0">
                <a:solidFill>
                  <a:srgbClr val="FFFF00"/>
                </a:solidFill>
              </a:rPr>
              <a:t>2</a:t>
            </a:r>
            <a:r>
              <a:rPr lang="en-US" sz="2800" dirty="0">
                <a:solidFill>
                  <a:srgbClr val="FFFF00"/>
                </a:solidFill>
              </a:rPr>
              <a:t> </a:t>
            </a:r>
            <a:r>
              <a:rPr lang="en-US" sz="2800" dirty="0" err="1">
                <a:solidFill>
                  <a:srgbClr val="FFFF00"/>
                </a:solidFill>
              </a:rPr>
              <a:t>r</a:t>
            </a:r>
            <a:r>
              <a:rPr lang="en-US" sz="2800" baseline="-25000" dirty="0" err="1">
                <a:solidFill>
                  <a:srgbClr val="FFFF00"/>
                </a:solidFill>
              </a:rPr>
              <a:t>o</a:t>
            </a:r>
            <a:r>
              <a:rPr lang="en-US" sz="2800" baseline="-25000" dirty="0">
                <a:solidFill>
                  <a:srgbClr val="FFFF00"/>
                </a:solidFill>
              </a:rPr>
              <a:t>  </a:t>
            </a:r>
            <a:r>
              <a:rPr lang="en-US" dirty="0" err="1">
                <a:solidFill>
                  <a:srgbClr val="FFFF00"/>
                </a:solidFill>
              </a:rPr>
              <a:t>với</a:t>
            </a:r>
            <a:r>
              <a:rPr lang="en-US" dirty="0">
                <a:solidFill>
                  <a:srgbClr val="FFFF00"/>
                </a:solidFill>
              </a:rPr>
              <a:t> </a:t>
            </a:r>
            <a:r>
              <a:rPr lang="en-US" dirty="0" err="1">
                <a:solidFill>
                  <a:srgbClr val="FFFF00"/>
                </a:solidFill>
              </a:rPr>
              <a:t>r</a:t>
            </a:r>
            <a:r>
              <a:rPr lang="en-US" baseline="-25000" dirty="0" err="1">
                <a:solidFill>
                  <a:srgbClr val="FFFF00"/>
                </a:solidFill>
              </a:rPr>
              <a:t>o</a:t>
            </a:r>
            <a:r>
              <a:rPr lang="en-US" dirty="0">
                <a:solidFill>
                  <a:srgbClr val="FFFF00"/>
                </a:solidFill>
              </a:rPr>
              <a:t> = 5,3.10</a:t>
            </a:r>
            <a:r>
              <a:rPr lang="en-US" baseline="30000" dirty="0">
                <a:solidFill>
                  <a:srgbClr val="FFFF00"/>
                </a:solidFill>
              </a:rPr>
              <a:t>-11</a:t>
            </a:r>
            <a:r>
              <a:rPr lang="en-US" dirty="0">
                <a:solidFill>
                  <a:srgbClr val="FFFF00"/>
                </a:solidFill>
              </a:rPr>
              <a:t> m </a:t>
            </a:r>
            <a:endParaRPr lang="vi-VN" dirty="0">
              <a:solidFill>
                <a:srgbClr val="FFFF00"/>
              </a:solidFill>
            </a:endParaRPr>
          </a:p>
        </p:txBody>
      </p:sp>
      <p:sp>
        <p:nvSpPr>
          <p:cNvPr id="7" name="AutoShape 2" descr="Những điều cần biết về nguyên tố hydroge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9" name="AutoShape 4" descr="Những điều cần biết về nguyên tố hydroge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4102" name="Picture 6" descr="http://360.thuvienvatly.com/images/2013/04/hydrog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6057" y="194555"/>
            <a:ext cx="3892731" cy="182880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12.6.3. MẪU NGUYÊN TỬ BOHR | VUI HỌC L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6012" y="2764469"/>
            <a:ext cx="3148976" cy="3741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97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436812" y="1455255"/>
            <a:ext cx="8458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nl-NL" i="1" dirty="0">
                <a:solidFill>
                  <a:schemeClr val="bg1"/>
                </a:solidFill>
              </a:rPr>
              <a:t>- Năng lượng của nguyên tử gồm đông năng của e và thế năng tương tác giữa e và hạt nhân.</a:t>
            </a:r>
            <a:endParaRPr lang="vi-VN" dirty="0">
              <a:solidFill>
                <a:schemeClr val="bg1"/>
              </a:solidFill>
            </a:endParaRPr>
          </a:p>
          <a:p>
            <a:pPr algn="just"/>
            <a:r>
              <a:rPr lang="nl-NL" i="1" dirty="0">
                <a:solidFill>
                  <a:schemeClr val="bg1"/>
                </a:solidFill>
              </a:rPr>
              <a:t>- Bình thường nguyên tử ở trạng thái cơ bản có bán kính quỹ đạo và năng lượng thấp nhất.</a:t>
            </a:r>
            <a:endParaRPr lang="vi-VN" dirty="0">
              <a:solidFill>
                <a:schemeClr val="bg1"/>
              </a:solidFill>
            </a:endParaRPr>
          </a:p>
          <a:p>
            <a:pPr algn="just"/>
            <a:r>
              <a:rPr lang="nl-NL" i="1" dirty="0">
                <a:solidFill>
                  <a:schemeClr val="bg1"/>
                </a:solidFill>
              </a:rPr>
              <a:t>- Khi hấp thị năng lượng chuyển lên trạng thái có năng lượng cao hơn sau đó chuyển dần về trạng thái có năng lượng thấp hơn.</a:t>
            </a:r>
            <a:endParaRPr lang="vi-VN" dirty="0">
              <a:solidFill>
                <a:schemeClr val="bg1"/>
              </a:solidFill>
            </a:endParaRPr>
          </a:p>
        </p:txBody>
      </p:sp>
      <p:sp>
        <p:nvSpPr>
          <p:cNvPr id="5" name="Rectangle 4"/>
          <p:cNvSpPr/>
          <p:nvPr/>
        </p:nvSpPr>
        <p:spPr>
          <a:xfrm>
            <a:off x="1059375" y="2057400"/>
            <a:ext cx="1058303" cy="461665"/>
          </a:xfrm>
          <a:prstGeom prst="rect">
            <a:avLst/>
          </a:prstGeom>
        </p:spPr>
        <p:txBody>
          <a:bodyPr wrap="none">
            <a:spAutoFit/>
          </a:bodyPr>
          <a:lstStyle/>
          <a:p>
            <a:r>
              <a:rPr lang="fr-FR" b="1" dirty="0">
                <a:solidFill>
                  <a:srgbClr val="FFFF00"/>
                </a:solidFill>
                <a:latin typeface="Times New Roman" pitchFamily="18" charset="0"/>
                <a:ea typeface="Times New Roman" pitchFamily="18" charset="0"/>
                <a:cs typeface="Times New Roman" pitchFamily="18" charset="0"/>
              </a:rPr>
              <a:t> </a:t>
            </a:r>
            <a:r>
              <a:rPr lang="fr-FR" b="1" dirty="0" err="1">
                <a:solidFill>
                  <a:srgbClr val="FFFF00"/>
                </a:solidFill>
                <a:latin typeface="Times New Roman" pitchFamily="18" charset="0"/>
                <a:ea typeface="Times New Roman" pitchFamily="18" charset="0"/>
                <a:cs typeface="Times New Roman" pitchFamily="18" charset="0"/>
              </a:rPr>
              <a:t>Chú</a:t>
            </a:r>
            <a:r>
              <a:rPr lang="fr-FR" b="1" dirty="0">
                <a:solidFill>
                  <a:srgbClr val="FFFF00"/>
                </a:solidFill>
                <a:latin typeface="Times New Roman" pitchFamily="18" charset="0"/>
                <a:ea typeface="Times New Roman" pitchFamily="18" charset="0"/>
                <a:cs typeface="Times New Roman" pitchFamily="18" charset="0"/>
              </a:rPr>
              <a:t> ý</a:t>
            </a:r>
            <a:endParaRPr lang="vi-VN" dirty="0">
              <a:solidFill>
                <a:srgbClr val="FFFF00"/>
              </a:solidFill>
            </a:endParaRPr>
          </a:p>
        </p:txBody>
      </p:sp>
    </p:spTree>
    <p:extLst>
      <p:ext uri="{BB962C8B-B14F-4D97-AF65-F5344CB8AC3E}">
        <p14:creationId xmlns:p14="http://schemas.microsoft.com/office/powerpoint/2010/main" val="320908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0224" y="1305341"/>
            <a:ext cx="4953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nl-NL" dirty="0">
                <a:solidFill>
                  <a:schemeClr val="bg1"/>
                </a:solidFill>
              </a:rPr>
              <a:t>Khi nguyên tử chuyển từ trạng thái dừng có năng lượng E</a:t>
            </a:r>
            <a:r>
              <a:rPr lang="nl-NL" baseline="-25000" dirty="0">
                <a:solidFill>
                  <a:schemeClr val="bg1"/>
                </a:solidFill>
              </a:rPr>
              <a:t>m</a:t>
            </a:r>
            <a:r>
              <a:rPr lang="nl-NL" dirty="0">
                <a:solidFill>
                  <a:schemeClr val="bg1"/>
                </a:solidFill>
              </a:rPr>
              <a:t> sang trạng thái dừng có năng lượng E</a:t>
            </a:r>
            <a:r>
              <a:rPr lang="nl-NL" baseline="-25000" dirty="0">
                <a:solidFill>
                  <a:schemeClr val="bg1"/>
                </a:solidFill>
              </a:rPr>
              <a:t>n</a:t>
            </a:r>
            <a:r>
              <a:rPr lang="nl-NL" dirty="0">
                <a:solidFill>
                  <a:schemeClr val="bg1"/>
                </a:solidFill>
              </a:rPr>
              <a:t> nhỏ hơn thì nguyên tử phát ra một phôtôn có năng lượng đúng bằng hiệu E</a:t>
            </a:r>
            <a:r>
              <a:rPr lang="nl-NL" baseline="-25000" dirty="0">
                <a:solidFill>
                  <a:schemeClr val="bg1"/>
                </a:solidFill>
              </a:rPr>
              <a:t>m</a:t>
            </a:r>
            <a:r>
              <a:rPr lang="nl-NL" dirty="0">
                <a:solidFill>
                  <a:schemeClr val="bg1"/>
                </a:solidFill>
              </a:rPr>
              <a:t> - E</a:t>
            </a:r>
            <a:r>
              <a:rPr lang="nl-NL" baseline="-25000" dirty="0">
                <a:solidFill>
                  <a:schemeClr val="bg1"/>
                </a:solidFill>
              </a:rPr>
              <a:t>n</a:t>
            </a:r>
            <a:r>
              <a:rPr lang="nl-NL" dirty="0">
                <a:solidFill>
                  <a:schemeClr val="bg1"/>
                </a:solidFill>
              </a:rPr>
              <a:t>.</a:t>
            </a:r>
            <a:endParaRPr lang="vi-VN" dirty="0">
              <a:solidFill>
                <a:schemeClr val="bg1"/>
              </a:solidFill>
            </a:endParaRPr>
          </a:p>
          <a:p>
            <a:r>
              <a:rPr lang="nl-NL" dirty="0">
                <a:solidFill>
                  <a:schemeClr val="bg1"/>
                </a:solidFill>
              </a:rPr>
              <a:t>     E</a:t>
            </a:r>
            <a:r>
              <a:rPr lang="nl-NL" baseline="-25000" dirty="0">
                <a:solidFill>
                  <a:schemeClr val="bg1"/>
                </a:solidFill>
              </a:rPr>
              <a:t>m</a:t>
            </a:r>
            <a:r>
              <a:rPr lang="nl-NL" dirty="0">
                <a:solidFill>
                  <a:schemeClr val="bg1"/>
                </a:solidFill>
              </a:rPr>
              <a:t> - E</a:t>
            </a:r>
            <a:r>
              <a:rPr lang="nl-NL" baseline="-25000" dirty="0">
                <a:solidFill>
                  <a:schemeClr val="bg1"/>
                </a:solidFill>
              </a:rPr>
              <a:t>n</a:t>
            </a:r>
            <a:r>
              <a:rPr lang="nl-NL" dirty="0">
                <a:solidFill>
                  <a:schemeClr val="bg1"/>
                </a:solidFill>
              </a:rPr>
              <a:t> = hf</a:t>
            </a:r>
            <a:r>
              <a:rPr lang="nl-NL" baseline="-25000" dirty="0">
                <a:solidFill>
                  <a:schemeClr val="bg1"/>
                </a:solidFill>
              </a:rPr>
              <a:t>nm</a:t>
            </a:r>
            <a:r>
              <a:rPr lang="nl-NL" dirty="0">
                <a:solidFill>
                  <a:schemeClr val="bg1"/>
                </a:solidFill>
              </a:rPr>
              <a:t> </a:t>
            </a:r>
            <a:endParaRPr lang="vi-VN" dirty="0">
              <a:solidFill>
                <a:schemeClr val="bg1"/>
              </a:solidFill>
            </a:endParaRPr>
          </a:p>
          <a:p>
            <a:r>
              <a:rPr lang="nl-NL" dirty="0">
                <a:solidFill>
                  <a:schemeClr val="bg1"/>
                </a:solidFill>
              </a:rPr>
              <a:t>    </a:t>
            </a:r>
            <a:endParaRPr lang="vi-VN" dirty="0">
              <a:solidFill>
                <a:schemeClr val="bg1"/>
              </a:solidFill>
            </a:endParaRPr>
          </a:p>
        </p:txBody>
      </p:sp>
      <p:sp>
        <p:nvSpPr>
          <p:cNvPr id="5" name="Rectangle 4"/>
          <p:cNvSpPr/>
          <p:nvPr/>
        </p:nvSpPr>
        <p:spPr>
          <a:xfrm>
            <a:off x="530224" y="539807"/>
            <a:ext cx="6082755" cy="461665"/>
          </a:xfrm>
          <a:prstGeom prst="rect">
            <a:avLst/>
          </a:prstGeom>
        </p:spPr>
        <p:txBody>
          <a:bodyPr wrap="none">
            <a:spAutoFit/>
          </a:bodyPr>
          <a:lstStyle/>
          <a:p>
            <a:r>
              <a:rPr lang="nl-NL" b="1" dirty="0">
                <a:solidFill>
                  <a:srgbClr val="FFFF00"/>
                </a:solidFill>
              </a:rPr>
              <a:t>b. Tiên đề về sự hấp thụ và bức xạ năng lượng</a:t>
            </a:r>
            <a:endParaRPr lang="vi-VN" dirty="0">
              <a:solidFill>
                <a:srgbClr val="FFFF00"/>
              </a:solidFill>
            </a:endParaRPr>
          </a:p>
        </p:txBody>
      </p:sp>
      <p:pic>
        <p:nvPicPr>
          <p:cNvPr id="7" name="Picture 2" descr="Mẫu nguyên tử Bo (Bohr), các tiên đề của Bo về cấu tạo nguyên tử"/>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637212" y="1028529"/>
            <a:ext cx="5257800" cy="2829580"/>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ài 4. Ứng dụng thuyết lượng tử trong nguyên tử 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3612" y="4010137"/>
            <a:ext cx="1905000"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434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0224" y="1674673"/>
            <a:ext cx="4953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nl-NL" dirty="0">
                <a:solidFill>
                  <a:schemeClr val="bg1"/>
                </a:solidFill>
              </a:rPr>
              <a:t>Ngược lại, nếu nguyên tử đang ở trạng thái dừng có năng lượng E</a:t>
            </a:r>
            <a:r>
              <a:rPr lang="nl-NL" baseline="-25000" dirty="0">
                <a:solidFill>
                  <a:schemeClr val="bg1"/>
                </a:solidFill>
              </a:rPr>
              <a:t>n</a:t>
            </a:r>
            <a:r>
              <a:rPr lang="nl-NL" dirty="0">
                <a:solidFill>
                  <a:schemeClr val="bg1"/>
                </a:solidFill>
              </a:rPr>
              <a:t> mà hấp thụ một phôtôn có năng lượng hf đúng bằng hiệu E</a:t>
            </a:r>
            <a:r>
              <a:rPr lang="nl-NL" baseline="-25000" dirty="0">
                <a:solidFill>
                  <a:schemeClr val="bg1"/>
                </a:solidFill>
              </a:rPr>
              <a:t>m</a:t>
            </a:r>
            <a:r>
              <a:rPr lang="nl-NL" dirty="0">
                <a:solidFill>
                  <a:schemeClr val="bg1"/>
                </a:solidFill>
              </a:rPr>
              <a:t> - E</a:t>
            </a:r>
            <a:r>
              <a:rPr lang="nl-NL" baseline="-25000" dirty="0">
                <a:solidFill>
                  <a:schemeClr val="bg1"/>
                </a:solidFill>
              </a:rPr>
              <a:t>n</a:t>
            </a:r>
            <a:r>
              <a:rPr lang="nl-NL" dirty="0">
                <a:solidFill>
                  <a:schemeClr val="bg1"/>
                </a:solidFill>
              </a:rPr>
              <a:t> thì nó chuyển sang trạng thái dừng có năng lượng E</a:t>
            </a:r>
            <a:r>
              <a:rPr lang="nl-NL" baseline="-25000" dirty="0">
                <a:solidFill>
                  <a:schemeClr val="bg1"/>
                </a:solidFill>
              </a:rPr>
              <a:t>m</a:t>
            </a:r>
            <a:endParaRPr lang="vi-VN" dirty="0">
              <a:solidFill>
                <a:schemeClr val="bg1"/>
              </a:solidFill>
            </a:endParaRPr>
          </a:p>
        </p:txBody>
      </p:sp>
      <p:sp>
        <p:nvSpPr>
          <p:cNvPr id="5" name="Rectangle 4"/>
          <p:cNvSpPr/>
          <p:nvPr/>
        </p:nvSpPr>
        <p:spPr>
          <a:xfrm>
            <a:off x="530224" y="539807"/>
            <a:ext cx="6082755" cy="461665"/>
          </a:xfrm>
          <a:prstGeom prst="rect">
            <a:avLst/>
          </a:prstGeom>
        </p:spPr>
        <p:txBody>
          <a:bodyPr wrap="none">
            <a:spAutoFit/>
          </a:bodyPr>
          <a:lstStyle/>
          <a:p>
            <a:r>
              <a:rPr lang="nl-NL" b="1" dirty="0">
                <a:solidFill>
                  <a:srgbClr val="FFFF00"/>
                </a:solidFill>
              </a:rPr>
              <a:t>b. Tiên đề về sự hấp thụ và bức xạ năng lượng</a:t>
            </a:r>
            <a:endParaRPr lang="vi-VN" dirty="0">
              <a:solidFill>
                <a:srgbClr val="FFFF00"/>
              </a:solidFill>
            </a:endParaRPr>
          </a:p>
        </p:txBody>
      </p:sp>
      <p:pic>
        <p:nvPicPr>
          <p:cNvPr id="8194" name="Picture 2" descr="Mẫu nguyên tử Bo (Bohr), các tiên đề của Bo về cấu tạo nguyên tử"/>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637212" y="972245"/>
            <a:ext cx="487680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Chapter 4 Section 1"/>
          <p:cNvPicPr>
            <a:picLocks noChangeAspect="1" noChangeArrowheads="1"/>
          </p:cNvPicPr>
          <p:nvPr/>
        </p:nvPicPr>
        <p:blipFill rotWithShape="1">
          <a:blip r:embed="rId3">
            <a:extLst>
              <a:ext uri="{28A0092B-C50C-407E-A947-70E740481C1C}">
                <a14:useLocalDpi xmlns:a14="http://schemas.microsoft.com/office/drawing/2010/main" val="0"/>
              </a:ext>
            </a:extLst>
          </a:blip>
          <a:srcRect r="46591"/>
          <a:stretch/>
        </p:blipFill>
        <p:spPr bwMode="auto">
          <a:xfrm>
            <a:off x="7085012" y="3810000"/>
            <a:ext cx="2514600" cy="2324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008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0223" y="1490007"/>
            <a:ext cx="608275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nl-NL" dirty="0">
                <a:solidFill>
                  <a:schemeClr val="bg1"/>
                </a:solidFill>
              </a:rPr>
              <a:t>Khi nguyên tử chuyển từ trạng thái dừng có năng lượng E</a:t>
            </a:r>
            <a:r>
              <a:rPr lang="nl-NL" baseline="-25000" dirty="0">
                <a:solidFill>
                  <a:schemeClr val="bg1"/>
                </a:solidFill>
              </a:rPr>
              <a:t>m</a:t>
            </a:r>
            <a:r>
              <a:rPr lang="nl-NL" dirty="0">
                <a:solidFill>
                  <a:schemeClr val="bg1"/>
                </a:solidFill>
              </a:rPr>
              <a:t> sang trạng thái dừng có năng lượng E</a:t>
            </a:r>
            <a:r>
              <a:rPr lang="nl-NL" baseline="-25000" dirty="0">
                <a:solidFill>
                  <a:schemeClr val="bg1"/>
                </a:solidFill>
              </a:rPr>
              <a:t>n</a:t>
            </a:r>
            <a:r>
              <a:rPr lang="nl-NL" dirty="0">
                <a:solidFill>
                  <a:schemeClr val="bg1"/>
                </a:solidFill>
              </a:rPr>
              <a:t> nhỏ hơn thì nguyên tử phát ra một phôtôn có năng lượng đúng bằng hiệu E</a:t>
            </a:r>
            <a:r>
              <a:rPr lang="nl-NL" baseline="-25000" dirty="0">
                <a:solidFill>
                  <a:schemeClr val="bg1"/>
                </a:solidFill>
              </a:rPr>
              <a:t>m</a:t>
            </a:r>
            <a:r>
              <a:rPr lang="nl-NL" dirty="0">
                <a:solidFill>
                  <a:schemeClr val="bg1"/>
                </a:solidFill>
              </a:rPr>
              <a:t> - E</a:t>
            </a:r>
            <a:r>
              <a:rPr lang="nl-NL" baseline="-25000" dirty="0">
                <a:solidFill>
                  <a:schemeClr val="bg1"/>
                </a:solidFill>
              </a:rPr>
              <a:t>n</a:t>
            </a:r>
            <a:r>
              <a:rPr lang="nl-NL" dirty="0">
                <a:solidFill>
                  <a:schemeClr val="bg1"/>
                </a:solidFill>
              </a:rPr>
              <a:t>.</a:t>
            </a:r>
            <a:endParaRPr lang="vi-VN" dirty="0">
              <a:solidFill>
                <a:schemeClr val="bg1"/>
              </a:solidFill>
            </a:endParaRPr>
          </a:p>
          <a:p>
            <a:r>
              <a:rPr lang="nl-NL" dirty="0">
                <a:solidFill>
                  <a:schemeClr val="bg1"/>
                </a:solidFill>
              </a:rPr>
              <a:t>     </a:t>
            </a:r>
            <a:r>
              <a:rPr lang="nl-NL" i="1" dirty="0">
                <a:solidFill>
                  <a:schemeClr val="bg1"/>
                </a:solidFill>
              </a:rPr>
              <a:t>E</a:t>
            </a:r>
            <a:r>
              <a:rPr lang="nl-NL" i="1" baseline="-25000" dirty="0">
                <a:solidFill>
                  <a:schemeClr val="bg1"/>
                </a:solidFill>
              </a:rPr>
              <a:t>m</a:t>
            </a:r>
            <a:r>
              <a:rPr lang="nl-NL" i="1" dirty="0">
                <a:solidFill>
                  <a:schemeClr val="bg1"/>
                </a:solidFill>
              </a:rPr>
              <a:t> - E</a:t>
            </a:r>
            <a:r>
              <a:rPr lang="nl-NL" i="1" baseline="-25000" dirty="0">
                <a:solidFill>
                  <a:schemeClr val="bg1"/>
                </a:solidFill>
              </a:rPr>
              <a:t>n</a:t>
            </a:r>
            <a:r>
              <a:rPr lang="nl-NL" i="1" dirty="0">
                <a:solidFill>
                  <a:schemeClr val="bg1"/>
                </a:solidFill>
              </a:rPr>
              <a:t> = hf</a:t>
            </a:r>
            <a:r>
              <a:rPr lang="nl-NL" i="1" baseline="-25000" dirty="0">
                <a:solidFill>
                  <a:schemeClr val="bg1"/>
                </a:solidFill>
              </a:rPr>
              <a:t>nm</a:t>
            </a:r>
            <a:r>
              <a:rPr lang="nl-NL" i="1" dirty="0">
                <a:solidFill>
                  <a:schemeClr val="bg1"/>
                </a:solidFill>
              </a:rPr>
              <a:t> </a:t>
            </a:r>
            <a:endParaRPr lang="vi-VN" i="1" dirty="0">
              <a:solidFill>
                <a:schemeClr val="bg1"/>
              </a:solidFill>
            </a:endParaRPr>
          </a:p>
          <a:p>
            <a:r>
              <a:rPr lang="nl-NL" dirty="0">
                <a:solidFill>
                  <a:schemeClr val="bg1"/>
                </a:solidFill>
              </a:rPr>
              <a:t>    </a:t>
            </a:r>
            <a:endParaRPr lang="vi-VN" dirty="0">
              <a:solidFill>
                <a:schemeClr val="bg1"/>
              </a:solidFill>
            </a:endParaRPr>
          </a:p>
        </p:txBody>
      </p:sp>
      <p:sp>
        <p:nvSpPr>
          <p:cNvPr id="5" name="Rectangle 4"/>
          <p:cNvSpPr/>
          <p:nvPr/>
        </p:nvSpPr>
        <p:spPr>
          <a:xfrm>
            <a:off x="530224" y="539807"/>
            <a:ext cx="6082755" cy="461665"/>
          </a:xfrm>
          <a:prstGeom prst="rect">
            <a:avLst/>
          </a:prstGeom>
        </p:spPr>
        <p:txBody>
          <a:bodyPr wrap="none">
            <a:spAutoFit/>
          </a:bodyPr>
          <a:lstStyle/>
          <a:p>
            <a:r>
              <a:rPr lang="nl-NL" b="1" dirty="0">
                <a:solidFill>
                  <a:srgbClr val="FFFF00"/>
                </a:solidFill>
              </a:rPr>
              <a:t>b. Tiên đề về sự hấp thụ và bức xạ năng lượng</a:t>
            </a:r>
            <a:endParaRPr lang="vi-VN" dirty="0">
              <a:solidFill>
                <a:srgbClr val="FFFF00"/>
              </a:solidFill>
            </a:endParaRPr>
          </a:p>
        </p:txBody>
      </p:sp>
      <p:sp>
        <p:nvSpPr>
          <p:cNvPr id="3" name="Rectangle 2"/>
          <p:cNvSpPr/>
          <p:nvPr/>
        </p:nvSpPr>
        <p:spPr>
          <a:xfrm>
            <a:off x="530223" y="3798331"/>
            <a:ext cx="5791199" cy="1938992"/>
          </a:xfrm>
          <a:prstGeom prst="rect">
            <a:avLst/>
          </a:prstGeom>
        </p:spPr>
        <p:txBody>
          <a:bodyPr wrap="square">
            <a:spAutoFit/>
          </a:bodyPr>
          <a:lstStyle/>
          <a:p>
            <a:r>
              <a:rPr lang="nl-NL" dirty="0">
                <a:solidFill>
                  <a:schemeClr val="bg1"/>
                </a:solidFill>
              </a:rPr>
              <a:t> Ngược lại, nếu nguyên tử đang ở trạng thái dừng có năng lượng E</a:t>
            </a:r>
            <a:r>
              <a:rPr lang="nl-NL" baseline="-25000" dirty="0">
                <a:solidFill>
                  <a:schemeClr val="bg1"/>
                </a:solidFill>
              </a:rPr>
              <a:t>n</a:t>
            </a:r>
            <a:r>
              <a:rPr lang="nl-NL" dirty="0">
                <a:solidFill>
                  <a:schemeClr val="bg1"/>
                </a:solidFill>
              </a:rPr>
              <a:t> mà hấp thụ một phôtôn có năng lượng hf đúng bằng hiệu E</a:t>
            </a:r>
            <a:r>
              <a:rPr lang="nl-NL" baseline="-25000" dirty="0">
                <a:solidFill>
                  <a:schemeClr val="bg1"/>
                </a:solidFill>
              </a:rPr>
              <a:t>m</a:t>
            </a:r>
            <a:r>
              <a:rPr lang="nl-NL" dirty="0">
                <a:solidFill>
                  <a:schemeClr val="bg1"/>
                </a:solidFill>
              </a:rPr>
              <a:t> - E</a:t>
            </a:r>
            <a:r>
              <a:rPr lang="nl-NL" baseline="-25000" dirty="0">
                <a:solidFill>
                  <a:schemeClr val="bg1"/>
                </a:solidFill>
              </a:rPr>
              <a:t>n</a:t>
            </a:r>
            <a:r>
              <a:rPr lang="nl-NL" dirty="0">
                <a:solidFill>
                  <a:schemeClr val="bg1"/>
                </a:solidFill>
              </a:rPr>
              <a:t> thì nó chuyển sang trạng thái dừng có năng lượng E</a:t>
            </a:r>
            <a:r>
              <a:rPr lang="nl-NL" baseline="-25000" dirty="0">
                <a:solidFill>
                  <a:schemeClr val="bg1"/>
                </a:solidFill>
              </a:rPr>
              <a:t>m</a:t>
            </a:r>
            <a:endParaRPr lang="vi-VN" dirty="0">
              <a:solidFill>
                <a:schemeClr val="bg1"/>
              </a:solidFill>
            </a:endParaRPr>
          </a:p>
        </p:txBody>
      </p:sp>
      <p:pic>
        <p:nvPicPr>
          <p:cNvPr id="5122" name="Picture 2" descr="Giải bài 3 trang 169 SGK Vật Lý 12 | Hay nhất Giải bài tập Vật Lí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312" y="473181"/>
            <a:ext cx="3429000" cy="20336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Vật lí Lượng tử Tốc hành (Phần 9)"/>
          <p:cNvPicPr/>
          <p:nvPr/>
        </p:nvPicPr>
        <p:blipFill>
          <a:blip r:embed="rId3">
            <a:extLst>
              <a:ext uri="{28A0092B-C50C-407E-A947-70E740481C1C}">
                <a14:useLocalDpi xmlns:a14="http://schemas.microsoft.com/office/drawing/2010/main" val="0"/>
              </a:ext>
            </a:extLst>
          </a:blip>
          <a:srcRect/>
          <a:stretch>
            <a:fillRect/>
          </a:stretch>
        </p:blipFill>
        <p:spPr bwMode="auto">
          <a:xfrm>
            <a:off x="7770812" y="2819400"/>
            <a:ext cx="3810000" cy="3215631"/>
          </a:xfrm>
          <a:prstGeom prst="rect">
            <a:avLst/>
          </a:prstGeom>
          <a:noFill/>
          <a:ln>
            <a:noFill/>
          </a:ln>
        </p:spPr>
      </p:pic>
    </p:spTree>
    <p:extLst>
      <p:ext uri="{BB962C8B-B14F-4D97-AF65-F5344CB8AC3E}">
        <p14:creationId xmlns:p14="http://schemas.microsoft.com/office/powerpoint/2010/main" val="32161027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8"/>
</p:tagLst>
</file>

<file path=ppt/tags/tag2.xml><?xml version="1.0" encoding="utf-8"?>
<p:tagLst xmlns:a="http://schemas.openxmlformats.org/drawingml/2006/main" xmlns:r="http://schemas.openxmlformats.org/officeDocument/2006/relationships" xmlns:p="http://schemas.openxmlformats.org/presentationml/2006/main">
  <p:tag name="TIMING" val="|94.5|10.2"/>
</p:tagLst>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lipFill rotWithShape="1">
          <a:blip xmlns:r="http://schemas.openxmlformats.org/officeDocument/2006/relationships" r:embed="rId1"/>
          <a:stretch>
            <a:fillRect l="-754" t="-587" r="-754"/>
          </a:stretch>
        </a:blipFill>
      </a:spPr>
      <a:bodyPr/>
      <a:lstStyle>
        <a:defPPr>
          <a:defRPr dirty="0">
            <a:no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3428</TotalTime>
  <Words>580</Words>
  <PresentationFormat>Tùy chỉnh</PresentationFormat>
  <Paragraphs>58</Paragraphs>
  <Slides>11</Slides>
  <Notes>0</Notes>
  <HiddenSlides>0</HiddenSlides>
  <MMClips>0</MMClips>
  <ScaleCrop>false</ScaleCrop>
  <HeadingPairs>
    <vt:vector size="6" baseType="variant">
      <vt:variant>
        <vt:lpstr>Phông được Dùng</vt:lpstr>
      </vt:variant>
      <vt:variant>
        <vt:i4>3</vt:i4>
      </vt:variant>
      <vt:variant>
        <vt:lpstr>Chủ đề</vt:lpstr>
      </vt:variant>
      <vt:variant>
        <vt:i4>1</vt:i4>
      </vt:variant>
      <vt:variant>
        <vt:lpstr>Tiêu đề Bản chiếu</vt:lpstr>
      </vt:variant>
      <vt:variant>
        <vt:i4>11</vt:i4>
      </vt:variant>
    </vt:vector>
  </HeadingPairs>
  <TitlesOfParts>
    <vt:vector size="15" baseType="lpstr">
      <vt:lpstr>Arial</vt:lpstr>
      <vt:lpstr>Calibri</vt:lpstr>
      <vt:lpstr>Times New Roman</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2021-02-17T02:18:53Z</dcterms:created>
  <dcterms:modified xsi:type="dcterms:W3CDTF">2021-09-15T04:52:20Z</dcterms:modified>
</cp:coreProperties>
</file>