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96" r:id="rId3"/>
    <p:sldId id="261" r:id="rId4"/>
    <p:sldId id="257" r:id="rId5"/>
    <p:sldId id="259" r:id="rId6"/>
    <p:sldId id="258" r:id="rId7"/>
    <p:sldId id="297" r:id="rId8"/>
    <p:sldId id="260" r:id="rId9"/>
    <p:sldId id="281" r:id="rId10"/>
    <p:sldId id="263" r:id="rId11"/>
    <p:sldId id="264" r:id="rId12"/>
    <p:sldId id="265" r:id="rId13"/>
    <p:sldId id="295" r:id="rId14"/>
    <p:sldId id="269" r:id="rId15"/>
  </p:sldIdLst>
  <p:sldSz cx="9144000" cy="5143500" type="screen16x9"/>
  <p:notesSz cx="6858000" cy="9144000"/>
  <p:embeddedFontLst>
    <p:embeddedFont>
      <p:font typeface="Raleway"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Raleway Thin" panose="020B0604020202020204"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69152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d9eea3ace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d9eea3ace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Clr>
                <a:schemeClr val="dk1"/>
              </a:buClr>
              <a:buSzPts val="3000"/>
              <a:buChar char="●"/>
              <a:defRPr sz="3000" i="1">
                <a:solidFill>
                  <a:schemeClr val="dk1"/>
                </a:solidFill>
              </a:defRPr>
            </a:lvl1pPr>
            <a:lvl2pPr marL="914400" lvl="1" indent="-419100" algn="ctr" rtl="0">
              <a:spcBef>
                <a:spcPts val="0"/>
              </a:spcBef>
              <a:spcAft>
                <a:spcPts val="0"/>
              </a:spcAft>
              <a:buClr>
                <a:schemeClr val="dk1"/>
              </a:buClr>
              <a:buSzPts val="3000"/>
              <a:buChar char="○"/>
              <a:defRPr sz="3000" i="1">
                <a:solidFill>
                  <a:schemeClr val="dk1"/>
                </a:solidFill>
              </a:defRPr>
            </a:lvl2pPr>
            <a:lvl3pPr marL="1371600" lvl="2" indent="-419100" algn="ctr" rtl="0">
              <a:spcBef>
                <a:spcPts val="0"/>
              </a:spcBef>
              <a:spcAft>
                <a:spcPts val="0"/>
              </a:spcAft>
              <a:buClr>
                <a:schemeClr val="dk1"/>
              </a:buClr>
              <a:buSzPts val="3000"/>
              <a:buChar char="■"/>
              <a:defRPr sz="3000" i="1">
                <a:solidFill>
                  <a:schemeClr val="dk1"/>
                </a:solidFill>
              </a:defRPr>
            </a:lvl3pPr>
            <a:lvl4pPr marL="1828800" lvl="3" indent="-419100" algn="ctr" rtl="0">
              <a:spcBef>
                <a:spcPts val="0"/>
              </a:spcBef>
              <a:spcAft>
                <a:spcPts val="0"/>
              </a:spcAft>
              <a:buClr>
                <a:schemeClr val="dk1"/>
              </a:buClr>
              <a:buSzPts val="3000"/>
              <a:buChar char="●"/>
              <a:defRPr sz="3000" i="1">
                <a:solidFill>
                  <a:schemeClr val="dk1"/>
                </a:solidFill>
              </a:defRPr>
            </a:lvl4pPr>
            <a:lvl5pPr marL="2286000" lvl="4" indent="-419100" algn="ctr" rtl="0">
              <a:spcBef>
                <a:spcPts val="0"/>
              </a:spcBef>
              <a:spcAft>
                <a:spcPts val="0"/>
              </a:spcAft>
              <a:buClr>
                <a:schemeClr val="dk1"/>
              </a:buClr>
              <a:buSzPts val="3000"/>
              <a:buChar char="○"/>
              <a:defRPr sz="3000" i="1">
                <a:solidFill>
                  <a:schemeClr val="dk1"/>
                </a:solidFill>
              </a:defRPr>
            </a:lvl5pPr>
            <a:lvl6pPr marL="2743200" lvl="5" indent="-419100" algn="ctr" rtl="0">
              <a:spcBef>
                <a:spcPts val="0"/>
              </a:spcBef>
              <a:spcAft>
                <a:spcPts val="0"/>
              </a:spcAft>
              <a:buClr>
                <a:schemeClr val="dk1"/>
              </a:buClr>
              <a:buSzPts val="3000"/>
              <a:buChar char="■"/>
              <a:defRPr sz="3000" i="1">
                <a:solidFill>
                  <a:schemeClr val="dk1"/>
                </a:solidFill>
              </a:defRPr>
            </a:lvl6pPr>
            <a:lvl7pPr marL="3200400" lvl="6" indent="-419100" algn="ctr" rtl="0">
              <a:spcBef>
                <a:spcPts val="0"/>
              </a:spcBef>
              <a:spcAft>
                <a:spcPts val="0"/>
              </a:spcAft>
              <a:buClr>
                <a:schemeClr val="dk1"/>
              </a:buClr>
              <a:buSzPts val="3000"/>
              <a:buChar char="●"/>
              <a:defRPr sz="3000" i="1">
                <a:solidFill>
                  <a:schemeClr val="dk1"/>
                </a:solidFill>
              </a:defRPr>
            </a:lvl7pPr>
            <a:lvl8pPr marL="3657600" lvl="7" indent="-419100" algn="ctr" rtl="0">
              <a:spcBef>
                <a:spcPts val="0"/>
              </a:spcBef>
              <a:spcAft>
                <a:spcPts val="0"/>
              </a:spcAft>
              <a:buClr>
                <a:schemeClr val="dk1"/>
              </a:buClr>
              <a:buSzPts val="3000"/>
              <a:buChar char="○"/>
              <a:defRPr sz="3000" i="1">
                <a:solidFill>
                  <a:schemeClr val="dk1"/>
                </a:solidFill>
              </a:defRPr>
            </a:lvl8pPr>
            <a:lvl9pPr marL="4114800" lvl="8" indent="-419100" algn="ctr">
              <a:spcBef>
                <a:spcPts val="0"/>
              </a:spcBef>
              <a:spcAft>
                <a:spcPts val="0"/>
              </a:spcAft>
              <a:buClr>
                <a:schemeClr val="dk1"/>
              </a:buClr>
              <a:buSzPts val="3000"/>
              <a:buChar char="■"/>
              <a:defRPr sz="3000" i="1">
                <a:solidFill>
                  <a:schemeClr val="dk1"/>
                </a:solidFill>
              </a:defRPr>
            </a:lvl9pPr>
          </a:lstStyle>
          <a:p>
            <a:endParaRPr/>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solidFill>
                  <a:schemeClr val="dk1"/>
                </a:solidFill>
                <a:latin typeface="Raleway"/>
                <a:ea typeface="Raleway"/>
                <a:cs typeface="Raleway"/>
                <a:sym typeface="Raleway"/>
              </a:rPr>
              <a:t>“</a:t>
            </a:r>
            <a:endParaRPr sz="12000" b="1">
              <a:solidFill>
                <a:schemeClr val="dk1"/>
              </a:solidFill>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53" name="Google Shape;53;p11"/>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1"/>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6" name="Google Shape;56;p1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62" name="Google Shape;62;p13"/>
          <p:cNvGrpSpPr/>
          <p:nvPr/>
        </p:nvGrpSpPr>
        <p:grpSpPr>
          <a:xfrm>
            <a:off x="7992069" y="231710"/>
            <a:ext cx="896264" cy="896314"/>
            <a:chOff x="570875" y="4322250"/>
            <a:chExt cx="443300" cy="443325"/>
          </a:xfrm>
        </p:grpSpPr>
        <p:sp>
          <p:nvSpPr>
            <p:cNvPr id="63" name="Google Shape;63;p1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Slide Number Placeholder 1"/>
          <p:cNvSpPr txBox="1">
            <a:spLocks/>
          </p:cNvSpPr>
          <p:nvPr/>
        </p:nvSpPr>
        <p:spPr>
          <a:xfrm>
            <a:off x="8480575" y="4696933"/>
            <a:ext cx="548700" cy="3135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1</a:t>
            </a:fld>
            <a:endParaRPr lang="en"/>
          </a:p>
        </p:txBody>
      </p:sp>
      <p:pic>
        <p:nvPicPr>
          <p:cNvPr id="14" name="Google Shape;198;p12"/>
          <p:cNvPicPr preferRelativeResize="0"/>
          <p:nvPr/>
        </p:nvPicPr>
        <p:blipFill>
          <a:blip r:embed="rId3">
            <a:extLst>
              <a:ext uri="{28A0092B-C50C-407E-A947-70E740481C1C}">
                <a14:useLocalDpi xmlns:a14="http://schemas.microsoft.com/office/drawing/2010/main" val="0"/>
              </a:ext>
            </a:extLst>
          </a:blip>
          <a:stretch>
            <a:fillRect/>
          </a:stretch>
        </p:blipFill>
        <p:spPr>
          <a:xfrm>
            <a:off x="539552" y="679867"/>
            <a:ext cx="3894584" cy="3805892"/>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15" name="Google Shape;199;p12"/>
          <p:cNvSpPr txBox="1">
            <a:spLocks/>
          </p:cNvSpPr>
          <p:nvPr/>
        </p:nvSpPr>
        <p:spPr>
          <a:xfrm>
            <a:off x="4682525" y="1491630"/>
            <a:ext cx="3798050" cy="229532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solidFill>
                  <a:schemeClr val="bg1"/>
                </a:solidFill>
                <a:latin typeface="+mn-lt"/>
              </a:rPr>
              <a:t>HOẠT ĐỘNG </a:t>
            </a:r>
            <a:br>
              <a:rPr lang="vi-VN" sz="3200" b="1" smtClean="0">
                <a:solidFill>
                  <a:schemeClr val="bg1"/>
                </a:solidFill>
                <a:latin typeface="+mn-lt"/>
              </a:rPr>
            </a:br>
            <a:r>
              <a:rPr lang="vi-VN" sz="3200" b="1" smtClean="0">
                <a:solidFill>
                  <a:schemeClr val="bg1"/>
                </a:solidFill>
                <a:latin typeface="+mn-lt"/>
              </a:rPr>
              <a:t>TRẢI NGHIỆM, </a:t>
            </a:r>
            <a:br>
              <a:rPr lang="vi-VN" sz="3200" b="1" smtClean="0">
                <a:solidFill>
                  <a:schemeClr val="bg1"/>
                </a:solidFill>
                <a:latin typeface="+mn-lt"/>
              </a:rPr>
            </a:br>
            <a:r>
              <a:rPr lang="vi-VN" sz="3200" b="1" smtClean="0">
                <a:solidFill>
                  <a:schemeClr val="bg1"/>
                </a:solidFill>
                <a:latin typeface="+mn-lt"/>
              </a:rPr>
              <a:t>HƯỚNG NGHIỆP 6</a:t>
            </a:r>
            <a:endParaRPr lang="vi-VN" sz="3200" b="1">
              <a:solidFill>
                <a:schemeClr val="bg1"/>
              </a:solidFill>
              <a:latin typeface="+mn-lt"/>
            </a:endParaRPr>
          </a:p>
        </p:txBody>
      </p:sp>
      <p:sp>
        <p:nvSpPr>
          <p:cNvPr id="16" name="TextBox 15"/>
          <p:cNvSpPr txBox="1"/>
          <p:nvPr/>
        </p:nvSpPr>
        <p:spPr>
          <a:xfrm>
            <a:off x="4796593" y="1347614"/>
            <a:ext cx="3641830" cy="2677656"/>
          </a:xfrm>
          <a:prstGeom prst="rect">
            <a:avLst/>
          </a:prstGeom>
          <a:noFill/>
        </p:spPr>
        <p:txBody>
          <a:bodyPr wrap="square" rtlCol="0">
            <a:spAutoFit/>
          </a:bodyPr>
          <a:lstStyle/>
          <a:p>
            <a:pPr algn="ctr">
              <a:lnSpc>
                <a:spcPct val="200000"/>
              </a:lnSpc>
            </a:pPr>
            <a:r>
              <a:rPr lang="en-US" sz="2800" b="1" smtClean="0">
                <a:solidFill>
                  <a:schemeClr val="bg1"/>
                </a:solidFill>
              </a:rPr>
              <a:t>CHÀO MỪNG THẦY CÔ VÀ CÁC EM ĐẾN VỚI TIẾT HỌC</a:t>
            </a:r>
            <a:endParaRPr lang="vi-VN" sz="2800" b="1">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6" name="Rounded Rectangle 5"/>
          <p:cNvSpPr/>
          <p:nvPr/>
        </p:nvSpPr>
        <p:spPr>
          <a:xfrm>
            <a:off x="755576" y="677621"/>
            <a:ext cx="6696744" cy="117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3" descr="C:\Users\DELL\Downloads\HDTN_6_SGK_27_5_2021_v1_Page39.jpg"/>
          <p:cNvPicPr>
            <a:picLocks noChangeAspect="1" noChangeArrowheads="1"/>
          </p:cNvPicPr>
          <p:nvPr/>
        </p:nvPicPr>
        <p:blipFill rotWithShape="1">
          <a:blip r:embed="rId3">
            <a:extLst>
              <a:ext uri="{28A0092B-C50C-407E-A947-70E740481C1C}">
                <a14:useLocalDpi xmlns:a14="http://schemas.microsoft.com/office/drawing/2010/main" val="0"/>
              </a:ext>
            </a:extLst>
          </a:blip>
          <a:srcRect l="41787" t="52337" r="8765" b="28998"/>
          <a:stretch/>
        </p:blipFill>
        <p:spPr bwMode="auto">
          <a:xfrm>
            <a:off x="1720668" y="2211708"/>
            <a:ext cx="4333009" cy="2440407"/>
          </a:xfrm>
          <a:prstGeom prst="rect">
            <a:avLst/>
          </a:prstGeom>
          <a:noFill/>
          <a:extLst>
            <a:ext uri="{909E8E84-426E-40DD-AFC4-6F175D3DCCD1}">
              <a14:hiddenFill xmlns:a14="http://schemas.microsoft.com/office/drawing/2010/main">
                <a:solidFill>
                  <a:srgbClr val="FFFFFF"/>
                </a:solidFill>
              </a14:hiddenFill>
            </a:ext>
          </a:extLst>
        </p:spPr>
      </p:pic>
      <p:sp>
        <p:nvSpPr>
          <p:cNvPr id="142" name="Google Shape;142;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971600" y="835620"/>
            <a:ext cx="6552728" cy="872034"/>
          </a:xfrm>
          <a:prstGeom prst="rect">
            <a:avLst/>
          </a:prstGeom>
        </p:spPr>
        <p:txBody>
          <a:bodyPr wrap="square">
            <a:spAutoFit/>
          </a:bodyPr>
          <a:lstStyle/>
          <a:p>
            <a:pPr>
              <a:lnSpc>
                <a:spcPct val="150000"/>
              </a:lnSpc>
            </a:pPr>
            <a:r>
              <a:rPr lang="en-US" sz="1800"/>
              <a:t>Giả định rằng em có 100.000 đồng để chi tiêu trong một tuần. Hãy lập kế hoạch chi tiêu của em trong một tuần theo gợi ý:</a:t>
            </a: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2"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aphicFrame>
        <p:nvGraphicFramePr>
          <p:cNvPr id="6" name="Table 5"/>
          <p:cNvGraphicFramePr>
            <a:graphicFrameLocks noGrp="1"/>
          </p:cNvGraphicFramePr>
          <p:nvPr>
            <p:extLst>
              <p:ext uri="{D42A27DB-BD31-4B8C-83A1-F6EECF244321}">
                <p14:modId xmlns:p14="http://schemas.microsoft.com/office/powerpoint/2010/main" val="3340910508"/>
              </p:ext>
            </p:extLst>
          </p:nvPr>
        </p:nvGraphicFramePr>
        <p:xfrm>
          <a:off x="1043608" y="1563638"/>
          <a:ext cx="6408712" cy="2893066"/>
        </p:xfrm>
        <a:graphic>
          <a:graphicData uri="http://schemas.openxmlformats.org/drawingml/2006/table">
            <a:tbl>
              <a:tblPr firstRow="1" firstCol="1" bandRow="1">
                <a:tableStyleId>{C9FA97CD-A02D-469D-B682-1D2C58B7AE17}</a:tableStyleId>
              </a:tblPr>
              <a:tblGrid>
                <a:gridCol w="2095267">
                  <a:extLst>
                    <a:ext uri="{9D8B030D-6E8A-4147-A177-3AD203B41FA5}">
                      <a16:colId xmlns:a16="http://schemas.microsoft.com/office/drawing/2014/main" val="20000"/>
                    </a:ext>
                  </a:extLst>
                </a:gridCol>
                <a:gridCol w="1937181">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tblGrid>
              <a:tr h="861631">
                <a:tc>
                  <a:txBody>
                    <a:bodyPr/>
                    <a:lstStyle/>
                    <a:p>
                      <a:pPr algn="ctr">
                        <a:lnSpc>
                          <a:spcPct val="150000"/>
                        </a:lnSpc>
                        <a:spcAft>
                          <a:spcPts val="0"/>
                        </a:spcAft>
                      </a:pPr>
                      <a:r>
                        <a:rPr lang="en-US" sz="1600" b="1">
                          <a:effectLst/>
                        </a:rPr>
                        <a:t>Các khoản chi tiêu</a:t>
                      </a:r>
                      <a:endParaRPr lang="vi-VN" sz="1200" b="1">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150000"/>
                        </a:lnSpc>
                        <a:spcAft>
                          <a:spcPts val="0"/>
                        </a:spcAft>
                      </a:pPr>
                      <a:r>
                        <a:rPr lang="en-US" sz="1600" b="1">
                          <a:effectLst/>
                        </a:rPr>
                        <a:t>Dự tính số tiền</a:t>
                      </a:r>
                      <a:endParaRPr lang="vi-VN" sz="1200" b="1">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ctr">
                        <a:lnSpc>
                          <a:spcPct val="150000"/>
                        </a:lnSpc>
                        <a:spcAft>
                          <a:spcPts val="0"/>
                        </a:spcAft>
                      </a:pPr>
                      <a:r>
                        <a:rPr lang="en-US" sz="1600" b="1">
                          <a:effectLst/>
                        </a:rPr>
                        <a:t>Tỉ lệ % so với tổng</a:t>
                      </a:r>
                      <a:endParaRPr lang="vi-VN" sz="1200" b="1">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r h="406287">
                <a:tc>
                  <a:txBody>
                    <a:bodyPr/>
                    <a:lstStyle/>
                    <a:p>
                      <a:pPr>
                        <a:lnSpc>
                          <a:spcPct val="150000"/>
                        </a:lnSpc>
                        <a:spcAft>
                          <a:spcPts val="0"/>
                        </a:spcAft>
                      </a:pPr>
                      <a:r>
                        <a:rPr lang="en-US" sz="1600">
                          <a:effectLst/>
                        </a:rPr>
                        <a:t>1. Ăn sáng</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406287">
                <a:tc>
                  <a:txBody>
                    <a:bodyPr/>
                    <a:lstStyle/>
                    <a:p>
                      <a:pPr>
                        <a:lnSpc>
                          <a:spcPct val="150000"/>
                        </a:lnSpc>
                        <a:spcAft>
                          <a:spcPts val="0"/>
                        </a:spcAft>
                      </a:pPr>
                      <a:r>
                        <a:rPr lang="en-US" sz="1600">
                          <a:effectLst/>
                        </a:rPr>
                        <a:t>2.</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r h="406287">
                <a:tc>
                  <a:txBody>
                    <a:bodyPr/>
                    <a:lstStyle/>
                    <a:p>
                      <a:pPr>
                        <a:lnSpc>
                          <a:spcPct val="150000"/>
                        </a:lnSpc>
                        <a:spcAft>
                          <a:spcPts val="0"/>
                        </a:spcAft>
                      </a:pPr>
                      <a:r>
                        <a:rPr lang="en-US" sz="1600">
                          <a:effectLst/>
                        </a:rPr>
                        <a:t>3.</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3"/>
                  </a:ext>
                </a:extLst>
              </a:tr>
              <a:tr h="406287">
                <a:tc>
                  <a:txBody>
                    <a:bodyPr/>
                    <a:lstStyle/>
                    <a:p>
                      <a:pPr>
                        <a:lnSpc>
                          <a:spcPct val="150000"/>
                        </a:lnSpc>
                        <a:spcAft>
                          <a:spcPts val="0"/>
                        </a:spcAft>
                      </a:pPr>
                      <a:r>
                        <a:rPr lang="en-US" sz="1600">
                          <a:effectLst/>
                        </a:rPr>
                        <a:t>4.</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4"/>
                  </a:ext>
                </a:extLst>
              </a:tr>
              <a:tr h="406287">
                <a:tc>
                  <a:txBody>
                    <a:bodyPr/>
                    <a:lstStyle/>
                    <a:p>
                      <a:pPr>
                        <a:lnSpc>
                          <a:spcPct val="150000"/>
                        </a:lnSpc>
                        <a:spcAft>
                          <a:spcPts val="0"/>
                        </a:spcAft>
                      </a:pPr>
                      <a:r>
                        <a:rPr lang="en-US" sz="1600">
                          <a:effectLst/>
                        </a:rPr>
                        <a:t>Tổng</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nSpc>
                          <a:spcPct val="150000"/>
                        </a:lnSpc>
                        <a:spcAft>
                          <a:spcPts val="0"/>
                        </a:spcAft>
                      </a:pPr>
                      <a:r>
                        <a:rPr lang="en-US" sz="1600">
                          <a:effectLst/>
                        </a:rPr>
                        <a:t> </a:t>
                      </a:r>
                      <a:endParaRPr lang="vi-VN" sz="1200">
                        <a:effectLst/>
                        <a:latin typeface="Calibri"/>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1763688" y="771550"/>
            <a:ext cx="4847802" cy="400110"/>
          </a:xfrm>
          <a:prstGeom prst="rect">
            <a:avLst/>
          </a:prstGeom>
          <a:noFill/>
        </p:spPr>
        <p:txBody>
          <a:bodyPr wrap="none" rtlCol="0">
            <a:spAutoFit/>
          </a:bodyPr>
          <a:lstStyle/>
          <a:p>
            <a:r>
              <a:rPr lang="en-US" sz="2000" b="1" smtClean="0">
                <a:solidFill>
                  <a:srgbClr val="FFC000"/>
                </a:solidFill>
              </a:rPr>
              <a:t>KẾ HOẠCH CHO TIÊU TRONG 1 TUẦN</a:t>
            </a:r>
            <a:endParaRPr lang="vi-VN" sz="2000"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61" name="Google Shape;161;p22"/>
          <p:cNvGrpSpPr/>
          <p:nvPr/>
        </p:nvGrpSpPr>
        <p:grpSpPr>
          <a:xfrm>
            <a:off x="8120067" y="370812"/>
            <a:ext cx="729938" cy="641867"/>
            <a:chOff x="1928175" y="312600"/>
            <a:chExt cx="425000" cy="373700"/>
          </a:xfrm>
        </p:grpSpPr>
        <p:sp>
          <p:nvSpPr>
            <p:cNvPr id="162" name="Google Shape;162;p22"/>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907704" y="909926"/>
            <a:ext cx="4980851" cy="369332"/>
          </a:xfrm>
          <a:prstGeom prst="rect">
            <a:avLst/>
          </a:prstGeom>
          <a:noFill/>
        </p:spPr>
        <p:txBody>
          <a:bodyPr wrap="none" rtlCol="0">
            <a:spAutoFit/>
          </a:bodyPr>
          <a:lstStyle/>
          <a:p>
            <a:r>
              <a:rPr lang="en-US" sz="1800" b="1" smtClean="0">
                <a:solidFill>
                  <a:srgbClr val="FFC000"/>
                </a:solidFill>
              </a:rPr>
              <a:t>THAM KHẢO MỘT SỐ KẾ HOẠCH CHI TIÊU </a:t>
            </a:r>
            <a:endParaRPr lang="vi-VN" sz="1800" b="1">
              <a:solidFill>
                <a:srgbClr val="FFC000"/>
              </a:solidFill>
            </a:endParaRPr>
          </a:p>
        </p:txBody>
      </p:sp>
      <p:sp>
        <p:nvSpPr>
          <p:cNvPr id="5" name="Rectangle 4"/>
          <p:cNvSpPr/>
          <p:nvPr/>
        </p:nvSpPr>
        <p:spPr>
          <a:xfrm>
            <a:off x="1979712" y="1851670"/>
            <a:ext cx="4464496"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GV để 2-3 kế hoạch của HS  </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1491629"/>
            <a:ext cx="6840760" cy="2062103"/>
          </a:xfrm>
          <a:prstGeom prst="rect">
            <a:avLst/>
          </a:prstGeom>
        </p:spPr>
        <p:txBody>
          <a:bodyPr wrap="square">
            <a:spAutoFit/>
          </a:bodyPr>
          <a:lstStyle/>
          <a:p>
            <a:pPr>
              <a:lnSpc>
                <a:spcPct val="200000"/>
              </a:lnSpc>
            </a:pPr>
            <a:r>
              <a:rPr lang="en-US" sz="3200" i="1">
                <a:solidFill>
                  <a:schemeClr val="bg1"/>
                </a:solidFill>
              </a:rPr>
              <a:t>Để chi tiêu hợp lí, cần có kế hoạch chi tiêu cụ thể dựa trên số tiền ta có.</a:t>
            </a:r>
            <a:endParaRPr lang="vi-VN" sz="3200" i="1">
              <a:solidFill>
                <a:schemeClr val="bg1"/>
              </a:solidFill>
            </a:endParaRPr>
          </a:p>
        </p:txBody>
      </p:sp>
    </p:spTree>
    <p:extLst>
      <p:ext uri="{BB962C8B-B14F-4D97-AF65-F5344CB8AC3E}">
        <p14:creationId xmlns:p14="http://schemas.microsoft.com/office/powerpoint/2010/main" val="299649996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23" name="Google Shape;223;p26"/>
          <p:cNvGrpSpPr/>
          <p:nvPr/>
        </p:nvGrpSpPr>
        <p:grpSpPr>
          <a:xfrm>
            <a:off x="8073445" y="369819"/>
            <a:ext cx="759617" cy="641865"/>
            <a:chOff x="3918650" y="293075"/>
            <a:chExt cx="488500" cy="412775"/>
          </a:xfrm>
        </p:grpSpPr>
        <p:sp>
          <p:nvSpPr>
            <p:cNvPr id="224" name="Google Shape;224;p26"/>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8;p19"/>
          <p:cNvSpPr txBox="1">
            <a:spLocks/>
          </p:cNvSpPr>
          <p:nvPr/>
        </p:nvSpPr>
        <p:spPr>
          <a:xfrm>
            <a:off x="328321" y="3271995"/>
            <a:ext cx="8062665"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2pPr>
            <a:lvl3pPr marR="0" lvl="2"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3pPr>
            <a:lvl4pPr marR="0" lvl="3"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4pPr>
            <a:lvl5pPr marR="0" lvl="4"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5pPr>
            <a:lvl6pPr marR="0" lvl="5"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6pPr>
            <a:lvl7pPr marR="0" lvl="6"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7pPr>
            <a:lvl8pPr marR="0" lvl="7"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8pPr>
            <a:lvl9pPr marR="0" lvl="8" algn="l" rtl="0">
              <a:lnSpc>
                <a:spcPct val="100000"/>
              </a:lnSpc>
              <a:spcBef>
                <a:spcPts val="0"/>
              </a:spcBef>
              <a:spcAft>
                <a:spcPts val="0"/>
              </a:spcAft>
              <a:buClr>
                <a:schemeClr val="dk1"/>
              </a:buClr>
              <a:buSzPts val="5800"/>
              <a:buFont typeface="Raleway Thin"/>
              <a:buNone/>
              <a:defRPr sz="5800" b="0" i="0" u="none" strike="noStrike" cap="none">
                <a:solidFill>
                  <a:schemeClr val="dk1"/>
                </a:solidFill>
                <a:latin typeface="Raleway Thin"/>
                <a:ea typeface="Raleway Thin"/>
                <a:cs typeface="Raleway Thin"/>
                <a:sym typeface="Raleway Thin"/>
              </a:defRPr>
            </a:lvl9pPr>
          </a:lstStyle>
          <a:p>
            <a:pPr algn="ctr">
              <a:lnSpc>
                <a:spcPct val="150000"/>
              </a:lnSpc>
            </a:pPr>
            <a:r>
              <a:rPr lang="vi-VN" sz="4000" b="1" smtClean="0">
                <a:solidFill>
                  <a:schemeClr val="bg1"/>
                </a:solidFill>
                <a:latin typeface="+mn-lt"/>
              </a:rPr>
              <a:t>Cảm ơn thầy cô và các em</a:t>
            </a:r>
            <a:endParaRPr lang="vi-VN" sz="4000" b="1">
              <a:solidFill>
                <a:schemeClr val="bg1"/>
              </a:solidFill>
              <a:latin typeface="+mn-lt"/>
            </a:endParaRPr>
          </a:p>
        </p:txBody>
      </p:sp>
      <p:sp>
        <p:nvSpPr>
          <p:cNvPr id="17" name="Google Shape;120;p19"/>
          <p:cNvSpPr/>
          <p:nvPr/>
        </p:nvSpPr>
        <p:spPr>
          <a:xfrm>
            <a:off x="4503703" y="2490413"/>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21;p19"/>
          <p:cNvGrpSpPr/>
          <p:nvPr/>
        </p:nvGrpSpPr>
        <p:grpSpPr>
          <a:xfrm>
            <a:off x="3987798" y="935271"/>
            <a:ext cx="1284369" cy="1284693"/>
            <a:chOff x="6654650" y="3665275"/>
            <a:chExt cx="409100" cy="409125"/>
          </a:xfrm>
          <a:solidFill>
            <a:schemeClr val="bg1"/>
          </a:solidFill>
        </p:grpSpPr>
        <p:sp>
          <p:nvSpPr>
            <p:cNvPr id="19" name="Google Shape;122;p1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3;p1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4;p19"/>
          <p:cNvGrpSpPr/>
          <p:nvPr/>
        </p:nvGrpSpPr>
        <p:grpSpPr>
          <a:xfrm rot="290934">
            <a:off x="2823570" y="2049455"/>
            <a:ext cx="848543" cy="848624"/>
            <a:chOff x="570875" y="4322250"/>
            <a:chExt cx="443300" cy="443325"/>
          </a:xfrm>
          <a:solidFill>
            <a:schemeClr val="bg1"/>
          </a:solidFill>
        </p:grpSpPr>
        <p:sp>
          <p:nvSpPr>
            <p:cNvPr id="22" name="Google Shape;125;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7;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129;p19"/>
          <p:cNvSpPr/>
          <p:nvPr/>
        </p:nvSpPr>
        <p:spPr>
          <a:xfrm rot="2466717">
            <a:off x="2403527" y="1378760"/>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0;p19"/>
          <p:cNvSpPr/>
          <p:nvPr/>
        </p:nvSpPr>
        <p:spPr>
          <a:xfrm rot="-1609245">
            <a:off x="3661242" y="738700"/>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1;p19"/>
          <p:cNvSpPr/>
          <p:nvPr/>
        </p:nvSpPr>
        <p:spPr>
          <a:xfrm rot="2926063">
            <a:off x="5854717" y="2267841"/>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2;p19"/>
          <p:cNvSpPr/>
          <p:nvPr/>
        </p:nvSpPr>
        <p:spPr>
          <a:xfrm rot="-1609158">
            <a:off x="5468781" y="1328589"/>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3;p19"/>
          <p:cNvSpPr txBox="1">
            <a:spLocks noGrp="1"/>
          </p:cNvSpPr>
          <p:nvPr>
            <p:ph type="sldNum" idx="12"/>
          </p:nvPr>
        </p:nvSpPr>
        <p:spPr>
          <a:xfrm>
            <a:off x="5629490" y="4748546"/>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DELL\Downloads\HDTN_6_SGK_27_5_2021_v1_Page39.jpg"/>
          <p:cNvPicPr>
            <a:picLocks noChangeAspect="1" noChangeArrowheads="1"/>
          </p:cNvPicPr>
          <p:nvPr/>
        </p:nvPicPr>
        <p:blipFill rotWithShape="1">
          <a:blip r:embed="rId2">
            <a:extLst>
              <a:ext uri="{28A0092B-C50C-407E-A947-70E740481C1C}">
                <a14:useLocalDpi xmlns:a14="http://schemas.microsoft.com/office/drawing/2010/main" val="0"/>
              </a:ext>
            </a:extLst>
          </a:blip>
          <a:srcRect l="3035" r="8075" b="82373"/>
          <a:stretch/>
        </p:blipFill>
        <p:spPr bwMode="auto">
          <a:xfrm>
            <a:off x="683568" y="483518"/>
            <a:ext cx="4655168" cy="1296144"/>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flipH="1">
            <a:off x="1896040" y="2283718"/>
            <a:ext cx="2736304" cy="144016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184072" y="2487391"/>
            <a:ext cx="2160240" cy="785343"/>
          </a:xfrm>
          <a:prstGeom prst="rect">
            <a:avLst/>
          </a:prstGeom>
          <a:noFill/>
        </p:spPr>
        <p:txBody>
          <a:bodyPr wrap="square" rtlCol="0">
            <a:spAutoFit/>
          </a:bodyPr>
          <a:lstStyle/>
          <a:p>
            <a:pPr algn="ctr">
              <a:lnSpc>
                <a:spcPct val="150000"/>
              </a:lnSpc>
            </a:pPr>
            <a:r>
              <a:rPr lang="en-US" sz="1600" b="1" smtClean="0"/>
              <a:t>Kể tên những công việc nhà em đã làm</a:t>
            </a:r>
            <a:endParaRPr lang="vi-VN" sz="1600" b="1"/>
          </a:p>
        </p:txBody>
      </p:sp>
      <p:pic>
        <p:nvPicPr>
          <p:cNvPr id="8" name="Picture 7"/>
          <p:cNvPicPr>
            <a:picLocks noChangeAspect="1"/>
          </p:cNvPicPr>
          <p:nvPr/>
        </p:nvPicPr>
        <p:blipFill>
          <a:blip r:embed="rId3"/>
          <a:stretch>
            <a:fillRect/>
          </a:stretch>
        </p:blipFill>
        <p:spPr>
          <a:xfrm>
            <a:off x="5338736" y="1184768"/>
            <a:ext cx="2496954" cy="3547222"/>
          </a:xfrm>
          <a:prstGeom prst="rect">
            <a:avLst/>
          </a:prstGeom>
        </p:spPr>
      </p:pic>
    </p:spTree>
    <p:extLst>
      <p:ext uri="{BB962C8B-B14F-4D97-AF65-F5344CB8AC3E}">
        <p14:creationId xmlns:p14="http://schemas.microsoft.com/office/powerpoint/2010/main" val="4264082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08" name="Google Shape;108;p18"/>
          <p:cNvGrpSpPr/>
          <p:nvPr/>
        </p:nvGrpSpPr>
        <p:grpSpPr>
          <a:xfrm>
            <a:off x="8119638" y="225980"/>
            <a:ext cx="539546" cy="879605"/>
            <a:chOff x="6730350" y="2315900"/>
            <a:chExt cx="257700" cy="420100"/>
          </a:xfrm>
        </p:grpSpPr>
        <p:sp>
          <p:nvSpPr>
            <p:cNvPr id="109" name="Google Shape;109;p1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Users\DELL\Downloads\HDTN_6_SGK_27_5_2021_v1_Page38.jpg"/>
          <p:cNvPicPr>
            <a:picLocks noChangeAspect="1" noChangeArrowheads="1"/>
          </p:cNvPicPr>
          <p:nvPr/>
        </p:nvPicPr>
        <p:blipFill rotWithShape="1">
          <a:blip r:embed="rId3">
            <a:extLst>
              <a:ext uri="{28A0092B-C50C-407E-A947-70E740481C1C}">
                <a14:useLocalDpi xmlns:a14="http://schemas.microsoft.com/office/drawing/2010/main" val="0"/>
              </a:ext>
            </a:extLst>
          </a:blip>
          <a:srcRect b="20918"/>
          <a:stretch/>
        </p:blipFill>
        <p:spPr bwMode="auto">
          <a:xfrm>
            <a:off x="539552" y="472314"/>
            <a:ext cx="3672408" cy="4077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 name="Google Shape;71;p14"/>
          <p:cNvSpPr txBox="1">
            <a:spLocks noGrp="1"/>
          </p:cNvSpPr>
          <p:nvPr>
            <p:ph type="title"/>
          </p:nvPr>
        </p:nvSpPr>
        <p:spPr>
          <a:xfrm>
            <a:off x="4611083" y="1661123"/>
            <a:ext cx="3752834" cy="8574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vi-VN" sz="2400" b="1" smtClean="0">
                <a:solidFill>
                  <a:schemeClr val="accent1"/>
                </a:solidFill>
                <a:latin typeface="+mn-lt"/>
              </a:rPr>
              <a:t>CHỦ ĐỀ 6:</a:t>
            </a:r>
            <a:br>
              <a:rPr lang="vi-VN" sz="2400" b="1" smtClean="0">
                <a:solidFill>
                  <a:schemeClr val="accent1"/>
                </a:solidFill>
                <a:latin typeface="+mn-lt"/>
              </a:rPr>
            </a:br>
            <a:r>
              <a:rPr lang="vi-VN" sz="2400" b="1" smtClean="0">
                <a:solidFill>
                  <a:schemeClr val="accent1"/>
                </a:solidFill>
                <a:latin typeface="+mn-lt"/>
              </a:rPr>
              <a:t>TẬP LÀM CHỦ GIA ĐÌNH</a:t>
            </a:r>
            <a:endParaRPr sz="2400" b="1">
              <a:solidFill>
                <a:schemeClr val="accent1"/>
              </a:solidFill>
              <a:latin typeface="+mn-lt"/>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179206" y="740233"/>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600" b="1" smtClean="0">
                <a:solidFill>
                  <a:schemeClr val="accent1"/>
                </a:solidFill>
                <a:latin typeface="+mn-lt"/>
              </a:rPr>
              <a:t>NỘI DUNG BÀI HỌC</a:t>
            </a:r>
            <a:endParaRPr sz="3600" b="1">
              <a:solidFill>
                <a:schemeClr val="accent1"/>
              </a:solidFill>
              <a:latin typeface="+mn-lt"/>
            </a:endParaRPr>
          </a:p>
        </p:txBody>
      </p:sp>
      <p:grpSp>
        <p:nvGrpSpPr>
          <p:cNvPr id="76" name="Google Shape;76;p14"/>
          <p:cNvGrpSpPr/>
          <p:nvPr/>
        </p:nvGrpSpPr>
        <p:grpSpPr>
          <a:xfrm>
            <a:off x="8087089" y="356400"/>
            <a:ext cx="618316" cy="748360"/>
            <a:chOff x="584925" y="922575"/>
            <a:chExt cx="415200" cy="502525"/>
          </a:xfrm>
        </p:grpSpPr>
        <p:sp>
          <p:nvSpPr>
            <p:cNvPr id="77" name="Google Shape;77;p14"/>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descr="contents.png"/>
          <p:cNvPicPr>
            <a:picLocks noChangeAspect="1"/>
          </p:cNvPicPr>
          <p:nvPr/>
        </p:nvPicPr>
        <p:blipFill>
          <a:blip r:embed="rId3" cstate="print"/>
          <a:stretch>
            <a:fillRect/>
          </a:stretch>
        </p:blipFill>
        <p:spPr>
          <a:xfrm>
            <a:off x="1259631" y="1851670"/>
            <a:ext cx="6881999" cy="2370112"/>
          </a:xfrm>
          <a:prstGeom prst="rect">
            <a:avLst/>
          </a:prstGeom>
        </p:spPr>
      </p:pic>
      <p:sp>
        <p:nvSpPr>
          <p:cNvPr id="15" name="TextBox 5"/>
          <p:cNvSpPr txBox="1"/>
          <p:nvPr/>
        </p:nvSpPr>
        <p:spPr>
          <a:xfrm>
            <a:off x="2843808" y="2044701"/>
            <a:ext cx="4824536" cy="1846659"/>
          </a:xfrm>
          <a:prstGeom prst="rect">
            <a:avLst/>
          </a:prstGeom>
        </p:spPr>
        <p:txBody>
          <a:bodyPr wrap="square" lIns="0" tIns="0" rIns="0" bIns="0" rtlCol="0" anchor="t">
            <a:spAutoFit/>
          </a:bodyPr>
          <a:lstStyle/>
          <a:p>
            <a:pPr>
              <a:lnSpc>
                <a:spcPct val="200000"/>
              </a:lnSpc>
            </a:pPr>
            <a:r>
              <a:rPr lang="vi-VN" sz="2000" b="1" smtClean="0">
                <a:solidFill>
                  <a:schemeClr val="bg1"/>
                </a:solidFill>
              </a:rPr>
              <a:t>1. Xác </a:t>
            </a:r>
            <a:r>
              <a:rPr lang="vi-VN" sz="2000" b="1">
                <a:solidFill>
                  <a:schemeClr val="bg1"/>
                </a:solidFill>
              </a:rPr>
              <a:t>định các khoản chi ưu tiên khi số tiền hạn </a:t>
            </a:r>
            <a:r>
              <a:rPr lang="vi-VN" sz="2000" b="1" smtClean="0">
                <a:solidFill>
                  <a:schemeClr val="bg1"/>
                </a:solidFill>
              </a:rPr>
              <a:t>chế.</a:t>
            </a:r>
          </a:p>
          <a:p>
            <a:pPr>
              <a:lnSpc>
                <a:spcPct val="200000"/>
              </a:lnSpc>
            </a:pPr>
            <a:r>
              <a:rPr lang="vi-VN" sz="2000" b="1" smtClean="0">
                <a:solidFill>
                  <a:schemeClr val="bg1"/>
                </a:solidFill>
              </a:rPr>
              <a:t>2. Lập </a:t>
            </a:r>
            <a:r>
              <a:rPr lang="vi-VN" sz="2000" b="1">
                <a:solidFill>
                  <a:schemeClr val="bg1"/>
                </a:solidFill>
              </a:rPr>
              <a:t>kế hoạch chi </a:t>
            </a:r>
            <a:r>
              <a:rPr lang="vi-VN" sz="2000" b="1" smtClean="0">
                <a:solidFill>
                  <a:schemeClr val="bg1"/>
                </a:solidFill>
              </a:rPr>
              <a:t>tiêu</a:t>
            </a:r>
            <a:endParaRPr lang="vi-VN" sz="2000">
              <a:solidFill>
                <a:schemeClr val="bg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6"/>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chemeClr val="dk1"/>
                </a:solidFill>
                <a:latin typeface="Raleway Thin"/>
                <a:ea typeface="Raleway Thin"/>
                <a:cs typeface="Raleway Thin"/>
                <a:sym typeface="Raleway Thin"/>
              </a:rPr>
              <a:t>1</a:t>
            </a:r>
            <a:endParaRPr sz="9600">
              <a:solidFill>
                <a:schemeClr val="dk1"/>
              </a:solidFill>
              <a:latin typeface="Raleway Thin"/>
              <a:ea typeface="Raleway Thin"/>
              <a:cs typeface="Raleway Thin"/>
              <a:sym typeface="Raleway Thin"/>
            </a:endParaRPr>
          </a:p>
        </p:txBody>
      </p:sp>
      <p:sp>
        <p:nvSpPr>
          <p:cNvPr id="4" name="Rectangle 3"/>
          <p:cNvSpPr/>
          <p:nvPr/>
        </p:nvSpPr>
        <p:spPr>
          <a:xfrm>
            <a:off x="1128580" y="1923678"/>
            <a:ext cx="6336704" cy="1909305"/>
          </a:xfrm>
          <a:prstGeom prst="rect">
            <a:avLst/>
          </a:prstGeom>
        </p:spPr>
        <p:txBody>
          <a:bodyPr wrap="square">
            <a:spAutoFit/>
          </a:bodyPr>
          <a:lstStyle/>
          <a:p>
            <a:pPr>
              <a:lnSpc>
                <a:spcPct val="200000"/>
              </a:lnSpc>
            </a:pPr>
            <a:r>
              <a:rPr lang="vi-VN" sz="3200" b="1" smtClean="0">
                <a:solidFill>
                  <a:schemeClr val="tx2">
                    <a:lumMod val="10000"/>
                  </a:schemeClr>
                </a:solidFill>
              </a:rPr>
              <a:t>XÁC ĐỊNH CÁC KHOẢN CHI ƯU TIÊN KHI SỐ TIỀN HẠN CHẾ.</a:t>
            </a:r>
            <a:endParaRPr lang="vi-VN" sz="3200" b="1">
              <a:solidFill>
                <a:schemeClr val="tx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 name="Line Callout 1 7"/>
          <p:cNvSpPr/>
          <p:nvPr/>
        </p:nvSpPr>
        <p:spPr>
          <a:xfrm>
            <a:off x="5632645" y="3147814"/>
            <a:ext cx="1794536" cy="1060088"/>
          </a:xfrm>
          <a:prstGeom prst="borderCallout1">
            <a:avLst>
              <a:gd name="adj1" fmla="val 18750"/>
              <a:gd name="adj2" fmla="val -8333"/>
              <a:gd name="adj3" fmla="val 59589"/>
              <a:gd name="adj4" fmla="val -5298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Cloud Callout 6"/>
          <p:cNvSpPr/>
          <p:nvPr/>
        </p:nvSpPr>
        <p:spPr>
          <a:xfrm>
            <a:off x="5292080" y="690755"/>
            <a:ext cx="2651560" cy="1808356"/>
          </a:xfrm>
          <a:prstGeom prst="cloudCallout">
            <a:avLst/>
          </a:prstGeom>
          <a:solidFill>
            <a:schemeClr val="bg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ounded Rectangle 3"/>
          <p:cNvSpPr/>
          <p:nvPr/>
        </p:nvSpPr>
        <p:spPr>
          <a:xfrm>
            <a:off x="879036" y="1275606"/>
            <a:ext cx="3908988" cy="2932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Google Shape;87;p1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Rectangle 1"/>
          <p:cNvSpPr/>
          <p:nvPr/>
        </p:nvSpPr>
        <p:spPr>
          <a:xfrm>
            <a:off x="1052378" y="1426587"/>
            <a:ext cx="3612266" cy="2585323"/>
          </a:xfrm>
          <a:prstGeom prst="rect">
            <a:avLst/>
          </a:prstGeom>
        </p:spPr>
        <p:txBody>
          <a:bodyPr wrap="square">
            <a:spAutoFit/>
          </a:bodyPr>
          <a:lstStyle/>
          <a:p>
            <a:pPr algn="just">
              <a:lnSpc>
                <a:spcPct val="150000"/>
              </a:lnSpc>
            </a:pPr>
            <a:r>
              <a:rPr lang="en-US" sz="1800" i="1"/>
              <a:t>Tiết kiệm suốt một tháng, em mới đủ tiền để mua một cuốn sách mà em yêu thích. Nhưng các bạn rủ em đi ăn liên hoan vào ngày mai. Số tiền đó không thể đủ chi tiêu cho cả hai việc</a:t>
            </a:r>
            <a:r>
              <a:rPr lang="en-US" sz="1800" i="1" smtClean="0"/>
              <a:t>. </a:t>
            </a:r>
            <a:endParaRPr lang="vi-VN" sz="1800"/>
          </a:p>
        </p:txBody>
      </p:sp>
      <p:sp>
        <p:nvSpPr>
          <p:cNvPr id="3" name="TextBox 2"/>
          <p:cNvSpPr txBox="1"/>
          <p:nvPr/>
        </p:nvSpPr>
        <p:spPr>
          <a:xfrm>
            <a:off x="1766571" y="565612"/>
            <a:ext cx="2133918" cy="461665"/>
          </a:xfrm>
          <a:prstGeom prst="rect">
            <a:avLst/>
          </a:prstGeom>
          <a:noFill/>
        </p:spPr>
        <p:txBody>
          <a:bodyPr wrap="none" rtlCol="0">
            <a:spAutoFit/>
          </a:bodyPr>
          <a:lstStyle/>
          <a:p>
            <a:r>
              <a:rPr lang="en-US" sz="2400" b="1" smtClean="0">
                <a:solidFill>
                  <a:srgbClr val="FFC000"/>
                </a:solidFill>
              </a:rPr>
              <a:t>TÌNH HUỐNG</a:t>
            </a:r>
            <a:endParaRPr lang="vi-VN" sz="2400" b="1">
              <a:solidFill>
                <a:srgbClr val="FFC000"/>
              </a:solidFill>
            </a:endParaRPr>
          </a:p>
        </p:txBody>
      </p:sp>
      <p:sp>
        <p:nvSpPr>
          <p:cNvPr id="5" name="Rectangle 4"/>
          <p:cNvSpPr/>
          <p:nvPr/>
        </p:nvSpPr>
        <p:spPr>
          <a:xfrm>
            <a:off x="5715968" y="3270522"/>
            <a:ext cx="1627890" cy="830997"/>
          </a:xfrm>
          <a:prstGeom prst="rect">
            <a:avLst/>
          </a:prstGeom>
        </p:spPr>
        <p:txBody>
          <a:bodyPr wrap="square">
            <a:spAutoFit/>
          </a:bodyPr>
          <a:lstStyle/>
          <a:p>
            <a:pPr algn="ctr">
              <a:lnSpc>
                <a:spcPct val="150000"/>
              </a:lnSpc>
            </a:pPr>
            <a:r>
              <a:rPr lang="en-US" sz="1600"/>
              <a:t>C</a:t>
            </a:r>
            <a:r>
              <a:rPr lang="en-US" sz="1600" smtClean="0"/>
              <a:t>hia </a:t>
            </a:r>
            <a:r>
              <a:rPr lang="en-US" sz="1600"/>
              <a:t>sẻ cách xử lí của </a:t>
            </a:r>
            <a:r>
              <a:rPr lang="en-US" sz="1600" smtClean="0"/>
              <a:t>em</a:t>
            </a:r>
            <a:endParaRPr lang="vi-VN" sz="1600"/>
          </a:p>
        </p:txBody>
      </p:sp>
      <p:sp>
        <p:nvSpPr>
          <p:cNvPr id="12"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2" descr="Trẻ Em, Học Tập, Học Bài, Giáo Dục, Tải hình PNG 91 - Free.Vector6.com">
            <a:extLst>
              <a:ext uri="{FF2B5EF4-FFF2-40B4-BE49-F238E27FC236}">
                <a16:creationId xmlns:a16="http://schemas.microsoft.com/office/drawing/2014/main" id="{AEED9C7D-745D-4B99-81F5-3A907F089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538" y="1027277"/>
            <a:ext cx="1618643" cy="126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19972" y="1002768"/>
            <a:ext cx="3240360"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3" name="Rectangle 2"/>
          <p:cNvSpPr/>
          <p:nvPr/>
        </p:nvSpPr>
        <p:spPr>
          <a:xfrm>
            <a:off x="4572000" y="1131590"/>
            <a:ext cx="2736304" cy="2308324"/>
          </a:xfrm>
          <a:prstGeom prst="rect">
            <a:avLst/>
          </a:prstGeom>
        </p:spPr>
        <p:txBody>
          <a:bodyPr wrap="square">
            <a:spAutoFit/>
          </a:bodyPr>
          <a:lstStyle/>
          <a:p>
            <a:pPr algn="just">
              <a:lnSpc>
                <a:spcPct val="150000"/>
              </a:lnSpc>
            </a:pPr>
            <a:r>
              <a:rPr lang="vi-VN" sz="1600" smtClean="0"/>
              <a:t>Em nên thực hiện theo kế hoạch đã lên là mua sách. Đồng thời từ </a:t>
            </a:r>
            <a:r>
              <a:rPr lang="vi-VN" sz="1600"/>
              <a:t>chối </a:t>
            </a:r>
            <a:r>
              <a:rPr lang="vi-VN" sz="1600" smtClean="0"/>
              <a:t>khéo, </a:t>
            </a:r>
            <a:r>
              <a:rPr lang="vi-VN" sz="1600"/>
              <a:t>không tham gia liên hoan cùng các bạn và sẽ hẹn các bạn vào lần sau.</a:t>
            </a:r>
          </a:p>
        </p:txBody>
      </p:sp>
      <p:pic>
        <p:nvPicPr>
          <p:cNvPr id="5"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611560" y="1203598"/>
            <a:ext cx="2806138" cy="3392421"/>
          </a:xfrm>
          <a:prstGeom prst="rect">
            <a:avLst/>
          </a:prstGeom>
        </p:spPr>
      </p:pic>
      <p:sp>
        <p:nvSpPr>
          <p:cNvPr id="6" name="Google Shape;152;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9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3" name="Rectangle 2"/>
          <p:cNvSpPr/>
          <p:nvPr/>
        </p:nvSpPr>
        <p:spPr>
          <a:xfrm>
            <a:off x="1245278" y="1347614"/>
            <a:ext cx="6408712" cy="2543966"/>
          </a:xfrm>
          <a:prstGeom prst="rect">
            <a:avLst/>
          </a:prstGeom>
        </p:spPr>
        <p:txBody>
          <a:bodyPr wrap="square">
            <a:spAutoFit/>
          </a:bodyPr>
          <a:lstStyle/>
          <a:p>
            <a:pPr algn="just">
              <a:lnSpc>
                <a:spcPct val="200000"/>
              </a:lnSpc>
            </a:pPr>
            <a:r>
              <a:rPr lang="en-US" sz="2800" i="1">
                <a:solidFill>
                  <a:schemeClr val="bg1"/>
                </a:solidFill>
              </a:rPr>
              <a:t>Chúng ta có nhiều nhu cầu cần chi tiêu hằng ngày. Để chi tiêu hợp lí, cần </a:t>
            </a:r>
            <a:r>
              <a:rPr lang="en-US" sz="2800" i="1" smtClean="0">
                <a:solidFill>
                  <a:schemeClr val="bg1"/>
                </a:solidFill>
              </a:rPr>
              <a:t>ưu </a:t>
            </a:r>
            <a:r>
              <a:rPr lang="en-US" sz="2800" i="1">
                <a:solidFill>
                  <a:schemeClr val="bg1"/>
                </a:solidFill>
              </a:rPr>
              <a:t>tiên cho các nhu cầu thiết yếu trước.</a:t>
            </a:r>
            <a:endParaRPr lang="vi-VN" sz="2800" i="1">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38"/>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chemeClr val="dk1"/>
                </a:solidFill>
                <a:latin typeface="Raleway Thin"/>
                <a:ea typeface="Raleway Thin"/>
                <a:cs typeface="Raleway Thin"/>
                <a:sym typeface="Raleway Thin"/>
              </a:rPr>
              <a:t>2</a:t>
            </a:r>
            <a:endParaRPr sz="9600">
              <a:solidFill>
                <a:schemeClr val="dk1"/>
              </a:solidFill>
              <a:latin typeface="Raleway Thin"/>
              <a:ea typeface="Raleway Thin"/>
              <a:cs typeface="Raleway Thin"/>
              <a:sym typeface="Raleway Thin"/>
            </a:endParaRPr>
          </a:p>
        </p:txBody>
      </p:sp>
      <p:sp>
        <p:nvSpPr>
          <p:cNvPr id="4" name="Rectangle 3"/>
          <p:cNvSpPr/>
          <p:nvPr/>
        </p:nvSpPr>
        <p:spPr>
          <a:xfrm>
            <a:off x="1377796" y="2771805"/>
            <a:ext cx="6421951" cy="707886"/>
          </a:xfrm>
          <a:prstGeom prst="rect">
            <a:avLst/>
          </a:prstGeom>
        </p:spPr>
        <p:txBody>
          <a:bodyPr wrap="none">
            <a:spAutoFit/>
          </a:bodyPr>
          <a:lstStyle/>
          <a:p>
            <a:r>
              <a:rPr lang="vi-VN" sz="4000" b="1" smtClean="0"/>
              <a:t>LẬP KẾ HOẠCH CHI TIÊU</a:t>
            </a:r>
            <a:endParaRPr lang="vi-VN" sz="40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302</Words>
  <PresentationFormat>On-screen Show (16:9)</PresentationFormat>
  <Paragraphs>46</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Raleway</vt:lpstr>
      <vt:lpstr>Calibri</vt:lpstr>
      <vt:lpstr>Raleway Thin</vt:lpstr>
      <vt:lpstr>Arial</vt:lpstr>
      <vt:lpstr>Times New Roman</vt:lpstr>
      <vt:lpstr>Olivia template</vt:lpstr>
      <vt:lpstr>PowerPoint Presentation</vt:lpstr>
      <vt:lpstr>PowerPoint Presentation</vt:lpstr>
      <vt:lpstr>CHỦ ĐỀ 6: TẬP LÀM CHỦ GIA ĐÌNH</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2023-08-20T08:08:10Z</dcterms:modified>
</cp:coreProperties>
</file>