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64" r:id="rId3"/>
    <p:sldId id="256" r:id="rId4"/>
    <p:sldId id="257" r:id="rId5"/>
    <p:sldId id="258" r:id="rId6"/>
    <p:sldId id="266" r:id="rId7"/>
    <p:sldId id="259" r:id="rId8"/>
    <p:sldId id="260" r:id="rId9"/>
    <p:sldId id="271" r:id="rId10"/>
    <p:sldId id="272" r:id="rId11"/>
    <p:sldId id="273" r:id="rId12"/>
    <p:sldId id="274" r:id="rId13"/>
    <p:sldId id="275" r:id="rId14"/>
    <p:sldId id="278" r:id="rId15"/>
    <p:sldId id="276" r:id="rId16"/>
    <p:sldId id="277" r:id="rId17"/>
    <p:sldId id="267" r:id="rId18"/>
    <p:sldId id="268"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973B0-29CB-495B-81A3-07CD381E335D}" type="datetimeFigureOut">
              <a:rPr lang="en-US" smtClean="0"/>
              <a:pPr/>
              <a:t>17-08-2022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BD662-37E8-4369-A9DD-B83ADE074DD4}" type="slidenum">
              <a:rPr lang="en-US" smtClean="0"/>
              <a:pPr/>
              <a:t>‹#›</a:t>
            </a:fld>
            <a:endParaRPr lang="en-US"/>
          </a:p>
        </p:txBody>
      </p:sp>
    </p:spTree>
    <p:extLst>
      <p:ext uri="{BB962C8B-B14F-4D97-AF65-F5344CB8AC3E}">
        <p14:creationId xmlns:p14="http://schemas.microsoft.com/office/powerpoint/2010/main" val="149038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C77BE-037D-4B54-AD65-336A5ED35C63}" type="datetimeFigureOut">
              <a:rPr lang="en-US" smtClean="0"/>
              <a:pPr/>
              <a:t>17-08-2022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C77BE-037D-4B54-AD65-336A5ED35C63}" type="datetimeFigureOut">
              <a:rPr lang="en-US" smtClean="0"/>
              <a:pPr/>
              <a:t>17-08-2022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39CC3-20F4-469E-A6DE-8F7019C7AF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7.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7.wdp"/><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924800" cy="23622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b="1" dirty="0" err="1" smtClean="0">
                <a:ln w="10541" cmpd="sng">
                  <a:solidFill>
                    <a:schemeClr val="accent1">
                      <a:shade val="88000"/>
                      <a:satMod val="110000"/>
                    </a:schemeClr>
                  </a:solidFill>
                  <a:prstDash val="solid"/>
                </a:ln>
                <a:solidFill>
                  <a:srgbClr val="FF0000"/>
                </a:solidFill>
              </a:rPr>
              <a:t>Bài</a:t>
            </a:r>
            <a:r>
              <a:rPr lang="en-US" b="1" dirty="0" smtClean="0">
                <a:ln w="10541" cmpd="sng">
                  <a:solidFill>
                    <a:schemeClr val="accent1">
                      <a:shade val="88000"/>
                      <a:satMod val="110000"/>
                    </a:schemeClr>
                  </a:solidFill>
                  <a:prstDash val="solid"/>
                </a:ln>
                <a:solidFill>
                  <a:srgbClr val="FF0000"/>
                </a:solidFill>
              </a:rPr>
              <a:t> 3. </a:t>
            </a:r>
            <a:br>
              <a:rPr lang="en-US" b="1" dirty="0" smtClean="0">
                <a:ln w="10541" cmpd="sng">
                  <a:solidFill>
                    <a:schemeClr val="accent1">
                      <a:shade val="88000"/>
                      <a:satMod val="110000"/>
                    </a:schemeClr>
                  </a:solidFill>
                  <a:prstDash val="solid"/>
                </a:ln>
                <a:solidFill>
                  <a:srgbClr val="FF0000"/>
                </a:solidFill>
              </a:rPr>
            </a:br>
            <a:r>
              <a:rPr lang="en-US" b="1" dirty="0" smtClean="0">
                <a:ln w="10541" cmpd="sng">
                  <a:solidFill>
                    <a:schemeClr val="accent1">
                      <a:shade val="88000"/>
                      <a:satMod val="110000"/>
                    </a:schemeClr>
                  </a:solidFill>
                  <a:prstDash val="solid"/>
                </a:ln>
                <a:solidFill>
                  <a:srgbClr val="FF0000"/>
                </a:solidFill>
              </a:rPr>
              <a:t>GIẢI TAM GIÁC VÀ </a:t>
            </a:r>
            <a:br>
              <a:rPr lang="en-US" b="1" dirty="0" smtClean="0">
                <a:ln w="10541" cmpd="sng">
                  <a:solidFill>
                    <a:schemeClr val="accent1">
                      <a:shade val="88000"/>
                      <a:satMod val="110000"/>
                    </a:schemeClr>
                  </a:solidFill>
                  <a:prstDash val="solid"/>
                </a:ln>
                <a:solidFill>
                  <a:srgbClr val="FF0000"/>
                </a:solidFill>
              </a:rPr>
            </a:br>
            <a:r>
              <a:rPr lang="en-US" b="1" dirty="0" smtClean="0">
                <a:ln w="10541" cmpd="sng">
                  <a:solidFill>
                    <a:schemeClr val="accent1">
                      <a:shade val="88000"/>
                      <a:satMod val="110000"/>
                    </a:schemeClr>
                  </a:solidFill>
                  <a:prstDash val="solid"/>
                </a:ln>
                <a:solidFill>
                  <a:srgbClr val="FF0000"/>
                </a:solidFill>
              </a:rPr>
              <a:t>ỨNG DỤNG THỰC TẾ</a:t>
            </a:r>
            <a:endParaRPr lang="en-US" b="1" dirty="0">
              <a:ln w="10541" cmpd="sng">
                <a:solidFill>
                  <a:schemeClr val="accent1">
                    <a:shade val="88000"/>
                    <a:satMod val="110000"/>
                  </a:schemeClr>
                </a:solidFill>
                <a:prstDash val="solid"/>
              </a:ln>
              <a:solidFill>
                <a:srgbClr val="FF0000"/>
              </a:solidFill>
            </a:endParaRPr>
          </a:p>
        </p:txBody>
      </p:sp>
      <p:pic>
        <p:nvPicPr>
          <p:cNvPr id="4098" name="Picture 2" descr="CÃ´ng Thá»©c LÆ°á»£ng GiÃ¡c Sin, Cos, Tan, Cot Äáº§y Äá»§. BÃ­ KÃ­p Há»c Thuá»c CÃ´ng Thá»©c  LÆ°á»£ng Báº±ng ThÆ¡ | Lessonopoly"/>
          <p:cNvPicPr>
            <a:picLocks noChangeAspect="1" noChangeArrowheads="1"/>
          </p:cNvPicPr>
          <p:nvPr/>
        </p:nvPicPr>
        <p:blipFill>
          <a:blip r:embed="rId2"/>
          <a:srcRect/>
          <a:stretch>
            <a:fillRect/>
          </a:stretch>
        </p:blipFill>
        <p:spPr bwMode="auto">
          <a:xfrm>
            <a:off x="228600" y="3200400"/>
            <a:ext cx="3352800" cy="3357513"/>
          </a:xfrm>
          <a:prstGeom prst="rect">
            <a:avLst/>
          </a:prstGeom>
          <a:ln>
            <a:noFill/>
          </a:ln>
          <a:effectLst>
            <a:softEdge rad="112500"/>
          </a:effectLst>
        </p:spPr>
      </p:pic>
      <p:sp>
        <p:nvSpPr>
          <p:cNvPr id="4102" name="AutoShape 6" descr="BÃI TOÃN THá»°C Táº¾ HÃNH Há»C 9- CHÆ¯Æ NG 1: ÃP Dá»¤NG Há» THá»¨C LÆ¯á»¢NG TRONG TAM GIÃC  RÃN LUYá»N THÃM â Xuctu.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BÃI TOÃN THá»°C Táº¾ HÃNH Há»C 9- CHÆ¯Æ NG 1: ÃP Dá»¤NG Há» THá»¨C LÆ¯á»¢NG TRONG TAM GIÃC  RÃN LUYá»N THÃM â Xuctu.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8" name="Picture 2" descr="ỨNG DỤNG TÍNH CHẤT TAM GIÁC ĐỒNG DẠNG ĐỂ GIẢI QUYẾT CÁC BÀI TOÁN THỰC TẾ -  BITEXE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52800"/>
            <a:ext cx="5282734"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00024" y="152400"/>
            <a:ext cx="8258176"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285875" y="2556391"/>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197" y="4879974"/>
            <a:ext cx="5510352" cy="192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4269"/>
            <a:ext cx="4610733" cy="53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25" y="3657600"/>
            <a:ext cx="299919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3923" y="3732212"/>
            <a:ext cx="3199001"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2924" y="3730624"/>
            <a:ext cx="91098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725" y="4073325"/>
            <a:ext cx="3090341" cy="71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683672" y="4887356"/>
            <a:ext cx="1524745" cy="369332"/>
          </a:xfrm>
          <a:prstGeom prst="rect">
            <a:avLst/>
          </a:prstGeom>
          <a:noFill/>
        </p:spPr>
        <p:txBody>
          <a:bodyPr wrap="square" rtlCol="0">
            <a:spAutoFit/>
          </a:bodyPr>
          <a:lstStyle/>
          <a:p>
            <a:r>
              <a:rPr lang="en-US" b="1" smtClean="0">
                <a:solidFill>
                  <a:srgbClr val="FF0000"/>
                </a:solidFill>
              </a:rPr>
              <a:t>Định lí côsin</a:t>
            </a:r>
            <a:endParaRPr lang="en-US" b="1">
              <a:solidFill>
                <a:srgbClr val="FF0000"/>
              </a:solidFill>
            </a:endParaRPr>
          </a:p>
        </p:txBody>
      </p:sp>
      <p:sp>
        <p:nvSpPr>
          <p:cNvPr id="11" name="Content Placeholder 2"/>
          <p:cNvSpPr txBox="1">
            <a:spLocks/>
          </p:cNvSpPr>
          <p:nvPr/>
        </p:nvSpPr>
        <p:spPr>
          <a:xfrm>
            <a:off x="609600" y="2797176"/>
            <a:ext cx="7848600" cy="121919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solidFill>
                  <a:schemeClr val="tx1"/>
                </a:solidFill>
              </a:rPr>
              <a:t>Từ đề bài ta cố gắng liên tưởng, mô tả bằng hình vẽ trong mặt phẳng giấy (hình 1)</a:t>
            </a:r>
            <a:endParaRPr lang="en-US" dirty="0">
              <a:solidFill>
                <a:schemeClr val="tx1"/>
              </a:solidFill>
            </a:endParaRPr>
          </a:p>
        </p:txBody>
      </p:sp>
    </p:spTree>
    <p:extLst>
      <p:ext uri="{BB962C8B-B14F-4D97-AF65-F5344CB8AC3E}">
        <p14:creationId xmlns:p14="http://schemas.microsoft.com/office/powerpoint/2010/main" val="23509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21" presetClass="entr" presetSubtype="1"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heel(1)">
                                      <p:cBhvr>
                                        <p:cTn id="25" dur="20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circle(in)">
                                      <p:cBhvr>
                                        <p:cTn id="35" dur="20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circle(in)">
                                      <p:cBhvr>
                                        <p:cTn id="40" dur="2000"/>
                                        <p:tgtEl>
                                          <p:spTgt spid="102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wheel(1)">
                                      <p:cBhvr>
                                        <p:cTn id="45" dur="2000"/>
                                        <p:tgtEl>
                                          <p:spTgt spid="1030"/>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031"/>
                                        </p:tgtEl>
                                        <p:attrNameLst>
                                          <p:attrName>style.visibility</p:attrName>
                                        </p:attrNameLst>
                                      </p:cBhvr>
                                      <p:to>
                                        <p:strVal val="visible"/>
                                      </p:to>
                                    </p:set>
                                    <p:animEffect transition="in" filter="wheel(1)">
                                      <p:cBhvr>
                                        <p:cTn id="50" dur="2000"/>
                                        <p:tgtEl>
                                          <p:spTgt spid="103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randombar(horizontal)">
                                      <p:cBhvr>
                                        <p:cTn id="5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799" y="38100"/>
            <a:ext cx="7772400" cy="327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798332"/>
            <a:ext cx="34861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267200"/>
            <a:ext cx="47244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3429000"/>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99" y="5181600"/>
            <a:ext cx="6096001"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 y="6248400"/>
            <a:ext cx="53879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799" y="4183062"/>
            <a:ext cx="2568575" cy="2424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571504" y="3751738"/>
            <a:ext cx="2039096" cy="369332"/>
          </a:xfrm>
          <a:prstGeom prst="rect">
            <a:avLst/>
          </a:prstGeom>
          <a:noFill/>
        </p:spPr>
        <p:txBody>
          <a:bodyPr wrap="square" rtlCol="0">
            <a:spAutoFit/>
          </a:bodyPr>
          <a:lstStyle/>
          <a:p>
            <a:r>
              <a:rPr lang="en-US" b="1" smtClean="0">
                <a:solidFill>
                  <a:srgbClr val="FF0000"/>
                </a:solidFill>
              </a:rPr>
              <a:t>Hệ quả định lí sin</a:t>
            </a:r>
            <a:endParaRPr lang="en-US" b="1">
              <a:solidFill>
                <a:srgbClr val="FF0000"/>
              </a:solidFill>
            </a:endParaRPr>
          </a:p>
        </p:txBody>
      </p:sp>
    </p:spTree>
    <p:extLst>
      <p:ext uri="{BB962C8B-B14F-4D97-AF65-F5344CB8AC3E}">
        <p14:creationId xmlns:p14="http://schemas.microsoft.com/office/powerpoint/2010/main" val="220073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wipe(down)">
                                      <p:cBhvr>
                                        <p:cTn id="15" dur="500"/>
                                        <p:tgtEl>
                                          <p:spTgt spid="205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ipe(down)">
                                      <p:cBhvr>
                                        <p:cTn id="30" dur="5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wipe(down)">
                                      <p:cBhvr>
                                        <p:cTn id="35" dur="500"/>
                                        <p:tgtEl>
                                          <p:spTgt spid="205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wipe(down)">
                                      <p:cBhvr>
                                        <p:cTn id="4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228600"/>
            <a:ext cx="8382000" cy="248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1834634"/>
            <a:ext cx="228600" cy="369332"/>
          </a:xfrm>
          <a:prstGeom prst="rect">
            <a:avLst/>
          </a:prstGeom>
          <a:noFill/>
        </p:spPr>
        <p:txBody>
          <a:bodyPr wrap="square" rtlCol="0">
            <a:spAutoFit/>
          </a:bodyPr>
          <a:lstStyle/>
          <a:p>
            <a:r>
              <a:rPr lang="en-US" b="1" smtClean="0"/>
              <a:t>A</a:t>
            </a:r>
            <a:endParaRPr lang="en-US" b="1"/>
          </a:p>
        </p:txBody>
      </p:sp>
      <p:sp>
        <p:nvSpPr>
          <p:cNvPr id="7" name="TextBox 6"/>
          <p:cNvSpPr txBox="1"/>
          <p:nvPr/>
        </p:nvSpPr>
        <p:spPr>
          <a:xfrm>
            <a:off x="8086725" y="1905000"/>
            <a:ext cx="228600" cy="369332"/>
          </a:xfrm>
          <a:prstGeom prst="rect">
            <a:avLst/>
          </a:prstGeom>
          <a:noFill/>
        </p:spPr>
        <p:txBody>
          <a:bodyPr wrap="square" rtlCol="0">
            <a:spAutoFit/>
          </a:bodyPr>
          <a:lstStyle/>
          <a:p>
            <a:r>
              <a:rPr lang="en-US" b="1"/>
              <a:t>B</a:t>
            </a:r>
          </a:p>
        </p:txBody>
      </p:sp>
      <p:sp>
        <p:nvSpPr>
          <p:cNvPr id="8" name="TextBox 7"/>
          <p:cNvSpPr txBox="1"/>
          <p:nvPr/>
        </p:nvSpPr>
        <p:spPr>
          <a:xfrm>
            <a:off x="6648450" y="233839"/>
            <a:ext cx="228600" cy="369332"/>
          </a:xfrm>
          <a:prstGeom prst="rect">
            <a:avLst/>
          </a:prstGeom>
          <a:noFill/>
        </p:spPr>
        <p:txBody>
          <a:bodyPr wrap="square" rtlCol="0">
            <a:spAutoFit/>
          </a:bodyPr>
          <a:lstStyle/>
          <a:p>
            <a:r>
              <a:rPr lang="en-US" b="1"/>
              <a:t>C</a:t>
            </a:r>
          </a:p>
        </p:txBody>
      </p:sp>
      <p:sp>
        <p:nvSpPr>
          <p:cNvPr id="9" name="TextBox 8"/>
          <p:cNvSpPr txBox="1"/>
          <p:nvPr/>
        </p:nvSpPr>
        <p:spPr>
          <a:xfrm>
            <a:off x="838200" y="2526288"/>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03" y="2971800"/>
            <a:ext cx="8561300" cy="42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78" y="3527425"/>
            <a:ext cx="333581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43" y="4114800"/>
            <a:ext cx="430431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443" y="5334000"/>
            <a:ext cx="55746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75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wipe(down)">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wipe(down)">
                                      <p:cBhvr>
                                        <p:cTn id="2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443793"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295400" y="390525"/>
            <a:ext cx="4495800" cy="646331"/>
          </a:xfrm>
          <a:prstGeom prst="rect">
            <a:avLst/>
          </a:prstGeom>
          <a:noFill/>
        </p:spPr>
        <p:txBody>
          <a:bodyPr wrap="square" rtlCol="0">
            <a:spAutoFit/>
          </a:bodyPr>
          <a:lstStyle/>
          <a:p>
            <a:r>
              <a:rPr lang="en-US" smtClean="0"/>
              <a:t>Hãy giải bài toán nêu ra trong hoạt động khởi động của bài</a:t>
            </a:r>
            <a:endParaRPr lang="en-US"/>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96" y="2286000"/>
            <a:ext cx="883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4325" y="2971801"/>
            <a:ext cx="8296275" cy="121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0512" y="4343400"/>
            <a:ext cx="6158742" cy="4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7700" y="1762125"/>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spTree>
    <p:extLst>
      <p:ext uri="{BB962C8B-B14F-4D97-AF65-F5344CB8AC3E}">
        <p14:creationId xmlns:p14="http://schemas.microsoft.com/office/powerpoint/2010/main" val="29689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ipe(down)">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wipe(down)">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wipe(down)">
                                      <p:cBhvr>
                                        <p:cTn id="2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3200400"/>
            <a:ext cx="932263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15103" y="152400"/>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HOẠT ĐỘNG THỰC HÀNH</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0581" y="1084262"/>
            <a:ext cx="594190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506" y="1181100"/>
            <a:ext cx="2027237"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386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1950" y="84137"/>
            <a:ext cx="594190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06" y="258762"/>
            <a:ext cx="2027237"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7700" y="2667000"/>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03" y="3171778"/>
            <a:ext cx="3723114" cy="135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268" y="2773323"/>
            <a:ext cx="2682875" cy="70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50" y="4665261"/>
            <a:ext cx="3017799" cy="42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1" y="3962400"/>
            <a:ext cx="4819513" cy="163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a:off x="4296358" y="2971800"/>
            <a:ext cx="47043" cy="3810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228600" y="4529922"/>
            <a:ext cx="7467600" cy="885865"/>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marL="0" indent="0">
              <a:buNone/>
            </a:pPr>
            <a:r>
              <a:rPr lang="en-US" smtClean="0"/>
              <a:t>- Ta đã tính được 2 cạnh của tam giác AOB, bây giờ ta cần tìm 1 góc hoặc 1 cạnh thứ ba, chú ý thấy dữ liệu đề bài có liên quan đến góc , vậy ta tìm một góc trong tam giác AOB, đó là góc nào ?</a:t>
            </a:r>
            <a:endParaRPr lang="en-US" dirty="0"/>
          </a:p>
        </p:txBody>
      </p:sp>
    </p:spTree>
    <p:extLst>
      <p:ext uri="{BB962C8B-B14F-4D97-AF65-F5344CB8AC3E}">
        <p14:creationId xmlns:p14="http://schemas.microsoft.com/office/powerpoint/2010/main" val="40063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arn(inVertical)">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anim calcmode="lin" valueType="num">
                                      <p:cBhvr>
                                        <p:cTn id="18" dur="1000" fill="hold"/>
                                        <p:tgtEl>
                                          <p:spTgt spid="5124"/>
                                        </p:tgtEl>
                                        <p:attrNameLst>
                                          <p:attrName>ppt_x</p:attrName>
                                        </p:attrNameLst>
                                      </p:cBhvr>
                                      <p:tavLst>
                                        <p:tav tm="0">
                                          <p:val>
                                            <p:strVal val="#ppt_x"/>
                                          </p:val>
                                        </p:tav>
                                        <p:tav tm="100000">
                                          <p:val>
                                            <p:strVal val="#ppt_x"/>
                                          </p:val>
                                        </p:tav>
                                      </p:tavLst>
                                    </p:anim>
                                    <p:anim calcmode="lin" valueType="num">
                                      <p:cBhvr>
                                        <p:cTn id="1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bg/>
                                          </p:spTgt>
                                        </p:tgtEl>
                                        <p:attrNameLst>
                                          <p:attrName>style.visibility</p:attrName>
                                        </p:attrNameLst>
                                      </p:cBhvr>
                                      <p:to>
                                        <p:strVal val="visible"/>
                                      </p:to>
                                    </p:set>
                                    <p:animEffect transition="in" filter="wipe(down)">
                                      <p:cBhvr>
                                        <p:cTn id="24" dur="500"/>
                                        <p:tgtEl>
                                          <p:spTgt spid="12">
                                            <p:bg/>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xEl>
                                              <p:pRg st="0" end="0"/>
                                            </p:txEl>
                                          </p:spTgt>
                                        </p:tgtEl>
                                      </p:cBhvr>
                                    </p:animEffect>
                                    <p:set>
                                      <p:cBhvr>
                                        <p:cTn id="32"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
                                            <p:bg/>
                                          </p:spTgt>
                                        </p:tgtEl>
                                      </p:cBhvr>
                                    </p:animEffect>
                                    <p:set>
                                      <p:cBhvr>
                                        <p:cTn id="37" dur="1" fill="hold">
                                          <p:stCondLst>
                                            <p:cond delay="499"/>
                                          </p:stCondLst>
                                        </p:cTn>
                                        <p:tgtEl>
                                          <p:spTgt spid="12">
                                            <p:bg/>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127"/>
                                        </p:tgtEl>
                                        <p:attrNameLst>
                                          <p:attrName>style.visibility</p:attrName>
                                        </p:attrNameLst>
                                      </p:cBhvr>
                                      <p:to>
                                        <p:strVal val="visible"/>
                                      </p:to>
                                    </p:set>
                                    <p:animEffect transition="in" filter="barn(inVertical)">
                                      <p:cBhvr>
                                        <p:cTn id="42" dur="500"/>
                                        <p:tgtEl>
                                          <p:spTgt spid="512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128"/>
                                        </p:tgtEl>
                                        <p:attrNameLst>
                                          <p:attrName>style.visibility</p:attrName>
                                        </p:attrNameLst>
                                      </p:cBhvr>
                                      <p:to>
                                        <p:strVal val="visible"/>
                                      </p:to>
                                    </p:set>
                                    <p:animEffect transition="in" filter="circle(in)">
                                      <p:cBhvr>
                                        <p:cTn id="4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uiExpand="1" build="p" animBg="1"/>
      <p:bldP spid="12" grpI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76200"/>
            <a:ext cx="865020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3174" y="2482334"/>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49" y="2794515"/>
            <a:ext cx="3341851" cy="258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43500" y="1383268"/>
            <a:ext cx="301686" cy="369332"/>
          </a:xfrm>
          <a:prstGeom prst="rect">
            <a:avLst/>
          </a:prstGeom>
          <a:noFill/>
        </p:spPr>
        <p:txBody>
          <a:bodyPr wrap="none" rtlCol="0">
            <a:spAutoFit/>
          </a:bodyPr>
          <a:lstStyle/>
          <a:p>
            <a:r>
              <a:rPr lang="en-US" smtClean="0"/>
              <a:t>1</a:t>
            </a:r>
            <a:endParaRPr lang="en-US"/>
          </a:p>
        </p:txBody>
      </p:sp>
      <p:sp>
        <p:nvSpPr>
          <p:cNvPr id="8" name="TextBox 7"/>
          <p:cNvSpPr txBox="1"/>
          <p:nvPr/>
        </p:nvSpPr>
        <p:spPr>
          <a:xfrm>
            <a:off x="5167404" y="1611868"/>
            <a:ext cx="301686" cy="369332"/>
          </a:xfrm>
          <a:prstGeom prst="rect">
            <a:avLst/>
          </a:prstGeom>
          <a:noFill/>
        </p:spPr>
        <p:txBody>
          <a:bodyPr wrap="none" rtlCol="0">
            <a:spAutoFit/>
          </a:bodyPr>
          <a:lstStyle/>
          <a:p>
            <a:r>
              <a:rPr lang="en-US"/>
              <a:t>2</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3250" y="3352800"/>
            <a:ext cx="4862700" cy="17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5059918"/>
            <a:ext cx="5467350" cy="49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619500" y="2482334"/>
            <a:ext cx="0" cy="3689866"/>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136280" y="2851666"/>
            <a:ext cx="8818726" cy="19812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indent="0">
              <a:buNone/>
            </a:pPr>
            <a:r>
              <a:rPr lang="en-US" smtClean="0"/>
              <a:t>Để tính được đoạn RC ta cần tìm tam giác chứa RC mà đã có một số yếu tố, ở đây ta thấy có 2 tam giác chứa RC là tam giác RCH và tam giác RCL đều đã có 2 cạnh. Vậy bây giờ, hãy chọn 1 trong 2 tam giác chứa RC  rồi tìm một góc trong tam giác đó (không thể tìm thêm cạnh vì chúng ta đang cần giải cạnh RC) Vậy góc nào có thể tính được ?  </a:t>
            </a:r>
            <a:endParaRPr lang="en-US" dirty="0"/>
          </a:p>
        </p:txBody>
      </p:sp>
    </p:spTree>
    <p:extLst>
      <p:ext uri="{BB962C8B-B14F-4D97-AF65-F5344CB8AC3E}">
        <p14:creationId xmlns:p14="http://schemas.microsoft.com/office/powerpoint/2010/main" val="375191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circle(in)">
                                      <p:cBhvr>
                                        <p:cTn id="7" dur="2000"/>
                                        <p:tgtEl>
                                          <p:spTgt spid="11">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circle(in)">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xEl>
                                              <p:pRg st="0" end="0"/>
                                            </p:txEl>
                                          </p:spTgt>
                                        </p:tgtEl>
                                      </p:cBhvr>
                                    </p:animEffect>
                                    <p:set>
                                      <p:cBhvr>
                                        <p:cTn id="15" dur="1" fill="hold">
                                          <p:stCondLst>
                                            <p:cond delay="499"/>
                                          </p:stCondLst>
                                        </p:cTn>
                                        <p:tgtEl>
                                          <p:spTgt spid="11">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1">
                                            <p:bg/>
                                          </p:spTgt>
                                        </p:tgtEl>
                                      </p:cBhvr>
                                    </p:animEffect>
                                    <p:set>
                                      <p:cBhvr>
                                        <p:cTn id="18" dur="1" fill="hold">
                                          <p:stCondLst>
                                            <p:cond delay="499"/>
                                          </p:stCondLst>
                                        </p:cTn>
                                        <p:tgtEl>
                                          <p:spTgt spid="11">
                                            <p:bg/>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wipe(down)">
                                      <p:cBhvr>
                                        <p:cTn id="33" dur="500"/>
                                        <p:tgtEl>
                                          <p:spTgt spid="614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149"/>
                                        </p:tgtEl>
                                        <p:attrNameLst>
                                          <p:attrName>style.visibility</p:attrName>
                                        </p:attrNameLst>
                                      </p:cBhvr>
                                      <p:to>
                                        <p:strVal val="visible"/>
                                      </p:to>
                                    </p:set>
                                    <p:animEffect transition="in" filter="barn(inVertical)">
                                      <p:cBhvr>
                                        <p:cTn id="38"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uiExpand="1" build="p" animBg="1"/>
      <p:bldP spid="11" grpId="1"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867400" cy="762000"/>
          </a:xfrm>
        </p:spPr>
        <p:style>
          <a:lnRef idx="1">
            <a:schemeClr val="accent5"/>
          </a:lnRef>
          <a:fillRef idx="3">
            <a:schemeClr val="accent5"/>
          </a:fillRef>
          <a:effectRef idx="2">
            <a:schemeClr val="accent5"/>
          </a:effectRef>
          <a:fontRef idx="minor">
            <a:schemeClr val="lt1"/>
          </a:fontRef>
        </p:style>
        <p:txBody>
          <a:bodyPr/>
          <a:lstStyle/>
          <a:p>
            <a:r>
              <a:rPr lang="en-US" dirty="0" smtClean="0">
                <a:latin typeface=".VnArial" pitchFamily="34" charset="0"/>
              </a:rPr>
              <a:t>LUYỆN TẬP </a:t>
            </a:r>
            <a:endParaRPr lang="en-US" dirty="0">
              <a:latin typeface=".VnArial" pitchFamily="34" charset="0"/>
            </a:endParaRPr>
          </a:p>
        </p:txBody>
      </p:sp>
      <p:sp>
        <p:nvSpPr>
          <p:cNvPr id="3" name="Content Placeholder 2"/>
          <p:cNvSpPr>
            <a:spLocks noGrp="1"/>
          </p:cNvSpPr>
          <p:nvPr>
            <p:ph idx="1"/>
          </p:nvPr>
        </p:nvSpPr>
        <p:spPr>
          <a:xfrm>
            <a:off x="0" y="1447800"/>
            <a:ext cx="9144000" cy="1066800"/>
          </a:xfrm>
        </p:spPr>
        <p:style>
          <a:lnRef idx="1">
            <a:schemeClr val="accent1"/>
          </a:lnRef>
          <a:fillRef idx="2">
            <a:schemeClr val="accent1"/>
          </a:fillRef>
          <a:effectRef idx="1">
            <a:schemeClr val="accent1"/>
          </a:effectRef>
          <a:fontRef idx="minor">
            <a:schemeClr val="dk1"/>
          </a:fontRef>
        </p:style>
        <p:txBody>
          <a:bodyPr/>
          <a:lstStyle/>
          <a:p>
            <a:pPr marL="514350" indent="-514350">
              <a:buAutoNum type="arabicPeriod"/>
            </a:pPr>
            <a:r>
              <a:rPr lang="vi-VN" dirty="0" smtClean="0"/>
              <a:t>Giải tam giác ABC trong các trường hợp sau: </a:t>
            </a:r>
            <a:endParaRPr lang="en-US" dirty="0"/>
          </a:p>
        </p:txBody>
      </p:sp>
      <p:graphicFrame>
        <p:nvGraphicFramePr>
          <p:cNvPr id="6" name="Object 5"/>
          <p:cNvGraphicFramePr>
            <a:graphicFrameLocks noChangeAspect="1"/>
          </p:cNvGraphicFramePr>
          <p:nvPr/>
        </p:nvGraphicFramePr>
        <p:xfrm>
          <a:off x="304801" y="2777583"/>
          <a:ext cx="7086599" cy="3197586"/>
        </p:xfrm>
        <a:graphic>
          <a:graphicData uri="http://schemas.openxmlformats.org/presentationml/2006/ole">
            <mc:AlternateContent xmlns:mc="http://schemas.openxmlformats.org/markup-compatibility/2006">
              <mc:Choice xmlns:v="urn:schemas-microsoft-com:vml" Requires="v">
                <p:oleObj spid="_x0000_s23564" name="Equation" r:id="rId3" imgW="1854000" imgH="1015920" progId="Equation.DSMT4">
                  <p:embed/>
                </p:oleObj>
              </mc:Choice>
              <mc:Fallback>
                <p:oleObj name="Equation" r:id="rId3" imgW="1854000" imgH="1015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2777583"/>
                        <a:ext cx="7086599" cy="3197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4572000" cy="4525963"/>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buNone/>
            </a:pPr>
            <a:r>
              <a:rPr lang="vi-VN" dirty="0" smtClean="0"/>
              <a:t>2. Để lắp đường dây điện cao thế từ vị trí A đến vị trí B , do phải tránh một ngọn núi nên người ta phải nối đường dây từ vị trí 4 đến vị trí C dài 10 km , sau đó nối đường dây từ vị trí C đến vị trí B dài 8 km . Góc tạo bởi hai đoạn dây AC và CB là 70. Tính chiều dài tăng thêm vì không thể nối trực tiếp từ A đến B. </a:t>
            </a:r>
          </a:p>
        </p:txBody>
      </p:sp>
      <p:pic>
        <p:nvPicPr>
          <p:cNvPr id="6" name="Picture 2"/>
          <p:cNvPicPr>
            <a:picLocks noChangeAspect="1" noChangeArrowheads="1"/>
          </p:cNvPicPr>
          <p:nvPr/>
        </p:nvPicPr>
        <p:blipFill>
          <a:blip r:embed="rId2"/>
          <a:srcRect/>
          <a:stretch>
            <a:fillRect/>
          </a:stretch>
        </p:blipFill>
        <p:spPr bwMode="auto">
          <a:xfrm>
            <a:off x="5104408" y="1676400"/>
            <a:ext cx="4039592" cy="4495800"/>
          </a:xfrm>
          <a:prstGeom prst="rect">
            <a:avLst/>
          </a:prstGeom>
          <a:noFill/>
          <a:ln w="9525">
            <a:noFill/>
            <a:miter lim="800000"/>
            <a:headEnd/>
            <a:tailEnd/>
          </a:ln>
          <a:effectLst/>
        </p:spPr>
      </p:pic>
      <p:sp>
        <p:nvSpPr>
          <p:cNvPr id="7" name="Title 1"/>
          <p:cNvSpPr>
            <a:spLocks noGrp="1"/>
          </p:cNvSpPr>
          <p:nvPr>
            <p:ph type="title"/>
          </p:nvPr>
        </p:nvSpPr>
        <p:spPr>
          <a:xfrm>
            <a:off x="1295400" y="0"/>
            <a:ext cx="6096000" cy="6858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dirty="0" smtClean="0">
                <a:latin typeface=".VnArial" pitchFamily="34" charset="0"/>
              </a:rPr>
              <a:t>LUYỆN TẬP </a:t>
            </a:r>
            <a:endParaRPr lang="en-US" dirty="0">
              <a:latin typeface=".Vn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4800600" cy="52578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vi-VN" dirty="0" smtClean="0"/>
              <a:t>3. Một người đứng cách thân một cái quạt gió 16 m và nhìn thấy tâm của cánh quạt với góc nâng 56,5 ° ( Hình 8 ) . Tính khoảng cách từ tâm của cánh quạt đến mặt đất . Cho biết khoảng cách từ mắt của người đó đến mặt đất là 1,5 m .</a:t>
            </a:r>
            <a:endParaRPr lang="en-US" dirty="0" smtClean="0"/>
          </a:p>
          <a:p>
            <a:pPr>
              <a:buNone/>
            </a:pPr>
            <a:endParaRPr lang="en-US" dirty="0"/>
          </a:p>
        </p:txBody>
      </p:sp>
      <p:sp>
        <p:nvSpPr>
          <p:cNvPr id="4" name="Title 1"/>
          <p:cNvSpPr>
            <a:spLocks noGrp="1"/>
          </p:cNvSpPr>
          <p:nvPr>
            <p:ph type="title"/>
          </p:nvPr>
        </p:nvSpPr>
        <p:spPr>
          <a:xfrm>
            <a:off x="1447800" y="0"/>
            <a:ext cx="6324600" cy="762000"/>
          </a:xfrm>
        </p:spPr>
        <p:style>
          <a:lnRef idx="1">
            <a:schemeClr val="accent5"/>
          </a:lnRef>
          <a:fillRef idx="3">
            <a:schemeClr val="accent5"/>
          </a:fillRef>
          <a:effectRef idx="2">
            <a:schemeClr val="accent5"/>
          </a:effectRef>
          <a:fontRef idx="minor">
            <a:schemeClr val="lt1"/>
          </a:fontRef>
        </p:style>
        <p:txBody>
          <a:bodyPr/>
          <a:lstStyle/>
          <a:p>
            <a:r>
              <a:rPr lang="en-US" dirty="0" smtClean="0">
                <a:latin typeface=".VnArial" pitchFamily="34" charset="0"/>
              </a:rPr>
              <a:t>LUYỆN TẬP </a:t>
            </a:r>
            <a:endParaRPr lang="en-US" dirty="0">
              <a:latin typeface=".VnArial" pitchFamily="34" charset="0"/>
            </a:endParaRPr>
          </a:p>
        </p:txBody>
      </p:sp>
      <p:pic>
        <p:nvPicPr>
          <p:cNvPr id="25602" name="Picture 2"/>
          <p:cNvPicPr>
            <a:picLocks noChangeAspect="1" noChangeArrowheads="1"/>
          </p:cNvPicPr>
          <p:nvPr/>
        </p:nvPicPr>
        <p:blipFill>
          <a:blip r:embed="rId2"/>
          <a:srcRect/>
          <a:stretch>
            <a:fillRect/>
          </a:stretch>
        </p:blipFill>
        <p:spPr bwMode="auto">
          <a:xfrm>
            <a:off x="5105400" y="1752600"/>
            <a:ext cx="4038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MỤC TIÊU</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3810000" y="1600201"/>
            <a:ext cx="4876800" cy="4800599"/>
          </a:xfrm>
        </p:spPr>
        <p:txBody>
          <a:bodyPr>
            <a:normAutofit fontScale="92500" lnSpcReduction="20000"/>
          </a:bodyPr>
          <a:lstStyle/>
          <a:p>
            <a:pPr>
              <a:buFont typeface="Wingdings" pitchFamily="2" charset="2"/>
              <a:buChar char="v"/>
            </a:pPr>
            <a:r>
              <a:rPr lang="en-US" dirty="0" smtClean="0"/>
              <a:t> </a:t>
            </a:r>
            <a:r>
              <a:rPr lang="en-US" dirty="0" err="1" smtClean="0"/>
              <a:t>Hiểu</a:t>
            </a:r>
            <a:r>
              <a:rPr lang="en-US" dirty="0" smtClean="0"/>
              <a:t> </a:t>
            </a:r>
            <a:r>
              <a:rPr lang="en-US" dirty="0" err="1" smtClean="0"/>
              <a:t>được</a:t>
            </a:r>
            <a:r>
              <a:rPr lang="en-US" dirty="0" smtClean="0"/>
              <a:t> </a:t>
            </a:r>
            <a:r>
              <a:rPr lang="en-US" dirty="0" err="1" smtClean="0"/>
              <a:t>khái</a:t>
            </a:r>
            <a:r>
              <a:rPr lang="en-US" dirty="0" smtClean="0"/>
              <a:t> </a:t>
            </a:r>
            <a:r>
              <a:rPr lang="en-US" dirty="0" err="1" smtClean="0"/>
              <a:t>niệm</a:t>
            </a:r>
            <a:r>
              <a:rPr lang="en-US" dirty="0" smtClean="0"/>
              <a:t> </a:t>
            </a:r>
            <a:r>
              <a:rPr lang="en-US" dirty="0" err="1" smtClean="0"/>
              <a:t>giải</a:t>
            </a:r>
            <a:r>
              <a:rPr lang="en-US" dirty="0" smtClean="0"/>
              <a:t> tam </a:t>
            </a:r>
            <a:r>
              <a:rPr lang="en-US" dirty="0" err="1" smtClean="0"/>
              <a:t>giác</a:t>
            </a:r>
            <a:endParaRPr lang="en-US" dirty="0" smtClean="0"/>
          </a:p>
          <a:p>
            <a:pPr>
              <a:buFont typeface="Wingdings" pitchFamily="2" charset="2"/>
              <a:buChar char="v"/>
            </a:pPr>
            <a:r>
              <a:rPr lang="en-US" dirty="0" smtClean="0"/>
              <a:t> </a:t>
            </a:r>
            <a:r>
              <a:rPr lang="en-US" dirty="0" err="1" smtClean="0"/>
              <a:t>Mô</a:t>
            </a:r>
            <a:r>
              <a:rPr lang="en-US" dirty="0" smtClean="0"/>
              <a:t> </a:t>
            </a:r>
            <a:r>
              <a:rPr lang="en-US" dirty="0" err="1" smtClean="0"/>
              <a:t>tả</a:t>
            </a:r>
            <a:r>
              <a:rPr lang="en-US" dirty="0" smtClean="0"/>
              <a:t> </a:t>
            </a:r>
            <a:r>
              <a:rPr lang="en-US" dirty="0" err="1" smtClean="0"/>
              <a:t>được</a:t>
            </a:r>
            <a:r>
              <a:rPr lang="en-US" dirty="0" smtClean="0"/>
              <a:t> </a:t>
            </a:r>
            <a:r>
              <a:rPr lang="en-US" dirty="0" err="1" smtClean="0"/>
              <a:t>cách</a:t>
            </a:r>
            <a:r>
              <a:rPr lang="en-US" dirty="0" smtClean="0"/>
              <a:t> </a:t>
            </a:r>
            <a:r>
              <a:rPr lang="en-US" dirty="0" err="1" smtClean="0"/>
              <a:t>giải</a:t>
            </a:r>
            <a:r>
              <a:rPr lang="en-US" dirty="0" smtClean="0"/>
              <a:t> tam </a:t>
            </a:r>
            <a:r>
              <a:rPr lang="en-US" dirty="0" err="1" smtClean="0"/>
              <a:t>giác</a:t>
            </a:r>
            <a:endParaRPr lang="en-US" dirty="0" smtClean="0"/>
          </a:p>
          <a:p>
            <a:pPr>
              <a:buFont typeface="Wingdings" pitchFamily="2" charset="2"/>
              <a:buChar char="v"/>
            </a:pPr>
            <a:r>
              <a:rPr lang="en-US" dirty="0" smtClean="0"/>
              <a:t> </a:t>
            </a:r>
            <a:r>
              <a:rPr lang="en-US" dirty="0" err="1" smtClean="0"/>
              <a:t>Vận</a:t>
            </a:r>
            <a:r>
              <a:rPr lang="en-US" dirty="0" smtClean="0"/>
              <a:t> </a:t>
            </a:r>
            <a:r>
              <a:rPr lang="en-US" dirty="0" err="1" smtClean="0"/>
              <a:t>dụng</a:t>
            </a:r>
            <a:r>
              <a:rPr lang="en-US" dirty="0" smtClean="0"/>
              <a:t> </a:t>
            </a:r>
            <a:r>
              <a:rPr lang="en-US" dirty="0" err="1" smtClean="0"/>
              <a:t>vào</a:t>
            </a:r>
            <a:r>
              <a:rPr lang="en-US" dirty="0" smtClean="0"/>
              <a:t> </a:t>
            </a:r>
            <a:r>
              <a:rPr lang="en-US" dirty="0" err="1" smtClean="0"/>
              <a:t>việc</a:t>
            </a:r>
            <a:r>
              <a:rPr lang="en-US" dirty="0" smtClean="0"/>
              <a:t> </a:t>
            </a:r>
            <a:r>
              <a:rPr lang="en-US" dirty="0" err="1" smtClean="0"/>
              <a:t>giải</a:t>
            </a:r>
            <a:r>
              <a:rPr lang="en-US" dirty="0" smtClean="0"/>
              <a:t> </a:t>
            </a:r>
            <a:r>
              <a:rPr lang="en-US" dirty="0" err="1" smtClean="0"/>
              <a:t>một</a:t>
            </a:r>
            <a:r>
              <a:rPr lang="en-US" dirty="0" smtClean="0"/>
              <a:t> </a:t>
            </a:r>
            <a:r>
              <a:rPr lang="en-US" dirty="0" err="1" smtClean="0"/>
              <a:t>số</a:t>
            </a:r>
            <a:r>
              <a:rPr lang="en-US" dirty="0" smtClean="0"/>
              <a:t> </a:t>
            </a:r>
            <a:r>
              <a:rPr lang="en-US" dirty="0" err="1" smtClean="0"/>
              <a:t>bài</a:t>
            </a:r>
            <a:r>
              <a:rPr lang="en-US" dirty="0" smtClean="0"/>
              <a:t> </a:t>
            </a:r>
            <a:r>
              <a:rPr lang="en-US" dirty="0" err="1" smtClean="0"/>
              <a:t>toán</a:t>
            </a:r>
            <a:r>
              <a:rPr lang="en-US" dirty="0" smtClean="0"/>
              <a:t> </a:t>
            </a:r>
            <a:r>
              <a:rPr lang="en-US" dirty="0" err="1" smtClean="0"/>
              <a:t>có</a:t>
            </a:r>
            <a:r>
              <a:rPr lang="en-US" dirty="0" smtClean="0"/>
              <a:t> </a:t>
            </a:r>
            <a:r>
              <a:rPr lang="en-US" dirty="0" err="1" smtClean="0"/>
              <a:t>nội</a:t>
            </a:r>
            <a:r>
              <a:rPr lang="en-US" dirty="0" smtClean="0"/>
              <a:t> dung </a:t>
            </a:r>
            <a:r>
              <a:rPr lang="en-US" dirty="0" err="1" smtClean="0"/>
              <a:t>thực</a:t>
            </a:r>
            <a:r>
              <a:rPr lang="en-US" dirty="0" smtClean="0"/>
              <a:t> </a:t>
            </a:r>
            <a:r>
              <a:rPr lang="en-US" dirty="0" err="1" smtClean="0"/>
              <a:t>tiễn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khoảng</a:t>
            </a:r>
            <a:r>
              <a:rPr lang="en-US" dirty="0" smtClean="0"/>
              <a:t> </a:t>
            </a:r>
            <a:r>
              <a:rPr lang="en-US" dirty="0" err="1" smtClean="0"/>
              <a:t>cách</a:t>
            </a:r>
            <a:r>
              <a:rPr lang="en-US" dirty="0" smtClean="0"/>
              <a:t> </a:t>
            </a:r>
            <a:r>
              <a:rPr lang="en-US" dirty="0" err="1" smtClean="0"/>
              <a:t>giữa</a:t>
            </a:r>
            <a:r>
              <a:rPr lang="en-US" dirty="0" smtClean="0"/>
              <a:t> </a:t>
            </a:r>
            <a:r>
              <a:rPr lang="en-US" dirty="0" err="1" smtClean="0"/>
              <a:t>hai</a:t>
            </a:r>
            <a:r>
              <a:rPr lang="en-US" dirty="0" smtClean="0"/>
              <a:t> </a:t>
            </a:r>
            <a:r>
              <a:rPr lang="en-US" dirty="0" err="1" smtClean="0"/>
              <a:t>địa</a:t>
            </a:r>
            <a:r>
              <a:rPr lang="en-US" dirty="0" smtClean="0"/>
              <a:t> </a:t>
            </a:r>
            <a:r>
              <a:rPr lang="en-US" dirty="0" err="1" smtClean="0"/>
              <a:t>điểm</a:t>
            </a:r>
            <a:r>
              <a:rPr lang="en-US" dirty="0" smtClean="0"/>
              <a:t> </a:t>
            </a:r>
            <a:r>
              <a:rPr lang="en-US" dirty="0" err="1" smtClean="0"/>
              <a:t>khi</a:t>
            </a:r>
            <a:r>
              <a:rPr lang="en-US" dirty="0" smtClean="0"/>
              <a:t> </a:t>
            </a:r>
            <a:r>
              <a:rPr lang="en-US" dirty="0" err="1" smtClean="0"/>
              <a:t>gặp</a:t>
            </a:r>
            <a:r>
              <a:rPr lang="en-US" dirty="0" smtClean="0"/>
              <a:t> </a:t>
            </a:r>
            <a:r>
              <a:rPr lang="en-US" dirty="0" err="1" smtClean="0"/>
              <a:t>vật</a:t>
            </a:r>
            <a:r>
              <a:rPr lang="en-US" dirty="0" smtClean="0"/>
              <a:t> </a:t>
            </a:r>
            <a:r>
              <a:rPr lang="en-US" dirty="0" err="1" smtClean="0"/>
              <a:t>cản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chiều</a:t>
            </a:r>
            <a:r>
              <a:rPr lang="en-US" dirty="0" smtClean="0"/>
              <a:t> </a:t>
            </a:r>
            <a:r>
              <a:rPr lang="en-US" dirty="0" err="1" smtClean="0"/>
              <a:t>cao</a:t>
            </a:r>
            <a:r>
              <a:rPr lang="en-US" dirty="0" smtClean="0"/>
              <a:t> </a:t>
            </a:r>
            <a:r>
              <a:rPr lang="en-US" dirty="0" err="1" smtClean="0"/>
              <a:t>của</a:t>
            </a:r>
            <a:r>
              <a:rPr lang="en-US" dirty="0" smtClean="0"/>
              <a:t> </a:t>
            </a:r>
            <a:r>
              <a:rPr lang="en-US" dirty="0" err="1" smtClean="0"/>
              <a:t>vật</a:t>
            </a:r>
            <a:r>
              <a:rPr lang="en-US" dirty="0" smtClean="0"/>
              <a:t> </a:t>
            </a:r>
            <a:r>
              <a:rPr lang="en-US" dirty="0" err="1" smtClean="0"/>
              <a:t>khi</a:t>
            </a:r>
            <a:r>
              <a:rPr lang="en-US" dirty="0" smtClean="0"/>
              <a:t> </a:t>
            </a:r>
            <a:r>
              <a:rPr lang="en-US" dirty="0" err="1" smtClean="0"/>
              <a:t>không</a:t>
            </a:r>
            <a:r>
              <a:rPr lang="en-US" dirty="0" smtClean="0"/>
              <a:t> </a:t>
            </a:r>
            <a:r>
              <a:rPr lang="en-US" dirty="0" err="1" smtClean="0"/>
              <a:t>thể</a:t>
            </a:r>
            <a:r>
              <a:rPr lang="en-US" dirty="0" smtClean="0"/>
              <a:t> </a:t>
            </a:r>
            <a:r>
              <a:rPr lang="en-US" dirty="0" err="1" smtClean="0"/>
              <a:t>đo</a:t>
            </a:r>
            <a:r>
              <a:rPr lang="en-US" dirty="0" smtClean="0"/>
              <a:t> </a:t>
            </a:r>
            <a:r>
              <a:rPr lang="en-US" dirty="0" err="1" smtClean="0"/>
              <a:t>trực</a:t>
            </a:r>
            <a:r>
              <a:rPr lang="en-US" dirty="0" smtClean="0"/>
              <a:t> </a:t>
            </a:r>
            <a:r>
              <a:rPr lang="en-US" dirty="0" err="1" smtClean="0"/>
              <a:t>tiếp</a:t>
            </a:r>
            <a:r>
              <a:rPr lang="en-US" dirty="0" smtClean="0"/>
              <a:t>,…)</a:t>
            </a:r>
            <a:endParaRPr lang="en-US" dirty="0"/>
          </a:p>
        </p:txBody>
      </p:sp>
      <p:cxnSp>
        <p:nvCxnSpPr>
          <p:cNvPr id="5" name="Straight Connector 4"/>
          <p:cNvCxnSpPr/>
          <p:nvPr/>
        </p:nvCxnSpPr>
        <p:spPr>
          <a:xfrm>
            <a:off x="457200" y="1295400"/>
            <a:ext cx="8305800" cy="1588"/>
          </a:xfrm>
          <a:prstGeom prst="line">
            <a:avLst/>
          </a:prstGeom>
        </p:spPr>
        <p:style>
          <a:lnRef idx="3">
            <a:schemeClr val="accent2"/>
          </a:lnRef>
          <a:fillRef idx="0">
            <a:schemeClr val="accent2"/>
          </a:fillRef>
          <a:effectRef idx="2">
            <a:schemeClr val="accent2"/>
          </a:effectRef>
          <a:fontRef idx="minor">
            <a:schemeClr val="tx1"/>
          </a:fontRef>
        </p:style>
      </p:cxnSp>
      <p:pic>
        <p:nvPicPr>
          <p:cNvPr id="5122" name="Picture 2" descr="ToÃ¡n há»c vÃ  Äá»i sá»ng - LÆ°á»£ng giÃ¡c cÃ³ á»©ng dá»¥ng gÃ¬ trong cuá»c sá»ng"/>
          <p:cNvPicPr>
            <a:picLocks noChangeAspect="1" noChangeArrowheads="1"/>
          </p:cNvPicPr>
          <p:nvPr/>
        </p:nvPicPr>
        <p:blipFill>
          <a:blip r:embed="rId2"/>
          <a:srcRect/>
          <a:stretch>
            <a:fillRect/>
          </a:stretch>
        </p:blipFill>
        <p:spPr bwMode="auto">
          <a:xfrm>
            <a:off x="457200" y="1447800"/>
            <a:ext cx="3352799" cy="4724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572000"/>
            <a:ext cx="6400800" cy="17526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err="1" smtClean="0">
                <a:solidFill>
                  <a:schemeClr val="tx1"/>
                </a:solidFill>
              </a:rPr>
              <a:t>Với</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liệu</a:t>
            </a:r>
            <a:r>
              <a:rPr lang="en-US" dirty="0" smtClean="0">
                <a:solidFill>
                  <a:schemeClr val="tx1"/>
                </a:solidFill>
              </a:rPr>
              <a:t> </a:t>
            </a:r>
            <a:r>
              <a:rPr lang="en-US" dirty="0" err="1" smtClean="0">
                <a:solidFill>
                  <a:schemeClr val="tx1"/>
                </a:solidFill>
              </a:rPr>
              <a:t>đo</a:t>
            </a:r>
            <a:r>
              <a:rPr lang="en-US" dirty="0" smtClean="0">
                <a:solidFill>
                  <a:schemeClr val="tx1"/>
                </a:solidFill>
              </a:rPr>
              <a:t> </a:t>
            </a:r>
            <a:r>
              <a:rPr lang="en-US" dirty="0" err="1" smtClean="0">
                <a:solidFill>
                  <a:schemeClr val="tx1"/>
                </a:solidFill>
              </a:rPr>
              <a:t>được</a:t>
            </a:r>
            <a:r>
              <a:rPr lang="en-US" dirty="0" smtClean="0">
                <a:solidFill>
                  <a:schemeClr val="tx1"/>
                </a:solidFill>
              </a:rPr>
              <a:t> </a:t>
            </a:r>
            <a:r>
              <a:rPr lang="en-US" dirty="0" err="1" smtClean="0">
                <a:solidFill>
                  <a:schemeClr val="tx1"/>
                </a:solidFill>
              </a:rPr>
              <a:t>từ</a:t>
            </a:r>
            <a:r>
              <a:rPr lang="en-US" dirty="0" smtClean="0">
                <a:solidFill>
                  <a:schemeClr val="tx1"/>
                </a:solidFill>
              </a:rPr>
              <a:t> </a:t>
            </a:r>
            <a:r>
              <a:rPr lang="en-US" dirty="0" err="1" smtClean="0">
                <a:solidFill>
                  <a:schemeClr val="tx1"/>
                </a:solidFill>
              </a:rPr>
              <a:t>một</a:t>
            </a:r>
            <a:r>
              <a:rPr lang="en-US" dirty="0" smtClean="0">
                <a:solidFill>
                  <a:schemeClr val="tx1"/>
                </a:solidFill>
              </a:rPr>
              <a:t> </a:t>
            </a:r>
            <a:r>
              <a:rPr lang="en-US" dirty="0" err="1" smtClean="0">
                <a:solidFill>
                  <a:schemeClr val="tx1"/>
                </a:solidFill>
              </a:rPr>
              <a:t>bên</a:t>
            </a:r>
            <a:r>
              <a:rPr lang="en-US" dirty="0" smtClean="0">
                <a:solidFill>
                  <a:schemeClr val="tx1"/>
                </a:solidFill>
              </a:rPr>
              <a:t> </a:t>
            </a:r>
            <a:r>
              <a:rPr lang="en-US" dirty="0" err="1" smtClean="0">
                <a:solidFill>
                  <a:schemeClr val="tx1"/>
                </a:solidFill>
              </a:rPr>
              <a:t>bờ</a:t>
            </a:r>
            <a:r>
              <a:rPr lang="en-US" dirty="0" smtClean="0">
                <a:solidFill>
                  <a:schemeClr val="tx1"/>
                </a:solidFill>
              </a:rPr>
              <a:t> </a:t>
            </a:r>
            <a:r>
              <a:rPr lang="en-US" dirty="0" err="1" smtClean="0">
                <a:solidFill>
                  <a:schemeClr val="tx1"/>
                </a:solidFill>
              </a:rPr>
              <a:t>sông</a:t>
            </a:r>
            <a:r>
              <a:rPr lang="en-US" dirty="0" smtClean="0">
                <a:solidFill>
                  <a:schemeClr val="tx1"/>
                </a:solidFill>
              </a:rPr>
              <a:t> </a:t>
            </a:r>
            <a:r>
              <a:rPr lang="en-US" dirty="0" err="1" smtClean="0">
                <a:solidFill>
                  <a:schemeClr val="tx1"/>
                </a:solidFill>
              </a:rPr>
              <a:t>như</a:t>
            </a:r>
            <a:r>
              <a:rPr lang="en-US" dirty="0" smtClean="0">
                <a:solidFill>
                  <a:schemeClr val="tx1"/>
                </a:solidFill>
              </a:rPr>
              <a:t> </a:t>
            </a:r>
            <a:r>
              <a:rPr lang="en-US" dirty="0" err="1" smtClean="0">
                <a:solidFill>
                  <a:schemeClr val="tx1"/>
                </a:solidFill>
              </a:rPr>
              <a:t>hình</a:t>
            </a:r>
            <a:r>
              <a:rPr lang="en-US" dirty="0" smtClean="0">
                <a:solidFill>
                  <a:schemeClr val="tx1"/>
                </a:solidFill>
              </a:rPr>
              <a:t> </a:t>
            </a:r>
            <a:r>
              <a:rPr lang="en-US" dirty="0" err="1" smtClean="0">
                <a:solidFill>
                  <a:schemeClr val="tx1"/>
                </a:solidFill>
              </a:rPr>
              <a:t>vẽ</a:t>
            </a:r>
            <a:r>
              <a:rPr lang="en-US" dirty="0" smtClean="0">
                <a:solidFill>
                  <a:schemeClr val="tx1"/>
                </a:solidFill>
              </a:rPr>
              <a:t> </a:t>
            </a:r>
            <a:r>
              <a:rPr lang="en-US" dirty="0" err="1" smtClean="0">
                <a:solidFill>
                  <a:schemeClr val="tx1"/>
                </a:solidFill>
              </a:rPr>
              <a:t>trên</a:t>
            </a:r>
            <a:r>
              <a:rPr lang="en-US" dirty="0" smtClean="0">
                <a:solidFill>
                  <a:schemeClr val="tx1"/>
                </a:solidFill>
              </a:rPr>
              <a:t>, </a:t>
            </a:r>
            <a:r>
              <a:rPr lang="en-US" dirty="0" err="1" smtClean="0">
                <a:solidFill>
                  <a:schemeClr val="tx1"/>
                </a:solidFill>
              </a:rPr>
              <a:t>em</a:t>
            </a:r>
            <a:r>
              <a:rPr lang="en-US" dirty="0" smtClean="0">
                <a:solidFill>
                  <a:schemeClr val="tx1"/>
                </a:solidFill>
              </a:rPr>
              <a:t> </a:t>
            </a:r>
            <a:r>
              <a:rPr lang="en-US" dirty="0" err="1" smtClean="0">
                <a:solidFill>
                  <a:schemeClr val="tx1"/>
                </a:solidFill>
              </a:rPr>
              <a:t>hãy</a:t>
            </a:r>
            <a:r>
              <a:rPr lang="en-US" dirty="0" smtClean="0">
                <a:solidFill>
                  <a:schemeClr val="tx1"/>
                </a:solidFill>
              </a:rPr>
              <a:t> </a:t>
            </a:r>
            <a:r>
              <a:rPr lang="en-US" dirty="0" err="1" smtClean="0">
                <a:solidFill>
                  <a:schemeClr val="tx1"/>
                </a:solidFill>
              </a:rPr>
              <a:t>giúp</a:t>
            </a:r>
            <a:r>
              <a:rPr lang="en-US" dirty="0" smtClean="0">
                <a:solidFill>
                  <a:schemeClr val="tx1"/>
                </a:solidFill>
              </a:rPr>
              <a:t> </a:t>
            </a:r>
            <a:r>
              <a:rPr lang="en-US" dirty="0" err="1" smtClean="0">
                <a:solidFill>
                  <a:schemeClr val="tx1"/>
                </a:solidFill>
              </a:rPr>
              <a:t>nhân</a:t>
            </a:r>
            <a:r>
              <a:rPr lang="en-US" dirty="0" smtClean="0">
                <a:solidFill>
                  <a:schemeClr val="tx1"/>
                </a:solidFill>
              </a:rPr>
              <a:t> </a:t>
            </a:r>
            <a:r>
              <a:rPr lang="en-US" dirty="0" err="1" smtClean="0">
                <a:solidFill>
                  <a:schemeClr val="tx1"/>
                </a:solidFill>
              </a:rPr>
              <a:t>viên</a:t>
            </a:r>
            <a:r>
              <a:rPr lang="en-US" dirty="0" smtClean="0">
                <a:solidFill>
                  <a:schemeClr val="tx1"/>
                </a:solidFill>
              </a:rPr>
              <a:t> </a:t>
            </a:r>
            <a:r>
              <a:rPr lang="en-US" dirty="0" err="1" smtClean="0">
                <a:solidFill>
                  <a:schemeClr val="tx1"/>
                </a:solidFill>
              </a:rPr>
              <a:t>đo</a:t>
            </a:r>
            <a:r>
              <a:rPr lang="en-US" dirty="0" smtClean="0">
                <a:solidFill>
                  <a:schemeClr val="tx1"/>
                </a:solidFill>
              </a:rPr>
              <a:t> </a:t>
            </a:r>
            <a:r>
              <a:rPr lang="en-US" dirty="0" err="1" smtClean="0">
                <a:solidFill>
                  <a:schemeClr val="tx1"/>
                </a:solidFill>
              </a:rPr>
              <a:t>đạc</a:t>
            </a:r>
            <a:r>
              <a:rPr lang="en-US" dirty="0" smtClean="0">
                <a:solidFill>
                  <a:schemeClr val="tx1"/>
                </a:solidFill>
              </a:rPr>
              <a:t> </a:t>
            </a:r>
            <a:r>
              <a:rPr lang="en-US" dirty="0" err="1" smtClean="0">
                <a:solidFill>
                  <a:schemeClr val="tx1"/>
                </a:solidFill>
              </a:rPr>
              <a:t>tính</a:t>
            </a:r>
            <a:r>
              <a:rPr lang="en-US" dirty="0" smtClean="0">
                <a:solidFill>
                  <a:schemeClr val="tx1"/>
                </a:solidFill>
              </a:rPr>
              <a:t> </a:t>
            </a:r>
            <a:r>
              <a:rPr lang="en-US" dirty="0" err="1" smtClean="0">
                <a:solidFill>
                  <a:schemeClr val="tx1"/>
                </a:solidFill>
              </a:rPr>
              <a:t>khoảng</a:t>
            </a:r>
            <a:r>
              <a:rPr lang="en-US" dirty="0" smtClean="0">
                <a:solidFill>
                  <a:schemeClr val="tx1"/>
                </a:solidFill>
              </a:rPr>
              <a:t> </a:t>
            </a:r>
            <a:r>
              <a:rPr lang="en-US" dirty="0" err="1" smtClean="0">
                <a:solidFill>
                  <a:schemeClr val="tx1"/>
                </a:solidFill>
              </a:rPr>
              <a:t>cách</a:t>
            </a:r>
            <a:r>
              <a:rPr lang="en-US" dirty="0" smtClean="0">
                <a:solidFill>
                  <a:schemeClr val="tx1"/>
                </a:solidFill>
              </a:rPr>
              <a:t> </a:t>
            </a:r>
            <a:r>
              <a:rPr lang="en-US" dirty="0" err="1" smtClean="0">
                <a:solidFill>
                  <a:schemeClr val="tx1"/>
                </a:solidFill>
              </a:rPr>
              <a:t>giữa</a:t>
            </a:r>
            <a:r>
              <a:rPr lang="en-US" dirty="0" smtClean="0">
                <a:solidFill>
                  <a:schemeClr val="tx1"/>
                </a:solidFill>
              </a:rPr>
              <a:t> </a:t>
            </a:r>
            <a:r>
              <a:rPr lang="en-US" dirty="0" err="1" smtClean="0">
                <a:solidFill>
                  <a:schemeClr val="tx1"/>
                </a:solidFill>
              </a:rPr>
              <a:t>hai</a:t>
            </a:r>
            <a:r>
              <a:rPr lang="en-US" dirty="0" smtClean="0">
                <a:solidFill>
                  <a:schemeClr val="tx1"/>
                </a:solidFill>
              </a:rPr>
              <a:t> </a:t>
            </a:r>
            <a:r>
              <a:rPr lang="en-US" dirty="0" err="1" smtClean="0">
                <a:solidFill>
                  <a:schemeClr val="tx1"/>
                </a:solidFill>
              </a:rPr>
              <a:t>cái</a:t>
            </a:r>
            <a:r>
              <a:rPr lang="en-US" dirty="0" smtClean="0">
                <a:solidFill>
                  <a:schemeClr val="tx1"/>
                </a:solidFill>
              </a:rPr>
              <a:t> </a:t>
            </a:r>
            <a:r>
              <a:rPr lang="en-US" dirty="0" err="1" smtClean="0">
                <a:solidFill>
                  <a:schemeClr val="tx1"/>
                </a:solidFill>
              </a:rPr>
              <a:t>cây</a:t>
            </a:r>
            <a:r>
              <a:rPr lang="en-US" dirty="0" smtClean="0">
                <a:solidFill>
                  <a:schemeClr val="tx1"/>
                </a:solidFill>
              </a:rPr>
              <a:t> </a:t>
            </a:r>
            <a:r>
              <a:rPr lang="en-US" dirty="0" err="1" smtClean="0">
                <a:solidFill>
                  <a:schemeClr val="tx1"/>
                </a:solidFill>
              </a:rPr>
              <a:t>bên</a:t>
            </a:r>
            <a:r>
              <a:rPr lang="en-US" dirty="0" smtClean="0">
                <a:solidFill>
                  <a:schemeClr val="tx1"/>
                </a:solidFill>
              </a:rPr>
              <a:t> </a:t>
            </a:r>
            <a:r>
              <a:rPr lang="en-US" dirty="0" err="1" smtClean="0">
                <a:solidFill>
                  <a:schemeClr val="tx1"/>
                </a:solidFill>
              </a:rPr>
              <a:t>kia</a:t>
            </a:r>
            <a:r>
              <a:rPr lang="en-US" dirty="0" smtClean="0">
                <a:solidFill>
                  <a:schemeClr val="tx1"/>
                </a:solidFill>
              </a:rPr>
              <a:t> </a:t>
            </a:r>
            <a:r>
              <a:rPr lang="en-US" dirty="0" err="1" smtClean="0">
                <a:solidFill>
                  <a:schemeClr val="tx1"/>
                </a:solidFill>
              </a:rPr>
              <a:t>bờ</a:t>
            </a:r>
            <a:r>
              <a:rPr lang="en-US" dirty="0" smtClean="0">
                <a:solidFill>
                  <a:schemeClr val="tx1"/>
                </a:solidFill>
              </a:rPr>
              <a:t> </a:t>
            </a:r>
            <a:r>
              <a:rPr lang="en-US" dirty="0" err="1" smtClean="0">
                <a:solidFill>
                  <a:schemeClr val="tx1"/>
                </a:solidFill>
              </a:rPr>
              <a:t>sông</a:t>
            </a:r>
            <a:r>
              <a:rPr lang="en-US" dirty="0" smtClean="0">
                <a:solidFill>
                  <a:schemeClr val="tx1"/>
                </a:solidFill>
              </a:rPr>
              <a:t>.</a:t>
            </a:r>
            <a:endParaRPr lang="en-US"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781050" y="1066800"/>
            <a:ext cx="5288098" cy="3429001"/>
          </a:xfrm>
          <a:prstGeom prst="rect">
            <a:avLst/>
          </a:prstGeom>
          <a:noFill/>
          <a:ln w="9525">
            <a:noFill/>
            <a:miter lim="800000"/>
            <a:headEnd/>
            <a:tailEnd/>
          </a:ln>
          <a:effectLst/>
        </p:spPr>
      </p:pic>
      <p:sp>
        <p:nvSpPr>
          <p:cNvPr id="4" name="Title 1"/>
          <p:cNvSpPr txBox="1">
            <a:spLocks/>
          </p:cNvSpPr>
          <p:nvPr/>
        </p:nvSpPr>
        <p:spPr>
          <a:xfrm>
            <a:off x="457200" y="76200"/>
            <a:ext cx="7696200" cy="85883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 toán mở đầu</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10541" cmpd="sng">
                  <a:solidFill>
                    <a:schemeClr val="accent1">
                      <a:shade val="88000"/>
                      <a:satMod val="110000"/>
                    </a:schemeClr>
                  </a:solidFill>
                  <a:prstDash val="solid"/>
                </a:ln>
              </a:rPr>
              <a:t>TỔ CHỨC</a:t>
            </a:r>
            <a:endParaRPr lang="en-US" b="1" dirty="0">
              <a:ln w="10541" cmpd="sng">
                <a:solidFill>
                  <a:schemeClr val="accent1">
                    <a:shade val="88000"/>
                    <a:satMod val="110000"/>
                  </a:schemeClr>
                </a:solidFill>
                <a:prstDash val="solid"/>
              </a:ln>
            </a:endParaRPr>
          </a:p>
        </p:txBody>
      </p:sp>
      <p:sp>
        <p:nvSpPr>
          <p:cNvPr id="3" name="Content Placeholder 2"/>
          <p:cNvSpPr>
            <a:spLocks noGrp="1"/>
          </p:cNvSpPr>
          <p:nvPr>
            <p:ph idx="1"/>
          </p:nvPr>
        </p:nvSpPr>
        <p:spPr/>
        <p:txBody>
          <a:bodyPr/>
          <a:lstStyle/>
          <a:p>
            <a:pPr>
              <a:buNone/>
            </a:pPr>
            <a:r>
              <a:rPr lang="en-US" dirty="0" err="1" smtClean="0"/>
              <a:t>Chia</a:t>
            </a:r>
            <a:r>
              <a:rPr lang="en-US" dirty="0" smtClean="0"/>
              <a:t> </a:t>
            </a:r>
            <a:r>
              <a:rPr lang="en-US" dirty="0" err="1" smtClean="0"/>
              <a:t>lớp</a:t>
            </a:r>
            <a:r>
              <a:rPr lang="en-US" dirty="0" smtClean="0"/>
              <a:t> </a:t>
            </a:r>
            <a:r>
              <a:rPr lang="en-US" dirty="0" err="1" smtClean="0"/>
              <a:t>thành</a:t>
            </a:r>
            <a:r>
              <a:rPr lang="en-US" dirty="0" smtClean="0"/>
              <a:t> 4 </a:t>
            </a:r>
            <a:r>
              <a:rPr lang="en-US" dirty="0" err="1" smtClean="0"/>
              <a:t>nhóm</a:t>
            </a:r>
            <a:r>
              <a:rPr lang="en-US" dirty="0" smtClean="0"/>
              <a:t> </a:t>
            </a:r>
            <a:r>
              <a:rPr lang="en-US" dirty="0" err="1" smtClean="0"/>
              <a:t>thảo</a:t>
            </a:r>
            <a:r>
              <a:rPr lang="en-US" dirty="0" smtClean="0"/>
              <a:t> </a:t>
            </a:r>
            <a:r>
              <a:rPr lang="en-US" dirty="0" err="1" smtClean="0"/>
              <a:t>luận</a:t>
            </a:r>
            <a:r>
              <a:rPr lang="en-US" dirty="0" smtClean="0"/>
              <a:t> </a:t>
            </a:r>
            <a:r>
              <a:rPr lang="en-US" dirty="0" err="1" smtClean="0"/>
              <a:t>các</a:t>
            </a:r>
            <a:r>
              <a:rPr lang="en-US" dirty="0" smtClean="0"/>
              <a:t> </a:t>
            </a:r>
            <a:r>
              <a:rPr lang="en-US" dirty="0" err="1" smtClean="0"/>
              <a:t>nội</a:t>
            </a:r>
            <a:r>
              <a:rPr lang="en-US" dirty="0" smtClean="0"/>
              <a:t> dung </a:t>
            </a:r>
            <a:r>
              <a:rPr lang="en-US" dirty="0" err="1" smtClean="0"/>
              <a:t>sau</a:t>
            </a:r>
            <a:r>
              <a:rPr lang="en-US" dirty="0" smtClean="0"/>
              <a:t>:</a:t>
            </a:r>
          </a:p>
          <a:p>
            <a:r>
              <a:rPr lang="en-US" dirty="0" smtClean="0"/>
              <a:t> </a:t>
            </a:r>
            <a:r>
              <a:rPr lang="en-US" dirty="0" err="1" smtClean="0"/>
              <a:t>Quan</a:t>
            </a:r>
            <a:r>
              <a:rPr lang="en-US" dirty="0" smtClean="0"/>
              <a:t> </a:t>
            </a:r>
            <a:r>
              <a:rPr lang="en-US" dirty="0" err="1" smtClean="0"/>
              <a:t>sát</a:t>
            </a:r>
            <a:r>
              <a:rPr lang="en-US" dirty="0" smtClean="0"/>
              <a:t> </a:t>
            </a:r>
            <a:r>
              <a:rPr lang="en-US" dirty="0" err="1" smtClean="0"/>
              <a:t>các</a:t>
            </a:r>
            <a:r>
              <a:rPr lang="en-US" dirty="0" smtClean="0"/>
              <a:t> </a:t>
            </a:r>
            <a:r>
              <a:rPr lang="en-US" dirty="0" err="1" smtClean="0"/>
              <a:t>số</a:t>
            </a:r>
            <a:r>
              <a:rPr lang="en-US" dirty="0" smtClean="0"/>
              <a:t> </a:t>
            </a:r>
            <a:r>
              <a:rPr lang="en-US" dirty="0" err="1" smtClean="0"/>
              <a:t>liệu</a:t>
            </a:r>
            <a:r>
              <a:rPr lang="en-US" dirty="0" smtClean="0"/>
              <a:t> </a:t>
            </a:r>
            <a:r>
              <a:rPr lang="en-US" dirty="0" err="1" smtClean="0"/>
              <a:t>và</a:t>
            </a:r>
            <a:r>
              <a:rPr lang="en-US" dirty="0" smtClean="0"/>
              <a:t> </a:t>
            </a:r>
            <a:r>
              <a:rPr lang="en-US" dirty="0" err="1" smtClean="0"/>
              <a:t>tìm</a:t>
            </a:r>
            <a:r>
              <a:rPr lang="en-US" dirty="0" smtClean="0"/>
              <a:t> </a:t>
            </a:r>
            <a:r>
              <a:rPr lang="en-US" dirty="0" err="1" smtClean="0"/>
              <a:t>mối</a:t>
            </a:r>
            <a:r>
              <a:rPr lang="en-US" dirty="0" smtClean="0"/>
              <a:t> </a:t>
            </a:r>
            <a:r>
              <a:rPr lang="en-US" dirty="0" err="1" smtClean="0"/>
              <a:t>liên</a:t>
            </a:r>
            <a:r>
              <a:rPr lang="en-US" dirty="0" smtClean="0"/>
              <a:t> </a:t>
            </a:r>
            <a:r>
              <a:rPr lang="en-US" dirty="0" err="1" smtClean="0"/>
              <a:t>hệ</a:t>
            </a:r>
            <a:r>
              <a:rPr lang="en-US" dirty="0" smtClean="0"/>
              <a:t> </a:t>
            </a:r>
            <a:r>
              <a:rPr lang="en-US" dirty="0" err="1" smtClean="0"/>
              <a:t>liên</a:t>
            </a:r>
            <a:r>
              <a:rPr lang="en-US" dirty="0" smtClean="0"/>
              <a:t> </a:t>
            </a:r>
            <a:r>
              <a:rPr lang="en-US" dirty="0" err="1" smtClean="0"/>
              <a:t>quan</a:t>
            </a:r>
            <a:r>
              <a:rPr lang="en-US" dirty="0" smtClean="0"/>
              <a:t>.</a:t>
            </a:r>
          </a:p>
          <a:p>
            <a:r>
              <a:rPr lang="en-US" dirty="0" smtClean="0"/>
              <a:t> </a:t>
            </a:r>
            <a:r>
              <a:rPr lang="en-US" dirty="0" err="1" smtClean="0"/>
              <a:t>Để</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thực</a:t>
            </a:r>
            <a:r>
              <a:rPr lang="en-US" dirty="0" smtClean="0"/>
              <a:t> </a:t>
            </a:r>
            <a:r>
              <a:rPr lang="en-US" dirty="0" err="1" smtClean="0"/>
              <a:t>tế</a:t>
            </a:r>
            <a:r>
              <a:rPr lang="en-US" dirty="0" smtClean="0"/>
              <a:t> </a:t>
            </a:r>
            <a:r>
              <a:rPr lang="en-US" dirty="0" err="1" smtClean="0"/>
              <a:t>trên</a:t>
            </a:r>
            <a:r>
              <a:rPr lang="en-US" dirty="0" smtClean="0"/>
              <a:t>, </a:t>
            </a:r>
            <a:r>
              <a:rPr lang="en-US" dirty="0" err="1" smtClean="0"/>
              <a:t>chúng</a:t>
            </a:r>
            <a:r>
              <a:rPr lang="en-US" dirty="0" smtClean="0"/>
              <a:t> </a:t>
            </a:r>
            <a:r>
              <a:rPr lang="en-US" dirty="0" err="1" smtClean="0"/>
              <a:t>ta</a:t>
            </a:r>
            <a:r>
              <a:rPr lang="en-US" dirty="0" smtClean="0"/>
              <a:t> </a:t>
            </a:r>
            <a:r>
              <a:rPr lang="en-US" dirty="0" err="1" smtClean="0"/>
              <a:t>cần</a:t>
            </a:r>
            <a:r>
              <a:rPr lang="en-US" dirty="0" smtClean="0"/>
              <a:t> </a:t>
            </a:r>
            <a:r>
              <a:rPr lang="en-US" dirty="0" err="1" smtClean="0"/>
              <a:t>vận</a:t>
            </a:r>
            <a:r>
              <a:rPr lang="en-US" dirty="0" smtClean="0"/>
              <a:t> </a:t>
            </a:r>
            <a:r>
              <a:rPr lang="en-US" dirty="0" err="1" smtClean="0"/>
              <a:t>dụng</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đã</a:t>
            </a:r>
            <a:r>
              <a:rPr lang="en-US" dirty="0" smtClean="0"/>
              <a:t> </a:t>
            </a:r>
            <a:r>
              <a:rPr lang="en-US" dirty="0" err="1" smtClean="0"/>
              <a:t>học</a:t>
            </a:r>
            <a:r>
              <a:rPr lang="en-US" dirty="0" smtClean="0"/>
              <a:t> </a:t>
            </a:r>
            <a:r>
              <a:rPr lang="en-US" dirty="0" err="1" smtClean="0"/>
              <a:t>nào</a:t>
            </a:r>
            <a:r>
              <a:rPr lang="en-US" dirty="0" smtClean="0"/>
              <a:t>?</a:t>
            </a:r>
          </a:p>
          <a:p>
            <a:r>
              <a:rPr lang="en-US" dirty="0" err="1" smtClean="0"/>
              <a:t>Trình</a:t>
            </a:r>
            <a:r>
              <a:rPr lang="en-US" dirty="0" smtClean="0"/>
              <a:t> </a:t>
            </a:r>
            <a:r>
              <a:rPr lang="en-US" dirty="0" err="1" smtClean="0"/>
              <a:t>bày</a:t>
            </a:r>
            <a:r>
              <a:rPr lang="en-US" dirty="0" smtClean="0"/>
              <a:t> </a:t>
            </a:r>
            <a:r>
              <a:rPr lang="en-US" dirty="0" err="1" smtClean="0"/>
              <a:t>cách</a:t>
            </a:r>
            <a:r>
              <a:rPr lang="en-US" dirty="0" smtClean="0"/>
              <a:t> </a:t>
            </a:r>
            <a:r>
              <a:rPr lang="en-US" dirty="0" err="1" smtClean="0"/>
              <a:t>thực</a:t>
            </a:r>
            <a:r>
              <a:rPr lang="en-US" dirty="0" smtClean="0"/>
              <a:t> </a:t>
            </a:r>
            <a:r>
              <a:rPr lang="en-US" dirty="0" err="1" smtClean="0"/>
              <a:t>hiện</a:t>
            </a:r>
            <a:r>
              <a:rPr lang="en-US" dirty="0" smtClean="0"/>
              <a:t>.</a:t>
            </a:r>
          </a:p>
          <a:p>
            <a:pPr>
              <a:buFontTx/>
              <a:buChar char="-"/>
            </a:pPr>
            <a:endParaRPr lang="en-US" dirty="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rPr>
              <a:t>Phương</a:t>
            </a:r>
            <a:r>
              <a:rPr lang="en-US" b="1" dirty="0" smtClean="0">
                <a:ln w="10541" cmpd="sng">
                  <a:solidFill>
                    <a:schemeClr val="accent1">
                      <a:shade val="88000"/>
                      <a:satMod val="110000"/>
                    </a:schemeClr>
                  </a:solidFill>
                  <a:prstDash val="solid"/>
                </a:ln>
              </a:rPr>
              <a:t> </a:t>
            </a:r>
            <a:r>
              <a:rPr lang="en-US" b="1" dirty="0" err="1" smtClean="0">
                <a:ln w="10541" cmpd="sng">
                  <a:solidFill>
                    <a:schemeClr val="accent1">
                      <a:shade val="88000"/>
                      <a:satMod val="110000"/>
                    </a:schemeClr>
                  </a:solidFill>
                  <a:prstDash val="solid"/>
                </a:ln>
              </a:rPr>
              <a:t>án</a:t>
            </a:r>
            <a:r>
              <a:rPr lang="en-US" b="1" dirty="0" smtClean="0">
                <a:ln w="10541" cmpd="sng">
                  <a:solidFill>
                    <a:schemeClr val="accent1">
                      <a:shade val="88000"/>
                      <a:satMod val="110000"/>
                    </a:schemeClr>
                  </a:solidFill>
                  <a:prstDash val="solid"/>
                </a:ln>
              </a:rPr>
              <a:t> </a:t>
            </a:r>
            <a:r>
              <a:rPr lang="en-US" b="1" dirty="0" err="1" smtClean="0">
                <a:ln w="10541" cmpd="sng">
                  <a:solidFill>
                    <a:schemeClr val="accent1">
                      <a:shade val="88000"/>
                      <a:satMod val="110000"/>
                    </a:schemeClr>
                  </a:solidFill>
                  <a:prstDash val="solid"/>
                </a:ln>
              </a:rPr>
              <a:t>tham</a:t>
            </a:r>
            <a:r>
              <a:rPr lang="en-US" b="1" dirty="0" smtClean="0">
                <a:ln w="10541" cmpd="sng">
                  <a:solidFill>
                    <a:schemeClr val="accent1">
                      <a:shade val="88000"/>
                      <a:satMod val="110000"/>
                    </a:schemeClr>
                  </a:solidFill>
                  <a:prstDash val="solid"/>
                </a:ln>
              </a:rPr>
              <a:t> </a:t>
            </a:r>
            <a:r>
              <a:rPr lang="en-US" b="1" dirty="0" err="1" smtClean="0">
                <a:ln w="10541" cmpd="sng">
                  <a:solidFill>
                    <a:schemeClr val="accent1">
                      <a:shade val="88000"/>
                      <a:satMod val="110000"/>
                    </a:schemeClr>
                  </a:solidFill>
                  <a:prstDash val="solid"/>
                </a:ln>
              </a:rPr>
              <a:t>khảo</a:t>
            </a:r>
            <a:endParaRPr lang="en-US" b="1" dirty="0">
              <a:ln w="10541" cmpd="sng">
                <a:solidFill>
                  <a:schemeClr val="accent1">
                    <a:shade val="88000"/>
                    <a:satMod val="110000"/>
                  </a:schemeClr>
                </a:solidFill>
                <a:prstDash val="solid"/>
              </a:ln>
            </a:endParaRPr>
          </a:p>
        </p:txBody>
      </p:sp>
      <p:sp>
        <p:nvSpPr>
          <p:cNvPr id="3" name="Content Placeholder 2"/>
          <p:cNvSpPr>
            <a:spLocks noGrp="1"/>
          </p:cNvSpPr>
          <p:nvPr>
            <p:ph idx="1"/>
          </p:nvPr>
        </p:nvSpPr>
        <p:spPr/>
        <p:txBody>
          <a:bodyPr>
            <a:normAutofit fontScale="92500" lnSpcReduction="10000"/>
          </a:bodyPr>
          <a:lstStyle/>
          <a:p>
            <a:r>
              <a:rPr lang="en-US" dirty="0" err="1" smtClean="0"/>
              <a:t>Xác</a:t>
            </a:r>
            <a:r>
              <a:rPr lang="en-US" dirty="0" smtClean="0"/>
              <a:t> </a:t>
            </a:r>
            <a:r>
              <a:rPr lang="en-US" dirty="0" err="1" smtClean="0"/>
              <a:t>định</a:t>
            </a:r>
            <a:r>
              <a:rPr lang="en-US" dirty="0" smtClean="0"/>
              <a:t> </a:t>
            </a:r>
            <a:r>
              <a:rPr lang="en-US" dirty="0" err="1" smtClean="0"/>
              <a:t>các</a:t>
            </a:r>
            <a:r>
              <a:rPr lang="en-US" dirty="0" smtClean="0"/>
              <a:t> </a:t>
            </a:r>
            <a:r>
              <a:rPr lang="en-US" dirty="0" err="1" smtClean="0"/>
              <a:t>yếu</a:t>
            </a:r>
            <a:r>
              <a:rPr lang="en-US" dirty="0" smtClean="0"/>
              <a:t> </a:t>
            </a:r>
            <a:r>
              <a:rPr lang="en-US" dirty="0" err="1" smtClean="0"/>
              <a:t>tố</a:t>
            </a:r>
            <a:r>
              <a:rPr lang="en-US" dirty="0" smtClean="0"/>
              <a:t> </a:t>
            </a:r>
            <a:r>
              <a:rPr lang="en-US" dirty="0" err="1" smtClean="0"/>
              <a:t>đã</a:t>
            </a:r>
            <a:r>
              <a:rPr lang="en-US" dirty="0" smtClean="0"/>
              <a:t> </a:t>
            </a:r>
            <a:r>
              <a:rPr lang="en-US" dirty="0" err="1" smtClean="0"/>
              <a:t>có</a:t>
            </a:r>
            <a:r>
              <a:rPr lang="en-US" dirty="0" smtClean="0"/>
              <a:t>: 75m, 100m, </a:t>
            </a:r>
            <a:r>
              <a:rPr lang="en-US" dirty="0" err="1" smtClean="0"/>
              <a:t>góc</a:t>
            </a:r>
            <a:r>
              <a:rPr lang="en-US" dirty="0" smtClean="0"/>
              <a:t> </a:t>
            </a:r>
            <a:r>
              <a:rPr lang="en-US" dirty="0" err="1" smtClean="0"/>
              <a:t>giữa</a:t>
            </a:r>
            <a:r>
              <a:rPr lang="en-US" dirty="0" smtClean="0"/>
              <a:t> </a:t>
            </a:r>
            <a:r>
              <a:rPr lang="en-US" dirty="0" err="1" smtClean="0"/>
              <a:t>là</a:t>
            </a:r>
            <a:r>
              <a:rPr lang="en-US" dirty="0" smtClean="0"/>
              <a:t> 32</a:t>
            </a:r>
            <a:r>
              <a:rPr lang="en-US" baseline="30000" dirty="0" smtClean="0"/>
              <a:t>o</a:t>
            </a:r>
            <a:r>
              <a:rPr lang="en-US" dirty="0" smtClean="0"/>
              <a:t> , x </a:t>
            </a:r>
            <a:r>
              <a:rPr lang="en-US" dirty="0" err="1" smtClean="0"/>
              <a:t>là</a:t>
            </a:r>
            <a:r>
              <a:rPr lang="en-US" dirty="0" smtClean="0"/>
              <a:t> </a:t>
            </a:r>
            <a:r>
              <a:rPr lang="en-US" dirty="0" err="1" smtClean="0"/>
              <a:t>khoảng</a:t>
            </a:r>
            <a:r>
              <a:rPr lang="en-US" dirty="0" smtClean="0"/>
              <a:t> </a:t>
            </a:r>
            <a:r>
              <a:rPr lang="en-US" dirty="0" err="1" smtClean="0"/>
              <a:t>cách</a:t>
            </a:r>
            <a:r>
              <a:rPr lang="en-US" dirty="0" smtClean="0"/>
              <a:t> </a:t>
            </a:r>
            <a:r>
              <a:rPr lang="en-US" dirty="0" err="1" smtClean="0"/>
              <a:t>cần</a:t>
            </a:r>
            <a:r>
              <a:rPr lang="en-US" dirty="0" smtClean="0"/>
              <a:t> </a:t>
            </a:r>
            <a:r>
              <a:rPr lang="en-US" dirty="0" err="1" smtClean="0"/>
              <a:t>tìm</a:t>
            </a:r>
            <a:r>
              <a:rPr lang="en-US" dirty="0"/>
              <a:t>.</a:t>
            </a:r>
            <a:endParaRPr lang="en-US" baseline="30000" dirty="0" smtClean="0"/>
          </a:p>
          <a:p>
            <a:r>
              <a:rPr lang="en-US" dirty="0" err="1" smtClean="0"/>
              <a:t>Áp</a:t>
            </a:r>
            <a:r>
              <a:rPr lang="en-US" dirty="0" smtClean="0"/>
              <a:t> </a:t>
            </a:r>
            <a:r>
              <a:rPr lang="en-US" dirty="0" err="1" smtClean="0"/>
              <a:t>dụng</a:t>
            </a:r>
            <a:r>
              <a:rPr lang="en-US" dirty="0" smtClean="0"/>
              <a:t> </a:t>
            </a:r>
            <a:r>
              <a:rPr lang="en-US" dirty="0" err="1" smtClean="0"/>
              <a:t>định</a:t>
            </a:r>
            <a:r>
              <a:rPr lang="en-US" dirty="0" smtClean="0"/>
              <a:t> </a:t>
            </a:r>
            <a:r>
              <a:rPr lang="en-US" dirty="0" err="1" smtClean="0"/>
              <a:t>lí</a:t>
            </a:r>
            <a:r>
              <a:rPr lang="en-US" dirty="0" smtClean="0"/>
              <a:t> </a:t>
            </a:r>
            <a:r>
              <a:rPr lang="en-US" dirty="0" err="1" smtClean="0"/>
              <a:t>côsin</a:t>
            </a:r>
            <a:r>
              <a:rPr lang="en-US" dirty="0" smtClean="0"/>
              <a:t>: </a:t>
            </a:r>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dirty="0" err="1" smtClean="0"/>
              <a:t>Vậy</a:t>
            </a:r>
            <a:r>
              <a:rPr lang="en-US" dirty="0" smtClean="0"/>
              <a:t> </a:t>
            </a:r>
            <a:r>
              <a:rPr lang="en-US" dirty="0" err="1" smtClean="0"/>
              <a:t>khoảng</a:t>
            </a:r>
            <a:r>
              <a:rPr lang="en-US" dirty="0" smtClean="0"/>
              <a:t> </a:t>
            </a:r>
            <a:r>
              <a:rPr lang="en-US" dirty="0" err="1" smtClean="0"/>
              <a:t>cách</a:t>
            </a:r>
            <a:r>
              <a:rPr lang="en-US" dirty="0" smtClean="0"/>
              <a:t> </a:t>
            </a:r>
            <a:r>
              <a:rPr lang="en-US" dirty="0" err="1" smtClean="0"/>
              <a:t>cần</a:t>
            </a:r>
            <a:r>
              <a:rPr lang="en-US" dirty="0" smtClean="0"/>
              <a:t> </a:t>
            </a:r>
            <a:r>
              <a:rPr lang="en-US" dirty="0" err="1" smtClean="0"/>
              <a:t>tìm</a:t>
            </a:r>
            <a:r>
              <a:rPr lang="en-US" dirty="0" smtClean="0"/>
              <a:t> </a:t>
            </a:r>
            <a:r>
              <a:rPr lang="en-US" dirty="0" err="1" smtClean="0"/>
              <a:t>là</a:t>
            </a:r>
            <a:r>
              <a:rPr lang="en-US" dirty="0" smtClean="0"/>
              <a:t> 57,72m.</a:t>
            </a:r>
          </a:p>
          <a:p>
            <a:pPr>
              <a:buNone/>
            </a:pPr>
            <a:endParaRPr lang="en-US" dirty="0" smtClean="0"/>
          </a:p>
          <a:p>
            <a:pPr>
              <a:buNone/>
            </a:pPr>
            <a:endParaRPr lang="en-US" dirty="0" smtClean="0"/>
          </a:p>
        </p:txBody>
      </p:sp>
      <p:graphicFrame>
        <p:nvGraphicFramePr>
          <p:cNvPr id="4" name="Object 3"/>
          <p:cNvGraphicFramePr>
            <a:graphicFrameLocks noChangeAspect="1"/>
          </p:cNvGraphicFramePr>
          <p:nvPr/>
        </p:nvGraphicFramePr>
        <p:xfrm>
          <a:off x="609600" y="3460750"/>
          <a:ext cx="6172200" cy="2095500"/>
        </p:xfrm>
        <a:graphic>
          <a:graphicData uri="http://schemas.openxmlformats.org/presentationml/2006/ole">
            <mc:AlternateContent xmlns:mc="http://schemas.openxmlformats.org/markup-compatibility/2006">
              <mc:Choice xmlns:v="urn:schemas-microsoft-com:vml" Requires="v">
                <p:oleObj spid="_x0000_s2060" name="Equation" r:id="rId3" imgW="2019240" imgH="685800" progId="Equation.DSMT4">
                  <p:embed/>
                </p:oleObj>
              </mc:Choice>
              <mc:Fallback>
                <p:oleObj name="Equation" r:id="rId3" imgW="2019240" imgH="685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60750"/>
                        <a:ext cx="6172200"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NỘI DUNG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457200" y="1295400"/>
            <a:ext cx="8305800" cy="1588"/>
          </a:xfrm>
          <a:prstGeom prst="line">
            <a:avLst/>
          </a:prstGeom>
        </p:spPr>
        <p:style>
          <a:lnRef idx="3">
            <a:schemeClr val="accent2"/>
          </a:lnRef>
          <a:fillRef idx="0">
            <a:schemeClr val="accent2"/>
          </a:fillRef>
          <a:effectRef idx="2">
            <a:schemeClr val="accent2"/>
          </a:effectRef>
          <a:fontRef idx="minor">
            <a:schemeClr val="tx1"/>
          </a:fontRef>
        </p:style>
      </p:cxnSp>
      <p:sp>
        <p:nvSpPr>
          <p:cNvPr id="6" name="Rounded Rectangle 5"/>
          <p:cNvSpPr/>
          <p:nvPr/>
        </p:nvSpPr>
        <p:spPr>
          <a:xfrm>
            <a:off x="1143000" y="2209800"/>
            <a:ext cx="5867400" cy="990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smtClean="0"/>
              <a:t>1. Giải </a:t>
            </a:r>
            <a:r>
              <a:rPr lang="en-US" sz="3000" dirty="0" smtClean="0"/>
              <a:t>tam </a:t>
            </a:r>
            <a:r>
              <a:rPr lang="en-US" sz="3000" dirty="0" err="1" smtClean="0"/>
              <a:t>giác</a:t>
            </a:r>
            <a:endParaRPr lang="en-US" sz="3000" dirty="0"/>
          </a:p>
        </p:txBody>
      </p:sp>
      <p:sp>
        <p:nvSpPr>
          <p:cNvPr id="7" name="Rounded Rectangle 6"/>
          <p:cNvSpPr/>
          <p:nvPr/>
        </p:nvSpPr>
        <p:spPr>
          <a:xfrm>
            <a:off x="1219200" y="4038600"/>
            <a:ext cx="5867400" cy="990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smtClean="0"/>
              <a:t>2. Áp </a:t>
            </a:r>
            <a:r>
              <a:rPr lang="en-US" sz="3000" dirty="0" err="1" smtClean="0"/>
              <a:t>dụng</a:t>
            </a:r>
            <a:r>
              <a:rPr lang="en-US" sz="3000" dirty="0" smtClean="0"/>
              <a:t> </a:t>
            </a:r>
            <a:r>
              <a:rPr lang="en-US" sz="3000" dirty="0" err="1" smtClean="0"/>
              <a:t>giải</a:t>
            </a:r>
            <a:r>
              <a:rPr lang="en-US" sz="3000" dirty="0" smtClean="0"/>
              <a:t> tam </a:t>
            </a:r>
            <a:r>
              <a:rPr lang="en-US" sz="3000" dirty="0" err="1" smtClean="0"/>
              <a:t>giác</a:t>
            </a:r>
            <a:r>
              <a:rPr lang="en-US" sz="3000" dirty="0" smtClean="0"/>
              <a:t> </a:t>
            </a:r>
            <a:r>
              <a:rPr lang="en-US" sz="3000" dirty="0" err="1" smtClean="0"/>
              <a:t>vào</a:t>
            </a:r>
            <a:r>
              <a:rPr lang="en-US" sz="3000" dirty="0" smtClean="0"/>
              <a:t> </a:t>
            </a:r>
            <a:r>
              <a:rPr lang="en-US" sz="3000" dirty="0" err="1" smtClean="0"/>
              <a:t>thực</a:t>
            </a:r>
            <a:r>
              <a:rPr lang="en-US" sz="3000" dirty="0" smtClean="0"/>
              <a:t> </a:t>
            </a:r>
            <a:r>
              <a:rPr lang="en-US" sz="3000" dirty="0" err="1" smtClean="0"/>
              <a:t>tế</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6" name="Oval 45"/>
          <p:cNvSpPr/>
          <p:nvPr/>
        </p:nvSpPr>
        <p:spPr>
          <a:xfrm>
            <a:off x="1143000" y="4495800"/>
            <a:ext cx="8001000" cy="2362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buFont typeface="Wingdings" pitchFamily="2" charset="2"/>
              <a:buChar char="q"/>
            </a:pP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Lớp</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chia</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theo</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cặp</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thảo</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luận</a:t>
            </a:r>
            <a:r>
              <a:rPr lang="en-US" sz="3000" dirty="0" smtClean="0">
                <a:solidFill>
                  <a:schemeClr val="accent3">
                    <a:lumMod val="20000"/>
                    <a:lumOff val="80000"/>
                  </a:schemeClr>
                </a:solidFill>
              </a:rPr>
              <a:t> ý </a:t>
            </a:r>
            <a:r>
              <a:rPr lang="en-US" sz="3000" dirty="0" err="1" smtClean="0">
                <a:solidFill>
                  <a:schemeClr val="accent3">
                    <a:lumMod val="20000"/>
                    <a:lumOff val="80000"/>
                  </a:schemeClr>
                </a:solidFill>
              </a:rPr>
              <a:t>tưởng</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cách</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làm</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của</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Ví</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dụ</a:t>
            </a:r>
            <a:r>
              <a:rPr lang="en-US" sz="3000" dirty="0" smtClean="0">
                <a:solidFill>
                  <a:schemeClr val="accent3">
                    <a:lumMod val="20000"/>
                    <a:lumOff val="80000"/>
                  </a:schemeClr>
                </a:solidFill>
              </a:rPr>
              <a:t> 1 </a:t>
            </a:r>
            <a:r>
              <a:rPr lang="en-US" sz="3000" dirty="0" err="1" smtClean="0">
                <a:solidFill>
                  <a:schemeClr val="accent3">
                    <a:lumMod val="20000"/>
                    <a:lumOff val="80000"/>
                  </a:schemeClr>
                </a:solidFill>
              </a:rPr>
              <a:t>trang</a:t>
            </a:r>
            <a:r>
              <a:rPr lang="en-US" sz="3000" dirty="0" smtClean="0">
                <a:solidFill>
                  <a:schemeClr val="accent3">
                    <a:lumMod val="20000"/>
                    <a:lumOff val="80000"/>
                  </a:schemeClr>
                </a:solidFill>
              </a:rPr>
              <a:t> 74. </a:t>
            </a:r>
            <a:r>
              <a:rPr lang="en-US" sz="3000" dirty="0" err="1" smtClean="0">
                <a:solidFill>
                  <a:schemeClr val="accent3">
                    <a:lumMod val="20000"/>
                    <a:lumOff val="80000"/>
                  </a:schemeClr>
                </a:solidFill>
              </a:rPr>
              <a:t>Sau</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đó</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trình</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bày</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cách</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vận</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dụng</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các</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định</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lí</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đã</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học</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để</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giải</a:t>
            </a:r>
            <a:r>
              <a:rPr lang="en-US" sz="3000" dirty="0" smtClean="0">
                <a:solidFill>
                  <a:schemeClr val="accent3">
                    <a:lumMod val="20000"/>
                    <a:lumOff val="80000"/>
                  </a:schemeClr>
                </a:solidFill>
              </a:rPr>
              <a:t> tam </a:t>
            </a:r>
            <a:r>
              <a:rPr lang="en-US" sz="3000" dirty="0" err="1" smtClean="0">
                <a:solidFill>
                  <a:schemeClr val="accent3">
                    <a:lumMod val="20000"/>
                    <a:lumOff val="80000"/>
                  </a:schemeClr>
                </a:solidFill>
              </a:rPr>
              <a:t>giác</a:t>
            </a:r>
            <a:r>
              <a:rPr lang="en-US" sz="3000" dirty="0" smtClean="0">
                <a:solidFill>
                  <a:schemeClr val="accent3">
                    <a:lumMod val="20000"/>
                    <a:lumOff val="80000"/>
                  </a:schemeClr>
                </a:solidFill>
              </a:rPr>
              <a:t>.</a:t>
            </a:r>
            <a:endParaRPr lang="en-US" sz="3000" dirty="0">
              <a:solidFill>
                <a:schemeClr val="accent3">
                  <a:lumMod val="20000"/>
                  <a:lumOff val="80000"/>
                </a:schemeClr>
              </a:solidFill>
            </a:endParaRPr>
          </a:p>
        </p:txBody>
      </p:sp>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Giải</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tam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giác</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295400"/>
            <a:ext cx="8458200" cy="1676399"/>
          </a:xfrm>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en-US" dirty="0" err="1" smtClean="0">
                <a:solidFill>
                  <a:srgbClr val="FF0000"/>
                </a:solidFill>
              </a:rPr>
              <a:t>Giải</a:t>
            </a:r>
            <a:r>
              <a:rPr lang="en-US" dirty="0" smtClean="0">
                <a:solidFill>
                  <a:srgbClr val="FF0000"/>
                </a:solidFill>
              </a:rPr>
              <a:t> tam </a:t>
            </a:r>
            <a:r>
              <a:rPr lang="en-US" dirty="0" err="1" smtClean="0">
                <a:solidFill>
                  <a:srgbClr val="FF0000"/>
                </a:solidFill>
              </a:rPr>
              <a:t>giác</a:t>
            </a:r>
            <a:r>
              <a:rPr lang="en-US" dirty="0" smtClean="0">
                <a:solidFill>
                  <a:srgbClr val="FF0000"/>
                </a:solidFill>
              </a:rPr>
              <a:t> </a:t>
            </a:r>
            <a:r>
              <a:rPr lang="en-US" dirty="0" err="1" smtClean="0"/>
              <a:t>là</a:t>
            </a:r>
            <a:r>
              <a:rPr lang="en-US" dirty="0" smtClean="0"/>
              <a:t> </a:t>
            </a:r>
            <a:r>
              <a:rPr lang="en-US" dirty="0" err="1" smtClean="0"/>
              <a:t>tìm</a:t>
            </a:r>
            <a:r>
              <a:rPr lang="en-US" dirty="0" smtClean="0"/>
              <a:t> </a:t>
            </a:r>
            <a:r>
              <a:rPr lang="en-US" dirty="0" err="1" smtClean="0"/>
              <a:t>số</a:t>
            </a:r>
            <a:r>
              <a:rPr lang="en-US" dirty="0" smtClean="0"/>
              <a:t> </a:t>
            </a:r>
            <a:r>
              <a:rPr lang="en-US" dirty="0" err="1" smtClean="0"/>
              <a:t>đo</a:t>
            </a:r>
            <a:r>
              <a:rPr lang="en-US" dirty="0" smtClean="0"/>
              <a:t> </a:t>
            </a:r>
            <a:r>
              <a:rPr lang="en-US" dirty="0" err="1" smtClean="0"/>
              <a:t>các</a:t>
            </a:r>
            <a:r>
              <a:rPr lang="en-US" dirty="0" smtClean="0"/>
              <a:t> </a:t>
            </a:r>
            <a:r>
              <a:rPr lang="en-US" dirty="0" err="1" smtClean="0"/>
              <a:t>cạnh</a:t>
            </a:r>
            <a:r>
              <a:rPr lang="en-US" dirty="0" smtClean="0"/>
              <a:t> </a:t>
            </a:r>
            <a:r>
              <a:rPr lang="en-US" dirty="0" err="1" smtClean="0"/>
              <a:t>và</a:t>
            </a:r>
            <a:r>
              <a:rPr lang="en-US" dirty="0" smtClean="0"/>
              <a:t> </a:t>
            </a:r>
            <a:r>
              <a:rPr lang="en-US" dirty="0" err="1" smtClean="0"/>
              <a:t>các</a:t>
            </a:r>
            <a:r>
              <a:rPr lang="en-US" dirty="0" smtClean="0"/>
              <a:t> </a:t>
            </a:r>
            <a:r>
              <a:rPr lang="en-US" dirty="0" err="1" smtClean="0"/>
              <a:t>góc</a:t>
            </a:r>
            <a:r>
              <a:rPr lang="en-US" dirty="0" smtClean="0"/>
              <a:t> </a:t>
            </a:r>
            <a:r>
              <a:rPr lang="en-US" dirty="0" err="1" smtClean="0"/>
              <a:t>còn</a:t>
            </a:r>
            <a:r>
              <a:rPr lang="en-US" dirty="0" smtClean="0"/>
              <a:t> </a:t>
            </a:r>
            <a:r>
              <a:rPr lang="en-US" dirty="0" err="1" smtClean="0"/>
              <a:t>lại</a:t>
            </a:r>
            <a:r>
              <a:rPr lang="en-US" dirty="0" smtClean="0"/>
              <a:t> </a:t>
            </a:r>
            <a:r>
              <a:rPr lang="en-US" dirty="0" err="1" smtClean="0"/>
              <a:t>của</a:t>
            </a:r>
            <a:r>
              <a:rPr lang="en-US" dirty="0" smtClean="0"/>
              <a:t> tam </a:t>
            </a:r>
            <a:r>
              <a:rPr lang="en-US" dirty="0" err="1" smtClean="0"/>
              <a:t>giác</a:t>
            </a:r>
            <a:r>
              <a:rPr lang="en-US" dirty="0" smtClean="0"/>
              <a:t> </a:t>
            </a:r>
            <a:r>
              <a:rPr lang="en-US" dirty="0" err="1" smtClean="0"/>
              <a:t>khi</a:t>
            </a:r>
            <a:r>
              <a:rPr lang="en-US" dirty="0" smtClean="0"/>
              <a:t> </a:t>
            </a:r>
            <a:r>
              <a:rPr lang="en-US" dirty="0" err="1" smtClean="0"/>
              <a:t>ta</a:t>
            </a:r>
            <a:r>
              <a:rPr lang="en-US" dirty="0" smtClean="0"/>
              <a:t> </a:t>
            </a:r>
            <a:r>
              <a:rPr lang="en-US" dirty="0" err="1" smtClean="0"/>
              <a:t>đã</a:t>
            </a:r>
            <a:r>
              <a:rPr lang="en-US" dirty="0" smtClean="0"/>
              <a:t> </a:t>
            </a:r>
            <a:r>
              <a:rPr lang="en-US" dirty="0" err="1" smtClean="0"/>
              <a:t>biết</a:t>
            </a:r>
            <a:r>
              <a:rPr lang="en-US" dirty="0" smtClean="0"/>
              <a:t> </a:t>
            </a:r>
            <a:r>
              <a:rPr lang="en-US" dirty="0" err="1" smtClean="0"/>
              <a:t>được</a:t>
            </a:r>
            <a:r>
              <a:rPr lang="en-US" dirty="0" smtClean="0"/>
              <a:t> </a:t>
            </a:r>
            <a:r>
              <a:rPr lang="en-US" dirty="0" err="1" smtClean="0"/>
              <a:t>các</a:t>
            </a:r>
            <a:r>
              <a:rPr lang="en-US" dirty="0" smtClean="0"/>
              <a:t> </a:t>
            </a:r>
            <a:r>
              <a:rPr lang="en-US" dirty="0" err="1" smtClean="0"/>
              <a:t>yếu</a:t>
            </a:r>
            <a:r>
              <a:rPr lang="en-US" dirty="0" smtClean="0"/>
              <a:t> </a:t>
            </a:r>
            <a:r>
              <a:rPr lang="en-US" dirty="0" err="1" smtClean="0"/>
              <a:t>tố</a:t>
            </a:r>
            <a:r>
              <a:rPr lang="en-US" dirty="0" smtClean="0"/>
              <a:t> </a:t>
            </a:r>
            <a:r>
              <a:rPr lang="en-US" dirty="0" err="1" smtClean="0"/>
              <a:t>đủ</a:t>
            </a:r>
            <a:r>
              <a:rPr lang="en-US" dirty="0" smtClean="0"/>
              <a:t> </a:t>
            </a:r>
            <a:r>
              <a:rPr lang="en-US" dirty="0" err="1" smtClean="0"/>
              <a:t>để</a:t>
            </a:r>
            <a:r>
              <a:rPr lang="en-US" dirty="0" smtClean="0"/>
              <a:t> </a:t>
            </a:r>
            <a:r>
              <a:rPr lang="en-US" dirty="0" err="1" smtClean="0"/>
              <a:t>xác</a:t>
            </a:r>
            <a:r>
              <a:rPr lang="en-US" dirty="0" smtClean="0"/>
              <a:t> </a:t>
            </a:r>
            <a:r>
              <a:rPr lang="en-US" dirty="0" err="1" smtClean="0"/>
              <a:t>định</a:t>
            </a:r>
            <a:r>
              <a:rPr lang="en-US" dirty="0" smtClean="0"/>
              <a:t> tam </a:t>
            </a:r>
            <a:r>
              <a:rPr lang="en-US" dirty="0" err="1" smtClean="0"/>
              <a:t>giác</a:t>
            </a:r>
            <a:r>
              <a:rPr lang="en-US" dirty="0" smtClean="0"/>
              <a:t> </a:t>
            </a:r>
            <a:r>
              <a:rPr lang="en-US" dirty="0" err="1" smtClean="0"/>
              <a:t>đó</a:t>
            </a:r>
            <a:r>
              <a:rPr lang="en-US" dirty="0" smtClean="0"/>
              <a:t>.</a:t>
            </a:r>
            <a:endParaRPr lang="en-US" dirty="0"/>
          </a:p>
        </p:txBody>
      </p:sp>
      <p:sp>
        <p:nvSpPr>
          <p:cNvPr id="44" name="TextBox 43"/>
          <p:cNvSpPr txBox="1"/>
          <p:nvPr/>
        </p:nvSpPr>
        <p:spPr>
          <a:xfrm>
            <a:off x="457200" y="3124200"/>
            <a:ext cx="8686800" cy="1477328"/>
          </a:xfrm>
          <a:prstGeom prst="rect">
            <a:avLst/>
          </a:prstGeom>
          <a:noFill/>
        </p:spPr>
        <p:txBody>
          <a:bodyPr wrap="square" rtlCol="0">
            <a:spAutoFit/>
          </a:bodyPr>
          <a:lstStyle/>
          <a:p>
            <a:pPr>
              <a:buFont typeface="Wingdings" pitchFamily="2" charset="2"/>
              <a:buChar char="Ø"/>
            </a:pPr>
            <a:r>
              <a:rPr lang="en-US" sz="3000" dirty="0" smtClean="0"/>
              <a:t> </a:t>
            </a:r>
            <a:r>
              <a:rPr lang="en-US" sz="3000" dirty="0" err="1" smtClean="0"/>
              <a:t>Vậy</a:t>
            </a:r>
            <a:r>
              <a:rPr lang="en-US" sz="3000" dirty="0" smtClean="0"/>
              <a:t> </a:t>
            </a:r>
            <a:r>
              <a:rPr lang="en-US" sz="3000" dirty="0" err="1" smtClean="0"/>
              <a:t>để</a:t>
            </a:r>
            <a:r>
              <a:rPr lang="en-US" sz="3000" dirty="0" smtClean="0"/>
              <a:t> </a:t>
            </a:r>
            <a:r>
              <a:rPr lang="en-US" sz="3000" dirty="0" err="1" smtClean="0"/>
              <a:t>giải</a:t>
            </a:r>
            <a:r>
              <a:rPr lang="en-US" sz="3000" dirty="0" smtClean="0"/>
              <a:t> tam </a:t>
            </a:r>
            <a:r>
              <a:rPr lang="en-US" sz="3000" dirty="0" err="1" smtClean="0"/>
              <a:t>giác</a:t>
            </a:r>
            <a:r>
              <a:rPr lang="en-US" sz="3000" dirty="0" smtClean="0"/>
              <a:t> , </a:t>
            </a:r>
            <a:r>
              <a:rPr lang="en-US" sz="3000" dirty="0" err="1" smtClean="0"/>
              <a:t>ta</a:t>
            </a:r>
            <a:r>
              <a:rPr lang="en-US" sz="3000" dirty="0" smtClean="0"/>
              <a:t> </a:t>
            </a:r>
            <a:r>
              <a:rPr lang="en-US" sz="3000" dirty="0" err="1" smtClean="0"/>
              <a:t>thường</a:t>
            </a:r>
            <a:r>
              <a:rPr lang="en-US" sz="3000" dirty="0" smtClean="0"/>
              <a:t> </a:t>
            </a:r>
            <a:r>
              <a:rPr lang="en-US" sz="3000" dirty="0" err="1" smtClean="0"/>
              <a:t>sử</a:t>
            </a:r>
            <a:r>
              <a:rPr lang="en-US" sz="3000" dirty="0" smtClean="0"/>
              <a:t> </a:t>
            </a:r>
            <a:r>
              <a:rPr lang="en-US" sz="3000" dirty="0" err="1" smtClean="0"/>
              <a:t>dụng</a:t>
            </a:r>
            <a:r>
              <a:rPr lang="en-US" sz="3000" dirty="0" smtClean="0"/>
              <a:t> </a:t>
            </a:r>
            <a:r>
              <a:rPr lang="en-US" sz="3000" dirty="0" err="1" smtClean="0"/>
              <a:t>hợp</a:t>
            </a:r>
            <a:r>
              <a:rPr lang="en-US" sz="3000" dirty="0" smtClean="0"/>
              <a:t> </a:t>
            </a:r>
            <a:r>
              <a:rPr lang="en-US" sz="3000" dirty="0" err="1" smtClean="0"/>
              <a:t>lí</a:t>
            </a:r>
            <a:r>
              <a:rPr lang="en-US" sz="3000" dirty="0" smtClean="0"/>
              <a:t> </a:t>
            </a:r>
            <a:r>
              <a:rPr lang="en-US" sz="3000" dirty="0" err="1" smtClean="0"/>
              <a:t>các</a:t>
            </a:r>
            <a:r>
              <a:rPr lang="en-US" sz="3000" dirty="0" smtClean="0"/>
              <a:t> </a:t>
            </a:r>
            <a:r>
              <a:rPr lang="en-US" sz="3000" dirty="0" err="1" smtClean="0"/>
              <a:t>hệ</a:t>
            </a:r>
            <a:r>
              <a:rPr lang="en-US" sz="3000" dirty="0" smtClean="0"/>
              <a:t> </a:t>
            </a:r>
            <a:r>
              <a:rPr lang="en-US" sz="3000" dirty="0" err="1" smtClean="0"/>
              <a:t>thức</a:t>
            </a:r>
            <a:r>
              <a:rPr lang="en-US" sz="3000" dirty="0" smtClean="0"/>
              <a:t> </a:t>
            </a:r>
            <a:r>
              <a:rPr lang="en-US" sz="3000" dirty="0" err="1" smtClean="0"/>
              <a:t>lượng</a:t>
            </a:r>
            <a:r>
              <a:rPr lang="en-US" sz="3000" dirty="0" smtClean="0"/>
              <a:t>: </a:t>
            </a:r>
            <a:r>
              <a:rPr lang="en-US" sz="3000" dirty="0" err="1" smtClean="0"/>
              <a:t>định</a:t>
            </a:r>
            <a:r>
              <a:rPr lang="en-US" sz="3000" dirty="0" smtClean="0"/>
              <a:t> </a:t>
            </a:r>
            <a:r>
              <a:rPr lang="en-US" sz="3000" dirty="0" err="1" smtClean="0"/>
              <a:t>lí</a:t>
            </a:r>
            <a:r>
              <a:rPr lang="en-US" sz="3000" dirty="0" smtClean="0"/>
              <a:t> </a:t>
            </a:r>
            <a:r>
              <a:rPr lang="en-US" sz="3000" dirty="0" err="1" smtClean="0"/>
              <a:t>côsin</a:t>
            </a:r>
            <a:r>
              <a:rPr lang="en-US" sz="3000" dirty="0" smtClean="0"/>
              <a:t>, </a:t>
            </a:r>
            <a:r>
              <a:rPr lang="en-US" sz="3000" dirty="0" err="1" smtClean="0"/>
              <a:t>định</a:t>
            </a:r>
            <a:r>
              <a:rPr lang="en-US" sz="3000" dirty="0" smtClean="0"/>
              <a:t> </a:t>
            </a:r>
            <a:r>
              <a:rPr lang="en-US" sz="3000" dirty="0" err="1" smtClean="0"/>
              <a:t>lí</a:t>
            </a:r>
            <a:r>
              <a:rPr lang="en-US" sz="3000" dirty="0" smtClean="0"/>
              <a:t> sin </a:t>
            </a:r>
            <a:r>
              <a:rPr lang="en-US" sz="3000" dirty="0" err="1" smtClean="0"/>
              <a:t>và</a:t>
            </a:r>
            <a:r>
              <a:rPr lang="en-US" sz="3000" dirty="0" smtClean="0"/>
              <a:t> </a:t>
            </a:r>
            <a:r>
              <a:rPr lang="en-US" sz="3000" dirty="0" err="1" smtClean="0"/>
              <a:t>các</a:t>
            </a:r>
            <a:r>
              <a:rPr lang="en-US" sz="3000" dirty="0" smtClean="0"/>
              <a:t> </a:t>
            </a:r>
            <a:r>
              <a:rPr lang="en-US" sz="3000" dirty="0" err="1" smtClean="0"/>
              <a:t>công</a:t>
            </a:r>
            <a:r>
              <a:rPr lang="en-US" sz="3000" dirty="0" smtClean="0"/>
              <a:t> </a:t>
            </a:r>
            <a:r>
              <a:rPr lang="en-US" sz="3000" dirty="0" err="1" smtClean="0"/>
              <a:t>thức</a:t>
            </a:r>
            <a:r>
              <a:rPr lang="en-US" sz="3000" dirty="0" smtClean="0"/>
              <a:t> </a:t>
            </a:r>
            <a:r>
              <a:rPr lang="en-US" sz="3000" dirty="0" err="1" smtClean="0"/>
              <a:t>tính</a:t>
            </a:r>
            <a:r>
              <a:rPr lang="en-US" sz="3000" dirty="0" smtClean="0"/>
              <a:t> </a:t>
            </a:r>
            <a:r>
              <a:rPr lang="en-US" sz="3000" dirty="0" err="1" smtClean="0"/>
              <a:t>diện</a:t>
            </a:r>
            <a:r>
              <a:rPr lang="en-US" sz="3000" dirty="0" smtClean="0"/>
              <a:t> </a:t>
            </a:r>
            <a:r>
              <a:rPr lang="en-US" sz="3000" dirty="0" err="1" smtClean="0"/>
              <a:t>tích</a:t>
            </a:r>
            <a:r>
              <a:rPr lang="en-US" sz="30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3100" b="1" i="1" dirty="0" smtClean="0"/>
              <a:t/>
            </a:r>
            <a:br>
              <a:rPr lang="en-US" sz="3100" b="1" i="1" dirty="0" smtClean="0"/>
            </a:br>
            <a:r>
              <a:rPr lang="en-US" sz="3100" b="1" i="1" dirty="0" err="1" smtClean="0"/>
              <a:t>Giải</a:t>
            </a:r>
            <a:r>
              <a:rPr lang="en-US" sz="3100" b="1" i="1" dirty="0" smtClean="0"/>
              <a:t> tam </a:t>
            </a:r>
            <a:r>
              <a:rPr lang="en-US" sz="3100" b="1" i="1" dirty="0" err="1" smtClean="0"/>
              <a:t>giác</a:t>
            </a:r>
            <a:r>
              <a:rPr lang="en-US" sz="3100" b="1" i="1" dirty="0" smtClean="0"/>
              <a:t> ABC </a:t>
            </a:r>
            <a:r>
              <a:rPr lang="en-US" sz="3100" b="1" i="1" dirty="0" err="1" smtClean="0"/>
              <a:t>trong</a:t>
            </a:r>
            <a:r>
              <a:rPr lang="en-US" sz="3100" b="1" i="1" dirty="0" smtClean="0"/>
              <a:t> </a:t>
            </a:r>
            <a:r>
              <a:rPr lang="en-US" sz="3100" b="1" i="1" dirty="0" err="1" smtClean="0"/>
              <a:t>các</a:t>
            </a:r>
            <a:r>
              <a:rPr lang="en-US" sz="3100" b="1" i="1" dirty="0" smtClean="0"/>
              <a:t> </a:t>
            </a:r>
            <a:r>
              <a:rPr lang="en-US" sz="3100" b="1" i="1" dirty="0" err="1" smtClean="0"/>
              <a:t>trường</a:t>
            </a:r>
            <a:r>
              <a:rPr lang="en-US" sz="3100" b="1" i="1" dirty="0" smtClean="0"/>
              <a:t>  </a:t>
            </a:r>
            <a:r>
              <a:rPr lang="en-US" sz="3100" b="1" i="1" dirty="0" err="1" smtClean="0"/>
              <a:t>hợp</a:t>
            </a:r>
            <a:r>
              <a:rPr lang="en-US" sz="3100" b="1" i="1" dirty="0" smtClean="0"/>
              <a:t> </a:t>
            </a:r>
            <a:r>
              <a:rPr lang="en-US" sz="3100" b="1" i="1" dirty="0" err="1" smtClean="0"/>
              <a:t>sau</a:t>
            </a:r>
            <a:r>
              <a:rPr lang="en-US" sz="3100" b="1" i="1" dirty="0" smtClean="0"/>
              <a:t>:</a:t>
            </a:r>
            <a:r>
              <a:rPr lang="en-US" b="1" i="1" dirty="0" smtClean="0"/>
              <a:t/>
            </a:r>
            <a:br>
              <a:rPr lang="en-US" b="1" i="1" dirty="0" smtClean="0"/>
            </a:br>
            <a:endParaRPr lang="en-US" b="1" i="1" dirty="0"/>
          </a:p>
        </p:txBody>
      </p:sp>
      <p:sp>
        <p:nvSpPr>
          <p:cNvPr id="3" name="Content Placeholder 2"/>
          <p:cNvSpPr>
            <a:spLocks noGrp="1"/>
          </p:cNvSpPr>
          <p:nvPr>
            <p:ph idx="1"/>
          </p:nvPr>
        </p:nvSpPr>
        <p:spPr>
          <a:xfrm>
            <a:off x="228600" y="3429000"/>
            <a:ext cx="8229600" cy="1981200"/>
          </a:xfrm>
        </p:spPr>
        <p:style>
          <a:lnRef idx="1">
            <a:schemeClr val="accent5"/>
          </a:lnRef>
          <a:fillRef idx="2">
            <a:schemeClr val="accent5"/>
          </a:fillRef>
          <a:effectRef idx="1">
            <a:schemeClr val="accent5"/>
          </a:effectRef>
          <a:fontRef idx="minor">
            <a:schemeClr val="dk1"/>
          </a:fontRef>
        </p:style>
        <p:txBody>
          <a:bodyPr/>
          <a:lstStyle/>
          <a:p>
            <a:pPr>
              <a:buFont typeface="Wingdings" pitchFamily="2" charset="2"/>
              <a:buChar char="Ø"/>
            </a:pPr>
            <a:r>
              <a:rPr lang="en-US" dirty="0" smtClean="0"/>
              <a:t> HS </a:t>
            </a:r>
            <a:r>
              <a:rPr lang="en-US" dirty="0" err="1" smtClean="0"/>
              <a:t>tự</a:t>
            </a:r>
            <a:r>
              <a:rPr lang="en-US" dirty="0" smtClean="0"/>
              <a:t> </a:t>
            </a:r>
            <a:r>
              <a:rPr lang="en-US" dirty="0" err="1" smtClean="0"/>
              <a:t>làm</a:t>
            </a:r>
            <a:r>
              <a:rPr lang="en-US" dirty="0" smtClean="0"/>
              <a:t> </a:t>
            </a:r>
            <a:r>
              <a:rPr lang="en-US" dirty="0" err="1" smtClean="0"/>
              <a:t>vào</a:t>
            </a:r>
            <a:r>
              <a:rPr lang="en-US" dirty="0" smtClean="0"/>
              <a:t> </a:t>
            </a:r>
            <a:r>
              <a:rPr lang="en-US" dirty="0" err="1" smtClean="0"/>
              <a:t>vở</a:t>
            </a:r>
            <a:r>
              <a:rPr lang="en-US" dirty="0" smtClean="0"/>
              <a:t> </a:t>
            </a:r>
            <a:r>
              <a:rPr lang="en-US" dirty="0" err="1" smtClean="0"/>
              <a:t>và</a:t>
            </a:r>
            <a:r>
              <a:rPr lang="en-US" dirty="0" smtClean="0"/>
              <a:t> </a:t>
            </a:r>
            <a:r>
              <a:rPr lang="en-US" dirty="0" err="1" smtClean="0"/>
              <a:t>chọn</a:t>
            </a:r>
            <a:r>
              <a:rPr lang="en-US" dirty="0" smtClean="0"/>
              <a:t> 2 </a:t>
            </a:r>
            <a:r>
              <a:rPr lang="en-US" dirty="0" err="1" smtClean="0"/>
              <a:t>bạn</a:t>
            </a:r>
            <a:r>
              <a:rPr lang="en-US" dirty="0" smtClean="0"/>
              <a:t> </a:t>
            </a:r>
            <a:r>
              <a:rPr lang="en-US" dirty="0" err="1" smtClean="0"/>
              <a:t>lên</a:t>
            </a:r>
            <a:r>
              <a:rPr lang="en-US" dirty="0" smtClean="0"/>
              <a:t> </a:t>
            </a:r>
            <a:r>
              <a:rPr lang="en-US" dirty="0" err="1" smtClean="0"/>
              <a:t>bảng</a:t>
            </a:r>
            <a:r>
              <a:rPr lang="en-US" dirty="0" smtClean="0"/>
              <a:t> </a:t>
            </a:r>
          </a:p>
          <a:p>
            <a:pPr>
              <a:buNone/>
            </a:pPr>
            <a:r>
              <a:rPr lang="en-US" dirty="0" err="1" smtClean="0"/>
              <a:t>thực</a:t>
            </a:r>
            <a:r>
              <a:rPr lang="en-US" dirty="0" smtClean="0"/>
              <a:t> </a:t>
            </a:r>
            <a:r>
              <a:rPr lang="en-US" dirty="0" err="1" smtClean="0"/>
              <a:t>hiện</a:t>
            </a:r>
            <a:r>
              <a:rPr lang="en-US" dirty="0" smtClean="0"/>
              <a:t> </a:t>
            </a:r>
            <a:r>
              <a:rPr lang="en-US" dirty="0" err="1" smtClean="0"/>
              <a:t>bài</a:t>
            </a:r>
            <a:r>
              <a:rPr lang="en-US" dirty="0" smtClean="0"/>
              <a:t> </a:t>
            </a:r>
            <a:r>
              <a:rPr lang="en-US" dirty="0" err="1" smtClean="0"/>
              <a:t>toán</a:t>
            </a:r>
            <a:r>
              <a:rPr lang="en-US" dirty="0" smtClean="0"/>
              <a:t>. </a:t>
            </a:r>
          </a:p>
          <a:p>
            <a:pPr>
              <a:buFont typeface="Wingdings" pitchFamily="2" charset="2"/>
              <a:buChar char="Ø"/>
            </a:pPr>
            <a:r>
              <a:rPr lang="en-US" dirty="0" smtClean="0"/>
              <a:t> HS </a:t>
            </a:r>
            <a:r>
              <a:rPr lang="en-US" dirty="0" err="1" smtClean="0"/>
              <a:t>nhận</a:t>
            </a:r>
            <a:r>
              <a:rPr lang="en-US" dirty="0" smtClean="0"/>
              <a:t> </a:t>
            </a:r>
            <a:r>
              <a:rPr lang="en-US" dirty="0" err="1" smtClean="0"/>
              <a:t>xét</a:t>
            </a:r>
            <a:r>
              <a:rPr lang="en-US" dirty="0" smtClean="0"/>
              <a:t>.</a:t>
            </a:r>
          </a:p>
        </p:txBody>
      </p:sp>
      <p:graphicFrame>
        <p:nvGraphicFramePr>
          <p:cNvPr id="4" name="Object 3"/>
          <p:cNvGraphicFramePr>
            <a:graphicFrameLocks noChangeAspect="1"/>
          </p:cNvGraphicFramePr>
          <p:nvPr/>
        </p:nvGraphicFramePr>
        <p:xfrm>
          <a:off x="762000" y="1524000"/>
          <a:ext cx="5562600" cy="1066800"/>
        </p:xfrm>
        <a:graphic>
          <a:graphicData uri="http://schemas.openxmlformats.org/presentationml/2006/ole">
            <mc:AlternateContent xmlns:mc="http://schemas.openxmlformats.org/markup-compatibility/2006">
              <mc:Choice xmlns:v="urn:schemas-microsoft-com:vml" Requires="v">
                <p:oleObj spid="_x0000_s3084" name="Equation" r:id="rId3" imgW="1930320" imgH="482400" progId="Equation.DSMT4">
                  <p:embed/>
                </p:oleObj>
              </mc:Choice>
              <mc:Fallback>
                <p:oleObj name="Equation" r:id="rId3" imgW="1930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5562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6200" y="274638"/>
            <a:ext cx="8839200" cy="1249362"/>
          </a:xfrm>
          <a:prstGeom prst="rect">
            <a:avLst/>
          </a:prstGeom>
        </p:spPr>
        <p:txBody>
          <a:bodyPr vert="horz" lIns="91440" tIns="45720" rIns="91440" bIns="45720" rtlCol="0" anchor="ct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Áp dụng giải tam giác vào thực tiễn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2"/>
          <p:cNvSpPr txBox="1">
            <a:spLocks/>
          </p:cNvSpPr>
          <p:nvPr/>
        </p:nvSpPr>
        <p:spPr>
          <a:xfrm>
            <a:off x="381000" y="1447801"/>
            <a:ext cx="7848600" cy="121919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solidFill>
                  <a:schemeClr val="tx1"/>
                </a:solidFill>
              </a:rPr>
              <a:t>Trong thực tiễn đời sống, ta có thể gặp một số bài toán liên quan đến tam giác.</a:t>
            </a:r>
            <a:endParaRPr lang="en-US" dirty="0">
              <a:solidFill>
                <a:schemeClr val="tx1"/>
              </a:solidFill>
            </a:endParaRPr>
          </a:p>
        </p:txBody>
      </p:sp>
      <p:sp>
        <p:nvSpPr>
          <p:cNvPr id="6" name="Content Placeholder 2"/>
          <p:cNvSpPr txBox="1">
            <a:spLocks/>
          </p:cNvSpPr>
          <p:nvPr/>
        </p:nvSpPr>
        <p:spPr>
          <a:xfrm>
            <a:off x="390525" y="2971800"/>
            <a:ext cx="8210550" cy="13716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solidFill>
                  <a:schemeClr val="tx1"/>
                </a:solidFill>
              </a:rPr>
              <a:t>Để giải được các dạng bài này, ta cần phải nhận biết được và mô tả được bài toán thực tiễn bằng hình vẽ rồi vận dụng các kiến thức về giải tam giác đã học.</a:t>
            </a:r>
            <a:endParaRPr lang="en-US" dirty="0">
              <a:solidFill>
                <a:schemeClr val="tx1"/>
              </a:solidFill>
            </a:endParaRPr>
          </a:p>
        </p:txBody>
      </p:sp>
      <p:sp>
        <p:nvSpPr>
          <p:cNvPr id="7" name="Oval 6"/>
          <p:cNvSpPr/>
          <p:nvPr/>
        </p:nvSpPr>
        <p:spPr>
          <a:xfrm>
            <a:off x="1143000" y="4495800"/>
            <a:ext cx="8001000" cy="2362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q"/>
            </a:pPr>
            <a:r>
              <a:rPr lang="en-US" sz="3000" smtClean="0">
                <a:solidFill>
                  <a:schemeClr val="tx1"/>
                </a:solidFill>
              </a:rPr>
              <a:t> </a:t>
            </a:r>
            <a:r>
              <a:rPr lang="en-US" sz="3000" smtClean="0">
                <a:solidFill>
                  <a:schemeClr val="tx1"/>
                </a:solidFill>
              </a:rPr>
              <a:t>Các bạn chú ý lắng nghe, đọc, suy nghĩ , thảo luận về các ví dụ sau đây:</a:t>
            </a:r>
            <a:endParaRPr lang="en-US" sz="3000" dirty="0">
              <a:solidFill>
                <a:schemeClr val="tx1"/>
              </a:solidFill>
            </a:endParaRPr>
          </a:p>
        </p:txBody>
      </p:sp>
    </p:spTree>
    <p:extLst>
      <p:ext uri="{BB962C8B-B14F-4D97-AF65-F5344CB8AC3E}">
        <p14:creationId xmlns:p14="http://schemas.microsoft.com/office/powerpoint/2010/main" val="13814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796</Words>
  <Application>Microsoft Office PowerPoint</Application>
  <PresentationFormat>On-screen Show (4:3)</PresentationFormat>
  <Paragraphs>60</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Bài 3.  GIẢI TAM GIÁC VÀ  ỨNG DỤNG THỰC TẾ</vt:lpstr>
      <vt:lpstr>MỤC TIÊU</vt:lpstr>
      <vt:lpstr>PowerPoint Presentation</vt:lpstr>
      <vt:lpstr>TỔ CHỨC</vt:lpstr>
      <vt:lpstr>Phương án tham khảo</vt:lpstr>
      <vt:lpstr>NỘI DUNG </vt:lpstr>
      <vt:lpstr>1. Giải tam giác</vt:lpstr>
      <vt:lpstr> Giải tam giác ABC trong các trường  hợp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LUYỆN TẬP </vt:lpstr>
      <vt:lpstr>LUYỆN TẬP </vt:lpstr>
      <vt:lpstr>PowerPoint Presentation</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Sky123.Org</dc:creator>
  <cp:lastModifiedBy>Windows User</cp:lastModifiedBy>
  <cp:revision>25</cp:revision>
  <dcterms:created xsi:type="dcterms:W3CDTF">2022-08-17T07:08:45Z</dcterms:created>
  <dcterms:modified xsi:type="dcterms:W3CDTF">2022-08-17T14:55:56Z</dcterms:modified>
</cp:coreProperties>
</file>