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13" r:id="rId3"/>
    <p:sldId id="301" r:id="rId4"/>
    <p:sldId id="315" r:id="rId5"/>
    <p:sldId id="322" r:id="rId6"/>
    <p:sldId id="323" r:id="rId7"/>
    <p:sldId id="324" r:id="rId8"/>
    <p:sldId id="325" r:id="rId9"/>
    <p:sldId id="326" r:id="rId10"/>
    <p:sldId id="329" r:id="rId11"/>
    <p:sldId id="317" r:id="rId12"/>
    <p:sldId id="318" r:id="rId13"/>
    <p:sldId id="328" r:id="rId14"/>
    <p:sldId id="330" r:id="rId15"/>
    <p:sldId id="316" r:id="rId16"/>
    <p:sldId id="331" r:id="rId17"/>
    <p:sldId id="319" r:id="rId18"/>
    <p:sldId id="320" r:id="rId19"/>
    <p:sldId id="321" r:id="rId20"/>
    <p:sldId id="332" r:id="rId21"/>
    <p:sldId id="333" r:id="rId22"/>
    <p:sldId id="334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7FF"/>
    <a:srgbClr val="D6F7FE"/>
    <a:srgbClr val="EEF7E9"/>
    <a:srgbClr val="0000FF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5" d="100"/>
          <a:sy n="35" d="100"/>
        </p:scale>
        <p:origin x="88" y="2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6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6.xml"/><Relationship Id="rId7" Type="http://schemas.openxmlformats.org/officeDocument/2006/relationships/image" Target="NULL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11" Type="http://schemas.openxmlformats.org/officeDocument/2006/relationships/image" Target="../media/image37.png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33C216-003D-4388-8250-CB6FC6D882AC}"/>
              </a:ext>
            </a:extLst>
          </p:cNvPr>
          <p:cNvGrpSpPr/>
          <p:nvPr/>
        </p:nvGrpSpPr>
        <p:grpSpPr>
          <a:xfrm>
            <a:off x="9753600" y="1805650"/>
            <a:ext cx="13944600" cy="11145651"/>
            <a:chOff x="9851187" y="2162375"/>
            <a:chExt cx="13944600" cy="1114565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B4F670-77D4-4BB2-A827-937C8D687099}"/>
                </a:ext>
              </a:extLst>
            </p:cNvPr>
            <p:cNvGrpSpPr/>
            <p:nvPr/>
          </p:nvGrpSpPr>
          <p:grpSpPr>
            <a:xfrm>
              <a:off x="9851187" y="2162375"/>
              <a:ext cx="13944600" cy="11145651"/>
              <a:chOff x="1339699" y="3484102"/>
              <a:chExt cx="13944600" cy="11145651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3BC41B59-A850-4231-BEDD-9CFC70FF8E27}"/>
                  </a:ext>
                </a:extLst>
              </p:cNvPr>
              <p:cNvSpPr/>
              <p:nvPr/>
            </p:nvSpPr>
            <p:spPr>
              <a:xfrm rot="5400000" flipH="1">
                <a:off x="13961589" y="3474620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11">
                <a:extLst>
                  <a:ext uri="{FF2B5EF4-FFF2-40B4-BE49-F238E27FC236}">
                    <a16:creationId xmlns:a16="http://schemas.microsoft.com/office/drawing/2014/main" id="{F9ABE0BA-2944-426D-A3AC-9739CC1EF593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2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674DA3FF-E32C-4698-89AB-868F77082260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D42EABDB-41BA-4213-BDA1-A4CE4FD47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 Same Side Corner Rectangle 15">
              <a:extLst>
                <a:ext uri="{FF2B5EF4-FFF2-40B4-BE49-F238E27FC236}">
                  <a16:creationId xmlns:a16="http://schemas.microsoft.com/office/drawing/2014/main" id="{43198702-BAE4-4741-836E-0B37E03B83D4}"/>
                </a:ext>
              </a:extLst>
            </p:cNvPr>
            <p:cNvSpPr/>
            <p:nvPr/>
          </p:nvSpPr>
          <p:spPr>
            <a:xfrm flipV="1">
              <a:off x="11671002" y="2173950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0E4C967-9D78-41A2-BF41-A92EFD6A1956}"/>
              </a:ext>
            </a:extLst>
          </p:cNvPr>
          <p:cNvSpPr/>
          <p:nvPr/>
        </p:nvSpPr>
        <p:spPr>
          <a:xfrm>
            <a:off x="15024306" y="1921016"/>
            <a:ext cx="38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4017656-8B96-403D-B9C5-825E5C6C42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268" y="3173936"/>
                <a:ext cx="23164799" cy="32268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1.18  	</a:t>
                </a:r>
              </a:p>
              <a:p>
                <a:r>
                  <a:rPr lang="nl-NL" b="1" dirty="0"/>
                  <a:t>Trong mặt phẳng tọa độ, viết phương trình đường tròn đi qua ba điểm          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l-NL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và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nl-NL" b="1" dirty="0"/>
                  <a:t>(Phương trình đường tròn có dạng: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b="1" dirty="0"/>
                  <a:t>).</a:t>
                </a:r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4017656-8B96-403D-B9C5-825E5C6C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8" y="3173936"/>
                <a:ext cx="23164799" cy="3226863"/>
              </a:xfrm>
              <a:prstGeom prst="rect">
                <a:avLst/>
              </a:prstGeom>
              <a:blipFill>
                <a:blip r:embed="rId3"/>
                <a:stretch>
                  <a:fillRect l="-1184" t="-6403" b="-107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12E5F-F4BD-43FE-8412-C598AF954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332" y="6858000"/>
                <a:ext cx="23053336" cy="62702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12E5F-F4BD-43FE-8412-C598AF95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2" y="6858000"/>
                <a:ext cx="23053336" cy="6270225"/>
              </a:xfrm>
              <a:prstGeom prst="rect">
                <a:avLst/>
              </a:prstGeom>
              <a:blipFill>
                <a:blip r:embed="rId4"/>
                <a:stretch>
                  <a:fillRect l="-1163" t="-3201" b="-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4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6B059B-B284-4665-8584-04CA92BF3B16}"/>
              </a:ext>
            </a:extLst>
          </p:cNvPr>
          <p:cNvSpPr txBox="1">
            <a:spLocks/>
          </p:cNvSpPr>
          <p:nvPr/>
        </p:nvSpPr>
        <p:spPr>
          <a:xfrm>
            <a:off x="706268" y="3048000"/>
            <a:ext cx="23164799" cy="322686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1.19</a:t>
            </a:r>
          </a:p>
          <a:p>
            <a:pPr marL="0" indent="0" algn="just">
              <a:buNone/>
            </a:pPr>
            <a:r>
              <a:rPr lang="nl-NL" b="1" dirty="0"/>
              <a:t>	Một đoàn xe chở 225 tấn gạo tiếp tế cho đồng bào vùng bị lũ lụt. Đoàn xe có 36 chiếc gồm 3 loại: xe chở 5 tấn, xe chở 7 tấn và xe chở 10 tấn. Biết rằng tổng số hai loại xe chở 5 tấn và 7 tấn nhiều gấp ba lần số xe chở 10 tấn. Hỏi mỗi loại xe có bao nhiêu chiếc?</a:t>
            </a:r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6400799"/>
                <a:ext cx="23053336" cy="6934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nl-NL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b="1" dirty="0"/>
                  <a:t> lần lượt là số xe chở 5 tấn, xe chở 7 tấn và xe chở 10 tấn </a:t>
                </a:r>
              </a:p>
              <a:p>
                <a:pPr marL="0" indent="0" algn="ctr">
                  <a:buNone/>
                </a:pPr>
                <a:r>
                  <a:rPr lang="nl-NL" b="1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nl-NL" b="1" dirty="0"/>
                  <a:t>).</a:t>
                </a:r>
                <a:endParaRPr lang="en-US" b="1" dirty="0"/>
              </a:p>
              <a:p>
                <a:r>
                  <a:rPr lang="nl-NL" b="1" dirty="0"/>
                  <a:t>Theo đề ra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nl-NL" b="1" dirty="0"/>
                  <a:t>Giải hệ trên ta được: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r>
                  <a:rPr lang="nl-NL" b="1" dirty="0"/>
                  <a:t>Vậy đoàn xe có 12 xe loại 5 tấn, 15 xe loại 7 tấn và 9 xe loại 10 tấn.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400799"/>
                <a:ext cx="23053336" cy="6934201"/>
              </a:xfrm>
              <a:prstGeom prst="rect">
                <a:avLst/>
              </a:prstGeom>
              <a:blipFill>
                <a:blip r:embed="rId3"/>
                <a:stretch>
                  <a:fillRect l="-1163" t="-2895" b="-20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7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87695" y="1905000"/>
            <a:ext cx="23715305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5" y="3103983"/>
                <a:ext cx="23850600" cy="411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1.20	</a:t>
                </a:r>
                <a:r>
                  <a:rPr lang="nl-NL" b="1" dirty="0"/>
                  <a:t>Bác An là chủ cửa hàng kinh doanh cà phê cho những người sành cà phê. Bác có ba loại cà phê nổi tiếng của Việt Nam: Arabica, Robusta và Moka với giá bán lần lượt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đồng/kg,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𝟐𝟖𝟎</m:t>
                    </m:r>
                  </m:oMath>
                </a14:m>
                <a:r>
                  <a:rPr lang="nl-NL" b="1" dirty="0"/>
                  <a:t> nghìn đồng/ kg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 kg. Bác muốn trộn ba loại cà phê này để được một hỗn hợp cà phê, sau đó đóng thành các gói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kg, bán với giá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 kg và lượng cà phê Moka gấp đôi lượng cà phê Robusta trong mỗi gói. Hỏi bác cần trộn ba loài cà phê theo tỉ lệ nào?</a:t>
                </a:r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5" y="3103983"/>
                <a:ext cx="23850600" cy="4114800"/>
              </a:xfrm>
              <a:prstGeom prst="rect">
                <a:avLst/>
              </a:prstGeom>
              <a:blipFill>
                <a:blip r:embed="rId3"/>
                <a:stretch>
                  <a:fillRect l="-1022" t="-5613" r="-1124" b="-6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5" y="7462932"/>
                <a:ext cx="23850600" cy="586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nl-NL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b="1" dirty="0"/>
                  <a:t> là tỉ lệ pha trộn cà phê Arabica, Robusta và Moka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b="1" dirty="0"/>
                  <a:t>).</a:t>
                </a:r>
                <a:endParaRPr lang="en-US" b="1" dirty="0"/>
              </a:p>
              <a:p>
                <a:r>
                  <a:rPr lang="nl-NL" b="1" dirty="0"/>
                  <a:t>Theo đề ra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𝟑𝟐𝟎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𝟐𝟖𝟎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𝟐𝟔𝟎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nl-NL" b="1" dirty="0"/>
                  <a:t>Giải hệ trên ta được: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r>
                  <a:rPr lang="nl-NL" b="1" dirty="0"/>
                  <a:t>Vậy tỉ lệ pha trộn cà phê Arabica, Robusta và Moka lần lượt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5" y="7462932"/>
                <a:ext cx="23850600" cy="5867400"/>
              </a:xfrm>
              <a:prstGeom prst="rect">
                <a:avLst/>
              </a:prstGeom>
              <a:blipFill>
                <a:blip r:embed="rId4"/>
                <a:stretch>
                  <a:fillRect l="-1124" t="-3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3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173936"/>
                <a:ext cx="23490067" cy="391266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1.21	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Việt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đất</a:t>
                </a:r>
                <a:r>
                  <a:rPr lang="en-US" b="1" dirty="0"/>
                  <a:t> </a:t>
                </a:r>
                <a:r>
                  <a:rPr lang="en-US" b="1" dirty="0" err="1"/>
                  <a:t>canh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: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. Chi </a:t>
                </a:r>
                <a:r>
                  <a:rPr lang="en-US" b="1" dirty="0" err="1"/>
                  <a:t>phí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ngô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. Do </a:t>
                </a:r>
                <a:r>
                  <a:rPr lang="en-US" b="1" dirty="0" err="1"/>
                  <a:t>nhu</a:t>
                </a:r>
                <a:r>
                  <a:rPr lang="en-US" b="1" dirty="0"/>
                  <a:t> </a:t>
                </a:r>
                <a:r>
                  <a:rPr lang="en-US" b="1" dirty="0" err="1"/>
                  <a:t>cầu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:r>
                  <a:rPr lang="en-US" b="1" dirty="0" err="1"/>
                  <a:t>trường</a:t>
                </a:r>
                <a:r>
                  <a:rPr lang="en-US" b="1" dirty="0"/>
                  <a:t>, 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gấp</a:t>
                </a:r>
                <a:r>
                  <a:rPr lang="en-US" b="1" dirty="0"/>
                  <a:t> </a:t>
                </a:r>
                <a:r>
                  <a:rPr lang="en-US" b="1" dirty="0" err="1"/>
                  <a:t>đôi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. </a:t>
                </a:r>
                <a:r>
                  <a:rPr lang="en-US" b="1" dirty="0" err="1"/>
                  <a:t>Tổng</a:t>
                </a:r>
                <a:r>
                  <a:rPr lang="en-US" b="1" dirty="0"/>
                  <a:t> chi </a:t>
                </a:r>
                <a:r>
                  <a:rPr lang="en-US" b="1" dirty="0" err="1"/>
                  <a:t>phí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. </a:t>
                </a:r>
                <a:r>
                  <a:rPr lang="en-US" b="1" dirty="0" err="1"/>
                  <a:t>Hỏi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bao </a:t>
                </a:r>
                <a:r>
                  <a:rPr lang="en-US" b="1" dirty="0" err="1"/>
                  <a:t>nhiêu</a:t>
                </a:r>
                <a:r>
                  <a:rPr lang="en-US" b="1" dirty="0"/>
                  <a:t>?</a:t>
                </a:r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73936"/>
                <a:ext cx="23490067" cy="3912664"/>
              </a:xfrm>
              <a:prstGeom prst="rect">
                <a:avLst/>
              </a:prstGeom>
              <a:blipFill>
                <a:blip r:embed="rId3"/>
                <a:stretch>
                  <a:fillRect l="-1064" t="-5901" r="-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8F1BC1-F369-4A47-B9DC-5B324BE4F3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7364936"/>
            <a:ext cx="13868400" cy="56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261" y="1676400"/>
                <a:ext cx="23850600" cy="11792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,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𝐡𝐚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 </a:t>
                </a:r>
              </a:p>
              <a:p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dữ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ta </a:t>
                </a:r>
                <a:r>
                  <a:rPr lang="en-US" b="1" dirty="0" err="1"/>
                  <a:t>lập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𝟐𝐱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𝟑𝐲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,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Việt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" y="1676400"/>
                <a:ext cx="23850600" cy="11792749"/>
              </a:xfrm>
              <a:prstGeom prst="rect">
                <a:avLst/>
              </a:prstGeom>
              <a:blipFill>
                <a:blip r:embed="rId3"/>
                <a:stretch>
                  <a:fillRect l="-1048" t="-17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5634" y="1931739"/>
                <a:ext cx="16078199" cy="1156218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cân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đứng</a:t>
                </a:r>
                <a:r>
                  <a:rPr lang="en-US" b="1" dirty="0"/>
                  <a:t> </a:t>
                </a:r>
                <a:r>
                  <a:rPr lang="en-US" b="1" dirty="0" err="1"/>
                  <a:t>trước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phản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dạng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nguyên</a:t>
                </a:r>
                <a:r>
                  <a:rPr lang="en-US" b="1" dirty="0"/>
                  <a:t> </a:t>
                </a:r>
                <a:r>
                  <a:rPr lang="en-US" b="1" dirty="0" err="1"/>
                  <a:t>tử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trước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:r>
                  <a:rPr lang="en-US" b="1" dirty="0" err="1"/>
                  <a:t>phản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Chọn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Suy</a:t>
                </a:r>
                <a:r>
                  <a:rPr lang="en-US" b="1" dirty="0"/>
                  <a:t> ra ta </a:t>
                </a:r>
                <a:r>
                  <a:rPr lang="en-US" b="1" dirty="0" err="1"/>
                  <a:t>cân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hóa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𝑭𝒆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𝟏𝟏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634" y="1931739"/>
                <a:ext cx="16078199" cy="11562188"/>
              </a:xfrm>
              <a:prstGeom prst="rect">
                <a:avLst/>
              </a:prstGeom>
              <a:blipFill>
                <a:blip r:embed="rId4"/>
                <a:stretch>
                  <a:fillRect l="-1554" t="-17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9A351D3-A382-485A-9984-E1855ABD4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266" y="1925208"/>
                <a:ext cx="7696199" cy="1156218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1.22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hóa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9A351D3-A382-485A-9984-E1855ABD4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66" y="1925208"/>
                <a:ext cx="7696199" cy="11562188"/>
              </a:xfrm>
              <a:prstGeom prst="rect">
                <a:avLst/>
              </a:prstGeom>
              <a:blipFill>
                <a:blip r:embed="rId7"/>
                <a:stretch>
                  <a:fillRect l="-3162" t="-17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8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2" y="5867400"/>
                <a:ext cx="23674696" cy="75643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A, B, C </a:t>
                </a:r>
                <a:r>
                  <a:rPr lang="en-US" b="1" dirty="0" err="1"/>
                  <a:t>mà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 ra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Theo </a:t>
                </a:r>
                <a:r>
                  <a:rPr lang="en-US" b="1" dirty="0" err="1"/>
                  <a:t>bài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A, B, C </a:t>
                </a:r>
                <a:r>
                  <a:rPr lang="en-US" b="1" dirty="0" err="1"/>
                  <a:t>mà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 ra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" y="5867400"/>
                <a:ext cx="23674696" cy="7564368"/>
              </a:xfrm>
              <a:prstGeom prst="rect">
                <a:avLst/>
              </a:prstGeom>
              <a:blipFill>
                <a:blip r:embed="rId4"/>
                <a:stretch>
                  <a:fillRect l="-1029" t="-2657" b="-49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232"/>
            <a:ext cx="300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98A06CD-B240-491C-8258-1698EE5EF3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2" y="1906556"/>
                <a:ext cx="23674696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1.23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Bạn Mai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lọ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acid.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A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%,</m:t>
                    </m:r>
                  </m:oMath>
                </a14:m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B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B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Bạn</a:t>
                </a:r>
                <a:r>
                  <a:rPr lang="en-US" b="1" dirty="0"/>
                  <a:t> Mai </a:t>
                </a:r>
                <a:r>
                  <a:rPr lang="en-US" b="1" dirty="0" err="1"/>
                  <a:t>lấy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lok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hòa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 err="1"/>
                  <a:t>hỗn</a:t>
                </a:r>
                <a:r>
                  <a:rPr lang="en-US" b="1" dirty="0"/>
                  <a:t>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acid </a:t>
                </a:r>
                <a:r>
                  <a:rPr lang="en-US" b="1" dirty="0" err="1"/>
                  <a:t>này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C </a:t>
                </a:r>
                <a:r>
                  <a:rPr lang="en-US" b="1" dirty="0" err="1"/>
                  <a:t>lấy</a:t>
                </a:r>
                <a:r>
                  <a:rPr lang="en-US" b="1" dirty="0"/>
                  <a:t> </a:t>
                </a:r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gấp</a:t>
                </a:r>
                <a:r>
                  <a:rPr lang="en-US" b="1" dirty="0"/>
                  <a:t> </a:t>
                </a:r>
                <a:r>
                  <a:rPr lang="en-US" b="1" dirty="0" err="1"/>
                  <a:t>đôi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bạn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98A06CD-B240-491C-8258-1698EE5E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" y="1906556"/>
                <a:ext cx="23674696" cy="3886200"/>
              </a:xfrm>
              <a:prstGeom prst="rect">
                <a:avLst/>
              </a:prstGeom>
              <a:blipFill>
                <a:blip r:embed="rId7"/>
                <a:stretch>
                  <a:fillRect l="-1132" t="-5321" r="-1132" b="-18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16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1456" y="6993930"/>
            <a:ext cx="23321087" cy="64744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A9B741-E5C8-4AFF-B1D2-0788C6B6A555}"/>
              </a:ext>
            </a:extLst>
          </p:cNvPr>
          <p:cNvGrpSpPr/>
          <p:nvPr/>
        </p:nvGrpSpPr>
        <p:grpSpPr>
          <a:xfrm>
            <a:off x="757084" y="1671068"/>
            <a:ext cx="4424516" cy="1072131"/>
            <a:chOff x="82639" y="59288"/>
            <a:chExt cx="708223" cy="217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095793-E5F4-4446-BC99-1B970BF195BC}"/>
                </a:ext>
              </a:extLst>
            </p:cNvPr>
            <p:cNvGrpSpPr/>
            <p:nvPr/>
          </p:nvGrpSpPr>
          <p:grpSpPr>
            <a:xfrm>
              <a:off x="82639" y="59288"/>
              <a:ext cx="513720" cy="159797"/>
              <a:chOff x="116273" y="60276"/>
              <a:chExt cx="722814" cy="197756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0D3B0CB-8452-48F8-8CDF-A60FBA704603}"/>
                  </a:ext>
                </a:extLst>
              </p:cNvPr>
              <p:cNvSpPr/>
              <p:nvPr/>
            </p:nvSpPr>
            <p:spPr>
              <a:xfrm>
                <a:off x="204543" y="61970"/>
                <a:ext cx="63454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6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E9C48F9-F4FF-480A-85DC-70BECDE3FC7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/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19F0F11-A161-4F33-BF7B-06ABA0D40877}"/>
                </a:ext>
              </a:extLst>
            </p:cNvPr>
            <p:cNvSpPr txBox="1"/>
            <p:nvPr/>
          </p:nvSpPr>
          <p:spPr>
            <a:xfrm>
              <a:off x="198224" y="59288"/>
              <a:ext cx="592638" cy="2174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i="1" dirty="0"/>
                <a:t>  </a:t>
              </a:r>
              <a:r>
                <a:rPr lang="en-US" sz="4800" b="1" i="1" dirty="0" err="1"/>
                <a:t>Bài</a:t>
              </a:r>
              <a:r>
                <a:rPr lang="en-US" sz="4800" b="1" i="1" dirty="0"/>
                <a:t> 1.24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D2C6E0F-7A6B-4032-A183-2A0C9E004F35}"/>
                  </a:ext>
                </a:extLst>
              </p:cNvPr>
              <p:cNvSpPr/>
              <p:nvPr/>
            </p:nvSpPr>
            <p:spPr>
              <a:xfrm>
                <a:off x="757084" y="2614886"/>
                <a:ext cx="22083097" cy="1591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D2C6E0F-7A6B-4032-A183-2A0C9E004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4" y="2614886"/>
                <a:ext cx="22083097" cy="1591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26">
            <a:extLst>
              <a:ext uri="{FF2B5EF4-FFF2-40B4-BE49-F238E27FC236}">
                <a16:creationId xmlns:a16="http://schemas.microsoft.com/office/drawing/2014/main" id="{B75A6820-9893-4484-B90E-3420830D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13" y="-138500"/>
            <a:ext cx="27705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4B579BF5-4FE0-46A8-B969-58EA4702F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14" y="-1"/>
          <a:ext cx="259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228501" imgH="253890" progId="Equation.DSMT4">
                  <p:embed/>
                </p:oleObj>
              </mc:Choice>
              <mc:Fallback>
                <p:oleObj name="Equation" r:id="rId8" imgW="228501" imgH="25389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4B579BF5-4FE0-46A8-B969-58EA4702F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14" y="-1"/>
                        <a:ext cx="259738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27">
            <a:extLst>
              <a:ext uri="{FF2B5EF4-FFF2-40B4-BE49-F238E27FC236}">
                <a16:creationId xmlns:a16="http://schemas.microsoft.com/office/drawing/2014/main" id="{8F7F17BF-F789-4AF5-9D53-3845608F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13" y="32206"/>
            <a:ext cx="277054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91388088-CED7-439A-9436-F9E3E8B5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6182724-DA10-46B0-A0EF-D1104A666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228501" imgH="253890" progId="Equation.DSMT4">
                  <p:embed/>
                </p:oleObj>
              </mc:Choice>
              <mc:Fallback>
                <p:oleObj name="Equation" r:id="rId10" imgW="228501" imgH="25389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6182724-DA10-46B0-A0EF-D1104A666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30">
            <a:extLst>
              <a:ext uri="{FF2B5EF4-FFF2-40B4-BE49-F238E27FC236}">
                <a16:creationId xmlns:a16="http://schemas.microsoft.com/office/drawing/2014/main" id="{3E4C16A8-C0ED-444B-AE59-EF1B23EE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suy ra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0191B23-5402-4530-A407-EB0A010630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456" y="2732633"/>
                <a:ext cx="23321087" cy="3771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/>
                  <a:t>Cho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1.3.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là </a:t>
                </a:r>
                <a:r>
                  <a:rPr lang="en-US" b="1" dirty="0" err="1"/>
                  <a:t>cường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dòng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thế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r>
                  <a:rPr lang="en-US" b="1" dirty="0"/>
                  <a:t>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cường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dòng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rẽ</a:t>
                </a:r>
                <a:r>
                  <a:rPr lang="en-US" b="1" dirty="0"/>
                  <a:t>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0191B23-5402-4530-A407-EB0A01063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6" y="2732633"/>
                <a:ext cx="23321087" cy="3771908"/>
              </a:xfrm>
              <a:prstGeom prst="rect">
                <a:avLst/>
              </a:prstGeom>
              <a:blipFill>
                <a:blip r:embed="rId11"/>
                <a:stretch>
                  <a:fillRect l="-1149" t="-3060" r="-1176" b="-24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4D15E6-5CA5-4F5D-8361-C3F7455CC7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281105"/>
            <a:ext cx="8696409" cy="58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334" y="1752602"/>
                <a:ext cx="23930066" cy="1158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algn="just"/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thế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mắc</a:t>
                </a:r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:r>
                  <a:rPr lang="en-US" b="1" dirty="0"/>
                  <a:t>. </a:t>
                </a:r>
              </a:p>
              <a:p>
                <a:pPr algn="just"/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sơ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b="1" dirty="0"/>
                  <a:t>.  </a:t>
                </a:r>
              </a:p>
              <a:p>
                <a:pPr algn="just"/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mắc</a:t>
                </a:r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.  </a:t>
                </a:r>
              </a:p>
              <a:p>
                <a:pPr algn="just"/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khác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( </a:t>
                </a:r>
                <a:r>
                  <a:rPr lang="en-US" b="1" dirty="0" err="1"/>
                  <a:t>mắc</a:t>
                </a:r>
                <a:r>
                  <a:rPr lang="en-US" b="1" dirty="0"/>
                  <a:t> </a:t>
                </a:r>
                <a:r>
                  <a:rPr lang="en-US" b="1" dirty="0" err="1"/>
                  <a:t>nối</a:t>
                </a:r>
                <a:r>
                  <a:rPr lang="en-US" b="1" dirty="0"/>
                  <a:t> </a:t>
                </a:r>
                <a:r>
                  <a:rPr lang="en-US" b="1" dirty="0" err="1"/>
                  <a:t>tiếp</a:t>
                </a:r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algn="just"/>
                <a:r>
                  <a:rPr lang="en-US" b="1" dirty="0"/>
                  <a:t>Theo (*) ta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𝟑𝟔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algn="just"/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4" y="1752602"/>
                <a:ext cx="23930066" cy="11582397"/>
              </a:xfrm>
              <a:prstGeom prst="rect">
                <a:avLst/>
              </a:prstGeom>
              <a:blipFill>
                <a:blip r:embed="rId4"/>
                <a:stretch>
                  <a:fillRect l="-1044" t="-1736" r="-10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7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DA5744-6DBB-4C78-A1B4-0A13A78626F3}"/>
              </a:ext>
            </a:extLst>
          </p:cNvPr>
          <p:cNvSpPr txBox="1">
            <a:spLocks/>
          </p:cNvSpPr>
          <p:nvPr/>
        </p:nvSpPr>
        <p:spPr>
          <a:xfrm>
            <a:off x="675566" y="3157915"/>
            <a:ext cx="23032867" cy="36626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83" y="1981200"/>
                <a:ext cx="23327433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Bài</a:t>
                </a:r>
                <a:r>
                  <a:rPr lang="en-US" b="1" i="1" dirty="0"/>
                  <a:t> 1.25 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dân</a:t>
                </a:r>
                <a:r>
                  <a:rPr lang="en-US" b="1" dirty="0"/>
                  <a:t> </a:t>
                </a:r>
                <a:r>
                  <a:rPr lang="en-US" b="1" dirty="0" err="1"/>
                  <a:t>gian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           </a:t>
                </a:r>
                <a:r>
                  <a:rPr lang="en-US" b="1" dirty="0" err="1"/>
                  <a:t>Em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chợ</a:t>
                </a:r>
                <a:r>
                  <a:rPr lang="en-US" b="1" dirty="0"/>
                  <a:t> </a:t>
                </a:r>
                <a:r>
                  <a:rPr lang="en-US" b="1" dirty="0" err="1"/>
                  <a:t>phiên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Anh </a:t>
                </a:r>
                <a:r>
                  <a:rPr lang="en-US" b="1" dirty="0" err="1"/>
                  <a:t>gửi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     Cam, thanh </a:t>
                </a:r>
                <a:r>
                  <a:rPr lang="en-US" b="1" dirty="0" err="1"/>
                  <a:t>yên</a:t>
                </a:r>
                <a:r>
                  <a:rPr lang="en-US" b="1" dirty="0"/>
                  <a:t>, </a:t>
                </a:r>
                <a:r>
                  <a:rPr lang="en-US" b="1" dirty="0" err="1"/>
                  <a:t>quýt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ít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trăm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Cam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   </a:t>
                </a:r>
                <a:r>
                  <a:rPr lang="en-US" b="1" dirty="0" err="1"/>
                  <a:t>Quýt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Thanh </a:t>
                </a:r>
                <a:r>
                  <a:rPr lang="en-US" b="1" dirty="0" err="1"/>
                  <a:t>yên</a:t>
                </a:r>
                <a:r>
                  <a:rPr lang="en-US" b="1" dirty="0"/>
                  <a:t> </a:t>
                </a:r>
                <a:r>
                  <a:rPr lang="en-US" b="1" dirty="0" err="1"/>
                  <a:t>tươi</a:t>
                </a:r>
                <a:r>
                  <a:rPr lang="en-US" b="1" dirty="0"/>
                  <a:t> </a:t>
                </a:r>
                <a:r>
                  <a:rPr lang="en-US" b="1" dirty="0" err="1"/>
                  <a:t>tốt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trái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Hỏi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bao </a:t>
                </a:r>
                <a:r>
                  <a:rPr lang="en-US" b="1" dirty="0" err="1"/>
                  <a:t>nhiêu</a:t>
                </a:r>
                <a:r>
                  <a:rPr lang="en-US" b="1" dirty="0"/>
                  <a:t> </a:t>
                </a:r>
                <a:r>
                  <a:rPr lang="en-US" b="1" dirty="0" err="1"/>
                  <a:t>trái</a:t>
                </a:r>
                <a:r>
                  <a:rPr lang="en-US" b="1" dirty="0"/>
                  <a:t>,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b="1" dirty="0" err="1"/>
                  <a:t>đồng</a:t>
                </a:r>
                <a:r>
                  <a:rPr lang="en-US" b="1" dirty="0"/>
                  <a:t>?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3" y="1981200"/>
                <a:ext cx="23327433" cy="11201400"/>
              </a:xfrm>
              <a:prstGeom prst="rect">
                <a:avLst/>
              </a:prstGeom>
              <a:blipFill>
                <a:blip r:embed="rId2"/>
                <a:stretch>
                  <a:fillRect l="-1176" t="-1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7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62963" y="1655884"/>
            <a:ext cx="23048107" cy="11831516"/>
            <a:chOff x="1207820" y="1639880"/>
            <a:chExt cx="23048107" cy="118315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207820" y="1639880"/>
              <a:ext cx="23048107" cy="11831516"/>
              <a:chOff x="1207820" y="1639880"/>
              <a:chExt cx="23048107" cy="118315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011415" y="1639880"/>
                <a:ext cx="1443772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027601" y="1926958"/>
                <a:ext cx="145087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C00000"/>
                    </a:solidFill>
                    <a:latin typeface="+mj-lt"/>
                  </a:rPr>
                  <a:t>CHUYÊN ĐỀ 1: HỆ PHƯƠNG TRÌNH BẬC NHẤT BA ẨN</a:t>
                </a:r>
                <a:endParaRPr lang="vi-VN" sz="54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207820" y="5264642"/>
                <a:ext cx="17791178" cy="893809"/>
                <a:chOff x="7219661" y="7086600"/>
                <a:chExt cx="17793239" cy="893913"/>
              </a:xfrm>
            </p:grpSpPr>
            <p:sp>
              <p:nvSpPr>
                <p:cNvPr id="57" name="Rectangle 56">
                  <a:hlinkClick r:id="rId4" action="ppaction://hlinksldjump"/>
                </p:cNvPr>
                <p:cNvSpPr/>
                <p:nvPr/>
              </p:nvSpPr>
              <p:spPr>
                <a:xfrm>
                  <a:off x="11024758" y="7149420"/>
                  <a:ext cx="1398814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toán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ẩn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219661" y="7086600"/>
                  <a:ext cx="3601734" cy="872846"/>
                  <a:chOff x="7221642" y="7543800"/>
                  <a:chExt cx="3572000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221642" y="7663780"/>
                    <a:ext cx="3572000" cy="752866"/>
                    <a:chOff x="7221642" y="7663780"/>
                    <a:chExt cx="3572000" cy="7528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8765654" y="6388658"/>
                      <a:ext cx="731520" cy="332445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221642" y="7663780"/>
                      <a:ext cx="332445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1" y="8100603"/>
                <a:ext cx="21695462" cy="857098"/>
                <a:chOff x="7459671" y="7810986"/>
                <a:chExt cx="21697978" cy="857197"/>
              </a:xfrm>
            </p:grpSpPr>
            <p:sp>
              <p:nvSpPr>
                <p:cNvPr id="75" name="Rectangle 74">
                  <a:hlinkClick r:id="rId5" action="ppaction://hlinksldjump"/>
                </p:cNvPr>
                <p:cNvSpPr/>
                <p:nvPr/>
              </p:nvSpPr>
              <p:spPr>
                <a:xfrm>
                  <a:off x="11131072" y="7810986"/>
                  <a:ext cx="1802657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phương trình bậc nhất ba ẩn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toán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1" y="7838650"/>
                  <a:ext cx="3399829" cy="829533"/>
                  <a:chOff x="7459669" y="6857955"/>
                  <a:chExt cx="3371761" cy="82953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506976" y="6857955"/>
                    <a:ext cx="3324454" cy="731520"/>
                    <a:chOff x="7506976" y="6857955"/>
                    <a:chExt cx="3324454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8803443" y="5561488"/>
                      <a:ext cx="731520" cy="3324454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25394" y="6857955"/>
                      <a:ext cx="1992530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160788" y="6595189"/>
                <a:ext cx="10379283" cy="890586"/>
                <a:chOff x="395114" y="2981672"/>
                <a:chExt cx="10379283" cy="890586"/>
              </a:xfrm>
            </p:grpSpPr>
            <p:sp>
              <p:nvSpPr>
                <p:cNvPr id="89" name="TextBox 88">
                  <a:hlinkClick r:id="rId4" action="ppaction://hlinksldjump"/>
                </p:cNvPr>
                <p:cNvSpPr txBox="1"/>
                <p:nvPr/>
              </p:nvSpPr>
              <p:spPr>
                <a:xfrm>
                  <a:off x="1782797" y="3041261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i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1.15</a:t>
                  </a: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95114" y="2984318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77529" y="2981672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530564" y="6635230"/>
                <a:ext cx="10253661" cy="861774"/>
                <a:chOff x="5764890" y="1794209"/>
                <a:chExt cx="10253661" cy="861774"/>
              </a:xfrm>
            </p:grpSpPr>
            <p:sp>
              <p:nvSpPr>
                <p:cNvPr id="93" name="TextBox 92">
                  <a:hlinkClick r:id="rId6" action="ppaction://hlinksldjump"/>
                </p:cNvPr>
                <p:cNvSpPr txBox="1"/>
                <p:nvPr/>
              </p:nvSpPr>
              <p:spPr>
                <a:xfrm>
                  <a:off x="7026951" y="1794209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i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1.16</a:t>
                  </a: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5764890" y="1851311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112551" y="1823261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9" y="9982193"/>
                <a:ext cx="21253013" cy="1797716"/>
                <a:chOff x="7459669" y="8524495"/>
                <a:chExt cx="27478403" cy="1797924"/>
              </a:xfrm>
            </p:grpSpPr>
            <p:sp>
              <p:nvSpPr>
                <p:cNvPr id="48" name="Rectangle 47">
                  <a:hlinkClick r:id="rId7" action="ppaction://hlinksldjump"/>
                </p:cNvPr>
                <p:cNvSpPr/>
                <p:nvPr/>
              </p:nvSpPr>
              <p:spPr>
                <a:xfrm>
                  <a:off x="12218349" y="9491326"/>
                  <a:ext cx="2271972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phương trình bậc nhất ba ẩn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9" y="8524495"/>
                  <a:ext cx="4370561" cy="1758448"/>
                  <a:chOff x="7459669" y="7543800"/>
                  <a:chExt cx="4334480" cy="1758448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96401" y="8513691"/>
                    <a:ext cx="4297748" cy="788557"/>
                    <a:chOff x="7496401" y="8513691"/>
                    <a:chExt cx="4297748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9250996" y="6759096"/>
                      <a:ext cx="788557" cy="4297748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25196" y="8553987"/>
                      <a:ext cx="2575880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</a:p>
                  </p:txBody>
                </p:sp>
              </p:grpSp>
            </p:grpSp>
          </p:grpSp>
          <p:grpSp>
            <p:nvGrpSpPr>
              <p:cNvPr id="64" name="Group 44"/>
              <p:cNvGrpSpPr/>
              <p:nvPr/>
            </p:nvGrpSpPr>
            <p:grpSpPr>
              <a:xfrm>
                <a:off x="1447799" y="12257830"/>
                <a:ext cx="1024533" cy="852830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2982889"/>
            <a:ext cx="16519432" cy="1782552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/>
                  <a:cs typeface="Times New Roman" panose="02020603050405020304" pitchFamily="18" charset="0"/>
                </a:rPr>
                <a:t>BÀI TẬP CUỐI CHUYÊN ĐỀ 1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>
            <a:hlinkClick r:id="rId5" action="ppaction://hlinksldjump"/>
            <a:extLst>
              <a:ext uri="{FF2B5EF4-FFF2-40B4-BE49-F238E27FC236}">
                <a16:creationId xmlns:a16="http://schemas.microsoft.com/office/drawing/2014/main" id="{BAEB5466-4C1B-4638-9636-3B6E0C9AAB7D}"/>
              </a:ext>
            </a:extLst>
          </p:cNvPr>
          <p:cNvSpPr txBox="1"/>
          <p:nvPr/>
        </p:nvSpPr>
        <p:spPr>
          <a:xfrm>
            <a:off x="6091272" y="953794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</p:txBody>
      </p:sp>
      <p:sp>
        <p:nvSpPr>
          <p:cNvPr id="110" name="Rounded Rectangle 89">
            <a:extLst>
              <a:ext uri="{FF2B5EF4-FFF2-40B4-BE49-F238E27FC236}">
                <a16:creationId xmlns:a16="http://schemas.microsoft.com/office/drawing/2014/main" id="{78B20CFC-446B-42E5-85ED-50B94B662AEB}"/>
              </a:ext>
            </a:extLst>
          </p:cNvPr>
          <p:cNvSpPr/>
          <p:nvPr/>
        </p:nvSpPr>
        <p:spPr>
          <a:xfrm>
            <a:off x="4703589" y="9481001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67407D7-D87E-4095-B0D2-2F923DC9EADF}"/>
              </a:ext>
            </a:extLst>
          </p:cNvPr>
          <p:cNvSpPr txBox="1"/>
          <p:nvPr/>
        </p:nvSpPr>
        <p:spPr>
          <a:xfrm>
            <a:off x="5086004" y="947835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6" name="TextBox 115">
            <a:hlinkClick r:id="rId9" action="ppaction://hlinksldjump"/>
            <a:extLst>
              <a:ext uri="{FF2B5EF4-FFF2-40B4-BE49-F238E27FC236}">
                <a16:creationId xmlns:a16="http://schemas.microsoft.com/office/drawing/2014/main" id="{0AD807C6-8AB3-4501-A178-7D8FE6205809}"/>
              </a:ext>
            </a:extLst>
          </p:cNvPr>
          <p:cNvSpPr txBox="1"/>
          <p:nvPr/>
        </p:nvSpPr>
        <p:spPr>
          <a:xfrm>
            <a:off x="11335426" y="951839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1.18</a:t>
            </a:r>
          </a:p>
        </p:txBody>
      </p:sp>
      <p:sp>
        <p:nvSpPr>
          <p:cNvPr id="117" name="Rounded Rectangle 93">
            <a:extLst>
              <a:ext uri="{FF2B5EF4-FFF2-40B4-BE49-F238E27FC236}">
                <a16:creationId xmlns:a16="http://schemas.microsoft.com/office/drawing/2014/main" id="{4DA59C9C-2642-4852-A7E9-69AE5BC8DD9E}"/>
              </a:ext>
            </a:extLst>
          </p:cNvPr>
          <p:cNvSpPr/>
          <p:nvPr/>
        </p:nvSpPr>
        <p:spPr>
          <a:xfrm>
            <a:off x="10073365" y="9575498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6380A0F-F739-4824-A15B-CED31A6FC5ED}"/>
              </a:ext>
            </a:extLst>
          </p:cNvPr>
          <p:cNvSpPr txBox="1"/>
          <p:nvPr/>
        </p:nvSpPr>
        <p:spPr>
          <a:xfrm>
            <a:off x="10421026" y="954744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9" name="TextBox 118">
            <a:hlinkClick r:id="rId7" action="ppaction://hlinksldjump"/>
            <a:extLst>
              <a:ext uri="{FF2B5EF4-FFF2-40B4-BE49-F238E27FC236}">
                <a16:creationId xmlns:a16="http://schemas.microsoft.com/office/drawing/2014/main" id="{12261B8D-5FAF-41A0-8A54-43A6360B4849}"/>
              </a:ext>
            </a:extLst>
          </p:cNvPr>
          <p:cNvSpPr txBox="1"/>
          <p:nvPr/>
        </p:nvSpPr>
        <p:spPr>
          <a:xfrm>
            <a:off x="6091272" y="1218305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1.19</a:t>
            </a:r>
          </a:p>
        </p:txBody>
      </p:sp>
      <p:sp>
        <p:nvSpPr>
          <p:cNvPr id="120" name="Rounded Rectangle 89">
            <a:extLst>
              <a:ext uri="{FF2B5EF4-FFF2-40B4-BE49-F238E27FC236}">
                <a16:creationId xmlns:a16="http://schemas.microsoft.com/office/drawing/2014/main" id="{2FC5FCA0-12D6-49A1-9CE6-3F913FB716AC}"/>
              </a:ext>
            </a:extLst>
          </p:cNvPr>
          <p:cNvSpPr/>
          <p:nvPr/>
        </p:nvSpPr>
        <p:spPr>
          <a:xfrm>
            <a:off x="4703589" y="12126112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40BB739-04BB-42D3-824C-A0E6CC5BF634}"/>
              </a:ext>
            </a:extLst>
          </p:cNvPr>
          <p:cNvSpPr txBox="1"/>
          <p:nvPr/>
        </p:nvSpPr>
        <p:spPr>
          <a:xfrm>
            <a:off x="5086004" y="1212346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2" name="TextBox 121">
            <a:hlinkClick r:id="rId10" action="ppaction://hlinksldjump"/>
            <a:extLst>
              <a:ext uri="{FF2B5EF4-FFF2-40B4-BE49-F238E27FC236}">
                <a16:creationId xmlns:a16="http://schemas.microsoft.com/office/drawing/2014/main" id="{855AB1F0-2859-4C32-A304-E058747F6673}"/>
              </a:ext>
            </a:extLst>
          </p:cNvPr>
          <p:cNvSpPr txBox="1"/>
          <p:nvPr/>
        </p:nvSpPr>
        <p:spPr>
          <a:xfrm>
            <a:off x="11335426" y="1216350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1.20</a:t>
            </a:r>
          </a:p>
        </p:txBody>
      </p:sp>
      <p:sp>
        <p:nvSpPr>
          <p:cNvPr id="123" name="Rounded Rectangle 93">
            <a:extLst>
              <a:ext uri="{FF2B5EF4-FFF2-40B4-BE49-F238E27FC236}">
                <a16:creationId xmlns:a16="http://schemas.microsoft.com/office/drawing/2014/main" id="{31AA3A83-D12F-48B3-A27E-D55EE70ACD22}"/>
              </a:ext>
            </a:extLst>
          </p:cNvPr>
          <p:cNvSpPr/>
          <p:nvPr/>
        </p:nvSpPr>
        <p:spPr>
          <a:xfrm>
            <a:off x="10073365" y="12220609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10AB8A4-B80D-4C7A-8B07-2F72BB213836}"/>
              </a:ext>
            </a:extLst>
          </p:cNvPr>
          <p:cNvSpPr txBox="1"/>
          <p:nvPr/>
        </p:nvSpPr>
        <p:spPr>
          <a:xfrm>
            <a:off x="10421026" y="12192559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925" y="2209800"/>
                <a:ext cx="23180149" cy="998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Lời </a:t>
                </a:r>
                <a:r>
                  <a:rPr lang="en-US" b="1" i="1" dirty="0" err="1"/>
                  <a:t>giải</a:t>
                </a:r>
                <a:endParaRPr lang="en-US" b="1" i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cam,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quýt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𝟏𝟎𝟎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</m:t>
                            </m:r>
                            <m:d>
                              <m:d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𝟔𝟎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 </m:t>
                            </m:r>
                            <m:d>
                              <m:d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suy</a:t>
                </a:r>
                <a:r>
                  <a:rPr lang="en-US" b="1" dirty="0"/>
                  <a:t> ra: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nguyên</a:t>
                </a:r>
                <a:r>
                  <a:rPr lang="en-US" b="1" dirty="0"/>
                  <a:t> </a:t>
                </a:r>
                <a:r>
                  <a:rPr lang="en-US" b="1" dirty="0" err="1"/>
                  <a:t>dương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Từ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i="1" dirty="0"/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cam,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quýt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thanh</a:t>
                </a:r>
                <a:r>
                  <a:rPr lang="en-US" b="1" dirty="0"/>
                  <a:t> </a:t>
                </a:r>
                <a:r>
                  <a:rPr lang="en-US" b="1" dirty="0" err="1"/>
                  <a:t>yên</a:t>
                </a:r>
                <a:r>
                  <a:rPr lang="en-US" b="1" dirty="0"/>
                  <a:t>.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25" y="2209800"/>
                <a:ext cx="23180149" cy="9982200"/>
              </a:xfrm>
              <a:prstGeom prst="rect">
                <a:avLst/>
              </a:prstGeom>
              <a:blipFill>
                <a:blip r:embed="rId3"/>
                <a:stretch>
                  <a:fillRect l="-1183" t="-20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46FC4D-B718-493F-AB89-A05DAB611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46FC4D-B718-493F-AB89-A05DAB611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52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2DA5744-6DBB-4C78-A1B4-0A13A78626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8400" y="1900335"/>
                <a:ext cx="13792200" cy="11554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).</a:t>
                </a:r>
              </a:p>
              <a:p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dữ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ta </a:t>
                </a:r>
                <a:r>
                  <a:rPr lang="en-US" b="1" dirty="0" err="1"/>
                  <a:t>lập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</m:eqAr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: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𝟏𝟑𝟐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𝟏𝟓𝟔</m:t>
                            </m:r>
                          </m:e>
                        </m:eqAr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𝟏𝟑𝟐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𝟏𝟓𝟔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2DA5744-6DBB-4C78-A1B4-0A13A7862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900335"/>
                <a:ext cx="13792200" cy="11554691"/>
              </a:xfrm>
              <a:prstGeom prst="rect">
                <a:avLst/>
              </a:prstGeom>
              <a:blipFill>
                <a:blip r:embed="rId2"/>
                <a:stretch>
                  <a:fillRect l="-1943" t="-17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05000"/>
                <a:ext cx="9296400" cy="11554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i="1" dirty="0" err="1"/>
                  <a:t>Bài</a:t>
                </a:r>
                <a:r>
                  <a:rPr lang="en-US" b="1" i="1" dirty="0"/>
                  <a:t> 1.26 </a:t>
                </a:r>
                <a:r>
                  <a:rPr lang="en-US" b="1" dirty="0" err="1"/>
                  <a:t>Một</a:t>
                </a:r>
                <a:r>
                  <a:rPr lang="en-US" b="1" dirty="0"/>
                  <a:t> con </a:t>
                </a:r>
                <a:r>
                  <a:rPr lang="en-US" b="1" dirty="0" err="1"/>
                  <a:t>ngựa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đồng</a:t>
                </a:r>
                <a:r>
                  <a:rPr lang="en-US" b="1" dirty="0"/>
                  <a:t> (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cổ</a:t>
                </a:r>
                <a:r>
                  <a:rPr lang="en-US" b="1" dirty="0"/>
                  <a:t>).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muốn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nhưng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.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kia</a:t>
                </a:r>
                <a:r>
                  <a:rPr lang="en-US" b="1" dirty="0"/>
                  <a:t>: “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nửa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ngựa</a:t>
                </a:r>
                <a:r>
                  <a:rPr lang="en-US" b="1" dirty="0"/>
                  <a:t>”.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: “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,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sẽ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ngựa</a:t>
                </a:r>
                <a:r>
                  <a:rPr lang="en-US" b="1" dirty="0"/>
                  <a:t>”;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: “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tư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con </a:t>
                </a:r>
                <a:r>
                  <a:rPr lang="en-US" b="1" dirty="0" err="1"/>
                  <a:t>ngựa</a:t>
                </a:r>
                <a:r>
                  <a:rPr lang="en-US" b="1" dirty="0"/>
                  <a:t> </a:t>
                </a:r>
                <a:r>
                  <a:rPr lang="en-US" b="1" dirty="0" err="1"/>
                  <a:t>sẽ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”.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9296400" cy="11554691"/>
              </a:xfrm>
              <a:prstGeom prst="rect">
                <a:avLst/>
              </a:prstGeom>
              <a:blipFill>
                <a:blip r:embed="rId3"/>
                <a:stretch>
                  <a:fillRect l="-2947" t="-1740" r="-2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63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06267" y="3180700"/>
            <a:ext cx="7904333" cy="1013447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9665" y="3180701"/>
                <a:ext cx="15067135" cy="101344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Lời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65" y="3180701"/>
                <a:ext cx="15067135" cy="10134472"/>
              </a:xfrm>
              <a:prstGeom prst="rect">
                <a:avLst/>
              </a:prstGeom>
              <a:blipFill>
                <a:blip r:embed="rId3"/>
                <a:stretch>
                  <a:fillRect l="-1778" t="-19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9" y="5562604"/>
                <a:ext cx="7904334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799" y="5562604"/>
                <a:ext cx="7904334" cy="3189206"/>
              </a:xfrm>
              <a:prstGeom prst="rect">
                <a:avLst/>
              </a:prstGeom>
              <a:blipFill>
                <a:blip r:embed="rId4"/>
                <a:stretch>
                  <a:fillRect l="-3470" t="-40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0432" y="10820400"/>
                <a:ext cx="147828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0432" y="10820400"/>
                <a:ext cx="14782800" cy="1569660"/>
              </a:xfrm>
              <a:prstGeom prst="rect">
                <a:avLst/>
              </a:prstGeom>
              <a:blipFill>
                <a:blip r:embed="rId5"/>
                <a:stretch>
                  <a:fillRect l="-1856" t="-8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52475" y="3101572"/>
            <a:ext cx="6434710" cy="1023342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3749" y="3101573"/>
                <a:ext cx="16174867" cy="1023342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𝟕𝟗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𝟕𝟗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𝟏𝟕𝟖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749" y="3101573"/>
                <a:ext cx="16174867" cy="10233427"/>
              </a:xfrm>
              <a:prstGeom prst="rect">
                <a:avLst/>
              </a:prstGeom>
              <a:blipFill>
                <a:blip r:embed="rId3"/>
                <a:stretch>
                  <a:fillRect l="-1657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594" y="5059872"/>
                <a:ext cx="6345068" cy="466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594" y="5059872"/>
                <a:ext cx="6345068" cy="4666534"/>
              </a:xfrm>
              <a:prstGeom prst="rect">
                <a:avLst/>
              </a:prstGeom>
              <a:blipFill>
                <a:blip r:embed="rId4"/>
                <a:stretch>
                  <a:fillRect l="-4419" t="-24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044" y="10751985"/>
                <a:ext cx="15813686" cy="2583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altLang="en-US" sz="5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𝟕𝟗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𝟓𝟓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𝟏𝟕𝟖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𝟏𝟔𝟓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altLang="en-US" sz="7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4044" y="10751985"/>
                <a:ext cx="15813686" cy="2583015"/>
              </a:xfrm>
              <a:prstGeom prst="rect">
                <a:avLst/>
              </a:prstGeom>
              <a:blipFill>
                <a:blip r:embed="rId5"/>
                <a:stretch>
                  <a:fillRect l="-2082" t="-61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33426" y="3235979"/>
            <a:ext cx="7162800" cy="990282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3229884"/>
                <a:ext cx="15557161" cy="9902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229884"/>
                <a:ext cx="15557161" cy="9902824"/>
              </a:xfrm>
              <a:prstGeom prst="rect">
                <a:avLst/>
              </a:prstGeom>
              <a:blipFill>
                <a:blip r:embed="rId3"/>
                <a:stretch>
                  <a:fillRect l="-1723" t="-2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960003"/>
                <a:ext cx="6829426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960003"/>
                <a:ext cx="6829426" cy="3189206"/>
              </a:xfrm>
              <a:prstGeom prst="rect">
                <a:avLst/>
              </a:prstGeom>
              <a:blipFill>
                <a:blip r:embed="rId4"/>
                <a:stretch>
                  <a:fillRect l="-4018" t="-4015" r="-5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10549693"/>
                <a:ext cx="15268574" cy="2490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𝟒𝟐</m:t>
                              </m:r>
                            </m:den>
                          </m:f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10549693"/>
                <a:ext cx="15268574" cy="2490682"/>
              </a:xfrm>
              <a:prstGeom prst="rect">
                <a:avLst/>
              </a:prstGeom>
              <a:blipFill>
                <a:blip r:embed="rId5"/>
                <a:stretch>
                  <a:fillRect l="-1796" t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1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61999" y="3208616"/>
            <a:ext cx="8001002" cy="98215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3999" y="3208616"/>
                <a:ext cx="14782797" cy="982158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endParaRPr lang="en-US" sz="20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0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3208616"/>
                <a:ext cx="14782797" cy="9821584"/>
              </a:xfrm>
              <a:prstGeom prst="rect">
                <a:avLst/>
              </a:prstGeom>
              <a:blipFill>
                <a:blip r:embed="rId3"/>
                <a:stretch>
                  <a:fillRect l="-1813" t="-2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500" y="5263397"/>
                <a:ext cx="7620000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0" y="5263397"/>
                <a:ext cx="7620000" cy="3189206"/>
              </a:xfrm>
              <a:prstGeom prst="rect">
                <a:avLst/>
              </a:prstGeom>
              <a:blipFill>
                <a:blip r:embed="rId4"/>
                <a:stretch>
                  <a:fillRect l="-3600" t="-38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524564D-A5CD-4856-AB98-7F1AB20E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684" y="11990096"/>
            <a:ext cx="12335428" cy="81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4678" y="1923661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06268" y="3173937"/>
            <a:ext cx="23164799" cy="284586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1.16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6327235"/>
                <a:ext cx="22971968" cy="713159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Ta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c</m:t>
                    </m:r>
                    <m:r>
                      <m:rPr>
                        <m:nor/>
                      </m:rPr>
                      <a:rPr lang="en-US" b="1"/>
                      <m:t>ó: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ì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n</m:t>
                    </m:r>
                    <m:r>
                      <m:rPr>
                        <m:nor/>
                      </m:rPr>
                      <a:rPr lang="en-US" b="1"/>
                      <m:t>ê</m:t>
                    </m:r>
                    <m:r>
                      <m:rPr>
                        <m:nor/>
                      </m:rPr>
                      <a:rPr lang="en-US" b="1"/>
                      <m:t>n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ta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suy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ra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ậ</m:t>
                    </m:r>
                    <m:r>
                      <m:rPr>
                        <m:nor/>
                      </m:rPr>
                      <a:rPr lang="en-US" b="1"/>
                      <m:t>y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27235"/>
                <a:ext cx="22971968" cy="7131590"/>
              </a:xfrm>
              <a:prstGeom prst="rect">
                <a:avLst/>
              </a:prstGeom>
              <a:blipFill>
                <a:blip r:embed="rId3"/>
                <a:stretch>
                  <a:fillRect l="-1167" t="-28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3481371"/>
                <a:ext cx="18745200" cy="2230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481371"/>
                <a:ext cx="18745200" cy="2230995"/>
              </a:xfrm>
              <a:prstGeom prst="rect">
                <a:avLst/>
              </a:prstGeom>
              <a:blipFill>
                <a:blip r:embed="rId4"/>
                <a:stretch>
                  <a:fillRect l="-1463" t="-60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65922" y="1905000"/>
            <a:ext cx="238506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5922" y="2941748"/>
            <a:ext cx="23850600" cy="42210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22" y="7646663"/>
                <a:ext cx="23850600" cy="561213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marL="914400" indent="-914400">
                  <a:buAutoNum type="alphaLcParenR"/>
                </a:pPr>
                <a:r>
                  <a:rPr lang="en-US" b="1" dirty="0" err="1"/>
                  <a:t>Parabol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 	</a:t>
                </a:r>
              </a:p>
              <a:p>
                <a:pPr marL="0" indent="0">
                  <a:buNone/>
                </a:pPr>
                <a:r>
                  <a:rPr lang="en-US" b="1" dirty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" y="7646663"/>
                <a:ext cx="23850600" cy="5612137"/>
              </a:xfrm>
              <a:prstGeom prst="rect">
                <a:avLst/>
              </a:prstGeom>
              <a:blipFill>
                <a:blip r:embed="rId3"/>
                <a:stretch>
                  <a:fillRect l="-1175" t="-35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/>
                  <a:t>Tìm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mỗi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hợp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nhận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  làm </a:t>
                </a:r>
                <a:r>
                  <a:rPr lang="en-US" sz="4800" b="1" dirty="0" err="1"/>
                  <a:t>trục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xứng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  <a:endParaRPr kumimoji="0" lang="en-US" altLang="en-US" sz="23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blipFill>
                <a:blip r:embed="rId4"/>
                <a:stretch>
                  <a:fillRect l="-1180" t="-2867" b="-9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7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65922" y="1905000"/>
            <a:ext cx="238506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5922" y="2941748"/>
            <a:ext cx="23850600" cy="42210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22" y="7315200"/>
                <a:ext cx="23850600" cy="61436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Parabol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làm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" y="7315200"/>
                <a:ext cx="23850600" cy="6143625"/>
              </a:xfrm>
              <a:prstGeom prst="rect">
                <a:avLst/>
              </a:prstGeom>
              <a:blipFill>
                <a:blip r:embed="rId3"/>
                <a:stretch>
                  <a:fillRect l="-1150" t="-3267" b="-65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/>
                  <a:t>Tìm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mỗi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hợp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nhận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  làm </a:t>
                </a:r>
                <a:r>
                  <a:rPr lang="en-US" sz="4800" b="1" dirty="0" err="1"/>
                  <a:t>trục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xứng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  <a:endParaRPr kumimoji="0" lang="en-US" altLang="en-US" sz="23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blipFill>
                <a:blip r:embed="rId4"/>
                <a:stretch>
                  <a:fillRect l="-1180" t="-2867" b="-9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9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3363</TotalTime>
  <Words>2265</Words>
  <Application>Microsoft Office PowerPoint</Application>
  <PresentationFormat>Custom</PresentationFormat>
  <Paragraphs>260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MyPC</cp:lastModifiedBy>
  <cp:revision>366</cp:revision>
  <dcterms:created xsi:type="dcterms:W3CDTF">2013-08-31T11:42:51Z</dcterms:created>
  <dcterms:modified xsi:type="dcterms:W3CDTF">2022-04-04T14:48:44Z</dcterms:modified>
  <cp:category>9Slide.vn</cp:category>
</cp:coreProperties>
</file>