
<file path=[Content_Types].xml><?xml version="1.0" encoding="utf-8"?>
<Types xmlns="http://schemas.openxmlformats.org/package/2006/content-types">
  <Default Extension="jpeg" ContentType="image/jpeg"/>
  <Default Extension="JPG" ContentType="image/.jpg"/>
  <Default Extension="tiff" ContentType="image/tiff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1" r:id="rId3"/>
    <p:sldId id="256" r:id="rId5"/>
    <p:sldId id="389" r:id="rId6"/>
    <p:sldId id="302" r:id="rId7"/>
    <p:sldId id="279" r:id="rId8"/>
    <p:sldId id="535" r:id="rId9"/>
    <p:sldId id="683" r:id="rId10"/>
    <p:sldId id="684" r:id="rId11"/>
    <p:sldId id="685" r:id="rId12"/>
    <p:sldId id="360" r:id="rId13"/>
    <p:sldId id="617" r:id="rId14"/>
    <p:sldId id="573" r:id="rId15"/>
    <p:sldId id="716" r:id="rId16"/>
    <p:sldId id="717" r:id="rId17"/>
    <p:sldId id="316" r:id="rId18"/>
    <p:sldId id="718" r:id="rId19"/>
    <p:sldId id="719" r:id="rId20"/>
    <p:sldId id="470" r:id="rId21"/>
    <p:sldId id="622" r:id="rId22"/>
    <p:sldId id="741" r:id="rId23"/>
    <p:sldId id="372" r:id="rId24"/>
    <p:sldId id="651" r:id="rId25"/>
    <p:sldId id="742" r:id="rId26"/>
    <p:sldId id="653" r:id="rId27"/>
    <p:sldId id="298" r:id="rId28"/>
    <p:sldId id="743" r:id="rId29"/>
    <p:sldId id="602" r:id="rId30"/>
    <p:sldId id="744" r:id="rId31"/>
    <p:sldId id="745" r:id="rId32"/>
    <p:sldId id="674" r:id="rId33"/>
    <p:sldId id="746" r:id="rId34"/>
    <p:sldId id="747" r:id="rId35"/>
    <p:sldId id="748" r:id="rId36"/>
    <p:sldId id="313" r:id="rId37"/>
    <p:sldId id="749" r:id="rId38"/>
    <p:sldId id="750" r:id="rId39"/>
    <p:sldId id="330" r:id="rId40"/>
    <p:sldId id="406" r:id="rId41"/>
    <p:sldId id="751" r:id="rId42"/>
    <p:sldId id="752" r:id="rId43"/>
    <p:sldId id="35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10" userDrawn="1">
          <p15:clr>
            <a:srgbClr val="A4A3A4"/>
          </p15:clr>
        </p15:guide>
        <p15:guide id="2" pos="37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B9AD"/>
    <a:srgbClr val="C7DCA7"/>
    <a:srgbClr val="FFC5C5"/>
    <a:srgbClr val="EAECCC"/>
    <a:srgbClr val="C3E2C2"/>
    <a:srgbClr val="FFFFFF"/>
    <a:srgbClr val="092635"/>
    <a:srgbClr val="7BD3EA"/>
    <a:srgbClr val="A1EEBD"/>
    <a:srgbClr val="F6F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072" y="608"/>
      </p:cViewPr>
      <p:guideLst>
        <p:guide orient="horz" pos="2510"/>
        <p:guide pos="37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bleStyles" Target="tableStyles.xml"/><Relationship Id="rId46" Type="http://schemas.openxmlformats.org/officeDocument/2006/relationships/viewProps" Target="viewProps.xml"/><Relationship Id="rId45" Type="http://schemas.openxmlformats.org/officeDocument/2006/relationships/presProps" Target="presProps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4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.png"/><Relationship Id="rId3" Type="http://schemas.openxmlformats.org/officeDocument/2006/relationships/image" Target="../media/image14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2.xml"/><Relationship Id="rId7" Type="http://schemas.microsoft.com/office/2007/relationships/media" Target="../media/media3.mp3"/><Relationship Id="rId6" Type="http://schemas.openxmlformats.org/officeDocument/2006/relationships/audio" Target="../media/media3.mp3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4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6.xml"/><Relationship Id="rId8" Type="http://schemas.openxmlformats.org/officeDocument/2006/relationships/slideLayout" Target="../slideLayouts/slideLayout2.xml"/><Relationship Id="rId7" Type="http://schemas.microsoft.com/office/2007/relationships/media" Target="../media/media4.mp3"/><Relationship Id="rId6" Type="http://schemas.openxmlformats.org/officeDocument/2006/relationships/audio" Target="../media/media4.mp3"/><Relationship Id="rId5" Type="http://schemas.microsoft.com/office/2007/relationships/media" Target="../media/media6.mp3"/><Relationship Id="rId4" Type="http://schemas.openxmlformats.org/officeDocument/2006/relationships/audio" Target="../media/media6.mp3"/><Relationship Id="rId3" Type="http://schemas.openxmlformats.org/officeDocument/2006/relationships/image" Target="../media/image14.png"/><Relationship Id="rId2" Type="http://schemas.microsoft.com/office/2007/relationships/media" Target="../media/media5.mp3"/><Relationship Id="rId1" Type="http://schemas.openxmlformats.org/officeDocument/2006/relationships/audio" Target="../media/media5.mp3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7.mp3"/><Relationship Id="rId1" Type="http://schemas.openxmlformats.org/officeDocument/2006/relationships/audio" Target="../media/media7.mp3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7.mp3"/><Relationship Id="rId1" Type="http://schemas.openxmlformats.org/officeDocument/2006/relationships/audio" Target="../media/media7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4.wdp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tif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686435" y="7826375"/>
            <a:ext cx="12037060" cy="4907280"/>
          </a:xfrm>
          <a:prstGeom prst="triangle">
            <a:avLst/>
          </a:prstGeom>
          <a:solidFill>
            <a:srgbClr val="F6D6D6">
              <a:alpha val="7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946785" y="7827010"/>
            <a:ext cx="11604625" cy="4700270"/>
          </a:xfrm>
          <a:prstGeom prst="triangle">
            <a:avLst>
              <a:gd name="adj" fmla="val 50210"/>
            </a:avLst>
          </a:prstGeom>
          <a:solidFill>
            <a:srgbClr val="F6F7C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947420" y="7961630"/>
            <a:ext cx="11438890" cy="4565650"/>
          </a:xfrm>
          <a:prstGeom prst="triangle">
            <a:avLst>
              <a:gd name="adj" fmla="val 50210"/>
            </a:avLst>
          </a:prstGeom>
          <a:solidFill>
            <a:srgbClr val="A1EEB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946785" y="7961630"/>
            <a:ext cx="11439525" cy="4566285"/>
          </a:xfrm>
          <a:prstGeom prst="triangle">
            <a:avLst>
              <a:gd name="adj" fmla="val 50033"/>
            </a:avLst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3"/>
          <p:cNvSpPr txBox="1"/>
          <p:nvPr/>
        </p:nvSpPr>
        <p:spPr>
          <a:xfrm>
            <a:off x="8121015" y="2117725"/>
            <a:ext cx="3399790" cy="258445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Future Vision</a:t>
            </a:r>
            <a:endParaRPr lang="en-US" sz="54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11430" y="1544955"/>
            <a:ext cx="6540500" cy="4775835"/>
            <a:chOff x="-4" y="2433"/>
            <a:chExt cx="7880" cy="7521"/>
          </a:xfrm>
          <a:blipFill rotWithShape="1">
            <a:blip r:embed="rId1"/>
            <a:stretch>
              <a:fillRect/>
            </a:stretch>
          </a:blipFill>
        </p:grpSpPr>
        <p:sp>
          <p:nvSpPr>
            <p:cNvPr id="5" name="Isosceles Triangle 4"/>
            <p:cNvSpPr/>
            <p:nvPr/>
          </p:nvSpPr>
          <p:spPr>
            <a:xfrm>
              <a:off x="-4" y="6305"/>
              <a:ext cx="3940" cy="3639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3790" y="6200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7" name="Isosceles Triangle 6"/>
            <p:cNvSpPr/>
            <p:nvPr/>
          </p:nvSpPr>
          <p:spPr>
            <a:xfrm rot="10800000">
              <a:off x="1930" y="6188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 flipV="1">
              <a:off x="97" y="2433"/>
              <a:ext cx="3940" cy="3872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flipV="1">
              <a:off x="3936" y="2434"/>
              <a:ext cx="3940" cy="3767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rot="10800000" flipV="1">
              <a:off x="2031" y="2433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3"/>
          <p:cNvSpPr txBox="1"/>
          <p:nvPr/>
        </p:nvSpPr>
        <p:spPr>
          <a:xfrm>
            <a:off x="389255" y="4424045"/>
            <a:ext cx="2996565" cy="187452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sym typeface="+mn-ea"/>
              </a:rPr>
              <a:t>Future Vision</a:t>
            </a:r>
            <a:endParaRPr lang="en-US" sz="32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2" name="TextBox 3"/>
          <p:cNvSpPr txBox="1"/>
          <p:nvPr/>
        </p:nvSpPr>
        <p:spPr>
          <a:xfrm>
            <a:off x="5215255" y="1435100"/>
            <a:ext cx="70453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- Imagine yourselves ten years from now in your ideal job.</a:t>
            </a:r>
            <a:endParaRPr lang="en-US" sz="3200" dirty="0"/>
          </a:p>
        </p:txBody>
      </p:sp>
      <p:sp>
        <p:nvSpPr>
          <p:cNvPr id="5" name="TextBox 3"/>
          <p:cNvSpPr txBox="1"/>
          <p:nvPr/>
        </p:nvSpPr>
        <p:spPr>
          <a:xfrm>
            <a:off x="5309870" y="2511425"/>
            <a:ext cx="679831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/>
              <a:t>Questions:</a:t>
            </a:r>
            <a:endParaRPr lang="en-US" sz="3200" b="1" dirty="0"/>
          </a:p>
          <a:p>
            <a:pPr algn="just"/>
            <a:r>
              <a:rPr lang="en-US" sz="3200" dirty="0"/>
              <a:t>- What does your daily routine look like?</a:t>
            </a:r>
            <a:endParaRPr lang="en-US" sz="3200" dirty="0"/>
          </a:p>
          <a:p>
            <a:pPr algn="just"/>
            <a:r>
              <a:rPr lang="en-US" sz="3200" dirty="0"/>
              <a:t>- What skills do you need to get there?</a:t>
            </a:r>
            <a:endParaRPr lang="en-US" sz="3200" dirty="0"/>
          </a:p>
          <a:p>
            <a:pPr algn="just"/>
            <a:r>
              <a:rPr lang="en-US" sz="3200" dirty="0"/>
              <a:t>- What challenges and rewards do you face?</a:t>
            </a:r>
            <a:endParaRPr lang="en-US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62585" y="1345565"/>
            <a:ext cx="3318510" cy="2423160"/>
            <a:chOff x="-4" y="2433"/>
            <a:chExt cx="7880" cy="7521"/>
          </a:xfrm>
          <a:blipFill rotWithShape="1">
            <a:blip r:embed="rId1"/>
            <a:stretch>
              <a:fillRect/>
            </a:stretch>
          </a:blipFill>
        </p:grpSpPr>
        <p:sp>
          <p:nvSpPr>
            <p:cNvPr id="7" name="Isosceles Triangle 6"/>
            <p:cNvSpPr/>
            <p:nvPr/>
          </p:nvSpPr>
          <p:spPr>
            <a:xfrm>
              <a:off x="-4" y="6305"/>
              <a:ext cx="3940" cy="3639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8" name="Isosceles Triangle 7"/>
            <p:cNvSpPr/>
            <p:nvPr/>
          </p:nvSpPr>
          <p:spPr>
            <a:xfrm>
              <a:off x="3790" y="6200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1930" y="6188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0" name="Isosceles Triangle 9"/>
            <p:cNvSpPr/>
            <p:nvPr/>
          </p:nvSpPr>
          <p:spPr>
            <a:xfrm flipV="1">
              <a:off x="97" y="2433"/>
              <a:ext cx="3940" cy="3872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2" name="Isosceles Triangle 11"/>
            <p:cNvSpPr/>
            <p:nvPr/>
          </p:nvSpPr>
          <p:spPr>
            <a:xfrm flipV="1">
              <a:off x="3936" y="2434"/>
              <a:ext cx="3940" cy="3767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3" name="Isosceles Triangle 12"/>
            <p:cNvSpPr/>
            <p:nvPr/>
          </p:nvSpPr>
          <p:spPr>
            <a:xfrm rot="10800000" flipV="1">
              <a:off x="2031" y="2433"/>
              <a:ext cx="3940" cy="3755"/>
            </a:xfrm>
            <a:prstGeom prst="triangle">
              <a:avLst>
                <a:gd name="adj" fmla="val 52538"/>
              </a:avLst>
            </a:prstGeom>
            <a:grpFill/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</p:grpSp>
      <p:sp>
        <p:nvSpPr>
          <p:cNvPr id="16" name="TextBox 3"/>
          <p:cNvSpPr txBox="1"/>
          <p:nvPr/>
        </p:nvSpPr>
        <p:spPr>
          <a:xfrm>
            <a:off x="5368925" y="5017135"/>
            <a:ext cx="70453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/>
            <a:r>
              <a:rPr lang="en-US" sz="3200" dirty="0"/>
              <a:t>- Describe your future job in detail.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/>
      <p:bldP spid="2" grpId="0"/>
      <p:bldP spid="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>
                <a:solidFill>
                  <a:srgbClr val="AD4F0F"/>
                </a:solidFill>
              </a:rPr>
              <a:t>career (n)</a:t>
            </a:r>
            <a:r>
              <a:rPr lang="en-US" sz="6600" b="1"/>
              <a:t>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6342" y="4062025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sự nghiệp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2019562" y="2868225"/>
            <a:ext cx="220599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/kəˈrɪə/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24245" y="1101725"/>
            <a:ext cx="591693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series of jobs that a person has in a particular area of work, usually involving more responsibility as time passes.</a:t>
            </a:r>
            <a:endParaRPr lang="en-US" sz="36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6351905" y="3963035"/>
            <a:ext cx="5521325" cy="277622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pic>
        <p:nvPicPr>
          <p:cNvPr id="4" name="care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750" y="2657475"/>
            <a:ext cx="1040765" cy="10407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-2803525" y="4608830"/>
            <a:ext cx="2301875" cy="14852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>
                <a:solidFill>
                  <a:srgbClr val="AD4F0F"/>
                </a:solidFill>
              </a:rPr>
              <a:t>orientation (n)</a:t>
            </a:r>
            <a:r>
              <a:rPr lang="en-US" sz="6000" b="1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6342" y="4062025"/>
            <a:ext cx="405089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sự định hướng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286455" y="2868225"/>
            <a:ext cx="367220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/ˌɔːriənˈteɪʃn/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024245" y="1202690"/>
            <a:ext cx="591693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training or preparation for a new job or activity.</a:t>
            </a:r>
            <a:endParaRPr lang="en-US" sz="36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s 12"/>
          <p:cNvSpPr/>
          <p:nvPr/>
        </p:nvSpPr>
        <p:spPr>
          <a:xfrm>
            <a:off x="6120130" y="2697480"/>
            <a:ext cx="5998845" cy="387096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pic>
        <p:nvPicPr>
          <p:cNvPr id="3" name="orientatio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935" y="2737485"/>
            <a:ext cx="1091565" cy="10915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12952095" y="4224020"/>
            <a:ext cx="3232150" cy="16249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9623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-107950" y="1356995"/>
            <a:ext cx="6459855" cy="440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>
                <a:solidFill>
                  <a:srgbClr val="AD4F0F"/>
                </a:solidFill>
              </a:rPr>
              <a:t>vocational (adj)</a:t>
            </a:r>
            <a:r>
              <a:rPr lang="en-US" sz="6000" b="1"/>
              <a:t> </a:t>
            </a:r>
            <a:endParaRPr lang="en-US" sz="60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26342" y="4062025"/>
            <a:ext cx="4050892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thuộc về nghề nghiệp, hướng nghiệp</a:t>
            </a:r>
            <a:endParaRPr lang="en-US" sz="4800"/>
          </a:p>
        </p:txBody>
      </p:sp>
      <p:sp>
        <p:nvSpPr>
          <p:cNvPr id="2" name="Rectangle 1"/>
          <p:cNvSpPr/>
          <p:nvPr/>
        </p:nvSpPr>
        <p:spPr>
          <a:xfrm>
            <a:off x="1348685" y="2868225"/>
            <a:ext cx="354774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/vəʊˈkeɪʃənl/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202045" y="989330"/>
            <a:ext cx="591693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knowledge and skills that prepare you for a particular job</a:t>
            </a:r>
            <a:endParaRPr lang="en-US" sz="36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-3430905" y="5848985"/>
            <a:ext cx="3872230" cy="6572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en-US"/>
          </a:p>
        </p:txBody>
      </p:sp>
      <p:pic>
        <p:nvPicPr>
          <p:cNvPr id="4" name="vocational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06070" y="2697480"/>
            <a:ext cx="1306195" cy="121094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045835" y="3000375"/>
            <a:ext cx="571817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000">
                <a:sym typeface="+mn-ea"/>
              </a:rPr>
              <a:t>The school offers </a:t>
            </a:r>
            <a:r>
              <a:rPr lang="en-US" sz="4000" b="1" u="sng">
                <a:sym typeface="+mn-ea"/>
              </a:rPr>
              <a:t>vocational programs</a:t>
            </a:r>
            <a:r>
              <a:rPr lang="en-US" sz="4000">
                <a:sym typeface="+mn-ea"/>
              </a:rPr>
              <a:t> in electrical work.</a:t>
            </a:r>
            <a:endParaRPr lang="en-US" sz="4000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-3884930" y="4963160"/>
            <a:ext cx="2569845" cy="165862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5849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garment worker 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45" y="40430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công nhân may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654666" y="3044857"/>
            <a:ext cx="484060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/ˈɡɑːmənt ˈwɜːkə/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129020" y="1329055"/>
            <a:ext cx="590296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person whose occupation is making and altering garments.</a:t>
            </a:r>
            <a:endParaRPr lang="en-US" sz="35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arment worke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3044825"/>
            <a:ext cx="939165" cy="939165"/>
          </a:xfrm>
          <a:prstGeom prst="rect">
            <a:avLst/>
          </a:prstGeom>
        </p:spPr>
      </p:pic>
      <p:sp>
        <p:nvSpPr>
          <p:cNvPr id="6" name="Rectangles 5"/>
          <p:cNvSpPr/>
          <p:nvPr/>
        </p:nvSpPr>
        <p:spPr>
          <a:xfrm>
            <a:off x="5831840" y="2750820"/>
            <a:ext cx="5998845" cy="387096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584960"/>
            <a:ext cx="584263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bartender (n)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45" y="4043045"/>
            <a:ext cx="5015230" cy="1753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thợ pha chế đồ uống có cồn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485564" y="3044857"/>
            <a:ext cx="3178810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/ˈbɑːtendə/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6129020" y="1329055"/>
            <a:ext cx="5902960" cy="11684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someone who makes and serves drink in a bar</a:t>
            </a:r>
            <a:endParaRPr lang="en-US" sz="35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5831840" y="2750820"/>
            <a:ext cx="5998845" cy="3870960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4" name="bartend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045" y="2651125"/>
            <a:ext cx="1301750" cy="1301750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13528040" y="4855210"/>
            <a:ext cx="3103245" cy="200279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/>
          <p:nvPr/>
        </p:nvSpPr>
        <p:spPr>
          <a:xfrm>
            <a:off x="286385" y="1280160"/>
            <a:ext cx="5545455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theoretical (adj)</a:t>
            </a:r>
            <a:endParaRPr lang="en-US" sz="66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7045" y="4157345"/>
            <a:ext cx="501523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(thuộc) lý thuyết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215371" y="3327432"/>
            <a:ext cx="3719195" cy="829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/θɪəˈret.ɪ.kəl/</a:t>
            </a:r>
            <a:endParaRPr lang="en-US" sz="4800" b="1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5831840" y="1016635"/>
            <a:ext cx="590296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5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the ideas that relate to a subject, not the practical uses of that subject. </a:t>
            </a:r>
            <a:endParaRPr lang="en-US" sz="3500" b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s 5"/>
          <p:cNvSpPr/>
          <p:nvPr/>
        </p:nvSpPr>
        <p:spPr>
          <a:xfrm>
            <a:off x="12562840" y="5332095"/>
            <a:ext cx="1998345" cy="1289685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theoretica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6385" y="3116580"/>
            <a:ext cx="1250950" cy="1250950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6045835" y="3000375"/>
            <a:ext cx="571817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/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</a:rPr>
              <a:t>Ex: </a:t>
            </a:r>
            <a:r>
              <a:rPr lang="en-US" sz="4000" b="1">
                <a:sym typeface="+mn-ea"/>
              </a:rPr>
              <a:t>theoretical</a:t>
            </a:r>
            <a:r>
              <a:rPr lang="en-US" sz="4000">
                <a:sym typeface="+mn-ea"/>
              </a:rPr>
              <a:t> physics</a:t>
            </a:r>
            <a:endParaRPr lang="en-US" sz="4000">
              <a:solidFill>
                <a:srgbClr val="000000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8015" y="988060"/>
          <a:ext cx="11428730" cy="494665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87495"/>
                <a:gridCol w="4457065"/>
                <a:gridCol w="2884170"/>
              </a:tblGrid>
              <a:tr h="90868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57150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career (n)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/kəˈrɪə/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nghiệp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83820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orientation (n)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/ˌɔːriənˈteɪʃn/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định hướng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95631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vocational (adj)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/vəʊˈkeɪʃənl/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thuộc về nghề nghiệp, hướng nghiệp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aree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750" y="1800225"/>
            <a:ext cx="1040765" cy="1040765"/>
          </a:xfrm>
          <a:prstGeom prst="rect">
            <a:avLst/>
          </a:prstGeom>
        </p:spPr>
      </p:pic>
      <p:pic>
        <p:nvPicPr>
          <p:cNvPr id="5" name="orientation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750" y="2883535"/>
            <a:ext cx="1040765" cy="1040765"/>
          </a:xfrm>
          <a:prstGeom prst="rect">
            <a:avLst/>
          </a:prstGeom>
        </p:spPr>
      </p:pic>
      <p:pic>
        <p:nvPicPr>
          <p:cNvPr id="3" name="vocational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58750" y="4885690"/>
            <a:ext cx="1040765" cy="10407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270" y="-7620"/>
            <a:ext cx="12192000" cy="781050"/>
            <a:chOff x="7620" y="-7620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28015" y="797560"/>
          <a:ext cx="11276330" cy="44996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50690"/>
                <a:gridCol w="4077970"/>
                <a:gridCol w="2947670"/>
              </a:tblGrid>
              <a:tr h="91630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  <a:endParaRPr lang="en-US" sz="4000" b="1" dirty="0">
                        <a:solidFill>
                          <a:srgbClr val="05A0B8"/>
                        </a:solidFill>
                      </a:endParaRPr>
                    </a:p>
                  </a:txBody>
                  <a:tcPr anchor="ctr"/>
                </a:tc>
              </a:tr>
              <a:tr h="811530">
                <a:tc>
                  <a:txBody>
                    <a:bodyPr/>
                    <a:lstStyle/>
                    <a:p>
                      <a:pPr marL="144145" marR="0" indent="-144145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garment worker 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/ˈɡɑːmənt ˈwɜːkə/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 nhân may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84518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bartender (n)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/ˈbɑːtendə/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thợ pha chế đồ uống có cồn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  <a:tr h="96393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theoretical (adj)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/θɪəˈret.ɪ.kəl/</a:t>
                      </a:r>
                      <a:endParaRPr lang="en-US" sz="40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(thuộc) lý thuyết</a:t>
                      </a:r>
                      <a:endParaRPr lang="en-US" sz="4000" b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66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artende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90805" y="3582035"/>
            <a:ext cx="939165" cy="939165"/>
          </a:xfrm>
          <a:prstGeom prst="rect">
            <a:avLst/>
          </a:prstGeom>
        </p:spPr>
      </p:pic>
      <p:pic>
        <p:nvPicPr>
          <p:cNvPr id="7" name="theoretical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90805" y="5408930"/>
            <a:ext cx="939165" cy="939165"/>
          </a:xfrm>
          <a:prstGeom prst="rect">
            <a:avLst/>
          </a:prstGeom>
        </p:spPr>
      </p:pic>
      <p:pic>
        <p:nvPicPr>
          <p:cNvPr id="12" name="garment worker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90805" y="1892300"/>
            <a:ext cx="939165" cy="9391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1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6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BD3EA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/>
        </p:nvSpPr>
        <p:spPr>
          <a:xfrm>
            <a:off x="0" y="1272540"/>
            <a:ext cx="12191365" cy="5585460"/>
          </a:xfrm>
          <a:prstGeom prst="triangle">
            <a:avLst/>
          </a:prstGeom>
          <a:solidFill>
            <a:srgbClr val="F6D6D6">
              <a:alpha val="72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>
            <a:off x="635" y="1775460"/>
            <a:ext cx="12191365" cy="5082540"/>
          </a:xfrm>
          <a:prstGeom prst="triangle">
            <a:avLst>
              <a:gd name="adj" fmla="val 50210"/>
            </a:avLst>
          </a:prstGeom>
          <a:solidFill>
            <a:srgbClr val="F6F7C4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21590" y="1999615"/>
            <a:ext cx="12191365" cy="5082540"/>
          </a:xfrm>
          <a:prstGeom prst="triangle">
            <a:avLst>
              <a:gd name="adj" fmla="val 50210"/>
            </a:avLst>
          </a:prstGeom>
          <a:solidFill>
            <a:srgbClr val="A1EEBD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1" name="Isosceles Triangle 10"/>
          <p:cNvSpPr/>
          <p:nvPr/>
        </p:nvSpPr>
        <p:spPr>
          <a:xfrm>
            <a:off x="402590" y="2433320"/>
            <a:ext cx="11439525" cy="4566285"/>
          </a:xfrm>
          <a:prstGeom prst="triangle">
            <a:avLst>
              <a:gd name="adj" fmla="val 50033"/>
            </a:avLst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 rot="0">
            <a:off x="7331710" y="280035"/>
            <a:ext cx="870585" cy="709295"/>
            <a:chOff x="2180974" y="148629"/>
            <a:chExt cx="1062130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1062130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5608320" y="2311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92010" y="213360"/>
            <a:ext cx="10960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latin typeface="Myriad Pro" pitchFamily="34" charset="0"/>
              </a:rPr>
              <a:t>12</a:t>
            </a:r>
            <a:endParaRPr lang="en-US" sz="4000" b="1" u="sng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20765" y="1710690"/>
            <a:ext cx="7086600" cy="132207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 fontAlgn="t"/>
            <a:r>
              <a:rPr lang="en-US" sz="4000" b="1" dirty="0">
                <a:solidFill>
                  <a:schemeClr val="bg1"/>
                </a:solidFill>
              </a:rPr>
              <a:t>What will you do 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 fontAlgn="t"/>
            <a:r>
              <a:rPr lang="en-US" sz="4000" b="1" dirty="0">
                <a:solidFill>
                  <a:schemeClr val="bg1"/>
                </a:solidFill>
              </a:rPr>
              <a:t>in the future?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96275" y="282575"/>
            <a:ext cx="4589780" cy="70675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en-US" sz="4000" b="1" dirty="0">
                <a:solidFill>
                  <a:schemeClr val="bg1"/>
                </a:solidFill>
              </a:rPr>
              <a:t>CAREER CHOICES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995160" y="1069340"/>
            <a:ext cx="510159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7520940" y="1104900"/>
            <a:ext cx="4712970" cy="523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0">
            <a:off x="6450965" y="917575"/>
            <a:ext cx="990600" cy="941705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Future Vision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Match the words and phrases in the conversation with their pictures.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Choose the correct answer A, B, C, or D to complete each sentence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55600" y="1322070"/>
            <a:ext cx="4032885" cy="500507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105" y="999490"/>
            <a:ext cx="9083675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girls and the boys are thinking about their career.  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3365500" y="2621280"/>
            <a:ext cx="8336280" cy="1272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 Who can provide the girl with advice?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 What did they do yesterday?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2849245" y="2100580"/>
            <a:ext cx="8131175" cy="68199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3094355" y="3807460"/>
            <a:ext cx="8131175" cy="920750"/>
          </a:xfrm>
          <a:prstGeom prst="rect">
            <a:avLst/>
          </a:prstGeom>
          <a:noFill/>
        </p:spPr>
        <p:txBody>
          <a:bodyPr wrap="square">
            <a:noAutofit/>
          </a:bodyPr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Suggested answers: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>
            <a:off x="3365500" y="4361180"/>
            <a:ext cx="8528050" cy="21583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1/ parents, teachers at their school, brothers/ sisters, friends, consultants, teachers at vocational schools, etc.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2/ Mi attended a career orientation session and Nick did his project.</a:t>
            </a:r>
            <a:endParaRPr lang="en-US" sz="2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5" grpId="0"/>
      <p:bldP spid="5" grpId="1"/>
      <p:bldP spid="14" grpId="0"/>
      <p:bldP spid="1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100330" y="1309370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/>
              <a:t>Mi:</a:t>
            </a:r>
            <a:r>
              <a:rPr lang="en-US" sz="3000"/>
              <a:t> Did you attend the career orientation session yesterday?</a:t>
            </a:r>
            <a:endParaRPr lang="en-US" sz="3000"/>
          </a:p>
          <a:p>
            <a:pPr algn="just"/>
            <a:r>
              <a:rPr lang="en-US" sz="3000" b="1"/>
              <a:t>Nick:</a:t>
            </a:r>
            <a:r>
              <a:rPr lang="en-US" sz="3000"/>
              <a:t> No, I didn’t. I had to complete my project. How was it?</a:t>
            </a:r>
            <a:endParaRPr lang="en-US" sz="3000"/>
          </a:p>
          <a:p>
            <a:pPr algn="just"/>
            <a:r>
              <a:rPr lang="en-US" sz="3000" b="1"/>
              <a:t>Mi:</a:t>
            </a:r>
            <a:r>
              <a:rPr lang="en-US" sz="3000"/>
              <a:t> It was really informative. There were three guest speakers from vocational colleges. They introduced their job training courses for lower secondary leavers. </a:t>
            </a:r>
            <a:endParaRPr lang="en-US" sz="3000"/>
          </a:p>
          <a:p>
            <a:pPr algn="just"/>
            <a:r>
              <a:rPr lang="en-US" sz="3000" b="1"/>
              <a:t>Nick:</a:t>
            </a:r>
            <a:r>
              <a:rPr lang="en-US" sz="3000"/>
              <a:t> My teacher told us that if we didn’t like academic subjects, we should apply for courses which would prepare us for a job such as mechanic, hairdresser, or garment worker. That way, we could start working and earn a living earlier.</a:t>
            </a:r>
            <a:endParaRPr lang="en-US" sz="3000"/>
          </a:p>
          <a:p>
            <a:pPr algn="just"/>
            <a:r>
              <a:rPr lang="en-US" sz="3000" b="1"/>
              <a:t>Mi: </a:t>
            </a:r>
            <a:r>
              <a:rPr lang="en-US" sz="3000"/>
              <a:t>My cousin did that. He learnt bartending after finishing grade 9. Now he’s a skilful bartender and makes lots of money.</a:t>
            </a:r>
            <a:endParaRPr lang="en-US" sz="3000"/>
          </a:p>
          <a:p>
            <a:pPr algn="just"/>
            <a:endParaRPr lang="en-US" sz="30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936413" y="74870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1022" y="75901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433807" y="6563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2" name="07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98265" y="566420"/>
            <a:ext cx="845185" cy="845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5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1"/>
          <p:cNvSpPr txBox="1"/>
          <p:nvPr/>
        </p:nvSpPr>
        <p:spPr>
          <a:xfrm>
            <a:off x="100330" y="1395095"/>
            <a:ext cx="12206605" cy="586740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000" b="1">
                <a:sym typeface="+mn-ea"/>
              </a:rPr>
              <a:t>Nick:</a:t>
            </a:r>
            <a:r>
              <a:rPr lang="en-US" sz="3000">
                <a:sym typeface="+mn-ea"/>
              </a:rPr>
              <a:t> And you? What will you be in five years from now? </a:t>
            </a:r>
            <a:endParaRPr lang="en-US" sz="3000" b="1">
              <a:sym typeface="+mn-ea"/>
            </a:endParaRPr>
          </a:p>
          <a:p>
            <a:pPr algn="just"/>
            <a:r>
              <a:rPr lang="en-US" sz="3000" b="1">
                <a:sym typeface="+mn-ea"/>
              </a:rPr>
              <a:t>Mi:</a:t>
            </a:r>
            <a:r>
              <a:rPr lang="en-US" sz="3000">
                <a:sym typeface="+mn-ea"/>
              </a:rPr>
              <a:t> Well, I’ll be studying at a teachers’ college because I want to be a teacher. </a:t>
            </a:r>
            <a:endParaRPr lang="en-US" sz="3000"/>
          </a:p>
          <a:p>
            <a:pPr algn="just"/>
            <a:r>
              <a:rPr lang="en-US" sz="3000">
                <a:sym typeface="+mn-ea"/>
              </a:rPr>
              <a:t>How about you?</a:t>
            </a:r>
            <a:endParaRPr lang="en-US" sz="3000"/>
          </a:p>
          <a:p>
            <a:pPr algn="just"/>
            <a:r>
              <a:rPr lang="en-US" sz="3000" b="1">
                <a:sym typeface="+mn-ea"/>
              </a:rPr>
              <a:t>Nick: </a:t>
            </a:r>
            <a:r>
              <a:rPr lang="en-US" sz="3000">
                <a:sym typeface="+mn-ea"/>
              </a:rPr>
              <a:t>I’ll be a fashion designer.</a:t>
            </a:r>
            <a:endParaRPr lang="en-US" sz="3000" b="1">
              <a:sym typeface="+mn-ea"/>
            </a:endParaRPr>
          </a:p>
          <a:p>
            <a:pPr algn="just"/>
            <a:r>
              <a:rPr lang="en-US" sz="3000" b="1">
                <a:sym typeface="+mn-ea"/>
              </a:rPr>
              <a:t>Nick:</a:t>
            </a:r>
            <a:r>
              <a:rPr lang="en-US" sz="3000">
                <a:sym typeface="+mn-ea"/>
              </a:rPr>
              <a:t> I’ll be a fashion designer.</a:t>
            </a:r>
            <a:endParaRPr lang="en-US" sz="3000">
              <a:sym typeface="+mn-ea"/>
            </a:endParaRPr>
          </a:p>
          <a:p>
            <a:pPr algn="just"/>
            <a:r>
              <a:rPr lang="en-US" sz="3000" b="1">
                <a:sym typeface="+mn-ea"/>
              </a:rPr>
              <a:t>Mi:</a:t>
            </a:r>
            <a:r>
              <a:rPr lang="en-US" sz="3000">
                <a:sym typeface="+mn-ea"/>
              </a:rPr>
              <a:t> You really want to be a fashion designer?</a:t>
            </a:r>
            <a:endParaRPr lang="en-US" sz="3000">
              <a:sym typeface="+mn-ea"/>
            </a:endParaRPr>
          </a:p>
          <a:p>
            <a:pPr algn="just"/>
            <a:r>
              <a:rPr lang="en-US" sz="3000" b="1">
                <a:sym typeface="+mn-ea"/>
              </a:rPr>
              <a:t>Nick:</a:t>
            </a:r>
            <a:r>
              <a:rPr lang="en-US" sz="3000">
                <a:sym typeface="+mn-ea"/>
              </a:rPr>
              <a:t> Yeah. My art teacher says I have such a good sense of style that I should get formal training in fashion design after high school. </a:t>
            </a:r>
            <a:endParaRPr lang="en-US" sz="3000">
              <a:sym typeface="+mn-ea"/>
            </a:endParaRPr>
          </a:p>
          <a:p>
            <a:pPr algn="just"/>
            <a:r>
              <a:rPr lang="en-US" sz="3000" b="1">
                <a:sym typeface="+mn-ea"/>
              </a:rPr>
              <a:t>Mi: </a:t>
            </a:r>
            <a:r>
              <a:rPr lang="en-US" sz="3000">
                <a:sym typeface="+mn-ea"/>
              </a:rPr>
              <a:t>Hope you’ll achieve your dream. Nick: Thanks. I think we should know our passions and abilities to make a good career choice.</a:t>
            </a:r>
            <a:endParaRPr lang="en-US" sz="3000">
              <a:sym typeface="+mn-ea"/>
            </a:endParaRPr>
          </a:p>
          <a:p>
            <a:pPr algn="just"/>
            <a:endParaRPr lang="en-US" sz="3000"/>
          </a:p>
        </p:txBody>
      </p:sp>
      <p:grpSp>
        <p:nvGrpSpPr>
          <p:cNvPr id="13" name="Group 12"/>
          <p:cNvGrpSpPr/>
          <p:nvPr/>
        </p:nvGrpSpPr>
        <p:grpSpPr>
          <a:xfrm>
            <a:off x="-1270" y="5080"/>
            <a:ext cx="12192000" cy="664210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7"/>
          <p:cNvSpPr txBox="1"/>
          <p:nvPr/>
        </p:nvSpPr>
        <p:spPr>
          <a:xfrm>
            <a:off x="487067" y="218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936413" y="748705"/>
            <a:ext cx="802263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  <a:endParaRPr lang="en-US" sz="3200" b="1" dirty="0">
              <a:solidFill>
                <a:schemeClr val="tx1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81022" y="75901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433807" y="65637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2" name="073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98265" y="556895"/>
            <a:ext cx="845185" cy="845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558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bldLvl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6385" y="1225550"/>
            <a:ext cx="4561205" cy="681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Questions: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>
            <a:off x="487045" y="1983740"/>
            <a:ext cx="11227435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What they did yesterday?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Have you had attended any career orientation session at your school or somewhere else and what happened.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/>
          <p:cNvGraphicFramePr/>
          <p:nvPr/>
        </p:nvGraphicFramePr>
        <p:xfrm>
          <a:off x="953135" y="7448550"/>
          <a:ext cx="1045273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8615"/>
                <a:gridCol w="1331595"/>
                <a:gridCol w="1152525"/>
              </a:tblGrid>
              <a:tr h="4705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T</a:t>
                      </a: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/>
                        <a:t>F</a:t>
                      </a: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1. Tom took part in the Natural Wonders Contest.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2. Lan is not keen on natural wonders.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3. Tom suggested ways to preserve natural wonders.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</a:tr>
              <a:tr h="470535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>
                          <a:solidFill>
                            <a:schemeClr val="bg1"/>
                          </a:solidFill>
                        </a:rPr>
                        <a:t>4. Tom asked the host if he wanted to go to Ha Long Bay.</a:t>
                      </a:r>
                      <a:endParaRPr lang="en-US" sz="320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B59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FFB7C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200"/>
                    </a:p>
                  </a:txBody>
                  <a:tcPr>
                    <a:solidFill>
                      <a:srgbClr val="53FCA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06775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questions.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01955" y="1642110"/>
            <a:ext cx="11790045" cy="4474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en-US" sz="3200" b="1"/>
              <a:t>1. </a:t>
            </a:r>
            <a:r>
              <a:rPr lang="en-US" sz="3200"/>
              <a:t>Where did the guest speakers come from?</a:t>
            </a:r>
            <a:endParaRPr lang="en-US" sz="3200"/>
          </a:p>
          <a:p>
            <a:pPr algn="just">
              <a:lnSpc>
                <a:spcPct val="190000"/>
              </a:lnSpc>
            </a:pPr>
            <a:r>
              <a:rPr lang="en-US" sz="3200" b="1"/>
              <a:t>2.</a:t>
            </a:r>
            <a:r>
              <a:rPr lang="en-US" sz="3200"/>
              <a:t> According to Nick’s teacher, who should apply for vocational courses?</a:t>
            </a:r>
            <a:endParaRPr lang="en-US" sz="3200"/>
          </a:p>
          <a:p>
            <a:pPr>
              <a:lnSpc>
                <a:spcPct val="200000"/>
              </a:lnSpc>
            </a:pPr>
            <a:r>
              <a:rPr lang="en-US" sz="3200" b="1"/>
              <a:t>3.</a:t>
            </a:r>
            <a:r>
              <a:rPr lang="en-US" sz="3200"/>
              <a:t> What did Mi’s cousin do after finishing grade 9?</a:t>
            </a:r>
            <a:endParaRPr lang="en-US" sz="3200"/>
          </a:p>
          <a:p>
            <a:pPr>
              <a:lnSpc>
                <a:spcPct val="200000"/>
              </a:lnSpc>
            </a:pP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861695" y="2577465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vocational colleges</a:t>
            </a:r>
            <a:endParaRPr lang="en-US" sz="32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19480" y="440563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students who don’t like academic subjects</a:t>
            </a:r>
            <a:endParaRPr lang="en-US" sz="32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919480" y="560832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learnt bartending</a:t>
            </a:r>
            <a:endParaRPr lang="en-US" sz="32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440" y="1154430"/>
            <a:ext cx="10677525" cy="5530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answer the questions.</a:t>
            </a:r>
            <a:endParaRPr lang="en-US" sz="30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401955" y="1642110"/>
            <a:ext cx="11790045" cy="4474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200000"/>
              </a:lnSpc>
            </a:pPr>
            <a:r>
              <a:rPr lang="en-US" sz="3200"/>
              <a:t>4. What quality does a fashion designer need to have? </a:t>
            </a:r>
            <a:endParaRPr lang="en-US" sz="3200"/>
          </a:p>
          <a:p>
            <a:pPr>
              <a:lnSpc>
                <a:spcPct val="200000"/>
              </a:lnSpc>
            </a:pPr>
            <a:r>
              <a:rPr lang="en-US" sz="3200"/>
              <a:t>5. What do we need to know to make a good career choice?</a:t>
            </a:r>
            <a:endParaRPr lang="en-US" sz="3200"/>
          </a:p>
        </p:txBody>
      </p:sp>
      <p:sp>
        <p:nvSpPr>
          <p:cNvPr id="4" name="Text Box 3"/>
          <p:cNvSpPr txBox="1"/>
          <p:nvPr/>
        </p:nvSpPr>
        <p:spPr>
          <a:xfrm>
            <a:off x="919480" y="251968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good sense of style</a:t>
            </a:r>
            <a:endParaRPr lang="en-US" sz="32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919480" y="3655060"/>
            <a:ext cx="113303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passions and abilities</a:t>
            </a:r>
            <a:endParaRPr lang="en-US" sz="32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12820" y="1972945"/>
            <a:ext cx="4123055" cy="25349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675" y="2074545"/>
            <a:ext cx="4199255" cy="250253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51790" y="2517140"/>
            <a:ext cx="221297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1. bartender</a:t>
            </a:r>
            <a:endParaRPr lang="en-US" sz="3000" dirty="0"/>
          </a:p>
        </p:txBody>
      </p:sp>
      <p:sp>
        <p:nvSpPr>
          <p:cNvPr id="7" name="Text Box 6"/>
          <p:cNvSpPr txBox="1"/>
          <p:nvPr/>
        </p:nvSpPr>
        <p:spPr>
          <a:xfrm>
            <a:off x="293370" y="3275330"/>
            <a:ext cx="313563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2. fashion designer</a:t>
            </a:r>
            <a:endParaRPr lang="en-US" sz="3000" dirty="0"/>
          </a:p>
        </p:txBody>
      </p:sp>
      <p:sp>
        <p:nvSpPr>
          <p:cNvPr id="8" name="Text Box 7"/>
          <p:cNvSpPr txBox="1"/>
          <p:nvPr/>
        </p:nvSpPr>
        <p:spPr>
          <a:xfrm>
            <a:off x="351790" y="3954780"/>
            <a:ext cx="3077210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3. garment worker</a:t>
            </a:r>
            <a:endParaRPr lang="en-US" sz="3000" dirty="0"/>
          </a:p>
        </p:txBody>
      </p:sp>
      <p:sp>
        <p:nvSpPr>
          <p:cNvPr id="13" name="Text Box 12"/>
          <p:cNvSpPr txBox="1"/>
          <p:nvPr/>
        </p:nvSpPr>
        <p:spPr>
          <a:xfrm>
            <a:off x="293370" y="4577080"/>
            <a:ext cx="250952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4. hairdresser</a:t>
            </a:r>
            <a:endParaRPr lang="en-US" sz="3000" dirty="0"/>
          </a:p>
        </p:txBody>
      </p:sp>
      <p:sp>
        <p:nvSpPr>
          <p:cNvPr id="14" name="Text Box 13"/>
          <p:cNvSpPr txBox="1"/>
          <p:nvPr/>
        </p:nvSpPr>
        <p:spPr>
          <a:xfrm>
            <a:off x="293370" y="5392420"/>
            <a:ext cx="224091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5. mechanic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in the conversation with their pictures.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81458 0.314352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" y="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7188 0.10046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" y="3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35045" y="2074545"/>
            <a:ext cx="3743325" cy="2790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030" y="1976120"/>
            <a:ext cx="4220210" cy="269176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51790" y="2517140"/>
            <a:ext cx="221297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1. bartender</a:t>
            </a:r>
            <a:endParaRPr lang="en-US" sz="3000" dirty="0"/>
          </a:p>
        </p:txBody>
      </p:sp>
      <p:sp>
        <p:nvSpPr>
          <p:cNvPr id="7" name="Text Box 6"/>
          <p:cNvSpPr txBox="1"/>
          <p:nvPr/>
        </p:nvSpPr>
        <p:spPr>
          <a:xfrm>
            <a:off x="293370" y="3275330"/>
            <a:ext cx="313563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2. fashion designer</a:t>
            </a:r>
            <a:endParaRPr lang="en-US" sz="3000" dirty="0"/>
          </a:p>
        </p:txBody>
      </p:sp>
      <p:sp>
        <p:nvSpPr>
          <p:cNvPr id="8" name="Text Box 7"/>
          <p:cNvSpPr txBox="1"/>
          <p:nvPr/>
        </p:nvSpPr>
        <p:spPr>
          <a:xfrm>
            <a:off x="351790" y="3954780"/>
            <a:ext cx="3077210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3. garment worker</a:t>
            </a:r>
            <a:endParaRPr lang="en-US" sz="3000" dirty="0"/>
          </a:p>
        </p:txBody>
      </p:sp>
      <p:sp>
        <p:nvSpPr>
          <p:cNvPr id="13" name="Text Box 12"/>
          <p:cNvSpPr txBox="1"/>
          <p:nvPr/>
        </p:nvSpPr>
        <p:spPr>
          <a:xfrm>
            <a:off x="293370" y="4577080"/>
            <a:ext cx="250952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4. hairdresser</a:t>
            </a:r>
            <a:endParaRPr lang="en-US" sz="3000" dirty="0"/>
          </a:p>
        </p:txBody>
      </p:sp>
      <p:sp>
        <p:nvSpPr>
          <p:cNvPr id="14" name="Text Box 13"/>
          <p:cNvSpPr txBox="1"/>
          <p:nvPr/>
        </p:nvSpPr>
        <p:spPr>
          <a:xfrm>
            <a:off x="293370" y="5392420"/>
            <a:ext cx="224091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5. mechanic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in the conversation with their pictures.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06667 0.226204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" y="15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683542 0.0523148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" y="15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3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7925" y="1734185"/>
            <a:ext cx="5044440" cy="348805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-1172" y="-73025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51790" y="2517140"/>
            <a:ext cx="221297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1. bartender</a:t>
            </a:r>
            <a:endParaRPr lang="en-US" sz="3000" dirty="0"/>
          </a:p>
        </p:txBody>
      </p:sp>
      <p:sp>
        <p:nvSpPr>
          <p:cNvPr id="7" name="Text Box 6"/>
          <p:cNvSpPr txBox="1"/>
          <p:nvPr/>
        </p:nvSpPr>
        <p:spPr>
          <a:xfrm>
            <a:off x="293370" y="3275330"/>
            <a:ext cx="313563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2. fashion designer</a:t>
            </a:r>
            <a:endParaRPr lang="en-US" sz="3000" dirty="0"/>
          </a:p>
        </p:txBody>
      </p:sp>
      <p:sp>
        <p:nvSpPr>
          <p:cNvPr id="8" name="Text Box 7"/>
          <p:cNvSpPr txBox="1"/>
          <p:nvPr/>
        </p:nvSpPr>
        <p:spPr>
          <a:xfrm>
            <a:off x="351790" y="3954780"/>
            <a:ext cx="3077210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3. garment worker</a:t>
            </a:r>
            <a:endParaRPr lang="en-US" sz="3000" dirty="0"/>
          </a:p>
        </p:txBody>
      </p:sp>
      <p:sp>
        <p:nvSpPr>
          <p:cNvPr id="13" name="Text Box 12"/>
          <p:cNvSpPr txBox="1"/>
          <p:nvPr/>
        </p:nvSpPr>
        <p:spPr>
          <a:xfrm>
            <a:off x="293370" y="4577080"/>
            <a:ext cx="2509520" cy="553085"/>
          </a:xfrm>
          <a:prstGeom prst="rect">
            <a:avLst/>
          </a:prstGeom>
          <a:solidFill>
            <a:srgbClr val="EAECCC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4. hairdresser</a:t>
            </a:r>
            <a:endParaRPr lang="en-US" sz="3000" dirty="0"/>
          </a:p>
        </p:txBody>
      </p:sp>
      <p:sp>
        <p:nvSpPr>
          <p:cNvPr id="14" name="Text Box 13"/>
          <p:cNvSpPr txBox="1"/>
          <p:nvPr/>
        </p:nvSpPr>
        <p:spPr>
          <a:xfrm>
            <a:off x="293370" y="5392420"/>
            <a:ext cx="2240915" cy="553085"/>
          </a:xfrm>
          <a:prstGeom prst="rect">
            <a:avLst/>
          </a:prstGeom>
          <a:solidFill>
            <a:srgbClr val="C3E2C2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3000" dirty="0"/>
              <a:t>5. mechanic</a:t>
            </a:r>
            <a:endParaRPr lang="en-US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1131687" y="1061434"/>
            <a:ext cx="11060411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in the conversation with their pictures.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475156 -0.0327778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" y="2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80000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  <a:endParaRPr lang="en-US" sz="36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524127"/>
            <a:ext cx="10274531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  <a:endParaRPr lang="en-US" sz="3600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Use the words related to </a:t>
            </a:r>
            <a:r>
              <a:rPr lang="en-US" sz="3600" i="1" dirty="0"/>
              <a:t>Jobs</a:t>
            </a:r>
            <a:endParaRPr lang="en-US" sz="3600" i="1" dirty="0"/>
          </a:p>
          <a:p>
            <a:pPr marL="457200" indent="-4572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Gain vocabulary to talk about</a:t>
            </a:r>
            <a:r>
              <a:rPr lang="en-US" sz="3600" i="1" dirty="0"/>
              <a:t> Future Jobs.</a:t>
            </a:r>
            <a:endParaRPr lang="en-US" sz="3600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720" y="96075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76350" y="3190240"/>
            <a:ext cx="3918585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theoretical 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academic</a:t>
            </a:r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7122795" y="3190240"/>
            <a:ext cx="3928110" cy="1076325"/>
          </a:xfrm>
          <a:prstGeom prst="rect">
            <a:avLst/>
          </a:prstGeom>
          <a:solidFill>
            <a:srgbClr val="89B9A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art   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physical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00355" y="2003425"/>
            <a:ext cx="11259185" cy="107632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1. </a:t>
            </a:r>
            <a:r>
              <a:rPr lang="en-US" sz="3200"/>
              <a:t>Subjects like maths, physics, English, and literature are called ______ subjects.</a:t>
            </a:r>
            <a:endParaRPr lang="en-US" sz="3200"/>
          </a:p>
        </p:txBody>
      </p:sp>
      <p:sp>
        <p:nvSpPr>
          <p:cNvPr id="10" name="Oval 9"/>
          <p:cNvSpPr/>
          <p:nvPr/>
        </p:nvSpPr>
        <p:spPr>
          <a:xfrm>
            <a:off x="1276350" y="376745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330835" y="4544695"/>
            <a:ext cx="11366500" cy="58356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2. </a:t>
            </a:r>
            <a:r>
              <a:rPr lang="en-US" sz="3200"/>
              <a:t>She earns a ______ by selling home-made foods.</a:t>
            </a:r>
            <a:endParaRPr lang="en-US" sz="3200"/>
          </a:p>
        </p:txBody>
      </p:sp>
      <p:sp>
        <p:nvSpPr>
          <p:cNvPr id="11" name="Text Box 10"/>
          <p:cNvSpPr txBox="1"/>
          <p:nvPr/>
        </p:nvSpPr>
        <p:spPr>
          <a:xfrm>
            <a:off x="1276350" y="5354955"/>
            <a:ext cx="3918585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life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money  </a:t>
            </a:r>
            <a:r>
              <a:rPr lang="en-US" sz="3200"/>
              <a:t>                    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7122795" y="5354955"/>
            <a:ext cx="3928110" cy="1076325"/>
          </a:xfrm>
          <a:prstGeom prst="rect">
            <a:avLst/>
          </a:prstGeom>
          <a:solidFill>
            <a:srgbClr val="89B9A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salary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living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122795" y="540512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bldLvl="0" animBg="1"/>
      <p:bldP spid="10" grpId="1" animBg="1"/>
      <p:bldP spid="2" grpId="0" animBg="1"/>
      <p:bldP spid="2" grpId="1" animBg="1"/>
      <p:bldP spid="3" grpId="0" animBg="1"/>
      <p:bldP spid="3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720" y="96075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76350" y="3190240"/>
            <a:ext cx="3918585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life-long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formal</a:t>
            </a:r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7122795" y="3190240"/>
            <a:ext cx="3928110" cy="1076325"/>
          </a:xfrm>
          <a:prstGeom prst="rect">
            <a:avLst/>
          </a:prstGeom>
          <a:solidFill>
            <a:srgbClr val="89B9A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informal   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online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00355" y="2003425"/>
            <a:ext cx="11259185" cy="107632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3. </a:t>
            </a:r>
            <a:r>
              <a:rPr lang="en-US" sz="3200"/>
              <a:t>He went to college to get ______ training in business management.</a:t>
            </a:r>
            <a:endParaRPr lang="en-US" sz="3200"/>
          </a:p>
        </p:txBody>
      </p:sp>
      <p:sp>
        <p:nvSpPr>
          <p:cNvPr id="10" name="Oval 9"/>
          <p:cNvSpPr/>
          <p:nvPr/>
        </p:nvSpPr>
        <p:spPr>
          <a:xfrm>
            <a:off x="1276350" y="376745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330835" y="4544695"/>
            <a:ext cx="11366500" cy="58356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4. </a:t>
            </a:r>
            <a:r>
              <a:rPr lang="en-US" sz="3200"/>
              <a:t>Finding a ______ job in big cities is rather difficult.</a:t>
            </a:r>
            <a:endParaRPr lang="en-US" sz="3200"/>
          </a:p>
        </p:txBody>
      </p:sp>
      <p:sp>
        <p:nvSpPr>
          <p:cNvPr id="11" name="Text Box 10"/>
          <p:cNvSpPr txBox="1"/>
          <p:nvPr/>
        </p:nvSpPr>
        <p:spPr>
          <a:xfrm>
            <a:off x="1276350" y="5354955"/>
            <a:ext cx="3918585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A. teacher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C. taught </a:t>
            </a:r>
            <a:r>
              <a:rPr lang="en-US" sz="3200"/>
              <a:t>                    </a:t>
            </a:r>
            <a:endParaRPr lang="en-US" sz="3200"/>
          </a:p>
        </p:txBody>
      </p:sp>
      <p:sp>
        <p:nvSpPr>
          <p:cNvPr id="13" name="Text Box 12"/>
          <p:cNvSpPr txBox="1"/>
          <p:nvPr/>
        </p:nvSpPr>
        <p:spPr>
          <a:xfrm>
            <a:off x="7122795" y="5354955"/>
            <a:ext cx="3928110" cy="1076325"/>
          </a:xfrm>
          <a:prstGeom prst="rect">
            <a:avLst/>
          </a:prstGeom>
          <a:solidFill>
            <a:srgbClr val="89B9A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</a:rPr>
              <a:t>B. teaching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</a:rPr>
              <a:t>D. teach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122795" y="540512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75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bldLvl="0" animBg="1"/>
      <p:bldP spid="10" grpId="1" animBg="1"/>
      <p:bldP spid="2" grpId="0" animBg="1"/>
      <p:bldP spid="2" grpId="1" animBg="1"/>
      <p:bldP spid="3" grpId="0" animBg="1"/>
      <p:bldP spid="3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30" grpId="0" bldLvl="0" animBg="1"/>
      <p:bldP spid="3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61720" y="96075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  <a:sym typeface="+mn-ea"/>
              </a:rPr>
              <a:t>Choose the correct answer A, B, C, or D to complete each sentence. 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276350" y="3190240"/>
            <a:ext cx="3918585" cy="1076325"/>
          </a:xfrm>
          <a:prstGeom prst="rect">
            <a:avLst/>
          </a:prstGeom>
          <a:solidFill>
            <a:srgbClr val="C7DCA7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  <a:sym typeface="+mn-ea"/>
              </a:rPr>
              <a:t>A. orientation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  <a:sym typeface="+mn-ea"/>
              </a:rPr>
              <a:t>C. tradition </a:t>
            </a:r>
            <a:r>
              <a:rPr lang="en-US" sz="3200"/>
              <a:t>                  </a:t>
            </a:r>
            <a:endParaRPr lang="en-US" sz="3200"/>
          </a:p>
        </p:txBody>
      </p:sp>
      <p:sp>
        <p:nvSpPr>
          <p:cNvPr id="3" name="Text Box 2"/>
          <p:cNvSpPr txBox="1"/>
          <p:nvPr/>
        </p:nvSpPr>
        <p:spPr>
          <a:xfrm>
            <a:off x="7122795" y="3190240"/>
            <a:ext cx="3928110" cy="1076325"/>
          </a:xfrm>
          <a:prstGeom prst="rect">
            <a:avLst/>
          </a:prstGeom>
          <a:solidFill>
            <a:srgbClr val="89B9AD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p>
            <a:r>
              <a:rPr lang="en-US" sz="3200">
                <a:solidFill>
                  <a:schemeClr val="tx1"/>
                </a:solidFill>
                <a:sym typeface="+mn-ea"/>
              </a:rPr>
              <a:t>B. pressure                     </a:t>
            </a:r>
            <a:endParaRPr lang="en-US" sz="3200">
              <a:solidFill>
                <a:schemeClr val="tx1"/>
              </a:solidFill>
            </a:endParaRPr>
          </a:p>
          <a:p>
            <a:r>
              <a:rPr lang="en-US" sz="3200">
                <a:solidFill>
                  <a:schemeClr val="tx1"/>
                </a:solidFill>
                <a:sym typeface="+mn-ea"/>
              </a:rPr>
              <a:t>D. income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300355" y="2003425"/>
            <a:ext cx="11259185" cy="1076325"/>
          </a:xfrm>
          <a:prstGeom prst="rect">
            <a:avLst/>
          </a:prstGeom>
          <a:solidFill>
            <a:srgbClr val="FFC5C5"/>
          </a:solidFill>
        </p:spPr>
        <p:txBody>
          <a:bodyPr wrap="square" rtlCol="0" anchor="t">
            <a:spAutoFit/>
          </a:bodyPr>
          <a:p>
            <a:pPr algn="just"/>
            <a:r>
              <a:rPr lang="en-US" sz="3200" b="1"/>
              <a:t>5. </a:t>
            </a:r>
            <a:r>
              <a:rPr lang="en-US" sz="3200"/>
              <a:t>Career ______ programmes are useful because they help students make good decisions about their future jobs.</a:t>
            </a:r>
            <a:endParaRPr lang="en-US" sz="3200"/>
          </a:p>
        </p:txBody>
      </p:sp>
      <p:sp>
        <p:nvSpPr>
          <p:cNvPr id="10" name="Oval 9"/>
          <p:cNvSpPr/>
          <p:nvPr/>
        </p:nvSpPr>
        <p:spPr>
          <a:xfrm>
            <a:off x="1276350" y="326707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bldLvl="0" animBg="1"/>
      <p:bldP spid="10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Future Vision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Match the words and phrases in the conversation with their pictures.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Choose the correct answer A, B, C, or D to complete each sentence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 Guess My Jobs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089025"/>
            <a:ext cx="10841355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Guess My Job.</a:t>
            </a:r>
            <a:endParaRPr lang="en-US" sz="3200" b="1" dirty="0"/>
          </a:p>
          <a:p>
            <a:r>
              <a:rPr lang="en-US" sz="3200" b="1" dirty="0"/>
              <a:t>Work in two groups. Take turns to explain and guess the jobs the teacher shares. The group with more correct answers wins.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91992" y="15092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44777" y="138898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15" y="2630170"/>
            <a:ext cx="4636135" cy="3084830"/>
          </a:xfrm>
          <a:prstGeom prst="rect">
            <a:avLst/>
          </a:prstGeom>
        </p:spPr>
      </p:pic>
      <p:sp>
        <p:nvSpPr>
          <p:cNvPr id="4" name="TextBox 10"/>
          <p:cNvSpPr txBox="1"/>
          <p:nvPr/>
        </p:nvSpPr>
        <p:spPr>
          <a:xfrm>
            <a:off x="5259705" y="2548890"/>
            <a:ext cx="5616575" cy="60769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Work in two big groups A and B.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10"/>
          <p:cNvSpPr txBox="1"/>
          <p:nvPr/>
        </p:nvSpPr>
        <p:spPr>
          <a:xfrm>
            <a:off x="5259705" y="3122930"/>
            <a:ext cx="6659880" cy="60769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Each group to send a person to the board.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10"/>
          <p:cNvSpPr txBox="1"/>
          <p:nvPr/>
        </p:nvSpPr>
        <p:spPr>
          <a:xfrm>
            <a:off x="5269230" y="3689350"/>
            <a:ext cx="6753860" cy="112458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Show the picture or the name of a job. The group explains the job to their member.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0"/>
          <p:cNvSpPr txBox="1"/>
          <p:nvPr/>
        </p:nvSpPr>
        <p:spPr>
          <a:xfrm>
            <a:off x="5332095" y="4705350"/>
            <a:ext cx="6690995" cy="164147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 person who can guess the job correctly and most quickly gains a point for their group.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65" y="1089025"/>
            <a:ext cx="10841355" cy="156845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EBE4D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highlight>
                  <a:srgbClr val="0000FF"/>
                </a:highlight>
              </a:rPr>
              <a:t>G</a:t>
            </a:r>
            <a:r>
              <a:rPr lang="en-US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A</a:t>
            </a:r>
            <a:r>
              <a:rPr lang="en-US" sz="3200" b="1" dirty="0">
                <a:solidFill>
                  <a:schemeClr val="bg1"/>
                </a:solidFill>
                <a:highlight>
                  <a:srgbClr val="00FF00"/>
                </a:highlight>
              </a:rPr>
              <a:t>M</a:t>
            </a:r>
            <a:r>
              <a:rPr lang="en-US" sz="3200" b="1" dirty="0">
                <a:solidFill>
                  <a:schemeClr val="bg1"/>
                </a:solidFill>
                <a:highlight>
                  <a:srgbClr val="FFFF00"/>
                </a:highlight>
              </a:rPr>
              <a:t>E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  <a:r>
              <a:rPr lang="en-US" sz="3200" b="1" dirty="0"/>
              <a:t> Guess My Job.</a:t>
            </a:r>
            <a:endParaRPr lang="en-US" sz="3200" b="1" dirty="0"/>
          </a:p>
          <a:p>
            <a:r>
              <a:rPr lang="en-US" sz="3200" b="1" dirty="0"/>
              <a:t>Work in two groups. Take turns to explain and guess the jobs the teacher shares. The group with more correct answers wins.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91992" y="150923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9" name="TextBox 16"/>
          <p:cNvSpPr txBox="1"/>
          <p:nvPr/>
        </p:nvSpPr>
        <p:spPr>
          <a:xfrm>
            <a:off x="644777" y="138898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8615" y="2630170"/>
            <a:ext cx="4636135" cy="3084830"/>
          </a:xfrm>
          <a:prstGeom prst="rect">
            <a:avLst/>
          </a:prstGeom>
        </p:spPr>
      </p:pic>
      <p:sp>
        <p:nvSpPr>
          <p:cNvPr id="4" name="TextBox 10"/>
          <p:cNvSpPr txBox="1"/>
          <p:nvPr/>
        </p:nvSpPr>
        <p:spPr>
          <a:xfrm>
            <a:off x="5259705" y="2729865"/>
            <a:ext cx="6496685" cy="215836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members: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person works in a garage. He repairs cars or motorbike. 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 A: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mechanic.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Future Vision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Match the words and phrases in the conversation with their pictures.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Choose the correct answer A, B, C, or D to complete each sentence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 Guess My Jobs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017521"/>
            <a:ext cx="8149852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  <a:endParaRPr lang="en-US" sz="3600"/>
          </a:p>
          <a:p>
            <a:pPr>
              <a:lnSpc>
                <a:spcPct val="150000"/>
              </a:lnSpc>
            </a:pPr>
            <a:endParaRPr lang="en-US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469390"/>
            <a:ext cx="1114679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Prepare for the Project of the unit</a:t>
            </a:r>
            <a:endParaRPr lang="en-US" sz="3600"/>
          </a:p>
        </p:txBody>
      </p:sp>
      <p:sp>
        <p:nvSpPr>
          <p:cNvPr id="4" name="TextBox 1"/>
          <p:cNvSpPr txBox="1"/>
          <p:nvPr/>
        </p:nvSpPr>
        <p:spPr>
          <a:xfrm>
            <a:off x="461645" y="2087880"/>
            <a:ext cx="111467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- Open book p.133, look at the picture and say what the topic of the project is </a:t>
            </a:r>
            <a:endParaRPr lang="en-US" sz="3600"/>
          </a:p>
        </p:txBody>
      </p:sp>
      <p:sp>
        <p:nvSpPr>
          <p:cNvPr id="8" name="TextBox 1"/>
          <p:cNvSpPr txBox="1"/>
          <p:nvPr/>
        </p:nvSpPr>
        <p:spPr>
          <a:xfrm>
            <a:off x="436245" y="3574415"/>
            <a:ext cx="111474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Work in groups  to design a poster.</a:t>
            </a:r>
            <a:endParaRPr lang="en-US" sz="3600"/>
          </a:p>
        </p:txBody>
      </p:sp>
      <p:sp>
        <p:nvSpPr>
          <p:cNvPr id="13" name="TextBox 1"/>
          <p:cNvSpPr txBox="1"/>
          <p:nvPr/>
        </p:nvSpPr>
        <p:spPr>
          <a:xfrm>
            <a:off x="448945" y="4253230"/>
            <a:ext cx="1114742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- You will show and present in Lesson 7 – Looking back and Project.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8" grpId="1"/>
      <p:bldP spid="13" grpId="0"/>
      <p:bldP spid="1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720" y="1767205"/>
            <a:ext cx="117608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/>
              <a:t> - In groups, Ss choose two jobs that your members want to do in the future. Yoy compare the jobs.</a:t>
            </a:r>
            <a:endParaRPr lang="en-US" sz="3600"/>
          </a:p>
        </p:txBody>
      </p:sp>
      <p:sp>
        <p:nvSpPr>
          <p:cNvPr id="3" name="TextBox 1"/>
          <p:cNvSpPr txBox="1"/>
          <p:nvPr/>
        </p:nvSpPr>
        <p:spPr>
          <a:xfrm>
            <a:off x="172720" y="2966085"/>
            <a:ext cx="117608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00000"/>
              </a:lnSpc>
            </a:pPr>
            <a:r>
              <a:rPr lang="en-US" sz="3600"/>
              <a:t>- Then, you prepare a poster presentation to explain the similarities and differences between the two jobs</a:t>
            </a:r>
            <a:endParaRPr lang="en-US" sz="3600"/>
          </a:p>
        </p:txBody>
      </p:sp>
      <p:sp>
        <p:nvSpPr>
          <p:cNvPr id="5" name="TextBox 1"/>
          <p:cNvSpPr txBox="1"/>
          <p:nvPr/>
        </p:nvSpPr>
        <p:spPr>
          <a:xfrm>
            <a:off x="172720" y="4227830"/>
            <a:ext cx="117608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just">
              <a:lnSpc>
                <a:spcPct val="100000"/>
              </a:lnSpc>
            </a:pPr>
            <a:r>
              <a:rPr lang="en-US" sz="3600"/>
              <a:t>- Your poster should include pictures, drawings and/or photos to illustrate the features of the jobs. The poster should be well-organised so that readers see key points on it. </a:t>
            </a:r>
            <a:endParaRPr lang="en-US" sz="36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49988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163328"/>
            <a:ext cx="5740800" cy="618004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 Think!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Future Vision</a:t>
            </a:r>
            <a:endParaRPr lang="en-US" alt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2790190"/>
            <a:ext cx="5755005" cy="204470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read.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ask 2: Read the conversation again and answer the questions.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Match the words and phrases in the conversation with their pictures.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sz="180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4: Choose the correct answer A, B, C, or D to complete each sentence</a:t>
            </a:r>
            <a:endParaRPr sz="180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487" y="5021230"/>
            <a:ext cx="5743692" cy="562481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 Guess My Jobs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410"/>
            <a:ext cx="1012190" cy="121031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299710"/>
            <a:ext cx="1011555" cy="6267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63476"/>
            <a:ext cx="5740800" cy="684962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  <a:endParaRPr lang="en-US" dirty="0">
              <a:solidFill>
                <a:schemeClr val="tx1"/>
              </a:solidFill>
            </a:endParaRP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Rot="1" noChangeAspect="1" noMove="1" noResize="1" noUngrp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1136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131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9832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2720" y="1767205"/>
            <a:ext cx="117608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n-US" sz="3600" b="1"/>
              <a:t>Information:</a:t>
            </a:r>
            <a:endParaRPr lang="en-US" sz="3600" b="1"/>
          </a:p>
        </p:txBody>
      </p:sp>
      <p:graphicFrame>
        <p:nvGraphicFramePr>
          <p:cNvPr id="7" name="Table 6"/>
          <p:cNvGraphicFramePr/>
          <p:nvPr/>
        </p:nvGraphicFramePr>
        <p:xfrm>
          <a:off x="1016000" y="2439670"/>
          <a:ext cx="9972040" cy="3244850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9972040"/>
              </a:tblGrid>
              <a:tr h="5981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 b="0"/>
                        <a:t>What are the jobs?</a:t>
                      </a:r>
                      <a:endParaRPr lang="en-US" sz="3200" b="0"/>
                    </a:p>
                  </a:txBody>
                  <a:tcPr marL="68580" marR="68580" marT="0" marB="0" vert="horz" anchor="t" anchorCtr="0"/>
                </a:tc>
              </a:tr>
              <a:tr h="59626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/>
                        <a:t>What types of training does each job require?</a:t>
                      </a:r>
                      <a:endParaRPr lang="en-US" sz="3200"/>
                    </a:p>
                  </a:txBody>
                  <a:tcPr marL="68580" marR="68580" marT="0" marB="0" vert="horz" anchor="t" anchorCtr="0"/>
                </a:tc>
              </a:tr>
              <a:tr h="1304290">
                <a:tc>
                  <a:txBody>
                    <a:bodyPr/>
                    <a:p>
                      <a:pPr indent="0" algn="just">
                        <a:buNone/>
                      </a:pPr>
                      <a:r>
                        <a:rPr lang="en-US" sz="3200"/>
                        <a:t>What skills and personal qualities do they need to do the jobs well?</a:t>
                      </a:r>
                      <a:endParaRPr lang="en-US" sz="3200"/>
                    </a:p>
                  </a:txBody>
                  <a:tcPr marL="68580" marR="68580" marT="0" marB="0" vert="horz" anchor="t" anchorCtr="0"/>
                </a:tc>
              </a:tr>
              <a:tr h="74612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3200"/>
                        <a:t>Which job will be more popular in the future?</a:t>
                      </a:r>
                      <a:endParaRPr lang="en-US" sz="3200"/>
                    </a:p>
                  </a:txBody>
                  <a:tcPr marL="68580" marR="68580" marT="0" marB="0" vert="horz" anchor="t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4619625" y="2274570"/>
            <a:ext cx="7393940" cy="21228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>
              <a:lnSpc>
                <a:spcPct val="150000"/>
              </a:lnSpc>
            </a:pPr>
            <a:r>
              <a:rPr lang="en-US" sz="4400" b="0">
                <a:solidFill>
                  <a:srgbClr val="231F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pictures and name the jobs</a:t>
            </a:r>
            <a:endParaRPr lang="en-US" sz="4400" b="0">
              <a:solidFill>
                <a:srgbClr val="231F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tải xuống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8485" y="1574165"/>
            <a:ext cx="3500120" cy="3500120"/>
          </a:xfrm>
          <a:prstGeom prst="rect">
            <a:avLst/>
          </a:prstGeom>
        </p:spPr>
      </p:pic>
      <p:sp>
        <p:nvSpPr>
          <p:cNvPr id="8" name="TextBox 11"/>
          <p:cNvSpPr txBox="1"/>
          <p:nvPr/>
        </p:nvSpPr>
        <p:spPr>
          <a:xfrm>
            <a:off x="578485" y="5295900"/>
            <a:ext cx="3499485" cy="6451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THINK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Content Placeholder 5" descr="IT ENGINE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6740" y="2116455"/>
            <a:ext cx="2679065" cy="2040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Content Placeholder 5" descr="IT ENGINEER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989330"/>
            <a:ext cx="7469505" cy="569087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8233410" y="2910205"/>
            <a:ext cx="37795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50000"/>
              </a:lnSpc>
            </a:pPr>
            <a:r>
              <a:rPr lang="en-US" sz="54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ENGINEER</a:t>
            </a:r>
            <a:endParaRPr lang="en-US" sz="54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banker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5915660" y="7677785"/>
            <a:ext cx="3571875" cy="238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6" name="Content Placeholder 5" descr="IT ENGINEER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027785" y="-3248660"/>
            <a:ext cx="2273935" cy="173228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8233410" y="2910205"/>
            <a:ext cx="37795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50000"/>
              </a:lnSpc>
            </a:pPr>
            <a:r>
              <a:rPr lang="en-US" sz="54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Banker</a:t>
            </a:r>
            <a:endParaRPr lang="en-US" sz="54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banker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8135" y="1075690"/>
            <a:ext cx="7755255" cy="5176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233410" y="2910205"/>
            <a:ext cx="37795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50000"/>
              </a:lnSpc>
            </a:pPr>
            <a:r>
              <a:rPr lang="en-US" sz="54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Police</a:t>
            </a:r>
            <a:endParaRPr lang="en-US" sz="54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6" descr="banker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15615920" y="-2370455"/>
            <a:ext cx="3002280" cy="2004060"/>
          </a:xfrm>
          <a:prstGeom prst="rect">
            <a:avLst/>
          </a:prstGeom>
        </p:spPr>
      </p:pic>
      <p:pic>
        <p:nvPicPr>
          <p:cNvPr id="8" name="Content Placeholder 2" descr="poli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45" y="1477010"/>
            <a:ext cx="6769735" cy="4511675"/>
          </a:xfrm>
          <a:prstGeom prst="rect">
            <a:avLst/>
          </a:prstGeom>
        </p:spPr>
      </p:pic>
      <p:pic>
        <p:nvPicPr>
          <p:cNvPr id="10" name="Content Placeholder 9" descr="file-637952314112410625"/>
          <p:cNvPicPr>
            <a:picLocks noChangeAspect="1"/>
          </p:cNvPicPr>
          <p:nvPr>
            <p:ph idx="1"/>
          </p:nvPr>
        </p:nvPicPr>
        <p:blipFill>
          <a:blip r:embed="rId3"/>
          <a:srcRect r="22225"/>
          <a:stretch>
            <a:fillRect/>
          </a:stretch>
        </p:blipFill>
        <p:spPr>
          <a:xfrm>
            <a:off x="-4361180" y="4684395"/>
            <a:ext cx="3695065" cy="2446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15"/>
          <p:cNvSpPr txBox="1"/>
          <p:nvPr/>
        </p:nvSpPr>
        <p:spPr>
          <a:xfrm>
            <a:off x="6413500" y="2760980"/>
            <a:ext cx="6096000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dirty="0">
                <a:solidFill>
                  <a:schemeClr val="bg1"/>
                </a:solidFill>
                <a:sym typeface="+mn-ea"/>
              </a:rPr>
              <a:t>HA LONG BAY</a:t>
            </a:r>
            <a:endParaRPr lang="en-US" sz="6600" b="1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8233410" y="2910205"/>
            <a:ext cx="3779520" cy="1337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635" indent="-635" algn="just">
              <a:lnSpc>
                <a:spcPct val="150000"/>
              </a:lnSpc>
            </a:pPr>
            <a:r>
              <a:rPr lang="en-US" sz="54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</a:t>
            </a:r>
            <a:endParaRPr lang="en-US" sz="5400" b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2" descr="polic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27045" y="-2581910"/>
            <a:ext cx="2900045" cy="1932940"/>
          </a:xfrm>
          <a:prstGeom prst="rect">
            <a:avLst/>
          </a:prstGeom>
        </p:spPr>
      </p:pic>
      <p:pic>
        <p:nvPicPr>
          <p:cNvPr id="10" name="Content Placeholder 9" descr="file-637952314112410625"/>
          <p:cNvPicPr>
            <a:picLocks noChangeAspect="1"/>
          </p:cNvPicPr>
          <p:nvPr>
            <p:ph idx="1"/>
          </p:nvPr>
        </p:nvPicPr>
        <p:blipFill>
          <a:blip r:embed="rId2"/>
          <a:srcRect r="22225"/>
          <a:stretch>
            <a:fillRect/>
          </a:stretch>
        </p:blipFill>
        <p:spPr>
          <a:xfrm>
            <a:off x="795020" y="1663700"/>
            <a:ext cx="6542405" cy="4331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9169</Words>
  <PresentationFormat>Widescreen</PresentationFormat>
  <Paragraphs>576</Paragraphs>
  <Slides>41</Slides>
  <Notes>31</Notes>
  <HiddenSlides>0</HiddenSlides>
  <MMClips>18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7" baseType="lpstr">
      <vt:lpstr>Arial</vt:lpstr>
      <vt:lpstr>SimSun</vt:lpstr>
      <vt:lpstr>Wingdings</vt:lpstr>
      <vt:lpstr>Myriad Pro</vt:lpstr>
      <vt:lpstr>Segoe Print</vt:lpstr>
      <vt:lpstr>Courier New</vt:lpstr>
      <vt:lpstr>Adobe Gothic Std B</vt:lpstr>
      <vt:lpstr>Yu Gothic UI Semibold</vt:lpstr>
      <vt:lpstr>Calibri</vt:lpstr>
      <vt:lpstr>Microsoft YaHei</vt:lpstr>
      <vt:lpstr>Arial Unicode MS</vt:lpstr>
      <vt:lpstr>Calibri Light</vt:lpstr>
      <vt:lpstr>Times New Roman</vt:lpstr>
      <vt:lpstr>Comic Sans MS</vt:lpstr>
      <vt:lpstr>Cooper Black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2023-12-22T09:26:13Z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8C7035F1CAF14C38A987F017ED973128_13</vt:lpwstr>
  </property>
  <property fmtid="{D5CDD505-2E9C-101B-9397-08002B2CF9AE}" pid="3" name="KSOProductBuildVer">
    <vt:lpwstr>1033-12.2.0.13359</vt:lpwstr>
  </property>
</Properties>
</file>