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58" r:id="rId3"/>
    <p:sldId id="260" r:id="rId4"/>
    <p:sldId id="262" r:id="rId5"/>
    <p:sldId id="266" r:id="rId6"/>
    <p:sldId id="268" r:id="rId7"/>
    <p:sldId id="265" r:id="rId8"/>
    <p:sldId id="267" r:id="rId9"/>
    <p:sldId id="274" r:id="rId10"/>
    <p:sldId id="279" r:id="rId11"/>
    <p:sldId id="285" r:id="rId12"/>
    <p:sldId id="275" r:id="rId13"/>
    <p:sldId id="284" r:id="rId14"/>
    <p:sldId id="286" r:id="rId15"/>
    <p:sldId id="287" r:id="rId16"/>
    <p:sldId id="289" r:id="rId17"/>
    <p:sldId id="290" r:id="rId18"/>
    <p:sldId id="292" r:id="rId19"/>
    <p:sldId id="294" r:id="rId20"/>
    <p:sldId id="291" r:id="rId21"/>
    <p:sldId id="295" r:id="rId22"/>
    <p:sldId id="293" r:id="rId23"/>
    <p:sldId id="296" r:id="rId24"/>
    <p:sldId id="297" r:id="rId25"/>
    <p:sldId id="299" r:id="rId26"/>
    <p:sldId id="300" r:id="rId27"/>
    <p:sldId id="298" r:id="rId28"/>
    <p:sldId id="301" r:id="rId29"/>
    <p:sldId id="302" r:id="rId30"/>
    <p:sldId id="305" r:id="rId31"/>
    <p:sldId id="306" r:id="rId32"/>
    <p:sldId id="307" r:id="rId33"/>
    <p:sldId id="308" r:id="rId34"/>
    <p:sldId id="311" r:id="rId35"/>
    <p:sldId id="313" r:id="rId36"/>
    <p:sldId id="314" r:id="rId37"/>
    <p:sldId id="316"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3" d="100"/>
          <a:sy n="113"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1" qsCatId="simple" csTypeId="urn:microsoft.com/office/officeart/2005/8/colors/colorful5#1"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êu cách để nhận biết một chất là axit trong thực tế</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15CBB50B-A0FB-440B-A202-09489FDADCED}">
      <dgm:prSet/>
      <dgm:spPr/>
    </dgm:pt>
    <dgm:pt modelId="{66283CB7-69B8-41D5-A569-950515985F71}" type="sibTrans" cxnId="{15CBB50B-A0FB-440B-A202-09489FDADCED}">
      <dgm:prSet/>
      <dgm:spPr/>
    </dgm:pt>
    <dgm:pt modelId="{170BD9A7-4F2B-4E93-A099-EB3961C89175}">
      <dgm:prSet phldr="0" custT="1"/>
      <dgm:spPr/>
      <dgm:t>
        <a:bodyPr vert="horz" wrap="square"/>
        <a:lstStyle/>
        <a:p>
          <a:pPr>
            <a:lnSpc>
              <a:spcPct val="100000"/>
            </a:lnSpc>
            <a:spcBef>
              <a:spcPct val="0"/>
            </a:spcBef>
            <a:spcAft>
              <a:spcPct val="15000"/>
            </a:spcAft>
          </a:pPr>
          <a:endParaRPr altLang="en-US" sz="6500"/>
        </a:p>
      </dgm:t>
    </dgm:pt>
    <dgm:pt modelId="{6A76C663-CD45-4378-88EA-48A3FB79DAC5}" type="parTrans" cxnId="{CD10BA43-40A9-4D8E-9909-59574A061C54}">
      <dgm:prSet/>
      <dgm:spPr/>
    </dgm:pt>
    <dgm:pt modelId="{51D6BC1E-F0F5-4BE5-91C0-43454A5F8D54}" type="sibTrans" cxnId="{CD10BA43-40A9-4D8E-9909-59574A061C54}">
      <dgm:prSet/>
      <dgm:spPr/>
    </dgm:pt>
    <dgm:pt modelId="{8B265B6D-47BE-4C34-81C5-E78C2518F1B7}">
      <dgm:prSet phldr="0" custT="1"/>
      <dgm:spPr/>
      <dgm:t>
        <a:bodyPr vert="horz" wrap="square"/>
        <a:lstStyle/>
        <a:p>
          <a:pPr>
            <a:lnSpc>
              <a:spcPct val="100000"/>
            </a:lnSpc>
            <a:spcBef>
              <a:spcPct val="0"/>
            </a:spcBef>
            <a:spcAft>
              <a:spcPct val="15000"/>
            </a:spcAft>
          </a:pPr>
          <a:endParaRPr altLang="en-US" sz="6500"/>
        </a:p>
      </dgm:t>
    </dgm:pt>
    <dgm:pt modelId="{2D7A778A-53B4-4519-ACFE-02516364DC67}" type="parTrans" cxnId="{242E2F5A-91D8-4224-AEB3-38B9A6D63E51}">
      <dgm:prSet/>
      <dgm:spPr/>
    </dgm:pt>
    <dgm:pt modelId="{A19E260C-E2DC-481F-878B-9BA87E2AD89C}" type="sibTrans" cxnId="{242E2F5A-91D8-4224-AEB3-38B9A6D63E51}">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24DB650F-6F71-42C2-98BE-E14C10B9A2B3}">
      <dgm:prSet/>
      <dgm:spPr/>
    </dgm:pt>
    <dgm:pt modelId="{4EA87785-B7B3-4F48-BB13-D91C5DEA8DC1}" type="sibTrans" cxnId="{24DB650F-6F71-42C2-98BE-E14C10B9A2B3}">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endParaRPr lang="en-US" sz="2800">
            <a:latin typeface="Arial" panose="020B0604020202020204" pitchFamily="34" charset="0"/>
            <a:cs typeface="Arial" panose="020B0604020202020204" pitchFamily="34" charset="0"/>
          </a:endParaRPr>
        </a:p>
      </dgm:t>
    </dgm:pt>
    <dgm:pt modelId="{62CE1C4C-AE05-4247-9728-BCA5F5CA780A}" type="parTrans" cxnId="{8DAF3A93-5472-4DC5-9031-6D6761AA1139}">
      <dgm:prSet/>
      <dgm:spPr/>
    </dgm:pt>
    <dgm:pt modelId="{F463D266-32E5-414A-9781-DA46FFE60955}" type="sibTrans" cxnId="{8DAF3A93-5472-4DC5-9031-6D6761AA1139}">
      <dgm:prSet/>
      <dgm:spPr/>
    </dgm:pt>
    <dgm:pt modelId="{87B06E97-9453-4ED8-AE05-84856B011B6A}">
      <dgm:prSet phldr="0" custT="1"/>
      <dgm:spPr/>
      <dgm:t>
        <a:bodyPr vert="horz" wrap="square"/>
        <a:lstStyle/>
        <a:p>
          <a:pPr>
            <a:lnSpc>
              <a:spcPct val="100000"/>
            </a:lnSpc>
            <a:spcBef>
              <a:spcPct val="0"/>
            </a:spcBef>
            <a:spcAft>
              <a:spcPct val="15000"/>
            </a:spcAft>
          </a:pPr>
          <a:endParaRPr altLang="en-US" sz="6500"/>
        </a:p>
      </dgm:t>
    </dgm:pt>
    <dgm:pt modelId="{67D693CD-D848-4D3B-863F-4346B085BBBF}" type="parTrans" cxnId="{52CC7C54-A871-446B-BBE9-D6209EC4FD9F}">
      <dgm:prSet/>
      <dgm:spPr/>
    </dgm:pt>
    <dgm:pt modelId="{56EC68E5-588E-4EC5-8B0E-4ACD627D15EA}" type="sibTrans" cxnId="{52CC7C54-A871-446B-BBE9-D6209EC4FD9F}">
      <dgm:prSet/>
      <dgm:spPr/>
    </dgm:pt>
    <dgm:pt modelId="{D66A8DA8-3BA8-47C3-B3F4-D8ECEE18BE46}">
      <dgm:prSet phldr="0" custT="1"/>
      <dgm:spPr/>
      <dgm:t>
        <a:bodyPr vert="horz" wrap="square"/>
        <a:lstStyle/>
        <a:p>
          <a:pPr>
            <a:lnSpc>
              <a:spcPct val="100000"/>
            </a:lnSpc>
            <a:spcBef>
              <a:spcPct val="0"/>
            </a:spcBef>
            <a:spcAft>
              <a:spcPct val="15000"/>
            </a:spcAft>
          </a:pPr>
          <a:endParaRPr altLang="en-US" sz="6500"/>
        </a:p>
      </dgm:t>
    </dgm:pt>
    <dgm:pt modelId="{68E49A73-1B51-483F-80FC-B817308F605C}" type="parTrans" cxnId="{9836C7E2-FC72-404D-B4F0-3B3F14E4A987}">
      <dgm:prSet/>
      <dgm:spPr/>
    </dgm:pt>
    <dgm:pt modelId="{205EE05F-DF98-4953-B88A-9CF5CFFA75AD}" type="sibTrans" cxnId="{9836C7E2-FC72-404D-B4F0-3B3F14E4A987}">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15CBB50B-A0FB-440B-A202-09489FDADCED}" srcId="{800EE499-D129-484D-B5C0-D0F3AC30E8B1}" destId="{BEB4A0DE-FB16-4C4F-8DEA-03570694B93A}" srcOrd="0" destOrd="0" parTransId="{A1CD0B47-03FC-4535-A972-2673574CE2F3}" sibTransId="{66283CB7-69B8-41D5-A569-950515985F71}"/>
    <dgm:cxn modelId="{6B2E1B0D-5787-4F0E-970A-D32320970812}" type="presOf" srcId="{25EF8B53-4C57-43A4-9FE1-40C318A0AD88}" destId="{00C34D87-B2DD-493A-BAA2-1A14EA17DEB1}" srcOrd="0" destOrd="0" presId="urn:microsoft.com/office/officeart/2005/8/layout/vList3"/>
    <dgm:cxn modelId="{24DB650F-6F71-42C2-98BE-E14C10B9A2B3}" srcId="{800EE499-D129-484D-B5C0-D0F3AC30E8B1}" destId="{11A5EA0A-517A-463B-9BA8-5EB54D7D10F8}" srcOrd="1" destOrd="0" parTransId="{E2B15CF1-464F-45CC-BFE4-6F0AA417C19E}" sibTransId="{4EA87785-B7B3-4F48-BB13-D91C5DEA8DC1}"/>
    <dgm:cxn modelId="{8C1F4116-690A-49D6-85CE-AEFFEA26AFE2}" type="presOf" srcId="{66283CB7-69B8-41D5-A569-950515985F71}" destId="{01F33C7F-4C3C-42D3-8542-4BC345A10B4C}" srcOrd="0" destOrd="0" presId="urn:microsoft.com/office/officeart/2005/8/layout/vList3"/>
    <dgm:cxn modelId="{CD10BA43-40A9-4D8E-9909-59574A061C54}" srcId="{BEB4A0DE-FB16-4C4F-8DEA-03570694B93A}" destId="{170BD9A7-4F2B-4E93-A099-EB3961C89175}" srcOrd="0" destOrd="0" parTransId="{6A76C663-CD45-4378-88EA-48A3FB79DAC5}" sibTransId="{51D6BC1E-F0F5-4BE5-91C0-43454A5F8D54}"/>
    <dgm:cxn modelId="{F6741550-9FFE-4FB0-8E29-A91B8B80D944}" type="presOf" srcId="{11A5EA0A-517A-463B-9BA8-5EB54D7D10F8}" destId="{DC27DDA6-73A4-45AF-8B52-70E594C6E063}" srcOrd="0" destOrd="0" presId="urn:microsoft.com/office/officeart/2005/8/layout/vList3"/>
    <dgm:cxn modelId="{52CC7C54-A871-446B-BBE9-D6209EC4FD9F}" srcId="{25EF8B53-4C57-43A4-9FE1-40C318A0AD88}" destId="{87B06E97-9453-4ED8-AE05-84856B011B6A}" srcOrd="0" destOrd="0" parTransId="{67D693CD-D848-4D3B-863F-4346B085BBBF}" sibTransId="{56EC68E5-588E-4EC5-8B0E-4ACD627D15EA}"/>
    <dgm:cxn modelId="{242E2F5A-91D8-4224-AEB3-38B9A6D63E51}" srcId="{BEB4A0DE-FB16-4C4F-8DEA-03570694B93A}" destId="{8B265B6D-47BE-4C34-81C5-E78C2518F1B7}" srcOrd="1" destOrd="0" parTransId="{2D7A778A-53B4-4519-ACFE-02516364DC67}" sibTransId="{A19E260C-E2DC-481F-878B-9BA87E2AD89C}"/>
    <dgm:cxn modelId="{BA80F18F-25C6-4FE2-A52D-E43D4D6BDAB1}" type="presOf" srcId="{D66A8DA8-3BA8-47C3-B3F4-D8ECEE18BE46}" destId="{00C34D87-B2DD-493A-BAA2-1A14EA17DEB1}" srcOrd="0" destOrd="2" presId="urn:microsoft.com/office/officeart/2005/8/layout/vList3"/>
    <dgm:cxn modelId="{6C34F191-D140-4328-BE2F-22FB849401D3}" type="presOf" srcId="{4EA87785-B7B3-4F48-BB13-D91C5DEA8DC1}" destId="{1BD648EC-230D-47E1-A618-F93D265B0703}" srcOrd="0" destOrd="0" presId="urn:microsoft.com/office/officeart/2005/8/layout/vList3"/>
    <dgm:cxn modelId="{8DAF3A93-5472-4DC5-9031-6D6761AA1139}" srcId="{800EE499-D129-484D-B5C0-D0F3AC30E8B1}" destId="{25EF8B53-4C57-43A4-9FE1-40C318A0AD88}" srcOrd="2" destOrd="0" parTransId="{62CE1C4C-AE05-4247-9728-BCA5F5CA780A}" sibTransId="{F463D266-32E5-414A-9781-DA46FFE60955}"/>
    <dgm:cxn modelId="{D61B47A0-61AD-476B-83D3-6B16D6816889}" type="presOf" srcId="{170BD9A7-4F2B-4E93-A099-EB3961C89175}" destId="{5D3E6026-A697-4D8F-84B5-C5321A8528B3}" srcOrd="0" destOrd="1" presId="urn:microsoft.com/office/officeart/2005/8/layout/vList3"/>
    <dgm:cxn modelId="{C27303A4-7ABC-4553-8B96-8941D8AC2D32}" type="presOf" srcId="{BEB4A0DE-FB16-4C4F-8DEA-03570694B93A}" destId="{5D3E6026-A697-4D8F-84B5-C5321A8528B3}" srcOrd="0" destOrd="0" presId="urn:microsoft.com/office/officeart/2005/8/layout/vList3"/>
    <dgm:cxn modelId="{06769AA7-B70B-4DCA-9988-C51CC3EDF37F}" type="presOf" srcId="{87B06E97-9453-4ED8-AE05-84856B011B6A}" destId="{00C34D87-B2DD-493A-BAA2-1A14EA17DEB1}" srcOrd="0" destOrd="1" presId="urn:microsoft.com/office/officeart/2005/8/layout/vList3"/>
    <dgm:cxn modelId="{7121DCC0-3CE6-4B39-B75C-B2552C2024CC}" type="presOf" srcId="{8B265B6D-47BE-4C34-81C5-E78C2518F1B7}" destId="{5D3E6026-A697-4D8F-84B5-C5321A8528B3}" srcOrd="0" destOrd="2" presId="urn:microsoft.com/office/officeart/2005/8/layout/vList3"/>
    <dgm:cxn modelId="{07CABCE1-9B95-41A1-AA7E-626C6CA7D445}" type="presOf" srcId="{800EE499-D129-484D-B5C0-D0F3AC30E8B1}" destId="{3A30B1D0-F146-41C6-9373-8CC849B0566C}" srcOrd="0" destOrd="0" presId="urn:microsoft.com/office/officeart/2005/8/layout/vList3"/>
    <dgm:cxn modelId="{9836C7E2-FC72-404D-B4F0-3B3F14E4A987}" srcId="{25EF8B53-4C57-43A4-9FE1-40C318A0AD88}" destId="{D66A8DA8-3BA8-47C3-B3F4-D8ECEE18BE46}" srcOrd="1" destOrd="0" parTransId="{68E49A73-1B51-483F-80FC-B817308F605C}" sibTransId="{205EE05F-DF98-4953-B88A-9CF5CFFA75AD}"/>
    <dgm:cxn modelId="{ADF65882-282B-4899-85AA-C1B0B6BAE3E5}" type="presParOf" srcId="{3A30B1D0-F146-41C6-9373-8CC849B0566C}" destId="{65AAD8D9-A2BB-4BC0-ADC4-32A3E0934999}" srcOrd="0" destOrd="0" presId="urn:microsoft.com/office/officeart/2005/8/layout/vList3"/>
    <dgm:cxn modelId="{6E8B0407-DDA7-4A3B-AA76-6CA957C42979}" type="presParOf" srcId="{65AAD8D9-A2BB-4BC0-ADC4-32A3E0934999}" destId="{F8DF891C-0D10-4055-A8A8-3FC34ADEDC5B}" srcOrd="0" destOrd="0" presId="urn:microsoft.com/office/officeart/2005/8/layout/vList3"/>
    <dgm:cxn modelId="{0C04CA1F-B2ED-4435-96F7-BD1CEC1BADE7}" type="presParOf" srcId="{65AAD8D9-A2BB-4BC0-ADC4-32A3E0934999}" destId="{5D3E6026-A697-4D8F-84B5-C5321A8528B3}" srcOrd="1" destOrd="0" presId="urn:microsoft.com/office/officeart/2005/8/layout/vList3"/>
    <dgm:cxn modelId="{852B64DA-214B-424C-A9AD-2DA7F77DB3C8}" type="presParOf" srcId="{3A30B1D0-F146-41C6-9373-8CC849B0566C}" destId="{01F33C7F-4C3C-42D3-8542-4BC345A10B4C}" srcOrd="1" destOrd="0" presId="urn:microsoft.com/office/officeart/2005/8/layout/vList3"/>
    <dgm:cxn modelId="{E3133D4D-4C4C-401F-AE25-8BC6CE769264}" type="presParOf" srcId="{3A30B1D0-F146-41C6-9373-8CC849B0566C}" destId="{5373068E-DCEB-4D3C-BFF1-43C34CE727FD}" srcOrd="2" destOrd="0" presId="urn:microsoft.com/office/officeart/2005/8/layout/vList3"/>
    <dgm:cxn modelId="{8738536A-369C-4187-B068-EA4ED439D1A8}" type="presParOf" srcId="{5373068E-DCEB-4D3C-BFF1-43C34CE727FD}" destId="{48C23F44-CDC2-4998-B9C4-F737C51D3228}" srcOrd="0" destOrd="0" presId="urn:microsoft.com/office/officeart/2005/8/layout/vList3"/>
    <dgm:cxn modelId="{D02D9373-A2FD-45CF-B0DD-6E0C695EAC0B}" type="presParOf" srcId="{5373068E-DCEB-4D3C-BFF1-43C34CE727FD}" destId="{DC27DDA6-73A4-45AF-8B52-70E594C6E063}" srcOrd="1" destOrd="0" presId="urn:microsoft.com/office/officeart/2005/8/layout/vList3"/>
    <dgm:cxn modelId="{3B12CB5C-24A2-4FB0-876D-1FF9C57255FB}" type="presParOf" srcId="{3A30B1D0-F146-41C6-9373-8CC849B0566C}" destId="{1BD648EC-230D-47E1-A618-F93D265B0703}" srcOrd="3" destOrd="0" presId="urn:microsoft.com/office/officeart/2005/8/layout/vList3"/>
    <dgm:cxn modelId="{35B9D97D-7D83-4AE0-92C5-F25DD2216593}" type="presParOf" srcId="{3A30B1D0-F146-41C6-9373-8CC849B0566C}" destId="{7D4A810A-A6D4-47BA-AF8D-AB4F73C04080}" srcOrd="4" destOrd="0" presId="urn:microsoft.com/office/officeart/2005/8/layout/vList3"/>
    <dgm:cxn modelId="{5C942993-E38F-493C-99F2-DBD8FD4C56AD}" type="presParOf" srcId="{7D4A810A-A6D4-47BA-AF8D-AB4F73C04080}" destId="{69DE5637-6198-4292-ADFF-69DC2A063BC5}" srcOrd="0" destOrd="0" presId="urn:microsoft.com/office/officeart/2005/8/layout/vList3"/>
    <dgm:cxn modelId="{EAC53DC5-4A07-4992-A70E-150E5F7CF669}"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2" qsCatId="simple" csTypeId="urn:microsoft.com/office/officeart/2005/8/colors/colorful5#2"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0D13E052-75BD-438A-AC2D-86CCDA180EAD}">
      <dgm:prSet/>
      <dgm:spPr/>
    </dgm:pt>
    <dgm:pt modelId="{66283CB7-69B8-41D5-A569-950515985F71}" type="sibTrans" cxnId="{0D13E052-75BD-438A-AC2D-86CCDA180EAD}">
      <dgm:prSet/>
      <dgm:spPr/>
    </dgm:pt>
    <dgm:pt modelId="{00C43C0E-B84B-46A6-9B25-076825FAB5A9}">
      <dgm:prSet phldr="0" custT="1"/>
      <dgm:spPr/>
      <dgm:t>
        <a:bodyPr vert="horz" wrap="square"/>
        <a:lstStyle/>
        <a:p>
          <a:pPr>
            <a:lnSpc>
              <a:spcPct val="100000"/>
            </a:lnSpc>
            <a:spcBef>
              <a:spcPct val="0"/>
            </a:spcBef>
            <a:spcAft>
              <a:spcPct val="15000"/>
            </a:spcAft>
          </a:pPr>
          <a:endParaRPr altLang="en-US" sz="6500"/>
        </a:p>
      </dgm:t>
    </dgm:pt>
    <dgm:pt modelId="{D77F416D-B79A-466C-91D6-8550635C2DF4}" type="parTrans" cxnId="{11028F8D-1E73-4DEF-905E-43EF4E724491}">
      <dgm:prSet/>
      <dgm:spPr/>
    </dgm:pt>
    <dgm:pt modelId="{4F43CBF5-620D-4106-988A-6578FD11484D}" type="sibTrans" cxnId="{11028F8D-1E73-4DEF-905E-43EF4E724491}">
      <dgm:prSet/>
      <dgm:spPr/>
    </dgm:pt>
    <dgm:pt modelId="{93C46A30-C6B5-433D-91DA-FB161956A82C}">
      <dgm:prSet phldr="0" custT="1"/>
      <dgm:spPr/>
      <dgm:t>
        <a:bodyPr vert="horz" wrap="square"/>
        <a:lstStyle/>
        <a:p>
          <a:pPr>
            <a:lnSpc>
              <a:spcPct val="100000"/>
            </a:lnSpc>
            <a:spcBef>
              <a:spcPct val="0"/>
            </a:spcBef>
            <a:spcAft>
              <a:spcPct val="15000"/>
            </a:spcAft>
          </a:pPr>
          <a:endParaRPr altLang="en-US" sz="6500"/>
        </a:p>
      </dgm:t>
    </dgm:pt>
    <dgm:pt modelId="{D568987A-428E-431A-A474-457F948F0178}" type="parTrans" cxnId="{5D80F7A3-E2BC-435F-BADD-FB524BA296F2}">
      <dgm:prSet/>
      <dgm:spPr/>
    </dgm:pt>
    <dgm:pt modelId="{069187B1-AA06-4FFD-9740-340321689AE8}" type="sibTrans" cxnId="{5D80F7A3-E2BC-435F-BADD-FB524BA296F2}">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BB31BCE6-DE79-427D-B63B-EE904E1E59D4}">
      <dgm:prSet/>
      <dgm:spPr/>
    </dgm:pt>
    <dgm:pt modelId="{4EA87785-B7B3-4F48-BB13-D91C5DEA8DC1}" type="sibTrans" cxnId="{BB31BCE6-DE79-427D-B63B-EE904E1E59D4}">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a:latin typeface="Arial" panose="020B0604020202020204" pitchFamily="34" charset="0"/>
              <a:cs typeface="Arial" panose="020B0604020202020204" pitchFamily="34" charset="0"/>
              <a:sym typeface="+mn-ea"/>
            </a:rPr>
            <a:t>(H</a:t>
          </a:r>
          <a:r>
            <a:rPr lang="en-US" sz="2800" baseline="-25000">
              <a:latin typeface="Arial" panose="020B0604020202020204" pitchFamily="34" charset="0"/>
              <a:cs typeface="Arial" panose="020B0604020202020204" pitchFamily="34" charset="0"/>
              <a:sym typeface="+mn-ea"/>
            </a:rPr>
            <a:t>3</a:t>
          </a:r>
          <a:r>
            <a:rPr lang="en-US" sz="2800">
              <a:latin typeface="Arial" panose="020B0604020202020204" pitchFamily="34" charset="0"/>
              <a:cs typeface="Arial" panose="020B0604020202020204" pitchFamily="34" charset="0"/>
              <a:sym typeface="+mn-ea"/>
            </a:rPr>
            <a:t>PO4)</a:t>
          </a:r>
          <a:r>
            <a:rPr lang="en-US" sz="2800">
              <a:latin typeface="Arial" panose="020B0604020202020204" pitchFamily="34" charset="0"/>
              <a:cs typeface="Arial" panose="020B0604020202020204" pitchFamily="34" charset="0"/>
            </a:rPr>
            <a:t>. </a:t>
          </a:r>
        </a:p>
      </dgm:t>
    </dgm:pt>
    <dgm:pt modelId="{62CE1C4C-AE05-4247-9728-BCA5F5CA780A}" type="parTrans" cxnId="{18018DD8-76AB-4786-B0AF-64061BC8776B}">
      <dgm:prSet/>
      <dgm:spPr/>
    </dgm:pt>
    <dgm:pt modelId="{F463D266-32E5-414A-9781-DA46FFE60955}" type="sibTrans" cxnId="{18018DD8-76AB-4786-B0AF-64061BC8776B}">
      <dgm:prSet/>
      <dgm:spPr/>
    </dgm:pt>
    <dgm:pt modelId="{F5569F80-BEFA-4B79-8C3A-DB4999117E47}">
      <dgm:prSet phldr="0" custT="1"/>
      <dgm:spPr/>
      <dgm:t>
        <a:bodyPr vert="horz" wrap="square"/>
        <a:lstStyle/>
        <a:p>
          <a:pPr>
            <a:lnSpc>
              <a:spcPct val="100000"/>
            </a:lnSpc>
            <a:spcBef>
              <a:spcPct val="0"/>
            </a:spcBef>
            <a:spcAft>
              <a:spcPct val="15000"/>
            </a:spcAft>
          </a:pPr>
          <a:endParaRPr altLang="en-US" sz="6500"/>
        </a:p>
      </dgm:t>
    </dgm:pt>
    <dgm:pt modelId="{63ABC9F1-F968-414D-93A7-7495042FDE32}" type="parTrans" cxnId="{A3854813-8F97-4069-86DB-5A1BBF6CF4BB}">
      <dgm:prSet/>
      <dgm:spPr/>
    </dgm:pt>
    <dgm:pt modelId="{D226E408-EBCD-45DF-B74F-B87A0F8E7BA1}" type="sibTrans" cxnId="{A3854813-8F97-4069-86DB-5A1BBF6CF4BB}">
      <dgm:prSet/>
      <dgm:spPr/>
    </dgm:pt>
    <dgm:pt modelId="{7B04852B-9D47-4CD3-B7E9-A48CD8C56948}">
      <dgm:prSet phldr="0" custT="1"/>
      <dgm:spPr/>
      <dgm:t>
        <a:bodyPr vert="horz" wrap="square"/>
        <a:lstStyle/>
        <a:p>
          <a:pPr>
            <a:lnSpc>
              <a:spcPct val="100000"/>
            </a:lnSpc>
            <a:spcBef>
              <a:spcPct val="0"/>
            </a:spcBef>
            <a:spcAft>
              <a:spcPct val="15000"/>
            </a:spcAft>
          </a:pPr>
          <a:endParaRPr altLang="en-US" sz="6500"/>
        </a:p>
      </dgm:t>
    </dgm:pt>
    <dgm:pt modelId="{576B2301-5C78-4B4D-A3DB-AC2130B19863}" type="parTrans" cxnId="{AB8FD8C0-3E58-42B2-925D-D306ACEE1C3F}">
      <dgm:prSet/>
      <dgm:spPr/>
    </dgm:pt>
    <dgm:pt modelId="{E92A0665-33CF-400C-99B9-EA5681A7FE87}" type="sibTrans" cxnId="{AB8FD8C0-3E58-42B2-925D-D306ACEE1C3F}">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71F81613-10F0-40FF-B410-96D511CCBC12}" type="presOf" srcId="{800EE499-D129-484D-B5C0-D0F3AC30E8B1}" destId="{3A30B1D0-F146-41C6-9373-8CC849B0566C}" srcOrd="0" destOrd="0" presId="urn:microsoft.com/office/officeart/2005/8/layout/vList3"/>
    <dgm:cxn modelId="{A3854813-8F97-4069-86DB-5A1BBF6CF4BB}" srcId="{25EF8B53-4C57-43A4-9FE1-40C318A0AD88}" destId="{F5569F80-BEFA-4B79-8C3A-DB4999117E47}" srcOrd="0" destOrd="0" parTransId="{63ABC9F1-F968-414D-93A7-7495042FDE32}" sibTransId="{D226E408-EBCD-45DF-B74F-B87A0F8E7BA1}"/>
    <dgm:cxn modelId="{46177824-338A-488C-9A1A-BA4D3137FD9C}" type="presOf" srcId="{93C46A30-C6B5-433D-91DA-FB161956A82C}" destId="{5D3E6026-A697-4D8F-84B5-C5321A8528B3}" srcOrd="0" destOrd="2" presId="urn:microsoft.com/office/officeart/2005/8/layout/vList3"/>
    <dgm:cxn modelId="{10C0463D-5ED5-4BA7-A961-9A92ABBA4EE2}" type="presOf" srcId="{00C43C0E-B84B-46A6-9B25-076825FAB5A9}" destId="{5D3E6026-A697-4D8F-84B5-C5321A8528B3}" srcOrd="0" destOrd="1" presId="urn:microsoft.com/office/officeart/2005/8/layout/vList3"/>
    <dgm:cxn modelId="{03DBCA62-68FE-4E1D-9634-E1EAC7B2B4E2}" type="presOf" srcId="{BEB4A0DE-FB16-4C4F-8DEA-03570694B93A}" destId="{5D3E6026-A697-4D8F-84B5-C5321A8528B3}" srcOrd="0" destOrd="0" presId="urn:microsoft.com/office/officeart/2005/8/layout/vList3"/>
    <dgm:cxn modelId="{0D13E052-75BD-438A-AC2D-86CCDA180EAD}" srcId="{800EE499-D129-484D-B5C0-D0F3AC30E8B1}" destId="{BEB4A0DE-FB16-4C4F-8DEA-03570694B93A}" srcOrd="0" destOrd="0" parTransId="{A1CD0B47-03FC-4535-A972-2673574CE2F3}" sibTransId="{66283CB7-69B8-41D5-A569-950515985F71}"/>
    <dgm:cxn modelId="{D720867E-086A-49E9-B1D1-1412BD9CC92F}" type="presOf" srcId="{11A5EA0A-517A-463B-9BA8-5EB54D7D10F8}" destId="{DC27DDA6-73A4-45AF-8B52-70E594C6E063}" srcOrd="0" destOrd="0" presId="urn:microsoft.com/office/officeart/2005/8/layout/vList3"/>
    <dgm:cxn modelId="{D552A680-64B9-4294-8190-AB440DB42318}" type="presOf" srcId="{66283CB7-69B8-41D5-A569-950515985F71}" destId="{01F33C7F-4C3C-42D3-8542-4BC345A10B4C}" srcOrd="0" destOrd="0" presId="urn:microsoft.com/office/officeart/2005/8/layout/vList3"/>
    <dgm:cxn modelId="{11028F8D-1E73-4DEF-905E-43EF4E724491}" srcId="{BEB4A0DE-FB16-4C4F-8DEA-03570694B93A}" destId="{00C43C0E-B84B-46A6-9B25-076825FAB5A9}" srcOrd="0" destOrd="0" parTransId="{D77F416D-B79A-466C-91D6-8550635C2DF4}" sibTransId="{4F43CBF5-620D-4106-988A-6578FD11484D}"/>
    <dgm:cxn modelId="{C9DF55A0-5C65-45F3-A691-3B8FD440F66F}" type="presOf" srcId="{F5569F80-BEFA-4B79-8C3A-DB4999117E47}" destId="{00C34D87-B2DD-493A-BAA2-1A14EA17DEB1}" srcOrd="0" destOrd="1" presId="urn:microsoft.com/office/officeart/2005/8/layout/vList3"/>
    <dgm:cxn modelId="{5D80F7A3-E2BC-435F-BADD-FB524BA296F2}" srcId="{BEB4A0DE-FB16-4C4F-8DEA-03570694B93A}" destId="{93C46A30-C6B5-433D-91DA-FB161956A82C}" srcOrd="1" destOrd="0" parTransId="{D568987A-428E-431A-A474-457F948F0178}" sibTransId="{069187B1-AA06-4FFD-9740-340321689AE8}"/>
    <dgm:cxn modelId="{AB8FD8C0-3E58-42B2-925D-D306ACEE1C3F}" srcId="{25EF8B53-4C57-43A4-9FE1-40C318A0AD88}" destId="{7B04852B-9D47-4CD3-B7E9-A48CD8C56948}" srcOrd="1" destOrd="0" parTransId="{576B2301-5C78-4B4D-A3DB-AC2130B19863}" sibTransId="{E92A0665-33CF-400C-99B9-EA5681A7FE87}"/>
    <dgm:cxn modelId="{8A4634CB-CF9C-42B4-9106-D0BC8AA684B4}" type="presOf" srcId="{7B04852B-9D47-4CD3-B7E9-A48CD8C56948}" destId="{00C34D87-B2DD-493A-BAA2-1A14EA17DEB1}" srcOrd="0" destOrd="2" presId="urn:microsoft.com/office/officeart/2005/8/layout/vList3"/>
    <dgm:cxn modelId="{4A284CD7-5E47-4FD1-B41B-9B72892EBDD7}" type="presOf" srcId="{4EA87785-B7B3-4F48-BB13-D91C5DEA8DC1}" destId="{1BD648EC-230D-47E1-A618-F93D265B0703}" srcOrd="0" destOrd="0" presId="urn:microsoft.com/office/officeart/2005/8/layout/vList3"/>
    <dgm:cxn modelId="{18018DD8-76AB-4786-B0AF-64061BC8776B}" srcId="{800EE499-D129-484D-B5C0-D0F3AC30E8B1}" destId="{25EF8B53-4C57-43A4-9FE1-40C318A0AD88}" srcOrd="2" destOrd="0" parTransId="{62CE1C4C-AE05-4247-9728-BCA5F5CA780A}" sibTransId="{F463D266-32E5-414A-9781-DA46FFE60955}"/>
    <dgm:cxn modelId="{AD923FE1-9CC4-4C32-A100-238D36598E1B}" type="presOf" srcId="{25EF8B53-4C57-43A4-9FE1-40C318A0AD88}" destId="{00C34D87-B2DD-493A-BAA2-1A14EA17DEB1}" srcOrd="0" destOrd="0" presId="urn:microsoft.com/office/officeart/2005/8/layout/vList3"/>
    <dgm:cxn modelId="{BB31BCE6-DE79-427D-B63B-EE904E1E59D4}" srcId="{800EE499-D129-484D-B5C0-D0F3AC30E8B1}" destId="{11A5EA0A-517A-463B-9BA8-5EB54D7D10F8}" srcOrd="1" destOrd="0" parTransId="{E2B15CF1-464F-45CC-BFE4-6F0AA417C19E}" sibTransId="{4EA87785-B7B3-4F48-BB13-D91C5DEA8DC1}"/>
    <dgm:cxn modelId="{A3BE5242-DC45-43CF-9884-AA361A5EA1B5}" type="presParOf" srcId="{3A30B1D0-F146-41C6-9373-8CC849B0566C}" destId="{65AAD8D9-A2BB-4BC0-ADC4-32A3E0934999}" srcOrd="0" destOrd="0" presId="urn:microsoft.com/office/officeart/2005/8/layout/vList3"/>
    <dgm:cxn modelId="{0544072A-D034-4537-98E0-BD962E61F7BA}" type="presParOf" srcId="{65AAD8D9-A2BB-4BC0-ADC4-32A3E0934999}" destId="{F8DF891C-0D10-4055-A8A8-3FC34ADEDC5B}" srcOrd="0" destOrd="0" presId="urn:microsoft.com/office/officeart/2005/8/layout/vList3"/>
    <dgm:cxn modelId="{06FB3FA3-01DA-4948-A165-7E227C9D0285}" type="presParOf" srcId="{65AAD8D9-A2BB-4BC0-ADC4-32A3E0934999}" destId="{5D3E6026-A697-4D8F-84B5-C5321A8528B3}" srcOrd="1" destOrd="0" presId="urn:microsoft.com/office/officeart/2005/8/layout/vList3"/>
    <dgm:cxn modelId="{76C9DF5C-C0FC-479A-9623-3FF8AAA4E2D1}" type="presParOf" srcId="{3A30B1D0-F146-41C6-9373-8CC849B0566C}" destId="{01F33C7F-4C3C-42D3-8542-4BC345A10B4C}" srcOrd="1" destOrd="0" presId="urn:microsoft.com/office/officeart/2005/8/layout/vList3"/>
    <dgm:cxn modelId="{B017DAB1-8946-41D3-8BCD-969EAB6CAC8E}" type="presParOf" srcId="{3A30B1D0-F146-41C6-9373-8CC849B0566C}" destId="{5373068E-DCEB-4D3C-BFF1-43C34CE727FD}" srcOrd="2" destOrd="0" presId="urn:microsoft.com/office/officeart/2005/8/layout/vList3"/>
    <dgm:cxn modelId="{FF41843A-E608-441A-9776-CAA98EC96573}" type="presParOf" srcId="{5373068E-DCEB-4D3C-BFF1-43C34CE727FD}" destId="{48C23F44-CDC2-4998-B9C4-F737C51D3228}" srcOrd="0" destOrd="0" presId="urn:microsoft.com/office/officeart/2005/8/layout/vList3"/>
    <dgm:cxn modelId="{D604C64F-2AEC-4981-872E-058F0251CFB9}" type="presParOf" srcId="{5373068E-DCEB-4D3C-BFF1-43C34CE727FD}" destId="{DC27DDA6-73A4-45AF-8B52-70E594C6E063}" srcOrd="1" destOrd="0" presId="urn:microsoft.com/office/officeart/2005/8/layout/vList3"/>
    <dgm:cxn modelId="{BAD108AD-BC9A-46B5-A34F-C8E019918467}" type="presParOf" srcId="{3A30B1D0-F146-41C6-9373-8CC849B0566C}" destId="{1BD648EC-230D-47E1-A618-F93D265B0703}" srcOrd="3" destOrd="0" presId="urn:microsoft.com/office/officeart/2005/8/layout/vList3"/>
    <dgm:cxn modelId="{C66EC6ED-B2A5-4539-B838-76D2BAB39BA5}" type="presParOf" srcId="{3A30B1D0-F146-41C6-9373-8CC849B0566C}" destId="{7D4A810A-A6D4-47BA-AF8D-AB4F73C04080}" srcOrd="4" destOrd="0" presId="urn:microsoft.com/office/officeart/2005/8/layout/vList3"/>
    <dgm:cxn modelId="{17D7BC09-5A0A-4E2B-957D-29CCEA3FDE7E}" type="presParOf" srcId="{7D4A810A-A6D4-47BA-AF8D-AB4F73C04080}" destId="{69DE5637-6198-4292-ADFF-69DC2A063BC5}" srcOrd="0" destOrd="0" presId="urn:microsoft.com/office/officeart/2005/8/layout/vList3"/>
    <dgm:cxn modelId="{57B040AC-5F23-4041-816F-42E78B94BC98}"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56584" y="813"/>
          <a:ext cx="7796041" cy="1171678"/>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sz="2800" kern="1200">
              <a:latin typeface="Arial" panose="020B0604020202020204" pitchFamily="34" charset="0"/>
              <a:cs typeface="Arial" panose="020B0604020202020204" pitchFamily="34" charset="0"/>
              <a:sym typeface="+mn-ea"/>
            </a:rPr>
            <a:t>N</a:t>
          </a:r>
          <a:r>
            <a:rPr lang="en-US" sz="2800" kern="1200">
              <a:latin typeface="Arial" panose="020B0604020202020204" pitchFamily="34" charset="0"/>
              <a:cs typeface="Arial" panose="020B0604020202020204" pitchFamily="34" charset="0"/>
              <a:sym typeface="+mn-ea"/>
            </a:rPr>
            <a:t>êu cách để nhận biết một chất là axit trong thực tế</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813"/>
        <a:ext cx="7503122" cy="1171678"/>
      </dsp:txXfrm>
    </dsp:sp>
    <dsp:sp modelId="{F8DF891C-0D10-4055-A8A8-3FC34ADEDC5B}">
      <dsp:nvSpPr>
        <dsp:cNvPr id="0" name=""/>
        <dsp:cNvSpPr/>
      </dsp:nvSpPr>
      <dsp:spPr>
        <a:xfrm>
          <a:off x="1670744" y="813"/>
          <a:ext cx="1171678" cy="1171678"/>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256584" y="1480768"/>
          <a:ext cx="7796041" cy="1171678"/>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Kể tên các acid có trong cơ thể động thực vật hoặc thực phẩm mà em biết</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549503" y="1480768"/>
        <a:ext cx="7503122" cy="1171678"/>
      </dsp:txXfrm>
    </dsp:sp>
    <dsp:sp modelId="{48C23F44-CDC2-4998-B9C4-F737C51D3228}">
      <dsp:nvSpPr>
        <dsp:cNvPr id="0" name=""/>
        <dsp:cNvSpPr/>
      </dsp:nvSpPr>
      <dsp:spPr>
        <a:xfrm>
          <a:off x="1670744" y="1480768"/>
          <a:ext cx="1171678" cy="1171678"/>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256584" y="2960722"/>
          <a:ext cx="7796041" cy="1171678"/>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Trong nọc độc của ong, kiến có axit gì?</a:t>
          </a: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2960722"/>
        <a:ext cx="7503122" cy="1171678"/>
      </dsp:txXfrm>
    </dsp:sp>
    <dsp:sp modelId="{69DE5637-6198-4292-ADFF-69DC2A063BC5}">
      <dsp:nvSpPr>
        <dsp:cNvPr id="0" name=""/>
        <dsp:cNvSpPr/>
      </dsp:nvSpPr>
      <dsp:spPr>
        <a:xfrm>
          <a:off x="1670744" y="2960722"/>
          <a:ext cx="1171678" cy="1171678"/>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393369" y="2690"/>
          <a:ext cx="8174821" cy="13371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2690"/>
        <a:ext cx="7840524" cy="1337190"/>
      </dsp:txXfrm>
    </dsp:sp>
    <dsp:sp modelId="{F8DF891C-0D10-4055-A8A8-3FC34ADEDC5B}">
      <dsp:nvSpPr>
        <dsp:cNvPr id="0" name=""/>
        <dsp:cNvSpPr/>
      </dsp:nvSpPr>
      <dsp:spPr>
        <a:xfrm>
          <a:off x="1724774" y="2690"/>
          <a:ext cx="1337190" cy="1337190"/>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393369" y="1729164"/>
          <a:ext cx="8174821" cy="1337190"/>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acetic acid trong giấm ăn, citric acid trong quả chanh, maleic acid trong quả táo…</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727666" y="1729164"/>
        <a:ext cx="7840524" cy="1337190"/>
      </dsp:txXfrm>
    </dsp:sp>
    <dsp:sp modelId="{48C23F44-CDC2-4998-B9C4-F737C51D3228}">
      <dsp:nvSpPr>
        <dsp:cNvPr id="0" name=""/>
        <dsp:cNvSpPr/>
      </dsp:nvSpPr>
      <dsp:spPr>
        <a:xfrm>
          <a:off x="1724774" y="1729164"/>
          <a:ext cx="1337190" cy="1337190"/>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393369" y="3455639"/>
          <a:ext cx="8174821" cy="1337190"/>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kern="1200">
              <a:latin typeface="Arial" panose="020B0604020202020204" pitchFamily="34" charset="0"/>
              <a:cs typeface="Arial" panose="020B0604020202020204" pitchFamily="34" charset="0"/>
              <a:sym typeface="+mn-ea"/>
            </a:rPr>
            <a:t>(H</a:t>
          </a:r>
          <a:r>
            <a:rPr lang="en-US" sz="2800" kern="1200" baseline="-25000">
              <a:latin typeface="Arial" panose="020B0604020202020204" pitchFamily="34" charset="0"/>
              <a:cs typeface="Arial" panose="020B0604020202020204" pitchFamily="34" charset="0"/>
              <a:sym typeface="+mn-ea"/>
            </a:rPr>
            <a:t>3</a:t>
          </a:r>
          <a:r>
            <a:rPr lang="en-US" sz="2800" kern="1200">
              <a:latin typeface="Arial" panose="020B0604020202020204" pitchFamily="34" charset="0"/>
              <a:cs typeface="Arial" panose="020B0604020202020204" pitchFamily="34" charset="0"/>
              <a:sym typeface="+mn-ea"/>
            </a:rPr>
            <a:t>PO4)</a:t>
          </a:r>
          <a:r>
            <a:rPr lang="en-US" sz="2800" kern="1200">
              <a:latin typeface="Arial" panose="020B0604020202020204" pitchFamily="34" charset="0"/>
              <a:cs typeface="Arial" panose="020B0604020202020204" pitchFamily="34" charset="0"/>
            </a:rPr>
            <a:t>. </a:t>
          </a: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3455639"/>
        <a:ext cx="7840524" cy="1337190"/>
      </dsp:txXfrm>
    </dsp:sp>
    <dsp:sp modelId="{69DE5637-6198-4292-ADFF-69DC2A063BC5}">
      <dsp:nvSpPr>
        <dsp:cNvPr id="0" name=""/>
        <dsp:cNvSpPr/>
      </dsp:nvSpPr>
      <dsp:spPr>
        <a:xfrm>
          <a:off x="1724774" y="3455639"/>
          <a:ext cx="1337190" cy="1337190"/>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10</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t>29</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38</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8/9/2023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8/9/2023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785" y="314325"/>
            <a:ext cx="8501380" cy="922020"/>
          </a:xfrm>
          <a:prstGeom prst="rect">
            <a:avLst/>
          </a:prstGeom>
          <a:noFill/>
        </p:spPr>
        <p:txBody>
          <a:bodyPr wrap="square" rtlCol="0">
            <a:spAutoFit/>
          </a:bodyPr>
          <a:lstStyle/>
          <a:p>
            <a:r>
              <a:rPr lang="en-US" sz="5400" b="1">
                <a:solidFill>
                  <a:schemeClr val="accent2">
                    <a:lumMod val="75000"/>
                  </a:schemeClr>
                </a:solidFill>
                <a:latin typeface="+mj-lt"/>
                <a:cs typeface="+mj-lt"/>
              </a:rPr>
              <a:t>Bài 9 : BASE. THANG PH</a:t>
            </a:r>
          </a:p>
        </p:txBody>
      </p:sp>
      <p:sp>
        <p:nvSpPr>
          <p:cNvPr id="4" name="Text Box 3"/>
          <p:cNvSpPr txBox="1"/>
          <p:nvPr/>
        </p:nvSpPr>
        <p:spPr>
          <a:xfrm>
            <a:off x="233680" y="3746500"/>
            <a:ext cx="9017635" cy="829945"/>
          </a:xfrm>
          <a:prstGeom prst="rect">
            <a:avLst/>
          </a:prstGeom>
          <a:noFill/>
        </p:spPr>
        <p:txBody>
          <a:bodyPr wrap="square" rtlCol="0">
            <a:spAutoFit/>
          </a:bodyPr>
          <a:lstStyle/>
          <a:p>
            <a:r>
              <a:rPr lang="en-US" sz="4800">
                <a:latin typeface="Arial" panose="020B0604020202020204" pitchFamily="34" charset="0"/>
                <a:cs typeface="Arial" panose="020B0604020202020204" pitchFamily="34" charset="0"/>
              </a:rPr>
              <a:t>GV: Nguyễn Thị Thanh Thảo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4"/>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5"/>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6"/>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7"/>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1.Công thức hoá học của các base đều có nhóm OH</a:t>
            </a:r>
          </a:p>
        </p:txBody>
      </p:sp>
      <p:sp>
        <p:nvSpPr>
          <p:cNvPr id="2" name="Text Box 1"/>
          <p:cNvSpPr txBox="1"/>
          <p:nvPr/>
        </p:nvSpPr>
        <p:spPr>
          <a:xfrm>
            <a:off x="2970530" y="2266315"/>
            <a:ext cx="8608695" cy="953135"/>
          </a:xfrm>
          <a:prstGeom prst="rect">
            <a:avLst/>
          </a:prstGeom>
          <a:noFill/>
          <a:ln w="9525">
            <a:noFill/>
          </a:ln>
        </p:spPr>
        <p:txBody>
          <a:bodyPr wrap="square">
            <a:spAutoFit/>
          </a:bodyPr>
          <a:lstStyle/>
          <a:p>
            <a:pPr indent="577850"/>
            <a:r>
              <a:rPr lang="en-US" sz="2800" b="0">
                <a:solidFill>
                  <a:srgbClr val="000000"/>
                </a:solidFill>
                <a:latin typeface="Arial" panose="020B0604020202020204" pitchFamily="34" charset="0"/>
                <a:cs typeface="Arial" panose="020B0604020202020204" pitchFamily="34" charset="0"/>
              </a:rPr>
              <a:t>2. Dạng tồn tại của base trong dung dịch có chứa anion </a:t>
            </a:r>
            <a:r>
              <a:rPr lang="en-US" sz="2800" b="0">
                <a:latin typeface="Arial" panose="020B0604020202020204" pitchFamily="34" charset="0"/>
                <a:cs typeface="Arial" panose="020B0604020202020204" pitchFamily="34" charset="0"/>
              </a:rPr>
              <a:t>OH</a:t>
            </a:r>
            <a:r>
              <a:rPr lang="en-US" sz="2800" b="0" baseline="30000">
                <a:latin typeface="Arial" panose="020B0604020202020204" pitchFamily="34" charset="0"/>
                <a:cs typeface="Arial" panose="020B0604020202020204" pitchFamily="34" charset="0"/>
              </a:rPr>
              <a:t>-</a:t>
            </a:r>
            <a:r>
              <a:rPr lang="en-US" sz="2800" b="0">
                <a:solidFill>
                  <a:srgbClr val="000000"/>
                </a:solidFill>
                <a:latin typeface="Arial" panose="020B0604020202020204" pitchFamily="34" charset="0"/>
                <a:cs typeface="Arial" panose="020B0604020202020204" pitchFamily="34" charset="0"/>
              </a:rPr>
              <a:t> và cation kim loại</a:t>
            </a:r>
            <a:endParaRPr lang="en-US" sz="280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lstStyle/>
          <a:p>
            <a:pPr indent="577850"/>
            <a:r>
              <a:rPr lang="en-US" sz="2800" b="0">
                <a:latin typeface="Arial" panose="020B0604020202020204" pitchFamily="34" charset="0"/>
                <a:cs typeface="Arial" panose="020B0604020202020204" pitchFamily="34" charset="0"/>
              </a:rPr>
              <a:t>3. Base là những hợp chất trong phân tử có nguyên tử kim loại liên kết với nhóm hydroxide. Khi tan trong nước, base tạo ra ion OH</a:t>
            </a:r>
            <a:r>
              <a:rPr lang="en-US" sz="2800" b="0" baseline="300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lstStyle/>
          <a:p>
            <a:pPr indent="577850"/>
            <a:r>
              <a:rPr lang="en-US" sz="2400" b="0">
                <a:latin typeface="Arial" panose="020B0604020202020204" pitchFamily="34" charset="0"/>
                <a:cs typeface="Arial" panose="020B0604020202020204" pitchFamily="34" charset="0"/>
              </a:rPr>
              <a:t>Tên Base = tên kim loại + hóa trị (nếu KL có nhiều hóa trị) + hydroxide </a:t>
            </a:r>
          </a:p>
          <a:p>
            <a:pPr indent="577850"/>
            <a:r>
              <a:rPr lang="en-US" sz="2800">
                <a:latin typeface="Arial" panose="020B0604020202020204" pitchFamily="34" charset="0"/>
                <a:cs typeface="Arial" panose="020B0604020202020204" pitchFamily="34" charset="0"/>
              </a:rPr>
              <a:t> Ca(OH)2 : calcium hydroxide </a:t>
            </a:r>
            <a:r>
              <a:rPr lang="en-US" sz="2800"/>
              <a:t> </a:t>
            </a:r>
          </a:p>
        </p:txBody>
      </p:sp>
      <p:pic>
        <p:nvPicPr>
          <p:cNvPr id="101" name="Content Placeholder 100"/>
          <p:cNvPicPr>
            <a:picLocks noGrp="1" noChangeAspect="1"/>
          </p:cNvPicPr>
          <p:nvPr>
            <p:ph idx="1"/>
          </p:nvPr>
        </p:nvPicPr>
        <p:blipFill>
          <a:blip r:embed="rId8"/>
          <a:stretch>
            <a:fillRect/>
          </a:stretch>
        </p:blipFill>
        <p:spPr>
          <a:xfrm>
            <a:off x="483870" y="70485"/>
            <a:ext cx="2035175" cy="18192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Khái niệm base</a:t>
            </a:r>
            <a:r>
              <a:rPr lang="en-US" altLang="zh-CN" sz="2800" b="1">
                <a:solidFill>
                  <a:srgbClr val="FFFF00"/>
                </a:solidFill>
              </a:rPr>
              <a:t>:</a:t>
            </a:r>
            <a:endParaRPr lang="zh-CN" altLang="en-US" sz="2800" b="1">
              <a:solidFill>
                <a:srgbClr val="FFFF00"/>
              </a:solidFill>
            </a:endParaRPr>
          </a:p>
          <a:p>
            <a:pPr algn="l"/>
            <a:r>
              <a:rPr lang="zh-CN" altLang="en-US" sz="2800" b="1">
                <a:solidFill>
                  <a:schemeClr val="tx1"/>
                </a:solidFill>
              </a:rPr>
              <a:t>Base là những hợp chất trong phân tử có nguyên tử kim loại liên kết với nhóm hydroxide. Khi tan trong nước, base tạo ra ion OH-.</a:t>
            </a:r>
          </a:p>
          <a:p>
            <a:pPr algn="l"/>
            <a:r>
              <a:rPr lang="zh-CN" altLang="en-US" sz="2800" b="1">
                <a:solidFill>
                  <a:srgbClr val="FFFF00"/>
                </a:solidFill>
              </a:rPr>
              <a:t>* Công thức phân tử của base</a:t>
            </a:r>
          </a:p>
          <a:p>
            <a:pPr algn="l"/>
            <a:r>
              <a:rPr lang="zh-CN" altLang="en-US" sz="2800" b="1">
                <a:solidFill>
                  <a:schemeClr val="tx1"/>
                </a:solidFill>
              </a:rPr>
              <a:t>- Gồm 1 nguyên tử kim loại liên kết với 1 hay nhiều nhóm hydroxide (-OH).</a:t>
            </a:r>
          </a:p>
          <a:p>
            <a:pPr algn="l"/>
            <a:r>
              <a:rPr lang="zh-CN" altLang="en-US" sz="2800" b="1">
                <a:solidFill>
                  <a:schemeClr val="tx1"/>
                </a:solidFill>
              </a:rPr>
              <a:t>- Dạng tổng quát: M(OH)n</a:t>
            </a:r>
          </a:p>
          <a:p>
            <a:pPr algn="l"/>
            <a:r>
              <a:rPr lang="en-US" altLang="zh-CN" sz="2800" b="1">
                <a:solidFill>
                  <a:schemeClr val="tx1"/>
                </a:solidFill>
              </a:rPr>
              <a:t>              </a:t>
            </a:r>
            <a:r>
              <a:rPr lang="zh-CN" altLang="en-US" sz="2800" b="1">
                <a:solidFill>
                  <a:schemeClr val="tx1"/>
                </a:solidFill>
              </a:rPr>
              <a:t>+ n: là hóa trị của kim loại M</a:t>
            </a:r>
          </a:p>
          <a:p>
            <a:pPr algn="l"/>
            <a:r>
              <a:rPr lang="zh-CN" altLang="en-US" sz="2800" b="1">
                <a:solidFill>
                  <a:schemeClr val="tx1"/>
                </a:solidFill>
              </a:rPr>
              <a:t>* </a:t>
            </a:r>
            <a:r>
              <a:rPr lang="zh-CN" altLang="en-US" sz="2800" b="1">
                <a:solidFill>
                  <a:srgbClr val="FFFF00"/>
                </a:solidFill>
              </a:rPr>
              <a:t>Tên gọi:</a:t>
            </a:r>
            <a:r>
              <a:rPr lang="zh-CN" altLang="en-US" sz="2800" b="1">
                <a:solidFill>
                  <a:schemeClr val="tx1"/>
                </a:solidFill>
              </a:rPr>
              <a:t> </a:t>
            </a:r>
          </a:p>
          <a:p>
            <a:pPr algn="l"/>
            <a:r>
              <a:rPr lang="zh-CN" altLang="en-US" sz="2800" b="1">
                <a:solidFill>
                  <a:schemeClr val="tx1"/>
                </a:solidFill>
              </a:rPr>
              <a:t>Tên Base = tên kim loại + hóa trị (nếu KL có nhiều hóa trị) +</a:t>
            </a:r>
            <a:r>
              <a:rPr lang="en-US" altLang="zh-CN" sz="2800" b="1">
                <a:solidFill>
                  <a:schemeClr val="tx1"/>
                </a:solidFill>
              </a:rPr>
              <a:t> </a:t>
            </a:r>
            <a:r>
              <a:rPr lang="zh-CN" altLang="en-US" sz="2800" b="1">
                <a:solidFill>
                  <a:schemeClr val="tx1"/>
                </a:solidFill>
              </a:rPr>
              <a:t>hydroxide</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5" name="Text Box 4"/>
          <p:cNvSpPr txBox="1"/>
          <p:nvPr/>
        </p:nvSpPr>
        <p:spPr>
          <a:xfrm>
            <a:off x="343535" y="127698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4225" y="212725"/>
            <a:ext cx="11238865" cy="521970"/>
          </a:xfrm>
          <a:prstGeom prst="rect">
            <a:avLst/>
          </a:prstGeom>
          <a:noFill/>
        </p:spPr>
        <p:txBody>
          <a:bodyPr wrap="none" rtlCol="0" anchor="t">
            <a:spAutoFit/>
          </a:bodyPr>
          <a:lstStyle/>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extLst>
                    <a:ext uri="{9D8B030D-6E8A-4147-A177-3AD203B41FA5}">
                      <a16:colId xmlns:a16="http://schemas.microsoft.com/office/drawing/2014/main" val="20000"/>
                    </a:ext>
                  </a:extLst>
                </a:gridCol>
              </a:tblGrid>
              <a:tr h="3732530">
                <a:tc>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extLst>
                    <a:ext uri="{9D8B030D-6E8A-4147-A177-3AD203B41FA5}">
                      <a16:colId xmlns:a16="http://schemas.microsoft.com/office/drawing/2014/main" val="20000"/>
                    </a:ext>
                  </a:extLst>
                </a:gridCol>
                <a:gridCol w="2456180">
                  <a:extLst>
                    <a:ext uri="{9D8B030D-6E8A-4147-A177-3AD203B41FA5}">
                      <a16:colId xmlns:a16="http://schemas.microsoft.com/office/drawing/2014/main" val="20001"/>
                    </a:ext>
                  </a:extLst>
                </a:gridCol>
                <a:gridCol w="2456180">
                  <a:extLst>
                    <a:ext uri="{9D8B030D-6E8A-4147-A177-3AD203B41FA5}">
                      <a16:colId xmlns:a16="http://schemas.microsoft.com/office/drawing/2014/main" val="20002"/>
                    </a:ext>
                  </a:extLst>
                </a:gridCol>
                <a:gridCol w="2456180">
                  <a:extLst>
                    <a:ext uri="{9D8B030D-6E8A-4147-A177-3AD203B41FA5}">
                      <a16:colId xmlns:a16="http://schemas.microsoft.com/office/drawing/2014/main" val="20003"/>
                    </a:ext>
                  </a:extLst>
                </a:gridCol>
              </a:tblGrid>
              <a:tr h="50990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9130">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Picture 4" descr="Screenshot 2023-07-06 215822"/>
          <p:cNvPicPr>
            <a:picLocks noChangeAspect="1"/>
          </p:cNvPicPr>
          <p:nvPr/>
        </p:nvPicPr>
        <p:blipFill>
          <a:blip r:embed="rId2"/>
          <a:stretch>
            <a:fillRect/>
          </a:stretch>
        </p:blipFill>
        <p:spPr>
          <a:xfrm>
            <a:off x="723900" y="854075"/>
            <a:ext cx="10924540" cy="2037080"/>
          </a:xfrm>
          <a:prstGeom prst="rect">
            <a:avLst/>
          </a:prstGeom>
        </p:spPr>
      </p:pic>
      <p:pic>
        <p:nvPicPr>
          <p:cNvPr id="6" name="Picture 5"/>
          <p:cNvPicPr/>
          <p:nvPr/>
        </p:nvPicPr>
        <p:blipFill>
          <a:blip r:embed="rId3"/>
          <a:stretch>
            <a:fillRect/>
          </a:stretch>
        </p:blipFill>
        <p:spPr>
          <a:xfrm>
            <a:off x="0" y="63500"/>
            <a:ext cx="921385" cy="11976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extLst>
                    <a:ext uri="{9D8B030D-6E8A-4147-A177-3AD203B41FA5}">
                      <a16:colId xmlns:a16="http://schemas.microsoft.com/office/drawing/2014/main" val="20000"/>
                    </a:ext>
                  </a:extLst>
                </a:gridCol>
              </a:tblGrid>
              <a:tr h="4867910">
                <a:tc>
                  <a:txBody>
                    <a:bodyPr/>
                    <a:lstStyle/>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38455" y="3355975"/>
          <a:ext cx="11595100" cy="3194050"/>
        </p:xfrm>
        <a:graphic>
          <a:graphicData uri="http://schemas.openxmlformats.org/drawingml/2006/table">
            <a:tbl>
              <a:tblPr firstRow="1" bandRow="1">
                <a:tableStyleId>{5940675A-B579-460E-94D1-54222C63F5DA}</a:tableStyleId>
              </a:tblPr>
              <a:tblGrid>
                <a:gridCol w="1873885">
                  <a:extLst>
                    <a:ext uri="{9D8B030D-6E8A-4147-A177-3AD203B41FA5}">
                      <a16:colId xmlns:a16="http://schemas.microsoft.com/office/drawing/2014/main" val="20000"/>
                    </a:ext>
                  </a:extLst>
                </a:gridCol>
                <a:gridCol w="3848735">
                  <a:extLst>
                    <a:ext uri="{9D8B030D-6E8A-4147-A177-3AD203B41FA5}">
                      <a16:colId xmlns:a16="http://schemas.microsoft.com/office/drawing/2014/main" val="20001"/>
                    </a:ext>
                  </a:extLst>
                </a:gridCol>
                <a:gridCol w="1731010">
                  <a:extLst>
                    <a:ext uri="{9D8B030D-6E8A-4147-A177-3AD203B41FA5}">
                      <a16:colId xmlns:a16="http://schemas.microsoft.com/office/drawing/2014/main" val="20002"/>
                    </a:ext>
                  </a:extLst>
                </a:gridCol>
                <a:gridCol w="4141470">
                  <a:extLst>
                    <a:ext uri="{9D8B030D-6E8A-4147-A177-3AD203B41FA5}">
                      <a16:colId xmlns:a16="http://schemas.microsoft.com/office/drawing/2014/main" val="20003"/>
                    </a:ext>
                  </a:extLst>
                </a:gridCol>
              </a:tblGrid>
              <a:tr h="497840">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530">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2"/>
          <a:stretch>
            <a:fillRect/>
          </a:stretch>
        </p:blipFill>
        <p:spPr>
          <a:xfrm>
            <a:off x="0" y="0"/>
            <a:ext cx="2035175" cy="15347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r>
              <a:rPr lang="zh-CN" altLang="en-US" sz="2400" b="1">
                <a:solidFill>
                  <a:srgbClr val="FFFF00"/>
                </a:solidFill>
              </a:rPr>
              <a:t>* Khái niệm base</a:t>
            </a:r>
            <a:r>
              <a:rPr lang="en-US" altLang="zh-CN" sz="2400" b="1">
                <a:solidFill>
                  <a:srgbClr val="FFFF00"/>
                </a:solidFill>
              </a:rPr>
              <a:t>:</a:t>
            </a:r>
            <a:endParaRPr lang="zh-CN" altLang="en-US" sz="2400" b="1">
              <a:solidFill>
                <a:srgbClr val="FFFF00"/>
              </a:solidFill>
            </a:endParaRPr>
          </a:p>
          <a:p>
            <a:pPr algn="l"/>
            <a:r>
              <a:rPr lang="zh-CN" altLang="en-US" sz="2400" b="1">
                <a:solidFill>
                  <a:schemeClr val="tx1"/>
                </a:solidFill>
              </a:rPr>
              <a:t>Base là những hợp chất trong phân tử có nguyên tử kim loại liên kết với nhóm hydroxide. Khi tan trong nước, base tạo ra ion OH-.</a:t>
            </a:r>
          </a:p>
          <a:p>
            <a:pPr algn="l"/>
            <a:r>
              <a:rPr lang="zh-CN" altLang="en-US" sz="2400" b="1">
                <a:solidFill>
                  <a:srgbClr val="FFFF00"/>
                </a:solidFill>
              </a:rPr>
              <a:t>* Công thức phân tử của base</a:t>
            </a:r>
          </a:p>
          <a:p>
            <a:pPr algn="l"/>
            <a:r>
              <a:rPr lang="zh-CN" altLang="en-US" sz="2400" b="1">
                <a:solidFill>
                  <a:schemeClr val="tx1"/>
                </a:solidFill>
              </a:rPr>
              <a:t>- Gồm 1 nguyên tử kim loại liên kết với 1 hay nhiều nhóm hydroxide (-OH).</a:t>
            </a:r>
          </a:p>
          <a:p>
            <a:pPr algn="l"/>
            <a:r>
              <a:rPr lang="zh-CN" altLang="en-US" sz="2400" b="1">
                <a:solidFill>
                  <a:schemeClr val="tx1"/>
                </a:solidFill>
              </a:rPr>
              <a:t>- Dạng tổng quát: M(OH)n</a:t>
            </a:r>
            <a:r>
              <a:rPr lang="en-US" altLang="zh-CN" sz="2400" b="1">
                <a:solidFill>
                  <a:schemeClr val="tx1"/>
                </a:solidFill>
              </a:rPr>
              <a:t>                </a:t>
            </a:r>
            <a:r>
              <a:rPr lang="zh-CN" altLang="en-US" sz="2400" b="1">
                <a:solidFill>
                  <a:schemeClr val="tx1"/>
                </a:solidFill>
              </a:rPr>
              <a:t> n: là hóa trị của kim loại M</a:t>
            </a:r>
          </a:p>
          <a:p>
            <a:pPr algn="l"/>
            <a:r>
              <a:rPr lang="zh-CN" altLang="en-US" sz="2400" b="1">
                <a:solidFill>
                  <a:schemeClr val="tx1"/>
                </a:solidFill>
              </a:rPr>
              <a:t>* </a:t>
            </a:r>
            <a:r>
              <a:rPr lang="zh-CN" altLang="en-US" sz="2400" b="1">
                <a:solidFill>
                  <a:srgbClr val="FFFF00"/>
                </a:solidFill>
              </a:rPr>
              <a:t>Tên gọi:</a:t>
            </a:r>
            <a:r>
              <a:rPr lang="zh-CN" altLang="en-US" sz="2400" b="1">
                <a:solidFill>
                  <a:schemeClr val="tx1"/>
                </a:solidFill>
              </a:rPr>
              <a:t> </a:t>
            </a:r>
          </a:p>
          <a:p>
            <a:pPr algn="l"/>
            <a:r>
              <a:rPr lang="zh-CN" altLang="en-US" sz="2400" b="1">
                <a:solidFill>
                  <a:schemeClr val="tx1"/>
                </a:solidFill>
              </a:rPr>
              <a:t>Tên Base = tên kim loại + hóa trị (nếu KL có nhiều hóa trị) +</a:t>
            </a:r>
            <a:r>
              <a:rPr lang="en-US" altLang="zh-CN" sz="2400" b="1">
                <a:solidFill>
                  <a:schemeClr val="tx1"/>
                </a:solidFill>
              </a:rPr>
              <a:t> </a:t>
            </a:r>
            <a:r>
              <a:rPr lang="zh-CN" altLang="en-US" sz="2400" b="1">
                <a:solidFill>
                  <a:schemeClr val="tx1"/>
                </a:solidFill>
              </a:rPr>
              <a:t>hydroxide</a:t>
            </a:r>
          </a:p>
          <a:p>
            <a:pPr algn="l"/>
            <a:endParaRPr lang="zh-CN" altLang="en-US" sz="2400" b="1">
              <a:solidFill>
                <a:schemeClr val="tx1"/>
              </a:solidFill>
            </a:endParaRPr>
          </a:p>
          <a:p>
            <a:pPr algn="l"/>
            <a:r>
              <a:rPr lang="zh-CN" altLang="en-US" sz="2400" b="1">
                <a:solidFill>
                  <a:srgbClr val="FFFF00"/>
                </a:solidFill>
              </a:rPr>
              <a:t>* Phân loại:</a:t>
            </a:r>
            <a:r>
              <a:rPr lang="zh-CN" altLang="en-US" sz="2400" b="1">
                <a:solidFill>
                  <a:schemeClr val="tx1"/>
                </a:solidFill>
              </a:rPr>
              <a:t> Các base được chia làm hai loại tùy theo tính tan</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tan được trong nước gọi là kiềm</a:t>
            </a:r>
            <a:r>
              <a:rPr lang="en-US" altLang="zh-CN" sz="2400" b="1">
                <a:solidFill>
                  <a:schemeClr val="tx1"/>
                </a:solidFill>
              </a:rPr>
              <a:t>  </a:t>
            </a:r>
          </a:p>
          <a:p>
            <a:pPr algn="l"/>
            <a:r>
              <a:rPr lang="en-US" altLang="zh-CN" sz="2400" b="1">
                <a:solidFill>
                  <a:schemeClr val="tx1"/>
                </a:solidFill>
              </a:rPr>
              <a:t>    </a:t>
            </a:r>
            <a:r>
              <a:rPr lang="zh-CN" altLang="en-US" sz="2400" b="1">
                <a:solidFill>
                  <a:schemeClr val="tx1"/>
                </a:solidFill>
              </a:rPr>
              <a:t>Ví dụ: NaOH, KOH,</a:t>
            </a:r>
            <a:r>
              <a:rPr lang="en-US" altLang="zh-CN" sz="2400" b="1">
                <a:solidFill>
                  <a:schemeClr val="tx1"/>
                </a:solidFill>
              </a:rPr>
              <a:t> </a:t>
            </a:r>
            <a:r>
              <a:rPr lang="zh-CN" altLang="en-US" sz="2400" b="1">
                <a:solidFill>
                  <a:schemeClr val="tx1"/>
                </a:solidFill>
              </a:rPr>
              <a:t>Ca(OH)2</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không tan trong nước</a:t>
            </a:r>
          </a:p>
          <a:p>
            <a:pPr algn="l"/>
            <a:r>
              <a:rPr lang="en-US" altLang="zh-CN" sz="2400" b="1">
                <a:solidFill>
                  <a:schemeClr val="tx1"/>
                </a:solidFill>
              </a:rPr>
              <a:t>    </a:t>
            </a:r>
            <a:r>
              <a:rPr lang="zh-CN" altLang="en-US" sz="2400" b="1">
                <a:solidFill>
                  <a:schemeClr val="tx1"/>
                </a:solidFill>
              </a:rPr>
              <a:t>Ví dụ: Fe(OH)3, Cu(OH)2,…..</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282575" y="110426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 TÍNH CHẤT HÓA HỌC:</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5"/>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extLst>
                    <a:ext uri="{9D8B030D-6E8A-4147-A177-3AD203B41FA5}">
                      <a16:colId xmlns:a16="http://schemas.microsoft.com/office/drawing/2014/main" val="20000"/>
                    </a:ext>
                  </a:extLst>
                </a:gridCol>
              </a:tblGrid>
              <a:tr h="6789420">
                <a:tc>
                  <a:txBody>
                    <a:bodyPr/>
                    <a:lstStyle/>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gridCol w="4446905">
                  <a:extLst>
                    <a:ext uri="{9D8B030D-6E8A-4147-A177-3AD203B41FA5}">
                      <a16:colId xmlns:a16="http://schemas.microsoft.com/office/drawing/2014/main" val="20003"/>
                    </a:ext>
                  </a:extLst>
                </a:gridCol>
              </a:tblGrid>
              <a:tr h="5994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0"/>
                  </a:ext>
                </a:extLst>
              </a:tr>
              <a:tr h="1703070">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075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lstStyle/>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Dung dịch phenolphtalein không màu thành màu hồng.</a:t>
            </a:r>
            <a:endParaRPr lang="en-US" sz="2400"/>
          </a:p>
        </p:txBody>
      </p:sp>
      <p:sp>
        <p:nvSpPr>
          <p:cNvPr id="6" name="Text Box 5"/>
          <p:cNvSpPr txBox="1"/>
          <p:nvPr/>
        </p:nvSpPr>
        <p:spPr>
          <a:xfrm>
            <a:off x="4417695" y="5068570"/>
            <a:ext cx="3177540" cy="193802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lstStyle/>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NaOH  +  HCl → NaCl + H2O</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 Các dung dịch base (kiềm) làm đổi màu chất chỉ thị:</a:t>
            </a:r>
          </a:p>
          <a:p>
            <a:pPr algn="l"/>
            <a:r>
              <a:rPr lang="zh-CN" altLang="en-US" sz="2400" b="1">
                <a:solidFill>
                  <a:schemeClr val="tx1"/>
                </a:solidFill>
              </a:rPr>
              <a:t>              + Quỳ tím thành màu xanh.</a:t>
            </a:r>
          </a:p>
          <a:p>
            <a:pPr algn="l"/>
            <a:r>
              <a:rPr lang="zh-CN" altLang="en-US" sz="2400" b="1">
                <a:solidFill>
                  <a:schemeClr val="tx1"/>
                </a:solidFill>
              </a:rPr>
              <a:t>              + Dung dịch phenolphtalein không màu thành màu hồng.</a:t>
            </a:r>
          </a:p>
          <a:p>
            <a:pPr algn="l"/>
            <a:r>
              <a:rPr lang="zh-CN" altLang="en-US" sz="2400" b="1">
                <a:solidFill>
                  <a:schemeClr val="tx1"/>
                </a:solidFill>
              </a:rPr>
              <a:t>- </a:t>
            </a:r>
            <a:r>
              <a:rPr lang="en-US" altLang="zh-CN" sz="2400" b="1">
                <a:solidFill>
                  <a:schemeClr val="tx1"/>
                </a:solidFill>
              </a:rPr>
              <a:t> </a:t>
            </a:r>
            <a:r>
              <a:rPr lang="zh-CN" altLang="en-US" sz="2400" b="1">
                <a:solidFill>
                  <a:schemeClr val="tx1"/>
                </a:solidFill>
              </a:rPr>
              <a:t>Base tác dụng acid tạo thành muối và nước. Phản ứng này được gọi là phản ứng trung hòa</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 TÍNH CHẤT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5"/>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2" name="Picture 101"/>
          <p:cNvPicPr/>
          <p:nvPr/>
        </p:nvPicPr>
        <p:blipFill>
          <a:blip r:embed="rId3"/>
          <a:stretch>
            <a:fillRect/>
          </a:stretch>
        </p:blipFill>
        <p:spPr>
          <a:xfrm>
            <a:off x="197485" y="618490"/>
            <a:ext cx="2299970" cy="1579880"/>
          </a:xfrm>
          <a:prstGeom prst="rect">
            <a:avLst/>
          </a:prstGeom>
          <a:noFill/>
          <a:ln w="9525">
            <a:noFill/>
          </a:ln>
        </p:spPr>
      </p:pic>
      <p:graphicFrame>
        <p:nvGraphicFramePr>
          <p:cNvPr id="5" name="Diagram 4"/>
          <p:cNvGraphicFramePr/>
          <p:nvPr/>
        </p:nvGraphicFramePr>
        <p:xfrm>
          <a:off x="82550" y="2343150"/>
          <a:ext cx="11723370" cy="4133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5"/>
          <p:cNvSpPr txBox="1"/>
          <p:nvPr/>
        </p:nvSpPr>
        <p:spPr>
          <a:xfrm>
            <a:off x="2067560" y="25273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5245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2851785" y="1425575"/>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HS thảo luận cặp đôi, trả lời: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val="20000"/>
                    </a:ext>
                  </a:extLst>
                </a:gridCol>
              </a:tblGrid>
              <a:tr h="5558790">
                <a:tc>
                  <a:txBody>
                    <a:bodyPr/>
                    <a:lstStyle/>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idx="1"/>
          </p:nvPr>
        </p:nvPicPr>
        <p:blipFill>
          <a:blip r:embed="rId2"/>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p>
        </p:txBody>
      </p:sp>
      <p:sp>
        <p:nvSpPr>
          <p:cNvPr id="3" name="Text Box 2"/>
          <p:cNvSpPr txBox="1"/>
          <p:nvPr/>
        </p:nvSpPr>
        <p:spPr>
          <a:xfrm>
            <a:off x="309880" y="2421255"/>
            <a:ext cx="11460480" cy="1198880"/>
          </a:xfrm>
          <a:prstGeom prst="rect">
            <a:avLst/>
          </a:prstGeom>
          <a:noFill/>
        </p:spPr>
        <p:txBody>
          <a:bodyPr wrap="square" rtlCol="0">
            <a:spAutoFit/>
          </a:bodyPr>
          <a:lstStyle/>
          <a:p>
            <a:r>
              <a:rPr lang="en-US" sz="2400">
                <a:solidFill>
                  <a:schemeClr val="accent5">
                    <a:lumMod val="50000"/>
                  </a:schemeClr>
                </a:solidFill>
              </a:rPr>
              <a:t>Dùng chất chỉ thị màu như: quỳ tím, phenolphthalein, giấy PH. </a:t>
            </a:r>
          </a:p>
          <a:p>
            <a:r>
              <a:rPr lang="en-US" sz="2400">
                <a:solidFill>
                  <a:schemeClr val="accent5">
                    <a:lumMod val="50000"/>
                  </a:schemeClr>
                </a:solidFill>
              </a:rPr>
              <a:t>     VD: dùng quỳ tím: dung dịch làm quỳ tím chuyển sang màu đỏ là HCl</a:t>
            </a:r>
          </a:p>
          <a:p>
            <a:r>
              <a:rPr lang="en-US" sz="2400">
                <a:solidFill>
                  <a:schemeClr val="accent5">
                    <a:lumMod val="50000"/>
                  </a:schemeClr>
                </a:solidFill>
              </a:rPr>
              <a:t>                                   dung dịch làm quỳ tím chuyển sang màu xanh là NaOH</a:t>
            </a:r>
          </a:p>
        </p:txBody>
      </p:sp>
      <p:sp>
        <p:nvSpPr>
          <p:cNvPr id="8" name="Text Box 7"/>
          <p:cNvSpPr txBox="1"/>
          <p:nvPr/>
        </p:nvSpPr>
        <p:spPr>
          <a:xfrm>
            <a:off x="260985" y="5272405"/>
            <a:ext cx="10911840" cy="1198880"/>
          </a:xfrm>
          <a:prstGeom prst="rect">
            <a:avLst/>
          </a:prstGeom>
          <a:noFill/>
        </p:spPr>
        <p:txBody>
          <a:bodyPr wrap="square" rtlCol="0">
            <a:spAutoFit/>
          </a:bodyPr>
          <a:lstStyle/>
          <a:p>
            <a:r>
              <a:rPr lang="en-US" sz="2400">
                <a:solidFill>
                  <a:schemeClr val="accent5">
                    <a:lumMod val="50000"/>
                  </a:schemeClr>
                </a:solidFill>
              </a:rPr>
              <a:t>Vôi bột tan trong nước tạo dung dịch base( nước vôi trong) dùng để khử chua đất do xảy ra phản ứng trung hòa</a:t>
            </a: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III. THANG PH:</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205" y="-24193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p>
        </p:txBody>
      </p:sp>
      <p:pic>
        <p:nvPicPr>
          <p:cNvPr id="2" name="Picture 1" descr="Screenshot 2023-07-07 223538"/>
          <p:cNvPicPr>
            <a:picLocks noChangeAspect="1"/>
          </p:cNvPicPr>
          <p:nvPr/>
        </p:nvPicPr>
        <p:blipFill>
          <a:blip r:embed="rId5"/>
          <a:stretch>
            <a:fillRect/>
          </a:stretch>
        </p:blipFill>
        <p:spPr>
          <a:xfrm>
            <a:off x="4162425" y="-121285"/>
            <a:ext cx="8245475" cy="685736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acid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Không đổi</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 </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7</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2</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3</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10</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4</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9</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chanh, nước ngọt có gas, Giấm ăn</a:t>
            </a:r>
          </a:p>
        </p:txBody>
      </p:sp>
      <p:sp>
        <p:nvSpPr>
          <p:cNvPr id="7" name="Text Box 6"/>
          <p:cNvSpPr txBox="1"/>
          <p:nvPr/>
        </p:nvSpPr>
        <p:spPr>
          <a:xfrm>
            <a:off x="3183890" y="4391660"/>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xà phòng, dung dịch Baking soda</a:t>
            </a:r>
          </a:p>
        </p:txBody>
      </p:sp>
      <p:sp>
        <p:nvSpPr>
          <p:cNvPr id="8" name="Text Box 7"/>
          <p:cNvSpPr txBox="1"/>
          <p:nvPr/>
        </p:nvSpPr>
        <p:spPr>
          <a:xfrm>
            <a:off x="5768340" y="5309870"/>
            <a:ext cx="1454150" cy="460375"/>
          </a:xfrm>
          <a:prstGeom prst="rect">
            <a:avLst/>
          </a:prstGeom>
          <a:noFill/>
        </p:spPr>
        <p:txBody>
          <a:bodyPr wrap="square" rtlCol="0">
            <a:spAutoFit/>
          </a:bodyPr>
          <a:lstStyle/>
          <a:p>
            <a:r>
              <a:rPr lang="en-US" sz="2400" b="1">
                <a:gradFill>
                  <a:gsLst>
                    <a:gs pos="0">
                      <a:srgbClr val="FE4444"/>
                    </a:gs>
                    <a:gs pos="100000">
                      <a:srgbClr val="832B2B"/>
                    </a:gs>
                  </a:gsLst>
                  <a:lin scaled="0"/>
                </a:gradFill>
              </a:rPr>
              <a:t>Acid</a:t>
            </a:r>
            <a:r>
              <a:rPr lang="en-US"/>
              <a:t> </a:t>
            </a:r>
          </a:p>
        </p:txBody>
      </p:sp>
      <p:sp>
        <p:nvSpPr>
          <p:cNvPr id="9" name="Text Box 8"/>
          <p:cNvSpPr txBox="1"/>
          <p:nvPr/>
        </p:nvSpPr>
        <p:spPr>
          <a:xfrm>
            <a:off x="5708650" y="5770245"/>
            <a:ext cx="1454150" cy="460375"/>
          </a:xfrm>
          <a:prstGeom prst="rect">
            <a:avLst/>
          </a:prstGeom>
          <a:noFill/>
        </p:spPr>
        <p:txBody>
          <a:bodyPr wrap="square" rtlCol="0">
            <a:spAutoFit/>
          </a:bodyPr>
          <a:lstStyle/>
          <a:p>
            <a:r>
              <a:rPr lang="en-US" sz="2400" b="1">
                <a:solidFill>
                  <a:srgbClr val="FF0000"/>
                </a:solidFill>
              </a:rPr>
              <a:t>Base</a:t>
            </a:r>
            <a:r>
              <a:rPr lang="en-US"/>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Thang PH được dùng để biểu thị độ acid, base của dung dịch.</a:t>
            </a:r>
          </a:p>
          <a:p>
            <a:pPr algn="l"/>
            <a:r>
              <a:rPr lang="zh-CN" altLang="en-US" sz="2400" b="1">
                <a:solidFill>
                  <a:schemeClr val="tx1"/>
                </a:solidFill>
              </a:rPr>
              <a:t>            </a:t>
            </a:r>
          </a:p>
          <a:p>
            <a:pPr algn="l"/>
            <a:r>
              <a:rPr lang="zh-CN" altLang="en-US" sz="2400" b="1">
                <a:solidFill>
                  <a:schemeClr val="tx1"/>
                </a:solidFill>
              </a:rPr>
              <a:t>+ PH &lt; 7 : Môi trường acid; pH càng nhỏ thì độ acid của dung dịch càng lớn</a:t>
            </a:r>
          </a:p>
          <a:p>
            <a:pPr algn="l"/>
            <a:r>
              <a:rPr lang="zh-CN" altLang="en-US" sz="2400" b="1">
                <a:solidFill>
                  <a:schemeClr val="tx1"/>
                </a:solidFill>
              </a:rPr>
              <a:t>+ PH = 7: Môi trường trung tính (không có tính acid và không có tính base). </a:t>
            </a:r>
          </a:p>
          <a:p>
            <a:pPr algn="l"/>
            <a:r>
              <a:rPr lang="zh-CN" altLang="en-US" sz="2400" b="1">
                <a:solidFill>
                  <a:schemeClr val="tx1"/>
                </a:solidFill>
              </a:rPr>
              <a:t>+ PH &gt; 7: Môi trường base; pH càng lớn thì độ base của dung dịch càng lớn</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III.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extLst>
                    <a:ext uri="{9D8B030D-6E8A-4147-A177-3AD203B41FA5}">
                      <a16:colId xmlns:a16="http://schemas.microsoft.com/office/drawing/2014/main" val="20000"/>
                    </a:ext>
                  </a:extLst>
                </a:gridCol>
              </a:tblGrid>
              <a:tr h="607441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2: Em hãy nêu cách để kiểm tra đất trồng có bị chua hay không?</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3: Em hãy tìm hiểu và cho biết giá trị PH trong máu, trong dịch dạ dày của người, trong nước mưa, trong đất. Nếu giá trị PH trong máu và trong dịch dạ dày của người ngoài khoảng chuẩn sẽ gây nguy hiểm cho sức khỏe của người như thế nào?</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ChangeAspect="1"/>
          </p:cNvPicPr>
          <p:nvPr/>
        </p:nvPicPr>
        <p:blipFill>
          <a:blip r:embed="rId2"/>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p>
        </p:txBody>
      </p:sp>
      <p:sp>
        <p:nvSpPr>
          <p:cNvPr id="4" name="Text Box 3"/>
          <p:cNvSpPr txBox="1"/>
          <p:nvPr/>
        </p:nvSpPr>
        <p:spPr>
          <a:xfrm>
            <a:off x="373380" y="1463675"/>
            <a:ext cx="11088370" cy="706755"/>
          </a:xfrm>
          <a:prstGeom prst="rect">
            <a:avLst/>
          </a:prstGeom>
          <a:noFill/>
        </p:spPr>
        <p:txBody>
          <a:bodyPr wrap="square" rtlCol="0">
            <a:spAutoFit/>
          </a:bodyPr>
          <a:lstStyle/>
          <a:p>
            <a:r>
              <a:rPr lang="en-US" sz="2000">
                <a:solidFill>
                  <a:schemeClr val="accent2">
                    <a:lumMod val="50000"/>
                  </a:schemeClr>
                </a:solidFill>
              </a:rPr>
              <a:t>Lấy mẫu đất hòa vào cốc nước cất rồi dùng giấy PH hoặc thiết bị đo PH. Nếu giá trị PH đo được là &lt;7 thì đất trồng bị chua</a:t>
            </a:r>
          </a:p>
        </p:txBody>
      </p:sp>
      <p:sp>
        <p:nvSpPr>
          <p:cNvPr id="5" name="Text Box 4"/>
          <p:cNvSpPr txBox="1"/>
          <p:nvPr/>
        </p:nvSpPr>
        <p:spPr>
          <a:xfrm>
            <a:off x="206375" y="3364230"/>
            <a:ext cx="11916410" cy="3307715"/>
          </a:xfrm>
          <a:prstGeom prst="rect">
            <a:avLst/>
          </a:prstGeom>
          <a:noFill/>
        </p:spPr>
        <p:txBody>
          <a:bodyPr wrap="square" rtlCol="0">
            <a:spAutoFit/>
          </a:bodyPr>
          <a:lstStyle/>
          <a:p>
            <a:r>
              <a:rPr lang="en-US" sz="1900">
                <a:solidFill>
                  <a:schemeClr val="accent2">
                    <a:lumMod val="50000"/>
                  </a:schemeClr>
                </a:solidFill>
              </a:rPr>
              <a:t>- PH bình thường của máu nằm trong khoảng 7,35-7,45 có nghĩa là máu có tính base yếu. KHi PH&lt; 7,35 có thể bị các bệnh: đau đầu, lú lẫn, mệt mỏi, ho và khó thở ; nhịp tim không đều, đau bụng, co giật; hôn mê….Khi PH&gt; 7,45 có thể bị các bệnh: lú lẫn và chóng mặt; run tay; tê ngứa bàn chân, mặt; co thắt cơ; buồn nôn; hôn mê;…</a:t>
            </a:r>
          </a:p>
          <a:p>
            <a:r>
              <a:rPr lang="en-US" sz="1900">
                <a:solidFill>
                  <a:schemeClr val="accent2">
                    <a:lumMod val="50000"/>
                  </a:schemeClr>
                </a:solidFill>
              </a:rPr>
              <a:t>- Dịch ở dạ dày thường có PH khoảng 3-5,5. PH thấp sẽ giúp việc tiêu hóa thức ăn và tiêu diệt vi khuẩn trong dạ dày dễ dàng hơn. PH&gt;5,5 có thể do cơ thể mắc các bệnh: ung thư dạ dày, nhiễm trùng dạ dày tái phát, ; hội chứng kém hấp thu; sự phát triển quá mức vi khuẩn đường ruột;…PH&lt;3 ( lượng các chất tiết dạ dày cao hơn bình thường): viêm dạ dày; loét dạ dày; hội chứng kém hấp thu; trào ngược dạ dày..</a:t>
            </a:r>
          </a:p>
          <a:p>
            <a:r>
              <a:rPr lang="en-US" sz="1900">
                <a:solidFill>
                  <a:schemeClr val="accent2">
                    <a:lumMod val="50000"/>
                  </a:schemeClr>
                </a:solidFill>
              </a:rPr>
              <a:t>- PH của đất và nước mưa tùy thuộc từng vùng, nước mưa bình thường mà chúng ta hay sử dụng có giá trị pH rơi vào khoảng 5,6. Cụ thể hơn, tại thành phố, giá trị pH nước mưa dao động từ 4,67 – 7,5. Và tại các khu công nghiệp, nước mưa có giá trị pH trung bình khoảng 4,72, thường dao động từ 3,8 – 5,3.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lstStyle/>
          <a:p>
            <a:r>
              <a:rPr lang="en-US" sz="4000" b="1">
                <a:solidFill>
                  <a:srgbClr val="FF0000"/>
                </a:solidFill>
                <a:latin typeface="Agency FB" panose="020B0503020202020204" charset="0"/>
                <a:cs typeface="Agency FB" panose="020B0503020202020204" charset="0"/>
              </a:rPr>
              <a:t>HOẠT ĐỘNG 3: LUYỆN TẬP</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p>
        </p:txBody>
      </p:sp>
      <p:sp>
        <p:nvSpPr>
          <p:cNvPr id="3" name="Text Box 2"/>
          <p:cNvSpPr txBox="1"/>
          <p:nvPr/>
        </p:nvSpPr>
        <p:spPr>
          <a:xfrm>
            <a:off x="281305" y="139065"/>
            <a:ext cx="4864100" cy="368300"/>
          </a:xfrm>
          <a:prstGeom prst="rect">
            <a:avLst/>
          </a:prstGeom>
          <a:noFill/>
        </p:spPr>
        <p:txBody>
          <a:bodyPr wrap="square" rtlCol="0">
            <a:spAutoFit/>
          </a:bodyPr>
          <a:lstStyle/>
          <a:p>
            <a:r>
              <a:rPr lang="en-US"/>
              <a:t>M</a:t>
            </a:r>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aphicFrame>
        <p:nvGraphicFramePr>
          <p:cNvPr id="5" name="Diagram 4"/>
          <p:cNvGraphicFramePr/>
          <p:nvPr/>
        </p:nvGraphicFramePr>
        <p:xfrm>
          <a:off x="-101600" y="1981835"/>
          <a:ext cx="12292965" cy="479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2067560" y="24066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6451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391160" y="1275080"/>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Báo cáo, thảo luận: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p>
          <a:p>
            <a:pPr indent="76200"/>
            <a:r>
              <a:rPr lang="en-US" sz="2400" b="0">
                <a:latin typeface="Arial" panose="020B0604020202020204" pitchFamily="34" charset="0"/>
                <a:cs typeface="Arial" panose="020B0604020202020204" pitchFamily="34" charset="0"/>
              </a:rPr>
              <a:t>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B. KOH.</a:t>
            </a:r>
          </a:p>
          <a:p>
            <a:pPr indent="76200"/>
            <a:r>
              <a:rPr lang="en-US" sz="2400" b="0">
                <a:latin typeface="Arial" panose="020B0604020202020204" pitchFamily="34" charset="0"/>
                <a:cs typeface="Arial" panose="020B0604020202020204" pitchFamily="34" charset="0"/>
              </a:rPr>
              <a:t>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p>
          <a:p>
            <a:pPr indent="76200"/>
            <a:r>
              <a:rPr lang="en-US" sz="2400" b="0">
                <a:latin typeface="Arial" panose="020B0604020202020204" pitchFamily="34" charset="0"/>
                <a:cs typeface="Arial" panose="020B0604020202020204" pitchFamily="34" charset="0"/>
              </a:rPr>
              <a:t>  B. HCl, NaCl, NaOH            </a:t>
            </a:r>
          </a:p>
          <a:p>
            <a:pPr indent="76200"/>
            <a:r>
              <a:rPr lang="en-US" sz="2400" b="0">
                <a:latin typeface="Arial" panose="020B0604020202020204" pitchFamily="34" charset="0"/>
                <a:cs typeface="Arial" panose="020B0604020202020204" pitchFamily="34" charset="0"/>
              </a:rPr>
              <a:t>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3550920" y="-1270"/>
            <a:ext cx="7856220" cy="673925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t>
            </a:r>
          </a:p>
          <a:p>
            <a:pPr indent="495300">
              <a:lnSpc>
                <a:spcPct val="150000"/>
              </a:lnSpc>
            </a:pPr>
            <a:r>
              <a:rPr lang="en-US" sz="2400" b="0">
                <a:latin typeface="Arial" panose="020B0604020202020204" pitchFamily="34" charset="0"/>
                <a:cs typeface="Arial" panose="020B0604020202020204" pitchFamily="34" charset="0"/>
              </a:rPr>
              <a:t>     A. Potassium hydroxide</a:t>
            </a:r>
          </a:p>
          <a:p>
            <a:pPr indent="495300">
              <a:lnSpc>
                <a:spcPct val="150000"/>
              </a:lnSpc>
            </a:pPr>
            <a:r>
              <a:rPr lang="en-US" sz="2400" b="0">
                <a:latin typeface="Arial" panose="020B0604020202020204" pitchFamily="34" charset="0"/>
                <a:cs typeface="Arial" panose="020B0604020202020204" pitchFamily="34" charset="0"/>
              </a:rPr>
              <a:t>     B. Calcium hydroxide</a:t>
            </a:r>
          </a:p>
          <a:p>
            <a:pPr indent="495300">
              <a:lnSpc>
                <a:spcPct val="150000"/>
              </a:lnSpc>
            </a:pPr>
            <a:r>
              <a:rPr lang="en-US" sz="2400">
                <a:latin typeface="Arial" panose="020B0604020202020204" pitchFamily="34" charset="0"/>
                <a:cs typeface="Arial" panose="020B0604020202020204" pitchFamily="34" charset="0"/>
              </a:rPr>
              <a:t>C. Magnesium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dung dịch có môi trường base thì pH &gt; 7.</a:t>
            </a:r>
          </a:p>
          <a:p>
            <a:pPr indent="495300">
              <a:lnSpc>
                <a:spcPct val="150000"/>
              </a:lnSpc>
            </a:pPr>
            <a:r>
              <a:rPr lang="en-US" sz="2400" b="0">
                <a:latin typeface="Arial" panose="020B0604020202020204" pitchFamily="34" charset="0"/>
                <a:cs typeface="Arial" panose="020B0604020202020204" pitchFamily="34" charset="0"/>
              </a:rPr>
              <a:t>      B. dung dịch có môi trường trung tính thì pH &lt; 7.</a:t>
            </a:r>
          </a:p>
          <a:p>
            <a:pPr indent="495300">
              <a:lnSpc>
                <a:spcPct val="150000"/>
              </a:lnSpc>
            </a:pPr>
            <a:r>
              <a:rPr lang="en-US" sz="2400" b="0">
                <a:latin typeface="Arial" panose="020B0604020202020204" pitchFamily="34" charset="0"/>
                <a:cs typeface="Arial" panose="020B0604020202020204" pitchFamily="34" charset="0"/>
              </a:rPr>
              <a:t>      C. dung dịch có môi trường acid thì pH = 7. </a:t>
            </a:r>
          </a:p>
          <a:p>
            <a:pPr indent="495300">
              <a:lnSpc>
                <a:spcPct val="150000"/>
              </a:lnSpc>
            </a:pPr>
            <a:r>
              <a:rPr lang="en-US" sz="2400" b="0">
                <a:latin typeface="Arial" panose="020B0604020202020204" pitchFamily="34" charset="0"/>
                <a:cs typeface="Arial" panose="020B0604020202020204" pitchFamily="34" charset="0"/>
              </a:rPr>
              <a:t>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p:txBody>
      </p:sp>
      <p:sp>
        <p:nvSpPr>
          <p:cNvPr id="2" name="Text Box 1"/>
          <p:cNvSpPr txBox="1"/>
          <p:nvPr/>
        </p:nvSpPr>
        <p:spPr>
          <a:xfrm>
            <a:off x="3202305" y="29210"/>
            <a:ext cx="9356090" cy="6554470"/>
          </a:xfrm>
          <a:prstGeom prst="rect">
            <a:avLst/>
          </a:prstGeom>
          <a:noFill/>
          <a:ln w="9525">
            <a:noFill/>
          </a:ln>
        </p:spPr>
        <p:txBody>
          <a:bodyPr wrap="square">
            <a:spAutoFit/>
          </a:bodyPr>
          <a:lstStyle/>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75323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 2: </a:t>
            </a:r>
            <a:r>
              <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 loại thuốc dành cho bệnh nhân đau dạ dày có chứa Al(OH)3 và Mg(OH)2. Viết phương trình hoá học xảy ra giữa acid HCl có trong dạ dày với các chất trên.</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Arial" panose="020B0604020202020204" pitchFamily="34" charset="0"/>
                <a:cs typeface="Arial" panose="020B0604020202020204" pitchFamily="34" charset="0"/>
              </a:rPr>
              <a:t>Câu 2: Các phương trình hoá học xảy ra:</a:t>
            </a:r>
          </a:p>
          <a:p>
            <a:pPr indent="0"/>
            <a:r>
              <a:rPr lang="en-US" sz="2400" b="1">
                <a:solidFill>
                  <a:srgbClr val="FF0000"/>
                </a:solidFill>
                <a:latin typeface="Arial" panose="020B0604020202020204" pitchFamily="34" charset="0"/>
                <a:cs typeface="Arial" panose="020B0604020202020204" pitchFamily="34" charset="0"/>
              </a:rPr>
              <a:t>            Al(OH)</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+ 3HCl → AlCl</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a:p>
            <a:pPr indent="0"/>
            <a:r>
              <a:rPr lang="en-US" sz="2400" b="1">
                <a:solidFill>
                  <a:srgbClr val="FF0000"/>
                </a:solidFill>
                <a:latin typeface="Arial" panose="020B0604020202020204" pitchFamily="34" charset="0"/>
                <a:cs typeface="Arial" panose="020B0604020202020204" pitchFamily="34" charset="0"/>
              </a:rPr>
              <a:t>            Mg(OH)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+ 2HCl → MgCl</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5"/>
          <a:stretch>
            <a:fillRect/>
          </a:stretch>
        </p:blipFill>
        <p:spPr>
          <a:xfrm>
            <a:off x="1899285" y="1037590"/>
            <a:ext cx="2998470" cy="2856865"/>
          </a:xfrm>
          <a:prstGeom prst="rect">
            <a:avLst/>
          </a:prstGeom>
          <a:noFill/>
          <a:ln w="9525">
            <a:noFill/>
          </a:ln>
        </p:spPr>
      </p:pic>
      <p:pic>
        <p:nvPicPr>
          <p:cNvPr id="101" name="Picture 100"/>
          <p:cNvPicPr/>
          <p:nvPr/>
        </p:nvPicPr>
        <p:blipFill>
          <a:blip r:embed="rId6"/>
          <a:stretch>
            <a:fillRect/>
          </a:stretch>
        </p:blipFill>
        <p:spPr>
          <a:xfrm>
            <a:off x="5095240" y="988695"/>
            <a:ext cx="3395345" cy="2954020"/>
          </a:xfrm>
          <a:prstGeom prst="rect">
            <a:avLst/>
          </a:prstGeom>
          <a:noFill/>
          <a:ln w="9525">
            <a:noFill/>
          </a:ln>
        </p:spPr>
      </p:pic>
      <p:pic>
        <p:nvPicPr>
          <p:cNvPr id="102" name="Picture 101"/>
          <p:cNvPicPr/>
          <p:nvPr/>
        </p:nvPicPr>
        <p:blipFill>
          <a:blip r:embed="rId7"/>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8"/>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3" name="Picture 102"/>
          <p:cNvPicPr/>
          <p:nvPr/>
        </p:nvPicPr>
        <p:blipFill>
          <a:blip r:embed="rId3"/>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5"/>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6"/>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lstStyle/>
          <a:p>
            <a:r>
              <a:rPr lang="en-US" sz="4000">
                <a:ln w="12700">
                  <a:solidFill>
                    <a:schemeClr val="accent1"/>
                  </a:solidFill>
                  <a:prstDash val="solid"/>
                </a:ln>
                <a:solidFill>
                  <a:srgbClr val="FF0000"/>
                </a:solidFill>
                <a:effectLst>
                  <a:outerShdw dist="38100" dir="2640000" algn="bl" rotWithShape="0">
                    <a:schemeClr val="accent1"/>
                  </a:outerShdw>
                </a:effectLst>
              </a:rPr>
              <a:t>ACID</a:t>
            </a:r>
          </a:p>
        </p:txBody>
      </p:sp>
      <p:pic>
        <p:nvPicPr>
          <p:cNvPr id="102" name="Picture 101"/>
          <p:cNvPicPr/>
          <p:nvPr/>
        </p:nvPicPr>
        <p:blipFill>
          <a:blip r:embed="rId7"/>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6"/>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pic>
        <p:nvPicPr>
          <p:cNvPr id="71688" name="图片 71687" descr="8"/>
          <p:cNvPicPr>
            <a:picLocks noChangeAspect="1"/>
          </p:cNvPicPr>
          <p:nvPr/>
        </p:nvPicPr>
        <p:blipFill>
          <a:blip r:embed="rId8"/>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lstStyle/>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p>
        </p:txBody>
      </p:sp>
      <p:sp>
        <p:nvSpPr>
          <p:cNvPr id="4" name="Text Box 3"/>
          <p:cNvSpPr txBox="1"/>
          <p:nvPr/>
        </p:nvSpPr>
        <p:spPr>
          <a:xfrm>
            <a:off x="1254760" y="2439035"/>
            <a:ext cx="3698240" cy="521970"/>
          </a:xfrm>
          <a:prstGeom prst="rect">
            <a:avLst/>
          </a:prstGeom>
          <a:noFill/>
        </p:spPr>
        <p:txBody>
          <a:bodyPr wrap="square" rtlCol="0">
            <a:spAutoFit/>
          </a:bodyPr>
          <a:lstStyle/>
          <a:p>
            <a:r>
              <a:rPr lang="en-US" sz="2800" b="1">
                <a:highlight>
                  <a:srgbClr val="FFFF00"/>
                </a:highlight>
              </a:rPr>
              <a:t>I. KHÁI NIỆM BASE</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6975D-035F-A8E3-FF1F-0BAFCAAB8948}"/>
              </a:ext>
            </a:extLst>
          </p:cNvPr>
          <p:cNvSpPr txBox="1"/>
          <p:nvPr/>
        </p:nvSpPr>
        <p:spPr>
          <a:xfrm>
            <a:off x="6762115" y="5377303"/>
            <a:ext cx="6159500" cy="1200329"/>
          </a:xfrm>
          <a:prstGeom prst="rect">
            <a:avLst/>
          </a:prstGeom>
          <a:noFill/>
        </p:spPr>
        <p:txBody>
          <a:bodyPr wrap="square">
            <a:spAutoFit/>
          </a:bodyPr>
          <a:lstStyle/>
          <a:p>
            <a:endParaRPr lang="en-US" dirty="0"/>
          </a:p>
          <a:p>
            <a:r>
              <a:rPr lang="en-US" dirty="0" err="1"/>
              <a:t>Tài</a:t>
            </a:r>
            <a:r>
              <a:rPr lang="en-US" dirty="0"/>
              <a:t> </a:t>
            </a:r>
            <a:r>
              <a:rPr lang="en-US" dirty="0" err="1"/>
              <a:t>liệu</a:t>
            </a:r>
            <a:r>
              <a:rPr lang="en-US" dirty="0"/>
              <a:t> </a:t>
            </a:r>
            <a:r>
              <a:rPr lang="en-US" dirty="0" err="1"/>
              <a:t>được</a:t>
            </a:r>
            <a:r>
              <a:rPr lang="en-US" dirty="0"/>
              <a:t> chia </a:t>
            </a:r>
            <a:r>
              <a:rPr lang="en-US" dirty="0" err="1"/>
              <a:t>sẻ</a:t>
            </a:r>
            <a:r>
              <a:rPr lang="en-US" dirty="0"/>
              <a:t> </a:t>
            </a:r>
            <a:r>
              <a:rPr lang="en-US" dirty="0" err="1"/>
              <a:t>bởi</a:t>
            </a:r>
            <a:r>
              <a:rPr lang="en-US" dirty="0"/>
              <a:t> </a:t>
            </a:r>
          </a:p>
          <a:p>
            <a:r>
              <a:rPr lang="en-US" dirty="0"/>
              <a:t>https://www.vnteach.com</a:t>
            </a:r>
          </a:p>
          <a:p>
            <a:r>
              <a:rPr lang="en-US" dirty="0"/>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lstStyle/>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p>
        </p:txBody>
      </p:sp>
      <p:sp>
        <p:nvSpPr>
          <p:cNvPr id="7" name="Text Box 6"/>
          <p:cNvSpPr txBox="1"/>
          <p:nvPr/>
        </p:nvSpPr>
        <p:spPr>
          <a:xfrm>
            <a:off x="168275" y="601980"/>
            <a:ext cx="3206750" cy="521970"/>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p>
        </p:txBody>
      </p:sp>
      <p:pic>
        <p:nvPicPr>
          <p:cNvPr id="9" name="Picture 8" descr="Screenshot 2023-07-06 213306"/>
          <p:cNvPicPr>
            <a:picLocks noChangeAspect="1"/>
          </p:cNvPicPr>
          <p:nvPr/>
        </p:nvPicPr>
        <p:blipFill>
          <a:blip r:embed="rId2"/>
          <a:stretch>
            <a:fillRect/>
          </a:stretch>
        </p:blipFill>
        <p:spPr>
          <a:xfrm>
            <a:off x="3458845" y="657860"/>
            <a:ext cx="8806180" cy="6200140"/>
          </a:xfrm>
          <a:prstGeom prst="rect">
            <a:avLst/>
          </a:prstGeom>
        </p:spPr>
      </p:pic>
      <p:pic>
        <p:nvPicPr>
          <p:cNvPr id="5" name="Picture 4"/>
          <p:cNvPicPr/>
          <p:nvPr/>
        </p:nvPicPr>
        <p:blipFill>
          <a:blip r:embed="rId3"/>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267652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Thảo luận nhóm (5 phút):</a:t>
            </a:r>
          </a:p>
          <a:p>
            <a:pPr indent="0"/>
            <a:r>
              <a:rPr lang="en-US" sz="2800" b="0">
                <a:solidFill>
                  <a:schemeClr val="accent2">
                    <a:lumMod val="75000"/>
                  </a:schemeClr>
                </a:solidFill>
                <a:latin typeface="Arial" panose="020B0604020202020204" pitchFamily="34" charset="0"/>
                <a:cs typeface="Arial" panose="020B0604020202020204" pitchFamily="34" charset="0"/>
              </a:rPr>
              <a:t>Nhóm 1: CH1   Nhóm 2: CH2</a:t>
            </a:r>
          </a:p>
          <a:p>
            <a:pPr indent="0"/>
            <a:r>
              <a:rPr lang="en-US" sz="2800" b="0">
                <a:solidFill>
                  <a:schemeClr val="accent2">
                    <a:lumMod val="75000"/>
                  </a:schemeClr>
                </a:solidFill>
                <a:latin typeface="Arial" panose="020B0604020202020204" pitchFamily="34" charset="0"/>
                <a:cs typeface="Arial" panose="020B0604020202020204" pitchFamily="34" charset="0"/>
              </a:rPr>
              <a:t>Nhóm 3: CH3 </a:t>
            </a:r>
          </a:p>
          <a:p>
            <a:pPr indent="0"/>
            <a:r>
              <a:rPr lang="en-US" sz="2800" b="0">
                <a:solidFill>
                  <a:schemeClr val="accent2">
                    <a:lumMod val="75000"/>
                  </a:schemeClr>
                </a:solidFill>
                <a:latin typeface="Arial" panose="020B0604020202020204" pitchFamily="34" charset="0"/>
                <a:cs typeface="Arial" panose="020B0604020202020204" pitchFamily="34" charset="0"/>
              </a:rPr>
              <a:t>Nhóm 4: CH4</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7795" y="128587"/>
            <a:ext cx="5080000" cy="521970"/>
          </a:xfrm>
          <a:prstGeom prst="rect">
            <a:avLst/>
          </a:prstGeom>
          <a:noFill/>
          <a:ln w="9525">
            <a:noFill/>
          </a:ln>
        </p:spPr>
        <p:txBody>
          <a:bodyPr>
            <a:spAutoFit/>
          </a:bodyPr>
          <a:lstStyle/>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p>
        </p:txBody>
      </p:sp>
      <p:pic>
        <p:nvPicPr>
          <p:cNvPr id="5" name="Picture 4"/>
          <p:cNvPicPr/>
          <p:nvPr/>
        </p:nvPicPr>
        <p:blipFill>
          <a:blip r:embed="rId2"/>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3"/>
          <a:stretch>
            <a:fillRect/>
          </a:stretch>
        </p:blipFill>
        <p:spPr>
          <a:xfrm>
            <a:off x="2111375" y="1387475"/>
            <a:ext cx="10153650" cy="547052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3942</Words>
  <Application>Microsoft Office PowerPoint</Application>
  <PresentationFormat>Widescreen</PresentationFormat>
  <Paragraphs>386</Paragraphs>
  <Slides>38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等线</vt:lpstr>
      <vt:lpstr>Microsoft YaHei</vt:lpstr>
      <vt:lpstr>Agency FB</vt:lpstr>
      <vt:lpstr>Arial</vt:lpstr>
      <vt:lpstr>Bahnschrift Light</vt:lpstr>
      <vt:lpstr>Calibri</vt:lpstr>
      <vt:lpstr>Times New Roman</vt:lpstr>
      <vt:lpstr>1_Blue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TÍNH CHẤT HÓA HỌC:</vt:lpstr>
      <vt:lpstr>PowerPoint Presentation</vt:lpstr>
      <vt:lpstr>PowerPoint Presentation</vt:lpstr>
      <vt:lpstr>PowerPoint Presentation</vt:lpstr>
      <vt:lpstr>PowerPoint Presentation</vt:lpstr>
      <vt:lpstr>PowerPoint Presentation</vt:lpstr>
      <vt:lpstr>PowerPoint Presentation</vt:lpstr>
      <vt:lpstr>III. THANG 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2023-07-03T09:50:00Z</dcterms:created>
  <dcterms:modified xsi:type="dcterms:W3CDTF">2023-08-09T13:25:34Z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