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1" r:id="rId2"/>
    <p:sldId id="286" r:id="rId3"/>
    <p:sldId id="306" r:id="rId4"/>
    <p:sldId id="307" r:id="rId5"/>
    <p:sldId id="309" r:id="rId6"/>
    <p:sldId id="263" r:id="rId7"/>
    <p:sldId id="310" r:id="rId8"/>
    <p:sldId id="311" r:id="rId9"/>
    <p:sldId id="259" r:id="rId10"/>
    <p:sldId id="260" r:id="rId11"/>
    <p:sldId id="265" r:id="rId12"/>
    <p:sldId id="266" r:id="rId13"/>
    <p:sldId id="268" r:id="rId14"/>
    <p:sldId id="312" r:id="rId15"/>
    <p:sldId id="313" r:id="rId16"/>
    <p:sldId id="315" r:id="rId17"/>
    <p:sldId id="337" r:id="rId18"/>
    <p:sldId id="318" r:id="rId19"/>
    <p:sldId id="317" r:id="rId20"/>
    <p:sldId id="319" r:id="rId21"/>
    <p:sldId id="320" r:id="rId22"/>
    <p:sldId id="321" r:id="rId23"/>
    <p:sldId id="322" r:id="rId24"/>
    <p:sldId id="323" r:id="rId25"/>
    <p:sldId id="324" r:id="rId26"/>
    <p:sldId id="325" r:id="rId27"/>
    <p:sldId id="326" r:id="rId28"/>
    <p:sldId id="328" r:id="rId29"/>
    <p:sldId id="331" r:id="rId30"/>
    <p:sldId id="336" r:id="rId31"/>
    <p:sldId id="338" r:id="rId32"/>
    <p:sldId id="339" r:id="rId33"/>
    <p:sldId id="343" r:id="rId34"/>
    <p:sldId id="344" r:id="rId35"/>
    <p:sldId id="345" r:id="rId36"/>
    <p:sldId id="351" r:id="rId37"/>
    <p:sldId id="330" r:id="rId38"/>
    <p:sldId id="270" r:id="rId39"/>
    <p:sldId id="332" r:id="rId40"/>
    <p:sldId id="333" r:id="rId41"/>
    <p:sldId id="334" r:id="rId42"/>
    <p:sldId id="335" r:id="rId43"/>
    <p:sldId id="301" r:id="rId44"/>
    <p:sldId id="303" r:id="rId45"/>
    <p:sldId id="285" r:id="rId46"/>
    <p:sldId id="341" r:id="rId47"/>
    <p:sldId id="342" r:id="rId48"/>
    <p:sldId id="346" r:id="rId49"/>
    <p:sldId id="347" r:id="rId50"/>
    <p:sldId id="348" r:id="rId51"/>
    <p:sldId id="349" r:id="rId52"/>
    <p:sldId id="350" r:id="rId53"/>
    <p:sldId id="340" r:id="rId54"/>
    <p:sldId id="279" r:id="rId55"/>
    <p:sldId id="278" r:id="rId56"/>
    <p:sldId id="352" r:id="rId57"/>
    <p:sldId id="353" r:id="rId5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81" d="100"/>
          <a:sy n="81" d="100"/>
        </p:scale>
        <p:origin x="72" y="206"/>
      </p:cViewPr>
      <p:guideLst>
        <p:guide orient="horz" pos="2160"/>
        <p:guide pos="3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0A01A-E80C-4045-A32C-1DFC35531A77}" type="datetimeFigureOut">
              <a:rPr lang="vi-VN" smtClean="0"/>
              <a:t>19/02/2020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3575D-3B0E-49D4-A1FE-E21B59B3A06E}" type="slidenum">
              <a:rPr lang="vi-VN" smtClean="0"/>
              <a:t>‹#›</a:t>
            </a:fld>
            <a:endParaRPr lang="vi-VN"/>
          </a:p>
        </p:txBody>
      </p:sp>
    </p:spTree>
    <p:extLst>
      <p:ext uri="{BB962C8B-B14F-4D97-AF65-F5344CB8AC3E}">
        <p14:creationId xmlns:p14="http://schemas.microsoft.com/office/powerpoint/2010/main" val="356555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7A7CDF-72C4-4519-A427-96E5F517D5F4}"/>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530FE65-319D-4E6E-A9F0-D524A8652AE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ED8EE-862F-4674-A1DF-23E9F44FB535}"/>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95C62E0-9CD9-49B6-96C2-1DD70329611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34E12-F3C5-41A9-A2AB-C59C880D590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20B1A12-EA60-4682-A2B8-6B4534A25CB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3D95A-7ECD-4460-A322-AC0E69C8F909}"/>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8" name="Footer Placeholder 7">
            <a:extLst>
              <a:ext uri="{FF2B5EF4-FFF2-40B4-BE49-F238E27FC236}">
                <a16:creationId xmlns:a16="http://schemas.microsoft.com/office/drawing/2014/main"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A285538-0E52-4F49-9013-D62F8949D5C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4" name="Footer Placeholder 3">
            <a:extLst>
              <a:ext uri="{FF2B5EF4-FFF2-40B4-BE49-F238E27FC236}">
                <a16:creationId xmlns:a16="http://schemas.microsoft.com/office/drawing/2014/main"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131EB-0FA3-485C-B264-6D1D55D3846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3" name="Footer Placeholder 2">
            <a:extLst>
              <a:ext uri="{FF2B5EF4-FFF2-40B4-BE49-F238E27FC236}">
                <a16:creationId xmlns:a16="http://schemas.microsoft.com/office/drawing/2014/main"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387B2-6EFA-4783-B562-FC483649F6E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C14C4-3629-44D3-8659-81DD22EC21F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7" Type="http://schemas.openxmlformats.org/officeDocument/2006/relationships/slide" Target="slide8.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0.xml"/><Relationship Id="rId18" Type="http://schemas.openxmlformats.org/officeDocument/2006/relationships/slide" Target="slide35.xml"/><Relationship Id="rId3" Type="http://schemas.openxmlformats.org/officeDocument/2006/relationships/slide" Target="slide26.xml"/><Relationship Id="rId7" Type="http://schemas.openxmlformats.org/officeDocument/2006/relationships/slide" Target="slide21.xml"/><Relationship Id="rId12" Type="http://schemas.openxmlformats.org/officeDocument/2006/relationships/slide" Target="slide29.xml"/><Relationship Id="rId17" Type="http://schemas.openxmlformats.org/officeDocument/2006/relationships/slide" Target="slide33.xml"/><Relationship Id="rId2" Type="http://schemas.openxmlformats.org/officeDocument/2006/relationships/slide" Target="slide25.xml"/><Relationship Id="rId16" Type="http://schemas.openxmlformats.org/officeDocument/2006/relationships/slide" Target="slide34.xml"/><Relationship Id="rId20"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19.xml"/><Relationship Id="rId5" Type="http://schemas.openxmlformats.org/officeDocument/2006/relationships/slide" Target="slide23.xml"/><Relationship Id="rId15" Type="http://schemas.openxmlformats.org/officeDocument/2006/relationships/slide" Target="slide32.xml"/><Relationship Id="rId10" Type="http://schemas.openxmlformats.org/officeDocument/2006/relationships/slide" Target="slide24.xml"/><Relationship Id="rId19" Type="http://schemas.openxmlformats.org/officeDocument/2006/relationships/slide" Target="slide36.xml"/><Relationship Id="rId4" Type="http://schemas.openxmlformats.org/officeDocument/2006/relationships/slide" Target="slide27.xml"/><Relationship Id="rId9" Type="http://schemas.openxmlformats.org/officeDocument/2006/relationships/slide" Target="slide28.xml"/><Relationship Id="rId14" Type="http://schemas.openxmlformats.org/officeDocument/2006/relationships/slide" Target="slide3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8.xml"/><Relationship Id="rId7" Type="http://schemas.openxmlformats.org/officeDocument/2006/relationships/slide" Target="slide18.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9.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17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slide" Target="slide18.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2.emf"/><Relationship Id="rId7" Type="http://schemas.openxmlformats.org/officeDocument/2006/relationships/slide" Target="slide18.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6.emf"/><Relationship Id="rId7" Type="http://schemas.openxmlformats.org/officeDocument/2006/relationships/slide" Target="slide18.xml"/><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18.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39.xml"/><Relationship Id="rId3" Type="http://schemas.openxmlformats.org/officeDocument/2006/relationships/slide" Target="slide50.xml"/><Relationship Id="rId7" Type="http://schemas.openxmlformats.org/officeDocument/2006/relationships/slide" Target="slide45.xml"/><Relationship Id="rId12" Type="http://schemas.openxmlformats.org/officeDocument/2006/relationships/slide" Target="slide40.xml"/><Relationship Id="rId17" Type="http://schemas.openxmlformats.org/officeDocument/2006/relationships/slide" Target="slide3.xml"/><Relationship Id="rId2" Type="http://schemas.openxmlformats.org/officeDocument/2006/relationships/slide" Target="slide49.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41.xml"/><Relationship Id="rId5" Type="http://schemas.openxmlformats.org/officeDocument/2006/relationships/slide" Target="slide52.xml"/><Relationship Id="rId15" Type="http://schemas.openxmlformats.org/officeDocument/2006/relationships/slide" Target="slide43.xml"/><Relationship Id="rId10" Type="http://schemas.openxmlformats.org/officeDocument/2006/relationships/slide" Target="slide42.xml"/><Relationship Id="rId4" Type="http://schemas.openxmlformats.org/officeDocument/2006/relationships/slide" Target="slide51.xml"/><Relationship Id="rId9" Type="http://schemas.openxmlformats.org/officeDocument/2006/relationships/slide" Target="slide47.xml"/><Relationship Id="rId14" Type="http://schemas.openxmlformats.org/officeDocument/2006/relationships/slide" Target="slide4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slide" Target="slide37.xml"/><Relationship Id="rId4" Type="http://schemas.openxmlformats.org/officeDocument/2006/relationships/image" Target="../media/image251.pn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7" Type="http://schemas.openxmlformats.org/officeDocument/2006/relationships/slide" Target="slide3.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image" Target="../media/image151.png"/></Relationships>
</file>

<file path=ppt/slides/_rels/slide4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xm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image" Target="../media/image47.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7.xml"/><Relationship Id="rId4" Type="http://schemas.openxmlformats.org/officeDocument/2006/relationships/image" Target="../media/image51.e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37.xml"/></Relationships>
</file>

<file path=ppt/slides/_rels/slide5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image" Target="../media/image530.png"/><Relationship Id="rId7"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slide" Target="slide53.xml"/><Relationship Id="rId5" Type="http://schemas.openxmlformats.org/officeDocument/2006/relationships/image" Target="../media/image56.emf"/><Relationship Id="rId4" Type="http://schemas.openxmlformats.org/officeDocument/2006/relationships/image" Target="../media/image55.emf"/></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53.xml"/><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slide" Target="slide53.xml"/><Relationship Id="rId5" Type="http://schemas.openxmlformats.org/officeDocument/2006/relationships/image" Target="../media/image64.png"/><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xml"/><Relationship Id="rId4" Type="http://schemas.openxmlformats.org/officeDocument/2006/relationships/slide" Target="slide5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6.xml"/><Relationship Id="rId7" Type="http://schemas.openxmlformats.org/officeDocument/2006/relationships/slide" Target="slide11.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4.xml"/><Relationship Id="rId10" Type="http://schemas.openxmlformats.org/officeDocument/2006/relationships/slide" Target="slide3.xml"/><Relationship Id="rId4" Type="http://schemas.openxmlformats.org/officeDocument/2006/relationships/slide" Target="slide13.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8839199" y="3198166"/>
            <a:ext cx="556592" cy="551587"/>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marR="0" lvl="0" indent="0" rtl="0">
              <a:buNone/>
            </a:pPr>
            <a:endParaRPr lang="vi-VN" sz="3200" b="1" dirty="0">
              <a:solidFill>
                <a:srgbClr val="0000FF"/>
              </a:solidFill>
              <a:latin typeface="Calibri" panose="020F0502020204030204" pitchFamily="34" charset="0"/>
            </a:endParaRPr>
          </a:p>
          <a:p>
            <a:pPr marL="0" marR="0" lvl="0" indent="0" rtl="0">
              <a:buNone/>
            </a:pPr>
            <a:endParaRPr lang="vi-VN" sz="3200" b="1" dirty="0" smtClean="0">
              <a:solidFill>
                <a:srgbClr val="0000FF"/>
              </a:solidFill>
              <a:latin typeface="Calibri" panose="020F0502020204030204" pitchFamily="34" charset="0"/>
            </a:endParaRPr>
          </a:p>
          <a:p>
            <a:pPr marL="0" marR="0" lvl="0" indent="0" rtl="0">
              <a:buNone/>
            </a:pPr>
            <a:endParaRPr lang="vi-VN" sz="3200" b="1" dirty="0">
              <a:solidFill>
                <a:srgbClr val="0000FF"/>
              </a:solidFill>
              <a:latin typeface="Calibri" panose="020F0502020204030204" pitchFamily="34" charset="0"/>
            </a:endParaRPr>
          </a:p>
          <a:p>
            <a:pPr marL="0" marR="0" lvl="0" indent="0" rtl="0">
              <a:buNone/>
            </a:pPr>
            <a:r>
              <a:rPr lang="en-US" sz="3200" b="1" dirty="0" smtClean="0">
                <a:solidFill>
                  <a:srgbClr val="0000FF"/>
                </a:solidFill>
                <a:latin typeface="Calibri" panose="020F0502020204030204" pitchFamily="34" charset="0"/>
              </a:rPr>
              <a:t> </a:t>
            </a:r>
            <a:endParaRPr lang="vi-VN" sz="3200" b="1" dirty="0" smtClean="0">
              <a:solidFill>
                <a:srgbClr val="0000FF"/>
              </a:solidFill>
              <a:latin typeface="Calibri" panose="020F0502020204030204" pitchFamily="34" charset="0"/>
            </a:endParaRPr>
          </a:p>
        </p:txBody>
      </p:sp>
      <p:grpSp>
        <p:nvGrpSpPr>
          <p:cNvPr id="7" name="Group 6"/>
          <p:cNvGrpSpPr/>
          <p:nvPr/>
        </p:nvGrpSpPr>
        <p:grpSpPr>
          <a:xfrm>
            <a:off x="101991" y="142452"/>
            <a:ext cx="11436626" cy="3517380"/>
            <a:chOff x="101991" y="142452"/>
            <a:chExt cx="11436626" cy="3517380"/>
          </a:xfrm>
        </p:grpSpPr>
        <p:sp>
          <p:nvSpPr>
            <p:cNvPr id="5" name="Rectangle 3"/>
            <p:cNvSpPr>
              <a:spLocks noChangeArrowheads="1"/>
            </p:cNvSpPr>
            <p:nvPr/>
          </p:nvSpPr>
          <p:spPr bwMode="auto">
            <a:xfrm>
              <a:off x="1282285" y="3198167"/>
              <a:ext cx="9839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A.</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Hình</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(III).	      </a:t>
              </a:r>
              <a:r>
                <a:rPr kumimoji="0" lang="en-US" sz="2400" b="1"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B.</a:t>
              </a:r>
              <a:r>
                <a:rPr kumimoji="0" lang="en-US" sz="2400" b="1" i="0" u="none" strike="noStrike" cap="none" normalizeH="0" baseline="0" dirty="0" smtClean="0">
                  <a:ln>
                    <a:noFill/>
                  </a:ln>
                  <a:solidFill>
                    <a:srgbClr val="3366FF"/>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Hình</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	          </a:t>
              </a:r>
              <a:r>
                <a:rPr kumimoji="0" lang="en-US" sz="2400" b="1"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C.</a:t>
              </a:r>
              <a:r>
                <a:rPr kumimoji="0" lang="en-US" sz="2400" b="1" i="0" u="none" strike="noStrike" cap="none" normalizeH="0" baseline="0" dirty="0" smtClean="0">
                  <a:ln>
                    <a:noFill/>
                  </a:ln>
                  <a:solidFill>
                    <a:srgbClr val="3366FF"/>
                  </a:solidFill>
                  <a:effectLst/>
                  <a:latin typeface="Arial" panose="020B0604020202020204" pitchFamily="34" charset="0"/>
                  <a:ea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Hình</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(II) .	    </a:t>
              </a:r>
              <a:r>
                <a:rPr kumimoji="0" lang="en-US" sz="2400" b="1" i="0"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D. </a:t>
              </a: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Hình</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(IV)</a:t>
              </a:r>
              <a:r>
                <a:rPr kumimoji="0" lang="en-US"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101991" y="142452"/>
              <a:ext cx="11436626" cy="861774"/>
            </a:xfrm>
            <a:prstGeom prst="rect">
              <a:avLst/>
            </a:prstGeom>
            <a:noFill/>
          </p:spPr>
          <p:txBody>
            <a:bodyPr wrap="square" rtlCol="0">
              <a:spAutoFit/>
            </a:bodyPr>
            <a:lstStyle/>
            <a:p>
              <a:r>
                <a:rPr lang="en-US" sz="3200" b="1" dirty="0" err="1">
                  <a:solidFill>
                    <a:srgbClr val="0000FF"/>
                  </a:solidFill>
                  <a:latin typeface="Arial" panose="020B0604020202020204" pitchFamily="34" charset="0"/>
                  <a:ea typeface="Times New Roman" panose="02020603050405020304" pitchFamily="18" charset="0"/>
                </a:rPr>
                <a:t>Câu</a:t>
              </a:r>
              <a:r>
                <a:rPr lang="en-US" sz="3200" b="1" dirty="0">
                  <a:solidFill>
                    <a:srgbClr val="0000FF"/>
                  </a:solidFill>
                  <a:latin typeface="Arial" panose="020B0604020202020204" pitchFamily="34" charset="0"/>
                  <a:ea typeface="Times New Roman" panose="02020603050405020304" pitchFamily="18" charset="0"/>
                </a:rPr>
                <a:t> 2 </a:t>
              </a:r>
              <a:r>
                <a:rPr lang="vi-VN" sz="3200" b="1" dirty="0">
                  <a:solidFill>
                    <a:srgbClr val="0000FF"/>
                  </a:solidFill>
                  <a:latin typeface="Arial" panose="020B0604020202020204" pitchFamily="34" charset="0"/>
                  <a:ea typeface="Times New Roman" panose="02020603050405020304" pitchFamily="18" charset="0"/>
                </a:rPr>
                <a:t>: </a:t>
              </a:r>
              <a:r>
                <a:rPr lang="pt-BR" sz="3200" dirty="0">
                  <a:solidFill>
                    <a:srgbClr val="0000FF"/>
                  </a:solidFill>
                  <a:latin typeface="Times New Roman" panose="02020603050405020304" pitchFamily="18" charset="0"/>
                  <a:cs typeface="Times New Roman" panose="02020603050405020304" pitchFamily="18" charset="0"/>
                </a:rPr>
                <a:t>Trong các hình dưới đây hình nào không phải đa diện lồi?</a:t>
              </a:r>
              <a:endParaRPr lang="vi-VN" sz="3200" dirty="0">
                <a:solidFill>
                  <a:srgbClr val="0000FF"/>
                </a:solidFill>
                <a:latin typeface="Times New Roman" panose="02020603050405020304" pitchFamily="18" charset="0"/>
                <a:cs typeface="Times New Roman" panose="02020603050405020304" pitchFamily="18" charset="0"/>
              </a:endParaRPr>
            </a:p>
            <a:p>
              <a:pPr lvl="0"/>
              <a:endParaRPr lang="vi-VN" b="1" dirty="0">
                <a:solidFill>
                  <a:srgbClr val="0000FF"/>
                </a:solidFill>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516" y="674735"/>
              <a:ext cx="10170865" cy="24606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flipH="1">
            <a:off x="1282285" y="3749754"/>
            <a:ext cx="2782957" cy="584775"/>
          </a:xfrm>
          <a:prstGeom prst="rect">
            <a:avLst/>
          </a:prstGeom>
          <a:noFill/>
        </p:spPr>
        <p:txBody>
          <a:bodyPr wrap="square" rtlCol="0">
            <a:spAutoFit/>
          </a:bodyPr>
          <a:lstStyle/>
          <a:p>
            <a:pPr lvl="0"/>
            <a:r>
              <a:rPr lang="en-US" sz="3200" b="1" dirty="0" err="1" smtClean="0">
                <a:solidFill>
                  <a:srgbClr val="FF0000"/>
                </a:solidFill>
                <a:latin typeface="Times New Roman" panose="02020603050405020304" pitchFamily="18" charset="0"/>
                <a:cs typeface="Times New Roman" panose="02020603050405020304" pitchFamily="18" charset="0"/>
              </a:rPr>
              <a:t>Lời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giải</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212594" y="4707840"/>
            <a:ext cx="5807902" cy="156966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nối</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MN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IV </a:t>
            </a:r>
            <a:r>
              <a:rPr lang="en-US" sz="3200" dirty="0" err="1" smtClean="0">
                <a:latin typeface="Times New Roman" panose="02020603050405020304" pitchFamily="18" charset="0"/>
                <a:cs typeface="Times New Roman" panose="02020603050405020304" pitchFamily="18" charset="0"/>
              </a:rPr>
              <a:t>nên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IV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đều</a:t>
            </a:r>
            <a:endParaRPr lang="vi-VN" sz="32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7020496" y="4064130"/>
            <a:ext cx="2965243" cy="2479494"/>
          </a:xfrm>
          <a:prstGeom prst="rect">
            <a:avLst/>
          </a:prstGeom>
        </p:spPr>
      </p:pic>
      <p:sp>
        <p:nvSpPr>
          <p:cNvPr id="14" name="Action Button: Back or Previous 13">
            <a:hlinkClick r:id="rId4"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ction Button: Forward or Next 14">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27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293705" y="4319077"/>
            <a:ext cx="609600" cy="477078"/>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TextBox 4"/>
              <p:cNvSpPr txBox="1"/>
              <p:nvPr/>
            </p:nvSpPr>
            <p:spPr>
              <a:xfrm>
                <a:off x="779863" y="2810104"/>
                <a:ext cx="10611678" cy="2554545"/>
              </a:xfrm>
              <a:prstGeom prst="rect">
                <a:avLst/>
              </a:prstGeom>
              <a:noFill/>
            </p:spPr>
            <p:txBody>
              <a:bodyPr wrap="square" rtlCol="0">
                <a:spAutoFit/>
              </a:bodyPr>
              <a:lstStyle/>
              <a:p>
                <a:r>
                  <a:rPr lang="nl-NL" sz="3200" b="1" dirty="0">
                    <a:solidFill>
                      <a:srgbClr val="0000FF"/>
                    </a:solidFill>
                    <a:latin typeface="Times New Roman" panose="02020603050405020304" pitchFamily="18" charset="0"/>
                    <a:cs typeface="Times New Roman" panose="02020603050405020304" pitchFamily="18" charset="0"/>
                  </a:rPr>
                  <a:t>Câu 4.</a:t>
                </a:r>
                <a:r>
                  <a:rPr lang="nl-NL" sz="3200" b="1"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Cho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mươi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đều</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d>
                      <m:dPr>
                        <m:ctrlPr>
                          <a:rPr lang="vi-VN" sz="3200" i="1">
                            <a:solidFill>
                              <a:srgbClr val="0000FF"/>
                            </a:solidFill>
                            <a:latin typeface="Cambria Math" panose="02040503050406030204" pitchFamily="18" charset="0"/>
                          </a:rPr>
                        </m:ctrlPr>
                      </m:dPr>
                      <m:e>
                        <m:r>
                          <a:rPr lang="en-US" sz="3200" i="1">
                            <a:solidFill>
                              <a:srgbClr val="0000FF"/>
                            </a:solidFill>
                            <a:latin typeface="Cambria Math" panose="02040503050406030204" pitchFamily="18" charset="0"/>
                          </a:rPr>
                          <m:t>𝐻</m:t>
                        </m:r>
                      </m:e>
                    </m:d>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đều</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𝑝</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cạnh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đỉnh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đỉnh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đúng</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𝑞</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Ta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d>
                      <m:dPr>
                        <m:ctrlPr>
                          <a:rPr lang="vi-VN" sz="3200" i="1">
                            <a:solidFill>
                              <a:srgbClr val="0000FF"/>
                            </a:solidFill>
                            <a:latin typeface="Cambria Math" panose="02040503050406030204" pitchFamily="18" charset="0"/>
                          </a:rPr>
                        </m:ctrlPr>
                      </m:dPr>
                      <m:e>
                        <m:r>
                          <a:rPr lang="en-US" sz="3200" i="1">
                            <a:solidFill>
                              <a:srgbClr val="0000FF"/>
                            </a:solidFill>
                            <a:latin typeface="Cambria Math" panose="02040503050406030204" pitchFamily="18" charset="0"/>
                          </a:rPr>
                          <m:t>𝑝</m:t>
                        </m:r>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𝑞</m:t>
                        </m:r>
                      </m:e>
                    </m:d>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trị</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đây</a:t>
                </a:r>
                <a:r>
                  <a:rPr lang="en-US" sz="3200" dirty="0">
                    <a:solidFill>
                      <a:srgbClr val="0000FF"/>
                    </a:solidFill>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nl-NL" sz="3200" b="1" dirty="0">
                    <a:solidFill>
                      <a:srgbClr val="0000FF"/>
                    </a:solidFill>
                    <a:latin typeface="Times New Roman" panose="02020603050405020304" pitchFamily="18" charset="0"/>
                    <a:cs typeface="Times New Roman" panose="02020603050405020304" pitchFamily="18" charset="0"/>
                  </a:rPr>
                  <a:t>A.</a:t>
                </a:r>
                <a:r>
                  <a:rPr lang="nl-NL"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nl-NL" sz="3200" i="1">
                        <a:solidFill>
                          <a:srgbClr val="0000FF"/>
                        </a:solidFill>
                        <a:latin typeface="Cambria Math" panose="02040503050406030204" pitchFamily="18" charset="0"/>
                      </a:rPr>
                      <m:t>𝑝</m:t>
                    </m:r>
                    <m:r>
                      <a:rPr lang="nl-NL" sz="3200" i="1">
                        <a:solidFill>
                          <a:srgbClr val="0000FF"/>
                        </a:solidFill>
                        <a:latin typeface="Cambria Math" panose="02040503050406030204" pitchFamily="18" charset="0"/>
                      </a:rPr>
                      <m:t>=</m:t>
                    </m:r>
                    <m:r>
                      <a:rPr lang="nl-NL" sz="3200" i="1">
                        <a:solidFill>
                          <a:srgbClr val="0000FF"/>
                        </a:solidFill>
                        <a:latin typeface="Cambria Math" panose="02040503050406030204" pitchFamily="18" charset="0"/>
                      </a:rPr>
                      <m:t>4</m:t>
                    </m:r>
                    <m:r>
                      <a:rPr lang="nl-NL" sz="3200" i="1">
                        <a:solidFill>
                          <a:srgbClr val="0000FF"/>
                        </a:solidFill>
                        <a:latin typeface="Cambria Math" panose="02040503050406030204" pitchFamily="18" charset="0"/>
                      </a:rPr>
                      <m:t>;</m:t>
                    </m:r>
                    <m:func>
                      <m:funcPr>
                        <m:ctrlPr>
                          <a:rPr lang="vi-VN" sz="3200" i="1">
                            <a:solidFill>
                              <a:srgbClr val="0000FF"/>
                            </a:solidFill>
                            <a:latin typeface="Cambria Math" panose="02040503050406030204" pitchFamily="18" charset="0"/>
                          </a:rPr>
                        </m:ctrlPr>
                      </m:funcPr>
                      <m:fName>
                        <m:r>
                          <a:rPr lang="nl-NL" sz="3200" i="1">
                            <a:solidFill>
                              <a:srgbClr val="0000FF"/>
                            </a:solidFill>
                            <a:latin typeface="Cambria Math" panose="02040503050406030204" pitchFamily="18" charset="0"/>
                          </a:rPr>
                          <m:t>𝑞</m:t>
                        </m:r>
                      </m:fName>
                      <m:e>
                        <m:r>
                          <a:rPr lang="nl-NL" sz="3200" i="1">
                            <a:solidFill>
                              <a:srgbClr val="0000FF"/>
                            </a:solidFill>
                            <a:latin typeface="Cambria Math" panose="02040503050406030204" pitchFamily="18" charset="0"/>
                          </a:rPr>
                          <m:t>=</m:t>
                        </m:r>
                      </m:e>
                    </m:func>
                    <m:r>
                      <a:rPr lang="nl-NL" sz="3200" i="1">
                        <a:solidFill>
                          <a:srgbClr val="0000FF"/>
                        </a:solidFill>
                        <a:latin typeface="Cambria Math" panose="02040503050406030204" pitchFamily="18" charset="0"/>
                      </a:rPr>
                      <m:t>3</m:t>
                    </m:r>
                  </m:oMath>
                </a14:m>
                <a:r>
                  <a:rPr lang="nl-NL" sz="3200" dirty="0">
                    <a:solidFill>
                      <a:srgbClr val="0000FF"/>
                    </a:solidFill>
                    <a:latin typeface="Times New Roman" panose="02020603050405020304" pitchFamily="18" charset="0"/>
                    <a:cs typeface="Times New Roman" panose="02020603050405020304" pitchFamily="18" charset="0"/>
                  </a:rPr>
                  <a:t>.</a:t>
                </a:r>
                <a:r>
                  <a:rPr lang="nl-NL" sz="3200" b="1" dirty="0">
                    <a:solidFill>
                      <a:srgbClr val="0000FF"/>
                    </a:solidFill>
                    <a:latin typeface="Times New Roman" panose="02020603050405020304" pitchFamily="18" charset="0"/>
                    <a:cs typeface="Times New Roman" panose="02020603050405020304" pitchFamily="18" charset="0"/>
                  </a:rPr>
                  <a:t>		B. </a:t>
                </a:r>
                <a14:m>
                  <m:oMath xmlns:m="http://schemas.openxmlformats.org/officeDocument/2006/math">
                    <m:r>
                      <a:rPr lang="en-US" sz="3200" i="1">
                        <a:solidFill>
                          <a:srgbClr val="0000FF"/>
                        </a:solidFill>
                        <a:latin typeface="Cambria Math" panose="02040503050406030204" pitchFamily="18" charset="0"/>
                      </a:rPr>
                      <m:t>𝑝</m:t>
                    </m:r>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3</m:t>
                    </m:r>
                    <m:r>
                      <a:rPr lang="en-US" sz="3200" i="1">
                        <a:solidFill>
                          <a:srgbClr val="0000FF"/>
                        </a:solidFill>
                        <a:latin typeface="Cambria Math" panose="02040503050406030204" pitchFamily="18" charset="0"/>
                      </a:rPr>
                      <m:t>;</m:t>
                    </m:r>
                    <m:func>
                      <m:funcPr>
                        <m:ctrlPr>
                          <a:rPr lang="vi-VN" sz="3200" i="1">
                            <a:solidFill>
                              <a:srgbClr val="0000FF"/>
                            </a:solidFill>
                            <a:latin typeface="Cambria Math" panose="02040503050406030204" pitchFamily="18" charset="0"/>
                          </a:rPr>
                        </m:ctrlPr>
                      </m:funcPr>
                      <m:fName>
                        <m:r>
                          <a:rPr lang="en-US" sz="3200" i="1">
                            <a:solidFill>
                              <a:srgbClr val="0000FF"/>
                            </a:solidFill>
                            <a:latin typeface="Cambria Math" panose="02040503050406030204" pitchFamily="18" charset="0"/>
                          </a:rPr>
                          <m:t>𝑞</m:t>
                        </m:r>
                      </m:fName>
                      <m:e>
                        <m:r>
                          <a:rPr lang="en-US" sz="3200" i="1">
                            <a:solidFill>
                              <a:srgbClr val="0000FF"/>
                            </a:solidFill>
                            <a:latin typeface="Cambria Math" panose="02040503050406030204" pitchFamily="18" charset="0"/>
                          </a:rPr>
                          <m:t>=</m:t>
                        </m:r>
                      </m:e>
                    </m:func>
                    <m:r>
                      <a:rPr lang="en-US" sz="3200" i="1">
                        <a:solidFill>
                          <a:srgbClr val="0000FF"/>
                        </a:solidFill>
                        <a:latin typeface="Cambria Math" panose="02040503050406030204" pitchFamily="18" charset="0"/>
                      </a:rPr>
                      <m:t>5</m:t>
                    </m:r>
                  </m:oMath>
                </a14:m>
                <a:r>
                  <a:rPr lang="en-US" sz="3200" dirty="0">
                    <a:solidFill>
                      <a:srgbClr val="0000FF"/>
                    </a:solidFill>
                    <a:latin typeface="Times New Roman" panose="02020603050405020304" pitchFamily="18" charset="0"/>
                    <a:cs typeface="Times New Roman" panose="02020603050405020304" pitchFamily="18" charset="0"/>
                  </a:rPr>
                  <a:t>.	</a:t>
                </a:r>
              </a:p>
              <a:p>
                <a:r>
                  <a:rPr lang="en-US" sz="3200" b="1" dirty="0">
                    <a:solidFill>
                      <a:srgbClr val="0000FF"/>
                    </a:solidFill>
                    <a:latin typeface="Times New Roman" panose="02020603050405020304" pitchFamily="18" charset="0"/>
                    <a:cs typeface="Times New Roman" panose="02020603050405020304" pitchFamily="18" charset="0"/>
                  </a:rPr>
                  <a:t>C.</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𝑝</m:t>
                    </m:r>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3</m:t>
                    </m:r>
                    <m:r>
                      <a:rPr lang="en-US" sz="3200" i="1">
                        <a:solidFill>
                          <a:srgbClr val="0000FF"/>
                        </a:solidFill>
                        <a:latin typeface="Cambria Math" panose="02040503050406030204" pitchFamily="18" charset="0"/>
                      </a:rPr>
                      <m:t>;</m:t>
                    </m:r>
                    <m:func>
                      <m:funcPr>
                        <m:ctrlPr>
                          <a:rPr lang="vi-VN" sz="3200" i="1">
                            <a:solidFill>
                              <a:srgbClr val="0000FF"/>
                            </a:solidFill>
                            <a:latin typeface="Cambria Math" panose="02040503050406030204" pitchFamily="18" charset="0"/>
                          </a:rPr>
                        </m:ctrlPr>
                      </m:funcPr>
                      <m:fName>
                        <m:r>
                          <a:rPr lang="en-US" sz="3200" i="1">
                            <a:solidFill>
                              <a:srgbClr val="0000FF"/>
                            </a:solidFill>
                            <a:latin typeface="Cambria Math" panose="02040503050406030204" pitchFamily="18" charset="0"/>
                          </a:rPr>
                          <m:t>𝑞</m:t>
                        </m:r>
                      </m:fName>
                      <m:e>
                        <m:r>
                          <a:rPr lang="en-US" sz="3200" i="1">
                            <a:solidFill>
                              <a:srgbClr val="0000FF"/>
                            </a:solidFill>
                            <a:latin typeface="Cambria Math" panose="02040503050406030204" pitchFamily="18" charset="0"/>
                          </a:rPr>
                          <m:t>=</m:t>
                        </m:r>
                      </m:e>
                    </m:func>
                    <m:r>
                      <a:rPr lang="en-US" sz="3200" i="1">
                        <a:solidFill>
                          <a:srgbClr val="0000FF"/>
                        </a:solidFill>
                        <a:latin typeface="Cambria Math" panose="02040503050406030204" pitchFamily="18" charset="0"/>
                      </a:rPr>
                      <m:t>4</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D.</a:t>
                </a:r>
                <a14:m>
                  <m:oMath xmlns:m="http://schemas.openxmlformats.org/officeDocument/2006/math">
                    <m:r>
                      <a:rPr lang="en-US" sz="3200" i="1">
                        <a:solidFill>
                          <a:srgbClr val="0000FF"/>
                        </a:solidFill>
                        <a:latin typeface="Cambria Math" panose="02040503050406030204" pitchFamily="18" charset="0"/>
                      </a:rPr>
                      <m:t>𝑝</m:t>
                    </m:r>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5</m:t>
                    </m:r>
                    <m:r>
                      <a:rPr lang="en-US" sz="3200" i="1">
                        <a:solidFill>
                          <a:srgbClr val="0000FF"/>
                        </a:solidFill>
                        <a:latin typeface="Cambria Math" panose="02040503050406030204" pitchFamily="18" charset="0"/>
                      </a:rPr>
                      <m:t>;</m:t>
                    </m:r>
                    <m:func>
                      <m:funcPr>
                        <m:ctrlPr>
                          <a:rPr lang="vi-VN" sz="3200" i="1">
                            <a:solidFill>
                              <a:srgbClr val="0000FF"/>
                            </a:solidFill>
                            <a:latin typeface="Cambria Math" panose="02040503050406030204" pitchFamily="18" charset="0"/>
                          </a:rPr>
                        </m:ctrlPr>
                      </m:funcPr>
                      <m:fName>
                        <m:r>
                          <a:rPr lang="en-US" sz="3200" i="1">
                            <a:solidFill>
                              <a:srgbClr val="0000FF"/>
                            </a:solidFill>
                            <a:latin typeface="Cambria Math" panose="02040503050406030204" pitchFamily="18" charset="0"/>
                          </a:rPr>
                          <m:t>𝑞</m:t>
                        </m:r>
                      </m:fName>
                      <m:e>
                        <m:r>
                          <a:rPr lang="en-US" sz="3200" i="1">
                            <a:solidFill>
                              <a:srgbClr val="0000FF"/>
                            </a:solidFill>
                            <a:latin typeface="Cambria Math" panose="02040503050406030204" pitchFamily="18" charset="0"/>
                          </a:rPr>
                          <m:t>=</m:t>
                        </m:r>
                      </m:e>
                    </m:func>
                    <m:r>
                      <a:rPr lang="en-US" sz="3200" i="1">
                        <a:solidFill>
                          <a:srgbClr val="0000FF"/>
                        </a:solidFill>
                        <a:latin typeface="Cambria Math" panose="02040503050406030204" pitchFamily="18" charset="0"/>
                      </a:rPr>
                      <m:t>3</m:t>
                    </m:r>
                  </m:oMath>
                </a14:m>
                <a:r>
                  <a:rPr lang="en-US" sz="3200" dirty="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79863" y="2810104"/>
                <a:ext cx="10611678" cy="2554545"/>
              </a:xfrm>
              <a:prstGeom prst="rect">
                <a:avLst/>
              </a:prstGeom>
              <a:blipFill>
                <a:blip r:embed="rId2"/>
                <a:stretch>
                  <a:fillRect l="-1493" t="-3341" r="-574" b="-6683"/>
                </a:stretch>
              </a:blipFill>
            </p:spPr>
            <p:txBody>
              <a:bodyPr/>
              <a:lstStyle/>
              <a:p>
                <a:r>
                  <a:rPr lang="en-US">
                    <a:noFill/>
                  </a:rPr>
                  <a:t> </a:t>
                </a:r>
              </a:p>
            </p:txBody>
          </p:sp>
        </mc:Fallback>
      </mc:AlternateContent>
      <p:sp>
        <p:nvSpPr>
          <p:cNvPr id="8" name="Oval 7"/>
          <p:cNvSpPr/>
          <p:nvPr/>
        </p:nvSpPr>
        <p:spPr>
          <a:xfrm>
            <a:off x="5838577" y="1831257"/>
            <a:ext cx="636104" cy="609600"/>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0" name="TextBox 9"/>
              <p:cNvSpPr txBox="1"/>
              <p:nvPr/>
            </p:nvSpPr>
            <p:spPr>
              <a:xfrm>
                <a:off x="713961" y="1351227"/>
                <a:ext cx="11521440" cy="1569660"/>
              </a:xfrm>
              <a:prstGeom prst="rect">
                <a:avLst/>
              </a:prstGeom>
              <a:noFill/>
            </p:spPr>
            <p:txBody>
              <a:bodyPr wrap="square" rtlCol="0">
                <a:spAutoFit/>
              </a:bodyPr>
              <a:lstStyle/>
              <a:p>
                <a:r>
                  <a:rPr lang="nl-NL" sz="3200" b="1" dirty="0">
                    <a:solidFill>
                      <a:srgbClr val="0000FF"/>
                    </a:solidFill>
                    <a:latin typeface="Times New Roman" panose="02020603050405020304" pitchFamily="18" charset="0"/>
                    <a:cs typeface="Times New Roman" panose="02020603050405020304" pitchFamily="18" charset="0"/>
                  </a:rPr>
                  <a:t>Câu 3. </a:t>
                </a:r>
                <a:r>
                  <a:rPr lang="en-US" sz="3200" dirty="0">
                    <a:solidFill>
                      <a:srgbClr val="0000FF"/>
                    </a:solidFill>
                    <a:latin typeface="Times New Roman" panose="02020603050405020304" pitchFamily="18" charset="0"/>
                    <a:cs typeface="Times New Roman" panose="02020603050405020304" pitchFamily="18" charset="0"/>
                  </a:rPr>
                  <a:t>Khối </a:t>
                </a:r>
                <a:r>
                  <a:rPr lang="en-US" sz="3200" dirty="0" err="1">
                    <a:solidFill>
                      <a:srgbClr val="0000FF"/>
                    </a:solidFill>
                    <a:latin typeface="Times New Roman" panose="02020603050405020304" pitchFamily="18" charset="0"/>
                    <a:cs typeface="Times New Roman" panose="02020603050405020304" pitchFamily="18" charset="0"/>
                  </a:rPr>
                  <a:t>bát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thuộc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loại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dưới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đây</a:t>
                </a:r>
                <a:r>
                  <a:rPr lang="en-US" sz="3200" dirty="0">
                    <a:solidFill>
                      <a:srgbClr val="0000FF"/>
                    </a:solidFill>
                    <a:latin typeface="Times New Roman" panose="02020603050405020304" pitchFamily="18" charset="0"/>
                    <a:cs typeface="Times New Roman" panose="02020603050405020304" pitchFamily="18" charset="0"/>
                  </a:rPr>
                  <a:t>?</a:t>
                </a:r>
                <a:r>
                  <a:rPr lang="vi-VN" sz="3200" dirty="0">
                    <a:solidFill>
                      <a:srgbClr val="0000FF"/>
                    </a:solidFill>
                    <a:latin typeface="Times New Roman" panose="02020603050405020304" pitchFamily="18" charset="0"/>
                    <a:cs typeface="Times New Roman" panose="02020603050405020304" pitchFamily="18" charset="0"/>
                  </a:rPr>
                  <a:t/>
                </a:r>
                <a:br>
                  <a:rPr lang="vi-VN"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vi-VN" sz="3200" b="1" i="1">
                            <a:solidFill>
                              <a:srgbClr val="0000FF"/>
                            </a:solidFill>
                            <a:latin typeface="Cambria Math" panose="02040503050406030204" pitchFamily="18" charset="0"/>
                          </a:rPr>
                        </m:ctrlPr>
                      </m:dPr>
                      <m:e>
                        <m:r>
                          <a:rPr lang="nl-NL" sz="3200" b="1" i="1">
                            <a:solidFill>
                              <a:srgbClr val="0000FF"/>
                            </a:solidFill>
                            <a:latin typeface="Cambria Math" panose="02040503050406030204" pitchFamily="18" charset="0"/>
                          </a:rPr>
                          <m:t>𝟓</m:t>
                        </m:r>
                        <m:r>
                          <a:rPr lang="nl-NL" sz="3200" b="1" i="1">
                            <a:solidFill>
                              <a:srgbClr val="0000FF"/>
                            </a:solidFill>
                            <a:latin typeface="Cambria Math" panose="02040503050406030204" pitchFamily="18" charset="0"/>
                          </a:rPr>
                          <m:t>;</m:t>
                        </m:r>
                        <m:r>
                          <a:rPr lang="nl-NL" sz="3200" b="1" i="1">
                            <a:solidFill>
                              <a:srgbClr val="0000FF"/>
                            </a:solidFill>
                            <a:latin typeface="Cambria Math" panose="02040503050406030204" pitchFamily="18" charset="0"/>
                          </a:rPr>
                          <m:t>𝟑</m:t>
                        </m:r>
                      </m:e>
                    </m:d>
                  </m:oMath>
                </a14:m>
                <a:r>
                  <a:rPr lang="nl-NL" sz="3200" dirty="0">
                    <a:solidFill>
                      <a:srgbClr val="0000FF"/>
                    </a:solidFill>
                    <a:latin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d>
                      <m:dPr>
                        <m:begChr m:val="{"/>
                        <m:endChr m:val="}"/>
                        <m:ctrlPr>
                          <a:rPr lang="vi-VN" sz="3200" b="1" i="1">
                            <a:solidFill>
                              <a:srgbClr val="0000FF"/>
                            </a:solidFill>
                            <a:latin typeface="Cambria Math" panose="02040503050406030204" pitchFamily="18" charset="0"/>
                          </a:rPr>
                        </m:ctrlPr>
                      </m:dPr>
                      <m:e>
                        <m:r>
                          <a:rPr lang="nl-NL" sz="3200" b="1" i="1">
                            <a:solidFill>
                              <a:srgbClr val="0000FF"/>
                            </a:solidFill>
                            <a:latin typeface="Cambria Math" panose="02040503050406030204" pitchFamily="18" charset="0"/>
                          </a:rPr>
                          <m:t>𝟒</m:t>
                        </m:r>
                        <m:r>
                          <a:rPr lang="nl-NL" sz="3200" b="1" i="1">
                            <a:solidFill>
                              <a:srgbClr val="0000FF"/>
                            </a:solidFill>
                            <a:latin typeface="Cambria Math" panose="02040503050406030204" pitchFamily="18" charset="0"/>
                          </a:rPr>
                          <m:t>;</m:t>
                        </m:r>
                        <m:r>
                          <a:rPr lang="nl-NL" sz="3200" b="1" i="1">
                            <a:solidFill>
                              <a:srgbClr val="0000FF"/>
                            </a:solidFill>
                            <a:latin typeface="Cambria Math" panose="02040503050406030204" pitchFamily="18" charset="0"/>
                          </a:rPr>
                          <m:t>𝟑</m:t>
                        </m:r>
                      </m:e>
                    </m:d>
                  </m:oMath>
                </a14:m>
                <a:r>
                  <a:rPr lang="nl-NL" sz="3200" dirty="0">
                    <a:solidFill>
                      <a:srgbClr val="0000FF"/>
                    </a:solidFill>
                    <a:latin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vi-VN" sz="3200" b="1" i="1">
                            <a:solidFill>
                              <a:srgbClr val="0000FF"/>
                            </a:solidFill>
                            <a:latin typeface="Cambria Math" panose="02040503050406030204" pitchFamily="18" charset="0"/>
                          </a:rPr>
                        </m:ctrlPr>
                      </m:dPr>
                      <m:e>
                        <m:r>
                          <a:rPr lang="nl-NL" sz="3200" b="1" i="1">
                            <a:solidFill>
                              <a:srgbClr val="0000FF"/>
                            </a:solidFill>
                            <a:latin typeface="Cambria Math" panose="02040503050406030204" pitchFamily="18" charset="0"/>
                          </a:rPr>
                          <m:t>𝟑</m:t>
                        </m:r>
                        <m:r>
                          <a:rPr lang="nl-NL" sz="3200" b="1" i="1">
                            <a:solidFill>
                              <a:srgbClr val="0000FF"/>
                            </a:solidFill>
                            <a:latin typeface="Cambria Math" panose="02040503050406030204" pitchFamily="18" charset="0"/>
                          </a:rPr>
                          <m:t>;</m:t>
                        </m:r>
                        <m:r>
                          <a:rPr lang="nl-NL" sz="3200" b="1" i="1">
                            <a:solidFill>
                              <a:srgbClr val="0000FF"/>
                            </a:solidFill>
                            <a:latin typeface="Cambria Math" panose="02040503050406030204" pitchFamily="18" charset="0"/>
                          </a:rPr>
                          <m:t>𝟒</m:t>
                        </m:r>
                      </m:e>
                    </m:d>
                  </m:oMath>
                </a14:m>
                <a:r>
                  <a:rPr lang="nl-NL" sz="3200" dirty="0">
                    <a:solidFill>
                      <a:srgbClr val="0000FF"/>
                    </a:solidFill>
                    <a:latin typeface="Times New Roman" panose="02020603050405020304" pitchFamily="18" charset="0"/>
                    <a:cs typeface="Times New Roman" panose="02020603050405020304" pitchFamily="18" charset="0"/>
                  </a:rPr>
                  <a:t>.	</a:t>
                </a:r>
                <a:r>
                  <a:rPr lang="nl-NL" sz="32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d>
                      <m:dPr>
                        <m:begChr m:val="{"/>
                        <m:endChr m:val="}"/>
                        <m:ctrlPr>
                          <a:rPr lang="vi-VN" sz="3200" b="1" i="1">
                            <a:solidFill>
                              <a:srgbClr val="0000FF"/>
                            </a:solidFill>
                            <a:latin typeface="Cambria Math" panose="02040503050406030204" pitchFamily="18" charset="0"/>
                          </a:rPr>
                        </m:ctrlPr>
                      </m:dPr>
                      <m:e>
                        <m:r>
                          <a:rPr lang="nl-NL" sz="3200" b="1" i="1">
                            <a:solidFill>
                              <a:srgbClr val="0000FF"/>
                            </a:solidFill>
                            <a:latin typeface="Cambria Math" panose="02040503050406030204" pitchFamily="18" charset="0"/>
                          </a:rPr>
                          <m:t>𝟑</m:t>
                        </m:r>
                        <m:r>
                          <a:rPr lang="nl-NL" sz="3200" b="1" i="1">
                            <a:solidFill>
                              <a:srgbClr val="0000FF"/>
                            </a:solidFill>
                            <a:latin typeface="Cambria Math" panose="02040503050406030204" pitchFamily="18" charset="0"/>
                          </a:rPr>
                          <m:t>;</m:t>
                        </m:r>
                        <m:r>
                          <a:rPr lang="nl-NL" sz="3200" b="1" i="1">
                            <a:solidFill>
                              <a:srgbClr val="0000FF"/>
                            </a:solidFill>
                            <a:latin typeface="Cambria Math" panose="02040503050406030204" pitchFamily="18" charset="0"/>
                          </a:rPr>
                          <m:t>𝟑</m:t>
                        </m:r>
                      </m:e>
                    </m:d>
                  </m:oMath>
                </a14:m>
                <a:r>
                  <a:rPr lang="nl-NL" sz="3200" dirty="0">
                    <a:solidFill>
                      <a:srgbClr val="0000FF"/>
                    </a:solidFill>
                    <a:latin typeface="Times New Roman" panose="02020603050405020304" pitchFamily="18" charset="0"/>
                    <a:cs typeface="Times New Roman" panose="02020603050405020304" pitchFamily="18" charset="0"/>
                  </a:rPr>
                  <a:t>.</a:t>
                </a:r>
                <a:r>
                  <a:rPr lang="vi-VN" sz="3200" dirty="0">
                    <a:solidFill>
                      <a:srgbClr val="0000FF"/>
                    </a:solidFill>
                    <a:latin typeface="Times New Roman" panose="02020603050405020304" pitchFamily="18" charset="0"/>
                    <a:cs typeface="Times New Roman" panose="02020603050405020304" pitchFamily="18" charset="0"/>
                  </a:rPr>
                  <a:t/>
                </a:r>
                <a:br>
                  <a:rPr lang="vi-VN" sz="3200" dirty="0">
                    <a:solidFill>
                      <a:srgbClr val="0000FF"/>
                    </a:solidFill>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3961" y="1351227"/>
                <a:ext cx="11521440" cy="1569660"/>
              </a:xfrm>
              <a:prstGeom prst="rect">
                <a:avLst/>
              </a:prstGeom>
              <a:blipFill>
                <a:blip r:embed="rId3"/>
                <a:stretch>
                  <a:fillRect l="-1323" t="-5447"/>
                </a:stretch>
              </a:blipFill>
            </p:spPr>
            <p:txBody>
              <a:bodyPr/>
              <a:lstStyle/>
              <a:p>
                <a:r>
                  <a:rPr lang="en-US">
                    <a:noFill/>
                  </a:rPr>
                  <a:t> </a:t>
                </a:r>
              </a:p>
            </p:txBody>
          </p:sp>
        </mc:Fallback>
      </mc:AlternateContent>
      <p:sp>
        <p:nvSpPr>
          <p:cNvPr id="11"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295627" y="44895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9" name="Action Button: Back or Previous 8">
            <a:hlinkClick r:id="rId4"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Action Button: Forward or Next 13">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08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38200" y="2102177"/>
            <a:ext cx="619539" cy="548258"/>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956630" y="981201"/>
                <a:ext cx="10250864" cy="1664702"/>
              </a:xfrm>
            </p:spPr>
            <p:txBody>
              <a:bodyPr/>
              <a:lstStyle/>
              <a:p>
                <a:pPr marL="0" indent="0">
                  <a:buNone/>
                </a:pPr>
                <a:r>
                  <a:rPr lang="en-US" sz="3200" b="1" dirty="0">
                    <a:solidFill>
                      <a:srgbClr val="0000FF"/>
                    </a:solidFill>
                    <a:latin typeface="Times New Roman" panose="02020603050405020304" pitchFamily="18" charset="0"/>
                    <a:cs typeface="Times New Roman" panose="02020603050405020304" pitchFamily="18" charset="0"/>
                  </a:rPr>
                  <a:t>Câu 5:</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Khối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loại</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3200" b="1" i="1">
                            <a:solidFill>
                              <a:srgbClr val="0000FF"/>
                            </a:solidFill>
                            <a:latin typeface="Cambria Math" panose="02040503050406030204" pitchFamily="18" charset="0"/>
                          </a:rPr>
                        </m:ctrlPr>
                      </m:dPr>
                      <m:e>
                        <m:r>
                          <a:rPr lang="en-US" sz="3200" b="1" i="1">
                            <a:solidFill>
                              <a:srgbClr val="0000FF"/>
                            </a:solidFill>
                            <a:latin typeface="Cambria Math" panose="02040503050406030204" pitchFamily="18" charset="0"/>
                          </a:rPr>
                          <m:t>𝟒</m:t>
                        </m:r>
                        <m:r>
                          <a:rPr lang="en-US" sz="3200" b="1" i="1">
                            <a:solidFill>
                              <a:srgbClr val="0000FF"/>
                            </a:solidFill>
                            <a:latin typeface="Cambria Math" panose="02040503050406030204" pitchFamily="18" charset="0"/>
                          </a:rPr>
                          <m:t>;</m:t>
                        </m:r>
                        <m:r>
                          <a:rPr lang="en-US" sz="3200" b="1" i="1">
                            <a:solidFill>
                              <a:srgbClr val="0000FF"/>
                            </a:solidFill>
                            <a:latin typeface="Cambria Math" panose="02040503050406030204" pitchFamily="18" charset="0"/>
                          </a:rPr>
                          <m:t>𝟑</m:t>
                        </m:r>
                      </m:e>
                    </m:d>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gọi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là</a:t>
                </a:r>
                <a:r>
                  <a:rPr lang="en-US" sz="3200" dirty="0" smtClean="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a:p>
                <a:pPr marL="0" indent="0">
                  <a:buNone/>
                </a:pPr>
                <a:r>
                  <a:rPr lang="nl-NL" sz="3200" b="1" dirty="0">
                    <a:solidFill>
                      <a:srgbClr val="0000FF"/>
                    </a:solidFill>
                    <a:latin typeface="Times New Roman" panose="02020603050405020304" pitchFamily="18" charset="0"/>
                    <a:cs typeface="Times New Roman" panose="02020603050405020304" pitchFamily="18" charset="0"/>
                  </a:rPr>
                  <a:t>A. </a:t>
                </a:r>
                <a:r>
                  <a:rPr lang="nl-NL" sz="3200" dirty="0">
                    <a:solidFill>
                      <a:srgbClr val="0000FF"/>
                    </a:solidFill>
                    <a:latin typeface="Times New Roman" panose="02020603050405020304" pitchFamily="18" charset="0"/>
                    <a:cs typeface="Times New Roman" panose="02020603050405020304" pitchFamily="18" charset="0"/>
                  </a:rPr>
                  <a:t>Khối thập nhị diện đều.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nl-NL" sz="3200" b="1" dirty="0" smtClean="0">
                    <a:solidFill>
                      <a:srgbClr val="0000FF"/>
                    </a:solidFill>
                    <a:latin typeface="Times New Roman" panose="02020603050405020304" pitchFamily="18" charset="0"/>
                    <a:cs typeface="Times New Roman" panose="02020603050405020304" pitchFamily="18" charset="0"/>
                  </a:rPr>
                  <a:t>B</a:t>
                </a:r>
                <a:r>
                  <a:rPr lang="nl-NL" sz="3200" b="1" dirty="0">
                    <a:solidFill>
                      <a:srgbClr val="0000FF"/>
                    </a:solidFill>
                    <a:latin typeface="Times New Roman" panose="02020603050405020304" pitchFamily="18" charset="0"/>
                    <a:cs typeface="Times New Roman" panose="02020603050405020304" pitchFamily="18" charset="0"/>
                  </a:rPr>
                  <a:t>. </a:t>
                </a:r>
                <a:r>
                  <a:rPr lang="nl-NL" sz="3200" dirty="0">
                    <a:solidFill>
                      <a:srgbClr val="0000FF"/>
                    </a:solidFill>
                    <a:latin typeface="Times New Roman" panose="02020603050405020304" pitchFamily="18" charset="0"/>
                    <a:cs typeface="Times New Roman" panose="02020603050405020304" pitchFamily="18" charset="0"/>
                  </a:rPr>
                  <a:t>Khối bát diện đều</a:t>
                </a:r>
                <a:endParaRPr lang="vi-VN" sz="3200" dirty="0">
                  <a:solidFill>
                    <a:srgbClr val="0000FF"/>
                  </a:solidFill>
                  <a:latin typeface="Times New Roman" panose="02020603050405020304" pitchFamily="18" charset="0"/>
                  <a:cs typeface="Times New Roman" panose="02020603050405020304" pitchFamily="18" charset="0"/>
                </a:endParaRPr>
              </a:p>
              <a:p>
                <a:pPr marL="0" indent="0">
                  <a:buNone/>
                </a:pPr>
                <a:r>
                  <a:rPr lang="nl-NL" sz="3200" b="1" dirty="0">
                    <a:solidFill>
                      <a:srgbClr val="0000FF"/>
                    </a:solidFill>
                    <a:latin typeface="Times New Roman" panose="02020603050405020304" pitchFamily="18" charset="0"/>
                    <a:cs typeface="Times New Roman" panose="02020603050405020304" pitchFamily="18" charset="0"/>
                  </a:rPr>
                  <a:t>C. </a:t>
                </a:r>
                <a:r>
                  <a:rPr lang="nl-NL" sz="3200" dirty="0">
                    <a:solidFill>
                      <a:srgbClr val="0000FF"/>
                    </a:solidFill>
                    <a:latin typeface="Times New Roman" panose="02020603050405020304" pitchFamily="18" charset="0"/>
                    <a:cs typeface="Times New Roman" panose="02020603050405020304" pitchFamily="18" charset="0"/>
                  </a:rPr>
                  <a:t>Khối lập phương.		</a:t>
                </a:r>
                <a:r>
                  <a:rPr lang="nl-NL" sz="3200" dirty="0" smtClean="0">
                    <a:solidFill>
                      <a:srgbClr val="0000FF"/>
                    </a:solidFill>
                    <a:latin typeface="Times New Roman" panose="02020603050405020304" pitchFamily="18" charset="0"/>
                    <a:cs typeface="Times New Roman" panose="02020603050405020304" pitchFamily="18" charset="0"/>
                  </a:rPr>
                  <a:t>       </a:t>
                </a:r>
                <a:r>
                  <a:rPr lang="nl-NL" sz="3200" b="1" dirty="0" smtClean="0">
                    <a:solidFill>
                      <a:srgbClr val="0000FF"/>
                    </a:solidFill>
                    <a:latin typeface="Times New Roman" panose="02020603050405020304" pitchFamily="18" charset="0"/>
                    <a:cs typeface="Times New Roman" panose="02020603050405020304" pitchFamily="18" charset="0"/>
                  </a:rPr>
                  <a:t>D</a:t>
                </a:r>
                <a:r>
                  <a:rPr lang="nl-NL" sz="3200" b="1" dirty="0">
                    <a:solidFill>
                      <a:srgbClr val="0000FF"/>
                    </a:solidFill>
                    <a:latin typeface="Times New Roman" panose="02020603050405020304" pitchFamily="18" charset="0"/>
                    <a:cs typeface="Times New Roman" panose="02020603050405020304" pitchFamily="18" charset="0"/>
                  </a:rPr>
                  <a:t>. </a:t>
                </a:r>
                <a:r>
                  <a:rPr lang="nl-NL" sz="3200" dirty="0">
                    <a:solidFill>
                      <a:srgbClr val="0000FF"/>
                    </a:solidFill>
                    <a:latin typeface="Times New Roman" panose="02020603050405020304" pitchFamily="18" charset="0"/>
                    <a:cs typeface="Times New Roman" panose="02020603050405020304" pitchFamily="18" charset="0"/>
                  </a:rPr>
                  <a:t>Khối tứ diện đều</a:t>
                </a:r>
                <a:r>
                  <a:rPr lang="nl-NL" sz="3200" dirty="0" smtClean="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956630" y="981201"/>
                <a:ext cx="10250864" cy="1664702"/>
              </a:xfrm>
              <a:blipFill>
                <a:blip r:embed="rId2"/>
                <a:stretch>
                  <a:fillRect l="-1547" t="-8059" b="-11722"/>
                </a:stretch>
              </a:blipFill>
            </p:spPr>
            <p:txBody>
              <a:bodyPr/>
              <a:lstStyle/>
              <a:p>
                <a:r>
                  <a:rPr lang="en-US">
                    <a:noFill/>
                  </a:rPr>
                  <a:t> </a:t>
                </a:r>
              </a:p>
            </p:txBody>
          </p:sp>
        </mc:Fallback>
      </mc:AlternateContent>
      <p:sp>
        <p:nvSpPr>
          <p:cNvPr id="8"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286918" y="231237"/>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11085" y="2954640"/>
            <a:ext cx="11557262" cy="2357568"/>
          </a:xfrm>
          <a:prstGeom prst="rect">
            <a:avLst/>
          </a:prstGeom>
        </p:spPr>
        <p:txBody>
          <a:bodyPr wrap="square">
            <a:spAutoFit/>
          </a:bodyPr>
          <a:lstStyle/>
          <a:p>
            <a:pPr marL="629920" indent="-629920" algn="just">
              <a:lnSpc>
                <a:spcPct val="115000"/>
              </a:lnSpc>
              <a:spcAft>
                <a:spcPts val="0"/>
              </a:spcAft>
              <a:tabLst>
                <a:tab pos="629920" algn="l"/>
              </a:tabLst>
            </a:pPr>
            <a:r>
              <a:rPr lang="nl-NL" sz="3200" b="1" dirty="0">
                <a:solidFill>
                  <a:srgbClr val="0000FF"/>
                </a:solidFill>
                <a:latin typeface="Times New Roman" panose="02020603050405020304" pitchFamily="18" charset="0"/>
                <a:ea typeface="Times New Roman" panose="02020603050405020304" pitchFamily="18" charset="0"/>
              </a:rPr>
              <a:t>Câu </a:t>
            </a:r>
            <a:r>
              <a:rPr lang="nl-NL" sz="3200" b="1" dirty="0" smtClean="0">
                <a:solidFill>
                  <a:srgbClr val="0000FF"/>
                </a:solidFill>
                <a:latin typeface="Times New Roman" panose="02020603050405020304" pitchFamily="18" charset="0"/>
                <a:ea typeface="Times New Roman" panose="02020603050405020304" pitchFamily="18" charset="0"/>
              </a:rPr>
              <a:t>6. </a:t>
            </a:r>
            <a:r>
              <a:rPr lang="nl-NL" sz="3200" dirty="0" smtClean="0">
                <a:latin typeface="Times New Roman" panose="02020603050405020304" pitchFamily="18" charset="0"/>
                <a:ea typeface="Times New Roman" panose="02020603050405020304" pitchFamily="18" charset="0"/>
              </a:rPr>
              <a:t>Khối </a:t>
            </a:r>
            <a:r>
              <a:rPr lang="nl-NL" sz="3200" dirty="0">
                <a:latin typeface="Times New Roman" panose="02020603050405020304" pitchFamily="18" charset="0"/>
                <a:ea typeface="Times New Roman" panose="02020603050405020304" pitchFamily="18" charset="0"/>
              </a:rPr>
              <a:t>đa diện đều nào sau đây có các mặt không phải là tam giác đều?</a:t>
            </a:r>
            <a:endParaRPr lang="en-US" sz="3200" dirty="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rPr>
              <a:t>A</a:t>
            </a:r>
            <a:r>
              <a:rPr lang="nl-NL" sz="3200" b="1" dirty="0" smtClean="0">
                <a:solidFill>
                  <a:srgbClr val="0000FF"/>
                </a:solidFill>
                <a:latin typeface="Times New Roman" panose="02020603050405020304" pitchFamily="18" charset="0"/>
                <a:ea typeface="Times New Roman" panose="02020603050405020304" pitchFamily="18" charset="0"/>
              </a:rPr>
              <a:t>. </a:t>
            </a:r>
            <a:r>
              <a:rPr lang="nl-NL" sz="3200" dirty="0" smtClean="0">
                <a:solidFill>
                  <a:srgbClr val="000000"/>
                </a:solidFill>
                <a:latin typeface="Times New Roman" panose="02020603050405020304" pitchFamily="18" charset="0"/>
                <a:ea typeface="Times New Roman" panose="02020603050405020304" pitchFamily="18" charset="0"/>
              </a:rPr>
              <a:t>Bát </a:t>
            </a:r>
            <a:r>
              <a:rPr lang="nl-NL" sz="3200" dirty="0">
                <a:solidFill>
                  <a:srgbClr val="000000"/>
                </a:solidFill>
                <a:latin typeface="Times New Roman" panose="02020603050405020304" pitchFamily="18" charset="0"/>
                <a:ea typeface="Times New Roman" panose="02020603050405020304" pitchFamily="18" charset="0"/>
              </a:rPr>
              <a:t>diện đều.</a:t>
            </a:r>
            <a:r>
              <a:rPr lang="nl-NL" sz="3200" dirty="0">
                <a:latin typeface="Times New Roman" panose="02020603050405020304" pitchFamily="18" charset="0"/>
                <a:ea typeface="Times New Roman" panose="02020603050405020304" pitchFamily="18" charset="0"/>
              </a:rPr>
              <a:t>	</a:t>
            </a:r>
            <a:r>
              <a:rPr lang="nl-NL" sz="3200" dirty="0" smtClean="0">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B</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srgbClr val="000000"/>
                </a:solidFill>
                <a:latin typeface="Times New Roman" panose="02020603050405020304" pitchFamily="18" charset="0"/>
                <a:ea typeface="Times New Roman" panose="02020603050405020304" pitchFamily="18" charset="0"/>
              </a:rPr>
              <a:t>Tứ diện đều.</a:t>
            </a:r>
            <a:r>
              <a:rPr lang="nl-NL" sz="3200" dirty="0">
                <a:latin typeface="Times New Roman" panose="02020603050405020304" pitchFamily="18" charset="0"/>
                <a:ea typeface="Times New Roman" panose="02020603050405020304" pitchFamily="18" charset="0"/>
              </a:rPr>
              <a:t>	</a:t>
            </a:r>
            <a:endParaRPr lang="nl-NL" sz="3200" dirty="0" smtClean="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nl-NL" sz="3200" b="1" dirty="0" smtClean="0">
                <a:solidFill>
                  <a:srgbClr val="0000FF"/>
                </a:solidFill>
                <a:latin typeface="Times New Roman" panose="02020603050405020304" pitchFamily="18" charset="0"/>
                <a:ea typeface="Times New Roman" panose="02020603050405020304" pitchFamily="18" charset="0"/>
              </a:rPr>
              <a:t>C</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srgbClr val="000000"/>
                </a:solidFill>
                <a:latin typeface="Times New Roman" panose="02020603050405020304" pitchFamily="18" charset="0"/>
                <a:ea typeface="Times New Roman" panose="02020603050405020304" pitchFamily="18" charset="0"/>
              </a:rPr>
              <a:t>Nhị thập diện đều.	</a:t>
            </a:r>
            <a:r>
              <a:rPr lang="nl-NL" sz="3200" dirty="0" smtClean="0">
                <a:solidFill>
                  <a:srgbClr val="000000"/>
                </a:solidFill>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D</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srgbClr val="000000"/>
                </a:solidFill>
                <a:latin typeface="Times New Roman" panose="02020603050405020304" pitchFamily="18" charset="0"/>
                <a:ea typeface="Times New Roman" panose="02020603050405020304" pitchFamily="18" charset="0"/>
              </a:rPr>
              <a:t>Thập nhị diện đều.</a:t>
            </a:r>
            <a:endParaRPr lang="en-US" sz="3200" dirty="0">
              <a:effectLst/>
              <a:latin typeface="Times New Roman" panose="02020603050405020304" pitchFamily="18" charset="0"/>
              <a:ea typeface="Times New Roman" panose="02020603050405020304" pitchFamily="18" charset="0"/>
            </a:endParaRPr>
          </a:p>
        </p:txBody>
      </p:sp>
      <p:sp>
        <p:nvSpPr>
          <p:cNvPr id="13" name="Oval 12"/>
          <p:cNvSpPr/>
          <p:nvPr/>
        </p:nvSpPr>
        <p:spPr>
          <a:xfrm>
            <a:off x="6608976" y="4759705"/>
            <a:ext cx="619539" cy="548258"/>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 name="Action Button: Back or Previous 8">
            <a:hlinkClick r:id="rId3"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ction Button: Forward or Next 9">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14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3"/>
          <p:cNvSpPr/>
          <p:nvPr/>
        </p:nvSpPr>
        <p:spPr>
          <a:xfrm>
            <a:off x="5099965" y="1558704"/>
            <a:ext cx="689113" cy="569843"/>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 name="Text Placeholder 2"/>
          <p:cNvSpPr>
            <a:spLocks noGrp="1"/>
          </p:cNvSpPr>
          <p:nvPr>
            <p:ph type="body" idx="1"/>
          </p:nvPr>
        </p:nvSpPr>
        <p:spPr>
          <a:xfrm>
            <a:off x="174173" y="1107848"/>
            <a:ext cx="12113623" cy="1082286"/>
          </a:xfrm>
        </p:spPr>
        <p:txBody>
          <a:bodyPr>
            <a:normAutofit lnSpcReduction="10000"/>
          </a:bodyPr>
          <a:lstStyle/>
          <a:p>
            <a:pPr marL="0" indent="0">
              <a:buNone/>
            </a:pPr>
            <a:r>
              <a:rPr lang="fr-FR" sz="3200" b="1" dirty="0" err="1">
                <a:solidFill>
                  <a:srgbClr val="0000FF"/>
                </a:solidFill>
                <a:latin typeface="Times New Roman" panose="02020603050405020304" pitchFamily="18" charset="0"/>
                <a:cs typeface="Times New Roman" panose="02020603050405020304" pitchFamily="18" charset="0"/>
              </a:rPr>
              <a:t>Câu</a:t>
            </a:r>
            <a:r>
              <a:rPr lang="fr-FR" sz="3200" b="1" dirty="0">
                <a:solidFill>
                  <a:srgbClr val="0000FF"/>
                </a:solidFill>
                <a:latin typeface="Times New Roman" panose="02020603050405020304" pitchFamily="18" charset="0"/>
                <a:cs typeface="Times New Roman" panose="02020603050405020304" pitchFamily="18" charset="0"/>
              </a:rPr>
              <a:t> 7:</a:t>
            </a:r>
            <a:r>
              <a:rPr lang="fr-FR" sz="3200" dirty="0" smtClean="0">
                <a:solidFill>
                  <a:srgbClr val="0000FF"/>
                </a:solidFill>
                <a:latin typeface="Times New Roman" panose="02020603050405020304" pitchFamily="18" charset="0"/>
                <a:cs typeface="Times New Roman" panose="02020603050405020304" pitchFamily="18" charset="0"/>
              </a:rPr>
              <a:t> </a:t>
            </a:r>
            <a:r>
              <a:rPr lang="fr-FR" sz="3200" dirty="0" err="1" smtClean="0">
                <a:solidFill>
                  <a:srgbClr val="0000FF"/>
                </a:solidFill>
                <a:latin typeface="Times New Roman" panose="02020603050405020304" pitchFamily="18" charset="0"/>
                <a:cs typeface="Times New Roman" panose="02020603050405020304" pitchFamily="18" charset="0"/>
              </a:rPr>
              <a:t>Số</a:t>
            </a:r>
            <a:r>
              <a:rPr lang="fr-FR" sz="3200" dirty="0" smtClean="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cạnh</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của</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hình</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đa</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diện</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mười</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hai</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mặt</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đều</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thập</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nhị</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diện</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err="1">
                <a:solidFill>
                  <a:srgbClr val="0000FF"/>
                </a:solidFill>
                <a:latin typeface="Times New Roman" panose="02020603050405020304" pitchFamily="18" charset="0"/>
                <a:cs typeface="Times New Roman" panose="02020603050405020304" pitchFamily="18" charset="0"/>
              </a:rPr>
              <a:t>đều</a:t>
            </a:r>
            <a:r>
              <a:rPr lang="fr-FR" sz="3200" dirty="0" smtClean="0">
                <a:solidFill>
                  <a:srgbClr val="0000FF"/>
                </a:solidFill>
                <a:latin typeface="Times New Roman" panose="02020603050405020304" pitchFamily="18" charset="0"/>
                <a:cs typeface="Times New Roman" panose="02020603050405020304" pitchFamily="18" charset="0"/>
              </a:rPr>
              <a:t>)? </a:t>
            </a:r>
            <a:endParaRPr lang="fr-FR" sz="3200" dirty="0">
              <a:solidFill>
                <a:srgbClr val="0000FF"/>
              </a:solidFill>
              <a:latin typeface="Times New Roman" panose="02020603050405020304" pitchFamily="18" charset="0"/>
              <a:cs typeface="Times New Roman" panose="02020603050405020304" pitchFamily="18" charset="0"/>
            </a:endParaRPr>
          </a:p>
          <a:p>
            <a:pPr marL="0" indent="0">
              <a:buNone/>
            </a:pPr>
            <a:r>
              <a:rPr lang="fr-FR" sz="3200" b="1" dirty="0" smtClean="0">
                <a:solidFill>
                  <a:srgbClr val="0000FF"/>
                </a:solidFill>
                <a:latin typeface="Times New Roman" panose="02020603050405020304" pitchFamily="18" charset="0"/>
                <a:cs typeface="Times New Roman" panose="02020603050405020304" pitchFamily="18" charset="0"/>
              </a:rPr>
              <a:t>A</a:t>
            </a:r>
            <a:r>
              <a:rPr lang="fr-FR" sz="3200" b="1" dirty="0">
                <a:solidFill>
                  <a:srgbClr val="0000FF"/>
                </a:solidFill>
                <a:latin typeface="Times New Roman" panose="02020603050405020304" pitchFamily="18" charset="0"/>
                <a:cs typeface="Times New Roman" panose="02020603050405020304" pitchFamily="18" charset="0"/>
              </a:rPr>
              <a:t>.</a:t>
            </a:r>
            <a:r>
              <a:rPr lang="fr-FR" sz="3200" dirty="0">
                <a:solidFill>
                  <a:srgbClr val="0000FF"/>
                </a:solidFill>
                <a:latin typeface="Times New Roman" panose="02020603050405020304" pitchFamily="18" charset="0"/>
                <a:cs typeface="Times New Roman" panose="02020603050405020304" pitchFamily="18" charset="0"/>
              </a:rPr>
              <a:t> Ba </a:t>
            </a:r>
            <a:r>
              <a:rPr lang="fr-FR" sz="3200" dirty="0" err="1">
                <a:solidFill>
                  <a:srgbClr val="0000FF"/>
                </a:solidFill>
                <a:latin typeface="Times New Roman" panose="02020603050405020304" pitchFamily="18" charset="0"/>
                <a:cs typeface="Times New Roman" panose="02020603050405020304" pitchFamily="18" charset="0"/>
              </a:rPr>
              <a:t>sáu</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smtClean="0">
                <a:solidFill>
                  <a:srgbClr val="0000FF"/>
                </a:solidFill>
                <a:latin typeface="Times New Roman" panose="02020603050405020304" pitchFamily="18" charset="0"/>
                <a:cs typeface="Times New Roman" panose="02020603050405020304" pitchFamily="18" charset="0"/>
              </a:rPr>
              <a:t>    </a:t>
            </a:r>
            <a:r>
              <a:rPr lang="fr-FR" sz="3200" b="1" dirty="0" smtClean="0">
                <a:solidFill>
                  <a:srgbClr val="0000FF"/>
                </a:solidFill>
                <a:latin typeface="Times New Roman" panose="02020603050405020304" pitchFamily="18" charset="0"/>
                <a:cs typeface="Times New Roman" panose="02020603050405020304" pitchFamily="18" charset="0"/>
              </a:rPr>
              <a:t>B</a:t>
            </a:r>
            <a:r>
              <a:rPr lang="fr-FR" sz="3200" b="1" dirty="0">
                <a:solidFill>
                  <a:srgbClr val="0000FF"/>
                </a:solidFill>
                <a:latin typeface="Times New Roman" panose="02020603050405020304" pitchFamily="18" charset="0"/>
                <a:cs typeface="Times New Roman" panose="02020603050405020304" pitchFamily="18" charset="0"/>
              </a:rPr>
              <a:t>. </a:t>
            </a:r>
            <a:r>
              <a:rPr lang="fr-FR" sz="3200" dirty="0">
                <a:solidFill>
                  <a:srgbClr val="0000FF"/>
                </a:solidFill>
                <a:latin typeface="Times New Roman" panose="02020603050405020304" pitchFamily="18" charset="0"/>
                <a:cs typeface="Times New Roman" panose="02020603050405020304" pitchFamily="18" charset="0"/>
              </a:rPr>
              <a:t>Hai </a:t>
            </a:r>
            <a:r>
              <a:rPr lang="fr-FR" sz="3200" dirty="0" err="1">
                <a:solidFill>
                  <a:srgbClr val="0000FF"/>
                </a:solidFill>
                <a:latin typeface="Times New Roman" panose="02020603050405020304" pitchFamily="18" charset="0"/>
                <a:cs typeface="Times New Roman" panose="02020603050405020304" pitchFamily="18" charset="0"/>
              </a:rPr>
              <a:t>mươi</a:t>
            </a:r>
            <a:r>
              <a:rPr lang="fr-FR" sz="3200" dirty="0">
                <a:solidFill>
                  <a:srgbClr val="0000FF"/>
                </a:solidFill>
                <a:latin typeface="Times New Roman" panose="02020603050405020304" pitchFamily="18" charset="0"/>
                <a:cs typeface="Times New Roman" panose="02020603050405020304" pitchFamily="18" charset="0"/>
              </a:rPr>
              <a:t>.	</a:t>
            </a:r>
            <a:r>
              <a:rPr lang="fr-FR" sz="3200" dirty="0" smtClean="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C</a:t>
            </a:r>
            <a:r>
              <a:rPr lang="en-US" sz="3200" b="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Ba </a:t>
            </a:r>
            <a:r>
              <a:rPr lang="en-US" sz="3200" dirty="0" err="1">
                <a:solidFill>
                  <a:srgbClr val="0000FF"/>
                </a:solidFill>
                <a:latin typeface="Times New Roman" panose="02020603050405020304" pitchFamily="18" charset="0"/>
                <a:cs typeface="Times New Roman" panose="02020603050405020304" pitchFamily="18" charset="0"/>
              </a:rPr>
              <a:t>mươi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D</a:t>
            </a:r>
            <a:r>
              <a:rPr lang="en-US" sz="3200" b="1"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2780213" y="2387382"/>
            <a:ext cx="5985428" cy="951493"/>
            <a:chOff x="2667000" y="3911387"/>
            <a:chExt cx="5985428" cy="951493"/>
          </a:xfrm>
        </p:grpSpPr>
        <p:grpSp>
          <p:nvGrpSpPr>
            <p:cNvPr id="9" name="Group 8"/>
            <p:cNvGrpSpPr/>
            <p:nvPr/>
          </p:nvGrpSpPr>
          <p:grpSpPr>
            <a:xfrm>
              <a:off x="2667000" y="3911387"/>
              <a:ext cx="5985428" cy="951493"/>
              <a:chOff x="2667000" y="3911387"/>
              <a:chExt cx="5985428" cy="951493"/>
            </a:xfrm>
          </p:grpSpPr>
          <p:pic>
            <p:nvPicPr>
              <p:cNvPr id="7" name="Picture 6"/>
              <p:cNvPicPr>
                <a:picLocks noChangeAspect="1"/>
              </p:cNvPicPr>
              <p:nvPr/>
            </p:nvPicPr>
            <p:blipFill>
              <a:blip r:embed="rId2"/>
              <a:stretch>
                <a:fillRect/>
              </a:stretch>
            </p:blipFill>
            <p:spPr>
              <a:xfrm>
                <a:off x="2667000" y="3911387"/>
                <a:ext cx="5981701" cy="504825"/>
              </a:xfrm>
              <a:prstGeom prst="rect">
                <a:avLst/>
              </a:prstGeom>
            </p:spPr>
          </p:pic>
          <p:pic>
            <p:nvPicPr>
              <p:cNvPr id="8" name="Picture 7"/>
              <p:cNvPicPr>
                <a:picLocks noChangeAspect="1"/>
              </p:cNvPicPr>
              <p:nvPr/>
            </p:nvPicPr>
            <p:blipFill>
              <a:blip r:embed="rId3"/>
              <a:stretch>
                <a:fillRect/>
              </a:stretch>
            </p:blipFill>
            <p:spPr>
              <a:xfrm>
                <a:off x="2699303" y="4396155"/>
                <a:ext cx="5953125" cy="466725"/>
              </a:xfrm>
              <a:prstGeom prst="rect">
                <a:avLst/>
              </a:prstGeom>
            </p:spPr>
          </p:pic>
        </p:grpSp>
        <p:cxnSp>
          <p:nvCxnSpPr>
            <p:cNvPr id="10" name="Straight Connector 9"/>
            <p:cNvCxnSpPr/>
            <p:nvPr/>
          </p:nvCxnSpPr>
          <p:spPr>
            <a:xfrm>
              <a:off x="2693127" y="4396155"/>
              <a:ext cx="0" cy="46672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74173" y="1996371"/>
            <a:ext cx="2865120" cy="584775"/>
          </a:xfrm>
          <a:prstGeom prst="rect">
            <a:avLst/>
          </a:prstGeom>
          <a:noFill/>
        </p:spPr>
        <p:txBody>
          <a:bodyPr wrap="square" rtlCol="0">
            <a:spAutoFit/>
          </a:bodyPr>
          <a:lstStyle/>
          <a:p>
            <a:r>
              <a:rPr lang="en-US" sz="3200" b="1" u="sng" dirty="0" err="1">
                <a:solidFill>
                  <a:srgbClr val="0000FF"/>
                </a:solidFill>
                <a:latin typeface="Times New Roman" panose="02020603050405020304" pitchFamily="18" charset="0"/>
                <a:cs typeface="Times New Roman" panose="02020603050405020304" pitchFamily="18" charset="0"/>
              </a:rPr>
              <a:t>Hướng</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dẫn</a:t>
            </a:r>
            <a:r>
              <a:rPr lang="en-US" sz="3200" b="1" u="sng" dirty="0">
                <a:solidFill>
                  <a:srgbClr val="0000FF"/>
                </a:solidFill>
                <a:latin typeface="Times New Roman" panose="02020603050405020304" pitchFamily="18" charset="0"/>
                <a:cs typeface="Times New Roman" panose="02020603050405020304" pitchFamily="18" charset="0"/>
              </a:rPr>
              <a:t>: </a:t>
            </a:r>
          </a:p>
        </p:txBody>
      </p:sp>
      <p:sp>
        <p:nvSpPr>
          <p:cNvPr id="13"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53370" y="22302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4" name="Rectangle 13"/>
          <p:cNvSpPr/>
          <p:nvPr/>
        </p:nvSpPr>
        <p:spPr>
          <a:xfrm>
            <a:off x="252547" y="3376975"/>
            <a:ext cx="11276813" cy="2357568"/>
          </a:xfrm>
          <a:prstGeom prst="rect">
            <a:avLst/>
          </a:prstGeom>
        </p:spPr>
        <p:txBody>
          <a:bodyPr wrap="square">
            <a:spAutoFit/>
          </a:bodyPr>
          <a:lstStyle/>
          <a:p>
            <a:pPr marL="629920" indent="-629920" algn="just">
              <a:lnSpc>
                <a:spcPct val="115000"/>
              </a:lnSpc>
              <a:spcAft>
                <a:spcPts val="0"/>
              </a:spcAft>
              <a:tabLst>
                <a:tab pos="629920" algn="l"/>
              </a:tabLst>
            </a:pPr>
            <a:r>
              <a:rPr lang="nl-NL" sz="3200" b="1" dirty="0">
                <a:solidFill>
                  <a:srgbClr val="0000FF"/>
                </a:solidFill>
                <a:latin typeface="Times New Roman" panose="02020603050405020304" pitchFamily="18" charset="0"/>
                <a:cs typeface="Times New Roman" panose="02020603050405020304" pitchFamily="18" charset="0"/>
              </a:rPr>
              <a:t>Câu 8: </a:t>
            </a:r>
            <a:r>
              <a:rPr lang="nl-NL" sz="3200" dirty="0">
                <a:solidFill>
                  <a:srgbClr val="0000FF"/>
                </a:solidFill>
                <a:latin typeface="Times New Roman" panose="02020603050405020304" pitchFamily="18" charset="0"/>
                <a:cs typeface="Times New Roman" panose="02020603050405020304" pitchFamily="18" charset="0"/>
              </a:rPr>
              <a:t>Khối đa diện đều nào sau đây có các mặt không phải là tam giác đều?</a:t>
            </a:r>
            <a:endParaRPr lang="en-US" sz="3200" dirty="0">
              <a:solidFill>
                <a:srgbClr val="0000FF"/>
              </a:solidFill>
              <a:latin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nl-NL" sz="3200" b="1" dirty="0" smtClean="0">
                <a:solidFill>
                  <a:srgbClr val="0000FF"/>
                </a:solidFill>
                <a:latin typeface="Times New Roman" panose="02020603050405020304" pitchFamily="18" charset="0"/>
              </a:rPr>
              <a:t>A. </a:t>
            </a:r>
            <a:r>
              <a:rPr lang="nl-NL" sz="3200" dirty="0" smtClean="0">
                <a:solidFill>
                  <a:srgbClr val="0000FF"/>
                </a:solidFill>
                <a:latin typeface="Times New Roman" panose="02020603050405020304" pitchFamily="18" charset="0"/>
                <a:cs typeface="Times New Roman" panose="02020603050405020304" pitchFamily="18" charset="0"/>
              </a:rPr>
              <a:t>Bát </a:t>
            </a:r>
            <a:r>
              <a:rPr lang="nl-NL" sz="3200" dirty="0">
                <a:solidFill>
                  <a:srgbClr val="0000FF"/>
                </a:solidFill>
                <a:latin typeface="Times New Roman" panose="02020603050405020304" pitchFamily="18" charset="0"/>
                <a:cs typeface="Times New Roman" panose="02020603050405020304" pitchFamily="18" charset="0"/>
              </a:rPr>
              <a:t>diện đều.</a:t>
            </a:r>
            <a:r>
              <a:rPr lang="nl-NL" sz="3200" dirty="0">
                <a:latin typeface="Times New Roman" panose="02020603050405020304" pitchFamily="18" charset="0"/>
                <a:ea typeface="Times New Roman" panose="02020603050405020304" pitchFamily="18" charset="0"/>
              </a:rPr>
              <a:t>	</a:t>
            </a:r>
            <a:r>
              <a:rPr lang="nl-NL" sz="3200" dirty="0" smtClean="0">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B</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srgbClr val="0000FF"/>
                </a:solidFill>
                <a:latin typeface="Times New Roman" panose="02020603050405020304" pitchFamily="18" charset="0"/>
                <a:cs typeface="Times New Roman" panose="02020603050405020304" pitchFamily="18" charset="0"/>
              </a:rPr>
              <a:t>Tứ diện đều.</a:t>
            </a:r>
            <a:r>
              <a:rPr lang="nl-NL" sz="3200" dirty="0">
                <a:latin typeface="Times New Roman" panose="02020603050405020304" pitchFamily="18" charset="0"/>
                <a:ea typeface="Times New Roman" panose="02020603050405020304" pitchFamily="18" charset="0"/>
              </a:rPr>
              <a:t>	</a:t>
            </a:r>
            <a:endParaRPr lang="nl-NL" sz="3200" dirty="0" smtClean="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nl-NL" sz="3200" b="1" dirty="0" smtClean="0">
                <a:solidFill>
                  <a:srgbClr val="0000FF"/>
                </a:solidFill>
                <a:latin typeface="Times New Roman" panose="02020603050405020304" pitchFamily="18" charset="0"/>
                <a:ea typeface="Times New Roman" panose="02020603050405020304" pitchFamily="18" charset="0"/>
              </a:rPr>
              <a:t>C</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srgbClr val="0000FF"/>
                </a:solidFill>
                <a:latin typeface="Times New Roman" panose="02020603050405020304" pitchFamily="18" charset="0"/>
                <a:cs typeface="Times New Roman" panose="02020603050405020304" pitchFamily="18" charset="0"/>
              </a:rPr>
              <a:t>Nhị thập diện đều.</a:t>
            </a:r>
            <a:r>
              <a:rPr lang="nl-NL" sz="3200" dirty="0">
                <a:solidFill>
                  <a:srgbClr val="000000"/>
                </a:solidFill>
                <a:latin typeface="Times New Roman" panose="02020603050405020304" pitchFamily="18" charset="0"/>
                <a:ea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rPr>
              <a:t>D. </a:t>
            </a:r>
            <a:r>
              <a:rPr lang="nl-NL" sz="3200" dirty="0">
                <a:solidFill>
                  <a:srgbClr val="0000FF"/>
                </a:solidFill>
                <a:latin typeface="Times New Roman" panose="02020603050405020304" pitchFamily="18" charset="0"/>
                <a:cs typeface="Times New Roman" panose="02020603050405020304" pitchFamily="18" charset="0"/>
              </a:rPr>
              <a:t>Thập nhị diện đều.</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5" name="Oval 14"/>
          <p:cNvSpPr/>
          <p:nvPr/>
        </p:nvSpPr>
        <p:spPr>
          <a:xfrm>
            <a:off x="5201840" y="5081387"/>
            <a:ext cx="689113" cy="56984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8" name="Action Button: Back or Previous 17">
            <a:hlinkClick r:id="rId4"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Action Button: Forward or Next 18">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77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61914" y="824549"/>
                <a:ext cx="11928049" cy="1569660"/>
              </a:xfrm>
              <a:prstGeom prst="rect">
                <a:avLst/>
              </a:prstGeom>
            </p:spPr>
            <p:txBody>
              <a:bodyPr wrap="square">
                <a:spAutoFit/>
              </a:bodyPr>
              <a:lstStyle/>
              <a:p>
                <a:pPr algn="just">
                  <a:spcAft>
                    <a:spcPts val="0"/>
                  </a:spcAft>
                </a:pPr>
                <a:r>
                  <a:rPr lang="nl-NL" sz="3200" b="1" dirty="0">
                    <a:solidFill>
                      <a:srgbClr val="0000FF"/>
                    </a:solidFill>
                    <a:latin typeface="Times New Roman" panose="02020603050405020304" pitchFamily="18" charset="0"/>
                    <a:ea typeface="Times New Roman" panose="02020603050405020304" pitchFamily="18" charset="0"/>
                  </a:rPr>
                  <a:t>Câu 9.</a:t>
                </a:r>
                <a:r>
                  <a:rPr lang="nl-NL" sz="3200" b="1" dirty="0" smtClean="0">
                    <a:solidFill>
                      <a:srgbClr val="FF0000"/>
                    </a:solidFill>
                    <a:latin typeface="Times New Roman" panose="02020603050405020304" pitchFamily="18" charset="0"/>
                    <a:ea typeface="Times New Roman" panose="02020603050405020304" pitchFamily="18" charset="0"/>
                  </a:rPr>
                  <a:t> </a:t>
                </a:r>
                <a:r>
                  <a:rPr lang="nl-NL" sz="3200" dirty="0" smtClean="0">
                    <a:effectLst/>
                    <a:latin typeface="Times New Roman" panose="02020603050405020304" pitchFamily="18" charset="0"/>
                    <a:ea typeface="Times New Roman" panose="02020603050405020304" pitchFamily="18" charset="0"/>
                  </a:rPr>
                  <a:t>Khối </a:t>
                </a:r>
                <a14:m>
                  <m:oMath xmlns:m="http://schemas.openxmlformats.org/officeDocument/2006/math">
                    <m:r>
                      <a:rPr lang="nl-NL" sz="3200" i="1">
                        <a:effectLst/>
                        <a:latin typeface="Cambria Math" panose="02040503050406030204" pitchFamily="18" charset="0"/>
                        <a:ea typeface="Times New Roman" panose="02020603050405020304" pitchFamily="18" charset="0"/>
                      </a:rPr>
                      <m:t>20</m:t>
                    </m:r>
                  </m:oMath>
                </a14:m>
                <a:r>
                  <a:rPr lang="nl-NL" sz="3200" dirty="0">
                    <a:effectLst/>
                    <a:latin typeface="Times New Roman" panose="02020603050405020304" pitchFamily="18" charset="0"/>
                    <a:ea typeface="Times New Roman" panose="02020603050405020304" pitchFamily="18" charset="0"/>
                  </a:rPr>
                  <a:t> mặt đều có bao nhiêu đỉnh?</a:t>
                </a:r>
                <a:endParaRPr lang="en-US" sz="3200" dirty="0">
                  <a:effectLst/>
                  <a:latin typeface="Times New Roman" panose="02020603050405020304" pitchFamily="18" charset="0"/>
                  <a:ea typeface="Times New Roman" panose="02020603050405020304" pitchFamily="18" charset="0"/>
                </a:endParaRPr>
              </a:p>
              <a:p>
                <a:pPr indent="457200" algn="just">
                  <a:spcAft>
                    <a:spcPts val="0"/>
                  </a:spcAft>
                </a:pPr>
                <a:endParaRPr lang="nl-NL" sz="3200" b="1" dirty="0" smtClean="0">
                  <a:solidFill>
                    <a:srgbClr val="0000FF"/>
                  </a:solidFill>
                  <a:effectLst/>
                  <a:latin typeface="Times New Roman" panose="02020603050405020304" pitchFamily="18" charset="0"/>
                  <a:ea typeface="Times New Roman" panose="02020603050405020304" pitchFamily="18" charset="0"/>
                </a:endParaRPr>
              </a:p>
              <a:p>
                <a:pPr indent="457200" algn="just">
                  <a:spcAft>
                    <a:spcPts val="0"/>
                  </a:spcAft>
                </a:pPr>
                <a:r>
                  <a:rPr lang="nl-NL" sz="3200" b="1" dirty="0" smtClean="0">
                    <a:solidFill>
                      <a:srgbClr val="0000FF"/>
                    </a:solidFill>
                    <a:effectLst/>
                    <a:latin typeface="Times New Roman" panose="02020603050405020304" pitchFamily="18" charset="0"/>
                    <a:ea typeface="Times New Roman" panose="02020603050405020304" pitchFamily="18" charset="0"/>
                  </a:rPr>
                  <a:t>A</a:t>
                </a:r>
                <a:r>
                  <a:rPr lang="nl-NL" sz="3200" b="1" dirty="0">
                    <a:solidFill>
                      <a:srgbClr val="0000FF"/>
                    </a:solidFill>
                    <a:effectLst/>
                    <a:latin typeface="Times New Roman" panose="02020603050405020304" pitchFamily="18" charset="0"/>
                    <a:ea typeface="Times New Roman" panose="02020603050405020304" pitchFamily="18" charset="0"/>
                  </a:rPr>
                  <a:t>.</a:t>
                </a:r>
                <a:r>
                  <a:rPr lang="nl-NL" sz="3200" b="1" dirty="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nl-NL" sz="3200" i="1">
                        <a:effectLst/>
                        <a:latin typeface="Cambria Math" panose="02040503050406030204" pitchFamily="18" charset="0"/>
                        <a:ea typeface="Times New Roman" panose="02020603050405020304" pitchFamily="18" charset="0"/>
                      </a:rPr>
                      <m:t>12</m:t>
                    </m:r>
                  </m:oMath>
                </a14:m>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B</a:t>
                </a:r>
                <a:r>
                  <a:rPr lang="nl-NL"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nl-NL" sz="3200" i="1">
                        <a:effectLst/>
                        <a:latin typeface="Cambria Math" panose="02040503050406030204" pitchFamily="18" charset="0"/>
                        <a:ea typeface="Times New Roman" panose="02020603050405020304" pitchFamily="18" charset="0"/>
                      </a:rPr>
                      <m:t>16</m:t>
                    </m:r>
                  </m:oMath>
                </a14:m>
                <a:r>
                  <a:rPr lang="nl-NL" sz="3200" dirty="0">
                    <a:effectLst/>
                    <a:latin typeface="Times New Roman" panose="02020603050405020304" pitchFamily="18" charset="0"/>
                    <a:ea typeface="Times New Roman" panose="02020603050405020304" pitchFamily="18" charset="0"/>
                  </a:rPr>
                  <a:t>.		</a:t>
                </a:r>
                <a:r>
                  <a:rPr lang="nl-NL" sz="3200" b="1" dirty="0" smtClean="0">
                    <a:solidFill>
                      <a:srgbClr val="0000FF"/>
                    </a:solidFill>
                    <a:effectLst/>
                    <a:latin typeface="Times New Roman" panose="02020603050405020304" pitchFamily="18" charset="0"/>
                    <a:ea typeface="Times New Roman" panose="02020603050405020304" pitchFamily="18" charset="0"/>
                  </a:rPr>
                  <a:t>C</a:t>
                </a:r>
                <a:r>
                  <a:rPr lang="nl-NL" sz="3200" b="1"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nl-NL" sz="3200" i="1">
                        <a:effectLst/>
                        <a:latin typeface="Cambria Math" panose="02040503050406030204" pitchFamily="18" charset="0"/>
                        <a:ea typeface="Times New Roman" panose="02020603050405020304" pitchFamily="18" charset="0"/>
                      </a:rPr>
                      <m:t>20</m:t>
                    </m:r>
                  </m:oMath>
                </a14:m>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b="1" dirty="0" smtClean="0">
                    <a:solidFill>
                      <a:srgbClr val="0000FF"/>
                    </a:solidFill>
                    <a:effectLst/>
                    <a:latin typeface="Times New Roman" panose="02020603050405020304" pitchFamily="18" charset="0"/>
                    <a:ea typeface="Times New Roman" panose="02020603050405020304" pitchFamily="18" charset="0"/>
                  </a:rPr>
                  <a:t>D</a:t>
                </a:r>
                <a:r>
                  <a:rPr lang="nl-NL"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nl-NL" sz="3200" i="1">
                        <a:effectLst/>
                        <a:latin typeface="Cambria Math" panose="02040503050406030204" pitchFamily="18" charset="0"/>
                        <a:ea typeface="Times New Roman" panose="02020603050405020304" pitchFamily="18" charset="0"/>
                      </a:rPr>
                      <m:t>30</m:t>
                    </m:r>
                  </m:oMath>
                </a14:m>
                <a:r>
                  <a:rPr lang="nl-NL"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1914" y="824549"/>
                <a:ext cx="11928049" cy="1569660"/>
              </a:xfrm>
              <a:prstGeom prst="rect">
                <a:avLst/>
              </a:prstGeom>
              <a:blipFill>
                <a:blip r:embed="rId2"/>
                <a:stretch>
                  <a:fillRect l="-1329" t="-5426" b="-11240"/>
                </a:stretch>
              </a:blipFill>
            </p:spPr>
            <p:txBody>
              <a:bodyPr/>
              <a:lstStyle/>
              <a:p>
                <a:r>
                  <a:rPr lang="en-US">
                    <a:noFill/>
                  </a:rPr>
                  <a:t> </a:t>
                </a:r>
              </a:p>
            </p:txBody>
          </p:sp>
        </mc:Fallback>
      </mc:AlternateContent>
      <p:sp>
        <p:nvSpPr>
          <p:cNvPr id="5"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53370" y="22302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728344" y="1802825"/>
            <a:ext cx="689113" cy="63617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0" name="Rectangle 9"/>
              <p:cNvSpPr/>
              <p:nvPr/>
            </p:nvSpPr>
            <p:spPr>
              <a:xfrm>
                <a:off x="367646" y="2747809"/>
                <a:ext cx="11538408" cy="1569660"/>
              </a:xfrm>
              <a:prstGeom prst="rect">
                <a:avLst/>
              </a:prstGeom>
            </p:spPr>
            <p:txBody>
              <a:bodyPr wrap="square">
                <a:spAutoFit/>
              </a:bodyPr>
              <a:lstStyle/>
              <a:p>
                <a:pPr marL="629920" indent="-629920" algn="just">
                  <a:spcBef>
                    <a:spcPts val="600"/>
                  </a:spcBef>
                  <a:spcAft>
                    <a:spcPts val="0"/>
                  </a:spcAft>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10.</a:t>
                </a:r>
                <a:r>
                  <a:rPr lang="en-US" sz="3200" b="1" dirty="0" smtClean="0">
                    <a:solidFill>
                      <a:srgbClr val="FF00FF"/>
                    </a:solidFill>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Khối</a:t>
                </a:r>
                <a:r>
                  <a:rPr lang="en-US" sz="3200" dirty="0" smtClean="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bao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cạnh</a:t>
                </a:r>
                <a:r>
                  <a:rPr lang="en-US" sz="3200" dirty="0">
                    <a:effectLst/>
                    <a:latin typeface="Times New Roman" panose="02020603050405020304" pitchFamily="18" charset="0"/>
                    <a:ea typeface="Times New Roman" panose="02020603050405020304" pitchFamily="18" charset="0"/>
                  </a:rPr>
                  <a:t>?</a:t>
                </a:r>
              </a:p>
              <a:p>
                <a:pPr marL="629920" algn="just">
                  <a:spcAft>
                    <a:spcPts val="0"/>
                  </a:spcAft>
                  <a:tabLst>
                    <a:tab pos="3599815" algn="l"/>
                    <a:tab pos="5039995" algn="l"/>
                  </a:tabLst>
                </a:pPr>
                <a:endParaRPr lang="en-US" sz="3200" b="1" dirty="0" smtClean="0">
                  <a:solidFill>
                    <a:srgbClr val="0000FF"/>
                  </a:solidFill>
                  <a:effectLst/>
                  <a:latin typeface="Times New Roman" panose="02020603050405020304" pitchFamily="18" charset="0"/>
                  <a:ea typeface="Times New Roman" panose="02020603050405020304" pitchFamily="18" charset="0"/>
                </a:endParaRPr>
              </a:p>
              <a:p>
                <a:pPr marL="629920" algn="just">
                  <a:spcAft>
                    <a:spcPts val="0"/>
                  </a:spcAft>
                  <a:tabLst>
                    <a:tab pos="3599815" algn="l"/>
                    <a:tab pos="5039995" algn="l"/>
                  </a:tabLst>
                </a:pPr>
                <a:r>
                  <a:rPr lang="en-US" sz="3200" b="1" dirty="0" smtClean="0">
                    <a:solidFill>
                      <a:srgbClr val="0000FF"/>
                    </a:solidFill>
                    <a:effectLst/>
                    <a:latin typeface="Times New Roman" panose="02020603050405020304" pitchFamily="18" charset="0"/>
                    <a:ea typeface="Times New Roman" panose="02020603050405020304" pitchFamily="18" charset="0"/>
                  </a:rPr>
                  <a:t>A</a:t>
                </a:r>
                <a:r>
                  <a:rPr lang="en-US" sz="3200" b="1"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m:t>
                    </m:r>
                  </m:oMath>
                </a14:m>
                <a:r>
                  <a:rPr lang="en-US" sz="3200"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8</m:t>
                    </m:r>
                  </m:oMath>
                </a14:m>
                <a:r>
                  <a:rPr lang="en-US" sz="3200" dirty="0" smtClean="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Times New Roman" panose="02020603050405020304" pitchFamily="18" charset="0"/>
                      </a:rPr>
                      <m:t>20</m:t>
                    </m:r>
                  </m:oMath>
                </a14:m>
                <a:r>
                  <a:rPr lang="en-US" sz="3200" dirty="0">
                    <a:effectLst/>
                    <a:latin typeface="Times New Roman" panose="02020603050405020304" pitchFamily="18" charset="0"/>
                    <a:ea typeface="Times New Roman" panose="02020603050405020304" pitchFamily="18" charset="0"/>
                  </a:rPr>
                  <a:t>.	</a:t>
                </a:r>
                <a:r>
                  <a:rPr lang="en-US" sz="3200" dirty="0" smtClean="0">
                    <a:effectLst/>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effectLst/>
                        <a:latin typeface="Cambria Math" panose="02040503050406030204" pitchFamily="18" charset="0"/>
                        <a:ea typeface="Times New Roman" panose="02020603050405020304" pitchFamily="18" charset="0"/>
                      </a:rPr>
                      <m:t>12</m:t>
                    </m:r>
                  </m:oMath>
                </a14:m>
                <a:r>
                  <a:rPr lang="en-US" sz="3200" dirty="0">
                    <a:effectLst/>
                    <a:latin typeface="Times New Roman" panose="02020603050405020304" pitchFamily="18" charset="0"/>
                    <a:ea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367646" y="2747809"/>
                <a:ext cx="11538408" cy="1569660"/>
              </a:xfrm>
              <a:prstGeom prst="rect">
                <a:avLst/>
              </a:prstGeom>
              <a:blipFill>
                <a:blip r:embed="rId5"/>
                <a:stretch>
                  <a:fillRect l="-1321" t="-5447" b="-11673"/>
                </a:stretch>
              </a:blipFill>
            </p:spPr>
            <p:txBody>
              <a:bodyPr/>
              <a:lstStyle/>
              <a:p>
                <a:r>
                  <a:rPr lang="en-US">
                    <a:noFill/>
                  </a:rPr>
                  <a:t> </a:t>
                </a:r>
              </a:p>
            </p:txBody>
          </p:sp>
        </mc:Fallback>
      </mc:AlternateContent>
      <p:sp>
        <p:nvSpPr>
          <p:cNvPr id="11" name="Oval 10"/>
          <p:cNvSpPr/>
          <p:nvPr/>
        </p:nvSpPr>
        <p:spPr>
          <a:xfrm>
            <a:off x="9341778" y="3690482"/>
            <a:ext cx="689113" cy="63617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2" name="Rectangle 11"/>
              <p:cNvSpPr/>
              <p:nvPr/>
            </p:nvSpPr>
            <p:spPr>
              <a:xfrm>
                <a:off x="367646" y="4446052"/>
                <a:ext cx="11538408" cy="1717393"/>
              </a:xfrm>
              <a:prstGeom prst="rect">
                <a:avLst/>
              </a:prstGeom>
            </p:spPr>
            <p:txBody>
              <a:bodyPr wrap="square">
                <a:spAutoFit/>
              </a:bodyPr>
              <a:lstStyle/>
              <a:p>
                <a:pPr marL="629920" indent="-629920" algn="just">
                  <a:spcBef>
                    <a:spcPts val="600"/>
                  </a:spcBef>
                  <a:spcAft>
                    <a:spcPts val="0"/>
                  </a:spcAft>
                  <a:tabLst>
                    <a:tab pos="629920" algn="l"/>
                  </a:tabLst>
                </a:pPr>
                <a:r>
                  <a:rPr lang="vi-VN" sz="3200" b="1" dirty="0">
                    <a:solidFill>
                      <a:srgbClr val="0000FF"/>
                    </a:solidFill>
                    <a:latin typeface="Times New Roman" panose="02020603050405020304" pitchFamily="18" charset="0"/>
                    <a:ea typeface="Times New Roman" panose="02020603050405020304" pitchFamily="18" charset="0"/>
                  </a:rPr>
                  <a:t>Câu </a:t>
                </a:r>
                <a:r>
                  <a:rPr lang="en-US" sz="3200" b="1" dirty="0" smtClean="0">
                    <a:solidFill>
                      <a:srgbClr val="0000FF"/>
                    </a:solidFill>
                    <a:effectLst/>
                    <a:latin typeface="Times New Roman" panose="02020603050405020304" pitchFamily="18" charset="0"/>
                    <a:ea typeface="Times New Roman" panose="02020603050405020304" pitchFamily="18" charset="0"/>
                  </a:rPr>
                  <a:t>11</a:t>
                </a:r>
                <a:r>
                  <a:rPr lang="vi-VN" sz="3200" b="1" dirty="0" smtClean="0">
                    <a:solidFill>
                      <a:srgbClr val="0000FF"/>
                    </a:solidFill>
                    <a:effectLst/>
                    <a:latin typeface="Times New Roman" panose="02020603050405020304" pitchFamily="18" charset="0"/>
                    <a:ea typeface="Times New Roman" panose="02020603050405020304" pitchFamily="18" charset="0"/>
                  </a:rPr>
                  <a:t>.</a:t>
                </a:r>
                <a:r>
                  <a:rPr lang="vi-VN" sz="3200" b="1" dirty="0">
                    <a:solidFill>
                      <a:srgbClr val="FF00FF"/>
                    </a:solidFill>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phương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thuộc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nào</a:t>
                </a:r>
                <a:r>
                  <a:rPr lang="en-US" sz="3200" dirty="0">
                    <a:effectLst/>
                    <a:latin typeface="Times New Roman" panose="02020603050405020304" pitchFamily="18" charset="0"/>
                    <a:ea typeface="Times New Roman" panose="02020603050405020304" pitchFamily="18" charset="0"/>
                  </a:rPr>
                  <a:t>?</a:t>
                </a:r>
              </a:p>
              <a:p>
                <a:pPr marL="629920" algn="just">
                  <a:lnSpc>
                    <a:spcPct val="115000"/>
                  </a:lnSpc>
                  <a:spcAft>
                    <a:spcPts val="0"/>
                  </a:spcAft>
                  <a:tabLst>
                    <a:tab pos="3599815" algn="l"/>
                    <a:tab pos="5039995" algn="l"/>
                  </a:tabLst>
                </a:pPr>
                <a:endParaRPr lang="en-US" sz="3200" b="1" dirty="0" smtClean="0">
                  <a:solidFill>
                    <a:srgbClr val="0000FF"/>
                  </a:solidFill>
                  <a:effectLst/>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vi-VN" sz="3200" b="1" dirty="0" smtClean="0">
                    <a:solidFill>
                      <a:srgbClr val="0000FF"/>
                    </a:solidFill>
                    <a:effectLst/>
                    <a:latin typeface="Times New Roman" panose="02020603050405020304" pitchFamily="18" charset="0"/>
                    <a:ea typeface="Times New Roman" panose="02020603050405020304" pitchFamily="18" charset="0"/>
                  </a:rPr>
                  <a:t>A</a:t>
                </a:r>
                <a:r>
                  <a:rPr lang="vi-VN" sz="3200" b="1"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oMath>
                </a14:m>
                <a:r>
                  <a:rPr lang="vi-VN" sz="3200" dirty="0">
                    <a:effectLst/>
                    <a:latin typeface="Times New Roman" panose="02020603050405020304" pitchFamily="18" charset="0"/>
                    <a:ea typeface="Times New Roman" panose="02020603050405020304" pitchFamily="18" charset="0"/>
                  </a:rPr>
                  <a:t>.</a:t>
                </a:r>
                <a:r>
                  <a:rPr lang="vi-VN" sz="3200" b="1" dirty="0">
                    <a:solidFill>
                      <a:srgbClr val="470DD7"/>
                    </a:solidFill>
                    <a:effectLst/>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oMath>
                </a14:m>
                <a:r>
                  <a:rPr lang="vi-VN" sz="3200" dirty="0">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4</m:t>
                        </m:r>
                      </m:e>
                    </m:d>
                  </m:oMath>
                </a14:m>
                <a:r>
                  <a:rPr lang="vi-VN" sz="3200" dirty="0">
                    <a:effectLst/>
                    <a:latin typeface="Times New Roman" panose="02020603050405020304" pitchFamily="18" charset="0"/>
                    <a:ea typeface="Times New Roman" panose="02020603050405020304" pitchFamily="18" charset="0"/>
                  </a:rPr>
                  <a:t>.</a:t>
                </a:r>
                <a:r>
                  <a:rPr lang="vi-VN" sz="3200" b="1" dirty="0">
                    <a:solidFill>
                      <a:srgbClr val="470DD7"/>
                    </a:solidFill>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5</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oMath>
                </a14:m>
                <a:r>
                  <a:rPr lang="vi-VN"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67646" y="4446052"/>
                <a:ext cx="11538408" cy="1717393"/>
              </a:xfrm>
              <a:prstGeom prst="rect">
                <a:avLst/>
              </a:prstGeom>
              <a:blipFill>
                <a:blip r:embed="rId6"/>
                <a:stretch>
                  <a:fillRect l="-1321" t="-4965" b="-7801"/>
                </a:stretch>
              </a:blipFill>
            </p:spPr>
            <p:txBody>
              <a:bodyPr/>
              <a:lstStyle/>
              <a:p>
                <a:r>
                  <a:rPr lang="en-US">
                    <a:noFill/>
                  </a:rPr>
                  <a:t> </a:t>
                </a:r>
              </a:p>
            </p:txBody>
          </p:sp>
        </mc:Fallback>
      </mc:AlternateContent>
      <p:sp>
        <p:nvSpPr>
          <p:cNvPr id="13" name="Oval 12"/>
          <p:cNvSpPr/>
          <p:nvPr/>
        </p:nvSpPr>
        <p:spPr>
          <a:xfrm>
            <a:off x="3762681" y="5509718"/>
            <a:ext cx="689113" cy="63617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4" name="Action Button: Back or Previous 13">
            <a:hlinkClick r:id="rId7"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ction Button: Forward or Next 14">
            <a:hlinkClick r:id="rId8"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71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p:bldP spid="11"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231" y="1030584"/>
            <a:ext cx="11176591" cy="1791260"/>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12.</a:t>
            </a:r>
            <a:r>
              <a:rPr lang="en-US" sz="3200" b="1" dirty="0" smtClean="0">
                <a:solidFill>
                  <a:srgbClr val="FF00FF"/>
                </a:solidFill>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Một</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trụ</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đúng</a:t>
            </a:r>
            <a:r>
              <a:rPr lang="en-US" sz="3200" dirty="0">
                <a:latin typeface="Times New Roman" panose="02020603050405020304" pitchFamily="18" charset="0"/>
                <a:ea typeface="Times New Roman" panose="02020603050405020304" pitchFamily="18" charset="0"/>
              </a:rPr>
              <a:t> 11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trụ</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nhiêu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a:t>
            </a: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A.</a:t>
            </a:r>
            <a:r>
              <a:rPr lang="en-US" sz="3200" b="1" dirty="0">
                <a:solidFill>
                  <a:srgbClr val="FF0000"/>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33	</a:t>
            </a:r>
            <a:r>
              <a:rPr lang="en-US" sz="3200" b="1" dirty="0">
                <a:solidFill>
                  <a:srgbClr val="0000FF"/>
                </a:solidFill>
                <a:latin typeface="Times New Roman" panose="02020603050405020304" pitchFamily="18" charset="0"/>
                <a:ea typeface="Times New Roman" panose="02020603050405020304" pitchFamily="18" charset="0"/>
              </a:rPr>
              <a:t>B. </a:t>
            </a:r>
            <a:r>
              <a:rPr lang="en-US" sz="3200" dirty="0">
                <a:latin typeface="Times New Roman" panose="02020603050405020304" pitchFamily="18" charset="0"/>
                <a:ea typeface="Times New Roman" panose="02020603050405020304" pitchFamily="18" charset="0"/>
              </a:rPr>
              <a:t>31	</a:t>
            </a:r>
            <a:r>
              <a:rPr lang="en-US" sz="3200" dirty="0" smtClean="0">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30	</a:t>
            </a:r>
            <a:r>
              <a:rPr lang="en-US" sz="3200" dirty="0" smtClean="0">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22</a:t>
            </a:r>
            <a:endParaRPr lang="en-US" sz="3200" dirty="0">
              <a:effectLst/>
              <a:latin typeface="Times New Roman" panose="02020603050405020304" pitchFamily="18" charset="0"/>
              <a:ea typeface="Times New Roman" panose="02020603050405020304" pitchFamily="18" charset="0"/>
            </a:endParaRPr>
          </a:p>
        </p:txBody>
      </p:sp>
      <p:sp>
        <p:nvSpPr>
          <p:cNvPr id="7"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53370" y="22302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8" name="Oval 7"/>
          <p:cNvSpPr/>
          <p:nvPr/>
        </p:nvSpPr>
        <p:spPr>
          <a:xfrm>
            <a:off x="774381" y="2185674"/>
            <a:ext cx="689113" cy="63617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 name="Rectangle 8"/>
          <p:cNvSpPr/>
          <p:nvPr/>
        </p:nvSpPr>
        <p:spPr>
          <a:xfrm>
            <a:off x="292231" y="2698031"/>
            <a:ext cx="11811785" cy="3231654"/>
          </a:xfrm>
          <a:prstGeom prst="rect">
            <a:avLst/>
          </a:prstGeom>
        </p:spPr>
        <p:txBody>
          <a:bodyPr wrap="square">
            <a:spAutoFit/>
          </a:bodyPr>
          <a:lstStyle/>
          <a:p>
            <a:pPr marL="612140" indent="-612140" algn="just">
              <a:lnSpc>
                <a:spcPct val="115000"/>
              </a:lnSpc>
              <a:spcBef>
                <a:spcPts val="300"/>
              </a:spcBef>
              <a:spcAft>
                <a:spcPts val="300"/>
              </a:spcAf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13.</a:t>
            </a:r>
            <a:r>
              <a:rPr lang="en-US" sz="3200" b="1" dirty="0">
                <a:solidFill>
                  <a:srgbClr val="FF00FF"/>
                </a:solidFill>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đây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đúng</a:t>
            </a:r>
            <a:r>
              <a:rPr lang="en-US" sz="3200" dirty="0" smtClean="0">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3200" b="1" dirty="0" err="1">
                <a:solidFill>
                  <a:srgbClr val="0000FF"/>
                </a:solidFill>
                <a:latin typeface="Times New Roman" panose="02020603050405020304" pitchFamily="18" charset="0"/>
                <a:ea typeface="Times New Roman" panose="02020603050405020304" pitchFamily="18" charset="0"/>
              </a:rPr>
              <a:t>A.</a:t>
            </a:r>
            <a:r>
              <a:rPr lang="en-US" sz="3200" dirty="0" err="1" smtClean="0">
                <a:solidFill>
                  <a:srgbClr val="000000"/>
                </a:solidFill>
                <a:latin typeface="Times New Roman" panose="02020603050405020304" pitchFamily="18" charset="0"/>
                <a:ea typeface="Times New Roman" panose="02020603050405020304" pitchFamily="18" charset="0"/>
              </a:rPr>
              <a:t>Trong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lồi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ít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mặt</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3200" b="1" dirty="0" smtClean="0">
                <a:solidFill>
                  <a:srgbClr val="0000FF"/>
                </a:solidFill>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lồi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ít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mặt</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3200" b="1" dirty="0"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lồi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đúng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3200" b="1" dirty="0">
                <a:solidFill>
                  <a:srgbClr val="0000FF"/>
                </a:solidFill>
                <a:latin typeface="Times New Roman" panose="02020603050405020304" pitchFamily="18" charset="0"/>
                <a:ea typeface="Times New Roman" panose="02020603050405020304" pitchFamily="18" charset="0"/>
              </a:rPr>
              <a:t>D.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lồi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cạnh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đúng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0" name="Oval 9"/>
          <p:cNvSpPr/>
          <p:nvPr/>
        </p:nvSpPr>
        <p:spPr>
          <a:xfrm>
            <a:off x="153600" y="5293515"/>
            <a:ext cx="689113" cy="63617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Action Button: Back or Previous 10">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74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500"/>
                                        <p:tgtEl>
                                          <p:spTgt spid="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499" y="1211869"/>
            <a:ext cx="12009748" cy="3193182"/>
          </a:xfrm>
          <a:prstGeom prst="rect">
            <a:avLst/>
          </a:prstGeom>
        </p:spPr>
        <p:txBody>
          <a:bodyPr wrap="square">
            <a:spAutoFit/>
          </a:bodyPr>
          <a:lstStyle/>
          <a:p>
            <a:pPr algn="just">
              <a:lnSpc>
                <a:spcPct val="115000"/>
              </a:lnSpc>
              <a:spcAft>
                <a:spcPts val="0"/>
              </a:spcAf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14.</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mệnh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sai</a:t>
            </a:r>
            <a:r>
              <a:rPr lang="en-US" sz="3200" dirty="0">
                <a:latin typeface="Times New Roman" panose="02020603050405020304" pitchFamily="18" charset="0"/>
                <a:ea typeface="Times New Roman" panose="02020603050405020304" pitchFamily="18" charset="0"/>
              </a:rPr>
              <a:t>?</a:t>
            </a:r>
          </a:p>
          <a:p>
            <a:pPr marL="629920" algn="just">
              <a:lnSpc>
                <a:spcPct val="115000"/>
              </a:lnSpc>
              <a:spcBef>
                <a:spcPts val="300"/>
              </a:spcBef>
              <a:spcAft>
                <a:spcPts val="30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A.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lồi</a:t>
            </a:r>
            <a:r>
              <a:rPr lang="en-US" sz="3200" dirty="0">
                <a:latin typeface="Times New Roman" panose="02020603050405020304" pitchFamily="18" charset="0"/>
                <a:ea typeface="Times New Roman" panose="02020603050405020304" pitchFamily="18" charset="0"/>
              </a:rPr>
              <a:t>.</a:t>
            </a:r>
          </a:p>
          <a:p>
            <a:pPr marL="629920" algn="just">
              <a:lnSpc>
                <a:spcPct val="115000"/>
              </a:lnSpc>
              <a:spcBef>
                <a:spcPts val="300"/>
              </a:spcBef>
              <a:spcAft>
                <a:spcPts val="30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B.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lồi</a:t>
            </a:r>
            <a:r>
              <a:rPr lang="en-US" sz="3200" dirty="0">
                <a:latin typeface="Times New Roman" panose="02020603050405020304" pitchFamily="18" charset="0"/>
                <a:ea typeface="Times New Roman" panose="02020603050405020304" pitchFamily="18" charset="0"/>
              </a:rPr>
              <a:t>.</a:t>
            </a:r>
          </a:p>
          <a:p>
            <a:pPr marL="629920" algn="just">
              <a:lnSpc>
                <a:spcPct val="115000"/>
              </a:lnSpc>
              <a:spcBef>
                <a:spcPts val="300"/>
              </a:spcBef>
              <a:spcAft>
                <a:spcPts val="30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C. </a:t>
            </a:r>
            <a:r>
              <a:rPr lang="en-US" sz="3200" dirty="0" err="1">
                <a:latin typeface="Times New Roman" panose="02020603050405020304" pitchFamily="18" charset="0"/>
                <a:ea typeface="Times New Roman" panose="02020603050405020304" pitchFamily="18" charset="0"/>
              </a:rPr>
              <a:t>Lắp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ghép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lồi</a:t>
            </a:r>
            <a:r>
              <a:rPr lang="en-US" sz="3200" dirty="0">
                <a:latin typeface="Times New Roman" panose="02020603050405020304" pitchFamily="18" charset="0"/>
                <a:ea typeface="Times New Roman" panose="02020603050405020304" pitchFamily="18" charset="0"/>
              </a:rPr>
              <a:t>.</a:t>
            </a:r>
          </a:p>
          <a:p>
            <a:pPr marL="629920" algn="just">
              <a:lnSpc>
                <a:spcPct val="115000"/>
              </a:lnSpc>
              <a:spcBef>
                <a:spcPts val="300"/>
              </a:spcBef>
              <a:spcAft>
                <a:spcPts val="30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D.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trụ</a:t>
            </a:r>
            <a:r>
              <a:rPr lang="en-US" sz="3200" dirty="0">
                <a:latin typeface="Times New Roman" panose="02020603050405020304" pitchFamily="18" charset="0"/>
                <a:ea typeface="Times New Roman" panose="02020603050405020304" pitchFamily="18" charset="0"/>
              </a:rPr>
              <a:t> tam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lồi</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53370" y="22302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907744" y="3059362"/>
            <a:ext cx="689113" cy="63617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7" name="Action Button: Back or Previous 6">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Action Button: Forward or Next 7">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88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06688" y="1491492"/>
            <a:ext cx="662609" cy="583096"/>
          </a:xfrm>
          <a:prstGeom prst="ellipse">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TextBox 1"/>
              <p:cNvSpPr txBox="1"/>
              <p:nvPr/>
            </p:nvSpPr>
            <p:spPr>
              <a:xfrm>
                <a:off x="781878" y="460440"/>
                <a:ext cx="1141012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15: </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ó tất cả bao nhiêu khối đa diện đều</a:t>
                </a:r>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14:m>
                  <m:oMath xmlns:m="http://schemas.openxmlformats.org/officeDocument/2006/math">
                    <m:r>
                      <a:rPr kumimoji="0" lang="vi-VN" sz="3200" b="1"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𝟔</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14:m>
                  <m:oMath xmlns:m="http://schemas.openxmlformats.org/officeDocument/2006/math">
                    <m:r>
                      <a:rPr kumimoji="0" lang="vi-VN" sz="32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5</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14:m>
                  <m:oMath xmlns:m="http://schemas.openxmlformats.org/officeDocument/2006/math">
                    <m:r>
                      <a:rPr kumimoji="0" lang="vi-VN" sz="3200" b="0" i="0"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7</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D</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14:m>
                  <m:oMath xmlns:m="http://schemas.openxmlformats.org/officeDocument/2006/math">
                    <m:r>
                      <a:rPr kumimoji="0" lang="vi-VN" sz="3200" b="0" i="1" u="none" strike="noStrike" kern="1200" cap="none" spc="0" normalizeH="0" baseline="0" noProof="0">
                        <a:ln>
                          <a:noFill/>
                        </a:ln>
                        <a:solidFill>
                          <a:srgbClr val="0000FF"/>
                        </a:solidFill>
                        <a:effectLst/>
                        <a:uLnTx/>
                        <a:uFillTx/>
                        <a:latin typeface="Cambria Math" panose="02040503050406030204" pitchFamily="18" charset="0"/>
                        <a:ea typeface="+mn-ea"/>
                        <a:cs typeface="+mn-cs"/>
                      </a:rPr>
                      <m:t>4</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81878" y="460440"/>
                <a:ext cx="11410122" cy="2062103"/>
              </a:xfrm>
              <a:prstGeom prst="rect">
                <a:avLst/>
              </a:prstGeom>
              <a:blipFill>
                <a:blip r:embed="rId2"/>
                <a:stretch>
                  <a:fillRect l="-1335" t="-4142"/>
                </a:stretch>
              </a:blipFill>
            </p:spPr>
            <p:txBody>
              <a:bodyPr/>
              <a:lstStyle/>
              <a:p>
                <a:r>
                  <a:rPr lang="en-US">
                    <a:noFill/>
                  </a:rPr>
                  <a:t> </a:t>
                </a:r>
              </a:p>
            </p:txBody>
          </p:sp>
        </mc:Fallback>
      </mc:AlternateContent>
      <p:sp>
        <p:nvSpPr>
          <p:cNvPr id="4" name="TextBox 3"/>
          <p:cNvSpPr txBox="1"/>
          <p:nvPr/>
        </p:nvSpPr>
        <p:spPr>
          <a:xfrm>
            <a:off x="781878" y="2340906"/>
            <a:ext cx="19348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635818" y="3105639"/>
            <a:ext cx="111450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bát</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mười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mươi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Action Button: Back or Previous 9">
            <a:hlinkClick r:id="rId3"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8749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455164" y="90862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9" name="TextBox 8">
            <a:hlinkClick r:id="rId2" action="ppaction://hlinksldjump"/>
          </p:cNvPr>
          <p:cNvSpPr txBox="1"/>
          <p:nvPr/>
        </p:nvSpPr>
        <p:spPr>
          <a:xfrm>
            <a:off x="3181350" y="307242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7</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TextBox 9">
            <a:hlinkClick r:id="rId2" action="ppaction://hlinksldjump"/>
          </p:cNvPr>
          <p:cNvSpPr txBox="1"/>
          <p:nvPr/>
        </p:nvSpPr>
        <p:spPr>
          <a:xfrm>
            <a:off x="5219699" y="307242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a:hlinkClick r:id="rId3" action="ppaction://hlinksldjump"/>
          </p:cNvPr>
          <p:cNvSpPr txBox="1"/>
          <p:nvPr/>
        </p:nvSpPr>
        <p:spPr>
          <a:xfrm>
            <a:off x="7162800" y="31038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9</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a:hlinkClick r:id="rId4" action="ppaction://hlinksldjump"/>
          </p:cNvPr>
          <p:cNvSpPr txBox="1"/>
          <p:nvPr/>
        </p:nvSpPr>
        <p:spPr>
          <a:xfrm>
            <a:off x="9190038" y="31038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10</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a:hlinkClick r:id="rId5" action="ppaction://hlinksldjump"/>
          </p:cNvPr>
          <p:cNvSpPr txBox="1"/>
          <p:nvPr/>
        </p:nvSpPr>
        <p:spPr>
          <a:xfrm>
            <a:off x="9175751" y="21057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4" name="TextBox 13">
            <a:hlinkClick r:id="rId6" action="ppaction://hlinksldjump"/>
          </p:cNvPr>
          <p:cNvSpPr txBox="1"/>
          <p:nvPr/>
        </p:nvSpPr>
        <p:spPr>
          <a:xfrm>
            <a:off x="7162800" y="21057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TextBox 14">
            <a:hlinkClick r:id="rId7" action="ppaction://hlinksldjump"/>
          </p:cNvPr>
          <p:cNvSpPr txBox="1"/>
          <p:nvPr/>
        </p:nvSpPr>
        <p:spPr>
          <a:xfrm>
            <a:off x="5219700" y="21057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a:hlinkClick r:id="rId8" action="ppaction://hlinksldjump"/>
          </p:cNvPr>
          <p:cNvSpPr txBox="1"/>
          <p:nvPr/>
        </p:nvSpPr>
        <p:spPr>
          <a:xfrm>
            <a:off x="3152775" y="20751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TextBox 16">
            <a:hlinkClick r:id="rId9" action="ppaction://hlinksldjump"/>
          </p:cNvPr>
          <p:cNvSpPr txBox="1"/>
          <p:nvPr/>
        </p:nvSpPr>
        <p:spPr>
          <a:xfrm>
            <a:off x="1123950" y="392058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TextBox 17">
            <a:hlinkClick r:id="rId10" action="ppaction://hlinksldjump"/>
          </p:cNvPr>
          <p:cNvSpPr txBox="1"/>
          <p:nvPr/>
        </p:nvSpPr>
        <p:spPr>
          <a:xfrm>
            <a:off x="1123950" y="309147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a:hlinkClick r:id="rId11" action="ppaction://hlinksldjump"/>
          </p:cNvPr>
          <p:cNvSpPr txBox="1"/>
          <p:nvPr/>
        </p:nvSpPr>
        <p:spPr>
          <a:xfrm>
            <a:off x="1139824" y="214357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0" name="TextBox 19">
            <a:hlinkClick r:id="rId12" action="ppaction://hlinksldjump"/>
          </p:cNvPr>
          <p:cNvSpPr txBox="1"/>
          <p:nvPr/>
        </p:nvSpPr>
        <p:spPr>
          <a:xfrm>
            <a:off x="3152774" y="392058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1" name="TextBox 20">
            <a:hlinkClick r:id="rId13" action="ppaction://hlinksldjump"/>
          </p:cNvPr>
          <p:cNvSpPr txBox="1"/>
          <p:nvPr/>
        </p:nvSpPr>
        <p:spPr>
          <a:xfrm>
            <a:off x="5219699" y="393846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2" name="TextBox 21">
            <a:hlinkClick r:id="rId14" action="ppaction://hlinksldjump"/>
          </p:cNvPr>
          <p:cNvSpPr txBox="1"/>
          <p:nvPr/>
        </p:nvSpPr>
        <p:spPr>
          <a:xfrm>
            <a:off x="7162799" y="393846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3" name="TextBox 22">
            <a:hlinkClick r:id="rId15" action="ppaction://hlinksldjump"/>
          </p:cNvPr>
          <p:cNvSpPr txBox="1"/>
          <p:nvPr/>
        </p:nvSpPr>
        <p:spPr>
          <a:xfrm>
            <a:off x="9175751" y="392058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a:hlinkClick r:id="rId16" action="ppaction://hlinksldjump"/>
          </p:cNvPr>
          <p:cNvSpPr txBox="1"/>
          <p:nvPr/>
        </p:nvSpPr>
        <p:spPr>
          <a:xfrm>
            <a:off x="3209926" y="48169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17</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5" name="TextBox 24">
            <a:hlinkClick r:id="rId17" action="ppaction://hlinksldjump"/>
          </p:cNvPr>
          <p:cNvSpPr txBox="1"/>
          <p:nvPr/>
        </p:nvSpPr>
        <p:spPr>
          <a:xfrm>
            <a:off x="1123950" y="478662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TextBox 25">
            <a:hlinkClick r:id="rId18" action="ppaction://hlinksldjump"/>
          </p:cNvPr>
          <p:cNvSpPr txBox="1"/>
          <p:nvPr/>
        </p:nvSpPr>
        <p:spPr>
          <a:xfrm>
            <a:off x="5248274" y="48169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9" name="TextBox 28">
            <a:hlinkClick r:id="rId19" action="ppaction://hlinksldjump"/>
          </p:cNvPr>
          <p:cNvSpPr txBox="1"/>
          <p:nvPr/>
        </p:nvSpPr>
        <p:spPr>
          <a:xfrm>
            <a:off x="7162799" y="481842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19</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0" name="Action Button: Back or Previous 29">
            <a:hlinkClick r:id="rId20"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ction Button: Forward or Next 30">
            <a:hlinkClick r:id="" action="ppaction://hlinkshowjump?jump=nextslide"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58020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644" y="717162"/>
            <a:ext cx="11742057" cy="2923877"/>
          </a:xfrm>
          <a:prstGeom prst="rect">
            <a:avLst/>
          </a:prstGeom>
        </p:spPr>
        <p:txBody>
          <a:bodyPr wrap="square">
            <a:spAutoFit/>
          </a:bodyPr>
          <a:lstStyle/>
          <a:p>
            <a:pPr marL="629920" marR="0" lvl="0" indent="-629920" algn="just" defTabSz="914400" rtl="0" eaLnBrk="1" fontAlgn="auto" latinLnBrk="0" hangingPunct="1">
              <a:lnSpc>
                <a:spcPct val="115000"/>
              </a:lnSpc>
              <a:spcBef>
                <a:spcPts val="0"/>
              </a:spcBef>
              <a:spcAft>
                <a:spcPts val="0"/>
              </a:spcAft>
              <a:buClrTx/>
              <a:buSzTx/>
              <a:buFontTx/>
              <a:buNone/>
              <a:tabLst>
                <a:tab pos="629920" algn="l"/>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1</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Trong các mệnh đề sau, mệnh đề nào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sai</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Tồn tại một hình đa diện có số đỉnh bằng số mặt.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Tồn tại một hình đa diện có số cạnh gấp đôi số mặt.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Số đỉnh của một hình đa diện bất kì luôn lớn hơn hoặc bằng 4.</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Tồn tại một hình đa diện có số cạnh bằng số mặt.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75087" y="3705174"/>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7" name="Rectangle 6"/>
          <p:cNvSpPr/>
          <p:nvPr/>
        </p:nvSpPr>
        <p:spPr>
          <a:xfrm>
            <a:off x="175087" y="6115122"/>
            <a:ext cx="5471884" cy="613245"/>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a:t>
            </a:r>
          </a:p>
        </p:txBody>
      </p:sp>
      <p:sp>
        <p:nvSpPr>
          <p:cNvPr id="8" name="Rectangle 7"/>
          <p:cNvSpPr/>
          <p:nvPr/>
        </p:nvSpPr>
        <p:spPr>
          <a:xfrm>
            <a:off x="1216136" y="3704692"/>
            <a:ext cx="10660742" cy="658642"/>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75087" y="4369547"/>
            <a:ext cx="10546458" cy="658642"/>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gấp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175087" y="4938861"/>
            <a:ext cx="11511659" cy="1224951"/>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1" name="Oval 9">
            <a:extLst>
              <a:ext uri="{FF2B5EF4-FFF2-40B4-BE49-F238E27FC236}">
                <a16:creationId xmlns:a16="http://schemas.microsoft.com/office/drawing/2014/main" id="{2B590A4C-6558-44AA-81D2-D19E926AD8BF}"/>
              </a:ext>
            </a:extLst>
          </p:cNvPr>
          <p:cNvSpPr/>
          <p:nvPr/>
        </p:nvSpPr>
        <p:spPr>
          <a:xfrm>
            <a:off x="724534" y="2974344"/>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1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495208" y="141635"/>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5" name="Action Button: Back or Previous 14">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Action Button: Forward or Next 15">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486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50" y="330517"/>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0" name="AutoShape 13">
            <a:hlinkClick r:id="rId3" action="ppaction://hlinksldjump"/>
            <a:extLst>
              <a:ext uri="{FF2B5EF4-FFF2-40B4-BE49-F238E27FC236}">
                <a16:creationId xmlns:a16="http://schemas.microsoft.com/office/drawing/2014/main" id="{19C1E010-0A75-458A-AC1E-141C2C697206}"/>
              </a:ext>
            </a:extLst>
          </p:cNvPr>
          <p:cNvSpPr>
            <a:spLocks noChangeArrowheads="1"/>
          </p:cNvSpPr>
          <p:nvPr/>
        </p:nvSpPr>
        <p:spPr bwMode="gray">
          <a:xfrm>
            <a:off x="3696283" y="2120056"/>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B.Ví</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minh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họa</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1" name="AutoShape 15">
            <a:hlinkClick r:id="rId4" action="ppaction://hlinksldjump"/>
            <a:extLst>
              <a:ext uri="{FF2B5EF4-FFF2-40B4-BE49-F238E27FC236}">
                <a16:creationId xmlns:a16="http://schemas.microsoft.com/office/drawing/2014/main"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Lý</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thuyết</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2" name="AutoShape 40">
            <a:hlinkClick r:id="rId5" action="ppaction://hlinksldjump"/>
            <a:extLst>
              <a:ext uri="{FF2B5EF4-FFF2-40B4-BE49-F238E27FC236}">
                <a16:creationId xmlns:a16="http://schemas.microsoft.com/office/drawing/2014/main"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biết</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3" name="AutoShape 42">
            <a:hlinkClick r:id="rId6" action="ppaction://hlinksldjump"/>
            <a:extLst>
              <a:ext uri="{FF2B5EF4-FFF2-40B4-BE49-F238E27FC236}">
                <a16:creationId xmlns:a16="http://schemas.microsoft.com/office/drawing/2014/main"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thấp</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4" name="AutoShape 51">
            <a:hlinkClick r:id="rId7" action="ppaction://hlinksldjump"/>
            <a:extLst>
              <a:ext uri="{FF2B5EF4-FFF2-40B4-BE49-F238E27FC236}">
                <a16:creationId xmlns:a16="http://schemas.microsoft.com/office/drawing/2014/main" id="{CE672B44-7DA4-451C-91C7-5C64339B4211}"/>
              </a:ext>
            </a:extLst>
          </p:cNvPr>
          <p:cNvSpPr>
            <a:spLocks noChangeArrowheads="1"/>
          </p:cNvSpPr>
          <p:nvPr/>
        </p:nvSpPr>
        <p:spPr bwMode="gray">
          <a:xfrm>
            <a:off x="4125721" y="3690246"/>
            <a:ext cx="7558280"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Thông</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hiểu</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75" name="AutoShape 42">
            <a:hlinkClick r:id="rId8" action="ppaction://hlinksldjump"/>
            <a:extLst>
              <a:ext uri="{FF2B5EF4-FFF2-40B4-BE49-F238E27FC236}">
                <a16:creationId xmlns:a16="http://schemas.microsoft.com/office/drawing/2014/main"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4.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cao</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76" name="Group 65">
            <a:extLst>
              <a:ext uri="{FF2B5EF4-FFF2-40B4-BE49-F238E27FC236}">
                <a16:creationId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a16="http://schemas.microsoft.com/office/drawing/2014/main"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a16="http://schemas.microsoft.com/office/drawing/2014/main"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a16="http://schemas.microsoft.com/office/drawing/2014/main"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a16="http://schemas.microsoft.com/office/drawing/2014/main"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50"/>
                </a:solidFill>
                <a:latin typeface="Times New Roman" panose="02020603050405020304" pitchFamily="18" charset="0"/>
                <a:cs typeface="Times New Roman" panose="02020603050405020304" pitchFamily="18" charset="0"/>
              </a:rPr>
              <a:t>NỘI DUNG BÀI HỌC</a:t>
            </a:r>
            <a:endParaRPr lang="en-US" sz="4800" b="1" dirty="0">
              <a:solidFill>
                <a:srgbClr val="00B050"/>
              </a:solidFill>
              <a:latin typeface="Times New Roman" panose="02020603050405020304" pitchFamily="18" charset="0"/>
              <a:cs typeface="Times New Roman" panose="02020603050405020304" pitchFamily="18" charset="0"/>
            </a:endParaRPr>
          </a:p>
        </p:txBody>
      </p:sp>
      <p:sp>
        <p:nvSpPr>
          <p:cNvPr id="95" name="AutoShape 42">
            <a:extLst>
              <a:ext uri="{FF2B5EF4-FFF2-40B4-BE49-F238E27FC236}">
                <a16:creationId xmlns:a16="http://schemas.microsoft.com/office/drawing/2014/main"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sz="32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luyện</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96" name="Group 80">
            <a:extLst>
              <a:ext uri="{FF2B5EF4-FFF2-40B4-BE49-F238E27FC236}">
                <a16:creationId xmlns:a16="http://schemas.microsoft.com/office/drawing/2014/main"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a:extLst>
                <a:ext uri="{FF2B5EF4-FFF2-40B4-BE49-F238E27FC236}">
                  <a16:creationId xmlns:a16="http://schemas.microsoft.com/office/drawing/2014/main"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502779" y="293414"/>
            <a:ext cx="11050075"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CHUYÊN ĐỀ 24. </a:t>
            </a:r>
            <a:r>
              <a:rPr lang="en-US" sz="3200" b="1" dirty="0">
                <a:solidFill>
                  <a:srgbClr val="C00000"/>
                </a:solidFill>
                <a:latin typeface="Calibri" panose="020F0502020204030204" pitchFamily="34" charset="0"/>
              </a:rPr>
              <a:t>KHỐI ĐA DIỆN LỒI-KHỐI ĐA DIỆN ĐỀU</a:t>
            </a:r>
            <a:endParaRPr lang="vi-VN" sz="3200" dirty="0"/>
          </a:p>
        </p:txBody>
      </p:sp>
    </p:spTree>
    <p:extLst>
      <p:ext uri="{BB962C8B-B14F-4D97-AF65-F5344CB8AC3E}">
        <p14:creationId xmlns:p14="http://schemas.microsoft.com/office/powerpoint/2010/main" val="23910543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32229" y="1245236"/>
                <a:ext cx="11742057" cy="20732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Câu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2</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Cho hình chóp tứ giác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𝑆</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𝐴𝐵𝐶𝐷</m:t>
                    </m:r>
                  </m:oMath>
                </a14:m>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có đáy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𝐴𝐵𝐶𝐷</m:t>
                    </m:r>
                  </m:oMath>
                </a14:m>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là hình vuông cạnh bằng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𝑎</m:t>
                    </m:r>
                  </m:oMath>
                </a14:m>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𝑆𝐴</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d>
                      <m:d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ctrlPr>
                      </m:dPr>
                      <m:e>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𝐴𝐵𝐶</m:t>
                        </m:r>
                        <m:r>
                          <a:rPr kumimoji="0" lang="vi-VN" sz="32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rPr>
                          <m:t>𝐷</m:t>
                        </m:r>
                      </m:e>
                    </m:d>
                  </m:oMath>
                </a14:m>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𝑆𝐴</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𝑎</m:t>
                    </m:r>
                  </m:oMath>
                </a14:m>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Thể tích của khối chóp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𝑆</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𝐴𝐵𝐶𝐷</m:t>
                    </m:r>
                  </m:oMath>
                </a14:m>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là</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𝑉</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6</m:t>
                    </m:r>
                    <m:sSup>
                      <m:sSup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ctrlPr>
                      </m:sSupPr>
                      <m:e>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𝑎</m:t>
                        </m:r>
                      </m:e>
                      <m:sup>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m:t>
                        </m:r>
                      </m:sup>
                    </m:sSup>
                  </m:oMath>
                </a14:m>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𝑉</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m:t>
                    </m:r>
                    <m:sSup>
                      <m:sSup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ctrlPr>
                      </m:sSupPr>
                      <m:e>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𝑎</m:t>
                        </m:r>
                      </m:e>
                      <m:sup>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m:t>
                        </m:r>
                      </m:sup>
                    </m:sSup>
                  </m:oMath>
                </a14:m>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𝑉</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sSup>
                      <m:sSup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ctrlPr>
                      </m:sSupPr>
                      <m:e>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𝑎</m:t>
                        </m:r>
                      </m:e>
                      <m:sup>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m:t>
                        </m:r>
                      </m:sup>
                    </m:sSup>
                  </m:oMath>
                </a14:m>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D. </a:t>
                </a:r>
                <a14:m>
                  <m:oMath xmlns:m="http://schemas.openxmlformats.org/officeDocument/2006/math">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𝑉</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m:t>
                    </m:r>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2</m:t>
                    </m:r>
                    <m:sSup>
                      <m:sSup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ctrlPr>
                      </m:sSupPr>
                      <m:e>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𝑎</m:t>
                        </m:r>
                      </m:e>
                      <m:sup>
                        <m:r>
                          <a:rPr kumimoji="0" lang="vi-VN" sz="32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m:t>
                        </m:r>
                      </m:sup>
                    </m:sSup>
                  </m:oMath>
                </a14:m>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232229" y="1245236"/>
                <a:ext cx="11742057" cy="2073260"/>
              </a:xfrm>
              <a:prstGeom prst="rect">
                <a:avLst/>
              </a:prstGeom>
              <a:blipFill>
                <a:blip r:embed="rId2"/>
                <a:stretch>
                  <a:fillRect l="-1298" t="-4118" b="-7941"/>
                </a:stretch>
              </a:blipFill>
            </p:spPr>
            <p:txBody>
              <a:bodyPr/>
              <a:lstStyle/>
              <a:p>
                <a:r>
                  <a:rPr lang="en-US">
                    <a:noFill/>
                  </a:rPr>
                  <a:t> </a:t>
                </a:r>
              </a:p>
            </p:txBody>
          </p:sp>
        </mc:Fallback>
      </mc:AlternateContent>
      <p:sp>
        <p:nvSpPr>
          <p:cNvPr id="6" name="Rectangle 5"/>
          <p:cNvSpPr/>
          <p:nvPr/>
        </p:nvSpPr>
        <p:spPr>
          <a:xfrm>
            <a:off x="145143" y="3359465"/>
            <a:ext cx="177965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
        <p:nvSpPr>
          <p:cNvPr id="11" name="Oval 9">
            <a:extLst>
              <a:ext uri="{FF2B5EF4-FFF2-40B4-BE49-F238E27FC236}">
                <a16:creationId xmlns:a16="http://schemas.microsoft.com/office/drawing/2014/main" id="{2B590A4C-6558-44AA-81D2-D19E926AD8BF}"/>
              </a:ext>
            </a:extLst>
          </p:cNvPr>
          <p:cNvSpPr/>
          <p:nvPr/>
        </p:nvSpPr>
        <p:spPr>
          <a:xfrm>
            <a:off x="6545546" y="2709583"/>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5135" y="3985209"/>
                <a:ext cx="6019020" cy="995272"/>
              </a:xfrm>
              <a:prstGeom prst="rect">
                <a:avLst/>
              </a:prstGeom>
            </p:spPr>
            <p:txBody>
              <a:bodyPr wrap="non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14:m>
                  <m:oMath xmlns:m="http://schemas.openxmlformats.org/officeDocument/2006/math">
                    <m:r>
                      <a:rPr kumimoji="0" lang="vi-VN" sz="3600" b="1" i="0" u="none" strike="noStrike" kern="1200" cap="none" spc="0" normalizeH="0" baseline="0" noProof="0" smtClean="0">
                        <a:ln>
                          <a:noFill/>
                        </a:ln>
                        <a:solidFill>
                          <a:srgbClr val="0000FF"/>
                        </a:solidFill>
                        <a:effectLst/>
                        <a:uLnTx/>
                        <a:uFillTx/>
                        <a:latin typeface="Cambria Math" panose="02040503050406030204" pitchFamily="18" charset="0"/>
                        <a:ea typeface="Times New Roman" panose="02020603050405020304" pitchFamily="18" charset="0"/>
                        <a:cs typeface="+mn-cs"/>
                      </a:rPr>
                      <m:t>𝑉</m:t>
                    </m:r>
                    <m:r>
                      <a:rPr kumimoji="0" lang="vi-VN" sz="3600" b="1" i="0" u="none" strike="noStrike" kern="1200" cap="none" spc="0" normalizeH="0" baseline="0" noProof="0" smtClean="0">
                        <a:ln>
                          <a:noFill/>
                        </a:ln>
                        <a:solidFill>
                          <a:srgbClr val="0000FF"/>
                        </a:solidFill>
                        <a:effectLst/>
                        <a:uLnTx/>
                        <a:uFillTx/>
                        <a:latin typeface="Cambria Math" panose="02040503050406030204" pitchFamily="18" charset="0"/>
                        <a:ea typeface="Times New Roman" panose="02020603050405020304" pitchFamily="18" charset="0"/>
                        <a:cs typeface="+mn-cs"/>
                      </a:rPr>
                      <m:t>=</m:t>
                    </m:r>
                    <m:sSup>
                      <m:sSupPr>
                        <m:ctrlPr>
                          <a:rPr kumimoji="0" lang="en-US" sz="3600" b="1" i="1"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ctrlPr>
                      </m:sSupPr>
                      <m:e>
                        <m:f>
                          <m:fPr>
                            <m:ctrlPr>
                              <a:rPr kumimoji="0" lang="en-US" sz="3600" b="1" i="1"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ctrlPr>
                          </m:fPr>
                          <m:num>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1</m:t>
                            </m:r>
                          </m:num>
                          <m:den>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3</m:t>
                            </m:r>
                          </m:den>
                        </m:f>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𝐵</m:t>
                        </m:r>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m:t>
                        </m:r>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h</m:t>
                        </m:r>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m:t>
                        </m:r>
                        <m:f>
                          <m:fPr>
                            <m:ctrlPr>
                              <a:rPr kumimoji="0" lang="en-US" sz="3600" b="1" i="1"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ctrlPr>
                          </m:fPr>
                          <m:num>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1</m:t>
                            </m:r>
                          </m:num>
                          <m:den>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3</m:t>
                            </m:r>
                          </m:den>
                        </m:f>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𝑎</m:t>
                        </m:r>
                      </m:e>
                      <m:sup>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2</m:t>
                        </m:r>
                      </m:sup>
                    </m:sSup>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m:t>
                    </m:r>
                    <m:r>
                      <a:rPr kumimoji="0" lang="vi-VN" sz="3600" b="0" i="0" u="none" strike="noStrike" kern="1200" cap="none" spc="0" normalizeH="0" baseline="0" noProof="0" smtClean="0">
                        <a:ln>
                          <a:noFill/>
                        </a:ln>
                        <a:solidFill>
                          <a:srgbClr val="0000FF"/>
                        </a:solidFill>
                        <a:effectLst/>
                        <a:uLnTx/>
                        <a:uFillTx/>
                        <a:latin typeface="Cambria Math" panose="02040503050406030204" pitchFamily="18" charset="0"/>
                        <a:ea typeface="Times New Roman" panose="02020603050405020304" pitchFamily="18" charset="0"/>
                        <a:cs typeface="+mn-cs"/>
                      </a:rPr>
                      <m:t>3</m:t>
                    </m:r>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𝑎</m:t>
                    </m:r>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m:t>
                    </m:r>
                    <m:sSup>
                      <m:sSupPr>
                        <m:ctrlPr>
                          <a:rPr kumimoji="0" lang="en-US" sz="3600" b="1" i="1"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ctrlPr>
                      </m:sSupPr>
                      <m:e>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𝑎</m:t>
                        </m:r>
                      </m:e>
                      <m:sup>
                        <m:r>
                          <a:rPr kumimoji="0" lang="vi-VN" sz="3600" b="1" i="0" u="none" strike="noStrike" kern="1200" cap="none" spc="0" normalizeH="0" baseline="0" noProof="0">
                            <a:ln>
                              <a:noFill/>
                            </a:ln>
                            <a:solidFill>
                              <a:srgbClr val="0000FF"/>
                            </a:solidFill>
                            <a:effectLst/>
                            <a:uLnTx/>
                            <a:uFillTx/>
                            <a:latin typeface="Cambria Math" panose="02040503050406030204" pitchFamily="18" charset="0"/>
                            <a:ea typeface="Times New Roman" panose="02020603050405020304" pitchFamily="18" charset="0"/>
                            <a:cs typeface="+mn-cs"/>
                          </a:rPr>
                          <m:t>3</m:t>
                        </m:r>
                      </m:sup>
                    </m:sSup>
                  </m:oMath>
                </a14:m>
                <a:r>
                  <a:rPr kumimoji="0" lang="fr-FR"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75135" y="3985209"/>
                <a:ext cx="6019020" cy="995272"/>
              </a:xfrm>
              <a:prstGeom prst="rect">
                <a:avLst/>
              </a:prstGeom>
              <a:blipFill rotWithShape="0">
                <a:blip r:embed="rId3"/>
                <a:stretch>
                  <a:fillRect r="-1721" b="-9816"/>
                </a:stretch>
              </a:blipFill>
            </p:spPr>
            <p:txBody>
              <a:bodyPr/>
              <a:lstStyle/>
              <a:p>
                <a:r>
                  <a:rPr lang="vi-VN">
                    <a:noFill/>
                  </a:rPr>
                  <a:t> </a:t>
                </a:r>
              </a:p>
            </p:txBody>
          </p:sp>
        </mc:Fallback>
      </mc:AlternateContent>
      <p:sp>
        <p:nvSpPr>
          <p:cNvPr id="8"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495208" y="141635"/>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2" name="Action Button: Back or Previous 11">
            <a:hlinkClick r:id="rId4"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656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32229" y="1330077"/>
                <a:ext cx="11742057" cy="1791260"/>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defRPr/>
                </a:pPr>
                <a:r>
                  <a:rPr kumimoji="0" lang="fr-FR"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3.</a:t>
                </a:r>
                <a:r>
                  <a:rPr kumimoji="0" lang="fr-FR"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fr-FR"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m:t>
                        </m:r>
                        <m:r>
                          <a:rPr kumimoji="0" lang="fr-FR"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fr-FR"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e>
                    </m:d>
                  </m:oMath>
                </a14:m>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dưới</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đây</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mười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lập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phương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mươi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tứ</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mc:Choice>
        <mc:Fallback xmlns="">
          <p:sp>
            <p:nvSpPr>
              <p:cNvPr id="4" name="Rectangle 3"/>
              <p:cNvSpPr>
                <a:spLocks noRot="1" noChangeAspect="1" noMove="1" noResize="1" noEditPoints="1" noAdjustHandles="1" noChangeArrowheads="1" noChangeShapeType="1" noTextEdit="1"/>
              </p:cNvSpPr>
              <p:nvPr/>
            </p:nvSpPr>
            <p:spPr>
              <a:xfrm>
                <a:off x="232229" y="1330077"/>
                <a:ext cx="11742057" cy="1791260"/>
              </a:xfrm>
              <a:prstGeom prst="rect">
                <a:avLst/>
              </a:prstGeom>
              <a:blipFill>
                <a:blip r:embed="rId2"/>
                <a:stretch>
                  <a:fillRect t="-3061" b="-7483"/>
                </a:stretch>
              </a:blipFill>
            </p:spPr>
            <p:txBody>
              <a:bodyPr/>
              <a:lstStyle/>
              <a:p>
                <a:r>
                  <a:rPr lang="en-US">
                    <a:noFill/>
                  </a:rPr>
                  <a:t> </a:t>
                </a:r>
              </a:p>
            </p:txBody>
          </p:sp>
        </mc:Fallback>
      </mc:AlternateContent>
      <p:sp>
        <p:nvSpPr>
          <p:cNvPr id="6" name="Rectangle 5"/>
          <p:cNvSpPr/>
          <p:nvPr/>
        </p:nvSpPr>
        <p:spPr>
          <a:xfrm>
            <a:off x="4962243" y="3486456"/>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740485" y="1877830"/>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57903" y="4436350"/>
                <a:ext cx="1042131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fr-FR"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m:t>
                        </m:r>
                        <m:r>
                          <a:rPr kumimoji="0" lang="fr-FR"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fr-FR"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e>
                    </m:d>
                  </m:oMath>
                </a14:m>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57903" y="4436350"/>
                <a:ext cx="10421314" cy="584775"/>
              </a:xfrm>
              <a:prstGeom prst="rect">
                <a:avLst/>
              </a:prstGeom>
              <a:blipFill>
                <a:blip r:embed="rId3"/>
                <a:stretch>
                  <a:fillRect l="-1462" t="-14583" r="-585" b="-32292"/>
                </a:stretch>
              </a:blipFill>
            </p:spPr>
            <p:txBody>
              <a:bodyPr/>
              <a:lstStyle/>
              <a:p>
                <a:r>
                  <a:rPr lang="en-US">
                    <a:noFill/>
                  </a:rPr>
                  <a:t> </a:t>
                </a:r>
              </a:p>
            </p:txBody>
          </p:sp>
        </mc:Fallback>
      </mc:AlternateContent>
      <p:sp>
        <p:nvSpPr>
          <p:cNvPr id="8"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532852" y="38851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2" name="Action Button: Back or Previous 11">
            <a:hlinkClick r:id="rId4"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481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04" y="4074613"/>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899881" y="2688273"/>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 name="Rectangle 1"/>
          <p:cNvSpPr/>
          <p:nvPr/>
        </p:nvSpPr>
        <p:spPr>
          <a:xfrm>
            <a:off x="377367" y="987483"/>
            <a:ext cx="9055999" cy="292387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fr-FR"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4.</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đỉnh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(8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nhị</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thập</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(20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a:t>
            </a:r>
            <a:r>
              <a:rPr kumimoji="0" lang="fr-FR"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thập</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nhị</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(12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tứ</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77367" y="4822641"/>
            <a:ext cx="8720336" cy="613245"/>
          </a:xfrm>
          <a:prstGeom prst="rect">
            <a:avLst/>
          </a:prstGeom>
        </p:spPr>
        <p:txBody>
          <a:bodyPr wrap="non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thập</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nhị</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(12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20 </a:t>
            </a:r>
            <a:r>
              <a:rPr kumimoji="0" lang="fr-FR"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đỉnh</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36547" y="21463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2" name="Action Button: Back or Previous 11">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48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646" y="4173394"/>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843509" y="2148181"/>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 name="Rectangle 1"/>
          <p:cNvSpPr/>
          <p:nvPr/>
        </p:nvSpPr>
        <p:spPr>
          <a:xfrm>
            <a:off x="399140" y="1056524"/>
            <a:ext cx="11408229" cy="28500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5.</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Khẳng</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sai</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chẵn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a:t>
            </a:r>
            <a:r>
              <a:rPr kumimoji="0" lang="fr-FR"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Tồn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lẻ</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chẵn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đỉnh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chẵn</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99140" y="4969710"/>
            <a:ext cx="10283373" cy="1224951"/>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Lst>
              <a:defRPr/>
            </a:pP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là 6, 12, 30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nên</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sai</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36547" y="21463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2" name="Action Button: Back or Previous 11">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976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9856" y="3095289"/>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683016" y="1395977"/>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 name="Rectangle 1"/>
          <p:cNvSpPr/>
          <p:nvPr/>
        </p:nvSpPr>
        <p:spPr>
          <a:xfrm>
            <a:off x="190136" y="245991"/>
            <a:ext cx="11826239" cy="2936188"/>
          </a:xfrm>
          <a:prstGeom prst="rect">
            <a:avLst/>
          </a:prstGeom>
        </p:spPr>
        <p:txBody>
          <a:bodyPr wrap="square">
            <a:spAutoFit/>
          </a:bodyPr>
          <a:lstStyle/>
          <a:p>
            <a:pPr marL="0" marR="0" lvl="0" indent="0" algn="l" defTabSz="914400" rtl="0" eaLnBrk="1" fontAlgn="ctr" latinLnBrk="0" hangingPunct="1">
              <a:lnSpc>
                <a:spcPct val="115000"/>
              </a:lnSpc>
              <a:spcBef>
                <a:spcPts val="600"/>
              </a:spcBef>
              <a:spcAft>
                <a:spcPts val="0"/>
              </a:spcAft>
              <a:buClrTx/>
              <a:buSzTx/>
              <a:buFontTx/>
              <a:buNone/>
              <a:tabLst>
                <a:tab pos="629920" algn="l"/>
              </a:tabLst>
              <a:defRPr/>
            </a:pPr>
            <a:r>
              <a:rPr kumimoji="0" lang="fr-FR"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6.</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mệnh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đúng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ctr" latinLnBrk="0" hangingPunct="1">
              <a:lnSpc>
                <a:spcPct val="100000"/>
              </a:lnSpc>
              <a:spcBef>
                <a:spcPts val="600"/>
              </a:spcBef>
              <a:spcAft>
                <a:spcPts val="0"/>
              </a:spcAft>
              <a:buClrTx/>
              <a:buSzTx/>
              <a:buFontTx/>
              <a:buNone/>
              <a:tabLst>
                <a:tab pos="629920" algn="l"/>
                <a:tab pos="3599815" algn="l"/>
                <a:tab pos="503999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ctr" latinLnBrk="0" hangingPunct="1">
              <a:lnSpc>
                <a:spcPct val="100000"/>
              </a:lnSpc>
              <a:spcBef>
                <a:spcPts val="600"/>
              </a:spcBef>
              <a:spcAft>
                <a:spcPts val="0"/>
              </a:spcAft>
              <a:buClrTx/>
              <a:buSzTx/>
              <a:buFontTx/>
              <a:buNone/>
              <a:tabLst>
                <a:tab pos="629920" algn="l"/>
                <a:tab pos="3599815" algn="l"/>
                <a:tab pos="503999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lập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phương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6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vuông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ctr" latinLnBrk="0" hangingPunct="1">
              <a:lnSpc>
                <a:spcPct val="100000"/>
              </a:lnSpc>
              <a:spcBef>
                <a:spcPts val="600"/>
              </a:spcBef>
              <a:spcAft>
                <a:spcPts val="0"/>
              </a:spcAft>
              <a:buClrTx/>
              <a:buSzTx/>
              <a:buFontTx/>
              <a:buNone/>
              <a:tabLst>
                <a:tab pos="629920" algn="l"/>
                <a:tab pos="3599815" algn="l"/>
                <a:tab pos="503999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hộp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đáy</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chữ</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ctr" latinLnBrk="0" hangingPunct="1">
              <a:lnSpc>
                <a:spcPct val="100000"/>
              </a:lnSpc>
              <a:spcBef>
                <a:spcPts val="600"/>
              </a:spcBef>
              <a:spcAft>
                <a:spcPts val="0"/>
              </a:spcAft>
              <a:buClrTx/>
              <a:buSzTx/>
              <a:buFontTx/>
              <a:buNone/>
              <a:tabLst>
                <a:tab pos="629920" algn="l"/>
                <a:tab pos="3599815" algn="l"/>
                <a:tab pos="5039995" algn="l"/>
              </a:tabLst>
              <a:defRPr/>
            </a:pP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lăng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trụ</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đáy</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3070" y="3646131"/>
            <a:ext cx="12016374" cy="2676117"/>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chóp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đáy</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hộp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lăng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trụ</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đáy</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hành</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lăng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trụ</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lăng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trụ</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đứng</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đáy</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Action Button: Back or Previous 7">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675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9">
            <a:extLst>
              <a:ext uri="{FF2B5EF4-FFF2-40B4-BE49-F238E27FC236}">
                <a16:creationId xmlns:a16="http://schemas.microsoft.com/office/drawing/2014/main" id="{2B590A4C-6558-44AA-81D2-D19E926AD8BF}"/>
              </a:ext>
            </a:extLst>
          </p:cNvPr>
          <p:cNvSpPr/>
          <p:nvPr/>
        </p:nvSpPr>
        <p:spPr>
          <a:xfrm>
            <a:off x="714360" y="2881039"/>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 name="Rectangle 1"/>
          <p:cNvSpPr/>
          <p:nvPr/>
        </p:nvSpPr>
        <p:spPr>
          <a:xfrm>
            <a:off x="232229" y="1190166"/>
            <a:ext cx="11393713" cy="2357568"/>
          </a:xfrm>
          <a:prstGeom prst="rect">
            <a:avLst/>
          </a:prstGeom>
        </p:spPr>
        <p:txBody>
          <a:bodyPr wrap="square">
            <a:spAutoFit/>
          </a:bodyPr>
          <a:lstStyle/>
          <a:p>
            <a:pPr marL="629920" marR="0" lvl="0" indent="-629920" algn="just" defTabSz="914400" rtl="0" eaLnBrk="1" fontAlgn="auto" latinLnBrk="0" hangingPunct="1">
              <a:lnSpc>
                <a:spcPct val="115000"/>
              </a:lnSpc>
              <a:spcBef>
                <a:spcPts val="0"/>
              </a:spcBef>
              <a:spcAft>
                <a:spcPts val="0"/>
              </a:spcAft>
              <a:buClrTx/>
              <a:buSzTx/>
              <a:buFontTx/>
              <a:buNone/>
              <a:tabLst>
                <a:tab pos="629920"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Câu </a:t>
            </a: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7</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mười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thập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nhị</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0960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sáu</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B</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Hai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mươi</a:t>
            </a:r>
            <a:r>
              <a:rPr kumimoji="0" lang="fr-FR"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60960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mươi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D</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36547" y="21463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28592" y="4161389"/>
                <a:ext cx="12061371" cy="1077218"/>
              </a:xfrm>
              <a:prstGeom prst="rect">
                <a:avLst/>
              </a:prstGeom>
            </p:spPr>
            <p:txBody>
              <a:bodyPr wrap="square">
                <a:spAutoFit/>
              </a:bodyPr>
              <a:lstStyle/>
              <a:p>
                <a:r>
                  <a:rPr lang="vi-VN" sz="3200" b="1" dirty="0">
                    <a:solidFill>
                      <a:srgbClr val="0000FF"/>
                    </a:solidFill>
                    <a:latin typeface="Times New Roman" panose="02020603050405020304" pitchFamily="18" charset="0"/>
                    <a:ea typeface="Times New Roman" panose="02020603050405020304" pitchFamily="18" charset="0"/>
                  </a:rPr>
                  <a:t>Câu </a:t>
                </a:r>
                <a:r>
                  <a:rPr lang="en-US" sz="3200" b="1" dirty="0" smtClean="0">
                    <a:solidFill>
                      <a:srgbClr val="0000FF"/>
                    </a:solidFill>
                    <a:latin typeface="Times New Roman" panose="02020603050405020304" pitchFamily="18" charset="0"/>
                    <a:ea typeface="Times New Roman" panose="02020603050405020304" pitchFamily="18" charset="0"/>
                  </a:rPr>
                  <a:t>8</a:t>
                </a:r>
                <a:r>
                  <a:rPr lang="vi-VN" sz="3200" b="1" dirty="0" smtClean="0">
                    <a:solidFill>
                      <a:srgbClr val="0000FF"/>
                    </a:solidFill>
                    <a:latin typeface="Times New Roman" panose="02020603050405020304" pitchFamily="18" charset="0"/>
                    <a:ea typeface="Times New Roman" panose="02020603050405020304" pitchFamily="18" charset="0"/>
                  </a:rPr>
                  <a:t>. </a:t>
                </a:r>
                <a:r>
                  <a:rPr lang="vi-VN" sz="3200" dirty="0">
                    <a:latin typeface="+mj-lt"/>
                  </a:rPr>
                  <a:t>Hình lăng trụ lục giác đều có bao nhiêu mặt phẳng đối xứng?</a:t>
                </a:r>
                <a:endParaRPr lang="en-US" sz="3200" dirty="0">
                  <a:latin typeface="+mj-lt"/>
                </a:endParaRPr>
              </a:p>
              <a:p>
                <a:pPr>
                  <a:tabLst>
                    <a:tab pos="2974975" algn="l"/>
                    <a:tab pos="5834063" algn="l"/>
                    <a:tab pos="9028113" algn="l"/>
                  </a:tabLst>
                </a:pPr>
                <a:r>
                  <a:rPr lang="vi-VN"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vi-VN" sz="3200" i="1">
                        <a:latin typeface="Cambria Math" panose="02040503050406030204" pitchFamily="18" charset="0"/>
                      </a:rPr>
                      <m:t>6</m:t>
                    </m:r>
                  </m:oMath>
                </a14:m>
                <a:r>
                  <a:rPr lang="vi-VN" sz="3200" dirty="0">
                    <a:latin typeface="+mj-lt"/>
                  </a:rPr>
                  <a:t>.	</a:t>
                </a:r>
                <a:r>
                  <a:rPr lang="vi-VN"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vi-VN" sz="3200" i="1">
                        <a:latin typeface="Cambria Math" panose="02040503050406030204" pitchFamily="18" charset="0"/>
                      </a:rPr>
                      <m:t>4</m:t>
                    </m:r>
                  </m:oMath>
                </a14:m>
                <a:r>
                  <a:rPr lang="vi-VN" sz="3200" dirty="0" smtClean="0">
                    <a:latin typeface="+mj-lt"/>
                  </a:rPr>
                  <a:t>.	</a:t>
                </a:r>
                <a:r>
                  <a:rPr lang="vi-VN" sz="32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vi-VN" sz="3200" i="1">
                        <a:latin typeface="Cambria Math" panose="02040503050406030204" pitchFamily="18" charset="0"/>
                      </a:rPr>
                      <m:t>3</m:t>
                    </m:r>
                  </m:oMath>
                </a14:m>
                <a:r>
                  <a:rPr lang="vi-VN" sz="3200" dirty="0">
                    <a:latin typeface="+mj-lt"/>
                  </a:rPr>
                  <a:t>.	</a:t>
                </a:r>
                <a:r>
                  <a:rPr lang="vi-VN"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vi-VN" sz="3200" i="1">
                        <a:latin typeface="Cambria Math" panose="02040503050406030204" pitchFamily="18" charset="0"/>
                      </a:rPr>
                      <m:t>7</m:t>
                    </m:r>
                  </m:oMath>
                </a14:m>
                <a:r>
                  <a:rPr lang="vi-VN" sz="3200" dirty="0" smtClean="0">
                    <a:latin typeface="+mj-lt"/>
                  </a:rPr>
                  <a:t>.</a:t>
                </a:r>
                <a:endParaRPr lang="en-US" sz="3200" dirty="0">
                  <a:latin typeface="+mj-lt"/>
                </a:endParaRPr>
              </a:p>
            </p:txBody>
          </p:sp>
        </mc:Choice>
        <mc:Fallback xmlns="">
          <p:sp>
            <p:nvSpPr>
              <p:cNvPr id="9" name="Rectangle 8"/>
              <p:cNvSpPr>
                <a:spLocks noRot="1" noChangeAspect="1" noMove="1" noResize="1" noEditPoints="1" noAdjustHandles="1" noChangeArrowheads="1" noChangeShapeType="1" noTextEdit="1"/>
              </p:cNvSpPr>
              <p:nvPr/>
            </p:nvSpPr>
            <p:spPr>
              <a:xfrm>
                <a:off x="328592" y="4161389"/>
                <a:ext cx="12061371" cy="1077218"/>
              </a:xfrm>
              <a:prstGeom prst="rect">
                <a:avLst/>
              </a:prstGeom>
              <a:blipFill>
                <a:blip r:embed="rId4"/>
                <a:stretch>
                  <a:fillRect l="-1314" t="-8523" b="-17045"/>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2B590A4C-6558-44AA-81D2-D19E926AD8BF}"/>
              </a:ext>
            </a:extLst>
          </p:cNvPr>
          <p:cNvSpPr/>
          <p:nvPr/>
        </p:nvSpPr>
        <p:spPr>
          <a:xfrm>
            <a:off x="9258037" y="4571912"/>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3">
              <a:latin typeface="Times New Roman" pitchFamily="18" charset="0"/>
              <a:cs typeface="Times New Roman" pitchFamily="18" charset="0"/>
            </a:endParaRPr>
          </a:p>
        </p:txBody>
      </p:sp>
      <p:sp>
        <p:nvSpPr>
          <p:cNvPr id="12" name="Action Button: Back or Previous 11">
            <a:hlinkClick r:id="rId5"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6"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47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00986" y="1185342"/>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3326930" y="651313"/>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 name="Rectangle 2"/>
          <p:cNvSpPr>
            <a:spLocks noChangeArrowheads="1"/>
          </p:cNvSpPr>
          <p:nvPr/>
        </p:nvSpPr>
        <p:spPr bwMode="auto">
          <a:xfrm>
            <a:off x="24928" y="2274863"/>
            <a:ext cx="660400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defRPr/>
            </a:pP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 lập phương có </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 đối </a:t>
            </a:r>
            <a:r>
              <a:rPr kumimoji="0" lang="vi-VN"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defRPr/>
            </a:pP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hộp</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defRPr/>
            </a:pP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hộp</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lăng</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trụ</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0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65" y="1813934"/>
            <a:ext cx="5753244" cy="4241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741" y="192322"/>
            <a:ext cx="11422745"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defRPr/>
            </a:pP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 </a:t>
            </a:r>
            <a:r>
              <a:rPr kumimoji="0" lang="vi-VN"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Khối </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 phương có tất cả bao nhiêu mặt đối xứng? </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5138" algn="l"/>
                <a:tab pos="3208338" algn="l"/>
                <a:tab pos="6169025" algn="l"/>
                <a:tab pos="8636000" algn="l"/>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vi-VN" altLang="en-US"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vi-VN" altLang="en-US"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Action Button: Back or Previous 11">
            <a:hlinkClick r:id="rId3"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90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nodeType="with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wipe(down)">
                                      <p:cBhvr>
                                        <p:cTn id="14" dur="500"/>
                                        <p:tgtEl>
                                          <p:spTgt spid="10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9">
            <a:extLst>
              <a:ext uri="{FF2B5EF4-FFF2-40B4-BE49-F238E27FC236}">
                <a16:creationId xmlns:a16="http://schemas.microsoft.com/office/drawing/2014/main" id="{2B590A4C-6558-44AA-81D2-D19E926AD8BF}"/>
              </a:ext>
            </a:extLst>
          </p:cNvPr>
          <p:cNvSpPr/>
          <p:nvPr/>
        </p:nvSpPr>
        <p:spPr>
          <a:xfrm>
            <a:off x="8647147" y="1766795"/>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54729" y="1154320"/>
                <a:ext cx="12171544" cy="1224951"/>
              </a:xfrm>
              <a:prstGeom prst="rect">
                <a:avLst/>
              </a:prstGeom>
            </p:spPr>
            <p:txBody>
              <a:bodyPr wrap="square">
                <a:spAutoFit/>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Câu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10</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Hình lăng trụ tam giác đều có bao nhiêu mặt phẳng đối xứng?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628650" algn="l"/>
                    <a:tab pos="3482975" algn="l"/>
                    <a:tab pos="6169025" algn="l"/>
                    <a:tab pos="8737600"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3</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9</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6</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 </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4</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54729" y="1154320"/>
                <a:ext cx="12171544" cy="1224951"/>
              </a:xfrm>
              <a:prstGeom prst="rect">
                <a:avLst/>
              </a:prstGeom>
              <a:blipFill>
                <a:blip r:embed="rId2"/>
                <a:stretch>
                  <a:fillRect l="-1302" t="-4478" r="-401" b="-11443"/>
                </a:stretch>
              </a:blipFill>
            </p:spPr>
            <p:txBody>
              <a:bodyPr/>
              <a:lstStyle/>
              <a:p>
                <a:r>
                  <a:rPr lang="en-US">
                    <a:noFill/>
                  </a:rPr>
                  <a:t> </a:t>
                </a:r>
              </a:p>
            </p:txBody>
          </p:sp>
        </mc:Fallback>
      </mc:AlternateContent>
      <p:pic>
        <p:nvPicPr>
          <p:cNvPr id="2052" name="Picture 5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9750" y="3462396"/>
            <a:ext cx="1953533" cy="22569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3"/>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21117" y="3462396"/>
            <a:ext cx="2010432" cy="22949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54"/>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59383" y="3443429"/>
            <a:ext cx="2010432" cy="229492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5"/>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086537" y="3462396"/>
            <a:ext cx="2029398" cy="23328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54729" y="2268798"/>
            <a:ext cx="177965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743481" y="2743099"/>
            <a:ext cx="87639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lăng trụ tam giác đều có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4 </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mặt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phẳng đối xứng</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36547" y="21463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8" name="Action Button: Back or Previous 17">
            <a:hlinkClick r:id="rId7"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Action Button: Forward or Next 18">
            <a:hlinkClick r:id="rId8"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94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arn(inVertical)">
                                      <p:cBhvr>
                                        <p:cTn id="26" dur="500"/>
                                        <p:tgtEl>
                                          <p:spTgt spid="2052"/>
                                        </p:tgtEl>
                                      </p:cBhvr>
                                    </p:animEffect>
                                  </p:childTnLst>
                                </p:cTn>
                              </p:par>
                              <p:par>
                                <p:cTn id="27" presetID="16" presetClass="entr" presetSubtype="21" fill="hold" nodeType="with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barn(inVertical)">
                                      <p:cBhvr>
                                        <p:cTn id="29" dur="500"/>
                                        <p:tgtEl>
                                          <p:spTgt spid="2051"/>
                                        </p:tgtEl>
                                      </p:cBhvr>
                                    </p:animEffect>
                                  </p:childTnLst>
                                </p:cTn>
                              </p:par>
                              <p:par>
                                <p:cTn id="30" presetID="16" presetClass="entr" presetSubtype="21"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barn(inVertical)">
                                      <p:cBhvr>
                                        <p:cTn id="32" dur="500"/>
                                        <p:tgtEl>
                                          <p:spTgt spid="2050"/>
                                        </p:tgtEl>
                                      </p:cBhvr>
                                    </p:animEffect>
                                  </p:childTnLst>
                                </p:cTn>
                              </p:par>
                              <p:par>
                                <p:cTn id="33" presetID="16" presetClass="entr" presetSubtype="21" fill="hold" nodeType="withEffect">
                                  <p:stCondLst>
                                    <p:cond delay="0"/>
                                  </p:stCondLst>
                                  <p:childTnLst>
                                    <p:set>
                                      <p:cBhvr>
                                        <p:cTn id="34" dur="1" fill="hold">
                                          <p:stCondLst>
                                            <p:cond delay="0"/>
                                          </p:stCondLst>
                                        </p:cTn>
                                        <p:tgtEl>
                                          <p:spTgt spid="2049"/>
                                        </p:tgtEl>
                                        <p:attrNameLst>
                                          <p:attrName>style.visibility</p:attrName>
                                        </p:attrNameLst>
                                      </p:cBhvr>
                                      <p:to>
                                        <p:strVal val="visible"/>
                                      </p:to>
                                    </p:set>
                                    <p:animEffect transition="in" filter="barn(inVertical)">
                                      <p:cBhvr>
                                        <p:cTn id="35" dur="500"/>
                                        <p:tgtEl>
                                          <p:spTgt spid="204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72888" y="1522914"/>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3489952" y="785586"/>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55587" y="328386"/>
                <a:ext cx="11399384" cy="1077218"/>
              </a:xfrm>
              <a:prstGeom prst="rect">
                <a:avLst/>
              </a:prstGeom>
            </p:spPr>
            <p:txBody>
              <a:bodyPr wrap="square">
                <a:spAutoFit/>
              </a:bodyPr>
              <a:lstStyle/>
              <a:p>
                <a:pPr marL="629920" marR="0" lvl="0" indent="-629920" algn="just" defTabSz="914400" rtl="0" eaLnBrk="1" fontAlgn="auto" latinLnBrk="0" hangingPunct="1">
                  <a:lnSpc>
                    <a:spcPct val="100000"/>
                  </a:lnSpc>
                  <a:spcBef>
                    <a:spcPts val="600"/>
                  </a:spcBef>
                  <a:spcAft>
                    <a:spcPts val="0"/>
                  </a:spcAft>
                  <a:buClrTx/>
                  <a:buSzTx/>
                  <a:buFontTx/>
                  <a:buNone/>
                  <a:tabLst>
                    <a:tab pos="629920"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Câu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11</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Hình chóp tứ giác đều có bao nhiêu mặt phẳng đối xứng?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00000"/>
                  </a:lnSpc>
                  <a:spcBef>
                    <a:spcPts val="0"/>
                  </a:spcBef>
                  <a:spcAft>
                    <a:spcPts val="0"/>
                  </a:spcAft>
                  <a:buClrTx/>
                  <a:buSzTx/>
                  <a:buFontTx/>
                  <a:buNone/>
                  <a:tabLst>
                    <a:tab pos="3367088" algn="l"/>
                    <a:tab pos="6400800" algn="l"/>
                    <a:tab pos="9202738"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oMath>
                </a14:m>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B.</a:t>
                </a:r>
                <a:r>
                  <a:rPr kumimoji="0" lang="vi-VN" sz="3200" b="1" i="0" u="none" strike="noStrike" kern="1200" cap="none" spc="0" normalizeH="0" baseline="0" noProof="0" dirty="0">
                    <a:ln>
                      <a:noFill/>
                    </a:ln>
                    <a:solidFill>
                      <a:srgbClr val="2F5496"/>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4</m:t>
                    </m:r>
                  </m:oMath>
                </a14:m>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C.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6</m:t>
                    </m:r>
                  </m:oMath>
                </a14:m>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D.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255587" y="328386"/>
                <a:ext cx="11399384" cy="1077218"/>
              </a:xfrm>
              <a:prstGeom prst="rect">
                <a:avLst/>
              </a:prstGeom>
              <a:blipFill>
                <a:blip r:embed="rId2"/>
                <a:stretch>
                  <a:fillRect l="-1390" t="-7910" r="-749" b="-16949"/>
                </a:stretch>
              </a:blipFill>
            </p:spPr>
            <p:txBody>
              <a:bodyPr/>
              <a:lstStyle/>
              <a:p>
                <a:r>
                  <a:rPr lang="en-US">
                    <a:noFill/>
                  </a:rPr>
                  <a:t> </a:t>
                </a:r>
              </a:p>
            </p:txBody>
          </p:sp>
        </mc:Fallback>
      </mc:AlternateContent>
      <p:pic>
        <p:nvPicPr>
          <p:cNvPr id="1046" name="Picture 6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5587" y="3047470"/>
            <a:ext cx="2731859" cy="236516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6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81191" y="3157478"/>
            <a:ext cx="2585182" cy="22551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63"/>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09671" y="3111641"/>
            <a:ext cx="2566847" cy="223682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64"/>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319816" y="3111641"/>
            <a:ext cx="2548513" cy="22184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5"/>
          <p:cNvSpPr>
            <a:spLocks noChangeArrowheads="1"/>
          </p:cNvSpPr>
          <p:nvPr/>
        </p:nvSpPr>
        <p:spPr bwMode="auto">
          <a:xfrm>
            <a:off x="53975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3" name="Rectangle 26"/>
          <p:cNvSpPr>
            <a:spLocks noChangeArrowheads="1"/>
          </p:cNvSpPr>
          <p:nvPr/>
        </p:nvSpPr>
        <p:spPr bwMode="auto">
          <a:xfrm>
            <a:off x="539750" y="405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728284" y="2340196"/>
            <a:ext cx="80185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Hình chóp tứ giác đều có </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4 </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mặt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phẳng đối xứng</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Action Button: Back or Previous 16">
            <a:hlinkClick r:id="rId7"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Action Button: Forward or Next 17">
            <a:hlinkClick r:id="rId8"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2397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46"/>
                                        </p:tgtEl>
                                        <p:attrNameLst>
                                          <p:attrName>style.visibility</p:attrName>
                                        </p:attrNameLst>
                                      </p:cBhvr>
                                      <p:to>
                                        <p:strVal val="visible"/>
                                      </p:to>
                                    </p:set>
                                    <p:animEffect transition="in" filter="barn(inVertical)">
                                      <p:cBhvr>
                                        <p:cTn id="16" dur="500"/>
                                        <p:tgtEl>
                                          <p:spTgt spid="1046"/>
                                        </p:tgtEl>
                                      </p:cBhvr>
                                    </p:animEffect>
                                  </p:childTnLst>
                                </p:cTn>
                              </p:par>
                              <p:par>
                                <p:cTn id="17" presetID="16" presetClass="entr" presetSubtype="21" fill="hold" nodeType="withEffect">
                                  <p:stCondLst>
                                    <p:cond delay="0"/>
                                  </p:stCondLst>
                                  <p:childTnLst>
                                    <p:set>
                                      <p:cBhvr>
                                        <p:cTn id="18" dur="1" fill="hold">
                                          <p:stCondLst>
                                            <p:cond delay="0"/>
                                          </p:stCondLst>
                                        </p:cTn>
                                        <p:tgtEl>
                                          <p:spTgt spid="1045"/>
                                        </p:tgtEl>
                                        <p:attrNameLst>
                                          <p:attrName>style.visibility</p:attrName>
                                        </p:attrNameLst>
                                      </p:cBhvr>
                                      <p:to>
                                        <p:strVal val="visible"/>
                                      </p:to>
                                    </p:set>
                                    <p:animEffect transition="in" filter="barn(inVertical)">
                                      <p:cBhvr>
                                        <p:cTn id="19" dur="500"/>
                                        <p:tgtEl>
                                          <p:spTgt spid="1045"/>
                                        </p:tgtEl>
                                      </p:cBhvr>
                                    </p:animEffect>
                                  </p:childTnLst>
                                </p:cTn>
                              </p:par>
                              <p:par>
                                <p:cTn id="20" presetID="16" presetClass="entr" presetSubtype="21" fill="hold" nodeType="withEffect">
                                  <p:stCondLst>
                                    <p:cond delay="0"/>
                                  </p:stCondLst>
                                  <p:childTnLst>
                                    <p:set>
                                      <p:cBhvr>
                                        <p:cTn id="21" dur="1" fill="hold">
                                          <p:stCondLst>
                                            <p:cond delay="0"/>
                                          </p:stCondLst>
                                        </p:cTn>
                                        <p:tgtEl>
                                          <p:spTgt spid="1044"/>
                                        </p:tgtEl>
                                        <p:attrNameLst>
                                          <p:attrName>style.visibility</p:attrName>
                                        </p:attrNameLst>
                                      </p:cBhvr>
                                      <p:to>
                                        <p:strVal val="visible"/>
                                      </p:to>
                                    </p:set>
                                    <p:animEffect transition="in" filter="barn(inVertical)">
                                      <p:cBhvr>
                                        <p:cTn id="22" dur="500"/>
                                        <p:tgtEl>
                                          <p:spTgt spid="1044"/>
                                        </p:tgtEl>
                                      </p:cBhvr>
                                    </p:animEffect>
                                  </p:childTnLst>
                                </p:cTn>
                              </p:par>
                              <p:par>
                                <p:cTn id="23" presetID="16" presetClass="entr" presetSubtype="21" fill="hold" nodeType="withEffect">
                                  <p:stCondLst>
                                    <p:cond delay="0"/>
                                  </p:stCondLst>
                                  <p:childTnLst>
                                    <p:set>
                                      <p:cBhvr>
                                        <p:cTn id="24" dur="1" fill="hold">
                                          <p:stCondLst>
                                            <p:cond delay="0"/>
                                          </p:stCondLst>
                                        </p:cTn>
                                        <p:tgtEl>
                                          <p:spTgt spid="1043"/>
                                        </p:tgtEl>
                                        <p:attrNameLst>
                                          <p:attrName>style.visibility</p:attrName>
                                        </p:attrNameLst>
                                      </p:cBhvr>
                                      <p:to>
                                        <p:strVal val="visible"/>
                                      </p:to>
                                    </p:set>
                                    <p:animEffect transition="in" filter="barn(inVertical)">
                                      <p:cBhvr>
                                        <p:cTn id="25" dur="500"/>
                                        <p:tgtEl>
                                          <p:spTgt spid="104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29" y="1334337"/>
            <a:ext cx="11742057" cy="31208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fr-FR"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12</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 các khối: tứ diện đều, khối bát diện đều, khối lập phương, khối hộp. Khối nào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có tâm đối xứng?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66738" algn="l"/>
                <a:tab pos="5951538" algn="l"/>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566738" algn="l"/>
                <a:tab pos="5951538" algn="l"/>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hộp.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Khối tứ diện đều</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66738" algn="l"/>
                <a:tab pos="5994400" algn="l"/>
              </a:tabLst>
              <a:defRPr/>
            </a:pP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C</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Khối bát diện đều</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 </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lập phương</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0"/>
              </a:spcBef>
              <a:spcAft>
                <a:spcPts val="0"/>
              </a:spcAft>
              <a:buClrTx/>
              <a:buSzTx/>
              <a:buFontTx/>
              <a:buNone/>
              <a:tabLst>
                <a:tab pos="629920" algn="l"/>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Oval 9">
            <a:extLst>
              <a:ext uri="{FF2B5EF4-FFF2-40B4-BE49-F238E27FC236}">
                <a16:creationId xmlns:a16="http://schemas.microsoft.com/office/drawing/2014/main" id="{2B590A4C-6558-44AA-81D2-D19E926AD8BF}"/>
              </a:ext>
            </a:extLst>
          </p:cNvPr>
          <p:cNvSpPr/>
          <p:nvPr/>
        </p:nvSpPr>
        <p:spPr>
          <a:xfrm>
            <a:off x="6072255" y="2779653"/>
            <a:ext cx="671736" cy="565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6"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36547" y="21463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9" name="Action Button: Back or Previous 8">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ction Button: Forward or Next 9">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143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54069" y="1984681"/>
                <a:ext cx="11005781" cy="3539430"/>
              </a:xfrm>
              <a:prstGeom prst="rect">
                <a:avLst/>
              </a:prstGeom>
            </p:spPr>
            <p:txBody>
              <a:bodyPr wrap="square">
                <a:spAutoFit/>
              </a:bodyPr>
              <a:lstStyle/>
              <a:p>
                <a:pPr indent="270510">
                  <a:spcAft>
                    <a:spcPts val="0"/>
                  </a:spcAft>
                </a:pPr>
                <a:r>
                  <a:rPr kumimoji="0" lang="nl-NL" sz="3200" b="1" i="0" u="none" strike="noStrike" kern="1200" cap="none" spc="0" normalizeH="0" baseline="0" noProof="0" dirty="0" smtClean="0">
                    <a:ln>
                      <a:noFill/>
                    </a:ln>
                    <a:solidFill>
                      <a:srgbClr val="0000CC"/>
                    </a:solidFill>
                    <a:effectLst/>
                    <a:uLnTx/>
                    <a:uFillTx/>
                    <a:latin typeface="Varpada"/>
                    <a:ea typeface="Arial" panose="020B0604020202020204" pitchFamily="34" charset="0"/>
                    <a:cs typeface="+mn-cs"/>
                  </a:rPr>
                  <a:t> </a:t>
                </a:r>
                <a:r>
                  <a:rPr lang="nl-NL" sz="3200" b="1" dirty="0">
                    <a:solidFill>
                      <a:srgbClr val="0000CC"/>
                    </a:solidFill>
                    <a:latin typeface="Varpada"/>
                    <a:ea typeface="Arial" panose="020B0604020202020204" pitchFamily="34" charset="0"/>
                  </a:rPr>
                  <a:t> </a:t>
                </a:r>
                <a:r>
                  <a:rPr lang="en-US" sz="3200" b="1" dirty="0">
                    <a:solidFill>
                      <a:srgbClr val="0000CC"/>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Khối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đa</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diện</a:t>
                </a:r>
                <a:r>
                  <a:rPr lang="en-US" sz="3200" b="1" dirty="0">
                    <a:solidFill>
                      <a:srgbClr val="0000CC"/>
                    </a:solidFill>
                    <a:latin typeface="Varpada"/>
                    <a:ea typeface="Times New Roman" panose="02020603050405020304" pitchFamily="18" charset="0"/>
                  </a:rPr>
                  <a:t> </a:t>
                </a:r>
                <a14:m>
                  <m:oMath xmlns:m="http://schemas.openxmlformats.org/officeDocument/2006/math">
                    <m:d>
                      <m:dPr>
                        <m:ctrlPr>
                          <a:rPr lang="en-US" sz="3200" b="1" i="1">
                            <a:solidFill>
                              <a:srgbClr val="0000CC"/>
                            </a:solidFill>
                            <a:latin typeface="Cambria Math" panose="02040503050406030204" pitchFamily="18" charset="0"/>
                            <a:ea typeface="Times New Roman" panose="02020603050405020304" pitchFamily="18" charset="0"/>
                          </a:rPr>
                        </m:ctrlPr>
                      </m:dPr>
                      <m:e>
                        <m:r>
                          <a:rPr lang="en-US" sz="3200" b="1">
                            <a:solidFill>
                              <a:srgbClr val="0000CC"/>
                            </a:solidFill>
                            <a:latin typeface="Cambria Math" panose="02040503050406030204" pitchFamily="18" charset="0"/>
                            <a:ea typeface="Times New Roman" panose="02020603050405020304" pitchFamily="18" charset="0"/>
                          </a:rPr>
                          <m:t>𝐻</m:t>
                        </m:r>
                      </m:e>
                    </m:d>
                  </m:oMath>
                </a14:m>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được</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gọi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là</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khối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đa</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diện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lồi</a:t>
                </a:r>
                <a:r>
                  <a:rPr lang="en-US" sz="3200" b="1" dirty="0">
                    <a:solidFill>
                      <a:srgbClr val="0000CC"/>
                    </a:solidFill>
                    <a:latin typeface="Varpada"/>
                    <a:ea typeface="Times New Roman" panose="02020603050405020304" pitchFamily="18" charset="0"/>
                  </a:rPr>
                  <a:t> </a:t>
                </a:r>
                <a:r>
                  <a:rPr lang="en-US" sz="3200" b="1" dirty="0" smtClean="0">
                    <a:solidFill>
                      <a:srgbClr val="FF0000"/>
                    </a:solidFill>
                    <a:latin typeface="Varpada"/>
                    <a:ea typeface="Times New Roman" panose="02020603050405020304" pitchFamily="18" charset="0"/>
                  </a:rPr>
                  <a:t>nếu</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đoạn</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thẳng</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nối</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hai</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điểm</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bất</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kỳ</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của</a:t>
                </a:r>
                <a:r>
                  <a:rPr lang="en-US" sz="3200" b="1" dirty="0">
                    <a:solidFill>
                      <a:srgbClr val="FF0000"/>
                    </a:solidFill>
                    <a:latin typeface="Varpada"/>
                    <a:ea typeface="Times New Roman" panose="02020603050405020304" pitchFamily="18" charset="0"/>
                  </a:rPr>
                  <a:t> </a:t>
                </a:r>
                <a14:m>
                  <m:oMath xmlns:m="http://schemas.openxmlformats.org/officeDocument/2006/math">
                    <m:d>
                      <m:dPr>
                        <m:ctrlPr>
                          <a:rPr lang="en-US" sz="3200" b="1" i="1">
                            <a:solidFill>
                              <a:srgbClr val="FF0000"/>
                            </a:solidFill>
                            <a:latin typeface="Cambria Math" panose="02040503050406030204" pitchFamily="18" charset="0"/>
                            <a:ea typeface="Times New Roman" panose="02020603050405020304" pitchFamily="18" charset="0"/>
                          </a:rPr>
                        </m:ctrlPr>
                      </m:dPr>
                      <m:e>
                        <m:r>
                          <a:rPr lang="en-US" sz="3200" b="1">
                            <a:solidFill>
                              <a:srgbClr val="FF0000"/>
                            </a:solidFill>
                            <a:latin typeface="Cambria Math" panose="02040503050406030204" pitchFamily="18" charset="0"/>
                            <a:ea typeface="Times New Roman" panose="02020603050405020304" pitchFamily="18" charset="0"/>
                          </a:rPr>
                          <m:t>𝐻</m:t>
                        </m:r>
                      </m:e>
                    </m:d>
                  </m:oMath>
                </a14:m>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luôn</a:t>
                </a:r>
                <a:r>
                  <a:rPr lang="en-US" sz="3200" b="1" dirty="0">
                    <a:solidFill>
                      <a:srgbClr val="FF0000"/>
                    </a:solidFill>
                    <a:latin typeface="Varpada"/>
                    <a:ea typeface="Times New Roman" panose="02020603050405020304" pitchFamily="18" charset="0"/>
                  </a:rPr>
                  <a:t> </a:t>
                </a:r>
                <a:r>
                  <a:rPr lang="en-US" sz="3200" b="1" dirty="0" err="1">
                    <a:solidFill>
                      <a:srgbClr val="FF0000"/>
                    </a:solidFill>
                    <a:latin typeface="Varpada"/>
                    <a:ea typeface="Times New Roman" panose="02020603050405020304" pitchFamily="18" charset="0"/>
                  </a:rPr>
                  <a:t>thuộc</a:t>
                </a:r>
                <a:r>
                  <a:rPr lang="en-US" sz="3200" b="1" dirty="0">
                    <a:solidFill>
                      <a:srgbClr val="FF0000"/>
                    </a:solidFill>
                    <a:latin typeface="Varpada"/>
                    <a:ea typeface="Times New Roman" panose="02020603050405020304" pitchFamily="18" charset="0"/>
                  </a:rPr>
                  <a:t> </a:t>
                </a:r>
                <a14:m>
                  <m:oMath xmlns:m="http://schemas.openxmlformats.org/officeDocument/2006/math">
                    <m:d>
                      <m:dPr>
                        <m:ctrlPr>
                          <a:rPr lang="en-US" sz="3200" b="1" i="1">
                            <a:solidFill>
                              <a:srgbClr val="FF0000"/>
                            </a:solidFill>
                            <a:latin typeface="Cambria Math" panose="02040503050406030204" pitchFamily="18" charset="0"/>
                            <a:ea typeface="Times New Roman" panose="02020603050405020304" pitchFamily="18" charset="0"/>
                          </a:rPr>
                        </m:ctrlPr>
                      </m:dPr>
                      <m:e>
                        <m:r>
                          <a:rPr lang="en-US" sz="3200" b="1">
                            <a:solidFill>
                              <a:srgbClr val="FF0000"/>
                            </a:solidFill>
                            <a:latin typeface="Cambria Math" panose="02040503050406030204" pitchFamily="18" charset="0"/>
                            <a:ea typeface="Times New Roman" panose="02020603050405020304" pitchFamily="18" charset="0"/>
                          </a:rPr>
                          <m:t>𝐻</m:t>
                        </m:r>
                      </m:e>
                    </m:d>
                  </m:oMath>
                </a14:m>
                <a:r>
                  <a:rPr lang="en-US" sz="3200" b="1" dirty="0">
                    <a:solidFill>
                      <a:srgbClr val="FF0000"/>
                    </a:solidFill>
                    <a:latin typeface="Varpada"/>
                    <a:ea typeface="Times New Roman" panose="02020603050405020304" pitchFamily="18" charset="0"/>
                  </a:rPr>
                  <a:t>.</a:t>
                </a:r>
                <a:endParaRPr lang="en-US" sz="3200" b="1" dirty="0">
                  <a:solidFill>
                    <a:srgbClr val="0000CC"/>
                  </a:solidFill>
                  <a:latin typeface="Varpada"/>
                  <a:ea typeface="Times New Roman" panose="02020603050405020304" pitchFamily="18" charset="0"/>
                </a:endParaRPr>
              </a:p>
              <a:p>
                <a:pPr indent="270510">
                  <a:spcAft>
                    <a:spcPts val="0"/>
                  </a:spcAft>
                </a:pPr>
                <a:r>
                  <a:rPr lang="nl-NL" sz="3200" b="1" dirty="0">
                    <a:solidFill>
                      <a:srgbClr val="0000CC"/>
                    </a:solidFill>
                    <a:latin typeface="Varpada"/>
                    <a:ea typeface="Times New Roman" panose="02020603050405020304" pitchFamily="18" charset="0"/>
                  </a:rPr>
                  <a:t>  </a:t>
                </a:r>
                <a:r>
                  <a:rPr lang="en-US" sz="3200" b="1" dirty="0" smtClean="0">
                    <a:solidFill>
                      <a:srgbClr val="0000CC"/>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 </a:t>
                </a:r>
                <a:r>
                  <a:rPr lang="nl-NL" sz="3200" b="1" dirty="0">
                    <a:solidFill>
                      <a:srgbClr val="0000CC"/>
                    </a:solidFill>
                    <a:latin typeface="Varpada"/>
                    <a:ea typeface="Times New Roman" panose="02020603050405020304" pitchFamily="18" charset="0"/>
                  </a:rPr>
                  <a:t>Khối đa diện đều là khối đa diện lồi có tính chất</a:t>
                </a:r>
                <a:endParaRPr lang="en-US" sz="3200" b="1" dirty="0">
                  <a:solidFill>
                    <a:srgbClr val="0000CC"/>
                  </a:solidFill>
                  <a:latin typeface="Varpada"/>
                  <a:ea typeface="Times New Roman" panose="02020603050405020304" pitchFamily="18" charset="0"/>
                </a:endParaRPr>
              </a:p>
              <a:p>
                <a:pPr marL="342900" lvl="0" indent="-342900">
                  <a:spcAft>
                    <a:spcPts val="0"/>
                  </a:spcAft>
                  <a:buFont typeface="+mj-lt"/>
                  <a:buAutoNum type="alphaLcPeriod"/>
                </a:pPr>
                <a:r>
                  <a:rPr lang="nl-NL" sz="3200" b="1" dirty="0" smtClean="0">
                    <a:solidFill>
                      <a:schemeClr val="accent6">
                        <a:lumMod val="50000"/>
                      </a:schemeClr>
                    </a:solidFill>
                    <a:latin typeface="Varpada"/>
                    <a:ea typeface="Times New Roman" panose="02020603050405020304" pitchFamily="18" charset="0"/>
                  </a:rPr>
                  <a:t> Mỗi </a:t>
                </a:r>
                <a:r>
                  <a:rPr lang="nl-NL" sz="3200" b="1" dirty="0">
                    <a:solidFill>
                      <a:schemeClr val="accent6">
                        <a:lumMod val="50000"/>
                      </a:schemeClr>
                    </a:solidFill>
                    <a:latin typeface="Varpada"/>
                    <a:ea typeface="Times New Roman" panose="02020603050405020304" pitchFamily="18" charset="0"/>
                  </a:rPr>
                  <a:t>mặt là một đa giác đều </a:t>
                </a:r>
                <a14:m>
                  <m:oMath xmlns:m="http://schemas.openxmlformats.org/officeDocument/2006/math">
                    <m:r>
                      <a:rPr lang="en-US" sz="3200" b="1">
                        <a:solidFill>
                          <a:schemeClr val="accent6">
                            <a:lumMod val="50000"/>
                          </a:schemeClr>
                        </a:solidFill>
                        <a:latin typeface="Cambria Math" panose="02040503050406030204" pitchFamily="18" charset="0"/>
                        <a:ea typeface="Times New Roman" panose="02020603050405020304" pitchFamily="18" charset="0"/>
                      </a:rPr>
                      <m:t>𝑝</m:t>
                    </m:r>
                  </m:oMath>
                </a14:m>
                <a:r>
                  <a:rPr lang="nl-NL" sz="3200" b="1" dirty="0">
                    <a:solidFill>
                      <a:schemeClr val="accent6">
                        <a:lumMod val="50000"/>
                      </a:schemeClr>
                    </a:solidFill>
                    <a:latin typeface="Varpada"/>
                    <a:ea typeface="Times New Roman" panose="02020603050405020304" pitchFamily="18" charset="0"/>
                  </a:rPr>
                  <a:t> cạnh.</a:t>
                </a:r>
                <a:endParaRPr lang="en-US" sz="3200" b="1" dirty="0">
                  <a:solidFill>
                    <a:schemeClr val="accent6">
                      <a:lumMod val="50000"/>
                    </a:schemeClr>
                  </a:solidFill>
                  <a:latin typeface="Varpada"/>
                  <a:ea typeface="Times New Roman" panose="02020603050405020304" pitchFamily="18" charset="0"/>
                </a:endParaRPr>
              </a:p>
              <a:p>
                <a:pPr marL="342900" lvl="0" indent="-342900">
                  <a:spcAft>
                    <a:spcPts val="0"/>
                  </a:spcAft>
                  <a:buFont typeface="+mj-lt"/>
                  <a:buAutoNum type="alphaLcPeriod"/>
                </a:pPr>
                <a:r>
                  <a:rPr lang="nl-NL" sz="3200" b="1" dirty="0" smtClean="0">
                    <a:solidFill>
                      <a:srgbClr val="0000CC"/>
                    </a:solidFill>
                    <a:latin typeface="Varpada"/>
                    <a:ea typeface="Times New Roman" panose="02020603050405020304" pitchFamily="18" charset="0"/>
                  </a:rPr>
                  <a:t> </a:t>
                </a:r>
                <a:r>
                  <a:rPr lang="nl-NL" sz="3200" b="1" dirty="0" smtClean="0">
                    <a:solidFill>
                      <a:schemeClr val="accent6">
                        <a:lumMod val="50000"/>
                      </a:schemeClr>
                    </a:solidFill>
                    <a:latin typeface="Varpada"/>
                    <a:ea typeface="Times New Roman" panose="02020603050405020304" pitchFamily="18" charset="0"/>
                  </a:rPr>
                  <a:t>Mỗi </a:t>
                </a:r>
                <a:r>
                  <a:rPr lang="nl-NL" sz="3200" b="1" dirty="0">
                    <a:solidFill>
                      <a:schemeClr val="accent6">
                        <a:lumMod val="50000"/>
                      </a:schemeClr>
                    </a:solidFill>
                    <a:latin typeface="Varpada"/>
                    <a:ea typeface="Times New Roman" panose="02020603050405020304" pitchFamily="18" charset="0"/>
                  </a:rPr>
                  <a:t>đỉnh là đỉnh chung của đúng </a:t>
                </a:r>
                <a14:m>
                  <m:oMath xmlns:m="http://schemas.openxmlformats.org/officeDocument/2006/math">
                    <m:r>
                      <a:rPr lang="en-US" sz="3200" b="1">
                        <a:solidFill>
                          <a:schemeClr val="accent6">
                            <a:lumMod val="50000"/>
                          </a:schemeClr>
                        </a:solidFill>
                        <a:latin typeface="Cambria Math" panose="02040503050406030204" pitchFamily="18" charset="0"/>
                        <a:ea typeface="Times New Roman" panose="02020603050405020304" pitchFamily="18" charset="0"/>
                      </a:rPr>
                      <m:t>𝑞</m:t>
                    </m:r>
                  </m:oMath>
                </a14:m>
                <a:r>
                  <a:rPr lang="nl-NL" sz="3200" b="1" dirty="0">
                    <a:solidFill>
                      <a:schemeClr val="accent6">
                        <a:lumMod val="50000"/>
                      </a:schemeClr>
                    </a:solidFill>
                    <a:latin typeface="Varpada"/>
                    <a:ea typeface="Times New Roman" panose="02020603050405020304" pitchFamily="18" charset="0"/>
                  </a:rPr>
                  <a:t> mặt.</a:t>
                </a:r>
                <a:endParaRPr lang="en-US" sz="3200" b="1" dirty="0">
                  <a:solidFill>
                    <a:schemeClr val="accent6">
                      <a:lumMod val="50000"/>
                    </a:schemeClr>
                  </a:solidFill>
                  <a:latin typeface="Varpada"/>
                  <a:ea typeface="Times New Roman" panose="02020603050405020304" pitchFamily="18" charset="0"/>
                </a:endParaRPr>
              </a:p>
              <a:p>
                <a:r>
                  <a:rPr lang="nl-NL" sz="3200" b="1" dirty="0">
                    <a:solidFill>
                      <a:schemeClr val="accent6">
                        <a:lumMod val="50000"/>
                      </a:schemeClr>
                    </a:solidFill>
                    <a:latin typeface="Varpada"/>
                    <a:ea typeface="Times New Roman" panose="02020603050405020304" pitchFamily="18" charset="0"/>
                  </a:rPr>
                  <a:t>Khối đa diện đều như vậy được gọi là khối đa diện đều loại </a:t>
                </a:r>
                <a14:m>
                  <m:oMath xmlns:m="http://schemas.openxmlformats.org/officeDocument/2006/math">
                    <m:d>
                      <m:dPr>
                        <m:begChr m:val="{"/>
                        <m:endChr m:val="}"/>
                        <m:ctrlPr>
                          <a:rPr lang="en-US" sz="3200" b="1" i="1">
                            <a:solidFill>
                              <a:schemeClr val="accent6">
                                <a:lumMod val="50000"/>
                              </a:schemeClr>
                            </a:solidFill>
                            <a:latin typeface="Cambria Math" panose="02040503050406030204" pitchFamily="18" charset="0"/>
                            <a:ea typeface="Times New Roman" panose="02020603050405020304" pitchFamily="18" charset="0"/>
                          </a:rPr>
                        </m:ctrlPr>
                      </m:dPr>
                      <m:e>
                        <m:r>
                          <a:rPr lang="en-US" sz="3200" b="1">
                            <a:solidFill>
                              <a:schemeClr val="accent6">
                                <a:lumMod val="50000"/>
                              </a:schemeClr>
                            </a:solidFill>
                            <a:latin typeface="Cambria Math" panose="02040503050406030204" pitchFamily="18" charset="0"/>
                            <a:ea typeface="Times New Roman" panose="02020603050405020304" pitchFamily="18" charset="0"/>
                          </a:rPr>
                          <m:t>𝑝</m:t>
                        </m:r>
                        <m:r>
                          <a:rPr lang="en-US" sz="3200" b="1">
                            <a:solidFill>
                              <a:schemeClr val="accent6">
                                <a:lumMod val="50000"/>
                              </a:schemeClr>
                            </a:solidFill>
                            <a:latin typeface="Cambria Math" panose="02040503050406030204" pitchFamily="18" charset="0"/>
                            <a:ea typeface="Times New Roman" panose="02020603050405020304" pitchFamily="18" charset="0"/>
                          </a:rPr>
                          <m:t>;</m:t>
                        </m:r>
                        <m:r>
                          <a:rPr lang="en-US" sz="3200" b="1">
                            <a:solidFill>
                              <a:schemeClr val="accent6">
                                <a:lumMod val="50000"/>
                              </a:schemeClr>
                            </a:solidFill>
                            <a:latin typeface="Cambria Math" panose="02040503050406030204" pitchFamily="18" charset="0"/>
                            <a:ea typeface="Times New Roman" panose="02020603050405020304" pitchFamily="18" charset="0"/>
                          </a:rPr>
                          <m:t>𝑞</m:t>
                        </m:r>
                      </m:e>
                    </m:d>
                  </m:oMath>
                </a14:m>
                <a:r>
                  <a:rPr lang="nl-NL" sz="3200" b="1" dirty="0">
                    <a:solidFill>
                      <a:schemeClr val="accent6">
                        <a:lumMod val="50000"/>
                      </a:schemeClr>
                    </a:solidFill>
                    <a:latin typeface="Varpada"/>
                    <a:ea typeface="Times New Roman" panose="02020603050405020304" pitchFamily="18" charset="0"/>
                  </a:rPr>
                  <a:t>.</a:t>
                </a:r>
                <a:endParaRPr lang="en-US" sz="3200" b="1" dirty="0">
                  <a:solidFill>
                    <a:srgbClr val="0000CC"/>
                  </a:solidFill>
                  <a:latin typeface="Varpada"/>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4069" y="1984681"/>
                <a:ext cx="11005781" cy="3539430"/>
              </a:xfrm>
              <a:prstGeom prst="rect">
                <a:avLst/>
              </a:prstGeom>
              <a:blipFill>
                <a:blip r:embed="rId2"/>
                <a:stretch>
                  <a:fillRect l="-1384" t="-2414" r="-498" b="-4828"/>
                </a:stretch>
              </a:blipFill>
            </p:spPr>
            <p:txBody>
              <a:bodyPr/>
              <a:lstStyle/>
              <a:p>
                <a:r>
                  <a:rPr lang="en-US">
                    <a:noFill/>
                  </a:rPr>
                  <a:t> </a:t>
                </a:r>
              </a:p>
            </p:txBody>
          </p:sp>
        </mc:Fallback>
      </mc:AlternateContent>
      <p:sp>
        <p:nvSpPr>
          <p:cNvPr id="13" name="Rectangle 12"/>
          <p:cNvSpPr/>
          <p:nvPr/>
        </p:nvSpPr>
        <p:spPr>
          <a:xfrm>
            <a:off x="374374" y="815131"/>
            <a:ext cx="6096000" cy="584775"/>
          </a:xfrm>
          <a:prstGeom prst="rect">
            <a:avLst/>
          </a:prstGeom>
        </p:spPr>
        <p:txBody>
          <a:bodyPr>
            <a:spAutoFit/>
          </a:bodyPr>
          <a:lstStyle/>
          <a:p>
            <a:pPr marL="0" marR="0" lvl="0" indent="9017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Varpada"/>
                <a:ea typeface="Times New Roman" panose="02020603050405020304" pitchFamily="18" charset="0"/>
                <a:cs typeface="+mn-cs"/>
              </a:rPr>
              <a:t>A</a:t>
            </a:r>
            <a:r>
              <a:rPr kumimoji="0" lang="en-US" sz="3200" b="1" i="0" u="none" strike="noStrike" kern="1200" cap="none" spc="0" normalizeH="0" baseline="0" noProof="0" dirty="0" smtClean="0">
                <a:ln>
                  <a:noFill/>
                </a:ln>
                <a:solidFill>
                  <a:srgbClr val="FF0000"/>
                </a:solidFill>
                <a:effectLst/>
                <a:uLnTx/>
                <a:uFillTx/>
                <a:latin typeface="Varpada"/>
                <a:ea typeface="Times New Roman" panose="02020603050405020304" pitchFamily="18" charset="0"/>
                <a:cs typeface="+mn-cs"/>
              </a:rPr>
              <a:t>. LÝ THUYẾT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374374" y="1399906"/>
            <a:ext cx="3986028" cy="584775"/>
          </a:xfrm>
          <a:prstGeom prst="rect">
            <a:avLst/>
          </a:prstGeom>
        </p:spPr>
        <p:txBody>
          <a:bodyPr wrap="none">
            <a:spAutoFit/>
          </a:bodyPr>
          <a:lstStyle/>
          <a:p>
            <a:pPr indent="270510">
              <a:spcAft>
                <a:spcPts val="0"/>
              </a:spcAft>
            </a:pPr>
            <a:r>
              <a:rPr lang="en-US" sz="3200" b="1" dirty="0">
                <a:solidFill>
                  <a:srgbClr val="0000CC"/>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1. </a:t>
            </a:r>
            <a:r>
              <a:rPr lang="en-US" sz="3200" b="1" dirty="0" err="1">
                <a:solidFill>
                  <a:srgbClr val="0000CC"/>
                </a:solidFill>
                <a:latin typeface="Varpada"/>
                <a:ea typeface="Times New Roman" panose="02020603050405020304" pitchFamily="18" charset="0"/>
              </a:rPr>
              <a:t>Định</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nghĩa</a:t>
            </a:r>
            <a:r>
              <a:rPr lang="en-US" sz="3200" b="1" dirty="0">
                <a:solidFill>
                  <a:srgbClr val="0000CC"/>
                </a:solidFill>
                <a:latin typeface="Varpada"/>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6" name="Rectangle 4">
            <a:extLst>
              <a:ext uri="{FF2B5EF4-FFF2-40B4-BE49-F238E27FC236}">
                <a16:creationId xmlns:a16="http://schemas.microsoft.com/office/drawing/2014/main" id="{C747A885-F2D1-409F-9DDA-9CB0AA9B9FF6}"/>
              </a:ext>
            </a:extLst>
          </p:cNvPr>
          <p:cNvSpPr>
            <a:spLocks noChangeArrowheads="1"/>
          </p:cNvSpPr>
          <p:nvPr/>
        </p:nvSpPr>
        <p:spPr bwMode="auto">
          <a:xfrm>
            <a:off x="310197" y="8004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46" y="106157"/>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775" y="69054"/>
            <a:ext cx="11050075"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CHUYÊN ĐỀ 24. </a:t>
            </a:r>
            <a:r>
              <a:rPr lang="en-US" sz="3200" b="1" dirty="0">
                <a:solidFill>
                  <a:srgbClr val="C00000"/>
                </a:solidFill>
                <a:latin typeface="Calibri" panose="020F0502020204030204" pitchFamily="34" charset="0"/>
              </a:rPr>
              <a:t>KHỐI ĐA DIỆN LỒI-KHỐI ĐA DIỆN ĐỀU</a:t>
            </a:r>
            <a:endParaRPr lang="vi-VN" sz="3200" dirty="0"/>
          </a:p>
        </p:txBody>
      </p:sp>
    </p:spTree>
    <p:extLst>
      <p:ext uri="{BB962C8B-B14F-4D97-AF65-F5344CB8AC3E}">
        <p14:creationId xmlns:p14="http://schemas.microsoft.com/office/powerpoint/2010/main" val="27023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par>
                                <p:cTn id="21" presetID="41" presetClass="entr" presetSubtype="0" fill="hold" grpId="1" nodeType="withEffect">
                                  <p:stCondLst>
                                    <p:cond delay="500"/>
                                  </p:stCondLst>
                                  <p:iterate type="lt">
                                    <p:tmPct val="8955"/>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par>
                                <p:cTn id="28" presetID="8" presetClass="emph" presetSubtype="0" repeatCount="indefinite" fill="hold" nodeType="withEffect">
                                  <p:stCondLst>
                                    <p:cond delay="0"/>
                                  </p:stCondLst>
                                  <p:childTnLst>
                                    <p:animRot by="21600000">
                                      <p:cBhvr>
                                        <p:cTn id="29"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008612" y="1585319"/>
            <a:ext cx="662609" cy="583096"/>
          </a:xfrm>
          <a:prstGeom prst="ellipse">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TextBox 1"/>
              <p:cNvSpPr txBox="1"/>
              <p:nvPr/>
            </p:nvSpPr>
            <p:spPr>
              <a:xfrm>
                <a:off x="526242" y="1036900"/>
                <a:ext cx="1141012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13: </a:t>
                </a:r>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Hình đa điện trong hình vẽ có bao nhiêu mặt?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14:m>
                  <m:oMath xmlns:m="http://schemas.openxmlformats.org/officeDocument/2006/math">
                    <m:r>
                      <a:rPr kumimoji="0" lang="vi-VN" sz="3200" b="1"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𝟏𝟐</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14:m>
                  <m:oMath xmlns:m="http://schemas.openxmlformats.org/officeDocument/2006/math">
                    <m:r>
                      <a:rPr kumimoji="0" lang="vi-VN" sz="32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11</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14:m>
                  <m:oMath xmlns:m="http://schemas.openxmlformats.org/officeDocument/2006/math">
                    <m:r>
                      <a:rPr kumimoji="0" lang="vi-VN" sz="32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6</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D</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14:m>
                  <m:oMath xmlns:m="http://schemas.openxmlformats.org/officeDocument/2006/math">
                    <m:r>
                      <a:rPr kumimoji="0" lang="vi-VN" sz="32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10</m:t>
                    </m:r>
                  </m:oMath>
                </a14:m>
                <a:r>
                  <a:rPr kumimoji="0" lang="vi-VN"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26242" y="1036900"/>
                <a:ext cx="11410122" cy="1569660"/>
              </a:xfrm>
              <a:prstGeom prst="rect">
                <a:avLst/>
              </a:prstGeom>
              <a:blipFill>
                <a:blip r:embed="rId2"/>
                <a:stretch>
                  <a:fillRect l="-1335" t="-5426" r="-374"/>
                </a:stretch>
              </a:blipFill>
            </p:spPr>
            <p:txBody>
              <a:bodyPr/>
              <a:lstStyle/>
              <a:p>
                <a:r>
                  <a:rPr lang="en-US">
                    <a:noFill/>
                  </a:rPr>
                  <a:t> </a:t>
                </a:r>
              </a:p>
            </p:txBody>
          </p:sp>
        </mc:Fallback>
      </mc:AlternateContent>
      <p:sp>
        <p:nvSpPr>
          <p:cNvPr id="4" name="TextBox 3"/>
          <p:cNvSpPr txBox="1"/>
          <p:nvPr/>
        </p:nvSpPr>
        <p:spPr>
          <a:xfrm>
            <a:off x="612196" y="2606560"/>
            <a:ext cx="19348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922281" y="2114078"/>
            <a:ext cx="3857625" cy="2667000"/>
          </a:xfrm>
          <a:prstGeom prst="rect">
            <a:avLst/>
          </a:prstGeom>
        </p:spPr>
      </p:pic>
      <p:sp>
        <p:nvSpPr>
          <p:cNvPr id="7" name="TextBox 6"/>
          <p:cNvSpPr txBox="1"/>
          <p:nvPr/>
        </p:nvSpPr>
        <p:spPr>
          <a:xfrm>
            <a:off x="526242" y="4718018"/>
            <a:ext cx="106812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5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tam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5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ngũ</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nên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a:t>
            </a:r>
            <a:endPar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36547" y="21463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1" name="Action Button: Back or Previous 10">
            <a:hlinkClick r:id="rId4"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38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2487" y="852626"/>
                <a:ext cx="11528981" cy="1617097"/>
              </a:xfrm>
            </p:spPr>
            <p:txBody>
              <a:bodyPr>
                <a:noAutofit/>
              </a:bodyPr>
              <a:lstStyle/>
              <a:p>
                <a:r>
                  <a:rPr lang="vi-VN" sz="3200" b="1" dirty="0" smtClean="0">
                    <a:solidFill>
                      <a:srgbClr val="0000FF"/>
                    </a:solidFill>
                  </a:rPr>
                  <a:t>Câu 14: </a:t>
                </a:r>
                <a:r>
                  <a:rPr lang="vi-VN" sz="3200" dirty="0" smtClean="0">
                    <a:solidFill>
                      <a:srgbClr val="0000FF"/>
                    </a:solidFill>
                  </a:rPr>
                  <a:t>Hình hộp chữ nhật có ba kích thước đôi một khác nhau có bao nhiêu mặt phẳng đối xứng?</a:t>
                </a:r>
                <a:br>
                  <a:rPr lang="vi-VN" sz="3200" dirty="0" smtClean="0">
                    <a:solidFill>
                      <a:srgbClr val="0000FF"/>
                    </a:solidFill>
                  </a:rPr>
                </a:br>
                <a:r>
                  <a:rPr lang="vi-VN" sz="3200" dirty="0" smtClean="0">
                    <a:solidFill>
                      <a:srgbClr val="0000FF"/>
                    </a:solidFill>
                  </a:rPr>
                  <a:t>         </a:t>
                </a:r>
                <a:r>
                  <a:rPr lang="vi-VN" sz="3200" b="1" dirty="0" smtClean="0">
                    <a:solidFill>
                      <a:srgbClr val="0000FF"/>
                    </a:solidFill>
                  </a:rPr>
                  <a:t>A</a:t>
                </a:r>
                <a:r>
                  <a:rPr lang="vi-VN" sz="3200" b="1" dirty="0">
                    <a:solidFill>
                      <a:srgbClr val="0000FF"/>
                    </a:solidFill>
                  </a:rPr>
                  <a:t>. </a:t>
                </a:r>
                <a14:m>
                  <m:oMath xmlns:m="http://schemas.openxmlformats.org/officeDocument/2006/math">
                    <m:r>
                      <a:rPr lang="vi-VN" sz="3200" i="1">
                        <a:solidFill>
                          <a:srgbClr val="0000FF"/>
                        </a:solidFill>
                        <a:latin typeface="Cambria Math" panose="02040503050406030204" pitchFamily="18" charset="0"/>
                      </a:rPr>
                      <m:t>4</m:t>
                    </m:r>
                  </m:oMath>
                </a14:m>
                <a:r>
                  <a:rPr lang="vi-VN" sz="3200" dirty="0" smtClean="0">
                    <a:solidFill>
                      <a:srgbClr val="0000FF"/>
                    </a:solidFill>
                  </a:rPr>
                  <a:t>.  </a:t>
                </a:r>
                <a:r>
                  <a:rPr lang="vi-VN" sz="3200" b="1" dirty="0">
                    <a:solidFill>
                      <a:srgbClr val="0000FF"/>
                    </a:solidFill>
                  </a:rPr>
                  <a:t>	</a:t>
                </a:r>
                <a:r>
                  <a:rPr lang="vi-VN" sz="3200" b="1" dirty="0" smtClean="0">
                    <a:solidFill>
                      <a:srgbClr val="0000FF"/>
                    </a:solidFill>
                  </a:rPr>
                  <a:t>      B</a:t>
                </a:r>
                <a:r>
                  <a:rPr lang="vi-VN" sz="3200" b="1" dirty="0">
                    <a:solidFill>
                      <a:srgbClr val="0000FF"/>
                    </a:solidFill>
                  </a:rPr>
                  <a:t>. </a:t>
                </a:r>
                <a14:m>
                  <m:oMath xmlns:m="http://schemas.openxmlformats.org/officeDocument/2006/math">
                    <m:r>
                      <a:rPr lang="vi-VN" sz="3200" i="1">
                        <a:solidFill>
                          <a:srgbClr val="0000FF"/>
                        </a:solidFill>
                        <a:latin typeface="Cambria Math" panose="02040503050406030204" pitchFamily="18" charset="0"/>
                      </a:rPr>
                      <m:t>9</m:t>
                    </m:r>
                    <m:r>
                      <a:rPr lang="vi-VN" sz="3200" i="1">
                        <a:solidFill>
                          <a:srgbClr val="0000FF"/>
                        </a:solidFill>
                        <a:latin typeface="Cambria Math" panose="02040503050406030204" pitchFamily="18" charset="0"/>
                      </a:rPr>
                      <m:t>.</m:t>
                    </m:r>
                  </m:oMath>
                </a14:m>
                <a:r>
                  <a:rPr lang="vi-VN" sz="3200" b="1" dirty="0">
                    <a:solidFill>
                      <a:srgbClr val="0000FF"/>
                    </a:solidFill>
                  </a:rPr>
                  <a:t>	</a:t>
                </a:r>
                <a:r>
                  <a:rPr lang="vi-VN" sz="3200" b="1" dirty="0" smtClean="0">
                    <a:solidFill>
                      <a:srgbClr val="0000FF"/>
                    </a:solidFill>
                  </a:rPr>
                  <a:t>      C</a:t>
                </a:r>
                <a:r>
                  <a:rPr lang="vi-VN" sz="3200" b="1" dirty="0">
                    <a:solidFill>
                      <a:srgbClr val="0000FF"/>
                    </a:solidFill>
                  </a:rPr>
                  <a:t>. </a:t>
                </a:r>
                <a14:m>
                  <m:oMath xmlns:m="http://schemas.openxmlformats.org/officeDocument/2006/math">
                    <m:r>
                      <a:rPr lang="vi-VN" sz="3200" i="1">
                        <a:solidFill>
                          <a:srgbClr val="0000FF"/>
                        </a:solidFill>
                        <a:latin typeface="Cambria Math" panose="02040503050406030204" pitchFamily="18" charset="0"/>
                      </a:rPr>
                      <m:t>3</m:t>
                    </m:r>
                  </m:oMath>
                </a14:m>
                <a:r>
                  <a:rPr lang="vi-VN" sz="3200" dirty="0" smtClean="0">
                    <a:solidFill>
                      <a:srgbClr val="0000FF"/>
                    </a:solidFill>
                  </a:rPr>
                  <a:t>.  </a:t>
                </a:r>
                <a:r>
                  <a:rPr lang="vi-VN" sz="3200" b="1" dirty="0">
                    <a:solidFill>
                      <a:srgbClr val="0000FF"/>
                    </a:solidFill>
                  </a:rPr>
                  <a:t>	</a:t>
                </a:r>
                <a:r>
                  <a:rPr lang="vi-VN" sz="3200" b="1" dirty="0" smtClean="0">
                    <a:solidFill>
                      <a:srgbClr val="0000FF"/>
                    </a:solidFill>
                  </a:rPr>
                  <a:t>      D. </a:t>
                </a:r>
                <a14:m>
                  <m:oMath xmlns:m="http://schemas.openxmlformats.org/officeDocument/2006/math">
                    <m:r>
                      <a:rPr lang="vi-VN" sz="3200" i="1">
                        <a:solidFill>
                          <a:srgbClr val="0000FF"/>
                        </a:solidFill>
                        <a:latin typeface="Cambria Math" panose="02040503050406030204" pitchFamily="18" charset="0"/>
                      </a:rPr>
                      <m:t>6</m:t>
                    </m:r>
                    <m:r>
                      <a:rPr lang="vi-VN" sz="3200" i="1">
                        <a:solidFill>
                          <a:srgbClr val="0000FF"/>
                        </a:solidFill>
                        <a:latin typeface="Cambria Math" panose="02040503050406030204" pitchFamily="18" charset="0"/>
                      </a:rPr>
                      <m:t>.</m:t>
                    </m:r>
                  </m:oMath>
                </a14:m>
                <a:r>
                  <a:rPr lang="vi-VN" sz="3200" dirty="0">
                    <a:solidFill>
                      <a:srgbClr val="0000FF"/>
                    </a:solidFill>
                  </a:rPr>
                  <a:t/>
                </a:r>
                <a:br>
                  <a:rPr lang="vi-VN" sz="3200" dirty="0">
                    <a:solidFill>
                      <a:srgbClr val="0000FF"/>
                    </a:solidFill>
                  </a:rPr>
                </a:br>
                <a:endParaRPr lang="vi-VN" sz="3200" dirty="0">
                  <a:solidFill>
                    <a:srgbClr val="0000FF"/>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2487" y="852626"/>
                <a:ext cx="11528981" cy="1617097"/>
              </a:xfrm>
              <a:blipFill>
                <a:blip r:embed="rId2"/>
                <a:stretch>
                  <a:fillRect l="-1322" t="-15472"/>
                </a:stretch>
              </a:blipFill>
            </p:spPr>
            <p:txBody>
              <a:bodyPr/>
              <a:lstStyle/>
              <a:p>
                <a:r>
                  <a:rPr lang="en-US">
                    <a:noFill/>
                  </a:rPr>
                  <a:t> </a:t>
                </a:r>
              </a:p>
            </p:txBody>
          </p:sp>
        </mc:Fallback>
      </mc:AlternateContent>
      <p:sp>
        <p:nvSpPr>
          <p:cNvPr id="3" name="Text Placeholder 2"/>
          <p:cNvSpPr>
            <a:spLocks noGrp="1"/>
          </p:cNvSpPr>
          <p:nvPr>
            <p:ph type="body" idx="1"/>
          </p:nvPr>
        </p:nvSpPr>
        <p:spPr>
          <a:xfrm>
            <a:off x="838200" y="2347578"/>
            <a:ext cx="2008695" cy="616424"/>
          </a:xfrm>
        </p:spPr>
        <p:txBody>
          <a:bodyPr/>
          <a:lstStyle/>
          <a:p>
            <a:pPr marL="0" indent="0">
              <a:buNone/>
            </a:pPr>
            <a:r>
              <a:rPr lang="en-US" b="1" dirty="0" err="1">
                <a:solidFill>
                  <a:srgbClr val="FF0000"/>
                </a:solidFill>
                <a:latin typeface="Times New Roman" panose="02020603050405020304" pitchFamily="18" charset="0"/>
                <a:cs typeface="Times New Roman" panose="02020603050405020304" pitchFamily="18" charset="0"/>
              </a:rPr>
              <a:t>Lời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giải</a:t>
            </a:r>
            <a:r>
              <a:rPr lang="en-US" b="1" dirty="0">
                <a:solidFill>
                  <a:srgbClr val="FF0000"/>
                </a:solidFill>
                <a:latin typeface="Times New Roman" panose="02020603050405020304" pitchFamily="18" charset="0"/>
                <a:cs typeface="Times New Roman" panose="02020603050405020304" pitchFamily="18" charset="0"/>
              </a:rPr>
              <a:t>:</a:t>
            </a:r>
            <a:endParaRPr lang="vi-VN" dirty="0">
              <a:solidFill>
                <a:srgbClr val="FF0000"/>
              </a:solidFill>
              <a:latin typeface="Times New Roman" panose="02020603050405020304" pitchFamily="18" charset="0"/>
              <a:cs typeface="Times New Roman" panose="02020603050405020304" pitchFamily="18" charset="0"/>
            </a:endParaRPr>
          </a:p>
          <a:p>
            <a:pPr marL="0" indent="0">
              <a:buNone/>
            </a:pPr>
            <a:endParaRPr lang="vi-VN"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211" y="3528417"/>
            <a:ext cx="1993187" cy="2489236"/>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280" y="3457476"/>
            <a:ext cx="1866471" cy="2581703"/>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0633" y="3377302"/>
            <a:ext cx="1900987" cy="2640351"/>
          </a:xfrm>
          <a:prstGeom prst="rect">
            <a:avLst/>
          </a:prstGeom>
          <a:noFill/>
          <a:ln>
            <a:noFill/>
          </a:ln>
        </p:spPr>
      </p:pic>
      <p:sp>
        <p:nvSpPr>
          <p:cNvPr id="11" name="Oval 10"/>
          <p:cNvSpPr/>
          <p:nvPr/>
        </p:nvSpPr>
        <p:spPr>
          <a:xfrm>
            <a:off x="5427584" y="1560503"/>
            <a:ext cx="675861" cy="62285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Action Button: Back or Previous 11">
            <a:hlinkClick r:id="rId6"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7"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994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82805" y="1207606"/>
                <a:ext cx="11755224" cy="549275"/>
              </a:xfrm>
            </p:spPr>
            <p:txBody>
              <a:bodyPr>
                <a:noAutofit/>
              </a:bodyPr>
              <a:lstStyle/>
              <a:p>
                <a:r>
                  <a:rPr lang="vi-VN" sz="3200" b="1" dirty="0" smtClean="0">
                    <a:solidFill>
                      <a:srgbClr val="0000FF"/>
                    </a:solidFill>
                  </a:rPr>
                  <a:t>Câu </a:t>
                </a:r>
                <a:r>
                  <a:rPr lang="en-US" sz="3200" b="1" dirty="0" smtClean="0">
                    <a:solidFill>
                      <a:srgbClr val="0000FF"/>
                    </a:solidFill>
                    <a:latin typeface="Times New Roman" panose="02020603050405020304" pitchFamily="18" charset="0"/>
                    <a:cs typeface="Times New Roman" panose="02020603050405020304" pitchFamily="18" charset="0"/>
                  </a:rPr>
                  <a:t>15</a:t>
                </a:r>
                <a:r>
                  <a:rPr lang="vi-VN" sz="3200" b="1" dirty="0" smtClean="0">
                    <a:solidFill>
                      <a:srgbClr val="0000FF"/>
                    </a:solidFill>
                  </a:rPr>
                  <a:t>: </a:t>
                </a:r>
                <a:r>
                  <a:rPr lang="vi-VN" sz="3200" dirty="0" smtClean="0">
                    <a:solidFill>
                      <a:srgbClr val="0000FF"/>
                    </a:solidFill>
                  </a:rPr>
                  <a:t>Số mặt phẳng cách đều tất cả các đỉnh của một hình lăng trụ tam giác là</a:t>
                </a:r>
                <a:br>
                  <a:rPr lang="vi-VN" sz="3200" dirty="0" smtClean="0">
                    <a:solidFill>
                      <a:srgbClr val="0000FF"/>
                    </a:solidFill>
                  </a:rPr>
                </a:br>
                <a:r>
                  <a:rPr lang="en-US" sz="3200" dirty="0" smtClean="0">
                    <a:solidFill>
                      <a:srgbClr val="0000FF"/>
                    </a:solidFill>
                  </a:rPr>
                  <a:t>	</a:t>
                </a:r>
                <a:r>
                  <a:rPr lang="vi-VN" sz="3200" b="1" dirty="0" smtClean="0">
                    <a:solidFill>
                      <a:srgbClr val="0000FF"/>
                    </a:solidFill>
                  </a:rPr>
                  <a:t>A</a:t>
                </a:r>
                <a:r>
                  <a:rPr lang="vi-VN" sz="3200" b="1" dirty="0">
                    <a:solidFill>
                      <a:srgbClr val="0000FF"/>
                    </a:solidFill>
                  </a:rPr>
                  <a:t>. </a:t>
                </a:r>
                <a14:m>
                  <m:oMath xmlns:m="http://schemas.openxmlformats.org/officeDocument/2006/math">
                    <m:r>
                      <a:rPr lang="vi-VN" sz="3200" b="1" i="1">
                        <a:solidFill>
                          <a:srgbClr val="0000FF"/>
                        </a:solidFill>
                        <a:latin typeface="Cambria Math" panose="02040503050406030204" pitchFamily="18" charset="0"/>
                      </a:rPr>
                      <m:t>𝟑</m:t>
                    </m:r>
                  </m:oMath>
                </a14:m>
                <a:r>
                  <a:rPr lang="vi-VN" sz="3200" b="1" dirty="0">
                    <a:solidFill>
                      <a:srgbClr val="0000FF"/>
                    </a:solidFill>
                  </a:rPr>
                  <a:t>	</a:t>
                </a:r>
                <a:r>
                  <a:rPr lang="vi-VN" sz="3200" b="1" dirty="0" smtClean="0">
                    <a:solidFill>
                      <a:srgbClr val="0000FF"/>
                    </a:solidFill>
                  </a:rPr>
                  <a:t>           B</a:t>
                </a:r>
                <a:r>
                  <a:rPr lang="vi-VN" sz="3200" b="1" dirty="0">
                    <a:solidFill>
                      <a:srgbClr val="0000FF"/>
                    </a:solidFill>
                  </a:rPr>
                  <a:t>. </a:t>
                </a:r>
                <a14:m>
                  <m:oMath xmlns:m="http://schemas.openxmlformats.org/officeDocument/2006/math">
                    <m:r>
                      <a:rPr lang="vi-VN" sz="3200" b="1" i="1">
                        <a:solidFill>
                          <a:srgbClr val="0000FF"/>
                        </a:solidFill>
                        <a:latin typeface="Cambria Math" panose="02040503050406030204" pitchFamily="18" charset="0"/>
                      </a:rPr>
                      <m:t>𝟐</m:t>
                    </m:r>
                  </m:oMath>
                </a14:m>
                <a:r>
                  <a:rPr lang="vi-VN" sz="3200" b="1" dirty="0">
                    <a:solidFill>
                      <a:srgbClr val="0000FF"/>
                    </a:solidFill>
                  </a:rPr>
                  <a:t>	</a:t>
                </a:r>
                <a:r>
                  <a:rPr lang="vi-VN" sz="3200" b="1" dirty="0" smtClean="0">
                    <a:solidFill>
                      <a:srgbClr val="0000FF"/>
                    </a:solidFill>
                  </a:rPr>
                  <a:t>        C</a:t>
                </a:r>
                <a:r>
                  <a:rPr lang="vi-VN" sz="3200" b="1" dirty="0">
                    <a:solidFill>
                      <a:srgbClr val="0000FF"/>
                    </a:solidFill>
                  </a:rPr>
                  <a:t>. </a:t>
                </a:r>
                <a14:m>
                  <m:oMath xmlns:m="http://schemas.openxmlformats.org/officeDocument/2006/math">
                    <m:r>
                      <a:rPr lang="vi-VN" sz="3200" b="1" i="1">
                        <a:solidFill>
                          <a:srgbClr val="0000FF"/>
                        </a:solidFill>
                        <a:latin typeface="Cambria Math" panose="02040503050406030204" pitchFamily="18" charset="0"/>
                      </a:rPr>
                      <m:t>𝟒</m:t>
                    </m:r>
                  </m:oMath>
                </a14:m>
                <a:r>
                  <a:rPr lang="vi-VN" sz="3200" b="1" dirty="0">
                    <a:solidFill>
                      <a:srgbClr val="0000FF"/>
                    </a:solidFill>
                  </a:rPr>
                  <a:t>	</a:t>
                </a:r>
                <a:r>
                  <a:rPr lang="vi-VN" sz="3200" b="1" dirty="0" smtClean="0">
                    <a:solidFill>
                      <a:srgbClr val="0000FF"/>
                    </a:solidFill>
                  </a:rPr>
                  <a:t>                        D</a:t>
                </a:r>
                <a:r>
                  <a:rPr lang="vi-VN" sz="3200" b="1" dirty="0">
                    <a:solidFill>
                      <a:srgbClr val="0000FF"/>
                    </a:solidFill>
                  </a:rPr>
                  <a:t>. </a:t>
                </a:r>
                <a14:m>
                  <m:oMath xmlns:m="http://schemas.openxmlformats.org/officeDocument/2006/math">
                    <m:r>
                      <a:rPr lang="vi-VN" sz="3200" b="1" i="1">
                        <a:solidFill>
                          <a:srgbClr val="0000FF"/>
                        </a:solidFill>
                        <a:latin typeface="Cambria Math" panose="02040503050406030204" pitchFamily="18" charset="0"/>
                      </a:rPr>
                      <m:t>𝟏</m:t>
                    </m:r>
                  </m:oMath>
                </a14:m>
                <a:r>
                  <a:rPr lang="vi-VN" sz="3200" dirty="0">
                    <a:solidFill>
                      <a:srgbClr val="0000FF"/>
                    </a:solidFill>
                  </a:rPr>
                  <a:t/>
                </a:r>
                <a:br>
                  <a:rPr lang="vi-VN" sz="3200" dirty="0">
                    <a:solidFill>
                      <a:srgbClr val="0000FF"/>
                    </a:solidFill>
                  </a:rPr>
                </a:br>
                <a:r>
                  <a:rPr lang="vi-VN" sz="3200" dirty="0" smtClean="0">
                    <a:solidFill>
                      <a:srgbClr val="0000FF"/>
                    </a:solidFill>
                  </a:rPr>
                  <a:t> </a:t>
                </a:r>
                <a:endParaRPr lang="vi-VN" sz="3200" dirty="0">
                  <a:solidFill>
                    <a:srgbClr val="0000FF"/>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82805" y="1207606"/>
                <a:ext cx="11755224" cy="549275"/>
              </a:xfrm>
              <a:blipFill>
                <a:blip r:embed="rId2"/>
                <a:stretch>
                  <a:fillRect l="-1296" t="-142222" b="-73333"/>
                </a:stretch>
              </a:blipFill>
            </p:spPr>
            <p:txBody>
              <a:bodyPr/>
              <a:lstStyle/>
              <a:p>
                <a:r>
                  <a:rPr lang="en-US">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498778" y="2295618"/>
            <a:ext cx="2938659" cy="2769356"/>
          </a:xfrm>
          <a:prstGeom prst="rect">
            <a:avLst/>
          </a:prstGeom>
          <a:noFill/>
          <a:ln>
            <a:noFill/>
          </a:ln>
        </p:spPr>
      </p:pic>
      <p:sp>
        <p:nvSpPr>
          <p:cNvPr id="8" name="Oval 7"/>
          <p:cNvSpPr/>
          <p:nvPr/>
        </p:nvSpPr>
        <p:spPr>
          <a:xfrm>
            <a:off x="8939206" y="1364021"/>
            <a:ext cx="675861" cy="62285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p:cNvSpPr txBox="1"/>
          <p:nvPr/>
        </p:nvSpPr>
        <p:spPr>
          <a:xfrm>
            <a:off x="546755" y="2064470"/>
            <a:ext cx="35350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9" name="TextBox 8"/>
          <p:cNvSpPr txBox="1"/>
          <p:nvPr/>
        </p:nvSpPr>
        <p:spPr>
          <a:xfrm>
            <a:off x="546755" y="2649245"/>
            <a:ext cx="795202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phẳng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tất</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cả</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đỉnh</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lăng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trụ</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tam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phẳng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đi</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qua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trung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điểm</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cạnh</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bên</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lăng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trụ</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phẳng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thỏa</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mãn</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yêu</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cầu</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Action Button: Back or Previous 9">
            <a:hlinkClick r:id="rId4"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43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5"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Oval 5"/>
          <p:cNvSpPr/>
          <p:nvPr/>
        </p:nvSpPr>
        <p:spPr>
          <a:xfrm>
            <a:off x="8323867" y="1516622"/>
            <a:ext cx="699770" cy="740776"/>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330539" y="138788"/>
            <a:ext cx="11449367" cy="2058796"/>
          </a:xfrm>
        </p:spPr>
        <p:txBody>
          <a:bodyPr>
            <a:normAutofit/>
          </a:bodyPr>
          <a:lstStyle/>
          <a:p>
            <a:r>
              <a:rPr lang="vi-VN" sz="3200" b="1" dirty="0" smtClean="0">
                <a:solidFill>
                  <a:srgbClr val="0000FF"/>
                </a:solidFill>
              </a:rPr>
              <a:t>Câu 1</a:t>
            </a:r>
            <a:r>
              <a:rPr lang="en-US" sz="3200" b="1" dirty="0" smtClean="0">
                <a:solidFill>
                  <a:srgbClr val="0000FF"/>
                </a:solidFill>
                <a:latin typeface="Times New Roman" panose="02020603050405020304" pitchFamily="18" charset="0"/>
                <a:cs typeface="Times New Roman" panose="02020603050405020304" pitchFamily="18" charset="0"/>
              </a:rPr>
              <a:t>6</a:t>
            </a:r>
            <a:r>
              <a:rPr lang="vi-VN" sz="3200" b="1" dirty="0" smtClean="0">
                <a:solidFill>
                  <a:srgbClr val="0000FF"/>
                </a:solidFill>
              </a:rPr>
              <a:t>: </a:t>
            </a:r>
            <a:r>
              <a:rPr lang="vi-VN" sz="3200" dirty="0" smtClean="0">
                <a:solidFill>
                  <a:srgbClr val="0000FF"/>
                </a:solidFill>
              </a:rPr>
              <a:t>Có thể chia 1 khối lập phương thành bao nhiêu khối tứ diện có thể tích bằng nhau mà các đỉnh của tứ diện cũng là các đỉnh của hình lập phương?</a:t>
            </a:r>
            <a:br>
              <a:rPr lang="vi-VN" sz="3200" dirty="0" smtClean="0">
                <a:solidFill>
                  <a:srgbClr val="0000FF"/>
                </a:solidFill>
              </a:rPr>
            </a:br>
            <a:r>
              <a:rPr lang="vi-VN" sz="3200" dirty="0" smtClean="0">
                <a:solidFill>
                  <a:srgbClr val="0000FF"/>
                </a:solidFill>
              </a:rPr>
              <a:t>    </a:t>
            </a:r>
            <a:r>
              <a:rPr lang="vi-VN" sz="3200" b="1" dirty="0" smtClean="0">
                <a:solidFill>
                  <a:srgbClr val="0000FF"/>
                </a:solidFill>
              </a:rPr>
              <a:t>A. </a:t>
            </a:r>
            <a:r>
              <a:rPr lang="vi-VN" sz="3200" dirty="0" smtClean="0">
                <a:solidFill>
                  <a:srgbClr val="0000FF"/>
                </a:solidFill>
              </a:rPr>
              <a:t>2                 </a:t>
            </a:r>
            <a:r>
              <a:rPr lang="vi-VN" sz="3200" b="1" dirty="0" smtClean="0">
                <a:solidFill>
                  <a:srgbClr val="0000FF"/>
                </a:solidFill>
              </a:rPr>
              <a:t>B.</a:t>
            </a:r>
            <a:r>
              <a:rPr lang="vi-VN" sz="3200" dirty="0" smtClean="0">
                <a:solidFill>
                  <a:srgbClr val="0000FF"/>
                </a:solidFill>
              </a:rPr>
              <a:t> 8                   </a:t>
            </a:r>
            <a:r>
              <a:rPr lang="vi-VN" sz="3200" b="1" dirty="0" smtClean="0">
                <a:solidFill>
                  <a:srgbClr val="0000FF"/>
                </a:solidFill>
              </a:rPr>
              <a:t>C.</a:t>
            </a:r>
            <a:r>
              <a:rPr lang="vi-VN" sz="3200" dirty="0" smtClean="0">
                <a:solidFill>
                  <a:srgbClr val="0000FF"/>
                </a:solidFill>
              </a:rPr>
              <a:t> 4                    </a:t>
            </a:r>
            <a:r>
              <a:rPr lang="vi-VN" sz="3200" b="1" dirty="0" smtClean="0">
                <a:solidFill>
                  <a:srgbClr val="0000FF"/>
                </a:solidFill>
              </a:rPr>
              <a:t>D.</a:t>
            </a:r>
            <a:r>
              <a:rPr lang="vi-VN" sz="3200" dirty="0" smtClean="0">
                <a:solidFill>
                  <a:srgbClr val="0000FF"/>
                </a:solidFill>
              </a:rPr>
              <a:t> 6</a:t>
            </a:r>
            <a:endParaRPr lang="vi-VN" sz="3200" dirty="0">
              <a:solidFill>
                <a:srgbClr val="0000FF"/>
              </a:solidFill>
            </a:endParaRPr>
          </a:p>
        </p:txBody>
      </p:sp>
      <p:sp>
        <p:nvSpPr>
          <p:cNvPr id="3" name="Text Placeholder 2"/>
          <p:cNvSpPr>
            <a:spLocks noGrp="1"/>
          </p:cNvSpPr>
          <p:nvPr>
            <p:ph type="body" idx="1"/>
          </p:nvPr>
        </p:nvSpPr>
        <p:spPr>
          <a:xfrm>
            <a:off x="473943" y="3108489"/>
            <a:ext cx="11469818" cy="2747963"/>
          </a:xfrm>
        </p:spPr>
        <p:txBody>
          <a:bodyPr>
            <a:normAutofit/>
          </a:bodyPr>
          <a:lstStyle/>
          <a:p>
            <a:pPr marL="0" indent="0">
              <a:buNone/>
            </a:pPr>
            <a:r>
              <a:rPr lang="vi-VN" sz="3200" dirty="0">
                <a:latin typeface="Times New Roman" panose="02020603050405020304" pitchFamily="18" charset="0"/>
                <a:cs typeface="Times New Roman" panose="02020603050405020304" pitchFamily="18" charset="0"/>
              </a:rPr>
              <a:t>+ Ta chia khối lập phương thành hai khối lăng trụ đứng;</a:t>
            </a:r>
          </a:p>
          <a:p>
            <a:pPr marL="0" indent="0">
              <a:buNone/>
            </a:pPr>
            <a:r>
              <a:rPr lang="vi-VN" sz="3200" dirty="0">
                <a:latin typeface="Times New Roman" panose="02020603050405020304" pitchFamily="18" charset="0"/>
                <a:cs typeface="Times New Roman" panose="02020603050405020304" pitchFamily="18" charset="0"/>
              </a:rPr>
              <a:t>+ Ứng với mỗi khối lăng trụ đứng ta có thể chia thành ba khối tứ diện đều mà các đỉnh của tứ </a:t>
            </a:r>
            <a:r>
              <a:rPr lang="vi-VN" sz="3200" dirty="0" smtClean="0">
                <a:latin typeface="Times New Roman" panose="02020603050405020304" pitchFamily="18" charset="0"/>
                <a:cs typeface="Times New Roman" panose="02020603050405020304" pitchFamily="18" charset="0"/>
              </a:rPr>
              <a:t>diện</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cũng </a:t>
            </a:r>
            <a:r>
              <a:rPr lang="vi-VN" sz="3200" dirty="0">
                <a:latin typeface="Times New Roman" panose="02020603050405020304" pitchFamily="18" charset="0"/>
                <a:cs typeface="Times New Roman" panose="02020603050405020304" pitchFamily="18" charset="0"/>
              </a:rPr>
              <a:t>là đỉnh của hình lập phương.</a:t>
            </a:r>
          </a:p>
          <a:p>
            <a:pPr marL="0" indent="0">
              <a:buNone/>
            </a:pPr>
            <a:r>
              <a:rPr lang="vi-VN" sz="3200" dirty="0">
                <a:latin typeface="Times New Roman" panose="02020603050405020304" pitchFamily="18" charset="0"/>
                <a:cs typeface="Times New Roman" panose="02020603050405020304" pitchFamily="18" charset="0"/>
              </a:rPr>
              <a:t>Vậy có tất cả là 6 khối tứ diện có thể tích bằng nhau.</a:t>
            </a:r>
          </a:p>
        </p:txBody>
      </p:sp>
      <p:sp>
        <p:nvSpPr>
          <p:cNvPr id="5" name="Rounded Rectangle 4"/>
          <p:cNvSpPr/>
          <p:nvPr/>
        </p:nvSpPr>
        <p:spPr>
          <a:xfrm>
            <a:off x="702366" y="2304533"/>
            <a:ext cx="1871152" cy="5517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Action Button: Back or Previous 9">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30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uiExpand="1" build="p"/>
      <p:bldP spid="3" grpId="1" uiExpand="1"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89210" y="2361207"/>
            <a:ext cx="596349" cy="57969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p:cNvSpPr txBox="1"/>
          <p:nvPr/>
        </p:nvSpPr>
        <p:spPr>
          <a:xfrm>
            <a:off x="145773" y="0"/>
            <a:ext cx="1192695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17: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ho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 BCD.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Lấy</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điểm</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M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nằm</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giữa</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B,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điểm</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N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nằm</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giữa</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C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D.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hai</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phẳng</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(CDM)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(ABN), ta chia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sau</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NACB, BCMN, ABND, MBND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B.</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MANC, BCMN, AMND</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ABND</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endPar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C.</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MANC, BCMN, AMND</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MBND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D. </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ABCN, ABND, AMND</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MBND</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89210" y="3975890"/>
            <a:ext cx="76409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(CDM)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(ABN), ta chia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tứ</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diện</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MANC, BCMN, AMND, MBND</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730144" y="3096970"/>
            <a:ext cx="3477350" cy="2509886"/>
          </a:xfrm>
          <a:prstGeom prst="rect">
            <a:avLst/>
          </a:prstGeom>
        </p:spPr>
      </p:pic>
      <p:sp>
        <p:nvSpPr>
          <p:cNvPr id="12" name="Rounded Rectangle 11"/>
          <p:cNvSpPr/>
          <p:nvPr/>
        </p:nvSpPr>
        <p:spPr>
          <a:xfrm>
            <a:off x="371061" y="3281519"/>
            <a:ext cx="1871221" cy="586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Action Button: Back or Previous 14">
            <a:hlinkClick r:id="rId3"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Action Button: Forward or Next 15">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89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9" grpId="0"/>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29" y="1334337"/>
            <a:ext cx="11742057" cy="26284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fr-FR"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18</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 các khối: tứ diện đều, khối bát diện đều, khối lập phương, khối hộp. Khối nào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có tâm đối xứng?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66738" algn="l"/>
                <a:tab pos="5951538" algn="l"/>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hộp.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Khối tứ diện đều</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66738" algn="l"/>
                <a:tab pos="5994400" algn="l"/>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C</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Khối bát diện đều</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 </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Khối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lập phương</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0"/>
              </a:spcBef>
              <a:spcAft>
                <a:spcPts val="0"/>
              </a:spcAft>
              <a:buClrTx/>
              <a:buSzTx/>
              <a:buFontTx/>
              <a:buNone/>
              <a:tabLst>
                <a:tab pos="629920" algn="l"/>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Oval 9">
            <a:extLst>
              <a:ext uri="{FF2B5EF4-FFF2-40B4-BE49-F238E27FC236}">
                <a16:creationId xmlns:a16="http://schemas.microsoft.com/office/drawing/2014/main" id="{2B590A4C-6558-44AA-81D2-D19E926AD8BF}"/>
              </a:ext>
            </a:extLst>
          </p:cNvPr>
          <p:cNvSpPr/>
          <p:nvPr/>
        </p:nvSpPr>
        <p:spPr>
          <a:xfrm>
            <a:off x="6074229" y="2300681"/>
            <a:ext cx="671736" cy="565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6"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36547" y="214630"/>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9" name="Action Button: Back or Previous 8">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ction Button: Forward or Next 9">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495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8537" y="0"/>
            <a:ext cx="955614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630238" algn="l"/>
              </a:tabLst>
            </a:pPr>
            <a:r>
              <a:rPr kumimoji="0" lang="en-US" altLang="en-US" sz="3200" b="1" i="0" u="none" strike="noStrike" cap="none" normalizeH="0" baseline="0" dirty="0" err="1"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19.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630238" algn="l"/>
              </a:tabLst>
            </a:pPr>
            <a:r>
              <a:rPr kumimoji="0" lang="en-US" altLang="en-US" sz="32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chẵn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630238" algn="l"/>
              </a:tabLst>
            </a:pPr>
            <a:r>
              <a:rPr kumimoji="0" lang="en-US" altLang="en-US" sz="32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lẻ</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630238" algn="l"/>
              </a:tabLst>
            </a:pP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chẵn</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630238" algn="l"/>
              </a:tabLst>
            </a:pPr>
            <a:r>
              <a:rPr kumimoji="0" lang="en-US" altLang="en-US" sz="32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chẵn</a:t>
            </a:r>
            <a:r>
              <a:rPr kumimoji="0" lang="en-US" altLang="en-US"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400" y="3927914"/>
            <a:ext cx="6244362" cy="29300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0656" y="2420980"/>
            <a:ext cx="2002471" cy="584775"/>
          </a:xfrm>
          <a:prstGeom prst="rect">
            <a:avLst/>
          </a:prstGeom>
        </p:spPr>
        <p:txBody>
          <a:bodyPr wrap="none">
            <a:spAutoFit/>
          </a:bodyPr>
          <a:lstStyle/>
          <a:p>
            <a:pPr lvl="0" indent="457200" eaLnBrk="0" fontAlgn="base" hangingPunct="0">
              <a:spcBef>
                <a:spcPct val="0"/>
              </a:spcBef>
              <a:spcAft>
                <a:spcPct val="0"/>
              </a:spcAft>
              <a:tabLst>
                <a:tab pos="630238" algn="l"/>
              </a:tabLst>
            </a:pPr>
            <a:r>
              <a:rPr lang="en-US" alt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0656" y="2873781"/>
            <a:ext cx="11459851" cy="1077218"/>
          </a:xfrm>
          <a:prstGeom prst="rect">
            <a:avLst/>
          </a:prstGeom>
        </p:spPr>
        <p:txBody>
          <a:bodyPr wrap="square">
            <a:spAutoFit/>
          </a:bodyPr>
          <a:lstStyle/>
          <a:p>
            <a:pPr lvl="0" indent="457200" eaLnBrk="0" fontAlgn="base" hangingPunct="0">
              <a:spcBef>
                <a:spcPct val="0"/>
              </a:spcBef>
              <a:spcAft>
                <a:spcPct val="0"/>
              </a:spcAft>
              <a:tabLst>
                <a:tab pos="630238" algn="l"/>
              </a:tabLst>
            </a:pP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chẵn</a:t>
            </a:r>
            <a:r>
              <a:rPr lang="en-US" alt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a:solidFill>
                <a:prstClr val="black"/>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tabLst>
                <a:tab pos="630238" algn="l"/>
              </a:tabLst>
            </a:pP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8" name="Oval 9">
            <a:extLst>
              <a:ext uri="{FF2B5EF4-FFF2-40B4-BE49-F238E27FC236}">
                <a16:creationId xmlns:a16="http://schemas.microsoft.com/office/drawing/2014/main" id="{2B590A4C-6558-44AA-81D2-D19E926AD8BF}"/>
              </a:ext>
            </a:extLst>
          </p:cNvPr>
          <p:cNvSpPr/>
          <p:nvPr/>
        </p:nvSpPr>
        <p:spPr>
          <a:xfrm>
            <a:off x="559548" y="994466"/>
            <a:ext cx="671736" cy="565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7" name="Action Button: Back or Previous 6">
            <a:hlinkClick r:id="rId3"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ction Button: Forward or Next 8">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08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5"/>
                                        </p:tgtEl>
                                        <p:attrNameLst>
                                          <p:attrName>style.visibility</p:attrName>
                                        </p:attrNameLst>
                                      </p:cBhvr>
                                      <p:to>
                                        <p:strVal val="visible"/>
                                      </p:to>
                                    </p:set>
                                    <p:animEffect transition="in" filter="fade">
                                      <p:cBhvr>
                                        <p:cTn id="47" dur="500"/>
                                        <p:tgtEl>
                                          <p:spTgt spid="102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7</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9</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10</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TextBox 16">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TextBox 1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1"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85297" y="72678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Vận</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dụng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thấp</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22" name="Action Button: Back or Previous 21">
            <a:hlinkClick r:id="rId17"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Action Button: Forward or Next 22">
            <a:hlinkClick r:id="" action="ppaction://hlinkshowjump?jump=nextslide"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9368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347659" y="2300140"/>
            <a:ext cx="596348" cy="565397"/>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742122" y="2469676"/>
                <a:ext cx="10515600" cy="2488824"/>
              </a:xfrm>
            </p:spPr>
            <p:txBody>
              <a:bodyPr>
                <a:normAutofit/>
              </a:bodyPr>
              <a:lstStyle/>
              <a:p>
                <a:endParaRPr lang="vi-VN" sz="3200" dirty="0">
                  <a:effectLst/>
                </a:endParaRPr>
              </a:p>
              <a:p>
                <a:pPr marL="0" indent="0">
                  <a:buNone/>
                </a:pPr>
                <a:r>
                  <a:rPr lang="en-US" sz="3200" b="1" dirty="0" err="1" smtClean="0">
                    <a:solidFill>
                      <a:srgbClr val="FF0000"/>
                    </a:solidFill>
                    <a:latin typeface="Times New Roman" panose="02020603050405020304" pitchFamily="18" charset="0"/>
                    <a:cs typeface="Times New Roman" panose="02020603050405020304" pitchFamily="18" charset="0"/>
                  </a:rPr>
                  <a:t>Lời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giải</a:t>
                </a:r>
                <a:endParaRPr lang="vi-VN" sz="3200" dirty="0" smtClean="0">
                  <a:solidFill>
                    <a:srgbClr val="FF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𝑑</m:t>
                    </m:r>
                    <m:r>
                      <a:rPr lang="en-US" sz="3200" i="1">
                        <a:latin typeface="Cambria Math" panose="02040503050406030204" pitchFamily="18" charset="0"/>
                      </a:rPr>
                      <m:t>+</m:t>
                    </m:r>
                    <m:r>
                      <a:rPr lang="en-US" sz="3200" i="1">
                        <a:latin typeface="Cambria Math" panose="02040503050406030204" pitchFamily="18" charset="0"/>
                      </a:rPr>
                      <m:t>𝑚</m:t>
                    </m:r>
                    <m:r>
                      <a:rPr lang="en-US" sz="3200" i="1">
                        <a:latin typeface="Cambria Math" panose="02040503050406030204" pitchFamily="18" charset="0"/>
                      </a:rPr>
                      <m:t>−</m:t>
                    </m:r>
                    <m:r>
                      <a:rPr lang="en-US" sz="3200" i="1">
                        <a:latin typeface="Cambria Math" panose="02040503050406030204" pitchFamily="18" charset="0"/>
                      </a:rPr>
                      <m:t>𝑐</m:t>
                    </m:r>
                    <m:r>
                      <a:rPr lang="en-US" sz="3200" i="1">
                        <a:latin typeface="Cambria Math" panose="02040503050406030204" pitchFamily="18" charset="0"/>
                      </a:rPr>
                      <m:t>=</m:t>
                    </m:r>
                    <m:r>
                      <a:rPr lang="en-US" sz="3200" i="1">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𝑐</m:t>
                    </m:r>
                    <m:r>
                      <a:rPr lang="en-US" sz="3200" i="1">
                        <a:latin typeface="Cambria Math" panose="02040503050406030204" pitchFamily="18" charset="0"/>
                      </a:rPr>
                      <m:t>=</m:t>
                    </m:r>
                    <m:r>
                      <a:rPr lang="en-US" sz="3200" i="1">
                        <a:latin typeface="Cambria Math" panose="02040503050406030204" pitchFamily="18" charset="0"/>
                      </a:rPr>
                      <m:t>15</m:t>
                    </m:r>
                  </m:oMath>
                </a14:m>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15</m:t>
                    </m:r>
                  </m:oMath>
                </a14:m>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cạnh</a:t>
                </a:r>
                <a:endParaRPr lang="vi-VN" sz="3200" dirty="0">
                  <a:latin typeface="Times New Roman" panose="02020603050405020304" pitchFamily="18" charset="0"/>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742122" y="2469676"/>
                <a:ext cx="10515600" cy="2488824"/>
              </a:xfrm>
              <a:blipFill>
                <a:blip r:embed="rId2"/>
                <a:stretch>
                  <a:fillRect l="-1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6144" y="1362862"/>
                <a:ext cx="11304105" cy="1569660"/>
              </a:xfrm>
              <a:prstGeom prst="rect">
                <a:avLst/>
              </a:prstGeom>
              <a:noFill/>
            </p:spPr>
            <p:txBody>
              <a:bodyPr wrap="square" rtlCol="0">
                <a:spAutoFit/>
              </a:bodyPr>
              <a:lstStyle/>
              <a:p>
                <a:r>
                  <a:rPr lang="vi-VN" sz="3200" b="1" dirty="0">
                    <a:solidFill>
                      <a:srgbClr val="0000FF"/>
                    </a:solidFill>
                    <a:latin typeface="+mj-lt"/>
                  </a:rPr>
                  <a:t>Câu </a:t>
                </a:r>
                <a:r>
                  <a:rPr lang="en-US" sz="3200" b="1" dirty="0">
                    <a:solidFill>
                      <a:srgbClr val="0000FF"/>
                    </a:solidFill>
                    <a:latin typeface="Times New Roman" panose="02020603050405020304" pitchFamily="18" charset="0"/>
                    <a:cs typeface="Times New Roman" panose="02020603050405020304" pitchFamily="18" charset="0"/>
                  </a:rPr>
                  <a:t>1</a:t>
                </a:r>
                <a:r>
                  <a:rPr lang="vi-VN" sz="3200" b="1" dirty="0">
                    <a:solidFill>
                      <a:srgbClr val="0000FF"/>
                    </a:solidFill>
                    <a:latin typeface="Times New Roman" panose="02020603050405020304" pitchFamily="18" charset="0"/>
                    <a:cs typeface="Times New Roman" panose="02020603050405020304" pitchFamily="18" charset="0"/>
                  </a:rPr>
                  <a:t>:</a:t>
                </a:r>
                <a:r>
                  <a:rPr lang="vi-VN" sz="3200" b="1" dirty="0" smtClean="0">
                    <a:solidFill>
                      <a:srgbClr val="0000FF"/>
                    </a:solidFill>
                    <a:latin typeface="+mj-lt"/>
                  </a:rPr>
                  <a:t> </a:t>
                </a:r>
                <a:r>
                  <a:rPr lang="vi-VN" sz="3200" dirty="0">
                    <a:solidFill>
                      <a:srgbClr val="0000FF"/>
                    </a:solidFill>
                    <a:latin typeface="+mj-lt"/>
                  </a:rPr>
                  <a:t>Cho một khối đa diện lồi có </a:t>
                </a:r>
                <a14:m>
                  <m:oMath xmlns:m="http://schemas.openxmlformats.org/officeDocument/2006/math">
                    <m:r>
                      <a:rPr lang="vi-VN" sz="3200" i="1">
                        <a:solidFill>
                          <a:srgbClr val="0000FF"/>
                        </a:solidFill>
                        <a:latin typeface="Cambria Math" panose="02040503050406030204" pitchFamily="18" charset="0"/>
                      </a:rPr>
                      <m:t>10</m:t>
                    </m:r>
                  </m:oMath>
                </a14:m>
                <a:r>
                  <a:rPr lang="vi-VN" sz="3200" dirty="0">
                    <a:solidFill>
                      <a:srgbClr val="0000FF"/>
                    </a:solidFill>
                    <a:latin typeface="+mj-lt"/>
                  </a:rPr>
                  <a:t> đỉnh, </a:t>
                </a:r>
                <a14:m>
                  <m:oMath xmlns:m="http://schemas.openxmlformats.org/officeDocument/2006/math">
                    <m:r>
                      <a:rPr lang="vi-VN" sz="3200" i="1">
                        <a:solidFill>
                          <a:srgbClr val="0000FF"/>
                        </a:solidFill>
                        <a:latin typeface="Cambria Math" panose="02040503050406030204" pitchFamily="18" charset="0"/>
                      </a:rPr>
                      <m:t>7</m:t>
                    </m:r>
                  </m:oMath>
                </a14:m>
                <a:r>
                  <a:rPr lang="vi-VN" sz="3200" dirty="0">
                    <a:solidFill>
                      <a:srgbClr val="0000FF"/>
                    </a:solidFill>
                    <a:latin typeface="+mj-lt"/>
                  </a:rPr>
                  <a:t> mặt. Hỏi khối đa diện này có mấy cạnh?</a:t>
                </a:r>
              </a:p>
              <a:p>
                <a:r>
                  <a:rPr lang="vi-VN" sz="3200" b="1" dirty="0">
                    <a:solidFill>
                      <a:srgbClr val="0000FF"/>
                    </a:solidFill>
                    <a:latin typeface="+mj-lt"/>
                  </a:rPr>
                  <a:t>          A. </a:t>
                </a:r>
                <a14:m>
                  <m:oMath xmlns:m="http://schemas.openxmlformats.org/officeDocument/2006/math">
                    <m:r>
                      <a:rPr lang="vi-VN" sz="3200" i="1">
                        <a:solidFill>
                          <a:srgbClr val="0000FF"/>
                        </a:solidFill>
                        <a:latin typeface="Cambria Math" panose="02040503050406030204" pitchFamily="18" charset="0"/>
                      </a:rPr>
                      <m:t>17</m:t>
                    </m:r>
                  </m:oMath>
                </a14:m>
                <a:r>
                  <a:rPr lang="vi-VN" sz="3200" dirty="0">
                    <a:solidFill>
                      <a:srgbClr val="0000FF"/>
                    </a:solidFill>
                    <a:latin typeface="+mj-lt"/>
                  </a:rPr>
                  <a:t>.	  </a:t>
                </a:r>
                <a:r>
                  <a:rPr lang="vi-VN" sz="3200" b="1" dirty="0">
                    <a:solidFill>
                      <a:srgbClr val="0000FF"/>
                    </a:solidFill>
                    <a:latin typeface="+mj-lt"/>
                  </a:rPr>
                  <a:t>B. </a:t>
                </a:r>
                <a14:m>
                  <m:oMath xmlns:m="http://schemas.openxmlformats.org/officeDocument/2006/math">
                    <m:r>
                      <a:rPr lang="vi-VN" sz="3200" i="1">
                        <a:solidFill>
                          <a:srgbClr val="0000FF"/>
                        </a:solidFill>
                        <a:latin typeface="Cambria Math" panose="02040503050406030204" pitchFamily="18" charset="0"/>
                      </a:rPr>
                      <m:t>20</m:t>
                    </m:r>
                  </m:oMath>
                </a14:m>
                <a:r>
                  <a:rPr lang="vi-VN" sz="3200" dirty="0">
                    <a:solidFill>
                      <a:srgbClr val="0000FF"/>
                    </a:solidFill>
                    <a:latin typeface="+mj-lt"/>
                  </a:rPr>
                  <a:t>.	     </a:t>
                </a:r>
                <a:r>
                  <a:rPr lang="vi-VN" sz="3200" b="1" dirty="0">
                    <a:solidFill>
                      <a:srgbClr val="0000FF"/>
                    </a:solidFill>
                    <a:latin typeface="+mj-lt"/>
                  </a:rPr>
                  <a:t>C. </a:t>
                </a:r>
                <a14:m>
                  <m:oMath xmlns:m="http://schemas.openxmlformats.org/officeDocument/2006/math">
                    <m:r>
                      <a:rPr lang="vi-VN" sz="3200" i="1">
                        <a:solidFill>
                          <a:srgbClr val="0000FF"/>
                        </a:solidFill>
                        <a:latin typeface="Cambria Math" panose="02040503050406030204" pitchFamily="18" charset="0"/>
                      </a:rPr>
                      <m:t>18</m:t>
                    </m:r>
                  </m:oMath>
                </a14:m>
                <a:r>
                  <a:rPr lang="vi-VN" sz="3200" dirty="0">
                    <a:solidFill>
                      <a:srgbClr val="0000FF"/>
                    </a:solidFill>
                    <a:latin typeface="+mj-lt"/>
                  </a:rPr>
                  <a:t>.	        </a:t>
                </a:r>
                <a:r>
                  <a:rPr lang="vi-VN" sz="3200" b="1" dirty="0">
                    <a:solidFill>
                      <a:srgbClr val="0000FF"/>
                    </a:solidFill>
                    <a:latin typeface="+mj-lt"/>
                  </a:rPr>
                  <a:t>D. </a:t>
                </a:r>
                <a14:m>
                  <m:oMath xmlns:m="http://schemas.openxmlformats.org/officeDocument/2006/math">
                    <m:r>
                      <a:rPr lang="vi-VN" sz="3200" i="1">
                        <a:solidFill>
                          <a:srgbClr val="0000FF"/>
                        </a:solidFill>
                        <a:latin typeface="Cambria Math" panose="02040503050406030204" pitchFamily="18" charset="0"/>
                      </a:rPr>
                      <m:t>15</m:t>
                    </m:r>
                  </m:oMath>
                </a14:m>
                <a:r>
                  <a:rPr lang="vi-VN" sz="3200" dirty="0">
                    <a:solidFill>
                      <a:srgbClr val="0000FF"/>
                    </a:solidFill>
                    <a:latin typeface="+mj-lt"/>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216144" y="1362862"/>
                <a:ext cx="11304105" cy="1569660"/>
              </a:xfrm>
              <a:prstGeom prst="rect">
                <a:avLst/>
              </a:prstGeom>
              <a:blipFill>
                <a:blip r:embed="rId3"/>
                <a:stretch>
                  <a:fillRect l="-1348" t="-5447" b="-11673"/>
                </a:stretch>
              </a:blipFill>
            </p:spPr>
            <p:txBody>
              <a:bodyPr/>
              <a:lstStyle/>
              <a:p>
                <a:r>
                  <a:rPr lang="en-US">
                    <a:noFill/>
                  </a:rPr>
                  <a:t> </a:t>
                </a:r>
              </a:p>
            </p:txBody>
          </p:sp>
        </mc:Fallback>
      </mc:AlternateContent>
      <p:sp>
        <p:nvSpPr>
          <p:cNvPr id="9"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53370" y="22302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Vận</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dụng</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thấp</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0" name="Action Button: Back or Previous 9">
            <a:hlinkClick r:id="rId4"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36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229" y="217714"/>
            <a:ext cx="11742057" cy="2923877"/>
          </a:xfrm>
          <a:prstGeom prst="rect">
            <a:avLst/>
          </a:prstGeom>
        </p:spPr>
        <p:txBody>
          <a:bodyPr wrap="square">
            <a:spAutoFit/>
          </a:bodyPr>
          <a:lstStyle/>
          <a:p>
            <a:pPr marL="629920" marR="0" lvl="0" indent="-629920" algn="just" defTabSz="914400" rtl="0" eaLnBrk="1" fontAlgn="auto" latinLnBrk="0" hangingPunct="1">
              <a:lnSpc>
                <a:spcPct val="115000"/>
              </a:lnSpc>
              <a:spcBef>
                <a:spcPts val="0"/>
              </a:spcBef>
              <a:spcAft>
                <a:spcPts val="0"/>
              </a:spcAft>
              <a:buClrTx/>
              <a:buSzTx/>
              <a:buFontTx/>
              <a:buNone/>
              <a:tabLst>
                <a:tab pos="629920" algn="l"/>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2</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Trong các mệnh đề sau, mệnh đề nào sai?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Tồn tại một hình đa diện có số đỉnh bằng số mặt.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Tồn tại một hình đa diện có số cạnh gấp đôi số mặt.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Số đỉnh của một hình đa diện bất kì luôn lớn hơn hoặc bằng 4.</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Tồn tại một hình đa diện có số cạnh bằng số mặt.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5281557" y="3056264"/>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7" name="Rectangle 6"/>
          <p:cNvSpPr/>
          <p:nvPr/>
        </p:nvSpPr>
        <p:spPr>
          <a:xfrm>
            <a:off x="175087" y="6115122"/>
            <a:ext cx="5471884" cy="613245"/>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a:t>
            </a:r>
          </a:p>
        </p:txBody>
      </p:sp>
      <p:sp>
        <p:nvSpPr>
          <p:cNvPr id="8" name="Rectangle 7"/>
          <p:cNvSpPr/>
          <p:nvPr/>
        </p:nvSpPr>
        <p:spPr>
          <a:xfrm>
            <a:off x="175087" y="3710905"/>
            <a:ext cx="10660742" cy="658642"/>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75087" y="4369547"/>
            <a:ext cx="10546458" cy="658642"/>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gấp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175087" y="4938861"/>
            <a:ext cx="11511659" cy="1224951"/>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1" name="Oval 9">
            <a:extLst>
              <a:ext uri="{FF2B5EF4-FFF2-40B4-BE49-F238E27FC236}">
                <a16:creationId xmlns:a16="http://schemas.microsoft.com/office/drawing/2014/main" id="{2B590A4C-6558-44AA-81D2-D19E926AD8BF}"/>
              </a:ext>
            </a:extLst>
          </p:cNvPr>
          <p:cNvSpPr/>
          <p:nvPr/>
        </p:nvSpPr>
        <p:spPr>
          <a:xfrm>
            <a:off x="743388" y="2474896"/>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12" name="Action Button: Back or Previous 11">
            <a:hlinkClick r:id="rId2"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16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9287" y="628455"/>
            <a:ext cx="6096000" cy="584775"/>
          </a:xfrm>
          <a:prstGeom prst="rect">
            <a:avLst/>
          </a:prstGeom>
        </p:spPr>
        <p:txBody>
          <a:bodyPr>
            <a:spAutoFit/>
          </a:bodyPr>
          <a:lstStyle/>
          <a:p>
            <a:pPr marL="0" marR="0" lvl="0" indent="9017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Varpada"/>
                <a:ea typeface="Times New Roman" panose="02020603050405020304" pitchFamily="18" charset="0"/>
                <a:cs typeface="+mn-cs"/>
              </a:rPr>
              <a:t>A</a:t>
            </a:r>
            <a:r>
              <a:rPr kumimoji="0" lang="en-US" sz="3200" b="1" i="0" u="none" strike="noStrike" kern="1200" cap="none" spc="0" normalizeH="0" baseline="0" noProof="0" dirty="0" smtClean="0">
                <a:ln>
                  <a:noFill/>
                </a:ln>
                <a:solidFill>
                  <a:srgbClr val="FF0000"/>
                </a:solidFill>
                <a:effectLst/>
                <a:uLnTx/>
                <a:uFillTx/>
                <a:latin typeface="Varpada"/>
                <a:ea typeface="Times New Roman" panose="02020603050405020304" pitchFamily="18" charset="0"/>
                <a:cs typeface="+mn-cs"/>
              </a:rPr>
              <a:t>. LÝ THUYẾT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312227" y="1011538"/>
            <a:ext cx="3986028" cy="584775"/>
          </a:xfrm>
          <a:prstGeom prst="rect">
            <a:avLst/>
          </a:prstGeom>
        </p:spPr>
        <p:txBody>
          <a:bodyPr wrap="none">
            <a:spAutoFit/>
          </a:bodyPr>
          <a:lstStyle/>
          <a:p>
            <a:pPr indent="270510">
              <a:spcAft>
                <a:spcPts val="0"/>
              </a:spcAft>
            </a:pPr>
            <a:r>
              <a:rPr lang="en-US" sz="3200" b="1" dirty="0">
                <a:solidFill>
                  <a:srgbClr val="0000CC"/>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1. </a:t>
            </a:r>
            <a:r>
              <a:rPr lang="en-US" sz="3200" b="1" dirty="0" err="1">
                <a:solidFill>
                  <a:srgbClr val="0000CC"/>
                </a:solidFill>
                <a:latin typeface="Varpada"/>
                <a:ea typeface="Times New Roman" panose="02020603050405020304" pitchFamily="18" charset="0"/>
              </a:rPr>
              <a:t>Định</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nghĩa</a:t>
            </a:r>
            <a:r>
              <a:rPr lang="en-US" sz="3200" b="1" dirty="0">
                <a:solidFill>
                  <a:srgbClr val="0000CC"/>
                </a:solidFill>
                <a:latin typeface="Varpada"/>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312227" y="1592795"/>
            <a:ext cx="3234219" cy="584775"/>
          </a:xfrm>
          <a:prstGeom prst="rect">
            <a:avLst/>
          </a:prstGeom>
        </p:spPr>
        <p:txBody>
          <a:bodyPr wrap="none">
            <a:spAutoFit/>
          </a:bodyPr>
          <a:lstStyle/>
          <a:p>
            <a:pPr indent="270510"/>
            <a:r>
              <a:rPr lang="en-US" sz="3200" b="1" dirty="0">
                <a:solidFill>
                  <a:srgbClr val="0000CC"/>
                </a:solidFill>
                <a:latin typeface="Varpada"/>
                <a:ea typeface="Times New Roman" panose="02020603050405020304" pitchFamily="18" charset="0"/>
                <a:sym typeface="Wingdings 2" panose="05020102010507070707" pitchFamily="18" charset="2"/>
              </a:rPr>
              <a:t></a:t>
            </a:r>
            <a:r>
              <a:rPr lang="nl-NL" sz="3200" b="1" dirty="0">
                <a:solidFill>
                  <a:srgbClr val="0000CC"/>
                </a:solidFill>
                <a:latin typeface="Varpada"/>
                <a:ea typeface="Times New Roman" panose="02020603050405020304" pitchFamily="18" charset="0"/>
              </a:rPr>
              <a:t>2. Tính chất:</a:t>
            </a:r>
            <a:endParaRPr lang="en-US" sz="3200" b="1" dirty="0">
              <a:solidFill>
                <a:srgbClr val="0000CC"/>
              </a:solidFill>
              <a:latin typeface="Varpada"/>
              <a:ea typeface="Times New Roman" panose="02020603050405020304" pitchFamily="18" charset="0"/>
            </a:endParaRPr>
          </a:p>
        </p:txBody>
      </p:sp>
      <p:sp>
        <p:nvSpPr>
          <p:cNvPr id="6" name="Rectangle 1"/>
          <p:cNvSpPr>
            <a:spLocks noChangeArrowheads="1"/>
          </p:cNvSpPr>
          <p:nvPr/>
        </p:nvSpPr>
        <p:spPr bwMode="auto">
          <a:xfrm>
            <a:off x="493057" y="2064571"/>
            <a:ext cx="1120588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70510" eaLnBrk="1" fontAlgn="base" hangingPunct="1">
              <a:lnSpc>
                <a:spcPct val="100000"/>
              </a:lnSpc>
              <a:spcBef>
                <a:spcPct val="0"/>
              </a:spcBef>
              <a:spcAft>
                <a:spcPct val="0"/>
              </a:spcAft>
              <a:buClrTx/>
              <a:buSzTx/>
              <a:buFontTx/>
              <a:buNone/>
              <a:tabLst/>
            </a:pPr>
            <a:r>
              <a:rPr lang="nl-NL" altLang="en-US" sz="3200" b="1" dirty="0">
                <a:solidFill>
                  <a:srgbClr val="0000CC"/>
                </a:solidFill>
                <a:latin typeface="Varpada"/>
                <a:ea typeface="Times New Roman" panose="02020603050405020304" pitchFamily="18" charset="0"/>
                <a:sym typeface="Wingdings 2" panose="05020102010507070707" pitchFamily="18" charset="2"/>
              </a:rPr>
              <a:t></a:t>
            </a:r>
            <a:r>
              <a:rPr lang="nl-NL" altLang="en-US" sz="3200" b="1" dirty="0">
                <a:solidFill>
                  <a:srgbClr val="0000CC"/>
                </a:solidFill>
                <a:latin typeface="Varpada"/>
                <a:ea typeface="Times New Roman" panose="02020603050405020304" pitchFamily="18" charset="0"/>
              </a:rPr>
              <a:t>.</a:t>
            </a:r>
            <a:r>
              <a:rPr lang="nl-NL" altLang="en-US" sz="3200" b="1" dirty="0">
                <a:solidFill>
                  <a:srgbClr val="0000CC"/>
                </a:solidFill>
                <a:latin typeface="Varpada"/>
                <a:ea typeface="Times New Roman" panose="02020603050405020304" pitchFamily="18" charset="0"/>
                <a:sym typeface="Wingdings 2" panose="05020102010507070707" pitchFamily="18" charset="2"/>
              </a:rPr>
              <a:t> Một khối đa diện là khối đa diện lồi khi và chỉ khi miền trong của nó luôn nằm về một phía so với mỗi mặt phẳng đi qua một mặt của nó.</a:t>
            </a:r>
            <a:endParaRPr lang="en-US" altLang="en-US" sz="3200" b="1" dirty="0">
              <a:solidFill>
                <a:srgbClr val="0000CC"/>
              </a:solidFill>
              <a:latin typeface="Varpada"/>
              <a:ea typeface="Times New Roman" panose="02020603050405020304" pitchFamily="18" charset="0"/>
              <a:sym typeface="Wingdings 2" panose="05020102010507070707" pitchFamily="18" charset="2"/>
            </a:endParaRPr>
          </a:p>
          <a:p>
            <a:pPr marR="0" lvl="0" indent="270510" eaLnBrk="1" fontAlgn="base" hangingPunct="1">
              <a:lnSpc>
                <a:spcPct val="100000"/>
              </a:lnSpc>
              <a:spcBef>
                <a:spcPct val="0"/>
              </a:spcBef>
              <a:spcAft>
                <a:spcPct val="0"/>
              </a:spcAft>
              <a:buClrTx/>
              <a:buSzTx/>
              <a:buFontTx/>
              <a:buNone/>
              <a:tabLst/>
            </a:pPr>
            <a:r>
              <a:rPr lang="nl-NL" altLang="en-US" sz="3200" b="1" dirty="0" smtClean="0">
                <a:solidFill>
                  <a:srgbClr val="0000CC"/>
                </a:solidFill>
                <a:latin typeface="Varpada"/>
                <a:ea typeface="Times New Roman" panose="02020603050405020304" pitchFamily="18" charset="0"/>
                <a:sym typeface="Wingdings 2" panose="05020102010507070707" pitchFamily="18" charset="2"/>
              </a:rPr>
              <a:t></a:t>
            </a:r>
            <a:r>
              <a:rPr lang="nl-NL" altLang="en-US" sz="3200" b="1" dirty="0">
                <a:solidFill>
                  <a:srgbClr val="0000CC"/>
                </a:solidFill>
                <a:latin typeface="Varpada"/>
                <a:ea typeface="Times New Roman" panose="02020603050405020304" pitchFamily="18" charset="0"/>
              </a:rPr>
              <a:t>. </a:t>
            </a:r>
            <a:r>
              <a:rPr lang="nl-NL" altLang="en-US" sz="3200" b="1" dirty="0">
                <a:solidFill>
                  <a:srgbClr val="0000CC"/>
                </a:solidFill>
                <a:latin typeface="Varpada"/>
                <a:ea typeface="Times New Roman" panose="02020603050405020304" pitchFamily="18" charset="0"/>
                <a:sym typeface="Wingdings 2" panose="05020102010507070707" pitchFamily="18" charset="2"/>
              </a:rPr>
              <a:t>Chỉ có 5 loại khối đa diện đều</a:t>
            </a:r>
          </a:p>
        </p:txBody>
      </p:sp>
      <mc:AlternateContent xmlns:mc="http://schemas.openxmlformats.org/markup-compatibility/2006" xmlns:a14="http://schemas.microsoft.com/office/drawing/2010/main">
        <mc:Choice Requires="a14">
          <p:graphicFrame>
            <p:nvGraphicFramePr>
              <p:cNvPr id="17" name="Content Placeholder 11"/>
              <p:cNvGraphicFramePr>
                <a:graphicFrameLocks/>
              </p:cNvGraphicFramePr>
              <p:nvPr>
                <p:extLst>
                  <p:ext uri="{D42A27DB-BD31-4B8C-83A1-F6EECF244321}">
                    <p14:modId xmlns:p14="http://schemas.microsoft.com/office/powerpoint/2010/main" val="3799676507"/>
                  </p:ext>
                </p:extLst>
              </p:nvPr>
            </p:nvGraphicFramePr>
            <p:xfrm>
              <a:off x="913057" y="4126674"/>
              <a:ext cx="10613760" cy="2560320"/>
            </p:xfrm>
            <a:graphic>
              <a:graphicData uri="http://schemas.openxmlformats.org/drawingml/2006/table">
                <a:tbl>
                  <a:tblPr firstRow="1" firstCol="1" bandRow="1">
                    <a:tableStyleId>{5C22544A-7EE6-4342-B048-85BDC9FD1C3A}</a:tableStyleId>
                  </a:tblPr>
                  <a:tblGrid>
                    <a:gridCol w="1829718">
                      <a:extLst>
                        <a:ext uri="{9D8B030D-6E8A-4147-A177-3AD203B41FA5}">
                          <a16:colId xmlns:a16="http://schemas.microsoft.com/office/drawing/2014/main" val="20000"/>
                        </a:ext>
                      </a:extLst>
                    </a:gridCol>
                    <a:gridCol w="2926505">
                      <a:extLst>
                        <a:ext uri="{9D8B030D-6E8A-4147-A177-3AD203B41FA5}">
                          <a16:colId xmlns:a16="http://schemas.microsoft.com/office/drawing/2014/main" val="20001"/>
                        </a:ext>
                      </a:extLst>
                    </a:gridCol>
                    <a:gridCol w="1644310">
                      <a:extLst>
                        <a:ext uri="{9D8B030D-6E8A-4147-A177-3AD203B41FA5}">
                          <a16:colId xmlns:a16="http://schemas.microsoft.com/office/drawing/2014/main" val="20002"/>
                        </a:ext>
                      </a:extLst>
                    </a:gridCol>
                    <a:gridCol w="2112999">
                      <a:extLst>
                        <a:ext uri="{9D8B030D-6E8A-4147-A177-3AD203B41FA5}">
                          <a16:colId xmlns:a16="http://schemas.microsoft.com/office/drawing/2014/main" val="20003"/>
                        </a:ext>
                      </a:extLst>
                    </a:gridCol>
                    <a:gridCol w="2100228">
                      <a:extLst>
                        <a:ext uri="{9D8B030D-6E8A-4147-A177-3AD203B41FA5}">
                          <a16:colId xmlns:a16="http://schemas.microsoft.com/office/drawing/2014/main" val="20004"/>
                        </a:ext>
                      </a:extLst>
                    </a:gridCol>
                  </a:tblGrid>
                  <a:tr h="366200">
                    <a:tc>
                      <a:txBody>
                        <a:bodyPr/>
                        <a:lstStyle/>
                        <a:p>
                          <a:pPr algn="ctr">
                            <a:spcAft>
                              <a:spcPts val="0"/>
                            </a:spcAft>
                          </a:pPr>
                          <a:r>
                            <a:rPr lang="nl-NL" sz="2800" dirty="0">
                              <a:effectLst/>
                            </a:rPr>
                            <a:t>Loại</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Tên gọi</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Số đỉnh</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Số cạnh</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Số mặt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0336">
                    <a:tc>
                      <a:txBody>
                        <a:bodyPr/>
                        <a:lstStyle/>
                        <a:p>
                          <a:pPr>
                            <a:spcAft>
                              <a:spcPts val="0"/>
                            </a:spcAft>
                          </a:pPr>
                          <a14:m>
                            <m:oMathPara xmlns:m="http://schemas.openxmlformats.org/officeDocument/2006/math">
                              <m:oMathParaPr>
                                <m:jc m:val="centerGroup"/>
                              </m:oMathParaPr>
                              <m:oMath xmlns:m="http://schemas.openxmlformats.org/officeDocument/2006/math">
                                <m:d>
                                  <m:dPr>
                                    <m:begChr m:val="{"/>
                                    <m:endChr m:val="}"/>
                                    <m:ctrlPr>
                                      <a:rPr lang="vi-VN" sz="2800" i="1">
                                        <a:effectLst/>
                                        <a:latin typeface="Cambria Math" panose="02040503050406030204" pitchFamily="18" charset="0"/>
                                      </a:rPr>
                                    </m:ctrlPr>
                                  </m:dPr>
                                  <m:e>
                                    <m:r>
                                      <a:rPr lang="vi-VN" sz="2800">
                                        <a:effectLst/>
                                        <a:latin typeface="Cambria Math" panose="02040503050406030204" pitchFamily="18" charset="0"/>
                                      </a:rPr>
                                      <m:t>3</m:t>
                                    </m:r>
                                    <m:r>
                                      <a:rPr lang="vi-VN" sz="2800">
                                        <a:effectLst/>
                                        <a:latin typeface="Cambria Math" panose="02040503050406030204" pitchFamily="18" charset="0"/>
                                      </a:rPr>
                                      <m:t>;</m:t>
                                    </m:r>
                                    <m:r>
                                      <a:rPr lang="vi-VN" sz="2800">
                                        <a:effectLst/>
                                        <a:latin typeface="Cambria Math" panose="02040503050406030204" pitchFamily="18" charset="0"/>
                                      </a:rPr>
                                      <m:t>3</m:t>
                                    </m:r>
                                  </m:e>
                                </m:d>
                              </m:oMath>
                            </m:oMathPara>
                          </a14:m>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2800">
                              <a:effectLst/>
                            </a:rPr>
                            <a:t>Tứ diện đều</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4</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6</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4</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0336">
                    <a:tc>
                      <a:txBody>
                        <a:bodyPr/>
                        <a:lstStyle/>
                        <a:p>
                          <a:pPr>
                            <a:spcAft>
                              <a:spcPts val="0"/>
                            </a:spcAft>
                          </a:pPr>
                          <a14:m>
                            <m:oMathPara xmlns:m="http://schemas.openxmlformats.org/officeDocument/2006/math">
                              <m:oMathParaPr>
                                <m:jc m:val="centerGroup"/>
                              </m:oMathParaPr>
                              <m:oMath xmlns:m="http://schemas.openxmlformats.org/officeDocument/2006/math">
                                <m:d>
                                  <m:dPr>
                                    <m:begChr m:val="{"/>
                                    <m:endChr m:val="}"/>
                                    <m:ctrlPr>
                                      <a:rPr lang="vi-VN" sz="2800" i="1">
                                        <a:effectLst/>
                                        <a:latin typeface="Cambria Math" panose="02040503050406030204" pitchFamily="18" charset="0"/>
                                      </a:rPr>
                                    </m:ctrlPr>
                                  </m:dPr>
                                  <m:e>
                                    <m:r>
                                      <a:rPr lang="vi-VN" sz="2800">
                                        <a:effectLst/>
                                        <a:latin typeface="Cambria Math" panose="02040503050406030204" pitchFamily="18" charset="0"/>
                                      </a:rPr>
                                      <m:t>4</m:t>
                                    </m:r>
                                    <m:r>
                                      <a:rPr lang="vi-VN" sz="2800">
                                        <a:effectLst/>
                                        <a:latin typeface="Cambria Math" panose="02040503050406030204" pitchFamily="18" charset="0"/>
                                      </a:rPr>
                                      <m:t>;</m:t>
                                    </m:r>
                                    <m:r>
                                      <a:rPr lang="vi-VN" sz="2800">
                                        <a:effectLst/>
                                        <a:latin typeface="Cambria Math" panose="02040503050406030204" pitchFamily="18" charset="0"/>
                                      </a:rPr>
                                      <m:t>3</m:t>
                                    </m:r>
                                  </m:e>
                                </m:d>
                              </m:oMath>
                            </m:oMathPara>
                          </a14:m>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2800">
                              <a:effectLst/>
                            </a:rPr>
                            <a:t>Lập phương</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8</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12</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6</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0336">
                    <a:tc>
                      <a:txBody>
                        <a:bodyPr/>
                        <a:lstStyle/>
                        <a:p>
                          <a:pPr>
                            <a:spcAft>
                              <a:spcPts val="0"/>
                            </a:spcAft>
                          </a:pPr>
                          <a14:m>
                            <m:oMathPara xmlns:m="http://schemas.openxmlformats.org/officeDocument/2006/math">
                              <m:oMathParaPr>
                                <m:jc m:val="centerGroup"/>
                              </m:oMathParaPr>
                              <m:oMath xmlns:m="http://schemas.openxmlformats.org/officeDocument/2006/math">
                                <m:d>
                                  <m:dPr>
                                    <m:begChr m:val="{"/>
                                    <m:endChr m:val="}"/>
                                    <m:ctrlPr>
                                      <a:rPr lang="vi-VN" sz="2800" i="1">
                                        <a:effectLst/>
                                        <a:latin typeface="Cambria Math" panose="02040503050406030204" pitchFamily="18" charset="0"/>
                                      </a:rPr>
                                    </m:ctrlPr>
                                  </m:dPr>
                                  <m:e>
                                    <m:r>
                                      <a:rPr lang="vi-VN" sz="2800">
                                        <a:effectLst/>
                                        <a:latin typeface="Cambria Math" panose="02040503050406030204" pitchFamily="18" charset="0"/>
                                      </a:rPr>
                                      <m:t>3</m:t>
                                    </m:r>
                                    <m:r>
                                      <a:rPr lang="vi-VN" sz="2800">
                                        <a:effectLst/>
                                        <a:latin typeface="Cambria Math" panose="02040503050406030204" pitchFamily="18" charset="0"/>
                                      </a:rPr>
                                      <m:t>;</m:t>
                                    </m:r>
                                    <m:r>
                                      <a:rPr lang="vi-VN" sz="2800">
                                        <a:effectLst/>
                                        <a:latin typeface="Cambria Math" panose="02040503050406030204" pitchFamily="18" charset="0"/>
                                      </a:rPr>
                                      <m:t>4</m:t>
                                    </m:r>
                                  </m:e>
                                </m:d>
                              </m:oMath>
                            </m:oMathPara>
                          </a14:m>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2800">
                              <a:effectLst/>
                            </a:rPr>
                            <a:t>Bát diện đều</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6</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12</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8</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0336">
                    <a:tc>
                      <a:txBody>
                        <a:bodyPr/>
                        <a:lstStyle/>
                        <a:p>
                          <a:pPr>
                            <a:spcAft>
                              <a:spcPts val="0"/>
                            </a:spcAft>
                          </a:pPr>
                          <a14:m>
                            <m:oMathPara xmlns:m="http://schemas.openxmlformats.org/officeDocument/2006/math">
                              <m:oMathParaPr>
                                <m:jc m:val="centerGroup"/>
                              </m:oMathParaPr>
                              <m:oMath xmlns:m="http://schemas.openxmlformats.org/officeDocument/2006/math">
                                <m:d>
                                  <m:dPr>
                                    <m:begChr m:val="{"/>
                                    <m:endChr m:val="}"/>
                                    <m:ctrlPr>
                                      <a:rPr lang="vi-VN" sz="2800" i="1">
                                        <a:effectLst/>
                                        <a:latin typeface="Cambria Math" panose="02040503050406030204" pitchFamily="18" charset="0"/>
                                      </a:rPr>
                                    </m:ctrlPr>
                                  </m:dPr>
                                  <m:e>
                                    <m:r>
                                      <a:rPr lang="vi-VN" sz="2800">
                                        <a:effectLst/>
                                        <a:latin typeface="Cambria Math" panose="02040503050406030204" pitchFamily="18" charset="0"/>
                                      </a:rPr>
                                      <m:t>5</m:t>
                                    </m:r>
                                    <m:r>
                                      <a:rPr lang="vi-VN" sz="2800">
                                        <a:effectLst/>
                                        <a:latin typeface="Cambria Math" panose="02040503050406030204" pitchFamily="18" charset="0"/>
                                      </a:rPr>
                                      <m:t>;</m:t>
                                    </m:r>
                                    <m:r>
                                      <a:rPr lang="vi-VN" sz="2800">
                                        <a:effectLst/>
                                        <a:latin typeface="Cambria Math" panose="02040503050406030204" pitchFamily="18" charset="0"/>
                                      </a:rPr>
                                      <m:t>3</m:t>
                                    </m:r>
                                  </m:e>
                                </m:d>
                              </m:oMath>
                            </m:oMathPara>
                          </a14:m>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2800" dirty="0">
                              <a:effectLst/>
                            </a:rPr>
                            <a:t>Mười hai mặt đều</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20</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30</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12</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0336">
                    <a:tc>
                      <a:txBody>
                        <a:bodyPr/>
                        <a:lstStyle/>
                        <a:p>
                          <a:pPr>
                            <a:spcAft>
                              <a:spcPts val="0"/>
                            </a:spcAft>
                          </a:pPr>
                          <a14:m>
                            <m:oMathPara xmlns:m="http://schemas.openxmlformats.org/officeDocument/2006/math">
                              <m:oMathParaPr>
                                <m:jc m:val="centerGroup"/>
                              </m:oMathParaPr>
                              <m:oMath xmlns:m="http://schemas.openxmlformats.org/officeDocument/2006/math">
                                <m:d>
                                  <m:dPr>
                                    <m:begChr m:val="{"/>
                                    <m:endChr m:val="}"/>
                                    <m:ctrlPr>
                                      <a:rPr lang="vi-VN" sz="2800" i="1">
                                        <a:effectLst/>
                                        <a:latin typeface="Cambria Math" panose="02040503050406030204" pitchFamily="18" charset="0"/>
                                      </a:rPr>
                                    </m:ctrlPr>
                                  </m:dPr>
                                  <m:e>
                                    <m:r>
                                      <a:rPr lang="vi-VN" sz="2800">
                                        <a:effectLst/>
                                        <a:latin typeface="Cambria Math" panose="02040503050406030204" pitchFamily="18" charset="0"/>
                                      </a:rPr>
                                      <m:t>3</m:t>
                                    </m:r>
                                    <m:r>
                                      <a:rPr lang="vi-VN" sz="2800">
                                        <a:effectLst/>
                                        <a:latin typeface="Cambria Math" panose="02040503050406030204" pitchFamily="18" charset="0"/>
                                      </a:rPr>
                                      <m:t>;</m:t>
                                    </m:r>
                                    <m:r>
                                      <a:rPr lang="vi-VN" sz="2800">
                                        <a:effectLst/>
                                        <a:latin typeface="Cambria Math" panose="02040503050406030204" pitchFamily="18" charset="0"/>
                                      </a:rPr>
                                      <m:t>5</m:t>
                                    </m:r>
                                  </m:e>
                                </m:d>
                              </m:oMath>
                            </m:oMathPara>
                          </a14:m>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nl-NL" sz="2800">
                              <a:effectLst/>
                            </a:rPr>
                            <a:t>Hai mươi mặt đều</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12</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30</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20</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mc:Choice>
        <mc:Fallback xmlns="">
          <p:graphicFrame>
            <p:nvGraphicFramePr>
              <p:cNvPr id="17" name="Content Placeholder 11"/>
              <p:cNvGraphicFramePr>
                <a:graphicFrameLocks/>
              </p:cNvGraphicFramePr>
              <p:nvPr>
                <p:extLst>
                  <p:ext uri="{D42A27DB-BD31-4B8C-83A1-F6EECF244321}">
                    <p14:modId xmlns:p14="http://schemas.microsoft.com/office/powerpoint/2010/main" val="3799676507"/>
                  </p:ext>
                </p:extLst>
              </p:nvPr>
            </p:nvGraphicFramePr>
            <p:xfrm>
              <a:off x="913057" y="4126674"/>
              <a:ext cx="10613760" cy="2560320"/>
            </p:xfrm>
            <a:graphic>
              <a:graphicData uri="http://schemas.openxmlformats.org/drawingml/2006/table">
                <a:tbl>
                  <a:tblPr firstRow="1" firstCol="1" bandRow="1">
                    <a:tableStyleId>{5C22544A-7EE6-4342-B048-85BDC9FD1C3A}</a:tableStyleId>
                  </a:tblPr>
                  <a:tblGrid>
                    <a:gridCol w="1829718">
                      <a:extLst>
                        <a:ext uri="{9D8B030D-6E8A-4147-A177-3AD203B41FA5}">
                          <a16:colId xmlns:a16="http://schemas.microsoft.com/office/drawing/2014/main" val="20000"/>
                        </a:ext>
                      </a:extLst>
                    </a:gridCol>
                    <a:gridCol w="2926505">
                      <a:extLst>
                        <a:ext uri="{9D8B030D-6E8A-4147-A177-3AD203B41FA5}">
                          <a16:colId xmlns:a16="http://schemas.microsoft.com/office/drawing/2014/main" val="20001"/>
                        </a:ext>
                      </a:extLst>
                    </a:gridCol>
                    <a:gridCol w="1644310">
                      <a:extLst>
                        <a:ext uri="{9D8B030D-6E8A-4147-A177-3AD203B41FA5}">
                          <a16:colId xmlns:a16="http://schemas.microsoft.com/office/drawing/2014/main" val="20002"/>
                        </a:ext>
                      </a:extLst>
                    </a:gridCol>
                    <a:gridCol w="2112999">
                      <a:extLst>
                        <a:ext uri="{9D8B030D-6E8A-4147-A177-3AD203B41FA5}">
                          <a16:colId xmlns:a16="http://schemas.microsoft.com/office/drawing/2014/main" val="20003"/>
                        </a:ext>
                      </a:extLst>
                    </a:gridCol>
                    <a:gridCol w="2100228">
                      <a:extLst>
                        <a:ext uri="{9D8B030D-6E8A-4147-A177-3AD203B41FA5}">
                          <a16:colId xmlns:a16="http://schemas.microsoft.com/office/drawing/2014/main" val="20004"/>
                        </a:ext>
                      </a:extLst>
                    </a:gridCol>
                  </a:tblGrid>
                  <a:tr h="426720">
                    <a:tc>
                      <a:txBody>
                        <a:bodyPr/>
                        <a:lstStyle/>
                        <a:p>
                          <a:pPr algn="ctr">
                            <a:spcAft>
                              <a:spcPts val="0"/>
                            </a:spcAft>
                          </a:pPr>
                          <a:r>
                            <a:rPr lang="nl-NL" sz="2800" dirty="0">
                              <a:effectLst/>
                            </a:rPr>
                            <a:t>Loại</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Tên gọi</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Số đỉnh</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Số cạnh</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Số mặt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6720">
                    <a:tc>
                      <a:txBody>
                        <a:bodyPr/>
                        <a:lstStyle/>
                        <a:p>
                          <a:endParaRPr lang="en-US"/>
                        </a:p>
                      </a:txBody>
                      <a:tcPr marL="68580" marR="68580" marT="0" marB="0">
                        <a:blipFill>
                          <a:blip r:embed="rId2"/>
                          <a:stretch>
                            <a:fillRect l="-333" t="-122857" r="-482333" b="-452857"/>
                          </a:stretch>
                        </a:blipFill>
                      </a:tcPr>
                    </a:tc>
                    <a:tc>
                      <a:txBody>
                        <a:bodyPr/>
                        <a:lstStyle/>
                        <a:p>
                          <a:pPr>
                            <a:spcAft>
                              <a:spcPts val="0"/>
                            </a:spcAft>
                          </a:pPr>
                          <a:r>
                            <a:rPr lang="nl-NL" sz="2800">
                              <a:effectLst/>
                            </a:rPr>
                            <a:t>Tứ diện đều</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4</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6</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4</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6720">
                    <a:tc>
                      <a:txBody>
                        <a:bodyPr/>
                        <a:lstStyle/>
                        <a:p>
                          <a:endParaRPr lang="en-US"/>
                        </a:p>
                      </a:txBody>
                      <a:tcPr marL="68580" marR="68580" marT="0" marB="0">
                        <a:blipFill>
                          <a:blip r:embed="rId2"/>
                          <a:stretch>
                            <a:fillRect l="-333" t="-219718" r="-482333" b="-346479"/>
                          </a:stretch>
                        </a:blipFill>
                      </a:tcPr>
                    </a:tc>
                    <a:tc>
                      <a:txBody>
                        <a:bodyPr/>
                        <a:lstStyle/>
                        <a:p>
                          <a:pPr>
                            <a:spcAft>
                              <a:spcPts val="0"/>
                            </a:spcAft>
                          </a:pPr>
                          <a:r>
                            <a:rPr lang="nl-NL" sz="2800">
                              <a:effectLst/>
                            </a:rPr>
                            <a:t>Lập phương</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8</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12</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6</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6720">
                    <a:tc>
                      <a:txBody>
                        <a:bodyPr/>
                        <a:lstStyle/>
                        <a:p>
                          <a:endParaRPr lang="en-US"/>
                        </a:p>
                      </a:txBody>
                      <a:tcPr marL="68580" marR="68580" marT="0" marB="0">
                        <a:blipFill>
                          <a:blip r:embed="rId2"/>
                          <a:stretch>
                            <a:fillRect l="-333" t="-324286" r="-482333" b="-251429"/>
                          </a:stretch>
                        </a:blipFill>
                      </a:tcPr>
                    </a:tc>
                    <a:tc>
                      <a:txBody>
                        <a:bodyPr/>
                        <a:lstStyle/>
                        <a:p>
                          <a:pPr>
                            <a:spcAft>
                              <a:spcPts val="0"/>
                            </a:spcAft>
                          </a:pPr>
                          <a:r>
                            <a:rPr lang="nl-NL" sz="2800">
                              <a:effectLst/>
                            </a:rPr>
                            <a:t>Bát diện đều</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6</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12</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8</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6720">
                    <a:tc>
                      <a:txBody>
                        <a:bodyPr/>
                        <a:lstStyle/>
                        <a:p>
                          <a:endParaRPr lang="en-US"/>
                        </a:p>
                      </a:txBody>
                      <a:tcPr marL="68580" marR="68580" marT="0" marB="0">
                        <a:blipFill>
                          <a:blip r:embed="rId2"/>
                          <a:stretch>
                            <a:fillRect l="-333" t="-424286" r="-482333" b="-151429"/>
                          </a:stretch>
                        </a:blipFill>
                      </a:tcPr>
                    </a:tc>
                    <a:tc>
                      <a:txBody>
                        <a:bodyPr/>
                        <a:lstStyle/>
                        <a:p>
                          <a:pPr>
                            <a:spcAft>
                              <a:spcPts val="0"/>
                            </a:spcAft>
                          </a:pPr>
                          <a:r>
                            <a:rPr lang="nl-NL" sz="2800" dirty="0">
                              <a:effectLst/>
                            </a:rPr>
                            <a:t>Mười hai mặt đều</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20</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30</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12</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6720">
                    <a:tc>
                      <a:txBody>
                        <a:bodyPr/>
                        <a:lstStyle/>
                        <a:p>
                          <a:endParaRPr lang="en-US"/>
                        </a:p>
                      </a:txBody>
                      <a:tcPr marL="68580" marR="68580" marT="0" marB="0">
                        <a:blipFill>
                          <a:blip r:embed="rId2"/>
                          <a:stretch>
                            <a:fillRect l="-333" t="-524286" r="-482333" b="-51429"/>
                          </a:stretch>
                        </a:blipFill>
                      </a:tcPr>
                    </a:tc>
                    <a:tc>
                      <a:txBody>
                        <a:bodyPr/>
                        <a:lstStyle/>
                        <a:p>
                          <a:pPr>
                            <a:spcAft>
                              <a:spcPts val="0"/>
                            </a:spcAft>
                          </a:pPr>
                          <a:r>
                            <a:rPr lang="nl-NL" sz="2800">
                              <a:effectLst/>
                            </a:rPr>
                            <a:t>Hai mươi mặt đều</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12</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a:effectLst/>
                            </a:rPr>
                            <a:t>30</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2800" dirty="0">
                              <a:effectLst/>
                            </a:rPr>
                            <a:t>20</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mc:Fallback>
      </mc:AlternateContent>
      <p:sp>
        <p:nvSpPr>
          <p:cNvPr id="8" name="Rectangle 4">
            <a:extLst>
              <a:ext uri="{FF2B5EF4-FFF2-40B4-BE49-F238E27FC236}">
                <a16:creationId xmlns:a16="http://schemas.microsoft.com/office/drawing/2014/main" id="{C747A885-F2D1-409F-9DDA-9CB0AA9B9FF6}"/>
              </a:ext>
            </a:extLst>
          </p:cNvPr>
          <p:cNvSpPr>
            <a:spLocks noChangeArrowheads="1"/>
          </p:cNvSpPr>
          <p:nvPr/>
        </p:nvSpPr>
        <p:spPr bwMode="auto">
          <a:xfrm>
            <a:off x="349287" y="16202"/>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9"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36" y="42313"/>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8865" y="5210"/>
            <a:ext cx="11050075"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CHUYÊN ĐỀ 24. </a:t>
            </a:r>
            <a:r>
              <a:rPr lang="en-US" sz="3200" b="1" dirty="0">
                <a:solidFill>
                  <a:srgbClr val="C00000"/>
                </a:solidFill>
                <a:latin typeface="Calibri" panose="020F0502020204030204" pitchFamily="34" charset="0"/>
              </a:rPr>
              <a:t>KHỐI ĐA DIỆN LỒI-KHỐI ĐA DIỆN ĐỀU</a:t>
            </a:r>
            <a:endParaRPr lang="vi-VN" sz="3200" dirty="0"/>
          </a:p>
        </p:txBody>
      </p:sp>
    </p:spTree>
    <p:extLst>
      <p:ext uri="{BB962C8B-B14F-4D97-AF65-F5344CB8AC3E}">
        <p14:creationId xmlns:p14="http://schemas.microsoft.com/office/powerpoint/2010/main" val="19036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5000"/>
                                  </p:iterate>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8" presetClass="emph" presetSubtype="0" repeatCount="indefinite" fill="hold" nodeType="withEffect">
                                  <p:stCondLst>
                                    <p:cond delay="0"/>
                                  </p:stCondLst>
                                  <p:childTnLst>
                                    <p:animRot by="21600000">
                                      <p:cBhvr>
                                        <p:cTn id="39"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3966" y="3194381"/>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660379" y="1409219"/>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 name="Rectangle 1"/>
          <p:cNvSpPr/>
          <p:nvPr/>
        </p:nvSpPr>
        <p:spPr>
          <a:xfrm>
            <a:off x="159657" y="126740"/>
            <a:ext cx="10189028" cy="3231654"/>
          </a:xfrm>
          <a:prstGeom prst="rect">
            <a:avLst/>
          </a:prstGeom>
        </p:spPr>
        <p:txBody>
          <a:bodyPr wrap="square">
            <a:spAutoFit/>
          </a:bodyPr>
          <a:lstStyle/>
          <a:p>
            <a:pPr marL="0" marR="0" lvl="0" indent="0" algn="l" defTabSz="914400" rtl="0" eaLnBrk="1" fontAlgn="ctr" latinLnBrk="0" hangingPunct="1">
              <a:lnSpc>
                <a:spcPct val="115000"/>
              </a:lnSpc>
              <a:spcBef>
                <a:spcPts val="600"/>
              </a:spcBef>
              <a:spcAft>
                <a:spcPts val="0"/>
              </a:spcAft>
              <a:buClrTx/>
              <a:buSzTx/>
              <a:buFontTx/>
              <a:buNone/>
              <a:tabLst>
                <a:tab pos="629920" algn="l"/>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3.</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Khẳng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ctr" latinLnBrk="0" hangingPunct="1">
              <a:lnSpc>
                <a:spcPct val="115000"/>
              </a:lnSpc>
              <a:spcBef>
                <a:spcPts val="600"/>
              </a:spcBef>
              <a:spcAft>
                <a:spcPts val="0"/>
              </a:spcAft>
              <a:buClrTx/>
              <a:buSzTx/>
              <a:buFontTx/>
              <a:buNone/>
              <a:tabLst>
                <a:tab pos="629920" algn="l"/>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chẵn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ctr" latinLnBrk="0" hangingPunct="1">
              <a:lnSpc>
                <a:spcPct val="115000"/>
              </a:lnSpc>
              <a:spcBef>
                <a:spcPts val="600"/>
              </a:spcBef>
              <a:spcAft>
                <a:spcPts val="0"/>
              </a:spcAft>
              <a:buClrTx/>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Tồn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lẻ</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ctr" latinLnBrk="0" hangingPunct="1">
              <a:lnSpc>
                <a:spcPct val="115000"/>
              </a:lnSpc>
              <a:spcBef>
                <a:spcPts val="600"/>
              </a:spcBef>
              <a:spcAft>
                <a:spcPts val="0"/>
              </a:spcAft>
              <a:buClrTx/>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chẵn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ctr" latinLnBrk="0" hangingPunct="1">
              <a:lnSpc>
                <a:spcPct val="115000"/>
              </a:lnSpc>
              <a:spcBef>
                <a:spcPts val="600"/>
              </a:spcBef>
              <a:spcAft>
                <a:spcPts val="0"/>
              </a:spcAft>
              <a:buClrTx/>
              <a:buSzTx/>
              <a:buFontTx/>
              <a:buNone/>
              <a:tabLst>
                <a:tab pos="629920" algn="l"/>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chẵn</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80571" y="4323366"/>
            <a:ext cx="6096000" cy="10772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chẵn</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676571" y="3943169"/>
            <a:ext cx="5225143" cy="2914831"/>
          </a:xfrm>
          <a:prstGeom prst="rect">
            <a:avLst/>
          </a:prstGeom>
          <a:noFill/>
          <a:ln>
            <a:noFill/>
          </a:ln>
        </p:spPr>
      </p:pic>
      <p:sp>
        <p:nvSpPr>
          <p:cNvPr id="10" name="Action Button: Back or Previous 9">
            <a:hlinkClick r:id="rId3" action="ppaction://hlinksldjump" highlightClick="1"/>
          </p:cNvPr>
          <p:cNvSpPr/>
          <p:nvPr/>
        </p:nvSpPr>
        <p:spPr>
          <a:xfrm>
            <a:off x="0"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4" action="ppaction://hlinksldjump" highlightClick="1"/>
          </p:cNvPr>
          <p:cNvSpPr/>
          <p:nvPr/>
        </p:nvSpPr>
        <p:spPr>
          <a:xfrm>
            <a:off x="930324"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06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36058" y="2097368"/>
            <a:ext cx="164339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giải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p>
        </p:txBody>
      </p:sp>
      <p:sp>
        <p:nvSpPr>
          <p:cNvPr id="11" name="Oval 9">
            <a:extLst>
              <a:ext uri="{FF2B5EF4-FFF2-40B4-BE49-F238E27FC236}">
                <a16:creationId xmlns:a16="http://schemas.microsoft.com/office/drawing/2014/main" id="{2B590A4C-6558-44AA-81D2-D19E926AD8BF}"/>
              </a:ext>
            </a:extLst>
          </p:cNvPr>
          <p:cNvSpPr/>
          <p:nvPr/>
        </p:nvSpPr>
        <p:spPr>
          <a:xfrm>
            <a:off x="699845" y="1459285"/>
            <a:ext cx="671736" cy="6666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59657" y="306108"/>
                <a:ext cx="11800113" cy="1791260"/>
              </a:xfrm>
              <a:prstGeom prst="rect">
                <a:avLst/>
              </a:prstGeom>
            </p:spPr>
            <p:txBody>
              <a:bodyPr wrap="square">
                <a:spAutoFit/>
              </a:bodyPr>
              <a:lstStyle/>
              <a:p>
                <a:pPr marL="0" marR="0" lvl="0" indent="0" algn="l" defTabSz="914400" rtl="0" eaLnBrk="1" fontAlgn="ctr" latinLnBrk="0" hangingPunct="1">
                  <a:lnSpc>
                    <a:spcPct val="115000"/>
                  </a:lnSpc>
                  <a:spcBef>
                    <a:spcPts val="600"/>
                  </a:spcBef>
                  <a:spcAft>
                    <a:spcPts val="0"/>
                  </a:spcAft>
                  <a:buClrTx/>
                  <a:buSzTx/>
                  <a:buFontTx/>
                  <a:buNone/>
                  <a:tabLst>
                    <a:tab pos="629920" algn="l"/>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Câu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4</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5;3</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𝐶</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𝐶</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629920" marR="0" lvl="0" indent="0" algn="just" defTabSz="914400" rtl="0" eaLnBrk="1" fontAlgn="auto" latinLnBrk="0" hangingPunct="1">
                  <a:lnSpc>
                    <a:spcPct val="115000"/>
                  </a:lnSpc>
                  <a:spcBef>
                    <a:spcPts val="0"/>
                  </a:spcBef>
                  <a:spcAft>
                    <a:spcPts val="0"/>
                  </a:spcAft>
                  <a:buClrTx/>
                  <a:buSzTx/>
                  <a:buFontTx/>
                  <a:buNone/>
                  <a:tabLst>
                    <a:tab pos="3598863" algn="l"/>
                    <a:tab pos="6400800" algn="l"/>
                    <a:tab pos="9028113" algn="l"/>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=50</m:t>
                    </m:r>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=32</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C.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=42</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D.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=18</m:t>
                    </m:r>
                  </m:oMath>
                </a14:m>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159657" y="306108"/>
                <a:ext cx="11800113" cy="1791260"/>
              </a:xfrm>
              <a:prstGeom prst="rect">
                <a:avLst/>
              </a:prstGeom>
              <a:blipFill>
                <a:blip r:embed="rId2"/>
                <a:stretch>
                  <a:fillRect l="-1291" t="-340" b="-7483"/>
                </a:stretch>
              </a:blipFill>
            </p:spPr>
            <p:txBody>
              <a:bodyPr/>
              <a:lstStyle/>
              <a:p>
                <a:r>
                  <a:rPr lang="en-US">
                    <a:noFill/>
                  </a:rPr>
                  <a:t> </a:t>
                </a:r>
              </a:p>
            </p:txBody>
          </p:sp>
        </mc:Fallback>
      </mc:AlternateContent>
      <p:pic>
        <p:nvPicPr>
          <p:cNvPr id="7" name="Picture 6"/>
          <p:cNvPicPr/>
          <p:nvPr/>
        </p:nvPicPr>
        <p:blipFill>
          <a:blip r:embed="rId3">
            <a:extLst>
              <a:ext uri="{28A0092B-C50C-407E-A947-70E740481C1C}">
                <a14:useLocalDpi xmlns:a14="http://schemas.microsoft.com/office/drawing/2010/main" val="0"/>
              </a:ext>
            </a:extLst>
          </a:blip>
          <a:srcRect t="996"/>
          <a:stretch>
            <a:fillRect/>
          </a:stretch>
        </p:blipFill>
        <p:spPr bwMode="auto">
          <a:xfrm>
            <a:off x="5907314" y="2682143"/>
            <a:ext cx="6052456" cy="4175857"/>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611244" y="3196130"/>
                <a:ext cx="6416957" cy="2554545"/>
              </a:xfrm>
              <a:prstGeom prst="rect">
                <a:avLst/>
              </a:prstGeom>
            </p:spPr>
            <p:txBody>
              <a:bodyPr wrap="square">
                <a:spAutoFit/>
              </a:bodyPr>
              <a:lstStyle/>
              <a:p>
                <a:pPr marL="628650" marR="0" lvl="0" indent="1905"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5;3</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28650" marR="0" lvl="0" indent="1905"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Do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đỉnh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=20</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𝐶</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=30</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628650" marR="0" lvl="0" indent="1905"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𝑇</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𝐷</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𝐶</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=20+30=50</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mc:Choice>
        <mc:Fallback xmlns="">
          <p:sp>
            <p:nvSpPr>
              <p:cNvPr id="3" name="Rectangle 2"/>
              <p:cNvSpPr>
                <a:spLocks noRot="1" noChangeAspect="1" noMove="1" noResize="1" noEditPoints="1" noAdjustHandles="1" noChangeArrowheads="1" noChangeShapeType="1" noTextEdit="1"/>
              </p:cNvSpPr>
              <p:nvPr/>
            </p:nvSpPr>
            <p:spPr>
              <a:xfrm>
                <a:off x="-611244" y="3196130"/>
                <a:ext cx="6416957" cy="2554545"/>
              </a:xfrm>
              <a:prstGeom prst="rect">
                <a:avLst/>
              </a:prstGeom>
              <a:blipFill>
                <a:blip r:embed="rId4"/>
                <a:stretch>
                  <a:fillRect t="-3341" r="-2281" b="-6683"/>
                </a:stretch>
              </a:blipFill>
            </p:spPr>
            <p:txBody>
              <a:bodyPr/>
              <a:lstStyle/>
              <a:p>
                <a:r>
                  <a:rPr lang="en-US">
                    <a:noFill/>
                  </a:rPr>
                  <a:t> </a:t>
                </a:r>
              </a:p>
            </p:txBody>
          </p:sp>
        </mc:Fallback>
      </mc:AlternateContent>
      <p:sp>
        <p:nvSpPr>
          <p:cNvPr id="10" name="Action Button: Back or Previous 9">
            <a:hlinkClick r:id="rId5" action="ppaction://hlinksldjump" highlightClick="1"/>
          </p:cNvPr>
          <p:cNvSpPr/>
          <p:nvPr/>
        </p:nvSpPr>
        <p:spPr>
          <a:xfrm>
            <a:off x="0" y="6209677"/>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6" action="ppaction://hlinksldjump" highlightClick="1"/>
          </p:cNvPr>
          <p:cNvSpPr/>
          <p:nvPr/>
        </p:nvSpPr>
        <p:spPr>
          <a:xfrm>
            <a:off x="930324" y="6209678"/>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8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882" y="368034"/>
            <a:ext cx="12115800" cy="2554545"/>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vi-VN" sz="3200" b="1" dirty="0">
                <a:solidFill>
                  <a:srgbClr val="0070C0"/>
                </a:solidFill>
                <a:latin typeface="Arial" panose="020B0604020202020204" pitchFamily="34" charset="0"/>
              </a:rPr>
              <a:t>Câu </a:t>
            </a:r>
            <a:r>
              <a:rPr lang="en-US" sz="3200" b="1" dirty="0" smtClean="0">
                <a:solidFill>
                  <a:srgbClr val="0070C0"/>
                </a:solidFill>
                <a:latin typeface="Arial" panose="020B0604020202020204" pitchFamily="34" charset="0"/>
              </a:rPr>
              <a:t>5</a:t>
            </a:r>
            <a:r>
              <a:rPr lang="vi-VN" sz="3200" b="1" dirty="0" smtClean="0">
                <a:solidFill>
                  <a:srgbClr val="0070C0"/>
                </a:solidFill>
                <a:latin typeface="Arial" panose="020B0604020202020204" pitchFamily="34" charset="0"/>
              </a:rPr>
              <a:t>.</a:t>
            </a:r>
            <a:r>
              <a:rPr lang="en-US" sz="3200" b="1" dirty="0" smtClean="0">
                <a:solidFill>
                  <a:srgbClr val="0070C0"/>
                </a:solidFill>
                <a:latin typeface="Arial" panose="020B0604020202020204" pitchFamily="34" charset="0"/>
              </a:rPr>
              <a:t>  </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Tìm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mệnh đề đúng?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Hình chóp đều là hình chóp có tất cả các cạnh bên bằng nhau.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B</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Hình lập phương có 6 mặt là hình vuông.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C</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Hình hộp có đáy là hình chữ nhật.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D</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Hình lăng trụ đều có đáy là tam giác đều.</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2">
            <a:extLst>
              <a:ext uri="{FF2B5EF4-FFF2-40B4-BE49-F238E27FC236}">
                <a16:creationId xmlns:a16="http://schemas.microsoft.com/office/drawing/2014/main" id="{9DFCDD50-A0AD-4128-9BB8-482ED06F89B7}"/>
              </a:ext>
            </a:extLst>
          </p:cNvPr>
          <p:cNvSpPr txBox="1">
            <a:spLocks/>
          </p:cNvSpPr>
          <p:nvPr/>
        </p:nvSpPr>
        <p:spPr>
          <a:xfrm>
            <a:off x="228600" y="3343304"/>
            <a:ext cx="11658600" cy="27981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err="1" smtClean="0">
                <a:ln>
                  <a:noFill/>
                </a:ln>
                <a:solidFill>
                  <a:srgbClr val="002060"/>
                </a:solidFill>
                <a:effectLst/>
                <a:uLnTx/>
                <a:uFillTx/>
                <a:latin typeface="Calibri" panose="020F0502020204030204" pitchFamily="34" charset="0"/>
                <a:ea typeface="+mn-ea"/>
                <a:cs typeface="+mn-cs"/>
              </a:rPr>
              <a:t>Lời</a:t>
            </a:r>
            <a:r>
              <a:rPr kumimoji="0" lang="en-US" sz="32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mn-cs"/>
              </a:rPr>
              <a:t> </a:t>
            </a:r>
            <a:r>
              <a:rPr kumimoji="0" lang="en-US" sz="3200" b="1" i="0" u="none" strike="noStrike" kern="1200" cap="none" spc="0" normalizeH="0" baseline="0" noProof="0" dirty="0" err="1" smtClean="0">
                <a:ln>
                  <a:noFill/>
                </a:ln>
                <a:solidFill>
                  <a:srgbClr val="002060"/>
                </a:solidFill>
                <a:effectLst/>
                <a:uLnTx/>
                <a:uFillTx/>
                <a:latin typeface="Calibri" panose="020F0502020204030204" pitchFamily="34" charset="0"/>
                <a:ea typeface="+mn-ea"/>
                <a:cs typeface="+mn-cs"/>
              </a:rPr>
              <a:t>giải</a:t>
            </a:r>
            <a:r>
              <a:rPr kumimoji="0" lang="en-US" sz="32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Đáp</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án</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sai</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vì</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thiếu</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đáy</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là</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đa</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giác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đều</a:t>
            </a:r>
            <a:endPar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Đáp</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án</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C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sai</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vì</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thiếu</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các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loại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đáy</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là</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 Hình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bình</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hành</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hình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thoi</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hình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vuông</a:t>
            </a:r>
            <a:endPar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Đáp</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án</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D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sai</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vì</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đáy</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còn</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thiếu</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các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loại</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đa</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giác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đều</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khác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mn-cs"/>
              </a:rPr>
              <a:t> </a:t>
            </a:r>
            <a:endParaRPr kumimoji="0" lang="vi-VN"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panose="020B0400000000000000" pitchFamily="34" charset="-128"/>
              <a:cs typeface="+mn-cs"/>
              <a:sym typeface="Symbol" panose="05050102010706020507" pitchFamily="18" charset="2"/>
            </a:endParaRPr>
          </a:p>
        </p:txBody>
      </p:sp>
      <p:sp>
        <p:nvSpPr>
          <p:cNvPr id="5" name="Oval 4"/>
          <p:cNvSpPr/>
          <p:nvPr/>
        </p:nvSpPr>
        <p:spPr>
          <a:xfrm>
            <a:off x="118334" y="1861075"/>
            <a:ext cx="487680" cy="5029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Action Button: Back or Previous 8">
            <a:hlinkClick r:id="rId2"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ction Button: Forward or Next 9">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79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789505" y="1901687"/>
            <a:ext cx="662609" cy="583096"/>
          </a:xfrm>
          <a:prstGeom prst="ellipse">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 name="TextBox 1"/>
              <p:cNvSpPr txBox="1"/>
              <p:nvPr/>
            </p:nvSpPr>
            <p:spPr>
              <a:xfrm>
                <a:off x="649356" y="385661"/>
                <a:ext cx="11410122" cy="2554545"/>
              </a:xfrm>
              <a:prstGeom prst="rect">
                <a:avLst/>
              </a:prstGeom>
              <a:noFill/>
            </p:spPr>
            <p:txBody>
              <a:bodyPr wrap="square" rtlCol="0">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Câu</a:t>
                </a:r>
                <a:r>
                  <a:rPr lang="en-US" sz="3200" b="1" dirty="0" smtClean="0">
                    <a:solidFill>
                      <a:srgbClr val="0000FF"/>
                    </a:solidFill>
                    <a:latin typeface="Times New Roman" panose="02020603050405020304" pitchFamily="18" charset="0"/>
                    <a:cs typeface="Times New Roman" panose="02020603050405020304" pitchFamily="18" charset="0"/>
                  </a:rPr>
                  <a:t> 6: </a:t>
                </a:r>
                <a:r>
                  <a:rPr lang="vi-VN" sz="3200" dirty="0" smtClean="0">
                    <a:solidFill>
                      <a:srgbClr val="0000FF"/>
                    </a:solidFill>
                    <a:latin typeface="Times New Roman" panose="02020603050405020304" pitchFamily="18" charset="0"/>
                    <a:cs typeface="Times New Roman" panose="02020603050405020304" pitchFamily="18" charset="0"/>
                  </a:rPr>
                  <a:t>Cho khối đa diện đều loại {3;4}. Tổng các góc phẳng tại một đỉnh của khối đa diện bằng</a:t>
                </a:r>
                <a:r>
                  <a:rPr lang="vi-VN" sz="3200" dirty="0" smtClean="0">
                    <a:solidFill>
                      <a:srgbClr val="0000FF"/>
                    </a:solidFill>
                    <a:latin typeface="+mj-lt"/>
                  </a:rPr>
                  <a:t>?</a:t>
                </a:r>
              </a:p>
              <a:p>
                <a:endParaRPr lang="vi-VN" sz="3200" dirty="0" smtClean="0">
                  <a:solidFill>
                    <a:srgbClr val="0000FF"/>
                  </a:solidFill>
                  <a:latin typeface="+mj-lt"/>
                </a:endParaRPr>
              </a:p>
              <a:p>
                <a:r>
                  <a:rPr lang="vi-VN" sz="3200" b="1" dirty="0">
                    <a:solidFill>
                      <a:srgbClr val="0000FF"/>
                    </a:solidFill>
                    <a:latin typeface="+mj-lt"/>
                  </a:rPr>
                  <a:t>A. </a:t>
                </a:r>
                <a14:m>
                  <m:oMath xmlns:m="http://schemas.openxmlformats.org/officeDocument/2006/math">
                    <m:r>
                      <a:rPr lang="vi-VN" sz="3200" b="1" i="0" smtClean="0">
                        <a:solidFill>
                          <a:srgbClr val="0000FF"/>
                        </a:solidFill>
                        <a:latin typeface="Cambria Math" panose="02040503050406030204" pitchFamily="18" charset="0"/>
                        <a:ea typeface="Cambria Math" panose="02040503050406030204" pitchFamily="18" charset="0"/>
                      </a:rPr>
                      <m:t>𝟑𝟐𝟒</m:t>
                    </m:r>
                    <m:r>
                      <a:rPr lang="vi-VN" sz="3200" b="1" i="1" smtClean="0">
                        <a:solidFill>
                          <a:srgbClr val="0000FF"/>
                        </a:solidFill>
                        <a:latin typeface="Cambria Math" panose="02040503050406030204" pitchFamily="18" charset="0"/>
                        <a:ea typeface="Cambria Math" panose="02040503050406030204" pitchFamily="18" charset="0"/>
                      </a:rPr>
                      <m:t>°</m:t>
                    </m:r>
                  </m:oMath>
                </a14:m>
                <a:r>
                  <a:rPr lang="vi-VN" sz="3200" dirty="0" smtClean="0">
                    <a:solidFill>
                      <a:srgbClr val="0000FF"/>
                    </a:solidFill>
                    <a:latin typeface="+mj-lt"/>
                  </a:rPr>
                  <a:t>.</a:t>
                </a:r>
                <a:r>
                  <a:rPr lang="vi-VN" sz="3200" dirty="0">
                    <a:solidFill>
                      <a:srgbClr val="0000FF"/>
                    </a:solidFill>
                    <a:latin typeface="+mj-lt"/>
                  </a:rPr>
                  <a:t>		</a:t>
                </a:r>
                <a:r>
                  <a:rPr lang="vi-VN" sz="3200" b="1" dirty="0" smtClean="0">
                    <a:solidFill>
                      <a:srgbClr val="0000FF"/>
                    </a:solidFill>
                    <a:latin typeface="+mj-lt"/>
                  </a:rPr>
                  <a:t>B</a:t>
                </a:r>
                <a:r>
                  <a:rPr lang="vi-VN" sz="3200" dirty="0">
                    <a:solidFill>
                      <a:srgbClr val="0000FF"/>
                    </a:solidFill>
                    <a:latin typeface="+mj-lt"/>
                  </a:rPr>
                  <a:t>. </a:t>
                </a:r>
                <a14:m>
                  <m:oMath xmlns:m="http://schemas.openxmlformats.org/officeDocument/2006/math">
                    <m:r>
                      <a:rPr lang="vi-VN" sz="3200" b="1" i="1" smtClean="0">
                        <a:solidFill>
                          <a:srgbClr val="0000FF"/>
                        </a:solidFill>
                        <a:latin typeface="Cambria Math" panose="02040503050406030204" pitchFamily="18" charset="0"/>
                      </a:rPr>
                      <m:t>𝟑𝟔𝟎</m:t>
                    </m:r>
                    <m:r>
                      <a:rPr lang="vi-VN" sz="3200" b="1" i="1" smtClean="0">
                        <a:solidFill>
                          <a:srgbClr val="0000FF"/>
                        </a:solidFill>
                        <a:latin typeface="Cambria Math" panose="02040503050406030204" pitchFamily="18" charset="0"/>
                        <a:ea typeface="Cambria Math" panose="02040503050406030204" pitchFamily="18" charset="0"/>
                      </a:rPr>
                      <m:t>°</m:t>
                    </m:r>
                  </m:oMath>
                </a14:m>
                <a:r>
                  <a:rPr lang="vi-VN" sz="3200" dirty="0" smtClean="0">
                    <a:solidFill>
                      <a:srgbClr val="0000FF"/>
                    </a:solidFill>
                    <a:latin typeface="+mj-lt"/>
                  </a:rPr>
                  <a:t>.</a:t>
                </a:r>
                <a:r>
                  <a:rPr lang="vi-VN" sz="3200" dirty="0">
                    <a:solidFill>
                      <a:srgbClr val="0000FF"/>
                    </a:solidFill>
                    <a:latin typeface="+mj-lt"/>
                  </a:rPr>
                  <a:t>		</a:t>
                </a:r>
                <a:r>
                  <a:rPr lang="vi-VN" sz="3200" b="1" dirty="0" smtClean="0">
                    <a:solidFill>
                      <a:srgbClr val="0000FF"/>
                    </a:solidFill>
                    <a:latin typeface="+mj-lt"/>
                  </a:rPr>
                  <a:t>C</a:t>
                </a:r>
                <a:r>
                  <a:rPr lang="vi-VN" sz="3200" dirty="0">
                    <a:solidFill>
                      <a:srgbClr val="0000FF"/>
                    </a:solidFill>
                    <a:latin typeface="+mj-lt"/>
                  </a:rPr>
                  <a:t>. </a:t>
                </a:r>
                <a14:m>
                  <m:oMath xmlns:m="http://schemas.openxmlformats.org/officeDocument/2006/math">
                    <m:r>
                      <a:rPr lang="vi-VN" sz="3200" b="1" i="0" smtClean="0">
                        <a:solidFill>
                          <a:srgbClr val="0000FF"/>
                        </a:solidFill>
                        <a:latin typeface="Cambria Math" panose="02040503050406030204" pitchFamily="18" charset="0"/>
                      </a:rPr>
                      <m:t>𝟏𝟖𝟎</m:t>
                    </m:r>
                    <m:r>
                      <a:rPr lang="vi-VN" sz="3200" b="1" i="1" smtClean="0">
                        <a:solidFill>
                          <a:srgbClr val="0000FF"/>
                        </a:solidFill>
                        <a:latin typeface="Cambria Math" panose="02040503050406030204" pitchFamily="18" charset="0"/>
                        <a:ea typeface="Cambria Math" panose="02040503050406030204" pitchFamily="18" charset="0"/>
                      </a:rPr>
                      <m:t>°</m:t>
                    </m:r>
                  </m:oMath>
                </a14:m>
                <a:r>
                  <a:rPr lang="vi-VN" sz="3200" dirty="0" smtClean="0">
                    <a:solidFill>
                      <a:srgbClr val="0000FF"/>
                    </a:solidFill>
                    <a:latin typeface="+mj-lt"/>
                  </a:rPr>
                  <a:t>.</a:t>
                </a:r>
                <a:r>
                  <a:rPr lang="vi-VN" sz="3200" dirty="0">
                    <a:solidFill>
                      <a:srgbClr val="0000FF"/>
                    </a:solidFill>
                    <a:latin typeface="+mj-lt"/>
                  </a:rPr>
                  <a:t>		</a:t>
                </a:r>
                <a:r>
                  <a:rPr lang="vi-VN" sz="3200" b="1" dirty="0" smtClean="0">
                    <a:solidFill>
                      <a:srgbClr val="0000FF"/>
                    </a:solidFill>
                    <a:latin typeface="+mj-lt"/>
                  </a:rPr>
                  <a:t>D</a:t>
                </a:r>
                <a:r>
                  <a:rPr lang="vi-VN" sz="3200" dirty="0">
                    <a:solidFill>
                      <a:srgbClr val="0000FF"/>
                    </a:solidFill>
                    <a:latin typeface="+mj-lt"/>
                  </a:rPr>
                  <a:t>. </a:t>
                </a:r>
                <a14:m>
                  <m:oMath xmlns:m="http://schemas.openxmlformats.org/officeDocument/2006/math">
                    <m:r>
                      <a:rPr lang="vi-VN" sz="3200" b="1" i="0" smtClean="0">
                        <a:solidFill>
                          <a:srgbClr val="0000FF"/>
                        </a:solidFill>
                        <a:latin typeface="Cambria Math" panose="02040503050406030204" pitchFamily="18" charset="0"/>
                        <a:ea typeface="Cambria Math" panose="02040503050406030204" pitchFamily="18" charset="0"/>
                      </a:rPr>
                      <m:t>𝟐𝟒𝟎</m:t>
                    </m:r>
                    <m:r>
                      <a:rPr lang="vi-VN" sz="3200" b="0" i="1" smtClean="0">
                        <a:solidFill>
                          <a:srgbClr val="0000FF"/>
                        </a:solidFill>
                        <a:latin typeface="Cambria Math" panose="02040503050406030204" pitchFamily="18" charset="0"/>
                        <a:ea typeface="Cambria Math" panose="02040503050406030204" pitchFamily="18" charset="0"/>
                      </a:rPr>
                      <m:t>°</m:t>
                    </m:r>
                  </m:oMath>
                </a14:m>
                <a:r>
                  <a:rPr lang="vi-VN" sz="3200" dirty="0" smtClean="0">
                    <a:solidFill>
                      <a:srgbClr val="0000FF"/>
                    </a:solidFill>
                    <a:latin typeface="+mj-lt"/>
                  </a:rPr>
                  <a:t>.</a:t>
                </a:r>
                <a:endParaRPr lang="vi-VN" sz="3200" dirty="0">
                  <a:solidFill>
                    <a:srgbClr val="0000FF"/>
                  </a:solidFill>
                  <a:latin typeface="+mj-lt"/>
                </a:endParaRPr>
              </a:p>
              <a:p>
                <a:endParaRPr lang="vi-VN" sz="3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9356" y="385661"/>
                <a:ext cx="11410122" cy="2554545"/>
              </a:xfrm>
              <a:prstGeom prst="rect">
                <a:avLst/>
              </a:prstGeom>
              <a:blipFill>
                <a:blip r:embed="rId2"/>
                <a:stretch>
                  <a:fillRect l="-1390" t="-3341" r="-1924"/>
                </a:stretch>
              </a:blipFill>
            </p:spPr>
            <p:txBody>
              <a:bodyPr/>
              <a:lstStyle/>
              <a:p>
                <a:r>
                  <a:rPr lang="en-US">
                    <a:noFill/>
                  </a:rPr>
                  <a:t> </a:t>
                </a:r>
              </a:p>
            </p:txBody>
          </p:sp>
        </mc:Fallback>
      </mc:AlternateContent>
      <p:sp>
        <p:nvSpPr>
          <p:cNvPr id="4" name="TextBox 3"/>
          <p:cNvSpPr txBox="1"/>
          <p:nvPr/>
        </p:nvSpPr>
        <p:spPr>
          <a:xfrm>
            <a:off x="781877" y="2644170"/>
            <a:ext cx="1934816" cy="584775"/>
          </a:xfrm>
          <a:prstGeom prst="rect">
            <a:avLst/>
          </a:prstGeom>
          <a:no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giải</a:t>
            </a:r>
            <a:r>
              <a:rPr lang="en-US" sz="3200" b="1" dirty="0" smtClean="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781877" y="3689676"/>
                <a:ext cx="11145080" cy="1569660"/>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Khối </a:t>
                </a:r>
                <a:r>
                  <a:rPr lang="vi-VN" sz="3200" dirty="0">
                    <a:latin typeface="Times New Roman" panose="02020603050405020304" pitchFamily="18" charset="0"/>
                    <a:cs typeface="Times New Roman" panose="02020603050405020304" pitchFamily="18" charset="0"/>
                  </a:rPr>
                  <a:t>đa diện đều loại {3;4</a:t>
                </a:r>
                <a:r>
                  <a:rPr lang="vi-VN" sz="3200" dirty="0" smtClean="0">
                    <a:latin typeface="Times New Roman" panose="02020603050405020304" pitchFamily="18" charset="0"/>
                    <a:cs typeface="Times New Roman" panose="02020603050405020304" pitchFamily="18" charset="0"/>
                  </a:rPr>
                  <a:t>} là khối bát diện đều, mỗi mặt là một tam giác đều và tại mỗi đỉnh có 4 tam giác đều nên tổng các góc tại 1 đỉnh là </a:t>
                </a:r>
                <a14:m>
                  <m:oMath xmlns:m="http://schemas.openxmlformats.org/officeDocument/2006/math">
                    <m:r>
                      <a:rPr lang="vi-VN" sz="3200" b="0" i="1" smtClean="0">
                        <a:solidFill>
                          <a:schemeClr val="tx1"/>
                        </a:solidFill>
                        <a:latin typeface="Cambria Math" panose="02040503050406030204" pitchFamily="18" charset="0"/>
                        <a:ea typeface="Cambria Math" panose="02040503050406030204" pitchFamily="18" charset="0"/>
                      </a:rPr>
                      <m:t>240</m:t>
                    </m:r>
                    <m:r>
                      <a:rPr lang="vi-VN" sz="3200" b="0" i="1">
                        <a:solidFill>
                          <a:schemeClr val="tx1"/>
                        </a:solidFill>
                        <a:latin typeface="Cambria Math" panose="02040503050406030204" pitchFamily="18" charset="0"/>
                        <a:ea typeface="Cambria Math" panose="02040503050406030204" pitchFamily="18" charset="0"/>
                      </a:rPr>
                      <m:t>°</m:t>
                    </m:r>
                  </m:oMath>
                </a14:m>
                <a:r>
                  <a:rPr lang="vi-VN" sz="3200" dirty="0">
                    <a:solidFill>
                      <a:schemeClr val="tx1"/>
                    </a:solidFill>
                  </a:rPr>
                  <a:t>.</a:t>
                </a:r>
                <a:endParaRPr lang="vi-VN" sz="32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1877" y="3689676"/>
                <a:ext cx="11145080" cy="1569660"/>
              </a:xfrm>
              <a:prstGeom prst="rect">
                <a:avLst/>
              </a:prstGeom>
              <a:blipFill rotWithShape="0">
                <a:blip r:embed="rId5"/>
                <a:stretch>
                  <a:fillRect l="-1367" t="-5426" r="-2242" b="-11240"/>
                </a:stretch>
              </a:blipFill>
            </p:spPr>
            <p:txBody>
              <a:bodyPr/>
              <a:lstStyle/>
              <a:p>
                <a:r>
                  <a:rPr lang="vi-VN">
                    <a:noFill/>
                  </a:rPr>
                  <a:t> </a:t>
                </a:r>
              </a:p>
            </p:txBody>
          </p:sp>
        </mc:Fallback>
      </mc:AlternateContent>
      <p:sp>
        <p:nvSpPr>
          <p:cNvPr id="10" name="Action Button: Back or Previous 9">
            <a:hlinkClick r:id="rId6"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7"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795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961319" y="486087"/>
            <a:ext cx="662609" cy="583096"/>
          </a:xfrm>
          <a:prstGeom prst="ellipse">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2" name="TextBox 1"/>
          <p:cNvSpPr txBox="1"/>
          <p:nvPr/>
        </p:nvSpPr>
        <p:spPr>
          <a:xfrm>
            <a:off x="689112" y="38132"/>
            <a:ext cx="11410122" cy="2062103"/>
          </a:xfrm>
          <a:prstGeom prst="rect">
            <a:avLst/>
          </a:prstGeom>
          <a:noFill/>
        </p:spPr>
        <p:txBody>
          <a:bodyPr wrap="square" rtlCol="0">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Câu</a:t>
            </a:r>
            <a:r>
              <a:rPr lang="en-US" sz="3200" b="1" dirty="0" smtClean="0">
                <a:solidFill>
                  <a:srgbClr val="0000FF"/>
                </a:solidFill>
                <a:latin typeface="Times New Roman" panose="02020603050405020304" pitchFamily="18" charset="0"/>
                <a:cs typeface="Times New Roman" panose="02020603050405020304" pitchFamily="18" charset="0"/>
              </a:rPr>
              <a:t> 7: </a:t>
            </a:r>
            <a:r>
              <a:rPr lang="vi-VN" sz="3200" dirty="0" smtClean="0">
                <a:solidFill>
                  <a:srgbClr val="0000FF"/>
                </a:solidFill>
                <a:latin typeface="Times New Roman" panose="02020603050405020304" pitchFamily="18" charset="0"/>
                <a:cs typeface="Times New Roman" panose="02020603050405020304" pitchFamily="18" charset="0"/>
              </a:rPr>
              <a:t>Hình nào sau đây không có trục đối xứng</a:t>
            </a:r>
            <a:r>
              <a:rPr lang="vi-VN" sz="3200" dirty="0" smtClean="0">
                <a:solidFill>
                  <a:srgbClr val="0000FF"/>
                </a:solidFill>
                <a:latin typeface="+mj-lt"/>
              </a:rPr>
              <a:t>?</a:t>
            </a:r>
          </a:p>
          <a:p>
            <a:r>
              <a:rPr lang="vi-VN" sz="3200" dirty="0" smtClean="0">
                <a:solidFill>
                  <a:srgbClr val="0000FF"/>
                </a:solidFill>
                <a:latin typeface="+mj-lt"/>
              </a:rPr>
              <a:t>             </a:t>
            </a:r>
            <a:r>
              <a:rPr lang="vi-VN" sz="3200" b="1" dirty="0" smtClean="0">
                <a:solidFill>
                  <a:srgbClr val="0000FF"/>
                </a:solidFill>
                <a:latin typeface="+mj-lt"/>
              </a:rPr>
              <a:t>A.</a:t>
            </a:r>
            <a:r>
              <a:rPr lang="vi-VN" sz="3200" dirty="0" smtClean="0">
                <a:solidFill>
                  <a:srgbClr val="0000FF"/>
                </a:solidFill>
                <a:latin typeface="+mj-lt"/>
              </a:rPr>
              <a:t> Hình hộp xiên</a:t>
            </a:r>
            <a:r>
              <a:rPr lang="vi-VN" sz="3200" dirty="0" smtClean="0">
                <a:solidFill>
                  <a:srgbClr val="0000FF"/>
                </a:solidFill>
              </a:rPr>
              <a:t>. </a:t>
            </a:r>
            <a:r>
              <a:rPr lang="vi-VN" sz="3200" dirty="0">
                <a:solidFill>
                  <a:srgbClr val="0000FF"/>
                </a:solidFill>
                <a:latin typeface="+mj-lt"/>
              </a:rPr>
              <a:t>		</a:t>
            </a:r>
            <a:r>
              <a:rPr lang="vi-VN" sz="3200" dirty="0" smtClean="0">
                <a:solidFill>
                  <a:srgbClr val="0000FF"/>
                </a:solidFill>
                <a:latin typeface="+mj-lt"/>
              </a:rPr>
              <a:t>   </a:t>
            </a:r>
            <a:r>
              <a:rPr lang="vi-VN" sz="3200" b="1" dirty="0" smtClean="0">
                <a:solidFill>
                  <a:srgbClr val="0000FF"/>
                </a:solidFill>
                <a:latin typeface="+mj-lt"/>
              </a:rPr>
              <a:t>B</a:t>
            </a:r>
            <a:r>
              <a:rPr lang="vi-VN" sz="3200" dirty="0">
                <a:solidFill>
                  <a:srgbClr val="0000FF"/>
                </a:solidFill>
                <a:latin typeface="+mj-lt"/>
              </a:rPr>
              <a:t>. </a:t>
            </a:r>
            <a:r>
              <a:rPr lang="vi-VN" sz="3200" dirty="0" smtClean="0">
                <a:solidFill>
                  <a:srgbClr val="0000FF"/>
                </a:solidFill>
                <a:latin typeface="+mj-lt"/>
              </a:rPr>
              <a:t>Tam giác đều</a:t>
            </a:r>
            <a:r>
              <a:rPr lang="vi-VN" sz="3200" dirty="0">
                <a:solidFill>
                  <a:srgbClr val="0000FF"/>
                </a:solidFill>
                <a:latin typeface="+mj-lt"/>
              </a:rPr>
              <a:t>		</a:t>
            </a:r>
            <a:endParaRPr lang="vi-VN" sz="3200" dirty="0" smtClean="0">
              <a:solidFill>
                <a:srgbClr val="0000FF"/>
              </a:solidFill>
              <a:latin typeface="+mj-lt"/>
            </a:endParaRPr>
          </a:p>
          <a:p>
            <a:r>
              <a:rPr lang="vi-VN" sz="3200" b="1" dirty="0" smtClean="0">
                <a:solidFill>
                  <a:srgbClr val="0000FF"/>
                </a:solidFill>
                <a:latin typeface="+mj-lt"/>
              </a:rPr>
              <a:t>             C</a:t>
            </a:r>
            <a:r>
              <a:rPr lang="vi-VN" sz="3200" dirty="0" smtClean="0">
                <a:solidFill>
                  <a:srgbClr val="0000FF"/>
                </a:solidFill>
                <a:latin typeface="+mj-lt"/>
              </a:rPr>
              <a:t>. Hình tròn.</a:t>
            </a:r>
            <a:r>
              <a:rPr lang="vi-VN" sz="3200" dirty="0">
                <a:solidFill>
                  <a:srgbClr val="0000FF"/>
                </a:solidFill>
                <a:latin typeface="+mj-lt"/>
              </a:rPr>
              <a:t>		</a:t>
            </a:r>
            <a:r>
              <a:rPr lang="vi-VN" sz="3200" dirty="0" smtClean="0">
                <a:solidFill>
                  <a:srgbClr val="0000FF"/>
                </a:solidFill>
                <a:latin typeface="+mj-lt"/>
              </a:rPr>
              <a:t>            </a:t>
            </a:r>
            <a:r>
              <a:rPr lang="vi-VN" sz="3200" b="1" dirty="0" smtClean="0">
                <a:solidFill>
                  <a:srgbClr val="0000FF"/>
                </a:solidFill>
                <a:latin typeface="+mj-lt"/>
              </a:rPr>
              <a:t>D</a:t>
            </a:r>
            <a:r>
              <a:rPr lang="vi-VN" sz="3200" dirty="0">
                <a:solidFill>
                  <a:srgbClr val="0000FF"/>
                </a:solidFill>
                <a:latin typeface="+mj-lt"/>
              </a:rPr>
              <a:t>. </a:t>
            </a:r>
            <a:r>
              <a:rPr lang="vi-VN" sz="3200" dirty="0" smtClean="0">
                <a:solidFill>
                  <a:srgbClr val="0000FF"/>
                </a:solidFill>
                <a:latin typeface="+mj-lt"/>
              </a:rPr>
              <a:t>Đường thẳng.</a:t>
            </a:r>
            <a:endParaRPr lang="vi-VN" sz="3200" dirty="0">
              <a:solidFill>
                <a:srgbClr val="0000FF"/>
              </a:solidFill>
              <a:latin typeface="+mj-lt"/>
            </a:endParaRPr>
          </a:p>
          <a:p>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4905" y="3208745"/>
            <a:ext cx="1934816" cy="584775"/>
          </a:xfrm>
          <a:prstGeom prst="rect">
            <a:avLst/>
          </a:prstGeom>
          <a:no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875719" y="1977449"/>
            <a:ext cx="8876678" cy="1689084"/>
          </a:xfrm>
          <a:prstGeom prst="rect">
            <a:avLst/>
          </a:prstGeom>
        </p:spPr>
      </p:pic>
      <p:sp>
        <p:nvSpPr>
          <p:cNvPr id="9" name="TextBox 8"/>
          <p:cNvSpPr txBox="1"/>
          <p:nvPr/>
        </p:nvSpPr>
        <p:spPr>
          <a:xfrm>
            <a:off x="94269" y="3920508"/>
            <a:ext cx="11890341"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trục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Tam </a:t>
            </a:r>
            <a:r>
              <a:rPr lang="en-US" sz="2800" dirty="0" err="1" smtClean="0">
                <a:latin typeface="Times New Roman" panose="02020603050405020304" pitchFamily="18" charset="0"/>
                <a:cs typeface="Times New Roman" panose="02020603050405020304" pitchFamily="18" charset="0"/>
              </a:rPr>
              <a:t>giác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trục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tam </a:t>
            </a:r>
            <a:r>
              <a:rPr lang="en-US" sz="2800" dirty="0" err="1" smtClean="0">
                <a:latin typeface="Times New Roman" panose="02020603050405020304" pitchFamily="18" charset="0"/>
                <a:cs typeface="Times New Roman" panose="02020603050405020304" pitchFamily="18" charset="0"/>
              </a:rPr>
              <a:t>giác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xứng</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Action Button: Back or Previous 11">
            <a:hlinkClick r:id="rId3"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316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38740" y="2651458"/>
            <a:ext cx="675861" cy="622853"/>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 name="TextBox 1"/>
              <p:cNvSpPr txBox="1"/>
              <p:nvPr/>
            </p:nvSpPr>
            <p:spPr>
              <a:xfrm>
                <a:off x="119133" y="216490"/>
                <a:ext cx="11966713" cy="3046988"/>
              </a:xfrm>
              <a:prstGeom prst="rect">
                <a:avLst/>
              </a:prstGeom>
              <a:noFill/>
            </p:spPr>
            <p:txBody>
              <a:bodyPr wrap="square" rtlCol="0">
                <a:spAutoFit/>
              </a:bodyPr>
              <a:lstStyle/>
              <a:p>
                <a:r>
                  <a:rPr lang="nl-NL" sz="3200" b="1" dirty="0">
                    <a:solidFill>
                      <a:srgbClr val="0000FF"/>
                    </a:solidFill>
                    <a:latin typeface="Times New Roman" panose="02020603050405020304" pitchFamily="18" charset="0"/>
                    <a:cs typeface="Times New Roman" panose="02020603050405020304" pitchFamily="18" charset="0"/>
                  </a:rPr>
                  <a:t>Câu </a:t>
                </a:r>
                <a:r>
                  <a:rPr lang="nl-NL" sz="3200" b="1" dirty="0" smtClean="0">
                    <a:solidFill>
                      <a:srgbClr val="0000FF"/>
                    </a:solidFill>
                    <a:latin typeface="Times New Roman" panose="02020603050405020304" pitchFamily="18" charset="0"/>
                    <a:cs typeface="Times New Roman" panose="02020603050405020304" pitchFamily="18" charset="0"/>
                  </a:rPr>
                  <a:t>8: </a:t>
                </a:r>
                <a:r>
                  <a:rPr lang="nl-NL" sz="3200" dirty="0">
                    <a:solidFill>
                      <a:srgbClr val="0000FF"/>
                    </a:solidFill>
                    <a:latin typeface="Times New Roman" panose="02020603050405020304" pitchFamily="18" charset="0"/>
                    <a:cs typeface="Times New Roman" panose="02020603050405020304" pitchFamily="18" charset="0"/>
                  </a:rPr>
                  <a:t>Một người thợ thủ công làm mô hình đèn lồng bát diện đều, mỗi cạnh của bát diện đều đó được làm từ các que tre có độ dài </a:t>
                </a:r>
                <a14:m>
                  <m:oMath xmlns:m="http://schemas.openxmlformats.org/officeDocument/2006/math">
                    <m:r>
                      <a:rPr lang="nl-NL" sz="3200" i="1">
                        <a:solidFill>
                          <a:srgbClr val="0000FF"/>
                        </a:solidFill>
                        <a:latin typeface="Cambria Math" panose="02040503050406030204" pitchFamily="18" charset="0"/>
                      </a:rPr>
                      <m:t>8</m:t>
                    </m:r>
                    <m:r>
                      <a:rPr lang="nl-NL" sz="3200" i="1">
                        <a:solidFill>
                          <a:srgbClr val="0000FF"/>
                        </a:solidFill>
                        <a:latin typeface="Cambria Math" panose="02040503050406030204" pitchFamily="18" charset="0"/>
                      </a:rPr>
                      <m:t>𝑐𝑚</m:t>
                    </m:r>
                  </m:oMath>
                </a14:m>
                <a:r>
                  <a:rPr lang="nl-NL" sz="3200" dirty="0">
                    <a:solidFill>
                      <a:srgbClr val="0000FF"/>
                    </a:solidFill>
                    <a:latin typeface="Times New Roman" panose="02020603050405020304" pitchFamily="18" charset="0"/>
                    <a:cs typeface="Times New Roman" panose="02020603050405020304" pitchFamily="18" charset="0"/>
                  </a:rPr>
                  <a:t>. Hỏi người đó cần bao nhiêu mét que tre để làm </a:t>
                </a:r>
                <a14:m>
                  <m:oMath xmlns:m="http://schemas.openxmlformats.org/officeDocument/2006/math">
                    <m:r>
                      <a:rPr lang="nl-NL" sz="3200" i="1">
                        <a:solidFill>
                          <a:srgbClr val="0000FF"/>
                        </a:solidFill>
                        <a:latin typeface="Cambria Math" panose="02040503050406030204" pitchFamily="18" charset="0"/>
                      </a:rPr>
                      <m:t>100</m:t>
                    </m:r>
                  </m:oMath>
                </a14:m>
                <a:r>
                  <a:rPr lang="nl-NL" sz="3200" dirty="0">
                    <a:solidFill>
                      <a:srgbClr val="0000FF"/>
                    </a:solidFill>
                    <a:latin typeface="Times New Roman" panose="02020603050405020304" pitchFamily="18" charset="0"/>
                    <a:cs typeface="Times New Roman" panose="02020603050405020304" pitchFamily="18" charset="0"/>
                  </a:rPr>
                  <a:t> cái mô hình đèn lồng bát diện đều đó (giả sử mối nối giữa các que tre có độ dài không đáng kể)?</a:t>
                </a:r>
                <a:endParaRPr lang="vi-VN" sz="3200"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b="1" i="1">
                        <a:solidFill>
                          <a:srgbClr val="0000FF"/>
                        </a:solidFill>
                        <a:latin typeface="Cambria Math" panose="02040503050406030204" pitchFamily="18" charset="0"/>
                      </a:rPr>
                      <m:t>𝟗𝟔𝟎</m:t>
                    </m:r>
                    <m:r>
                      <a:rPr lang="en-US" sz="3200" b="1" i="1">
                        <a:solidFill>
                          <a:srgbClr val="0000FF"/>
                        </a:solidFill>
                        <a:latin typeface="Cambria Math" panose="02040503050406030204" pitchFamily="18" charset="0"/>
                      </a:rPr>
                      <m:t>𝒎</m:t>
                    </m:r>
                    <m:r>
                      <a:rPr lang="en-US" sz="3200" b="1" i="1">
                        <a:solidFill>
                          <a:srgbClr val="0000FF"/>
                        </a:solidFill>
                        <a:latin typeface="Cambria Math" panose="02040503050406030204" pitchFamily="18" charset="0"/>
                      </a:rPr>
                      <m:t>.</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B</a:t>
                </a:r>
                <a:r>
                  <a:rPr lang="en-US" sz="3200" b="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00FF"/>
                        </a:solidFill>
                        <a:latin typeface="Cambria Math" panose="02040503050406030204" pitchFamily="18" charset="0"/>
                      </a:rPr>
                      <m:t>𝟗𝟔</m:t>
                    </m:r>
                    <m:r>
                      <a:rPr lang="en-US" sz="3200" b="1" i="1">
                        <a:solidFill>
                          <a:srgbClr val="0000FF"/>
                        </a:solidFill>
                        <a:latin typeface="Cambria Math" panose="02040503050406030204" pitchFamily="18" charset="0"/>
                      </a:rPr>
                      <m:t>𝒎</m:t>
                    </m:r>
                    <m:r>
                      <a:rPr lang="en-US" sz="3200" b="1" i="1">
                        <a:solidFill>
                          <a:srgbClr val="0000FF"/>
                        </a:solidFill>
                        <a:latin typeface="Cambria Math" panose="02040503050406030204" pitchFamily="18" charset="0"/>
                      </a:rPr>
                      <m:t>.</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3200" b="1" i="1">
                        <a:solidFill>
                          <a:srgbClr val="0000FF"/>
                        </a:solidFill>
                        <a:latin typeface="Cambria Math" panose="02040503050406030204" pitchFamily="18" charset="0"/>
                      </a:rPr>
                      <m:t>𝟏𝟗𝟐</m:t>
                    </m:r>
                    <m:r>
                      <a:rPr lang="en-US" sz="3200" b="1" i="1">
                        <a:solidFill>
                          <a:srgbClr val="0000FF"/>
                        </a:solidFill>
                        <a:latin typeface="Cambria Math" panose="02040503050406030204" pitchFamily="18" charset="0"/>
                      </a:rPr>
                      <m:t>𝒎</m:t>
                    </m:r>
                    <m:r>
                      <a:rPr lang="en-US" sz="3200" b="1" i="1">
                        <a:solidFill>
                          <a:srgbClr val="0000FF"/>
                        </a:solidFill>
                        <a:latin typeface="Cambria Math" panose="02040503050406030204" pitchFamily="18" charset="0"/>
                      </a:rPr>
                      <m:t>.</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
                      <a:rPr lang="en-US" sz="3200" b="1" i="1">
                        <a:solidFill>
                          <a:srgbClr val="0000FF"/>
                        </a:solidFill>
                        <a:latin typeface="Cambria Math" panose="02040503050406030204" pitchFamily="18" charset="0"/>
                      </a:rPr>
                      <m:t>𝟏𝟐𝟖</m:t>
                    </m:r>
                    <m:r>
                      <a:rPr lang="en-US" sz="3200" b="1" i="1">
                        <a:solidFill>
                          <a:srgbClr val="0000FF"/>
                        </a:solidFill>
                        <a:latin typeface="Cambria Math" panose="02040503050406030204" pitchFamily="18" charset="0"/>
                      </a:rPr>
                      <m:t>𝒎</m:t>
                    </m:r>
                    <m:r>
                      <a:rPr lang="en-US" sz="3200" b="1" i="1">
                        <a:solidFill>
                          <a:srgbClr val="0000FF"/>
                        </a:solidFill>
                        <a:latin typeface="Cambria Math" panose="02040503050406030204" pitchFamily="18" charset="0"/>
                      </a:rPr>
                      <m:t>.</m:t>
                    </m:r>
                  </m:oMath>
                </a14:m>
                <a:r>
                  <a:rPr lang="en-US" sz="3200" dirty="0">
                    <a:solidFill>
                      <a:srgbClr val="0000FF"/>
                    </a:solidFill>
                    <a:latin typeface="Times New Roman" panose="02020603050405020304" pitchFamily="18" charset="0"/>
                    <a:cs typeface="Times New Roman" panose="02020603050405020304" pitchFamily="18" charset="0"/>
                  </a:rPr>
                  <a:t> </a:t>
                </a:r>
                <a:endParaRPr lang="vi-VN" sz="3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19133" y="216490"/>
                <a:ext cx="11966713" cy="3046988"/>
              </a:xfrm>
              <a:prstGeom prst="rect">
                <a:avLst/>
              </a:prstGeom>
              <a:blipFill>
                <a:blip r:embed="rId2"/>
                <a:stretch>
                  <a:fillRect l="-1325" t="-2806" r="-1732" b="-5611"/>
                </a:stretch>
              </a:blipFill>
            </p:spPr>
            <p:txBody>
              <a:bodyPr/>
              <a:lstStyle/>
              <a:p>
                <a:r>
                  <a:rPr lang="en-US">
                    <a:noFill/>
                  </a:rPr>
                  <a:t> </a:t>
                </a:r>
              </a:p>
            </p:txBody>
          </p:sp>
        </mc:Fallback>
      </mc:AlternateContent>
      <p:pic>
        <p:nvPicPr>
          <p:cNvPr id="3" name="Picture 2">
            <a:hlinkClick r:id="rId3" action="ppaction://hlinksldjump"/>
          </p:cNvPr>
          <p:cNvPicPr>
            <a:picLocks noChangeAspect="1"/>
          </p:cNvPicPr>
          <p:nvPr/>
        </p:nvPicPr>
        <p:blipFill>
          <a:blip r:embed="rId4"/>
          <a:stretch>
            <a:fillRect/>
          </a:stretch>
        </p:blipFill>
        <p:spPr>
          <a:xfrm>
            <a:off x="8632759" y="3212884"/>
            <a:ext cx="3106511" cy="3040133"/>
          </a:xfrm>
          <a:prstGeom prst="rect">
            <a:avLst/>
          </a:prstGeom>
          <a:solidFill>
            <a:schemeClr val="accent2"/>
          </a:solidFill>
        </p:spPr>
      </p:pic>
      <p:sp>
        <p:nvSpPr>
          <p:cNvPr id="5" name="Rectangle 4"/>
          <p:cNvSpPr/>
          <p:nvPr/>
        </p:nvSpPr>
        <p:spPr>
          <a:xfrm>
            <a:off x="543339" y="3097756"/>
            <a:ext cx="1794508" cy="584775"/>
          </a:xfrm>
          <a:prstGeom prst="rect">
            <a:avLst/>
          </a:prstGeom>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268527" y="3907998"/>
                <a:ext cx="8163339"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Mỗi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12</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12</m:t>
                    </m:r>
                    <m:r>
                      <a:rPr lang="en-US" sz="3200" i="1">
                        <a:latin typeface="Cambria Math" panose="02040503050406030204" pitchFamily="18" charset="0"/>
                      </a:rPr>
                      <m:t>.</m:t>
                    </m:r>
                    <m:r>
                      <a:rPr lang="en-US" sz="3200" i="1">
                        <a:latin typeface="Cambria Math" panose="02040503050406030204" pitchFamily="18" charset="0"/>
                      </a:rPr>
                      <m:t>8</m:t>
                    </m:r>
                    <m:r>
                      <a:rPr lang="en-US" sz="3200" i="1">
                        <a:latin typeface="Cambria Math" panose="02040503050406030204" pitchFamily="18" charset="0"/>
                      </a:rPr>
                      <m:t>𝑐𝑚</m:t>
                    </m:r>
                    <m:r>
                      <a:rPr lang="en-US" sz="3200" i="1">
                        <a:latin typeface="Cambria Math" panose="02040503050406030204" pitchFamily="18" charset="0"/>
                      </a:rPr>
                      <m:t>=</m:t>
                    </m:r>
                    <m:r>
                      <a:rPr lang="en-US" sz="3200" i="1">
                        <a:latin typeface="Cambria Math" panose="02040503050406030204" pitchFamily="18" charset="0"/>
                      </a:rPr>
                      <m:t>96</m:t>
                    </m:r>
                    <m:r>
                      <a:rPr lang="en-US" sz="3200" i="1">
                        <a:latin typeface="Cambria Math" panose="02040503050406030204" pitchFamily="18" charset="0"/>
                      </a:rPr>
                      <m:t>𝑐𝑚</m:t>
                    </m:r>
                    <m:r>
                      <a:rPr lang="en-US" sz="3200" i="1">
                        <a:latin typeface="Cambria Math" panose="02040503050406030204" pitchFamily="18" charset="0"/>
                      </a:rPr>
                      <m:t>=</m:t>
                    </m:r>
                    <m:r>
                      <a:rPr lang="en-US" sz="3200" i="1">
                        <a:latin typeface="Cambria Math" panose="02040503050406030204" pitchFamily="18" charset="0"/>
                      </a:rPr>
                      <m:t>0</m:t>
                    </m:r>
                    <m:r>
                      <a:rPr lang="en-US" sz="3200" i="1">
                        <a:latin typeface="Cambria Math" panose="02040503050406030204" pitchFamily="18" charset="0"/>
                      </a:rPr>
                      <m:t>,</m:t>
                    </m:r>
                    <m:r>
                      <a:rPr lang="en-US" sz="3200" i="1">
                        <a:latin typeface="Cambria Math" panose="02040503050406030204" pitchFamily="18" charset="0"/>
                      </a:rPr>
                      <m:t>96</m:t>
                    </m:r>
                    <m:r>
                      <a:rPr lang="en-US" sz="3200" i="1">
                        <a:latin typeface="Cambria Math" panose="02040503050406030204" pitchFamily="18" charset="0"/>
                      </a:rPr>
                      <m:t>𝑚</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100</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96</m:t>
                    </m:r>
                    <m:r>
                      <a:rPr lang="en-US" sz="3200" i="1">
                        <a:latin typeface="Cambria Math" panose="02040503050406030204" pitchFamily="18" charset="0"/>
                      </a:rPr>
                      <m:t>𝑚</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8527" y="3907998"/>
                <a:ext cx="8163339" cy="2062103"/>
              </a:xfrm>
              <a:prstGeom prst="rect">
                <a:avLst/>
              </a:prstGeom>
              <a:blipFill>
                <a:blip r:embed="rId5"/>
                <a:stretch>
                  <a:fillRect l="-1867" t="-4142" b="-8580"/>
                </a:stretch>
              </a:blipFill>
            </p:spPr>
            <p:txBody>
              <a:bodyPr/>
              <a:lstStyle/>
              <a:p>
                <a:r>
                  <a:rPr lang="en-US">
                    <a:noFill/>
                  </a:rPr>
                  <a:t> </a:t>
                </a:r>
              </a:p>
            </p:txBody>
          </p:sp>
        </mc:Fallback>
      </mc:AlternateContent>
      <p:sp>
        <p:nvSpPr>
          <p:cNvPr id="10" name="Action Button: Back or Previous 9">
            <a:hlinkClick r:id="rId6"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7"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8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122664" y="2003085"/>
            <a:ext cx="2102062" cy="579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p:cNvSpPr txBox="1"/>
          <p:nvPr/>
        </p:nvSpPr>
        <p:spPr>
          <a:xfrm>
            <a:off x="263951" y="273845"/>
            <a:ext cx="121920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9: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(THPT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Đống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-HN) Cho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16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đỉnh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Hỏi</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bao</a:t>
            </a: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tam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vuông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đỉnh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đỉnh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b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A</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560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112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121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128</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p:cNvSpPr txBox="1"/>
          <p:nvPr/>
        </p:nvSpPr>
        <p:spPr>
          <a:xfrm>
            <a:off x="122664" y="2724822"/>
            <a:ext cx="12192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16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đỉnh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chéo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chéo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14 tam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8.14=112 tam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2962946" y="1300442"/>
            <a:ext cx="675861" cy="62285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2" name="Action Button: Back or Previous 11">
            <a:hlinkClick r:id="rId2"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31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a:xfrm>
            <a:off x="277231" y="2392225"/>
            <a:ext cx="670326" cy="652633"/>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390355" y="39134"/>
            <a:ext cx="11102009" cy="3063875"/>
          </a:xfrm>
        </p:spPr>
        <p:txBody>
          <a:bodyPr>
            <a:no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Câu</a:t>
            </a:r>
            <a:r>
              <a:rPr lang="en-US" sz="3200" b="1" dirty="0" smtClean="0">
                <a:solidFill>
                  <a:srgbClr val="0000FF"/>
                </a:solidFill>
                <a:latin typeface="Times New Roman" panose="02020603050405020304" pitchFamily="18" charset="0"/>
                <a:cs typeface="Times New Roman" panose="02020603050405020304" pitchFamily="18" charset="0"/>
              </a:rPr>
              <a:t> 10: </a:t>
            </a:r>
            <a:r>
              <a:rPr lang="en-US" sz="3200" dirty="0" smtClean="0">
                <a:solidFill>
                  <a:srgbClr val="0000FF"/>
                </a:solidFill>
                <a:latin typeface="Times New Roman" panose="02020603050405020304" pitchFamily="18" charset="0"/>
                <a:cs typeface="Times New Roman" panose="02020603050405020304" pitchFamily="18" charset="0"/>
              </a:rPr>
              <a:t>(</a:t>
            </a:r>
            <a:r>
              <a:rPr lang="en-US" sz="3200" dirty="0" err="1" smtClean="0">
                <a:solidFill>
                  <a:srgbClr val="0000FF"/>
                </a:solidFill>
                <a:latin typeface="Times New Roman" panose="02020603050405020304" pitchFamily="18" charset="0"/>
                <a:cs typeface="Times New Roman" panose="02020603050405020304" pitchFamily="18" charset="0"/>
              </a:rPr>
              <a:t>Mã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đề</a:t>
            </a:r>
            <a:r>
              <a:rPr lang="en-US" sz="3200" dirty="0" smtClean="0">
                <a:solidFill>
                  <a:srgbClr val="0000FF"/>
                </a:solidFill>
                <a:latin typeface="Times New Roman" panose="02020603050405020304" pitchFamily="18" charset="0"/>
                <a:cs typeface="Times New Roman" panose="02020603050405020304" pitchFamily="18" charset="0"/>
              </a:rPr>
              <a:t> 101 BGD </a:t>
            </a:r>
            <a:r>
              <a:rPr lang="en-US" sz="3200" dirty="0" err="1" smtClean="0">
                <a:solidFill>
                  <a:srgbClr val="0000FF"/>
                </a:solidFill>
                <a:latin typeface="Times New Roman" panose="02020603050405020304" pitchFamily="18" charset="0"/>
                <a:cs typeface="Times New Roman" panose="02020603050405020304" pitchFamily="18" charset="0"/>
              </a:rPr>
              <a:t>năm</a:t>
            </a:r>
            <a:r>
              <a:rPr lang="en-US" sz="3200" dirty="0" smtClean="0">
                <a:solidFill>
                  <a:srgbClr val="0000FF"/>
                </a:solidFill>
                <a:latin typeface="Times New Roman" panose="02020603050405020304" pitchFamily="18" charset="0"/>
                <a:cs typeface="Times New Roman" panose="02020603050405020304" pitchFamily="18" charset="0"/>
              </a:rPr>
              <a:t> 2017) </a:t>
            </a:r>
            <a:r>
              <a:rPr lang="en-US" sz="3200" dirty="0" err="1" smtClean="0">
                <a:solidFill>
                  <a:srgbClr val="0000FF"/>
                </a:solidFill>
                <a:latin typeface="Times New Roman" panose="02020603050405020304" pitchFamily="18" charset="0"/>
                <a:cs typeface="Times New Roman" panose="02020603050405020304" pitchFamily="18" charset="0"/>
              </a:rPr>
              <a:t>Mặt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phẳng</a:t>
            </a:r>
            <a:r>
              <a:rPr lang="en-US" sz="3200" dirty="0" smtClean="0">
                <a:solidFill>
                  <a:srgbClr val="0000FF"/>
                </a:solidFill>
                <a:latin typeface="Times New Roman" panose="02020603050405020304" pitchFamily="18" charset="0"/>
                <a:cs typeface="Times New Roman" panose="02020603050405020304" pitchFamily="18" charset="0"/>
              </a:rPr>
              <a:t> (AB’C’) chia </a:t>
            </a:r>
            <a:r>
              <a:rPr lang="en-US" sz="3200" dirty="0" err="1" smtClean="0">
                <a:solidFill>
                  <a:srgbClr val="0000FF"/>
                </a:solidFill>
                <a:latin typeface="Times New Roman" panose="02020603050405020304" pitchFamily="18" charset="0"/>
                <a:cs typeface="Times New Roman" panose="02020603050405020304" pitchFamily="18" charset="0"/>
              </a:rPr>
              <a:t>khối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lăng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trụ</a:t>
            </a:r>
            <a:r>
              <a:rPr lang="en-US" sz="3200" dirty="0" smtClean="0">
                <a:solidFill>
                  <a:srgbClr val="0000FF"/>
                </a:solidFill>
                <a:latin typeface="Times New Roman" panose="02020603050405020304" pitchFamily="18" charset="0"/>
                <a:cs typeface="Times New Roman" panose="02020603050405020304" pitchFamily="18" charset="0"/>
              </a:rPr>
              <a:t> ABCA’B’C’ </a:t>
            </a:r>
            <a:r>
              <a:rPr lang="en-US" sz="3200" dirty="0" err="1" smtClean="0">
                <a:solidFill>
                  <a:srgbClr val="0000FF"/>
                </a:solidFill>
                <a:latin typeface="Times New Roman" panose="02020603050405020304" pitchFamily="18" charset="0"/>
                <a:cs typeface="Times New Roman" panose="02020603050405020304" pitchFamily="18" charset="0"/>
              </a:rPr>
              <a:t>thành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khối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diện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nào</a:t>
            </a:r>
            <a:r>
              <a:rPr lang="en-US" sz="3200" dirty="0">
                <a:solidFill>
                  <a:srgbClr val="0000FF"/>
                </a:solidFill>
                <a:latin typeface="Times New Roman" panose="02020603050405020304" pitchFamily="18" charset="0"/>
                <a:cs typeface="Times New Roman" panose="02020603050405020304" pitchFamily="18" charset="0"/>
              </a:rPr>
              <a:t>?</a:t>
            </a:r>
            <a:br>
              <a:rPr lang="en-US" sz="3200" dirty="0">
                <a:solidFill>
                  <a:srgbClr val="0000FF"/>
                </a:solidFill>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A</a:t>
            </a: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chóp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tứ</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giác</a:t>
            </a:r>
            <a:r>
              <a:rPr lang="en-US" sz="3200" dirty="0">
                <a:solidFill>
                  <a:srgbClr val="0000FF"/>
                </a:solidFill>
                <a:latin typeface="Times New Roman" panose="02020603050405020304" pitchFamily="18" charset="0"/>
                <a:cs typeface="Times New Roman" panose="02020603050405020304" pitchFamily="18" charset="0"/>
              </a:rPr>
              <a:t>.</a:t>
            </a:r>
            <a:br>
              <a:rPr lang="en-US" sz="3200" dirty="0">
                <a:solidFill>
                  <a:srgbClr val="0000FF"/>
                </a:solidFill>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B</a:t>
            </a: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chóp</a:t>
            </a:r>
            <a:r>
              <a:rPr lang="en-US" sz="3200" dirty="0">
                <a:solidFill>
                  <a:srgbClr val="0000FF"/>
                </a:solidFill>
                <a:latin typeface="Times New Roman" panose="02020603050405020304" pitchFamily="18" charset="0"/>
                <a:cs typeface="Times New Roman" panose="02020603050405020304" pitchFamily="18" charset="0"/>
              </a:rPr>
              <a:t> tam </a:t>
            </a:r>
            <a:r>
              <a:rPr lang="en-US" sz="3200" dirty="0" err="1">
                <a:solidFill>
                  <a:srgbClr val="0000FF"/>
                </a:solidFill>
                <a:latin typeface="Times New Roman" panose="02020603050405020304" pitchFamily="18" charset="0"/>
                <a:cs typeface="Times New Roman" panose="02020603050405020304" pitchFamily="18" charset="0"/>
              </a:rPr>
              <a:t>giác</a:t>
            </a:r>
            <a:r>
              <a:rPr lang="en-US" sz="3200" dirty="0">
                <a:solidFill>
                  <a:srgbClr val="0000FF"/>
                </a:solidFill>
                <a:latin typeface="Times New Roman" panose="02020603050405020304" pitchFamily="18" charset="0"/>
                <a:cs typeface="Times New Roman" panose="02020603050405020304" pitchFamily="18" charset="0"/>
              </a:rPr>
              <a:t>.</a:t>
            </a:r>
            <a:br>
              <a:rPr lang="en-US" sz="3200" dirty="0">
                <a:solidFill>
                  <a:srgbClr val="0000FF"/>
                </a:solidFill>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chóp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tam </a:t>
            </a:r>
            <a:r>
              <a:rPr lang="en-US" sz="3200" dirty="0" err="1">
                <a:solidFill>
                  <a:srgbClr val="0000FF"/>
                </a:solidFill>
                <a:latin typeface="Times New Roman" panose="02020603050405020304" pitchFamily="18" charset="0"/>
                <a:cs typeface="Times New Roman" panose="02020603050405020304" pitchFamily="18" charset="0"/>
              </a:rPr>
              <a:t>giác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chóp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ngũ</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giác</a:t>
            </a:r>
            <a:r>
              <a:rPr lang="en-US" sz="3200" dirty="0" smtClean="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a:r>
            <a:br>
              <a:rPr lang="en-US" sz="3200" dirty="0">
                <a:solidFill>
                  <a:srgbClr val="0000FF"/>
                </a:solidFill>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D</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chóp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tam </a:t>
            </a:r>
            <a:r>
              <a:rPr lang="en-US" sz="3200" dirty="0" err="1">
                <a:solidFill>
                  <a:srgbClr val="0000FF"/>
                </a:solidFill>
                <a:latin typeface="Times New Roman" panose="02020603050405020304" pitchFamily="18" charset="0"/>
                <a:cs typeface="Times New Roman" panose="02020603050405020304" pitchFamily="18" charset="0"/>
              </a:rPr>
              <a:t>giác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chóp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tứ</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giác</a:t>
            </a:r>
            <a:r>
              <a:rPr lang="en-US" sz="3200" dirty="0" smtClean="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4226" y="5559039"/>
            <a:ext cx="11118573" cy="1457739"/>
          </a:xfrm>
        </p:spPr>
        <p:txBody>
          <a:bodyPr>
            <a:normAutofit/>
          </a:bodyPr>
          <a:lstStyle/>
          <a:p>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phẳng</a:t>
            </a:r>
            <a:r>
              <a:rPr lang="en-US" sz="3200" dirty="0" smtClean="0">
                <a:latin typeface="Times New Roman" panose="02020603050405020304" pitchFamily="18" charset="0"/>
                <a:cs typeface="Times New Roman" panose="02020603050405020304" pitchFamily="18" charset="0"/>
              </a:rPr>
              <a:t> (A’BC) </a:t>
            </a:r>
            <a:r>
              <a:rPr lang="en-US" sz="3200" dirty="0">
                <a:latin typeface="Times New Roman" panose="02020603050405020304" pitchFamily="18" charset="0"/>
                <a:cs typeface="Times New Roman" panose="02020603050405020304" pitchFamily="18" charset="0"/>
              </a:rPr>
              <a:t>chia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trụ</a:t>
            </a:r>
            <a:r>
              <a:rPr lang="en-US" sz="3200" dirty="0" smtClean="0">
                <a:latin typeface="Times New Roman" panose="02020603050405020304" pitchFamily="18" charset="0"/>
                <a:cs typeface="Times New Roman" panose="02020603050405020304" pitchFamily="18" charset="0"/>
              </a:rPr>
              <a:t> ABCA’B’C’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chóp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chóp</a:t>
            </a:r>
            <a:r>
              <a:rPr lang="en-US" sz="3200" dirty="0" smtClean="0">
                <a:latin typeface="Times New Roman" panose="02020603050405020304" pitchFamily="18" charset="0"/>
                <a:cs typeface="Times New Roman" panose="02020603050405020304" pitchFamily="18" charset="0"/>
              </a:rPr>
              <a:t> 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 A’B’C’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chóp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 BB’C’C</a:t>
            </a:r>
          </a:p>
        </p:txBody>
      </p:sp>
      <p:pic>
        <p:nvPicPr>
          <p:cNvPr id="6" name="Picture 5"/>
          <p:cNvPicPr>
            <a:picLocks noChangeAspect="1"/>
          </p:cNvPicPr>
          <p:nvPr/>
        </p:nvPicPr>
        <p:blipFill>
          <a:blip r:embed="rId2"/>
          <a:stretch>
            <a:fillRect/>
          </a:stretch>
        </p:blipFill>
        <p:spPr>
          <a:xfrm>
            <a:off x="2209179" y="2934115"/>
            <a:ext cx="7332387" cy="2719192"/>
          </a:xfrm>
          <a:prstGeom prst="rect">
            <a:avLst/>
          </a:prstGeom>
        </p:spPr>
      </p:pic>
      <p:sp>
        <p:nvSpPr>
          <p:cNvPr id="7" name="Rounded Rectangle 6"/>
          <p:cNvSpPr/>
          <p:nvPr/>
        </p:nvSpPr>
        <p:spPr>
          <a:xfrm>
            <a:off x="0" y="3435848"/>
            <a:ext cx="1893597" cy="533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Action Button: Back or Previous 8">
            <a:hlinkClick r:id="rId3"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13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build="p"/>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 y="358616"/>
            <a:ext cx="11369040" cy="2554545"/>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Câu </a:t>
            </a:r>
            <a:r>
              <a:rPr kumimoji="0" lang="en-US"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11</a:t>
            </a: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a:t>
            </a: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  </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Khối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đa diện đều nào có số đỉnh nhiều nhất?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Khối bát diện đều (8 mặt đều).</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B</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Khối nhị thập diện đều (20 mặt đều).</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C</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Khối thập nhị diện đều (12 mặt đều).</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D</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Khối tứ diện đều.</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2"/>
          <p:cNvSpPr>
            <a:spLocks noChangeArrowheads="1"/>
          </p:cNvSpPr>
          <p:nvPr/>
        </p:nvSpPr>
        <p:spPr bwMode="auto">
          <a:xfrm>
            <a:off x="243840" y="2934463"/>
            <a:ext cx="72542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0000FF"/>
                </a:solidFill>
                <a:effectLst/>
                <a:uLnTx/>
                <a:uFillTx/>
                <a:latin typeface="Arial" pitchFamily="34" charset="0"/>
                <a:ea typeface="Times New Roman" pitchFamily="18" charset="0"/>
                <a:cs typeface="Arial" pitchFamily="34" charset="0"/>
              </a:rPr>
              <a:t>Lời</a:t>
            </a:r>
            <a:r>
              <a:rPr kumimoji="0" lang="en-US" altLang="en-US" sz="3200" b="1"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rPr>
              <a:t> </a:t>
            </a:r>
            <a:r>
              <a:rPr kumimoji="0" lang="en-US" altLang="en-US" sz="3200" b="1" i="0" u="none" strike="noStrike" kern="1200" cap="none" spc="0" normalizeH="0" baseline="0" noProof="0" dirty="0" err="1" smtClean="0">
                <a:ln>
                  <a:noFill/>
                </a:ln>
                <a:solidFill>
                  <a:srgbClr val="0000FF"/>
                </a:solidFill>
                <a:effectLst/>
                <a:uLnTx/>
                <a:uFillTx/>
                <a:latin typeface="Arial" pitchFamily="34" charset="0"/>
                <a:ea typeface="Times New Roman" pitchFamily="18" charset="0"/>
                <a:cs typeface="Arial" pitchFamily="34" charset="0"/>
              </a:rPr>
              <a:t>giải</a:t>
            </a: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pic>
        <p:nvPicPr>
          <p:cNvPr id="2049" name="Picture 41" descr="50623439_2039393499462230_4834779178266001408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280" y="2437253"/>
            <a:ext cx="7315200" cy="1900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2984" y="4303455"/>
            <a:ext cx="121879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Khối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bát</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diện</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đều</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thuộc</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loại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smtClean="0">
                <a:ln>
                  <a:noFill/>
                </a:ln>
                <a:solidFill>
                  <a:prstClr val="black"/>
                </a:solidFill>
                <a:effectLst/>
                <a:uLnTx/>
                <a:uFillTx/>
                <a:latin typeface="Cambria Math" pitchFamily="18" charset="0"/>
                <a:ea typeface="Times New Roman" pitchFamily="18" charset="0"/>
                <a:cs typeface="Arial" pitchFamily="34" charset="0"/>
              </a:rPr>
              <a:t>3;4</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nên</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số</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là</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smtClean="0">
                <a:ln>
                  <a:noFill/>
                </a:ln>
                <a:solidFill>
                  <a:prstClr val="black"/>
                </a:solidFill>
                <a:effectLst/>
                <a:uLnTx/>
                <a:uFillTx/>
                <a:latin typeface="Cambria Math" pitchFamily="18" charset="0"/>
                <a:ea typeface="Times New Roman" pitchFamily="18" charset="0"/>
                <a:cs typeface="Arial" pitchFamily="34" charset="0"/>
              </a:rPr>
              <a:t>8.34=6</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a:t>
            </a: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Khối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20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mặt</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đều</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thuộc</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loại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smtClean="0">
                <a:ln>
                  <a:noFill/>
                </a:ln>
                <a:solidFill>
                  <a:prstClr val="black"/>
                </a:solidFill>
                <a:effectLst/>
                <a:uLnTx/>
                <a:uFillTx/>
                <a:latin typeface="Cambria Math" pitchFamily="18" charset="0"/>
                <a:ea typeface="Times New Roman" pitchFamily="18" charset="0"/>
                <a:cs typeface="Arial" pitchFamily="34" charset="0"/>
              </a:rPr>
              <a:t>3;5</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nên</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số</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là</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smtClean="0">
                <a:ln>
                  <a:noFill/>
                </a:ln>
                <a:solidFill>
                  <a:prstClr val="black"/>
                </a:solidFill>
                <a:effectLst/>
                <a:uLnTx/>
                <a:uFillTx/>
                <a:latin typeface="Cambria Math" pitchFamily="18" charset="0"/>
                <a:ea typeface="Times New Roman" pitchFamily="18" charset="0"/>
                <a:cs typeface="Arial" pitchFamily="34" charset="0"/>
              </a:rPr>
              <a:t>20.35=12</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a:t>
            </a: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Khối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12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mặt</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đều</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thuộc</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loại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smtClean="0">
                <a:ln>
                  <a:noFill/>
                </a:ln>
                <a:solidFill>
                  <a:prstClr val="black"/>
                </a:solidFill>
                <a:effectLst/>
                <a:uLnTx/>
                <a:uFillTx/>
                <a:latin typeface="Cambria Math" pitchFamily="18" charset="0"/>
                <a:ea typeface="Times New Roman" pitchFamily="18" charset="0"/>
                <a:cs typeface="Arial" pitchFamily="34" charset="0"/>
              </a:rPr>
              <a:t>5;3</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nên</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số</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là</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smtClean="0">
                <a:ln>
                  <a:noFill/>
                </a:ln>
                <a:solidFill>
                  <a:prstClr val="black"/>
                </a:solidFill>
                <a:effectLst/>
                <a:uLnTx/>
                <a:uFillTx/>
                <a:latin typeface="Cambria Math" pitchFamily="18" charset="0"/>
                <a:ea typeface="Times New Roman" pitchFamily="18" charset="0"/>
                <a:cs typeface="Arial" pitchFamily="34" charset="0"/>
              </a:rPr>
              <a:t>12.53=20</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a:t>
            </a: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Khối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tứ</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diện</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đều</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có 4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a:t>
            </a: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Vậy</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khối</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12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mặt</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đều</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có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nhiều</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đỉnh</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itchFamily="34" charset="0"/>
                <a:ea typeface="Times New Roman" pitchFamily="18" charset="0"/>
                <a:cs typeface="Arial" pitchFamily="34" charset="0"/>
              </a:rPr>
              <a:t>nhất</a:t>
            </a:r>
            <a:r>
              <a:rPr kumimoji="0" lang="en-US" altLang="en-US" sz="3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rPr>
              <a:t>.</a:t>
            </a: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6" name="Oval 5"/>
          <p:cNvSpPr/>
          <p:nvPr/>
        </p:nvSpPr>
        <p:spPr>
          <a:xfrm>
            <a:off x="457200" y="1874520"/>
            <a:ext cx="487680" cy="5029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Action Button: Back or Previous 9">
            <a:hlinkClick r:id="rId3"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289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additive="base">
                                        <p:cTn id="13" dur="500" fill="hold"/>
                                        <p:tgtEl>
                                          <p:spTgt spid="2049"/>
                                        </p:tgtEl>
                                        <p:attrNameLst>
                                          <p:attrName>ppt_x</p:attrName>
                                        </p:attrNameLst>
                                      </p:cBhvr>
                                      <p:tavLst>
                                        <p:tav tm="0">
                                          <p:val>
                                            <p:strVal val="#ppt_x"/>
                                          </p:val>
                                        </p:tav>
                                        <p:tav tm="100000">
                                          <p:val>
                                            <p:strVal val="#ppt_x"/>
                                          </p:val>
                                        </p:tav>
                                      </p:tavLst>
                                    </p:anim>
                                    <p:anim calcmode="lin" valueType="num">
                                      <p:cBhvr additive="base">
                                        <p:cTn id="14"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13361" y="318619"/>
                <a:ext cx="11892048" cy="11236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Câu </a:t>
                </a:r>
                <a:r>
                  <a:rPr kumimoji="0" lang="en-US"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12</a:t>
                </a: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a:t>
                </a: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 </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Diện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tích toàn phần của khối bát diện đều cạnh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a:ea typeface="+mn-ea"/>
                        <a:cs typeface="+mn-cs"/>
                      </a:rPr>
                      <m:t>3</m:t>
                    </m:r>
                    <m:r>
                      <a:rPr kumimoji="0" lang="vi-VN" sz="3200" b="0" i="1" u="none" strike="noStrike" kern="1200" cap="none" spc="0" normalizeH="0" baseline="0" noProof="0">
                        <a:ln>
                          <a:noFill/>
                        </a:ln>
                        <a:solidFill>
                          <a:prstClr val="black"/>
                        </a:solidFill>
                        <a:effectLst/>
                        <a:uLnTx/>
                        <a:uFillTx/>
                        <a:latin typeface="Cambria Math"/>
                        <a:ea typeface="+mn-ea"/>
                        <a:cs typeface="+mn-cs"/>
                      </a:rPr>
                      <m:t>𝑎</m:t>
                    </m:r>
                  </m:oMath>
                </a14:m>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bằng</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a:ea typeface="+mn-ea"/>
                        <a:cs typeface="+mn-cs"/>
                      </a:rPr>
                      <m:t>𝟏𝟖</m:t>
                    </m:r>
                    <m:sSup>
                      <m:sSup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vi-VN" sz="3200" b="1" i="1" u="none" strike="noStrike" kern="1200" cap="none" spc="0" normalizeH="0" baseline="0" noProof="0">
                            <a:ln>
                              <a:noFill/>
                            </a:ln>
                            <a:solidFill>
                              <a:prstClr val="black"/>
                            </a:solidFill>
                            <a:effectLst/>
                            <a:uLnTx/>
                            <a:uFillTx/>
                            <a:latin typeface="Cambria Math"/>
                            <a:ea typeface="+mn-ea"/>
                            <a:cs typeface="+mn-cs"/>
                          </a:rPr>
                          <m:t>𝒂</m:t>
                        </m:r>
                      </m:e>
                      <m:sup>
                        <m:r>
                          <a:rPr kumimoji="0" lang="vi-VN" sz="3200" b="1" i="1" u="none" strike="noStrike" kern="1200" cap="none" spc="0" normalizeH="0" baseline="0" noProof="0">
                            <a:ln>
                              <a:noFill/>
                            </a:ln>
                            <a:solidFill>
                              <a:prstClr val="black"/>
                            </a:solidFill>
                            <a:effectLst/>
                            <a:uLnTx/>
                            <a:uFillTx/>
                            <a:latin typeface="Cambria Math"/>
                            <a:ea typeface="+mn-ea"/>
                            <a:cs typeface="+mn-cs"/>
                          </a:rPr>
                          <m:t>𝟐</m:t>
                        </m:r>
                      </m:sup>
                    </m:sSup>
                    <m:rad>
                      <m:radPr>
                        <m:degHide m:val="on"/>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vi-VN" sz="3200" b="1" i="1" u="none" strike="noStrike" kern="1200" cap="none" spc="0" normalizeH="0" baseline="0" noProof="0">
                            <a:ln>
                              <a:noFill/>
                            </a:ln>
                            <a:solidFill>
                              <a:prstClr val="black"/>
                            </a:solidFill>
                            <a:effectLst/>
                            <a:uLnTx/>
                            <a:uFillTx/>
                            <a:latin typeface="Cambria Math"/>
                            <a:ea typeface="+mn-ea"/>
                            <a:cs typeface="+mn-cs"/>
                          </a:rPr>
                          <m:t>𝟑</m:t>
                        </m:r>
                      </m:e>
                    </m:rad>
                  </m:oMath>
                </a14:m>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B.</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a:ea typeface="+mn-ea"/>
                        <a:cs typeface="+mn-cs"/>
                      </a:rPr>
                      <m:t>𝟒</m:t>
                    </m:r>
                    <m:sSup>
                      <m:sSup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vi-VN" sz="3200" b="1" i="1" u="none" strike="noStrike" kern="1200" cap="none" spc="0" normalizeH="0" baseline="0" noProof="0">
                            <a:ln>
                              <a:noFill/>
                            </a:ln>
                            <a:solidFill>
                              <a:prstClr val="black"/>
                            </a:solidFill>
                            <a:effectLst/>
                            <a:uLnTx/>
                            <a:uFillTx/>
                            <a:latin typeface="Cambria Math"/>
                            <a:ea typeface="+mn-ea"/>
                            <a:cs typeface="+mn-cs"/>
                          </a:rPr>
                          <m:t>𝒂</m:t>
                        </m:r>
                      </m:e>
                      <m:sup>
                        <m:r>
                          <a:rPr kumimoji="0" lang="vi-VN" sz="3200" b="1" i="1" u="none" strike="noStrike" kern="1200" cap="none" spc="0" normalizeH="0" baseline="0" noProof="0">
                            <a:ln>
                              <a:noFill/>
                            </a:ln>
                            <a:solidFill>
                              <a:prstClr val="black"/>
                            </a:solidFill>
                            <a:effectLst/>
                            <a:uLnTx/>
                            <a:uFillTx/>
                            <a:latin typeface="Cambria Math"/>
                            <a:ea typeface="+mn-ea"/>
                            <a:cs typeface="+mn-cs"/>
                          </a:rPr>
                          <m:t>𝟐</m:t>
                        </m:r>
                      </m:sup>
                    </m:sSup>
                    <m:rad>
                      <m:radPr>
                        <m:degHide m:val="on"/>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vi-VN" sz="3200" b="1" i="1" u="none" strike="noStrike" kern="1200" cap="none" spc="0" normalizeH="0" baseline="0" noProof="0">
                            <a:ln>
                              <a:noFill/>
                            </a:ln>
                            <a:solidFill>
                              <a:prstClr val="black"/>
                            </a:solidFill>
                            <a:effectLst/>
                            <a:uLnTx/>
                            <a:uFillTx/>
                            <a:latin typeface="Cambria Math"/>
                            <a:ea typeface="+mn-ea"/>
                            <a:cs typeface="+mn-cs"/>
                          </a:rPr>
                          <m:t>𝟑</m:t>
                        </m:r>
                      </m:e>
                    </m:rad>
                  </m:oMath>
                </a14:m>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C</a:t>
                </a:r>
                <a:r>
                  <a:rPr kumimoji="0" lang="en-US" sz="3200" b="1" i="0" u="none" strike="noStrike" kern="1200" cap="none" spc="0" normalizeH="0" baseline="0" noProof="0" dirty="0">
                    <a:ln>
                      <a:noFill/>
                    </a:ln>
                    <a:solidFill>
                      <a:srgbClr val="0070C0"/>
                    </a:solidFill>
                    <a:effectLst/>
                    <a:uLnTx/>
                    <a:uFillTx/>
                    <a:latin typeface="Calibri"/>
                    <a:ea typeface="+mn-ea"/>
                    <a:cs typeface="+mn-cs"/>
                  </a:rPr>
                  <a: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a:ea typeface="+mn-ea"/>
                        <a:cs typeface="+mn-cs"/>
                      </a:rPr>
                      <m:t>𝟐</m:t>
                    </m:r>
                    <m:sSup>
                      <m:sSup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1" i="1" u="none" strike="noStrike" kern="1200" cap="none" spc="0" normalizeH="0" baseline="0" noProof="0">
                            <a:ln>
                              <a:noFill/>
                            </a:ln>
                            <a:solidFill>
                              <a:prstClr val="black"/>
                            </a:solidFill>
                            <a:effectLst/>
                            <a:uLnTx/>
                            <a:uFillTx/>
                            <a:latin typeface="Cambria Math"/>
                            <a:ea typeface="+mn-ea"/>
                            <a:cs typeface="+mn-cs"/>
                          </a:rPr>
                          <m:t>𝒂</m:t>
                        </m:r>
                      </m:e>
                      <m:sup>
                        <m:r>
                          <a:rPr kumimoji="0" lang="en-US" sz="3200" b="1" i="1" u="none" strike="noStrike" kern="1200" cap="none" spc="0" normalizeH="0" baseline="0" noProof="0">
                            <a:ln>
                              <a:noFill/>
                            </a:ln>
                            <a:solidFill>
                              <a:prstClr val="black"/>
                            </a:solidFill>
                            <a:effectLst/>
                            <a:uLnTx/>
                            <a:uFillTx/>
                            <a:latin typeface="Cambria Math"/>
                            <a:ea typeface="+mn-ea"/>
                            <a:cs typeface="+mn-cs"/>
                          </a:rPr>
                          <m:t>𝟐</m:t>
                        </m:r>
                      </m:sup>
                    </m:sSup>
                    <m:rad>
                      <m:radPr>
                        <m:degHide m:val="on"/>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3200" b="1" i="1" u="none" strike="noStrike" kern="1200" cap="none" spc="0" normalizeH="0" baseline="0" noProof="0">
                            <a:ln>
                              <a:noFill/>
                            </a:ln>
                            <a:solidFill>
                              <a:prstClr val="black"/>
                            </a:solidFill>
                            <a:effectLst/>
                            <a:uLnTx/>
                            <a:uFillTx/>
                            <a:latin typeface="Cambria Math"/>
                            <a:ea typeface="+mn-ea"/>
                            <a:cs typeface="+mn-cs"/>
                          </a:rPr>
                          <m:t>𝟑</m:t>
                        </m:r>
                      </m:e>
                    </m:rad>
                  </m:oMath>
                </a14:m>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D</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a:ea typeface="+mn-ea"/>
                        <a:cs typeface="+mn-cs"/>
                      </a:rPr>
                      <m:t>𝟗</m:t>
                    </m:r>
                    <m:sSup>
                      <m:sSup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1" i="1" u="none" strike="noStrike" kern="1200" cap="none" spc="0" normalizeH="0" baseline="0" noProof="0">
                            <a:ln>
                              <a:noFill/>
                            </a:ln>
                            <a:solidFill>
                              <a:prstClr val="black"/>
                            </a:solidFill>
                            <a:effectLst/>
                            <a:uLnTx/>
                            <a:uFillTx/>
                            <a:latin typeface="Cambria Math"/>
                            <a:ea typeface="+mn-ea"/>
                            <a:cs typeface="+mn-cs"/>
                          </a:rPr>
                          <m:t>𝒂</m:t>
                        </m:r>
                      </m:e>
                      <m:sup>
                        <m:r>
                          <a:rPr kumimoji="0" lang="en-US" sz="3200" b="1" i="1" u="none" strike="noStrike" kern="1200" cap="none" spc="0" normalizeH="0" baseline="0" noProof="0">
                            <a:ln>
                              <a:noFill/>
                            </a:ln>
                            <a:solidFill>
                              <a:prstClr val="black"/>
                            </a:solidFill>
                            <a:effectLst/>
                            <a:uLnTx/>
                            <a:uFillTx/>
                            <a:latin typeface="Cambria Math"/>
                            <a:ea typeface="+mn-ea"/>
                            <a:cs typeface="+mn-cs"/>
                          </a:rPr>
                          <m:t>𝟐</m:t>
                        </m:r>
                      </m:sup>
                    </m:sSup>
                    <m:rad>
                      <m:radPr>
                        <m:degHide m:val="on"/>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3200" b="1" i="1" u="none" strike="noStrike" kern="1200" cap="none" spc="0" normalizeH="0" baseline="0" noProof="0">
                            <a:ln>
                              <a:noFill/>
                            </a:ln>
                            <a:solidFill>
                              <a:prstClr val="black"/>
                            </a:solidFill>
                            <a:effectLst/>
                            <a:uLnTx/>
                            <a:uFillTx/>
                            <a:latin typeface="Cambria Math"/>
                            <a:ea typeface="+mn-ea"/>
                            <a:cs typeface="+mn-cs"/>
                          </a:rPr>
                          <m:t>𝟑</m:t>
                        </m:r>
                      </m:e>
                    </m:rad>
                  </m:oMath>
                </a14:m>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3" name="Rectangle 2"/>
              <p:cNvSpPr>
                <a:spLocks noRot="1" noChangeAspect="1" noMove="1" noResize="1" noEditPoints="1" noAdjustHandles="1" noChangeArrowheads="1" noChangeShapeType="1" noTextEdit="1"/>
              </p:cNvSpPr>
              <p:nvPr/>
            </p:nvSpPr>
            <p:spPr>
              <a:xfrm>
                <a:off x="213361" y="318619"/>
                <a:ext cx="11892048" cy="1123641"/>
              </a:xfrm>
              <a:prstGeom prst="rect">
                <a:avLst/>
              </a:prstGeom>
              <a:blipFill>
                <a:blip r:embed="rId2"/>
                <a:stretch>
                  <a:fillRect l="-1281" t="-8108" r="-410" b="-1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9DFCDD50-A0AD-4128-9BB8-482ED06F89B7}"/>
                  </a:ext>
                </a:extLst>
              </p:cNvPr>
              <p:cNvSpPr txBox="1">
                <a:spLocks/>
              </p:cNvSpPr>
              <p:nvPr/>
            </p:nvSpPr>
            <p:spPr>
              <a:xfrm>
                <a:off x="213360" y="2321742"/>
                <a:ext cx="7376160" cy="3743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mn-cs"/>
                  </a:rPr>
                  <a:t>Lời </a:t>
                </a:r>
                <a:r>
                  <a:rPr kumimoji="0" lang="en-US" sz="3200" b="1" i="0" u="none" strike="noStrike" kern="1200" cap="none" spc="0" normalizeH="0" baseline="0" noProof="0" dirty="0" err="1" smtClean="0">
                    <a:ln>
                      <a:noFill/>
                    </a:ln>
                    <a:solidFill>
                      <a:srgbClr val="002060"/>
                    </a:solidFill>
                    <a:effectLst/>
                    <a:uLnTx/>
                    <a:uFillTx/>
                    <a:latin typeface="Calibri" panose="020F0502020204030204" pitchFamily="34" charset="0"/>
                    <a:ea typeface="+mn-ea"/>
                    <a:cs typeface="+mn-cs"/>
                  </a:rPr>
                  <a:t>giải</a:t>
                </a:r>
                <a:r>
                  <a:rPr kumimoji="0" lang="en-US" sz="32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Khối</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bát</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diện</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đều</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được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tạo</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bởi</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8 tam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giác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đều</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cạnh</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3a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3200" b="0" i="0" u="none" strike="noStrike" kern="1200" cap="none" spc="0" normalizeH="0" baseline="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Mà</a:t>
                </a:r>
                <a:r>
                  <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 tam </a:t>
                </a:r>
                <a:r>
                  <a:rPr kumimoji="0" lang="en-US" altLang="ja-JP" sz="3200" b="0" i="0" u="none" strike="noStrike" kern="1200" cap="none" spc="0" normalizeH="0" baseline="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giác</a:t>
                </a:r>
                <a:r>
                  <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 </a:t>
                </a:r>
                <a:r>
                  <a:rPr kumimoji="0" lang="en-US" altLang="ja-JP" sz="3200" b="0" i="0" u="none" strike="noStrike" kern="1200" cap="none" spc="0" normalizeH="0" baseline="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đều</a:t>
                </a:r>
                <a:r>
                  <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 </a:t>
                </a:r>
                <a:r>
                  <a:rPr kumimoji="0" lang="en-US" altLang="ja-JP" sz="3200" b="0" i="0" u="none" strike="noStrike" kern="1200" cap="none" spc="0" normalizeH="0" baseline="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cạnh</a:t>
                </a:r>
                <a:r>
                  <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 3a </a:t>
                </a:r>
                <a:r>
                  <a:rPr kumimoji="0" lang="en-US" altLang="ja-JP" sz="3200" b="0" i="0" u="none" strike="noStrike" kern="1200" cap="none" spc="0" normalizeH="0" baseline="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có</a:t>
                </a:r>
                <a:r>
                  <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 </a:t>
                </a:r>
                <a:endPar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3200" dirty="0">
                    <a:solidFill>
                      <a:srgbClr val="000000"/>
                    </a:solidFill>
                    <a:latin typeface="Calibri" panose="020F0502020204030204" pitchFamily="34" charset="0"/>
                    <a:ea typeface="游ゴシック" panose="020B0400000000000000" pitchFamily="34" charset="-128"/>
                    <a:sym typeface="Symbol" panose="05050102010706020507" pitchFamily="18" charset="2"/>
                  </a:rPr>
                  <a:t>	</a:t>
                </a:r>
                <a:r>
                  <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S</a:t>
                </a:r>
                <a14:m>
                  <m:oMath xmlns:m="http://schemas.openxmlformats.org/officeDocument/2006/math">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m:t>
                    </m:r>
                    <m:f>
                      <m:fPr>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Symbol" panose="05050102010706020507" pitchFamily="18" charset="2"/>
                          </a:rPr>
                        </m:ctrlPr>
                      </m:fPr>
                      <m:num>
                        <m:rad>
                          <m:radPr>
                            <m:degHide m:val="on"/>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Symbol" panose="05050102010706020507" pitchFamily="18" charset="2"/>
                              </a:rPr>
                            </m:ctrlPr>
                          </m:radPr>
                          <m:deg/>
                          <m:e>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3</m:t>
                            </m:r>
                          </m:e>
                        </m:rad>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m:t>
                        </m:r>
                        <m:sSup>
                          <m:sSupPr>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sym typeface="Symbol" panose="05050102010706020507" pitchFamily="18" charset="2"/>
                              </a:rPr>
                            </m:ctrlPr>
                          </m:sSupPr>
                          <m:e>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m:t>
                            </m:r>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3</m:t>
                            </m:r>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𝑎</m:t>
                            </m:r>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m:t>
                            </m:r>
                          </m:e>
                          <m:sup>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2</m:t>
                            </m:r>
                          </m:sup>
                        </m:sSup>
                      </m:num>
                      <m:den>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4</m:t>
                        </m:r>
                      </m:den>
                    </m:f>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m:t>
                    </m:r>
                    <m:f>
                      <m:fPr>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fPr>
                      <m:num>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9</m:t>
                        </m:r>
                        <m:rad>
                          <m:radPr>
                            <m:degHide m:val="on"/>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radPr>
                          <m:deg/>
                          <m:e>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3</m:t>
                            </m:r>
                          </m:e>
                        </m:rad>
                        <m:sSup>
                          <m:sSupPr>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sSupPr>
                          <m:e>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𝑎</m:t>
                            </m:r>
                          </m:e>
                          <m:sup>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2</m:t>
                            </m:r>
                          </m:sup>
                        </m:sSup>
                      </m:num>
                      <m:den>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4</m:t>
                        </m:r>
                      </m:den>
                    </m:f>
                  </m:oMath>
                </a14:m>
                <a:endParaRPr kumimoji="0" lang="en-US" altLang="ja-JP" sz="3200" b="0" i="0" u="none" strike="noStrike" kern="1200" cap="none" spc="0" normalizeH="0" baseline="30000" noProof="0" dirty="0" smtClean="0">
                  <a:ln>
                    <a:noFill/>
                  </a:ln>
                  <a:solidFill>
                    <a:srgbClr val="000000"/>
                  </a:solidFill>
                  <a:effectLst/>
                  <a:uLnTx/>
                  <a:uFillTx/>
                  <a:latin typeface="Times New Roman" panose="02020603050405020304" pitchFamily="18" charset="0"/>
                  <a:ea typeface="游ゴシック" panose="020B0400000000000000" pitchFamily="34" charset="-128"/>
                  <a:cs typeface="+mn-cs"/>
                  <a:sym typeface="Symbol" panose="05050102010706020507" pitchFamily="18"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3200" b="0" i="0" u="none" strike="noStrike" kern="1200" cap="none" spc="0" normalizeH="0" baseline="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Vậy</a:t>
                </a:r>
                <a:r>
                  <a:rPr kumimoji="0" lang="en-US" altLang="ja-JP" sz="3200" b="0" i="0" u="none" strike="noStrike" kern="1200" cap="none" spc="0" normalizeH="0" baseline="0" noProof="0" dirty="0"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 </a:t>
                </a:r>
                <a:r>
                  <a:rPr kumimoji="0" lang="en-US" altLang="ja-JP" sz="3200" b="0" i="0" u="none" strike="noStrike" kern="1200" cap="none" spc="0" normalizeH="0" baseline="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S</a:t>
                </a:r>
                <a:r>
                  <a:rPr kumimoji="0" lang="en-US" altLang="ja-JP" sz="3200" b="0" i="0" u="none" strike="noStrike" kern="1200" cap="none" spc="0" normalizeH="0" baseline="-25000" noProof="0" dirty="0" err="1">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t</a:t>
                </a:r>
                <a:r>
                  <a:rPr kumimoji="0" lang="en-US" altLang="ja-JP" sz="3200" b="0" i="0" u="none" strike="noStrike" kern="1200" cap="none" spc="0" normalizeH="0" baseline="-25000" noProof="0" dirty="0" err="1" smtClean="0">
                    <a:ln>
                      <a:noFill/>
                    </a:ln>
                    <a:solidFill>
                      <a:srgbClr val="000000"/>
                    </a:solidFill>
                    <a:effectLst/>
                    <a:uLnTx/>
                    <a:uFillTx/>
                    <a:latin typeface="Calibri" panose="020F0502020204030204" pitchFamily="34" charset="0"/>
                    <a:ea typeface="游ゴシック" panose="020B0400000000000000" pitchFamily="34" charset="-128"/>
                    <a:cs typeface="+mn-cs"/>
                    <a:sym typeface="Symbol" panose="05050102010706020507" pitchFamily="18" charset="2"/>
                  </a:rPr>
                  <a:t>p</a:t>
                </a:r>
                <a14:m>
                  <m:oMath xmlns:m="http://schemas.openxmlformats.org/officeDocument/2006/math">
                    <m:r>
                      <a:rPr kumimoji="0" lang="en-US" altLang="ja-JP" sz="3200" b="0" i="1" u="none" strike="noStrike" kern="1200" cap="none" spc="0" normalizeH="0" baseline="0" noProof="0">
                        <a:ln>
                          <a:noFill/>
                        </a:ln>
                        <a:solidFill>
                          <a:srgbClr val="000000"/>
                        </a:solidFill>
                        <a:effectLst/>
                        <a:uLnTx/>
                        <a:uFillTx/>
                        <a:latin typeface="Cambria Math"/>
                        <a:cs typeface="+mn-cs"/>
                        <a:sym typeface="Symbol" panose="05050102010706020507" pitchFamily="18" charset="2"/>
                      </a:rPr>
                      <m:t>=</m:t>
                    </m:r>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8</m:t>
                    </m:r>
                    <m:r>
                      <a:rPr kumimoji="0" lang="en-US" altLang="ja-JP" sz="3200" b="0" i="1" u="none" strike="noStrike" kern="1200" cap="none" spc="0" normalizeH="0" baseline="0" noProof="0" smtClean="0">
                        <a:ln>
                          <a:noFill/>
                        </a:ln>
                        <a:solidFill>
                          <a:srgbClr val="000000"/>
                        </a:solidFill>
                        <a:effectLst/>
                        <a:uLnTx/>
                        <a:uFillTx/>
                        <a:latin typeface="Cambria Math"/>
                        <a:cs typeface="+mn-cs"/>
                        <a:sym typeface="Symbol" panose="05050102010706020507" pitchFamily="18" charset="2"/>
                      </a:rPr>
                      <m:t>.</m:t>
                    </m:r>
                    <m:f>
                      <m:fPr>
                        <m:ctrlPr>
                          <a:rPr kumimoji="0"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fPr>
                      <m:num>
                        <m:r>
                          <a:rPr kumimoji="0" lang="en-US" altLang="ja-JP" sz="3200" b="0" i="1" u="none" strike="noStrike" kern="1200" cap="none" spc="0" normalizeH="0" baseline="0" noProof="0">
                            <a:ln>
                              <a:noFill/>
                            </a:ln>
                            <a:solidFill>
                              <a:srgbClr val="000000"/>
                            </a:solidFill>
                            <a:effectLst/>
                            <a:uLnTx/>
                            <a:uFillTx/>
                            <a:latin typeface="Cambria Math"/>
                            <a:ea typeface="Cambria Math"/>
                            <a:cs typeface="+mn-cs"/>
                            <a:sym typeface="Symbol" panose="05050102010706020507" pitchFamily="18" charset="2"/>
                          </a:rPr>
                          <m:t>9</m:t>
                        </m:r>
                        <m:rad>
                          <m:radPr>
                            <m:degHide m:val="on"/>
                            <m:ctrlPr>
                              <a:rPr kumimoji="0"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radPr>
                          <m:deg/>
                          <m:e>
                            <m:r>
                              <a:rPr kumimoji="0" lang="en-US" altLang="ja-JP" sz="3200" b="0" i="1" u="none" strike="noStrike" kern="1200" cap="none" spc="0" normalizeH="0" baseline="0" noProof="0">
                                <a:ln>
                                  <a:noFill/>
                                </a:ln>
                                <a:solidFill>
                                  <a:srgbClr val="000000"/>
                                </a:solidFill>
                                <a:effectLst/>
                                <a:uLnTx/>
                                <a:uFillTx/>
                                <a:latin typeface="Cambria Math"/>
                                <a:ea typeface="Cambria Math"/>
                                <a:cs typeface="+mn-cs"/>
                                <a:sym typeface="Symbol" panose="05050102010706020507" pitchFamily="18" charset="2"/>
                              </a:rPr>
                              <m:t>3</m:t>
                            </m:r>
                          </m:e>
                        </m:rad>
                        <m:sSup>
                          <m:sSupPr>
                            <m:ctrlPr>
                              <a:rPr kumimoji="0"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sSupPr>
                          <m:e>
                            <m:r>
                              <a:rPr kumimoji="0" lang="en-US" altLang="ja-JP" sz="3200" b="0" i="1" u="none" strike="noStrike" kern="1200" cap="none" spc="0" normalizeH="0" baseline="0" noProof="0">
                                <a:ln>
                                  <a:noFill/>
                                </a:ln>
                                <a:solidFill>
                                  <a:srgbClr val="000000"/>
                                </a:solidFill>
                                <a:effectLst/>
                                <a:uLnTx/>
                                <a:uFillTx/>
                                <a:latin typeface="Cambria Math"/>
                                <a:ea typeface="Cambria Math"/>
                                <a:cs typeface="+mn-cs"/>
                                <a:sym typeface="Symbol" panose="05050102010706020507" pitchFamily="18" charset="2"/>
                              </a:rPr>
                              <m:t>𝑎</m:t>
                            </m:r>
                          </m:e>
                          <m:sup>
                            <m:r>
                              <a:rPr kumimoji="0" lang="en-US" altLang="ja-JP" sz="3200" b="0" i="1" u="none" strike="noStrike" kern="1200" cap="none" spc="0" normalizeH="0" baseline="0" noProof="0">
                                <a:ln>
                                  <a:noFill/>
                                </a:ln>
                                <a:solidFill>
                                  <a:srgbClr val="000000"/>
                                </a:solidFill>
                                <a:effectLst/>
                                <a:uLnTx/>
                                <a:uFillTx/>
                                <a:latin typeface="Cambria Math"/>
                                <a:ea typeface="Cambria Math"/>
                                <a:cs typeface="+mn-cs"/>
                                <a:sym typeface="Symbol" panose="05050102010706020507" pitchFamily="18" charset="2"/>
                              </a:rPr>
                              <m:t>2</m:t>
                            </m:r>
                          </m:sup>
                        </m:sSup>
                      </m:num>
                      <m:den>
                        <m:r>
                          <a:rPr kumimoji="0" lang="en-US" altLang="ja-JP" sz="3200" b="0" i="1" u="none" strike="noStrike" kern="1200" cap="none" spc="0" normalizeH="0" baseline="0" noProof="0">
                            <a:ln>
                              <a:noFill/>
                            </a:ln>
                            <a:solidFill>
                              <a:srgbClr val="000000"/>
                            </a:solidFill>
                            <a:effectLst/>
                            <a:uLnTx/>
                            <a:uFillTx/>
                            <a:latin typeface="Cambria Math"/>
                            <a:ea typeface="Cambria Math"/>
                            <a:cs typeface="+mn-cs"/>
                            <a:sym typeface="Symbol" panose="05050102010706020507" pitchFamily="18" charset="2"/>
                          </a:rPr>
                          <m:t>4</m:t>
                        </m:r>
                      </m:den>
                    </m:f>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m:t>
                    </m:r>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18</m:t>
                    </m:r>
                    <m:sSup>
                      <m:sSupPr>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sSupPr>
                      <m:e>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𝑎</m:t>
                        </m:r>
                      </m:e>
                      <m:sup>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2</m:t>
                        </m:r>
                      </m:sup>
                    </m:sSup>
                    <m:rad>
                      <m:radPr>
                        <m:degHide m:val="on"/>
                        <m:ctrlPr>
                          <a:rPr kumimoji="0"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sym typeface="Symbol" panose="05050102010706020507" pitchFamily="18" charset="2"/>
                          </a:rPr>
                        </m:ctrlPr>
                      </m:radPr>
                      <m:deg/>
                      <m:e>
                        <m:r>
                          <a:rPr kumimoji="0" lang="en-US" altLang="ja-JP" sz="3200" b="0" i="1" u="none" strike="noStrike" kern="1200" cap="none" spc="0" normalizeH="0" baseline="0" noProof="0" smtClean="0">
                            <a:ln>
                              <a:noFill/>
                            </a:ln>
                            <a:solidFill>
                              <a:srgbClr val="000000"/>
                            </a:solidFill>
                            <a:effectLst/>
                            <a:uLnTx/>
                            <a:uFillTx/>
                            <a:latin typeface="Cambria Math"/>
                            <a:ea typeface="Cambria Math"/>
                            <a:cs typeface="+mn-cs"/>
                            <a:sym typeface="Symbol" panose="05050102010706020507" pitchFamily="18" charset="2"/>
                          </a:rPr>
                          <m:t>3</m:t>
                        </m:r>
                      </m:e>
                    </m:rad>
                  </m:oMath>
                </a14:m>
                <a:endParaRPr kumimoji="0" lang="en-US" altLang="ja-JP" sz="3200" b="0" i="0" u="none" strike="noStrike" kern="1200" cap="none" spc="0" normalizeH="0" baseline="30000" noProof="0" dirty="0" smtClean="0">
                  <a:ln>
                    <a:noFill/>
                  </a:ln>
                  <a:solidFill>
                    <a:srgbClr val="000000"/>
                  </a:solidFill>
                  <a:effectLst/>
                  <a:uLnTx/>
                  <a:uFillTx/>
                  <a:latin typeface="Calibri"/>
                  <a:ea typeface="游ゴシック" panose="020B0400000000000000" pitchFamily="34" charset="-128"/>
                  <a:cs typeface="+mn-cs"/>
                  <a:sym typeface="Symbol" panose="05050102010706020507" pitchFamily="18" charset="2"/>
                </a:endParaRPr>
              </a:p>
            </p:txBody>
          </p:sp>
        </mc:Choice>
        <mc:Fallback>
          <p:sp>
            <p:nvSpPr>
              <p:cNvPr id="4" name="Text Placeholder 2">
                <a:extLst>
                  <a:ext uri="{FF2B5EF4-FFF2-40B4-BE49-F238E27FC236}">
                    <a16:creationId xmlns:a16="http://schemas.microsoft.com/office/drawing/2014/main" id="{9DFCDD50-A0AD-4128-9BB8-482ED06F89B7}"/>
                  </a:ext>
                </a:extLst>
              </p:cNvPr>
              <p:cNvSpPr txBox="1">
                <a:spLocks noRot="1" noChangeAspect="1" noMove="1" noResize="1" noEditPoints="1" noAdjustHandles="1" noChangeArrowheads="1" noChangeShapeType="1" noTextEdit="1"/>
              </p:cNvSpPr>
              <p:nvPr/>
            </p:nvSpPr>
            <p:spPr>
              <a:xfrm>
                <a:off x="213360" y="2321742"/>
                <a:ext cx="7376160" cy="3743777"/>
              </a:xfrm>
              <a:prstGeom prst="rect">
                <a:avLst/>
              </a:prstGeom>
              <a:blipFill>
                <a:blip r:embed="rId3"/>
                <a:stretch>
                  <a:fillRect l="-2066" t="-3420" r="-165"/>
                </a:stretch>
              </a:blipFill>
            </p:spPr>
            <p:txBody>
              <a:bodyPr/>
              <a:lstStyle/>
              <a:p>
                <a:r>
                  <a:rPr lang="en-US">
                    <a:noFill/>
                  </a:rPr>
                  <a:t> </a:t>
                </a:r>
              </a:p>
            </p:txBody>
          </p:sp>
        </mc:Fallback>
      </mc:AlternateContent>
      <p:pic>
        <p:nvPicPr>
          <p:cNvPr id="8" name="Picture 7"/>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238172" y="2321743"/>
            <a:ext cx="3000375" cy="3248025"/>
          </a:xfrm>
          <a:prstGeom prst="rect">
            <a:avLst/>
          </a:prstGeom>
          <a:noFill/>
          <a:ln>
            <a:noFill/>
          </a:ln>
        </p:spPr>
      </p:pic>
      <p:sp>
        <p:nvSpPr>
          <p:cNvPr id="5" name="Oval 4"/>
          <p:cNvSpPr/>
          <p:nvPr/>
        </p:nvSpPr>
        <p:spPr>
          <a:xfrm>
            <a:off x="213360" y="939340"/>
            <a:ext cx="487680" cy="5029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Action Button: Back or Previous 11">
            <a:hlinkClick r:id="rId5"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6"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66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4374" y="1279991"/>
            <a:ext cx="6096000" cy="584775"/>
          </a:xfrm>
          <a:prstGeom prst="rect">
            <a:avLst/>
          </a:prstGeom>
        </p:spPr>
        <p:txBody>
          <a:bodyPr>
            <a:spAutoFit/>
          </a:bodyPr>
          <a:lstStyle/>
          <a:p>
            <a:pPr marL="0" marR="0" lvl="0" indent="9017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Varpada"/>
                <a:ea typeface="Times New Roman" panose="02020603050405020304" pitchFamily="18" charset="0"/>
                <a:cs typeface="+mn-cs"/>
              </a:rPr>
              <a:t>A</a:t>
            </a:r>
            <a:r>
              <a:rPr kumimoji="0" lang="en-US" sz="3200" b="1" i="0" u="none" strike="noStrike" kern="1200" cap="none" spc="0" normalizeH="0" baseline="0" noProof="0" dirty="0" smtClean="0">
                <a:ln>
                  <a:noFill/>
                </a:ln>
                <a:solidFill>
                  <a:srgbClr val="FF0000"/>
                </a:solidFill>
                <a:effectLst/>
                <a:uLnTx/>
                <a:uFillTx/>
                <a:latin typeface="Varpada"/>
                <a:ea typeface="Times New Roman" panose="02020603050405020304" pitchFamily="18" charset="0"/>
                <a:cs typeface="+mn-cs"/>
              </a:rPr>
              <a:t>. LÝ THUYẾT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312227" y="1751767"/>
            <a:ext cx="3986028" cy="584775"/>
          </a:xfrm>
          <a:prstGeom prst="rect">
            <a:avLst/>
          </a:prstGeom>
        </p:spPr>
        <p:txBody>
          <a:bodyPr wrap="none">
            <a:spAutoFit/>
          </a:bodyPr>
          <a:lstStyle/>
          <a:p>
            <a:pPr marL="0" marR="0" lvl="0" indent="27051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Varpada"/>
                <a:ea typeface="Times New Roman" panose="02020603050405020304" pitchFamily="18" charset="0"/>
                <a:cs typeface="+mn-cs"/>
                <a:sym typeface="Wingdings 2" panose="05020102010507070707" pitchFamily="18" charset="2"/>
              </a:rPr>
              <a:t></a:t>
            </a:r>
            <a:r>
              <a:rPr kumimoji="0" lang="en-US" sz="3200" b="1" i="0" u="none" strike="noStrike" kern="1200" cap="none" spc="0" normalizeH="0" baseline="0" noProof="0" dirty="0">
                <a:ln>
                  <a:noFill/>
                </a:ln>
                <a:solidFill>
                  <a:srgbClr val="0000CC"/>
                </a:solidFill>
                <a:effectLst/>
                <a:uLnTx/>
                <a:uFillTx/>
                <a:latin typeface="Varpada"/>
                <a:ea typeface="Times New Roman" panose="02020603050405020304" pitchFamily="18" charset="0"/>
                <a:cs typeface="+mn-cs"/>
              </a:rPr>
              <a:t>1. </a:t>
            </a:r>
            <a:r>
              <a:rPr kumimoji="0" lang="en-US" sz="3200" b="1" i="0" u="none" strike="noStrike" kern="1200" cap="none" spc="0" normalizeH="0" baseline="0" noProof="0" dirty="0" err="1">
                <a:ln>
                  <a:noFill/>
                </a:ln>
                <a:solidFill>
                  <a:srgbClr val="0000CC"/>
                </a:solidFill>
                <a:effectLst/>
                <a:uLnTx/>
                <a:uFillTx/>
                <a:latin typeface="Varpada"/>
                <a:ea typeface="Times New Roman" panose="02020603050405020304" pitchFamily="18" charset="0"/>
                <a:cs typeface="+mn-cs"/>
              </a:rPr>
              <a:t>Định</a:t>
            </a:r>
            <a:r>
              <a:rPr kumimoji="0" lang="en-US" sz="3200" b="1" i="0" u="none" strike="noStrike" kern="1200" cap="none" spc="0" normalizeH="0" baseline="0" noProof="0" dirty="0">
                <a:ln>
                  <a:noFill/>
                </a:ln>
                <a:solidFill>
                  <a:srgbClr val="0000CC"/>
                </a:solidFill>
                <a:effectLst/>
                <a:uLnTx/>
                <a:uFillTx/>
                <a:latin typeface="Varpada"/>
                <a:ea typeface="Times New Roman" panose="02020603050405020304" pitchFamily="18" charset="0"/>
                <a:cs typeface="+mn-cs"/>
              </a:rPr>
              <a:t> </a:t>
            </a:r>
            <a:r>
              <a:rPr kumimoji="0" lang="en-US" sz="3200" b="1" i="0" u="none" strike="noStrike" kern="1200" cap="none" spc="0" normalizeH="0" baseline="0" noProof="0" dirty="0" err="1">
                <a:ln>
                  <a:noFill/>
                </a:ln>
                <a:solidFill>
                  <a:srgbClr val="0000CC"/>
                </a:solidFill>
                <a:effectLst/>
                <a:uLnTx/>
                <a:uFillTx/>
                <a:latin typeface="Varpada"/>
                <a:ea typeface="Times New Roman" panose="02020603050405020304" pitchFamily="18" charset="0"/>
                <a:cs typeface="+mn-cs"/>
              </a:rPr>
              <a:t>nghĩa</a:t>
            </a:r>
            <a:r>
              <a:rPr kumimoji="0" lang="en-US" sz="3200" b="1" i="0" u="none" strike="noStrike" kern="1200" cap="none" spc="0" normalizeH="0" baseline="0" noProof="0" dirty="0">
                <a:ln>
                  <a:noFill/>
                </a:ln>
                <a:solidFill>
                  <a:srgbClr val="0000CC"/>
                </a:solidFill>
                <a:effectLst/>
                <a:uLnTx/>
                <a:uFillTx/>
                <a:latin typeface="Varpada"/>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12227" y="2333024"/>
            <a:ext cx="3234219" cy="584775"/>
          </a:xfrm>
          <a:prstGeom prst="rect">
            <a:avLst/>
          </a:prstGeom>
        </p:spPr>
        <p:txBody>
          <a:bodyPr wrap="none">
            <a:spAutoFit/>
          </a:bodyPr>
          <a:lstStyle/>
          <a:p>
            <a:pPr marL="0" marR="0" lvl="0" indent="27051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Varpada"/>
                <a:ea typeface="Times New Roman" panose="02020603050405020304" pitchFamily="18" charset="0"/>
                <a:cs typeface="+mn-cs"/>
                <a:sym typeface="Wingdings 2" panose="05020102010507070707" pitchFamily="18" charset="2"/>
              </a:rPr>
              <a:t></a:t>
            </a:r>
            <a:r>
              <a:rPr kumimoji="0" lang="nl-NL" sz="3200" b="1" i="0" u="none" strike="noStrike" kern="1200" cap="none" spc="0" normalizeH="0" baseline="0" noProof="0" dirty="0">
                <a:ln>
                  <a:noFill/>
                </a:ln>
                <a:solidFill>
                  <a:srgbClr val="0000CC"/>
                </a:solidFill>
                <a:effectLst/>
                <a:uLnTx/>
                <a:uFillTx/>
                <a:latin typeface="Varpada"/>
                <a:ea typeface="Times New Roman" panose="02020603050405020304" pitchFamily="18" charset="0"/>
                <a:cs typeface="+mn-cs"/>
              </a:rPr>
              <a:t>2. Tính chất:</a:t>
            </a:r>
            <a:endParaRPr kumimoji="0" lang="en-US" sz="3200" b="1" i="0" u="none" strike="noStrike" kern="1200" cap="none" spc="0" normalizeH="0" baseline="0" noProof="0" dirty="0">
              <a:ln>
                <a:noFill/>
              </a:ln>
              <a:solidFill>
                <a:srgbClr val="0000CC"/>
              </a:solidFill>
              <a:effectLst/>
              <a:uLnTx/>
              <a:uFillTx/>
              <a:latin typeface="Varpada"/>
              <a:ea typeface="Times New Roman" panose="02020603050405020304" pitchFamily="18" charset="0"/>
              <a:cs typeface="+mn-cs"/>
            </a:endParaRPr>
          </a:p>
        </p:txBody>
      </p:sp>
      <p:sp>
        <p:nvSpPr>
          <p:cNvPr id="3" name="Rectangle 2"/>
          <p:cNvSpPr/>
          <p:nvPr/>
        </p:nvSpPr>
        <p:spPr>
          <a:xfrm>
            <a:off x="312227" y="2914281"/>
            <a:ext cx="2916824" cy="584775"/>
          </a:xfrm>
          <a:prstGeom prst="rect">
            <a:avLst/>
          </a:prstGeom>
        </p:spPr>
        <p:txBody>
          <a:bodyPr wrap="none">
            <a:spAutoFit/>
          </a:bodyPr>
          <a:lstStyle/>
          <a:p>
            <a:pPr indent="270510">
              <a:spcAft>
                <a:spcPts val="0"/>
              </a:spcAft>
            </a:pPr>
            <a:r>
              <a:rPr lang="en-US" sz="3200" b="1" dirty="0">
                <a:solidFill>
                  <a:srgbClr val="0000CC"/>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3. </a:t>
            </a:r>
            <a:r>
              <a:rPr lang="en-US" sz="3200" b="1" dirty="0" err="1">
                <a:solidFill>
                  <a:srgbClr val="0000CC"/>
                </a:solidFill>
                <a:latin typeface="Varpada"/>
                <a:ea typeface="Times New Roman" panose="02020603050405020304" pitchFamily="18" charset="0"/>
              </a:rPr>
              <a:t>Quy</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tắc</a:t>
            </a:r>
            <a:r>
              <a:rPr lang="en-US" sz="3200" b="1" dirty="0">
                <a:solidFill>
                  <a:srgbClr val="0000CC"/>
                </a:solidFill>
                <a:latin typeface="Varpada"/>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48937" y="3495538"/>
                <a:ext cx="10885715" cy="2062103"/>
              </a:xfrm>
              <a:prstGeom prst="rect">
                <a:avLst/>
              </a:prstGeom>
            </p:spPr>
            <p:txBody>
              <a:bodyPr wrap="square">
                <a:spAutoFit/>
              </a:bodyPr>
              <a:lstStyle/>
              <a:p>
                <a:pPr indent="270510">
                  <a:spcAft>
                    <a:spcPts val="0"/>
                  </a:spcAft>
                </a:pPr>
                <a:r>
                  <a:rPr lang="nl-NL" sz="3200" b="1" dirty="0">
                    <a:solidFill>
                      <a:srgbClr val="0000CC"/>
                    </a:solidFill>
                    <a:latin typeface="Varpada"/>
                    <a:ea typeface="Arial" panose="020B0604020202020204" pitchFamily="34" charset="0"/>
                  </a:rPr>
                  <a:t>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𝐷</m:t>
                    </m:r>
                  </m:oMath>
                </a14:m>
                <a:r>
                  <a:rPr lang="nl-NL" sz="3200" b="1" dirty="0">
                    <a:solidFill>
                      <a:srgbClr val="0000CC"/>
                    </a:solidFill>
                    <a:effectLst/>
                    <a:latin typeface="Varpada"/>
                    <a:ea typeface="Arial" panose="020B0604020202020204" pitchFamily="34" charset="0"/>
                  </a:rPr>
                  <a:t> là tổng số đỉnh,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𝐶</m:t>
                    </m:r>
                  </m:oMath>
                </a14:m>
                <a:r>
                  <a:rPr lang="nl-NL" sz="3200" b="1" dirty="0">
                    <a:solidFill>
                      <a:srgbClr val="0000CC"/>
                    </a:solidFill>
                    <a:effectLst/>
                    <a:latin typeface="Varpada"/>
                    <a:ea typeface="Arial" panose="020B0604020202020204" pitchFamily="34" charset="0"/>
                  </a:rPr>
                  <a:t> là tổng số cạnh và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oMath>
                </a14:m>
                <a:r>
                  <a:rPr lang="nl-NL" sz="3200" b="1" dirty="0">
                    <a:solidFill>
                      <a:srgbClr val="0000CC"/>
                    </a:solidFill>
                    <a:effectLst/>
                    <a:latin typeface="Varpada"/>
                    <a:ea typeface="Arial" panose="020B0604020202020204" pitchFamily="34" charset="0"/>
                  </a:rPr>
                  <a:t> là tổng số mặt của khối đa diện đểu loại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𝑝</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𝑞</m:t>
                        </m:r>
                      </m:e>
                    </m:d>
                  </m:oMath>
                </a14:m>
                <a:r>
                  <a:rPr lang="en-US" sz="3200" dirty="0">
                    <a:effectLst/>
                    <a:latin typeface="Varpada"/>
                    <a:ea typeface="Times New Roman" panose="02020603050405020304" pitchFamily="18" charset="0"/>
                  </a:rPr>
                  <a:t>. </a:t>
                </a:r>
                <a:r>
                  <a:rPr lang="en-US" sz="3200" dirty="0" err="1">
                    <a:solidFill>
                      <a:srgbClr val="002060"/>
                    </a:solidFill>
                    <a:effectLst/>
                    <a:latin typeface="Varpada"/>
                    <a:ea typeface="Times New Roman" panose="02020603050405020304" pitchFamily="18" charset="0"/>
                  </a:rPr>
                  <a:t>Khi</a:t>
                </a:r>
                <a:r>
                  <a:rPr lang="en-US" sz="3200" dirty="0">
                    <a:solidFill>
                      <a:srgbClr val="002060"/>
                    </a:solidFill>
                    <a:effectLst/>
                    <a:latin typeface="Varpada"/>
                    <a:ea typeface="Times New Roman" panose="02020603050405020304" pitchFamily="18" charset="0"/>
                  </a:rPr>
                  <a:t> </a:t>
                </a:r>
                <a:r>
                  <a:rPr lang="en-US" sz="3200" dirty="0" err="1">
                    <a:solidFill>
                      <a:srgbClr val="002060"/>
                    </a:solidFill>
                    <a:effectLst/>
                    <a:latin typeface="Varpada"/>
                    <a:ea typeface="Times New Roman" panose="02020603050405020304" pitchFamily="18" charset="0"/>
                  </a:rPr>
                  <a:t>đó</a:t>
                </a:r>
                <a:endParaRPr lang="en-US" sz="3200" dirty="0">
                  <a:effectLst/>
                  <a:latin typeface="Times New Roman" panose="02020603050405020304" pitchFamily="18" charset="0"/>
                  <a:ea typeface="Times New Roman" panose="02020603050405020304" pitchFamily="18" charset="0"/>
                </a:endParaRPr>
              </a:p>
              <a:p>
                <a:pPr indent="270510">
                  <a:spcAft>
                    <a:spcPts val="0"/>
                  </a:spcAft>
                </a:pPr>
                <a:r>
                  <a:rPr lang="nl-NL" sz="3200" b="1" dirty="0">
                    <a:solidFill>
                      <a:srgbClr val="0000CC"/>
                    </a:solidFill>
                    <a:effectLst/>
                    <a:latin typeface="Varpada"/>
                    <a:ea typeface="Arial" panose="020B0604020202020204" pitchFamily="34" charset="0"/>
                  </a:rPr>
                  <a:t>       </a:t>
                </a:r>
                <a:r>
                  <a:rPr lang="nl-NL" sz="3200" b="1" dirty="0">
                    <a:solidFill>
                      <a:srgbClr val="0000CC"/>
                    </a:solidFill>
                    <a:effectLst/>
                    <a:latin typeface="Varpada"/>
                    <a:ea typeface="Arial" panose="020B0604020202020204" pitchFamily="34" charset="0"/>
                    <a:sym typeface="Wingdings 2" panose="05020102010507070707" pitchFamily="18" charset="2"/>
                  </a:rPr>
                  <a:t></a:t>
                </a:r>
                <a:r>
                  <a:rPr lang="nl-NL" sz="3200" b="1" dirty="0">
                    <a:solidFill>
                      <a:srgbClr val="0000CC"/>
                    </a:solidFill>
                    <a:effectLst/>
                    <a:latin typeface="Varpada"/>
                    <a:ea typeface="Arial" panose="020B0604020202020204" pitchFamily="34" charset="0"/>
                  </a:rPr>
                  <a:t>.</a:t>
                </a:r>
                <a:r>
                  <a:rPr lang="nl-NL" sz="3200" dirty="0">
                    <a:effectLst/>
                    <a:latin typeface="Varpada"/>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𝐶</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𝐷</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𝑀</m:t>
                    </m:r>
                  </m:oMath>
                </a14:m>
                <a:endParaRPr lang="en-US" sz="3200" dirty="0">
                  <a:effectLst/>
                  <a:latin typeface="Times New Roman" panose="02020603050405020304" pitchFamily="18" charset="0"/>
                  <a:ea typeface="Times New Roman" panose="02020603050405020304" pitchFamily="18" charset="0"/>
                </a:endParaRPr>
              </a:p>
              <a:p>
                <a:r>
                  <a:rPr lang="nl-NL" sz="3200" i="1" dirty="0">
                    <a:effectLst/>
                    <a:latin typeface="Varpada"/>
                    <a:ea typeface="Times New Roman" panose="02020603050405020304" pitchFamily="18" charset="0"/>
                    <a:cs typeface="Times New Roman" panose="02020603050405020304" pitchFamily="18" charset="0"/>
                  </a:rPr>
                  <a:t>      </a:t>
                </a:r>
                <a:r>
                  <a:rPr lang="nl-NL" sz="3200" i="1" dirty="0" smtClean="0">
                    <a:effectLst/>
                    <a:latin typeface="Varpada"/>
                    <a:ea typeface="Times New Roman" panose="02020603050405020304" pitchFamily="18" charset="0"/>
                    <a:cs typeface="Times New Roman" panose="02020603050405020304" pitchFamily="18" charset="0"/>
                  </a:rPr>
                  <a:t>	 </a:t>
                </a:r>
                <a:r>
                  <a:rPr lang="nl-NL" sz="3200" b="1" dirty="0">
                    <a:solidFill>
                      <a:srgbClr val="0000CC"/>
                    </a:solidFill>
                    <a:effectLst/>
                    <a:latin typeface="Varpada"/>
                    <a:ea typeface="Arial" panose="020B0604020202020204" pitchFamily="34" charset="0"/>
                    <a:cs typeface="Times New Roman" panose="02020603050405020304" pitchFamily="18" charset="0"/>
                    <a:sym typeface="Wingdings 2" panose="05020102010507070707" pitchFamily="18" charset="2"/>
                  </a:rPr>
                  <a:t></a:t>
                </a:r>
                <a:r>
                  <a:rPr lang="nl-NL" sz="3200" b="1" dirty="0">
                    <a:solidFill>
                      <a:srgbClr val="0000CC"/>
                    </a:solidFill>
                    <a:effectLst/>
                    <a:latin typeface="Varpada"/>
                    <a:ea typeface="Arial" panose="020B0604020202020204" pitchFamily="34" charset="0"/>
                    <a:cs typeface="Times New Roman" panose="02020603050405020304" pitchFamily="18" charset="0"/>
                  </a:rPr>
                  <a:t>.</a:t>
                </a:r>
                <a:r>
                  <a:rPr lang="nl-NL" sz="3200" dirty="0">
                    <a:effectLst/>
                    <a:latin typeface="Varpada"/>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𝑞𝐷</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𝑝𝑀</m:t>
                    </m:r>
                  </m:oMath>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748937" y="3495538"/>
                <a:ext cx="10885715" cy="2062103"/>
              </a:xfrm>
              <a:prstGeom prst="rect">
                <a:avLst/>
              </a:prstGeom>
              <a:blipFill>
                <a:blip r:embed="rId2"/>
                <a:stretch>
                  <a:fillRect l="-1456" t="-3835" b="-8260"/>
                </a:stretch>
              </a:blipFill>
            </p:spPr>
            <p:txBody>
              <a:bodyPr/>
              <a:lstStyle/>
              <a:p>
                <a:r>
                  <a:rPr lang="en-US">
                    <a:noFill/>
                  </a:rPr>
                  <a:t> </a:t>
                </a:r>
              </a:p>
            </p:txBody>
          </p:sp>
        </mc:Fallback>
      </mc:AlternateContent>
      <p:sp>
        <p:nvSpPr>
          <p:cNvPr id="8" name="Rectangle 4">
            <a:extLst>
              <a:ext uri="{FF2B5EF4-FFF2-40B4-BE49-F238E27FC236}">
                <a16:creationId xmlns:a16="http://schemas.microsoft.com/office/drawing/2014/main"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9"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50" y="330517"/>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779" y="293414"/>
            <a:ext cx="11050075"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CHUYÊN ĐỀ 24. </a:t>
            </a:r>
            <a:r>
              <a:rPr lang="en-US" sz="3200" b="1" dirty="0">
                <a:solidFill>
                  <a:srgbClr val="C00000"/>
                </a:solidFill>
                <a:latin typeface="Calibri" panose="020F0502020204030204" pitchFamily="34" charset="0"/>
              </a:rPr>
              <a:t>KHỐI ĐA DIỆN LỒI-KHỐI ĐA DIỆN ĐỀU</a:t>
            </a:r>
            <a:endParaRPr lang="vi-VN" sz="3200" dirty="0"/>
          </a:p>
        </p:txBody>
      </p:sp>
    </p:spTree>
    <p:extLst>
      <p:ext uri="{BB962C8B-B14F-4D97-AF65-F5344CB8AC3E}">
        <p14:creationId xmlns:p14="http://schemas.microsoft.com/office/powerpoint/2010/main" val="330978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973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8" presetClass="emph" presetSubtype="0" repeatCount="indefinite" fill="hold" nodeType="withEffect">
                                  <p:stCondLst>
                                    <p:cond delay="0"/>
                                  </p:stCondLst>
                                  <p:childTnLst>
                                    <p:animRot by="21600000">
                                      <p:cBhvr>
                                        <p:cTn id="2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960" y="160496"/>
            <a:ext cx="1146048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a:ea typeface="+mn-ea"/>
                <a:cs typeface="+mn-cs"/>
              </a:rPr>
              <a:t>Câu</a:t>
            </a:r>
            <a:r>
              <a:rPr kumimoji="0" lang="en-US" sz="3200" b="1" i="0" u="none" strike="noStrike" kern="1200" cap="none" spc="0" normalizeH="0" baseline="0" noProof="0" dirty="0">
                <a:ln>
                  <a:noFill/>
                </a:ln>
                <a:solidFill>
                  <a:srgbClr val="0070C0"/>
                </a:solidFill>
                <a:effectLst/>
                <a:uLnTx/>
                <a:uFillTx/>
                <a:latin typeface="Calibri"/>
                <a:ea typeface="+mn-ea"/>
                <a:cs typeface="+mn-cs"/>
              </a:rPr>
              <a:t> </a:t>
            </a: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13.</a:t>
            </a: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các</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khối</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đa</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diện</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dưới</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đây</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khối</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nào</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có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số</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cạnh</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có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là</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số</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lẻ</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A</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hối</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chóp</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B</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Khối</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tứ</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diện</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C</a:t>
            </a:r>
            <a:r>
              <a:rPr kumimoji="0" lang="en-US" sz="3200" b="1" i="0" u="none" strike="noStrike" kern="1200" cap="none" spc="0" normalizeH="0" baseline="0" noProof="0" dirty="0">
                <a:ln>
                  <a:noFill/>
                </a:ln>
                <a:solidFill>
                  <a:srgbClr val="0070C0"/>
                </a:solidFill>
                <a:effectLst/>
                <a:uLnTx/>
                <a:uFillTx/>
                <a:latin typeface="Calibri"/>
                <a:ea typeface="+mn-ea"/>
                <a:cs typeface="+mn-cs"/>
              </a:rPr>
              <a: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Khối</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hộp</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D</a:t>
            </a:r>
            <a:r>
              <a:rPr kumimoji="0" lang="en-US" sz="3200" b="1" i="0" u="none" strike="noStrike" kern="1200" cap="none" spc="0" normalizeH="0" baseline="0" noProof="0" dirty="0">
                <a:ln>
                  <a:noFill/>
                </a:ln>
                <a:solidFill>
                  <a:srgbClr val="0070C0"/>
                </a:solidFill>
                <a:effectLst/>
                <a:uLnTx/>
                <a:uFillTx/>
                <a:latin typeface="Calibri"/>
                <a:ea typeface="+mn-ea"/>
                <a:cs typeface="+mn-cs"/>
              </a:rPr>
              <a: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Khối</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lăng</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Calibri"/>
                <a:ea typeface="+mn-ea"/>
                <a:cs typeface="+mn-cs"/>
              </a:rPr>
              <a:t>trụ</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2"/>
          <p:cNvSpPr>
            <a:spLocks noChangeArrowheads="1"/>
          </p:cNvSpPr>
          <p:nvPr/>
        </p:nvSpPr>
        <p:spPr bwMode="auto">
          <a:xfrm>
            <a:off x="320040" y="3460789"/>
            <a:ext cx="105308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smtClean="0">
                <a:ln>
                  <a:noFill/>
                </a:ln>
                <a:solidFill>
                  <a:srgbClr val="4472C4"/>
                </a:solidFill>
                <a:effectLst/>
                <a:uLnTx/>
                <a:uFillTx/>
                <a:latin typeface="Arial" pitchFamily="34" charset="0"/>
                <a:ea typeface="Times New Roman" pitchFamily="18" charset="0"/>
                <a:cs typeface="Arial" pitchFamily="34" charset="0"/>
              </a:rPr>
              <a:t>Lời giải</a:t>
            </a:r>
            <a:endParaRPr kumimoji="0" lang="en-US" altLang="en-US" sz="3200" b="0" i="0" u="none" strike="noStrike" kern="1200" cap="none" spc="0" normalizeH="0" baseline="0" noProof="0" dirty="0" smtClean="0">
              <a:ln>
                <a:noFill/>
              </a:ln>
              <a:solidFill>
                <a:srgbClr val="4472C4"/>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Khối</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chóp</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n-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giác</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có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tổng</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số</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cạnh</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là</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2n.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Khối</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tứ</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diện</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có 6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cạnh</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Khối</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hộp</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có 12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cạnh</a:t>
            </a:r>
            <a:endPar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Khối</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lăng</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trụ</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n –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giác</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với</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n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là</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số</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lẻ</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thì</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số</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cạnh</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3n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là</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số</a:t>
            </a:r>
            <a:r>
              <a:rPr kumimoji="0" 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lẻ</a:t>
            </a: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Oval 4"/>
          <p:cNvSpPr/>
          <p:nvPr/>
        </p:nvSpPr>
        <p:spPr>
          <a:xfrm>
            <a:off x="441960" y="2689324"/>
            <a:ext cx="487680" cy="5029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Action Button: Back or Previous 8">
            <a:hlinkClick r:id="rId2"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ction Button: Forward or Next 9">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331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04800" y="269855"/>
                <a:ext cx="1164336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a:ea typeface="+mn-ea"/>
                    <a:cs typeface="+mn-cs"/>
                  </a:rPr>
                  <a:t>Câu</a:t>
                </a:r>
                <a:r>
                  <a:rPr kumimoji="0" lang="en-US" sz="3200" b="1" i="0" u="none" strike="noStrike" kern="1200" cap="none" spc="0" normalizeH="0" baseline="0" noProof="0" dirty="0">
                    <a:ln>
                      <a:noFill/>
                    </a:ln>
                    <a:solidFill>
                      <a:srgbClr val="0070C0"/>
                    </a:solidFill>
                    <a:effectLst/>
                    <a:uLnTx/>
                    <a:uFillTx/>
                    <a:latin typeface="Calibri"/>
                    <a:ea typeface="+mn-ea"/>
                    <a:cs typeface="+mn-cs"/>
                  </a:rPr>
                  <a:t> </a:t>
                </a:r>
                <a:r>
                  <a:rPr kumimoji="0" lang="en-US" sz="3200" b="1" i="0" u="none" strike="noStrike" kern="1200" cap="none" spc="0" normalizeH="0" baseline="0" noProof="0" dirty="0" smtClean="0">
                    <a:ln>
                      <a:noFill/>
                    </a:ln>
                    <a:solidFill>
                      <a:srgbClr val="0070C0"/>
                    </a:solidFill>
                    <a:effectLst/>
                    <a:uLnTx/>
                    <a:uFillTx/>
                    <a:latin typeface="Calibri"/>
                    <a:ea typeface="+mn-ea"/>
                    <a:cs typeface="+mn-cs"/>
                  </a:rPr>
                  <a:t>14.  </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Lăng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trụ đứng có đáy là hình thoi có bao nhiêu mặt phẳng đối xứng?</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a:ea typeface="+mn-ea"/>
                        <a:cs typeface="+mn-cs"/>
                      </a:rPr>
                      <m:t>𝟗</m:t>
                    </m:r>
                  </m:oMath>
                </a14:m>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a:ea typeface="+mn-ea"/>
                    <a:cs typeface="+mn-cs"/>
                  </a:rPr>
                  <a:t>		</a:t>
                </a: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B</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a:ea typeface="+mn-ea"/>
                        <a:cs typeface="+mn-cs"/>
                      </a:rPr>
                      <m:t>𝟐</m:t>
                    </m:r>
                  </m:oMath>
                </a14:m>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a:ea typeface="+mn-ea"/>
                    <a:cs typeface="+mn-cs"/>
                  </a:rPr>
                  <a:t>		</a:t>
                </a: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C</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a:ea typeface="+mn-ea"/>
                        <a:cs typeface="+mn-cs"/>
                      </a:rPr>
                      <m:t>𝟓</m:t>
                    </m:r>
                  </m:oMath>
                </a14:m>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a:ea typeface="+mn-ea"/>
                    <a:cs typeface="+mn-cs"/>
                  </a:rPr>
                  <a:t>		</a:t>
                </a:r>
                <a:r>
                  <a:rPr kumimoji="0" lang="vi-VN" sz="32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D</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a:ea typeface="+mn-ea"/>
                        <a:cs typeface="+mn-cs"/>
                      </a:rPr>
                      <m:t>𝟑</m:t>
                    </m:r>
                  </m:oMath>
                </a14:m>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304800" y="269855"/>
                <a:ext cx="11643360" cy="1569660"/>
              </a:xfrm>
              <a:prstGeom prst="rect">
                <a:avLst/>
              </a:prstGeom>
              <a:blipFill>
                <a:blip r:embed="rId2"/>
                <a:stretch>
                  <a:fillRect l="-1309" t="-5814" b="-10853"/>
                </a:stretch>
              </a:blipFill>
            </p:spPr>
            <p:txBody>
              <a:bodyPr/>
              <a:lstStyle/>
              <a:p>
                <a:r>
                  <a:rPr lang="en-US">
                    <a:noFill/>
                  </a:rPr>
                  <a:t> </a:t>
                </a:r>
              </a:p>
            </p:txBody>
          </p:sp>
        </mc:Fallback>
      </mc:AlternateContent>
      <p:sp>
        <p:nvSpPr>
          <p:cNvPr id="2" name="Rectangle 2"/>
          <p:cNvSpPr>
            <a:spLocks noChangeArrowheads="1"/>
          </p:cNvSpPr>
          <p:nvPr/>
        </p:nvSpPr>
        <p:spPr bwMode="auto">
          <a:xfrm>
            <a:off x="304800" y="2279014"/>
            <a:ext cx="73304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smtClean="0">
                <a:ln>
                  <a:noFill/>
                </a:ln>
                <a:solidFill>
                  <a:srgbClr val="4472C4"/>
                </a:solidFill>
                <a:effectLst/>
                <a:uLnTx/>
                <a:uFillTx/>
                <a:latin typeface="Arial" pitchFamily="34" charset="0"/>
                <a:ea typeface="Times New Roman" pitchFamily="18" charset="0"/>
                <a:cs typeface="Arial" pitchFamily="34" charset="0"/>
              </a:rPr>
              <a:t>Lời giải</a:t>
            </a:r>
            <a:endParaRPr kumimoji="0" lang="en-US" altLang="en-US" sz="3200" b="0" i="0" u="none" strike="noStrike" kern="1200" cap="none" spc="0" normalizeH="0" baseline="0" noProof="0" dirty="0" smtClean="0">
              <a:ln>
                <a:noFill/>
              </a:ln>
              <a:solidFill>
                <a:srgbClr val="4472C4"/>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Lăng</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trụ</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đứng</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có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đáy</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là</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hình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thoi</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có 3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mặt</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phẳng</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đối</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xứng</a:t>
            </a:r>
            <a:r>
              <a:rPr kumimoji="0" lang="en-US"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fr-FR"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Đó</a:t>
            </a:r>
            <a:r>
              <a:rPr kumimoji="0" lang="fr-FR"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là </a:t>
            </a:r>
            <a:r>
              <a:rPr kumimoji="0" lang="fr-FR"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các</a:t>
            </a:r>
            <a:r>
              <a:rPr kumimoji="0" lang="fr-FR"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fr-FR"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mặt</a:t>
            </a:r>
            <a:r>
              <a:rPr kumimoji="0" lang="fr-FR"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fr-FR" altLang="en-US" sz="3200" b="0" i="0" u="none" strike="noStrike" kern="1200" cap="none" spc="0" normalizeH="0" baseline="0" noProof="0" dirty="0" err="1">
                <a:ln>
                  <a:noFill/>
                </a:ln>
                <a:solidFill>
                  <a:prstClr val="black"/>
                </a:solidFill>
                <a:effectLst/>
                <a:uLnTx/>
                <a:uFillTx/>
                <a:latin typeface="Arial" pitchFamily="34" charset="0"/>
                <a:ea typeface="Times New Roman" pitchFamily="18" charset="0"/>
                <a:cs typeface="Arial" pitchFamily="34" charset="0"/>
              </a:rPr>
              <a:t>phẳng</a:t>
            </a:r>
            <a:r>
              <a:rPr kumimoji="0" lang="fr-FR"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a:ln>
                  <a:noFill/>
                </a:ln>
                <a:solidFill>
                  <a:prstClr val="black"/>
                </a:solidFill>
                <a:effectLst/>
                <a:uLnTx/>
                <a:uFillTx/>
                <a:latin typeface="Cambria Math" pitchFamily="18" charset="0"/>
                <a:ea typeface="Times New Roman" pitchFamily="18" charset="0"/>
                <a:cs typeface="Arial" pitchFamily="34" charset="0"/>
              </a:rPr>
              <a:t>ACGE</a:t>
            </a:r>
            <a:r>
              <a:rPr kumimoji="0" lang="fr-FR"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a:ln>
                  <a:noFill/>
                </a:ln>
                <a:solidFill>
                  <a:prstClr val="black"/>
                </a:solidFill>
                <a:effectLst/>
                <a:uLnTx/>
                <a:uFillTx/>
                <a:latin typeface="Cambria Math" pitchFamily="18" charset="0"/>
                <a:ea typeface="Times New Roman" pitchFamily="18" charset="0"/>
                <a:cs typeface="Arial" pitchFamily="34" charset="0"/>
              </a:rPr>
              <a:t>BDHF</a:t>
            </a:r>
            <a:r>
              <a:rPr kumimoji="0" lang="fr-FR"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a:t>
            </a:r>
            <a:r>
              <a:rPr kumimoji="0" lang="en-US" altLang="en-US" sz="3200" b="0" i="1" u="none" strike="noStrike" kern="1200" cap="none" spc="0" normalizeH="0" baseline="0" noProof="0" dirty="0">
                <a:ln>
                  <a:noFill/>
                </a:ln>
                <a:solidFill>
                  <a:prstClr val="black"/>
                </a:solidFill>
                <a:effectLst/>
                <a:uLnTx/>
                <a:uFillTx/>
                <a:latin typeface="Cambria Math" pitchFamily="18" charset="0"/>
                <a:ea typeface="Times New Roman" pitchFamily="18" charset="0"/>
                <a:cs typeface="Arial" pitchFamily="34" charset="0"/>
              </a:rPr>
              <a:t>IJKL</a:t>
            </a:r>
            <a:r>
              <a:rPr kumimoji="0" lang="fr-FR" altLang="en-US" sz="32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a:t>
            </a:r>
            <a:endParaRPr kumimoji="0" lang="fr-FR" alt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pic>
        <p:nvPicPr>
          <p:cNvPr id="6145" name="Picture 4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15609" y="2279014"/>
            <a:ext cx="3099269" cy="348170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534400" y="1290875"/>
            <a:ext cx="487680" cy="5029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Action Button: Back or Previous 8">
            <a:hlinkClick r:id="rId4"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ction Button: Forward or Next 9">
            <a:hlinkClick r:id="rId5"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37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4206" y="238791"/>
            <a:ext cx="100367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15.</a:t>
            </a:r>
            <a:r>
              <a:rPr kumimoji="0" lang="en-US" altLang="en-US" sz="2800" b="1" i="0" u="none" strike="noStrike" cap="none" normalizeH="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0450" algn="l"/>
                <a:tab pos="5040313" algn="l"/>
              </a:tabLst>
            </a:pPr>
            <a:r>
              <a:rPr lang="en-US" alt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altLang="en-US" sz="2800" b="1" i="0"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9"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563" y="1969137"/>
            <a:ext cx="3591612" cy="35023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36689" y="3208409"/>
            <a:ext cx="896489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E,F,G,H,I,J</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lượt</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điểm</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 BC, CD, AD, AC, BD</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mặt</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diện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đều</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ABG,ADF,ACJ,BDI,CDE,BCH</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 tứ diện đều có </a:t>
            </a:r>
            <a:r>
              <a:rPr kumimoji="0" lang="pt-BR" altLang="en-US" sz="28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kumimoji="0" lang="pt-BR"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mặt phẳng đối xứng.</a:t>
            </a:r>
            <a:endParaRPr kumimoji="0" lang="pt-BR"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226243" y="1220426"/>
            <a:ext cx="1369286" cy="523220"/>
          </a:xfrm>
          <a:prstGeom prst="rect">
            <a:avLst/>
          </a:prstGeom>
        </p:spPr>
        <p:txBody>
          <a:bodyPr wrap="none">
            <a:spAutoFit/>
          </a:bodyPr>
          <a:lstStyle/>
          <a:p>
            <a:pPr lvl="0" eaLnBrk="0" fontAlgn="base" hangingPunct="0">
              <a:spcBef>
                <a:spcPct val="0"/>
              </a:spcBef>
              <a:spcAft>
                <a:spcPct val="0"/>
              </a:spcAft>
              <a:tabLst>
                <a:tab pos="3600450" algn="l"/>
                <a:tab pos="5040313" algn="l"/>
              </a:tabLst>
            </a:pPr>
            <a:r>
              <a:rPr lang="en-US" alt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alt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36689" y="1783530"/>
            <a:ext cx="8997884" cy="1384995"/>
          </a:xfrm>
          <a:prstGeom prst="rect">
            <a:avLst/>
          </a:prstGeom>
        </p:spPr>
        <p:txBody>
          <a:bodyPr wrap="square">
            <a:spAutoFit/>
          </a:bodyPr>
          <a:lstStyle/>
          <a:p>
            <a:pPr lvl="0" eaLnBrk="0" fontAlgn="base" hangingPunct="0">
              <a:spcBef>
                <a:spcPct val="0"/>
              </a:spcBef>
              <a:spcAft>
                <a:spcPct val="0"/>
              </a:spcAft>
              <a:tabLst>
                <a:tab pos="3600450" algn="l"/>
                <a:tab pos="5040313" algn="l"/>
              </a:tabLst>
            </a:pP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3600450" algn="l"/>
                <a:tab pos="5040313" algn="l"/>
              </a:tabLst>
            </a:pP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6664750" y="679672"/>
            <a:ext cx="575035" cy="6008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Action Button: Back or Previous 7">
            <a:hlinkClick r:id="rId3"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ction Button: Forward or Next 8">
            <a:hlinkClick r:id="rId4"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63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500"/>
                                        <p:tgtEl>
                                          <p:spTgt spid="20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p:cNvPr>
          <p:cNvSpPr txBox="1"/>
          <p:nvPr/>
        </p:nvSpPr>
        <p:spPr>
          <a:xfrm>
            <a:off x="7086208" y="250171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a:hlinkClick r:id="rId3" action="ppaction://hlinksldjump"/>
          </p:cNvPr>
          <p:cNvSpPr txBox="1"/>
          <p:nvPr/>
        </p:nvSpPr>
        <p:spPr>
          <a:xfrm>
            <a:off x="5019283" y="247111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a:hlinkClick r:id="rId4" action="ppaction://hlinksldjump"/>
          </p:cNvPr>
          <p:cNvSpPr txBox="1"/>
          <p:nvPr/>
        </p:nvSpPr>
        <p:spPr>
          <a:xfrm>
            <a:off x="2961883" y="249016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1"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85297" y="72678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4.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Vận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dụng</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cao</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1" name="Action Button: Back or Previous 10">
            <a:hlinkClick r:id="rId5"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6"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8428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Oval 6"/>
          <p:cNvSpPr/>
          <p:nvPr/>
        </p:nvSpPr>
        <p:spPr>
          <a:xfrm>
            <a:off x="3751570" y="1622245"/>
            <a:ext cx="675861" cy="636104"/>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265760" y="103520"/>
                <a:ext cx="11404624" cy="2219049"/>
              </a:xfrm>
            </p:spPr>
            <p:txBody>
              <a:bodyPr>
                <a:no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Câu</a:t>
                </a:r>
                <a:r>
                  <a:rPr lang="en-US" sz="3200" b="1" dirty="0" smtClean="0">
                    <a:solidFill>
                      <a:srgbClr val="0000FF"/>
                    </a:solidFill>
                    <a:latin typeface="Times New Roman" panose="02020603050405020304" pitchFamily="18" charset="0"/>
                    <a:cs typeface="Times New Roman" panose="02020603050405020304" pitchFamily="18" charset="0"/>
                  </a:rPr>
                  <a:t> 1: </a:t>
                </a:r>
                <a:r>
                  <a:rPr lang="en-US" sz="3200" dirty="0" err="1" smtClean="0">
                    <a:solidFill>
                      <a:srgbClr val="0000FF"/>
                    </a:solidFill>
                    <a:latin typeface="Times New Roman" panose="02020603050405020304" pitchFamily="18" charset="0"/>
                    <a:cs typeface="Times New Roman" panose="02020603050405020304" pitchFamily="18" charset="0"/>
                  </a:rPr>
                  <a:t>Hình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hộp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vuông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cạnh</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1</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chiều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2</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phẳng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xứng</a:t>
                </a:r>
                <a:r>
                  <a:rPr lang="en-US" sz="3200" dirty="0">
                    <a:solidFill>
                      <a:srgbClr val="0000FF"/>
                    </a:solidFill>
                    <a:latin typeface="Times New Roman" panose="02020603050405020304" pitchFamily="18" charset="0"/>
                    <a:cs typeface="Times New Roman" panose="02020603050405020304" pitchFamily="18" charset="0"/>
                  </a:rPr>
                  <a:t>?</a:t>
                </a:r>
                <a:r>
                  <a:rPr lang="vi-VN" sz="3200" dirty="0">
                    <a:solidFill>
                      <a:srgbClr val="0000FF"/>
                    </a:solidFill>
                    <a:latin typeface="Times New Roman" panose="02020603050405020304" pitchFamily="18" charset="0"/>
                    <a:cs typeface="Times New Roman" panose="02020603050405020304" pitchFamily="18" charset="0"/>
                  </a:rPr>
                  <a:t/>
                </a:r>
                <a:br>
                  <a:rPr lang="vi-VN" sz="3200" dirty="0">
                    <a:solidFill>
                      <a:srgbClr val="0000FF"/>
                    </a:solidFill>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srgbClr val="0000FF"/>
                        </a:solidFill>
                        <a:latin typeface="Cambria Math" panose="02040503050406030204" pitchFamily="18" charset="0"/>
                      </a:rPr>
                      <m:t>3</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phẳng</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srgbClr val="0000FF"/>
                        </a:solidFill>
                        <a:latin typeface="Cambria Math" panose="02040503050406030204" pitchFamily="18" charset="0"/>
                      </a:rPr>
                      <m:t>9</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phẳng</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
                </a:r>
                <a:br>
                  <a:rPr lang="vi-VN" sz="3200" dirty="0">
                    <a:solidFill>
                      <a:srgbClr val="0000FF"/>
                    </a:solidFill>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srgbClr val="0000FF"/>
                        </a:solidFill>
                        <a:latin typeface="Cambria Math" panose="02040503050406030204" pitchFamily="18" charset="0"/>
                      </a:rPr>
                      <m:t>5</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phẳng</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solidFill>
                          <a:srgbClr val="0000FF"/>
                        </a:solidFill>
                        <a:latin typeface="Cambria Math" panose="02040503050406030204" pitchFamily="18" charset="0"/>
                      </a:rPr>
                      <m:t>4</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phẳng</a:t>
                </a:r>
                <a:r>
                  <a:rPr lang="en-US" sz="3200" dirty="0" smtClean="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65760" y="103520"/>
                <a:ext cx="11404624" cy="2219049"/>
              </a:xfrm>
              <a:blipFill>
                <a:blip r:embed="rId2"/>
                <a:stretch>
                  <a:fillRect l="-1390" r="-695" b="-2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65760" y="3215372"/>
                <a:ext cx="11514146" cy="2685807"/>
              </a:xfrm>
            </p:spPr>
            <p:txBody>
              <a:bodyPr/>
              <a:lstStyle/>
              <a:p>
                <a:r>
                  <a:rPr lang="en-US" dirty="0" err="1"/>
                  <a:t>Các</a:t>
                </a:r>
                <a:r>
                  <a:rPr lang="en-US" dirty="0"/>
                  <a:t> </a:t>
                </a:r>
                <a:r>
                  <a:rPr lang="en-US" dirty="0" err="1"/>
                  <a:t>loại</a:t>
                </a:r>
                <a:r>
                  <a:rPr lang="en-US" dirty="0"/>
                  <a:t> </a:t>
                </a:r>
                <a:r>
                  <a:rPr lang="en-US" dirty="0" err="1"/>
                  <a:t>mặt</a:t>
                </a:r>
                <a:r>
                  <a:rPr lang="en-US" dirty="0"/>
                  <a:t> </a:t>
                </a:r>
                <a:r>
                  <a:rPr lang="en-US" dirty="0" err="1"/>
                  <a:t>phẳng</a:t>
                </a:r>
                <a:r>
                  <a:rPr lang="en-US" dirty="0"/>
                  <a:t> </a:t>
                </a:r>
                <a:r>
                  <a:rPr lang="en-US" dirty="0" err="1"/>
                  <a:t>đối</a:t>
                </a:r>
                <a:r>
                  <a:rPr lang="en-US" dirty="0"/>
                  <a:t> </a:t>
                </a:r>
                <a:r>
                  <a:rPr lang="en-US" dirty="0" err="1"/>
                  <a:t>xứng</a:t>
                </a:r>
                <a:r>
                  <a:rPr lang="en-US" dirty="0"/>
                  <a:t> </a:t>
                </a:r>
                <a:r>
                  <a:rPr lang="en-US" dirty="0" err="1"/>
                  <a:t>của</a:t>
                </a:r>
                <a:r>
                  <a:rPr lang="en-US" dirty="0"/>
                  <a:t> </a:t>
                </a:r>
                <a:r>
                  <a:rPr lang="en-US" dirty="0" err="1"/>
                  <a:t>hình</a:t>
                </a:r>
                <a:r>
                  <a:rPr lang="en-US" dirty="0"/>
                  <a:t> </a:t>
                </a:r>
                <a:r>
                  <a:rPr lang="en-US" dirty="0" err="1"/>
                  <a:t>hộp</a:t>
                </a:r>
                <a:r>
                  <a:rPr lang="en-US" dirty="0"/>
                  <a:t> </a:t>
                </a:r>
                <a:r>
                  <a:rPr lang="en-US" dirty="0" err="1"/>
                  <a:t>chữ</a:t>
                </a:r>
                <a:r>
                  <a:rPr lang="en-US" dirty="0"/>
                  <a:t> </a:t>
                </a:r>
                <a:r>
                  <a:rPr lang="en-US" dirty="0" err="1"/>
                  <a:t>nhật</a:t>
                </a:r>
                <a:r>
                  <a:rPr lang="en-US" dirty="0"/>
                  <a:t>.</a:t>
                </a:r>
                <a:endParaRPr lang="vi-VN" dirty="0"/>
              </a:p>
              <a:p>
                <a:r>
                  <a:rPr lang="en-US" dirty="0" err="1"/>
                  <a:t>Loại</a:t>
                </a:r>
                <a:r>
                  <a:rPr lang="en-US" dirty="0"/>
                  <a:t> </a:t>
                </a:r>
                <a14:m>
                  <m:oMath xmlns:m="http://schemas.openxmlformats.org/officeDocument/2006/math">
                    <m:r>
                      <a:rPr lang="en-US" i="1">
                        <a:latin typeface="Cambria Math" panose="02040503050406030204" pitchFamily="18" charset="0"/>
                      </a:rPr>
                      <m:t>1</m:t>
                    </m:r>
                  </m:oMath>
                </a14:m>
                <a:r>
                  <a:rPr lang="en-US" dirty="0"/>
                  <a:t>: </a:t>
                </a:r>
                <a:r>
                  <a:rPr lang="en-US" dirty="0" err="1"/>
                  <a:t>các</a:t>
                </a:r>
                <a:r>
                  <a:rPr lang="en-US" dirty="0"/>
                  <a:t> </a:t>
                </a:r>
                <a:r>
                  <a:rPr lang="en-US" dirty="0" err="1"/>
                  <a:t>mặt</a:t>
                </a:r>
                <a:r>
                  <a:rPr lang="en-US" dirty="0"/>
                  <a:t> </a:t>
                </a:r>
                <a:r>
                  <a:rPr lang="en-US" dirty="0" err="1"/>
                  <a:t>phẳng</a:t>
                </a:r>
                <a:r>
                  <a:rPr lang="en-US" dirty="0"/>
                  <a:t> </a:t>
                </a:r>
                <a:r>
                  <a:rPr lang="en-US" dirty="0" err="1"/>
                  <a:t>lần</a:t>
                </a:r>
                <a:r>
                  <a:rPr lang="en-US" dirty="0"/>
                  <a:t> </a:t>
                </a:r>
                <a:r>
                  <a:rPr lang="en-US" dirty="0" err="1"/>
                  <a:t>lượt</a:t>
                </a:r>
                <a:r>
                  <a:rPr lang="en-US" dirty="0"/>
                  <a:t> </a:t>
                </a:r>
                <a:r>
                  <a:rPr lang="en-US" dirty="0" err="1"/>
                  <a:t>đi</a:t>
                </a:r>
                <a:r>
                  <a:rPr lang="en-US" dirty="0"/>
                  <a:t> qua </a:t>
                </a:r>
                <a:r>
                  <a:rPr lang="en-US" dirty="0" err="1"/>
                  <a:t>đường</a:t>
                </a:r>
                <a:r>
                  <a:rPr lang="en-US" dirty="0"/>
                  <a:t> </a:t>
                </a:r>
                <a:r>
                  <a:rPr lang="en-US" dirty="0" err="1"/>
                  <a:t>chéo</a:t>
                </a:r>
                <a:r>
                  <a:rPr lang="en-US" dirty="0"/>
                  <a:t>, </a:t>
                </a:r>
                <a:r>
                  <a:rPr lang="en-US" dirty="0" err="1"/>
                  <a:t>đường</a:t>
                </a:r>
                <a:r>
                  <a:rPr lang="en-US" dirty="0"/>
                  <a:t> </a:t>
                </a:r>
                <a:r>
                  <a:rPr lang="en-US" dirty="0" err="1"/>
                  <a:t>trung</a:t>
                </a:r>
                <a:r>
                  <a:rPr lang="en-US" dirty="0"/>
                  <a:t> </a:t>
                </a:r>
                <a:r>
                  <a:rPr lang="en-US" dirty="0" err="1"/>
                  <a:t>bình</a:t>
                </a:r>
                <a:r>
                  <a:rPr lang="en-US" dirty="0"/>
                  <a:t> </a:t>
                </a:r>
                <a:r>
                  <a:rPr lang="en-US" dirty="0" err="1"/>
                  <a:t>của</a:t>
                </a:r>
                <a:r>
                  <a:rPr lang="en-US" dirty="0"/>
                  <a:t> </a:t>
                </a:r>
                <a:r>
                  <a:rPr lang="en-US" dirty="0" err="1"/>
                  <a:t>hình</a:t>
                </a:r>
                <a:r>
                  <a:rPr lang="en-US" dirty="0"/>
                  <a:t> </a:t>
                </a:r>
                <a:r>
                  <a:rPr lang="en-US" dirty="0" err="1"/>
                  <a:t>vuông</a:t>
                </a:r>
                <a:r>
                  <a:rPr lang="en-US" dirty="0"/>
                  <a:t> </a:t>
                </a:r>
                <a:r>
                  <a:rPr lang="en-US" dirty="0" err="1"/>
                  <a:t>mặt</a:t>
                </a:r>
                <a:r>
                  <a:rPr lang="en-US" dirty="0"/>
                  <a:t> </a:t>
                </a:r>
                <a:r>
                  <a:rPr lang="en-US" dirty="0" err="1"/>
                  <a:t>đáy</a:t>
                </a:r>
                <a:r>
                  <a:rPr lang="en-US" dirty="0"/>
                  <a:t> </a:t>
                </a:r>
                <a:r>
                  <a:rPr lang="en-US" dirty="0" err="1"/>
                  <a:t>và</a:t>
                </a:r>
                <a:r>
                  <a:rPr lang="en-US" dirty="0"/>
                  <a:t> </a:t>
                </a:r>
                <a:r>
                  <a:rPr lang="en-US" dirty="0" err="1"/>
                  <a:t>vuông</a:t>
                </a:r>
                <a:r>
                  <a:rPr lang="en-US" dirty="0"/>
                  <a:t> </a:t>
                </a:r>
                <a:r>
                  <a:rPr lang="en-US" dirty="0" err="1"/>
                  <a:t>góc</a:t>
                </a:r>
                <a:r>
                  <a:rPr lang="en-US" dirty="0"/>
                  <a:t> </a:t>
                </a:r>
                <a:r>
                  <a:rPr lang="en-US" dirty="0" err="1"/>
                  <a:t>với</a:t>
                </a:r>
                <a:r>
                  <a:rPr lang="en-US" dirty="0"/>
                  <a:t> </a:t>
                </a:r>
                <a:r>
                  <a:rPr lang="en-US" dirty="0" err="1"/>
                  <a:t>mặt</a:t>
                </a:r>
                <a:r>
                  <a:rPr lang="en-US" dirty="0"/>
                  <a:t> </a:t>
                </a:r>
                <a:r>
                  <a:rPr lang="en-US" dirty="0" err="1"/>
                  <a:t>đáy</a:t>
                </a:r>
                <a:r>
                  <a:rPr lang="en-US" dirty="0"/>
                  <a:t> (</a:t>
                </a:r>
                <a:r>
                  <a:rPr lang="en-US" dirty="0" err="1"/>
                  <a:t>có</a:t>
                </a:r>
                <a:r>
                  <a:rPr lang="en-US" dirty="0"/>
                  <a:t> </a:t>
                </a:r>
                <a14:m>
                  <m:oMath xmlns:m="http://schemas.openxmlformats.org/officeDocument/2006/math">
                    <m:r>
                      <a:rPr lang="en-US" i="1">
                        <a:latin typeface="Cambria Math" panose="02040503050406030204" pitchFamily="18" charset="0"/>
                      </a:rPr>
                      <m:t>4</m:t>
                    </m:r>
                  </m:oMath>
                </a14:m>
                <a:r>
                  <a:rPr lang="en-US" dirty="0" err="1"/>
                  <a:t>mặt</a:t>
                </a:r>
                <a:r>
                  <a:rPr lang="en-US" dirty="0"/>
                  <a:t> </a:t>
                </a:r>
                <a:r>
                  <a:rPr lang="en-US" dirty="0" err="1"/>
                  <a:t>phẳng</a:t>
                </a:r>
                <a:r>
                  <a:rPr lang="en-US" dirty="0"/>
                  <a:t>).</a:t>
                </a:r>
                <a:endParaRPr lang="vi-VN" dirty="0"/>
              </a:p>
              <a:p>
                <a:r>
                  <a:rPr lang="en-US" dirty="0" err="1"/>
                  <a:t>Loại</a:t>
                </a:r>
                <a:r>
                  <a:rPr lang="en-US" dirty="0"/>
                  <a:t> </a:t>
                </a:r>
                <a14:m>
                  <m:oMath xmlns:m="http://schemas.openxmlformats.org/officeDocument/2006/math">
                    <m:r>
                      <a:rPr lang="en-US" i="1">
                        <a:latin typeface="Cambria Math" panose="02040503050406030204" pitchFamily="18" charset="0"/>
                      </a:rPr>
                      <m:t>2</m:t>
                    </m:r>
                  </m:oMath>
                </a14:m>
                <a:r>
                  <a:rPr lang="en-US" dirty="0"/>
                  <a:t>: </a:t>
                </a:r>
                <a:r>
                  <a:rPr lang="en-US" dirty="0" err="1"/>
                  <a:t>mặt</a:t>
                </a:r>
                <a:r>
                  <a:rPr lang="en-US" dirty="0"/>
                  <a:t> </a:t>
                </a:r>
                <a:r>
                  <a:rPr lang="en-US" dirty="0" err="1"/>
                  <a:t>phẳng</a:t>
                </a:r>
                <a:r>
                  <a:rPr lang="en-US" dirty="0"/>
                  <a:t> </a:t>
                </a:r>
                <a:r>
                  <a:rPr lang="en-US" dirty="0" err="1"/>
                  <a:t>đi</a:t>
                </a:r>
                <a:r>
                  <a:rPr lang="en-US" dirty="0"/>
                  <a:t> qua </a:t>
                </a:r>
                <a:r>
                  <a:rPr lang="en-US" dirty="0" err="1"/>
                  <a:t>trung</a:t>
                </a:r>
                <a:r>
                  <a:rPr lang="en-US" dirty="0"/>
                  <a:t> </a:t>
                </a:r>
                <a:r>
                  <a:rPr lang="en-US" dirty="0" err="1"/>
                  <a:t>điểm</a:t>
                </a:r>
                <a:r>
                  <a:rPr lang="en-US" dirty="0"/>
                  <a:t> </a:t>
                </a:r>
                <a:r>
                  <a:rPr lang="en-US" dirty="0" err="1"/>
                  <a:t>của</a:t>
                </a:r>
                <a:r>
                  <a:rPr lang="en-US" dirty="0"/>
                  <a:t> </a:t>
                </a:r>
                <a14:m>
                  <m:oMath xmlns:m="http://schemas.openxmlformats.org/officeDocument/2006/math">
                    <m:r>
                      <a:rPr lang="en-US" i="1">
                        <a:latin typeface="Cambria Math" panose="02040503050406030204" pitchFamily="18" charset="0"/>
                      </a:rPr>
                      <m:t>4</m:t>
                    </m:r>
                  </m:oMath>
                </a14:m>
                <a:r>
                  <a:rPr lang="en-US" dirty="0"/>
                  <a:t> </a:t>
                </a:r>
                <a:r>
                  <a:rPr lang="en-US" dirty="0" err="1"/>
                  <a:t>cạnh</a:t>
                </a:r>
                <a:r>
                  <a:rPr lang="en-US" dirty="0"/>
                  <a:t> </a:t>
                </a:r>
                <a:r>
                  <a:rPr lang="en-US" dirty="0" err="1"/>
                  <a:t>bên</a:t>
                </a:r>
                <a:r>
                  <a:rPr lang="en-US" dirty="0"/>
                  <a:t> (</a:t>
                </a:r>
                <a:r>
                  <a:rPr lang="en-US" dirty="0" err="1"/>
                  <a:t>có</a:t>
                </a:r>
                <a:r>
                  <a:rPr lang="en-US" dirty="0"/>
                  <a:t> </a:t>
                </a:r>
                <a14:m>
                  <m:oMath xmlns:m="http://schemas.openxmlformats.org/officeDocument/2006/math">
                    <m:r>
                      <a:rPr lang="en-US" i="1">
                        <a:latin typeface="Cambria Math" panose="02040503050406030204" pitchFamily="18" charset="0"/>
                      </a:rPr>
                      <m:t>1</m:t>
                    </m:r>
                  </m:oMath>
                </a14:m>
                <a:r>
                  <a:rPr lang="en-US" dirty="0"/>
                  <a:t> </a:t>
                </a:r>
                <a:r>
                  <a:rPr lang="en-US" dirty="0" err="1"/>
                  <a:t>mặt</a:t>
                </a:r>
                <a:r>
                  <a:rPr lang="en-US" dirty="0"/>
                  <a:t> </a:t>
                </a:r>
                <a:r>
                  <a:rPr lang="en-US" dirty="0" err="1" smtClean="0"/>
                  <a:t>phẳng</a:t>
                </a:r>
                <a:r>
                  <a:rPr lang="en-US" dirty="0"/>
                  <a:t>).</a:t>
                </a:r>
                <a:endParaRPr lang="vi-VN" dirty="0"/>
              </a:p>
              <a:p>
                <a:r>
                  <a:rPr lang="en-US" dirty="0" err="1"/>
                  <a:t>Vậy</a:t>
                </a:r>
                <a:r>
                  <a:rPr lang="en-US" dirty="0"/>
                  <a:t> </a:t>
                </a:r>
                <a:r>
                  <a:rPr lang="en-US" dirty="0" err="1"/>
                  <a:t>hình</a:t>
                </a:r>
                <a:r>
                  <a:rPr lang="en-US" dirty="0"/>
                  <a:t> </a:t>
                </a:r>
                <a:r>
                  <a:rPr lang="en-US" dirty="0" err="1"/>
                  <a:t>hộp</a:t>
                </a:r>
                <a:r>
                  <a:rPr lang="en-US" dirty="0"/>
                  <a:t> </a:t>
                </a:r>
                <a:r>
                  <a:rPr lang="en-US" dirty="0" err="1"/>
                  <a:t>chữ</a:t>
                </a:r>
                <a:r>
                  <a:rPr lang="en-US" dirty="0"/>
                  <a:t> </a:t>
                </a:r>
                <a:r>
                  <a:rPr lang="en-US" dirty="0" err="1"/>
                  <a:t>nhật</a:t>
                </a:r>
                <a:r>
                  <a:rPr lang="en-US" dirty="0"/>
                  <a:t> </a:t>
                </a:r>
                <a:r>
                  <a:rPr lang="en-US" dirty="0" err="1"/>
                  <a:t>có</a:t>
                </a:r>
                <a:r>
                  <a:rPr lang="en-US" dirty="0"/>
                  <a:t> </a:t>
                </a:r>
                <a:r>
                  <a:rPr lang="en-US" dirty="0" err="1"/>
                  <a:t>đáy</a:t>
                </a:r>
                <a:r>
                  <a:rPr lang="en-US" dirty="0"/>
                  <a:t> </a:t>
                </a:r>
                <a:r>
                  <a:rPr lang="en-US" dirty="0" err="1"/>
                  <a:t>hình</a:t>
                </a:r>
                <a:r>
                  <a:rPr lang="en-US" dirty="0"/>
                  <a:t> </a:t>
                </a:r>
                <a:r>
                  <a:rPr lang="en-US" dirty="0" err="1"/>
                  <a:t>vuông</a:t>
                </a:r>
                <a:r>
                  <a:rPr lang="en-US" dirty="0"/>
                  <a:t> </a:t>
                </a:r>
                <a:r>
                  <a:rPr lang="en-US" dirty="0" err="1"/>
                  <a:t>thì</a:t>
                </a:r>
                <a:r>
                  <a:rPr lang="en-US" dirty="0"/>
                  <a:t> </a:t>
                </a:r>
                <a:r>
                  <a:rPr lang="en-US" dirty="0" err="1"/>
                  <a:t>có</a:t>
                </a:r>
                <a:r>
                  <a:rPr lang="en-US" dirty="0"/>
                  <a:t> </a:t>
                </a:r>
                <a14:m>
                  <m:oMath xmlns:m="http://schemas.openxmlformats.org/officeDocument/2006/math">
                    <m:r>
                      <a:rPr lang="en-US" i="1">
                        <a:latin typeface="Cambria Math" panose="02040503050406030204" pitchFamily="18" charset="0"/>
                      </a:rPr>
                      <m:t>5</m:t>
                    </m:r>
                  </m:oMath>
                </a14:m>
                <a:r>
                  <a:rPr lang="en-US" dirty="0"/>
                  <a:t> </a:t>
                </a:r>
                <a:r>
                  <a:rPr lang="en-US" dirty="0" err="1"/>
                  <a:t>mặt</a:t>
                </a:r>
                <a:r>
                  <a:rPr lang="en-US" dirty="0"/>
                  <a:t> </a:t>
                </a:r>
                <a:r>
                  <a:rPr lang="en-US" dirty="0" err="1"/>
                  <a:t>phẳng</a:t>
                </a:r>
                <a:r>
                  <a:rPr lang="en-US" dirty="0"/>
                  <a:t> </a:t>
                </a:r>
                <a:r>
                  <a:rPr lang="en-US" dirty="0" err="1"/>
                  <a:t>đối</a:t>
                </a:r>
                <a:r>
                  <a:rPr lang="en-US" dirty="0"/>
                  <a:t> </a:t>
                </a:r>
                <a:r>
                  <a:rPr lang="en-US" dirty="0" err="1"/>
                  <a:t>xứng</a:t>
                </a:r>
                <a:r>
                  <a:rPr lang="en-US" dirty="0"/>
                  <a:t>.</a:t>
                </a:r>
                <a:endParaRPr lang="vi-VN"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65760" y="3215372"/>
                <a:ext cx="11514146" cy="2685807"/>
              </a:xfrm>
              <a:blipFill>
                <a:blip r:embed="rId3"/>
                <a:stretch>
                  <a:fillRect l="-953" t="-3628"/>
                </a:stretch>
              </a:blipFill>
            </p:spPr>
            <p:txBody>
              <a:bodyPr/>
              <a:lstStyle/>
              <a:p>
                <a:r>
                  <a:rPr lang="en-US">
                    <a:noFill/>
                  </a:rPr>
                  <a:t> </a:t>
                </a:r>
              </a:p>
            </p:txBody>
          </p:sp>
        </mc:Fallback>
      </mc:AlternateContent>
      <p:pic>
        <p:nvPicPr>
          <p:cNvPr id="4" name="Picture 3"/>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257326" y="1369842"/>
            <a:ext cx="2196961" cy="2059158"/>
          </a:xfrm>
          <a:prstGeom prst="rect">
            <a:avLst/>
          </a:prstGeom>
          <a:noFill/>
          <a:ln>
            <a:noFill/>
          </a:ln>
        </p:spPr>
      </p:pic>
      <p:pic>
        <p:nvPicPr>
          <p:cNvPr id="5" name="Picture 4"/>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01278" y="1369842"/>
            <a:ext cx="2258461" cy="2059158"/>
          </a:xfrm>
          <a:prstGeom prst="rect">
            <a:avLst/>
          </a:prstGeom>
          <a:noFill/>
          <a:ln>
            <a:noFill/>
          </a:ln>
        </p:spPr>
      </p:pic>
      <p:sp>
        <p:nvSpPr>
          <p:cNvPr id="6" name="Rounded Rectangle 5"/>
          <p:cNvSpPr/>
          <p:nvPr/>
        </p:nvSpPr>
        <p:spPr>
          <a:xfrm>
            <a:off x="444869" y="2302350"/>
            <a:ext cx="2703444" cy="5888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smtClean="0">
                <a:solidFill>
                  <a:srgbClr val="FF0000"/>
                </a:solidFill>
                <a:latin typeface="Times New Roman" panose="02020603050405020304" pitchFamily="18" charset="0"/>
                <a:cs typeface="Times New Roman" panose="02020603050405020304" pitchFamily="18" charset="0"/>
              </a:rPr>
              <a:t>:</a:t>
            </a:r>
            <a:endParaRPr lang="vi-VN" sz="3200" dirty="0"/>
          </a:p>
        </p:txBody>
      </p:sp>
      <p:sp>
        <p:nvSpPr>
          <p:cNvPr id="11" name="Action Button: Back or Previous 10">
            <a:hlinkClick r:id="rId6"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7"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247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fade">
                                      <p:cBhvr>
                                        <p:cTn id="50" dur="1000"/>
                                        <p:tgtEl>
                                          <p:spTgt spid="3">
                                            <p:txEl>
                                              <p:pRg st="1" end="1"/>
                                            </p:txEl>
                                          </p:spTgt>
                                        </p:tgtEl>
                                      </p:cBhvr>
                                    </p:animEffect>
                                    <p:anim calcmode="lin" valueType="num">
                                      <p:cBhvr>
                                        <p:cTn id="5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1000"/>
                                        <p:tgtEl>
                                          <p:spTgt spid="3">
                                            <p:txEl>
                                              <p:pRg st="2" end="2"/>
                                            </p:txEl>
                                          </p:spTgt>
                                        </p:tgtEl>
                                      </p:cBhvr>
                                    </p:animEffect>
                                    <p:anim calcmode="lin" valueType="num">
                                      <p:cBhvr>
                                        <p:cTn id="5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1000"/>
                                        <p:tgtEl>
                                          <p:spTgt spid="3">
                                            <p:txEl>
                                              <p:pRg st="3" end="3"/>
                                            </p:txEl>
                                          </p:spTgt>
                                        </p:tgtEl>
                                      </p:cBhvr>
                                    </p:animEffect>
                                    <p:anim calcmode="lin" valueType="num">
                                      <p:cBhvr>
                                        <p:cTn id="6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P spid="3" grpId="1" uiExpand="1" build="p"/>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Oval 4"/>
          <p:cNvSpPr/>
          <p:nvPr/>
        </p:nvSpPr>
        <p:spPr>
          <a:xfrm>
            <a:off x="4579578" y="3124733"/>
            <a:ext cx="728869" cy="631043"/>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294196" y="409866"/>
                <a:ext cx="7490326" cy="3309528"/>
              </a:xfrm>
            </p:spPr>
            <p:txBody>
              <a:bodyPr>
                <a:no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Câu</a:t>
                </a:r>
                <a:r>
                  <a:rPr lang="en-US" sz="3200" b="1" dirty="0" smtClean="0">
                    <a:solidFill>
                      <a:srgbClr val="0000FF"/>
                    </a:solidFill>
                    <a:latin typeface="Times New Roman" panose="02020603050405020304" pitchFamily="18" charset="0"/>
                    <a:cs typeface="Times New Roman" panose="02020603050405020304" pitchFamily="18" charset="0"/>
                  </a:rPr>
                  <a:t> 2: </a:t>
                </a:r>
                <a:r>
                  <a:rPr lang="en-US" sz="3200" dirty="0" smtClean="0">
                    <a:solidFill>
                      <a:srgbClr val="0000FF"/>
                    </a:solidFill>
                    <a:latin typeface="Times New Roman" panose="02020603050405020304" pitchFamily="18" charset="0"/>
                    <a:cs typeface="Times New Roman" panose="02020603050405020304" pitchFamily="18" charset="0"/>
                  </a:rPr>
                  <a:t>Cho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lập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phương</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𝐴𝐵𝐶𝐷</m:t>
                    </m:r>
                    <m:r>
                      <a:rPr lang="en-US" sz="3200" i="1">
                        <a:solidFill>
                          <a:srgbClr val="0000FF"/>
                        </a:solidFill>
                        <a:latin typeface="Cambria Math" panose="02040503050406030204" pitchFamily="18" charset="0"/>
                      </a:rPr>
                      <m:t>.</m:t>
                    </m:r>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𝐴</m:t>
                        </m:r>
                      </m:e>
                      <m:sup>
                        <m:r>
                          <a:rPr lang="en-US" sz="3200" i="1">
                            <a:solidFill>
                              <a:srgbClr val="0000FF"/>
                            </a:solidFill>
                            <a:latin typeface="Cambria Math" panose="02040503050406030204" pitchFamily="18" charset="0"/>
                          </a:rPr>
                          <m:t>′</m:t>
                        </m:r>
                      </m:sup>
                    </m:sSup>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𝐵</m:t>
                        </m:r>
                      </m:e>
                      <m:sup>
                        <m:r>
                          <a:rPr lang="en-US" sz="3200" i="1">
                            <a:solidFill>
                              <a:srgbClr val="0000FF"/>
                            </a:solidFill>
                            <a:latin typeface="Cambria Math" panose="02040503050406030204" pitchFamily="18" charset="0"/>
                          </a:rPr>
                          <m:t>′</m:t>
                        </m:r>
                      </m:sup>
                    </m:sSup>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𝐶</m:t>
                        </m:r>
                      </m:e>
                      <m:sup>
                        <m:r>
                          <a:rPr lang="en-US" sz="3200" i="1">
                            <a:solidFill>
                              <a:srgbClr val="0000FF"/>
                            </a:solidFill>
                            <a:latin typeface="Cambria Math" panose="02040503050406030204" pitchFamily="18" charset="0"/>
                          </a:rPr>
                          <m:t>′</m:t>
                        </m:r>
                      </m:sup>
                    </m:sSup>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𝐷</m:t>
                        </m:r>
                      </m:e>
                      <m:sup>
                        <m:r>
                          <a:rPr lang="en-US" sz="3200" i="1">
                            <a:solidFill>
                              <a:srgbClr val="0000FF"/>
                            </a:solidFill>
                            <a:latin typeface="Cambria Math" panose="02040503050406030204" pitchFamily="18" charset="0"/>
                          </a:rPr>
                          <m:t>′</m:t>
                        </m:r>
                      </m:sup>
                    </m:sSup>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cạnh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2</m:t>
                    </m:r>
                    <m:r>
                      <a:rPr lang="en-US" sz="3200" i="1">
                        <a:solidFill>
                          <a:srgbClr val="0000FF"/>
                        </a:solidFill>
                        <a:latin typeface="Cambria Math" panose="02040503050406030204" pitchFamily="18" charset="0"/>
                      </a:rPr>
                      <m:t>𝑎</m:t>
                    </m:r>
                    <m:rad>
                      <m:radPr>
                        <m:degHide m:val="on"/>
                        <m:ctrlPr>
                          <a:rPr lang="vi-VN" sz="3200" i="1">
                            <a:solidFill>
                              <a:srgbClr val="0000FF"/>
                            </a:solidFill>
                            <a:latin typeface="Cambria Math" panose="02040503050406030204" pitchFamily="18" charset="0"/>
                          </a:rPr>
                        </m:ctrlPr>
                      </m:radPr>
                      <m:deg/>
                      <m:e>
                        <m:r>
                          <a:rPr lang="en-US" sz="3200" i="1">
                            <a:solidFill>
                              <a:srgbClr val="0000FF"/>
                            </a:solidFill>
                            <a:latin typeface="Cambria Math" panose="02040503050406030204" pitchFamily="18" charset="0"/>
                          </a:rPr>
                          <m:t>2</m:t>
                        </m:r>
                      </m:e>
                    </m:rad>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Gọi</a:t>
                </a:r>
                <a:r>
                  <a:rPr lang="en-US" sz="3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rPr>
                      <m:t>𝑆</m:t>
                    </m:r>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tổng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tích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đỉnh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tâm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lập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phương</a:t>
                </a:r>
                <a14:m>
                  <m:oMath xmlns:m="http://schemas.openxmlformats.org/officeDocument/2006/math">
                    <m:r>
                      <a:rPr lang="en-US" sz="3200" i="1">
                        <a:solidFill>
                          <a:srgbClr val="0000FF"/>
                        </a:solidFill>
                        <a:latin typeface="Cambria Math" panose="02040503050406030204" pitchFamily="18" charset="0"/>
                      </a:rPr>
                      <m:t>𝐴𝐵𝐶𝐷</m:t>
                    </m:r>
                    <m:r>
                      <a:rPr lang="en-US" sz="3200" i="1">
                        <a:solidFill>
                          <a:srgbClr val="0000FF"/>
                        </a:solidFill>
                        <a:latin typeface="Cambria Math" panose="02040503050406030204" pitchFamily="18" charset="0"/>
                      </a:rPr>
                      <m:t>.</m:t>
                    </m:r>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𝐴</m:t>
                        </m:r>
                      </m:e>
                      <m:sup>
                        <m:r>
                          <a:rPr lang="en-US" sz="3200" i="1">
                            <a:solidFill>
                              <a:srgbClr val="0000FF"/>
                            </a:solidFill>
                            <a:latin typeface="Cambria Math" panose="02040503050406030204" pitchFamily="18" charset="0"/>
                          </a:rPr>
                          <m:t>′</m:t>
                        </m:r>
                      </m:sup>
                    </m:sSup>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𝐵</m:t>
                        </m:r>
                      </m:e>
                      <m:sup>
                        <m:r>
                          <a:rPr lang="en-US" sz="3200" i="1">
                            <a:solidFill>
                              <a:srgbClr val="0000FF"/>
                            </a:solidFill>
                            <a:latin typeface="Cambria Math" panose="02040503050406030204" pitchFamily="18" charset="0"/>
                          </a:rPr>
                          <m:t>′</m:t>
                        </m:r>
                      </m:sup>
                    </m:sSup>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𝐶</m:t>
                        </m:r>
                      </m:e>
                      <m:sup>
                        <m:r>
                          <a:rPr lang="en-US" sz="3200" i="1">
                            <a:solidFill>
                              <a:srgbClr val="0000FF"/>
                            </a:solidFill>
                            <a:latin typeface="Cambria Math" panose="02040503050406030204" pitchFamily="18" charset="0"/>
                          </a:rPr>
                          <m:t>′</m:t>
                        </m:r>
                      </m:sup>
                    </m:sSup>
                    <m:sSup>
                      <m:sSupPr>
                        <m:ctrlPr>
                          <a:rPr lang="vi-VN"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𝐷</m:t>
                        </m:r>
                      </m:e>
                      <m:sup>
                        <m:r>
                          <a:rPr lang="en-US" sz="3200" i="1">
                            <a:solidFill>
                              <a:srgbClr val="0000FF"/>
                            </a:solidFill>
                            <a:latin typeface="Cambria Math" panose="02040503050406030204" pitchFamily="18" charset="0"/>
                          </a:rPr>
                          <m:t>′</m:t>
                        </m:r>
                      </m:sup>
                    </m:sSup>
                  </m:oMath>
                </a14:m>
                <a:r>
                  <a:rPr lang="en-US" sz="3200" dirty="0">
                    <a:solidFill>
                      <a:srgbClr val="0000FF"/>
                    </a:solidFill>
                    <a:latin typeface="Times New Roman" panose="02020603050405020304" pitchFamily="18" charset="0"/>
                    <a:cs typeface="Times New Roman" panose="02020603050405020304" pitchFamily="18" charset="0"/>
                  </a:rPr>
                  <a:t>.</a:t>
                </a:r>
                <a:r>
                  <a:rPr lang="vi-VN" sz="3200" dirty="0">
                    <a:solidFill>
                      <a:srgbClr val="0000FF"/>
                    </a:solidFill>
                    <a:latin typeface="Times New Roman" panose="02020603050405020304" pitchFamily="18" charset="0"/>
                    <a:cs typeface="Times New Roman" panose="02020603050405020304" pitchFamily="18" charset="0"/>
                  </a:rPr>
                  <a:t/>
                </a:r>
                <a:br>
                  <a:rPr lang="vi-VN" sz="3200" dirty="0">
                    <a:solidFill>
                      <a:srgbClr val="0000FF"/>
                    </a:solidFill>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rPr>
                  <a:t>A</a:t>
                </a:r>
                <a:r>
                  <a:rPr lang="en-US" sz="3200" b="1" dirty="0">
                    <a:solidFill>
                      <a:srgbClr val="0000FF"/>
                    </a:solidFill>
                    <a:latin typeface="Times New Roman" panose="02020603050405020304" pitchFamily="18" charset="0"/>
                    <a:cs typeface="Times New Roman" panose="02020603050405020304" pitchFamily="18" charset="0"/>
                  </a:rPr>
                  <a:t>.</a:t>
                </a:r>
                <a14:m>
                  <m:oMath xmlns:m="http://schemas.openxmlformats.org/officeDocument/2006/math">
                    <m:r>
                      <a:rPr lang="en-US" sz="3200" b="1" i="0" smtClean="0">
                        <a:solidFill>
                          <a:srgbClr val="0000FF"/>
                        </a:solidFill>
                        <a:latin typeface="Cambria Math" panose="02040503050406030204" pitchFamily="18" charset="0"/>
                      </a:rPr>
                      <m:t> </m:t>
                    </m:r>
                    <m:r>
                      <a:rPr lang="en-US" sz="3200" b="1" i="1" smtClean="0">
                        <a:solidFill>
                          <a:srgbClr val="0000FF"/>
                        </a:solidFill>
                        <a:latin typeface="Cambria Math" panose="02040503050406030204" pitchFamily="18" charset="0"/>
                      </a:rPr>
                      <m:t> </m:t>
                    </m:r>
                    <m:r>
                      <a:rPr lang="en-US" sz="3200" b="1" i="1">
                        <a:solidFill>
                          <a:srgbClr val="0000FF"/>
                        </a:solidFill>
                        <a:latin typeface="Cambria Math" panose="02040503050406030204" pitchFamily="18" charset="0"/>
                      </a:rPr>
                      <m:t>𝑺</m:t>
                    </m:r>
                    <m:r>
                      <a:rPr lang="en-US" sz="3200" b="1" i="1">
                        <a:solidFill>
                          <a:srgbClr val="0000FF"/>
                        </a:solidFill>
                        <a:latin typeface="Cambria Math" panose="02040503050406030204" pitchFamily="18" charset="0"/>
                      </a:rPr>
                      <m:t>=</m:t>
                    </m:r>
                    <m:r>
                      <a:rPr lang="en-US" sz="3200" b="1" i="1">
                        <a:solidFill>
                          <a:srgbClr val="0000FF"/>
                        </a:solidFill>
                        <a:latin typeface="Cambria Math" panose="02040503050406030204" pitchFamily="18" charset="0"/>
                      </a:rPr>
                      <m:t>𝟒</m:t>
                    </m:r>
                    <m:sSup>
                      <m:sSupPr>
                        <m:ctrlPr>
                          <a:rPr lang="vi-VN" sz="3200" b="1" i="1">
                            <a:solidFill>
                              <a:srgbClr val="0000FF"/>
                            </a:solidFill>
                            <a:latin typeface="Cambria Math" panose="02040503050406030204" pitchFamily="18" charset="0"/>
                          </a:rPr>
                        </m:ctrlPr>
                      </m:sSupPr>
                      <m:e>
                        <m:r>
                          <a:rPr lang="en-US" sz="3200" b="1" i="1">
                            <a:solidFill>
                              <a:srgbClr val="0000FF"/>
                            </a:solidFill>
                            <a:latin typeface="Cambria Math" panose="02040503050406030204" pitchFamily="18" charset="0"/>
                          </a:rPr>
                          <m:t>𝒂</m:t>
                        </m:r>
                      </m:e>
                      <m:sup>
                        <m:r>
                          <a:rPr lang="en-US" sz="3200" b="1" i="1">
                            <a:solidFill>
                              <a:srgbClr val="0000FF"/>
                            </a:solidFill>
                            <a:latin typeface="Cambria Math" panose="02040503050406030204" pitchFamily="18" charset="0"/>
                          </a:rPr>
                          <m:t>𝟐</m:t>
                        </m:r>
                      </m:sup>
                    </m:sSup>
                    <m:rad>
                      <m:radPr>
                        <m:degHide m:val="on"/>
                        <m:ctrlPr>
                          <a:rPr lang="vi-VN" sz="3200" b="1" i="1">
                            <a:solidFill>
                              <a:srgbClr val="0000FF"/>
                            </a:solidFill>
                            <a:latin typeface="Cambria Math" panose="02040503050406030204" pitchFamily="18" charset="0"/>
                          </a:rPr>
                        </m:ctrlPr>
                      </m:radPr>
                      <m:deg/>
                      <m:e>
                        <m:r>
                          <a:rPr lang="en-US" sz="3200" b="1" i="1">
                            <a:solidFill>
                              <a:srgbClr val="0000FF"/>
                            </a:solidFill>
                            <a:latin typeface="Cambria Math" panose="02040503050406030204" pitchFamily="18" charset="0"/>
                          </a:rPr>
                          <m:t>𝟑</m:t>
                        </m:r>
                      </m:e>
                    </m:rad>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B</a:t>
                </a:r>
                <a:r>
                  <a:rPr lang="en-US" sz="3200" b="1" dirty="0">
                    <a:solidFill>
                      <a:srgbClr val="0000FF"/>
                    </a:solidFill>
                    <a:latin typeface="Times New Roman" panose="02020603050405020304" pitchFamily="18" charset="0"/>
                    <a:cs typeface="Times New Roman" panose="02020603050405020304" pitchFamily="18" charset="0"/>
                  </a:rPr>
                  <a:t>.</a:t>
                </a:r>
                <a14:m>
                  <m:oMath xmlns:m="http://schemas.openxmlformats.org/officeDocument/2006/math">
                    <m:r>
                      <a:rPr lang="en-US" sz="3200" b="1" i="0" smtClean="0">
                        <a:solidFill>
                          <a:srgbClr val="0000FF"/>
                        </a:solidFill>
                        <a:latin typeface="Cambria Math" panose="02040503050406030204" pitchFamily="18" charset="0"/>
                      </a:rPr>
                      <m:t>  </m:t>
                    </m:r>
                    <m:r>
                      <a:rPr lang="en-US" sz="3200" b="1" i="1">
                        <a:solidFill>
                          <a:srgbClr val="0000FF"/>
                        </a:solidFill>
                        <a:latin typeface="Cambria Math" panose="02040503050406030204" pitchFamily="18" charset="0"/>
                      </a:rPr>
                      <m:t>𝑺</m:t>
                    </m:r>
                    <m:r>
                      <a:rPr lang="en-US" sz="3200" b="1" i="1">
                        <a:solidFill>
                          <a:srgbClr val="0000FF"/>
                        </a:solidFill>
                        <a:latin typeface="Cambria Math" panose="02040503050406030204" pitchFamily="18" charset="0"/>
                      </a:rPr>
                      <m:t>=</m:t>
                    </m:r>
                    <m:r>
                      <a:rPr lang="en-US" sz="3200" b="1" i="1">
                        <a:solidFill>
                          <a:srgbClr val="0000FF"/>
                        </a:solidFill>
                        <a:latin typeface="Cambria Math" panose="02040503050406030204" pitchFamily="18" charset="0"/>
                      </a:rPr>
                      <m:t>𝟖</m:t>
                    </m:r>
                    <m:sSup>
                      <m:sSupPr>
                        <m:ctrlPr>
                          <a:rPr lang="vi-VN" sz="3200" b="1" i="1">
                            <a:solidFill>
                              <a:srgbClr val="0000FF"/>
                            </a:solidFill>
                            <a:latin typeface="Cambria Math" panose="02040503050406030204" pitchFamily="18" charset="0"/>
                          </a:rPr>
                        </m:ctrlPr>
                      </m:sSupPr>
                      <m:e>
                        <m:r>
                          <a:rPr lang="en-US" sz="3200" b="1" i="1">
                            <a:solidFill>
                              <a:srgbClr val="0000FF"/>
                            </a:solidFill>
                            <a:latin typeface="Cambria Math" panose="02040503050406030204" pitchFamily="18" charset="0"/>
                          </a:rPr>
                          <m:t>𝒂</m:t>
                        </m:r>
                      </m:e>
                      <m:sup>
                        <m:r>
                          <a:rPr lang="en-US" sz="3200" b="1" i="1">
                            <a:solidFill>
                              <a:srgbClr val="0000FF"/>
                            </a:solidFill>
                            <a:latin typeface="Cambria Math" panose="02040503050406030204" pitchFamily="18" charset="0"/>
                          </a:rPr>
                          <m:t>𝟐</m:t>
                        </m:r>
                      </m:sup>
                    </m:sSup>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r>
                <a:br>
                  <a:rPr lang="en-US" sz="3200" dirty="0" smtClean="0">
                    <a:solidFill>
                      <a:srgbClr val="0000FF"/>
                    </a:solidFill>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rPr>
                  <a:t>C</a:t>
                </a:r>
                <a:r>
                  <a:rPr lang="en-US" sz="3200" b="1" dirty="0">
                    <a:solidFill>
                      <a:srgbClr val="0000FF"/>
                    </a:solidFill>
                    <a:latin typeface="Times New Roman" panose="02020603050405020304" pitchFamily="18" charset="0"/>
                    <a:cs typeface="Times New Roman" panose="02020603050405020304" pitchFamily="18" charset="0"/>
                  </a:rPr>
                  <a:t>.</a:t>
                </a:r>
                <a14:m>
                  <m:oMath xmlns:m="http://schemas.openxmlformats.org/officeDocument/2006/math">
                    <m:r>
                      <a:rPr lang="en-US" sz="3200" b="1" i="0" smtClean="0">
                        <a:solidFill>
                          <a:srgbClr val="0000FF"/>
                        </a:solidFill>
                        <a:latin typeface="Cambria Math" panose="02040503050406030204" pitchFamily="18" charset="0"/>
                      </a:rPr>
                      <m:t>  </m:t>
                    </m:r>
                    <m:r>
                      <a:rPr lang="en-US" sz="3200" b="1" i="1">
                        <a:solidFill>
                          <a:srgbClr val="0000FF"/>
                        </a:solidFill>
                        <a:latin typeface="Cambria Math" panose="02040503050406030204" pitchFamily="18" charset="0"/>
                      </a:rPr>
                      <m:t>𝑺</m:t>
                    </m:r>
                    <m:r>
                      <a:rPr lang="en-US" sz="3200" b="1" i="1">
                        <a:solidFill>
                          <a:srgbClr val="0000FF"/>
                        </a:solidFill>
                        <a:latin typeface="Cambria Math" panose="02040503050406030204" pitchFamily="18" charset="0"/>
                      </a:rPr>
                      <m:t>=</m:t>
                    </m:r>
                    <m:r>
                      <a:rPr lang="en-US" sz="3200" b="1" i="1">
                        <a:solidFill>
                          <a:srgbClr val="0000FF"/>
                        </a:solidFill>
                        <a:latin typeface="Cambria Math" panose="02040503050406030204" pitchFamily="18" charset="0"/>
                      </a:rPr>
                      <m:t>𝟏𝟔</m:t>
                    </m:r>
                    <m:sSup>
                      <m:sSupPr>
                        <m:ctrlPr>
                          <a:rPr lang="vi-VN" sz="3200" b="1" i="1">
                            <a:solidFill>
                              <a:srgbClr val="0000FF"/>
                            </a:solidFill>
                            <a:latin typeface="Cambria Math" panose="02040503050406030204" pitchFamily="18" charset="0"/>
                          </a:rPr>
                        </m:ctrlPr>
                      </m:sSupPr>
                      <m:e>
                        <m:r>
                          <a:rPr lang="en-US" sz="3200" b="1" i="1">
                            <a:solidFill>
                              <a:srgbClr val="0000FF"/>
                            </a:solidFill>
                            <a:latin typeface="Cambria Math" panose="02040503050406030204" pitchFamily="18" charset="0"/>
                          </a:rPr>
                          <m:t>𝒂</m:t>
                        </m:r>
                      </m:e>
                      <m:sup>
                        <m:r>
                          <a:rPr lang="en-US" sz="3200" b="1" i="1">
                            <a:solidFill>
                              <a:srgbClr val="0000FF"/>
                            </a:solidFill>
                            <a:latin typeface="Cambria Math" panose="02040503050406030204" pitchFamily="18" charset="0"/>
                          </a:rPr>
                          <m:t>𝟐</m:t>
                        </m:r>
                      </m:sup>
                    </m:sSup>
                    <m:rad>
                      <m:radPr>
                        <m:degHide m:val="on"/>
                        <m:ctrlPr>
                          <a:rPr lang="vi-VN" sz="3200" b="1" i="1">
                            <a:solidFill>
                              <a:srgbClr val="0000FF"/>
                            </a:solidFill>
                            <a:latin typeface="Cambria Math" panose="02040503050406030204" pitchFamily="18" charset="0"/>
                          </a:rPr>
                        </m:ctrlPr>
                      </m:radPr>
                      <m:deg/>
                      <m:e>
                        <m:r>
                          <a:rPr lang="en-US" sz="3200" b="1" i="1">
                            <a:solidFill>
                              <a:srgbClr val="0000FF"/>
                            </a:solidFill>
                            <a:latin typeface="Cambria Math" panose="02040503050406030204" pitchFamily="18" charset="0"/>
                          </a:rPr>
                          <m:t>𝟑</m:t>
                        </m:r>
                      </m:e>
                    </m:rad>
                  </m:oMath>
                </a14:m>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D.</a:t>
                </a:r>
                <a14:m>
                  <m:oMath xmlns:m="http://schemas.openxmlformats.org/officeDocument/2006/math">
                    <m:r>
                      <a:rPr lang="en-US" sz="3200" b="1" i="0" smtClean="0">
                        <a:solidFill>
                          <a:srgbClr val="0000FF"/>
                        </a:solidFill>
                        <a:latin typeface="Cambria Math" panose="02040503050406030204" pitchFamily="18" charset="0"/>
                      </a:rPr>
                      <m:t>   </m:t>
                    </m:r>
                    <m:r>
                      <a:rPr lang="en-US" sz="3200" b="1" i="1">
                        <a:solidFill>
                          <a:srgbClr val="0000FF"/>
                        </a:solidFill>
                        <a:latin typeface="Cambria Math" panose="02040503050406030204" pitchFamily="18" charset="0"/>
                      </a:rPr>
                      <m:t>𝑺</m:t>
                    </m:r>
                    <m:r>
                      <a:rPr lang="en-US" sz="3200" b="1" i="1">
                        <a:solidFill>
                          <a:srgbClr val="0000FF"/>
                        </a:solidFill>
                        <a:latin typeface="Cambria Math" panose="02040503050406030204" pitchFamily="18" charset="0"/>
                      </a:rPr>
                      <m:t>=</m:t>
                    </m:r>
                    <m:r>
                      <a:rPr lang="en-US" sz="3200" b="1" i="1">
                        <a:solidFill>
                          <a:srgbClr val="0000FF"/>
                        </a:solidFill>
                        <a:latin typeface="Cambria Math" panose="02040503050406030204" pitchFamily="18" charset="0"/>
                      </a:rPr>
                      <m:t>𝟖</m:t>
                    </m:r>
                    <m:sSup>
                      <m:sSupPr>
                        <m:ctrlPr>
                          <a:rPr lang="vi-VN" sz="3200" b="1" i="1">
                            <a:solidFill>
                              <a:srgbClr val="0000FF"/>
                            </a:solidFill>
                            <a:latin typeface="Cambria Math" panose="02040503050406030204" pitchFamily="18" charset="0"/>
                          </a:rPr>
                        </m:ctrlPr>
                      </m:sSupPr>
                      <m:e>
                        <m:r>
                          <a:rPr lang="en-US" sz="3200" b="1" i="1">
                            <a:solidFill>
                              <a:srgbClr val="0000FF"/>
                            </a:solidFill>
                            <a:latin typeface="Cambria Math" panose="02040503050406030204" pitchFamily="18" charset="0"/>
                          </a:rPr>
                          <m:t>𝒂</m:t>
                        </m:r>
                      </m:e>
                      <m:sup>
                        <m:r>
                          <a:rPr lang="en-US" sz="3200" b="1" i="1">
                            <a:solidFill>
                              <a:srgbClr val="0000FF"/>
                            </a:solidFill>
                            <a:latin typeface="Cambria Math" panose="02040503050406030204" pitchFamily="18" charset="0"/>
                          </a:rPr>
                          <m:t>𝟐</m:t>
                        </m:r>
                      </m:sup>
                    </m:sSup>
                    <m:rad>
                      <m:radPr>
                        <m:degHide m:val="on"/>
                        <m:ctrlPr>
                          <a:rPr lang="vi-VN" sz="3200" b="1" i="1">
                            <a:solidFill>
                              <a:srgbClr val="0000FF"/>
                            </a:solidFill>
                            <a:latin typeface="Cambria Math" panose="02040503050406030204" pitchFamily="18" charset="0"/>
                          </a:rPr>
                        </m:ctrlPr>
                      </m:radPr>
                      <m:deg/>
                      <m:e>
                        <m:r>
                          <a:rPr lang="en-US" sz="3200" b="1" i="1">
                            <a:solidFill>
                              <a:srgbClr val="0000FF"/>
                            </a:solidFill>
                            <a:latin typeface="Cambria Math" panose="02040503050406030204" pitchFamily="18" charset="0"/>
                          </a:rPr>
                          <m:t>𝟑</m:t>
                        </m:r>
                      </m:e>
                    </m:rad>
                  </m:oMath>
                </a14:m>
                <a:r>
                  <a:rPr lang="en-US" sz="3200" dirty="0" smtClean="0">
                    <a:solidFill>
                      <a:srgbClr val="0000FF"/>
                    </a:solidFill>
                    <a:latin typeface="Times New Roman" panose="02020603050405020304" pitchFamily="18" charset="0"/>
                    <a:cs typeface="Times New Roman" panose="02020603050405020304" pitchFamily="18" charset="0"/>
                  </a:rPr>
                  <a:t>.</a:t>
                </a:r>
                <a:r>
                  <a:rPr lang="vi-VN" sz="3200" dirty="0">
                    <a:solidFill>
                      <a:srgbClr val="FF0000"/>
                    </a:solidFill>
                    <a:cs typeface="Times New Roman" panose="02020603050405020304" pitchFamily="18" charset="0"/>
                  </a:rPr>
                  <a:t/>
                </a:r>
                <a:br>
                  <a:rPr lang="vi-VN" sz="3200" dirty="0">
                    <a:solidFill>
                      <a:srgbClr val="FF0000"/>
                    </a:solidFill>
                    <a:cs typeface="Times New Roman" panose="02020603050405020304" pitchFamily="18" charset="0"/>
                  </a:rPr>
                </a:br>
                <a:endParaRPr lang="vi-VN" sz="3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94196" y="409866"/>
                <a:ext cx="7490326" cy="3309528"/>
              </a:xfrm>
              <a:blipFill>
                <a:blip r:embed="rId2"/>
                <a:stretch>
                  <a:fillRect l="-2034" t="-16943" r="-814" b="-5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18979" y="4233753"/>
                <a:ext cx="10515600" cy="2581008"/>
              </a:xfrm>
            </p:spPr>
            <p:txBody>
              <a:bodyPr>
                <a:normAutofit lnSpcReduction="10000"/>
              </a:bodyPr>
              <a:lstStyle/>
              <a:p>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𝐸𝑀𝑁𝑃𝑄𝐹</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14:m>
                  <m:oMath xmlns:m="http://schemas.openxmlformats.org/officeDocument/2006/math">
                    <m:r>
                      <a:rPr lang="en-US" i="1">
                        <a:latin typeface="Cambria Math" panose="02040503050406030204" pitchFamily="18" charset="0"/>
                      </a:rPr>
                      <m:t>𝐸𝑃</m:t>
                    </m:r>
                    <m:r>
                      <a:rPr lang="en-US" i="1">
                        <a:latin typeface="Cambria Math" panose="02040503050406030204" pitchFamily="18" charset="0"/>
                      </a:rPr>
                      <m:t>=</m:t>
                    </m:r>
                    <m:f>
                      <m:fPr>
                        <m:ctrlPr>
                          <a:rPr lang="vi-VN"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𝐶</m:t>
                    </m:r>
                    <m:sSup>
                      <m:sSupPr>
                        <m:ctrlPr>
                          <a:rPr lang="vi-VN"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m:t>
                    </m:r>
                    <m:f>
                      <m:fPr>
                        <m:ctrlPr>
                          <a:rPr lang="vi-VN"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𝑎</m:t>
                    </m:r>
                  </m:oMath>
                </a14:m>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𝑎</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endParaRPr lang="en-US" i="1" dirty="0" smtClean="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m:t>
                    </m:r>
                    <m:f>
                      <m:fPr>
                        <m:ctrlPr>
                          <a:rPr lang="vi-VN" i="1">
                            <a:latin typeface="Cambria Math" panose="02040503050406030204" pitchFamily="18" charset="0"/>
                          </a:rPr>
                        </m:ctrlPr>
                      </m:fPr>
                      <m:num>
                        <m:sSup>
                          <m:sSupPr>
                            <m:ctrlPr>
                              <a:rPr lang="vi-VN" i="1">
                                <a:latin typeface="Cambria Math" panose="02040503050406030204" pitchFamily="18" charset="0"/>
                              </a:rPr>
                            </m:ctrlPr>
                          </m:sSupPr>
                          <m:e>
                            <m:d>
                              <m:dPr>
                                <m:ctrlPr>
                                  <a:rPr lang="vi-VN"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𝑎</m:t>
                                </m:r>
                              </m:e>
                            </m:d>
                          </m:e>
                          <m:sup>
                            <m:r>
                              <a:rPr lang="en-US" i="1">
                                <a:latin typeface="Cambria Math" panose="02040503050406030204" pitchFamily="18" charset="0"/>
                              </a:rPr>
                              <m:t>2</m:t>
                            </m:r>
                          </m:sup>
                        </m:sSup>
                        <m:rad>
                          <m:radPr>
                            <m:degHide m:val="on"/>
                            <m:ctrlPr>
                              <a:rPr lang="vi-VN"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4</m:t>
                        </m:r>
                      </m:den>
                    </m:f>
                    <m:r>
                      <a:rPr lang="en-US" i="1">
                        <a:latin typeface="Cambria Math" panose="02040503050406030204" pitchFamily="18" charset="0"/>
                      </a:rPr>
                      <m:t>=</m:t>
                    </m:r>
                    <m:r>
                      <a:rPr lang="en-US" i="1">
                        <a:latin typeface="Cambria Math" panose="02040503050406030204" pitchFamily="18" charset="0"/>
                      </a:rPr>
                      <m:t>8</m:t>
                    </m:r>
                    <m:sSup>
                      <m:sSupPr>
                        <m:ctrlPr>
                          <a:rPr lang="vi-VN"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ad>
                      <m:radPr>
                        <m:degHide m:val="on"/>
                        <m:ctrlPr>
                          <a:rPr lang="vi-VN" i="1">
                            <a:latin typeface="Cambria Math" panose="02040503050406030204" pitchFamily="18" charset="0"/>
                          </a:rPr>
                        </m:ctrlPr>
                      </m:radPr>
                      <m:deg/>
                      <m:e>
                        <m:r>
                          <a:rPr lang="en-US" i="1">
                            <a:latin typeface="Cambria Math" panose="02040503050406030204" pitchFamily="18" charset="0"/>
                          </a:rPr>
                          <m:t>3</m:t>
                        </m:r>
                      </m:e>
                    </m:rad>
                  </m:oMath>
                </a14:m>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endParaRPr lang="vi-VN"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18979" y="4233753"/>
                <a:ext cx="10515600" cy="2581008"/>
              </a:xfrm>
              <a:blipFill>
                <a:blip r:embed="rId3"/>
                <a:stretch>
                  <a:fillRect l="-1043" t="-5910"/>
                </a:stretch>
              </a:blipFill>
            </p:spPr>
            <p:txBody>
              <a:bodyPr/>
              <a:lstStyle/>
              <a:p>
                <a:r>
                  <a:rPr lang="en-US">
                    <a:noFill/>
                  </a:rPr>
                  <a:t> </a:t>
                </a:r>
              </a:p>
            </p:txBody>
          </p:sp>
        </mc:Fallback>
      </mc:AlternateContent>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784522" y="220419"/>
            <a:ext cx="4285715" cy="3688422"/>
          </a:xfrm>
          <a:prstGeom prst="rect">
            <a:avLst/>
          </a:prstGeom>
          <a:noFill/>
          <a:ln>
            <a:noFill/>
          </a:ln>
        </p:spPr>
      </p:pic>
      <p:sp>
        <p:nvSpPr>
          <p:cNvPr id="7" name="TextBox 6"/>
          <p:cNvSpPr txBox="1"/>
          <p:nvPr/>
        </p:nvSpPr>
        <p:spPr>
          <a:xfrm>
            <a:off x="294196" y="3648978"/>
            <a:ext cx="2731808" cy="584775"/>
          </a:xfrm>
          <a:prstGeom prst="rect">
            <a:avLst/>
          </a:prstGeom>
          <a:noFill/>
        </p:spPr>
        <p:txBody>
          <a:bodyPr wrap="square" rtlCol="0">
            <a:spAutoFit/>
          </a:bodyPr>
          <a:lstStyle/>
          <a:p>
            <a:r>
              <a:rPr lang="en-US" sz="3200" b="1" smtClean="0">
                <a:solidFill>
                  <a:srgbClr val="0000FF"/>
                </a:solidFill>
                <a:latin typeface="Times New Roman" panose="02020603050405020304" pitchFamily="18" charset="0"/>
                <a:ea typeface="+mj-ea"/>
                <a:cs typeface="Times New Roman" panose="02020603050405020304" pitchFamily="18" charset="0"/>
              </a:rPr>
              <a:t>Lời giải:</a:t>
            </a:r>
            <a:endParaRPr lang="en-US" sz="3200" b="1" dirty="0">
              <a:solidFill>
                <a:srgbClr val="0000FF"/>
              </a:solidFill>
              <a:latin typeface="Times New Roman" panose="02020603050405020304" pitchFamily="18" charset="0"/>
              <a:ea typeface="+mj-ea"/>
              <a:cs typeface="Times New Roman" panose="02020603050405020304" pitchFamily="18" charset="0"/>
            </a:endParaRPr>
          </a:p>
        </p:txBody>
      </p:sp>
      <p:sp>
        <p:nvSpPr>
          <p:cNvPr id="10" name="Action Button: Back or Previous 9">
            <a:hlinkClick r:id="rId5"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ction Button: Forward or Next 10">
            <a:hlinkClick r:id="rId6"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147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P spid="3" grpId="1" uiExpand="1" build="p"/>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256" y="249793"/>
            <a:ext cx="1273105" cy="523220"/>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 pos="3600450" algn="l"/>
                <a:tab pos="50403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 pos="3600450" algn="l"/>
                <a:tab pos="5040313" algn="l"/>
              </a:tabLst>
            </a:pP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2800" b="1" dirty="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248" y="2415986"/>
            <a:ext cx="4396590" cy="31364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101293" y="1676722"/>
                <a:ext cx="12622491" cy="563744"/>
              </a:xfrm>
              <a:prstGeom prst="rect">
                <a:avLst/>
              </a:prstGeom>
            </p:spPr>
            <p:txBody>
              <a:bodyPr wrap="square">
                <a:spAutoFit/>
              </a:bodyPr>
              <a:lstStyle/>
              <a:p>
                <a:pPr marL="628650">
                  <a:spcBef>
                    <a:spcPts val="480"/>
                  </a:spcBef>
                  <a:spcAft>
                    <a:spcPts val="240"/>
                  </a:spcAft>
                  <a:tabLst>
                    <a:tab pos="2171700" algn="l"/>
                    <a:tab pos="4806315" algn="l"/>
                  </a:tabLst>
                </a:pPr>
                <a:r>
                  <a:rPr lang="en-US" sz="2800" b="1" dirty="0">
                    <a:solidFill>
                      <a:srgbClr val="0000FF"/>
                    </a:solidFill>
                    <a:latin typeface="Times New Roman" panose="02020603050405020304" pitchFamily="18" charset="0"/>
                    <a:ea typeface="Times New Roman" panose="02020603050405020304" pitchFamily="18" charset="0"/>
                  </a:rPr>
                  <a:t>A.</a:t>
                </a:r>
                <a14:m>
                  <m:oMath xmlns:m="http://schemas.openxmlformats.org/officeDocument/2006/math">
                    <m:r>
                      <a:rPr lang="en-US" sz="2800" b="1" i="1">
                        <a:solidFill>
                          <a:srgbClr val="0000FF"/>
                        </a:solidFill>
                        <a:effectLst/>
                        <a:latin typeface="Cambria Math" panose="02040503050406030204" pitchFamily="18" charset="0"/>
                        <a:ea typeface="Times New Roman" panose="02020603050405020304" pitchFamily="18" charset="0"/>
                      </a:rPr>
                      <m:t> </m:t>
                    </m:r>
                    <m:r>
                      <a:rPr lang="en-US" sz="2800" b="1" i="1">
                        <a:effectLst/>
                        <a:latin typeface="Cambria Math" panose="02040503050406030204" pitchFamily="18" charset="0"/>
                        <a:ea typeface="Times New Roman" panose="02020603050405020304" pitchFamily="18" charset="0"/>
                      </a:rPr>
                      <m:t>𝑺</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𝟒</m:t>
                    </m:r>
                    <m:sSup>
                      <m:sSupPr>
                        <m:ctrlPr>
                          <a:rPr lang="en-US" sz="2800" b="1" i="1">
                            <a:effectLst/>
                            <a:latin typeface="Cambria Math" panose="02040503050406030204" pitchFamily="18" charset="0"/>
                            <a:ea typeface="Times New Roman" panose="02020603050405020304" pitchFamily="18" charset="0"/>
                          </a:rPr>
                        </m:ctrlPr>
                      </m:sSupPr>
                      <m:e>
                        <m:r>
                          <a:rPr lang="en-US" sz="2800" b="1" i="1">
                            <a:effectLst/>
                            <a:latin typeface="Cambria Math" panose="02040503050406030204" pitchFamily="18" charset="0"/>
                            <a:ea typeface="Times New Roman" panose="02020603050405020304" pitchFamily="18" charset="0"/>
                          </a:rPr>
                          <m:t>𝒂</m:t>
                        </m:r>
                      </m:e>
                      <m:sup>
                        <m:r>
                          <a:rPr lang="en-US" sz="2800" b="1" i="1">
                            <a:effectLst/>
                            <a:latin typeface="Cambria Math" panose="02040503050406030204" pitchFamily="18" charset="0"/>
                            <a:ea typeface="Times New Roman" panose="02020603050405020304" pitchFamily="18" charset="0"/>
                          </a:rPr>
                          <m:t>𝟐</m:t>
                        </m:r>
                      </m:sup>
                    </m:sSup>
                    <m:rad>
                      <m:radPr>
                        <m:degHide m:val="on"/>
                        <m:ctrlPr>
                          <a:rPr lang="en-US" sz="2800" b="1" i="1">
                            <a:effectLst/>
                            <a:latin typeface="Cambria Math" panose="02040503050406030204" pitchFamily="18" charset="0"/>
                            <a:ea typeface="Times New Roman" panose="02020603050405020304" pitchFamily="18" charset="0"/>
                          </a:rPr>
                        </m:ctrlPr>
                      </m:radPr>
                      <m:deg/>
                      <m:e>
                        <m:r>
                          <a:rPr lang="en-US" sz="2800" b="1" i="1">
                            <a:effectLst/>
                            <a:latin typeface="Cambria Math" panose="02040503050406030204" pitchFamily="18" charset="0"/>
                            <a:ea typeface="Times New Roman" panose="02020603050405020304" pitchFamily="18" charset="0"/>
                          </a:rPr>
                          <m:t>𝟑</m:t>
                        </m:r>
                      </m:e>
                    </m:rad>
                  </m:oMath>
                </a14:m>
                <a:r>
                  <a:rPr lang="en-US" sz="2800" dirty="0" smtClean="0">
                    <a:effectLst/>
                    <a:latin typeface="Times New Roman" panose="02020603050405020304" pitchFamily="18" charset="0"/>
                    <a:ea typeface="Times New Roman" panose="02020603050405020304" pitchFamily="18" charset="0"/>
                  </a:rPr>
                  <a:t>.         </a:t>
                </a:r>
                <a:r>
                  <a:rPr lang="en-US" sz="2800" b="1" dirty="0" smtClean="0">
                    <a:solidFill>
                      <a:srgbClr val="0000FF"/>
                    </a:solidFill>
                    <a:effectLst/>
                    <a:latin typeface="Times New Roman" panose="02020603050405020304" pitchFamily="18" charset="0"/>
                    <a:ea typeface="Times New Roman" panose="02020603050405020304" pitchFamily="18" charset="0"/>
                  </a:rPr>
                  <a:t>B</a:t>
                </a:r>
                <a:r>
                  <a:rPr lang="en-US" sz="2800" b="1" dirty="0">
                    <a:solidFill>
                      <a:srgbClr val="0000FF"/>
                    </a:solidFill>
                    <a:effectLst/>
                    <a:latin typeface="Times New Roman" panose="02020603050405020304" pitchFamily="18" charset="0"/>
                    <a:ea typeface="Times New Roman" panose="02020603050405020304" pitchFamily="18" charset="0"/>
                  </a:rPr>
                  <a:t>.</a:t>
                </a:r>
                <a14:m>
                  <m:oMath xmlns:m="http://schemas.openxmlformats.org/officeDocument/2006/math">
                    <m:r>
                      <a:rPr lang="en-US" sz="2800" b="1" i="1">
                        <a:solidFill>
                          <a:srgbClr val="0000FF"/>
                        </a:solidFill>
                        <a:effectLst/>
                        <a:latin typeface="Cambria Math" panose="02040503050406030204" pitchFamily="18" charset="0"/>
                        <a:ea typeface="Times New Roman" panose="02020603050405020304" pitchFamily="18" charset="0"/>
                      </a:rPr>
                      <m:t> </m:t>
                    </m:r>
                    <m:r>
                      <a:rPr lang="en-US" sz="2800" b="1" i="1">
                        <a:effectLst/>
                        <a:latin typeface="Cambria Math" panose="02040503050406030204" pitchFamily="18" charset="0"/>
                        <a:ea typeface="Times New Roman" panose="02020603050405020304" pitchFamily="18" charset="0"/>
                      </a:rPr>
                      <m:t>𝑺</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𝟖</m:t>
                    </m:r>
                    <m:sSup>
                      <m:sSupPr>
                        <m:ctrlPr>
                          <a:rPr lang="en-US" sz="2800" b="1" i="1">
                            <a:effectLst/>
                            <a:latin typeface="Cambria Math" panose="02040503050406030204" pitchFamily="18" charset="0"/>
                            <a:ea typeface="Times New Roman" panose="02020603050405020304" pitchFamily="18" charset="0"/>
                          </a:rPr>
                        </m:ctrlPr>
                      </m:sSupPr>
                      <m:e>
                        <m:r>
                          <a:rPr lang="en-US" sz="2800" b="1" i="1">
                            <a:effectLst/>
                            <a:latin typeface="Cambria Math" panose="02040503050406030204" pitchFamily="18" charset="0"/>
                            <a:ea typeface="Times New Roman" panose="02020603050405020304" pitchFamily="18" charset="0"/>
                          </a:rPr>
                          <m:t>𝒂</m:t>
                        </m:r>
                      </m:e>
                      <m:sup>
                        <m:r>
                          <a:rPr lang="en-US" sz="2800" b="1" i="1">
                            <a:effectLst/>
                            <a:latin typeface="Cambria Math" panose="02040503050406030204" pitchFamily="18" charset="0"/>
                            <a:ea typeface="Times New Roman" panose="02020603050405020304" pitchFamily="18" charset="0"/>
                          </a:rPr>
                          <m:t>𝟐</m:t>
                        </m:r>
                      </m:sup>
                    </m:sSup>
                  </m:oMath>
                </a14:m>
                <a:r>
                  <a:rPr lang="en-US"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     </a:t>
                </a:r>
                <a:r>
                  <a:rPr lang="en-US" sz="2800" b="1" dirty="0" smtClean="0">
                    <a:solidFill>
                      <a:srgbClr val="0000FF"/>
                    </a:solidFill>
                    <a:effectLst/>
                    <a:latin typeface="Times New Roman" panose="02020603050405020304" pitchFamily="18" charset="0"/>
                    <a:ea typeface="Times New Roman" panose="02020603050405020304" pitchFamily="18" charset="0"/>
                  </a:rPr>
                  <a:t>C</a:t>
                </a:r>
                <a:r>
                  <a:rPr lang="en-US" sz="2800" b="1" dirty="0">
                    <a:solidFill>
                      <a:srgbClr val="0000FF"/>
                    </a:solidFill>
                    <a:effectLst/>
                    <a:latin typeface="Times New Roman" panose="02020603050405020304" pitchFamily="18" charset="0"/>
                    <a:ea typeface="Times New Roman" panose="02020603050405020304" pitchFamily="18" charset="0"/>
                  </a:rPr>
                  <a:t>.</a:t>
                </a:r>
                <a14:m>
                  <m:oMath xmlns:m="http://schemas.openxmlformats.org/officeDocument/2006/math">
                    <m:r>
                      <a:rPr lang="en-US" sz="2800" b="1" i="1">
                        <a:solidFill>
                          <a:srgbClr val="0000FF"/>
                        </a:solidFill>
                        <a:effectLst/>
                        <a:latin typeface="Cambria Math" panose="02040503050406030204" pitchFamily="18" charset="0"/>
                        <a:ea typeface="Times New Roman" panose="02020603050405020304" pitchFamily="18" charset="0"/>
                      </a:rPr>
                      <m:t> </m:t>
                    </m:r>
                    <m:r>
                      <a:rPr lang="en-US" sz="2800" b="1" i="1">
                        <a:effectLst/>
                        <a:latin typeface="Cambria Math" panose="02040503050406030204" pitchFamily="18" charset="0"/>
                        <a:ea typeface="Times New Roman" panose="02020603050405020304" pitchFamily="18" charset="0"/>
                      </a:rPr>
                      <m:t>𝑺</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𝟏𝟔</m:t>
                    </m:r>
                    <m:sSup>
                      <m:sSupPr>
                        <m:ctrlPr>
                          <a:rPr lang="en-US" sz="2800" b="1" i="1">
                            <a:effectLst/>
                            <a:latin typeface="Cambria Math" panose="02040503050406030204" pitchFamily="18" charset="0"/>
                            <a:ea typeface="Times New Roman" panose="02020603050405020304" pitchFamily="18" charset="0"/>
                          </a:rPr>
                        </m:ctrlPr>
                      </m:sSupPr>
                      <m:e>
                        <m:r>
                          <a:rPr lang="en-US" sz="2800" b="1" i="1">
                            <a:effectLst/>
                            <a:latin typeface="Cambria Math" panose="02040503050406030204" pitchFamily="18" charset="0"/>
                            <a:ea typeface="Times New Roman" panose="02020603050405020304" pitchFamily="18" charset="0"/>
                          </a:rPr>
                          <m:t>𝒂</m:t>
                        </m:r>
                      </m:e>
                      <m:sup>
                        <m:r>
                          <a:rPr lang="en-US" sz="2800" b="1" i="1">
                            <a:effectLst/>
                            <a:latin typeface="Cambria Math" panose="02040503050406030204" pitchFamily="18" charset="0"/>
                            <a:ea typeface="Times New Roman" panose="02020603050405020304" pitchFamily="18" charset="0"/>
                          </a:rPr>
                          <m:t>𝟐</m:t>
                        </m:r>
                      </m:sup>
                    </m:sSup>
                    <m:rad>
                      <m:radPr>
                        <m:degHide m:val="on"/>
                        <m:ctrlPr>
                          <a:rPr lang="en-US" sz="2800" b="1" i="1">
                            <a:effectLst/>
                            <a:latin typeface="Cambria Math" panose="02040503050406030204" pitchFamily="18" charset="0"/>
                            <a:ea typeface="Times New Roman" panose="02020603050405020304" pitchFamily="18" charset="0"/>
                          </a:rPr>
                        </m:ctrlPr>
                      </m:radPr>
                      <m:deg/>
                      <m:e>
                        <m:r>
                          <a:rPr lang="en-US" sz="2800" b="1" i="1">
                            <a:effectLst/>
                            <a:latin typeface="Cambria Math" panose="02040503050406030204" pitchFamily="18" charset="0"/>
                            <a:ea typeface="Times New Roman" panose="02020603050405020304" pitchFamily="18" charset="0"/>
                          </a:rPr>
                          <m:t>𝟑</m:t>
                        </m:r>
                      </m:e>
                    </m:rad>
                  </m:oMath>
                </a14:m>
                <a:r>
                  <a:rPr lang="en-US" sz="2800" dirty="0">
                    <a:effectLst/>
                    <a:latin typeface="Times New Roman" panose="02020603050405020304" pitchFamily="18" charset="0"/>
                    <a:ea typeface="Times New Roman" panose="02020603050405020304" pitchFamily="18" charset="0"/>
                  </a:rPr>
                  <a:t>.	</a:t>
                </a:r>
                <a:r>
                  <a:rPr lang="en-US" sz="2800" b="1" dirty="0" smtClean="0">
                    <a:solidFill>
                      <a:srgbClr val="0000FF"/>
                    </a:solidFill>
                    <a:effectLst/>
                    <a:latin typeface="Times New Roman" panose="02020603050405020304" pitchFamily="18" charset="0"/>
                    <a:ea typeface="Times New Roman" panose="02020603050405020304" pitchFamily="18" charset="0"/>
                  </a:rPr>
                  <a:t>D</a:t>
                </a:r>
                <a:r>
                  <a:rPr lang="en-US" sz="2800" b="1" dirty="0">
                    <a:solidFill>
                      <a:srgbClr val="0000FF"/>
                    </a:solidFill>
                    <a:effectLst/>
                    <a:latin typeface="Times New Roman" panose="02020603050405020304" pitchFamily="18" charset="0"/>
                    <a:ea typeface="Times New Roman" panose="02020603050405020304" pitchFamily="18" charset="0"/>
                  </a:rPr>
                  <a:t>.</a:t>
                </a:r>
                <a14:m>
                  <m:oMath xmlns:m="http://schemas.openxmlformats.org/officeDocument/2006/math">
                    <m:r>
                      <a:rPr lang="en-US" sz="2800" b="1" i="1">
                        <a:solidFill>
                          <a:srgbClr val="0000FF"/>
                        </a:solidFill>
                        <a:effectLst/>
                        <a:latin typeface="Cambria Math" panose="02040503050406030204" pitchFamily="18" charset="0"/>
                        <a:ea typeface="Times New Roman" panose="02020603050405020304" pitchFamily="18" charset="0"/>
                      </a:rPr>
                      <m:t> </m:t>
                    </m:r>
                    <m:r>
                      <a:rPr lang="en-US" sz="2800" b="1" i="1">
                        <a:effectLst/>
                        <a:latin typeface="Cambria Math" panose="02040503050406030204" pitchFamily="18" charset="0"/>
                        <a:ea typeface="Times New Roman" panose="02020603050405020304" pitchFamily="18" charset="0"/>
                      </a:rPr>
                      <m:t>𝑺</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𝟖</m:t>
                    </m:r>
                    <m:sSup>
                      <m:sSupPr>
                        <m:ctrlPr>
                          <a:rPr lang="en-US" sz="2800" b="1" i="1">
                            <a:effectLst/>
                            <a:latin typeface="Cambria Math" panose="02040503050406030204" pitchFamily="18" charset="0"/>
                            <a:ea typeface="Times New Roman" panose="02020603050405020304" pitchFamily="18" charset="0"/>
                          </a:rPr>
                        </m:ctrlPr>
                      </m:sSupPr>
                      <m:e>
                        <m:r>
                          <a:rPr lang="en-US" sz="2800" b="1" i="1">
                            <a:effectLst/>
                            <a:latin typeface="Cambria Math" panose="02040503050406030204" pitchFamily="18" charset="0"/>
                            <a:ea typeface="Times New Roman" panose="02020603050405020304" pitchFamily="18" charset="0"/>
                          </a:rPr>
                          <m:t>𝒂</m:t>
                        </m:r>
                      </m:e>
                      <m:sup>
                        <m:r>
                          <a:rPr lang="en-US" sz="2800" b="1" i="1">
                            <a:effectLst/>
                            <a:latin typeface="Cambria Math" panose="02040503050406030204" pitchFamily="18" charset="0"/>
                            <a:ea typeface="Times New Roman" panose="02020603050405020304" pitchFamily="18" charset="0"/>
                          </a:rPr>
                          <m:t>𝟐</m:t>
                        </m:r>
                      </m:sup>
                    </m:sSup>
                    <m:rad>
                      <m:radPr>
                        <m:degHide m:val="on"/>
                        <m:ctrlPr>
                          <a:rPr lang="en-US" sz="2800" b="1" i="1">
                            <a:effectLst/>
                            <a:latin typeface="Cambria Math" panose="02040503050406030204" pitchFamily="18" charset="0"/>
                            <a:ea typeface="Times New Roman" panose="02020603050405020304" pitchFamily="18" charset="0"/>
                          </a:rPr>
                        </m:ctrlPr>
                      </m:radPr>
                      <m:deg/>
                      <m:e>
                        <m:r>
                          <a:rPr lang="en-US" sz="2800" b="1" i="1">
                            <a:effectLst/>
                            <a:latin typeface="Cambria Math" panose="02040503050406030204" pitchFamily="18" charset="0"/>
                            <a:ea typeface="Times New Roman" panose="02020603050405020304" pitchFamily="18" charset="0"/>
                          </a:rPr>
                          <m:t>𝟑</m:t>
                        </m:r>
                      </m:e>
                    </m:rad>
                  </m:oMath>
                </a14:m>
                <a:r>
                  <a:rPr lang="en-US" sz="2800" dirty="0">
                    <a:effectLst/>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01293" y="1676722"/>
                <a:ext cx="12622491" cy="563744"/>
              </a:xfrm>
              <a:prstGeom prst="rect">
                <a:avLst/>
              </a:prstGeom>
              <a:blipFill>
                <a:blip r:embed="rId3"/>
                <a:stretch>
                  <a:fillRect t="-3226"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9896" y="249793"/>
                <a:ext cx="11320114" cy="1426929"/>
              </a:xfrm>
              <a:prstGeom prst="rect">
                <a:avLst/>
              </a:prstGeom>
            </p:spPr>
            <p:txBody>
              <a:bodyPr wrap="square">
                <a:spAutoFit/>
              </a:bodyPr>
              <a:lstStyle/>
              <a:p>
                <a:pPr marL="629920" indent="635" algn="just">
                  <a:spcBef>
                    <a:spcPts val="480"/>
                  </a:spcBef>
                  <a:spcAft>
                    <a:spcPts val="24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𝐴𝐵𝐶𝐷</m:t>
                    </m:r>
                    <m:r>
                      <a:rPr lang="en-US" sz="2800" i="1">
                        <a:effectLst/>
                        <a:latin typeface="Cambria Math" panose="02040503050406030204" pitchFamily="18" charset="0"/>
                        <a:ea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𝐴</m:t>
                        </m:r>
                      </m:e>
                      <m:sup>
                        <m:r>
                          <a:rPr lang="en-US" sz="2800" i="1">
                            <a:effectLst/>
                            <a:latin typeface="Cambria Math" panose="02040503050406030204" pitchFamily="18" charset="0"/>
                            <a:ea typeface="Times New Roman" panose="02020603050405020304" pitchFamily="18" charset="0"/>
                          </a:rPr>
                          <m:t>′</m:t>
                        </m:r>
                      </m:sup>
                    </m:sSup>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𝐵</m:t>
                        </m:r>
                      </m:e>
                      <m:sup>
                        <m:r>
                          <a:rPr lang="en-US" sz="2800" i="1">
                            <a:effectLst/>
                            <a:latin typeface="Cambria Math" panose="02040503050406030204" pitchFamily="18" charset="0"/>
                            <a:ea typeface="Times New Roman" panose="02020603050405020304" pitchFamily="18" charset="0"/>
                          </a:rPr>
                          <m:t>′</m:t>
                        </m:r>
                      </m:sup>
                    </m:sSup>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𝐶</m:t>
                        </m:r>
                      </m:e>
                      <m:sup>
                        <m:r>
                          <a:rPr lang="en-US" sz="2800" i="1">
                            <a:effectLst/>
                            <a:latin typeface="Cambria Math" panose="02040503050406030204" pitchFamily="18" charset="0"/>
                            <a:ea typeface="Times New Roman" panose="02020603050405020304" pitchFamily="18" charset="0"/>
                          </a:rPr>
                          <m:t>′</m:t>
                        </m:r>
                      </m:sup>
                    </m:sSup>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𝐷</m:t>
                        </m:r>
                      </m:e>
                      <m:sup>
                        <m:r>
                          <a:rPr lang="en-US" sz="2800" i="1">
                            <a:effectLst/>
                            <a:latin typeface="Cambria Math" panose="02040503050406030204" pitchFamily="18" charset="0"/>
                            <a:ea typeface="Times New Roman" panose="02020603050405020304" pitchFamily="18" charset="0"/>
                          </a:rPr>
                          <m:t>′</m:t>
                        </m:r>
                      </m:sup>
                    </m:sSup>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rPr>
                      <m:t>𝑎</m:t>
                    </m:r>
                    <m:rad>
                      <m:radPr>
                        <m:degHide m:val="on"/>
                        <m:ctrlPr>
                          <a:rPr lang="en-US" sz="2800" i="1">
                            <a:effectLst/>
                            <a:latin typeface="Cambria Math" panose="02040503050406030204" pitchFamily="18" charset="0"/>
                            <a:ea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rPr>
                          <m:t>2</m:t>
                        </m:r>
                      </m:e>
                    </m:ra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𝑆</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14:m>
                  <m:oMath xmlns:m="http://schemas.openxmlformats.org/officeDocument/2006/math">
                    <m:r>
                      <a:rPr lang="en-US" sz="2800" i="1">
                        <a:effectLst/>
                        <a:latin typeface="Cambria Math" panose="02040503050406030204" pitchFamily="18" charset="0"/>
                        <a:ea typeface="Times New Roman" panose="02020603050405020304" pitchFamily="18" charset="0"/>
                      </a:rPr>
                      <m:t>𝐴𝐵𝐶𝐷</m:t>
                    </m:r>
                    <m:r>
                      <a:rPr lang="en-US" sz="2800" i="1">
                        <a:effectLst/>
                        <a:latin typeface="Cambria Math" panose="02040503050406030204" pitchFamily="18" charset="0"/>
                        <a:ea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𝐴</m:t>
                        </m:r>
                      </m:e>
                      <m:sup>
                        <m:r>
                          <a:rPr lang="en-US" sz="2800" i="1">
                            <a:effectLst/>
                            <a:latin typeface="Cambria Math" panose="02040503050406030204" pitchFamily="18" charset="0"/>
                            <a:ea typeface="Times New Roman" panose="02020603050405020304" pitchFamily="18" charset="0"/>
                          </a:rPr>
                          <m:t>′</m:t>
                        </m:r>
                      </m:sup>
                    </m:sSup>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𝐵</m:t>
                        </m:r>
                      </m:e>
                      <m:sup>
                        <m:r>
                          <a:rPr lang="en-US" sz="2800" i="1">
                            <a:effectLst/>
                            <a:latin typeface="Cambria Math" panose="02040503050406030204" pitchFamily="18" charset="0"/>
                            <a:ea typeface="Times New Roman" panose="02020603050405020304" pitchFamily="18" charset="0"/>
                          </a:rPr>
                          <m:t>′</m:t>
                        </m:r>
                      </m:sup>
                    </m:sSup>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𝐶</m:t>
                        </m:r>
                      </m:e>
                      <m:sup>
                        <m:r>
                          <a:rPr lang="en-US" sz="2800" i="1">
                            <a:effectLst/>
                            <a:latin typeface="Cambria Math" panose="02040503050406030204" pitchFamily="18" charset="0"/>
                            <a:ea typeface="Times New Roman" panose="02020603050405020304" pitchFamily="18" charset="0"/>
                          </a:rPr>
                          <m:t>′</m:t>
                        </m:r>
                      </m:sup>
                    </m:sSup>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𝐷</m:t>
                        </m:r>
                      </m:e>
                      <m:sup>
                        <m:r>
                          <a:rPr lang="en-US" sz="2800" i="1">
                            <a:effectLst/>
                            <a:latin typeface="Cambria Math" panose="02040503050406030204" pitchFamily="18" charset="0"/>
                            <a:ea typeface="Times New Roman" panose="02020603050405020304" pitchFamily="18" charset="0"/>
                          </a:rPr>
                          <m:t>′</m:t>
                        </m:r>
                      </m:sup>
                    </m:sSup>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549896" y="249793"/>
                <a:ext cx="11320114" cy="1426929"/>
              </a:xfrm>
              <a:prstGeom prst="rect">
                <a:avLst/>
              </a:prstGeom>
              <a:blipFill>
                <a:blip r:embed="rId4"/>
                <a:stretch>
                  <a:fillRect t="-1709" r="-1131" b="-11111"/>
                </a:stretch>
              </a:blipFill>
            </p:spPr>
            <p:txBody>
              <a:bodyPr/>
              <a:lstStyle/>
              <a:p>
                <a:r>
                  <a:rPr lang="en-US">
                    <a:noFill/>
                  </a:rPr>
                  <a:t> </a:t>
                </a:r>
              </a:p>
            </p:txBody>
          </p:sp>
        </mc:Fallback>
      </mc:AlternateContent>
      <p:sp>
        <p:nvSpPr>
          <p:cNvPr id="10" name="TextBox 9"/>
          <p:cNvSpPr txBox="1"/>
          <p:nvPr/>
        </p:nvSpPr>
        <p:spPr>
          <a:xfrm>
            <a:off x="160256" y="2318821"/>
            <a:ext cx="2731808" cy="523220"/>
          </a:xfrm>
          <a:prstGeom prst="rect">
            <a:avLst/>
          </a:prstGeom>
          <a:noFill/>
        </p:spPr>
        <p:txBody>
          <a:bodyPr wrap="square" rtlCol="0">
            <a:spAutoFit/>
          </a:bodyPr>
          <a:lstStyle/>
          <a:p>
            <a:r>
              <a:rPr lang="en-US" sz="2800" b="1" smtClean="0">
                <a:solidFill>
                  <a:srgbClr val="0000FF"/>
                </a:solidFill>
                <a:latin typeface="Times New Roman" panose="02020603050405020304" pitchFamily="18" charset="0"/>
                <a:ea typeface="+mj-ea"/>
                <a:cs typeface="Times New Roman" panose="02020603050405020304" pitchFamily="18" charset="0"/>
              </a:rPr>
              <a:t>Lời giải:</a:t>
            </a:r>
            <a:endParaRPr lang="en-US" sz="2800" b="1" dirty="0">
              <a:solidFill>
                <a:srgbClr val="0000FF"/>
              </a:solidFill>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45650" y="2989825"/>
                <a:ext cx="8480981" cy="2768515"/>
              </a:xfrm>
              <a:prstGeom prst="rect">
                <a:avLst/>
              </a:prstGeom>
            </p:spPr>
            <p:txBody>
              <a:bodyPr wrap="square">
                <a:spAutoFit/>
              </a:bodyPr>
              <a:lstStyle/>
              <a:p>
                <a:pPr marL="629920" algn="just">
                  <a:spcBef>
                    <a:spcPts val="480"/>
                  </a:spcBef>
                  <a:spcAft>
                    <a:spcPts val="240"/>
                  </a:spcAft>
                </a:pPr>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𝐸𝑀𝑁𝑃𝑄𝐹</m:t>
                    </m:r>
                  </m:oMath>
                </a14:m>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Dễ</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dễ</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14:m>
                  <m:oMath xmlns:m="http://schemas.openxmlformats.org/officeDocument/2006/math">
                    <m:r>
                      <a:rPr lang="en-US" sz="2800" i="1">
                        <a:effectLst/>
                        <a:latin typeface="Cambria Math" panose="02040503050406030204" pitchFamily="18" charset="0"/>
                        <a:ea typeface="Times New Roman" panose="02020603050405020304" pitchFamily="18" charset="0"/>
                      </a:rPr>
                      <m:t>𝐸𝑃</m:t>
                    </m:r>
                    <m:r>
                      <a:rPr lang="en-US" sz="2800" i="1">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rPr>
                          <m:t>2</m:t>
                        </m:r>
                      </m:den>
                    </m:f>
                    <m:r>
                      <a:rPr lang="en-US" sz="2800" i="1">
                        <a:effectLst/>
                        <a:latin typeface="Cambria Math" panose="02040503050406030204" pitchFamily="18" charset="0"/>
                        <a:ea typeface="Times New Roman" panose="02020603050405020304" pitchFamily="18" charset="0"/>
                      </a:rPr>
                      <m:t>𝐶</m:t>
                    </m:r>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𝐵</m:t>
                        </m:r>
                      </m:e>
                      <m:sup>
                        <m:r>
                          <a:rPr lang="en-US" sz="2800" i="1">
                            <a:effectLst/>
                            <a:latin typeface="Cambria Math" panose="02040503050406030204" pitchFamily="18" charset="0"/>
                            <a:ea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rPr>
                          <m:t>2</m:t>
                        </m:r>
                      </m:den>
                    </m:f>
                    <m:r>
                      <a:rPr lang="en-US" sz="2800" i="1">
                        <a:effectLst/>
                        <a:latin typeface="Cambria Math" panose="02040503050406030204" pitchFamily="18" charset="0"/>
                        <a:ea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rPr>
                      <m:t>4</m:t>
                    </m:r>
                    <m:r>
                      <a:rPr lang="en-US" sz="2800" i="1">
                        <a:effectLst/>
                        <a:latin typeface="Cambria Math" panose="02040503050406030204" pitchFamily="18" charset="0"/>
                        <a:ea typeface="Times New Roman" panose="02020603050405020304" pitchFamily="18" charset="0"/>
                      </a:rPr>
                      <m:t>𝑎</m:t>
                    </m:r>
                    <m:r>
                      <a:rPr lang="en-US" sz="2800" i="1">
                        <a:effectLst/>
                        <a:latin typeface="Cambria Math" panose="02040503050406030204" pitchFamily="18" charset="0"/>
                        <a:ea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rPr>
                      <m:t>𝑎</m:t>
                    </m:r>
                  </m:oMath>
                </a14:m>
                <a:r>
                  <a:rPr lang="en-US" sz="2800" dirty="0">
                    <a:effectLst/>
                    <a:latin typeface="Times New Roman" panose="02020603050405020304" pitchFamily="18" charset="0"/>
                    <a:ea typeface="Times New Roman" panose="02020603050405020304" pitchFamily="18" charset="0"/>
                  </a:rPr>
                  <a:t>.</a:t>
                </a:r>
              </a:p>
              <a:p>
                <a:pPr marL="629920" algn="just">
                  <a:spcBef>
                    <a:spcPts val="480"/>
                  </a:spcBef>
                  <a:spcAft>
                    <a:spcPts val="240"/>
                  </a:spcAft>
                </a:pP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rPr>
                      <m:t>𝑎</m:t>
                    </m:r>
                  </m:oMath>
                </a14:m>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𝑆</m:t>
                    </m:r>
                    <m:r>
                      <a:rPr lang="en-US" sz="2800" i="1">
                        <a:effectLst/>
                        <a:latin typeface="Cambria Math" panose="02040503050406030204" pitchFamily="18" charset="0"/>
                        <a:ea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rPr>
                      <m:t>8</m:t>
                    </m:r>
                    <m:r>
                      <a:rPr lang="en-US" sz="2800" i="1">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sSup>
                          <m:sSupPr>
                            <m:ctrlPr>
                              <a:rPr lang="en-US" sz="2800" i="1">
                                <a:effectLst/>
                                <a:latin typeface="Cambria Math" panose="02040503050406030204" pitchFamily="18" charset="0"/>
                                <a:ea typeface="Times New Roman" panose="02020603050405020304" pitchFamily="18" charset="0"/>
                              </a:rPr>
                            </m:ctrlPr>
                          </m:sSupPr>
                          <m:e>
                            <m:d>
                              <m:dPr>
                                <m:ctrlPr>
                                  <a:rPr lang="en-US" sz="2800" i="1">
                                    <a:effectLst/>
                                    <a:latin typeface="Cambria Math" panose="02040503050406030204" pitchFamily="18" charset="0"/>
                                    <a:ea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rPr>
                                  <m:t>𝑎</m:t>
                                </m:r>
                              </m:e>
                            </m:d>
                          </m:e>
                          <m:sup>
                            <m:r>
                              <a:rPr lang="en-US" sz="2800" i="1">
                                <a:effectLst/>
                                <a:latin typeface="Cambria Math" panose="02040503050406030204" pitchFamily="18" charset="0"/>
                                <a:ea typeface="Times New Roman" panose="02020603050405020304" pitchFamily="18" charset="0"/>
                              </a:rPr>
                              <m:t>2</m:t>
                            </m:r>
                          </m:sup>
                        </m:sSup>
                        <m:rad>
                          <m:radPr>
                            <m:degHide m:val="on"/>
                            <m:ctrlPr>
                              <a:rPr lang="en-US" sz="2800" i="1">
                                <a:effectLst/>
                                <a:latin typeface="Cambria Math" panose="02040503050406030204" pitchFamily="18" charset="0"/>
                                <a:ea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rPr>
                              <m:t>3</m:t>
                            </m:r>
                          </m:e>
                        </m:rad>
                      </m:num>
                      <m:den>
                        <m:r>
                          <a:rPr lang="en-US" sz="2800" i="1">
                            <a:effectLst/>
                            <a:latin typeface="Cambria Math" panose="02040503050406030204" pitchFamily="18" charset="0"/>
                            <a:ea typeface="Times New Roman" panose="02020603050405020304" pitchFamily="18" charset="0"/>
                          </a:rPr>
                          <m:t>4</m:t>
                        </m:r>
                      </m:den>
                    </m:f>
                    <m:r>
                      <a:rPr lang="en-US" sz="2800" i="1">
                        <a:effectLst/>
                        <a:latin typeface="Cambria Math" panose="02040503050406030204" pitchFamily="18" charset="0"/>
                        <a:ea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rPr>
                      <m:t>8</m:t>
                    </m:r>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𝑎</m:t>
                        </m:r>
                      </m:e>
                      <m:sup>
                        <m:r>
                          <a:rPr lang="en-US" sz="2800" i="1">
                            <a:effectLst/>
                            <a:latin typeface="Cambria Math" panose="02040503050406030204" pitchFamily="18" charset="0"/>
                            <a:ea typeface="Times New Roman" panose="02020603050405020304" pitchFamily="18" charset="0"/>
                          </a:rPr>
                          <m:t>2</m:t>
                        </m:r>
                      </m:sup>
                    </m:sSup>
                    <m:rad>
                      <m:radPr>
                        <m:degHide m:val="on"/>
                        <m:ctrlPr>
                          <a:rPr lang="en-US" sz="2800" i="1">
                            <a:effectLst/>
                            <a:latin typeface="Cambria Math" panose="02040503050406030204" pitchFamily="18" charset="0"/>
                            <a:ea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rPr>
                          <m:t>3</m:t>
                        </m:r>
                      </m:e>
                    </m:rad>
                  </m:oMath>
                </a14:m>
                <a:r>
                  <a:rPr lang="en-US" sz="2800" dirty="0">
                    <a:effectLst/>
                    <a:latin typeface="Times New Roman" panose="02020603050405020304" pitchFamily="18" charset="0"/>
                    <a:ea typeface="Times New Roman" panose="02020603050405020304" pitchFamily="18"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345650" y="2989825"/>
                <a:ext cx="8480981" cy="2768515"/>
              </a:xfrm>
              <a:prstGeom prst="rect">
                <a:avLst/>
              </a:prstGeom>
              <a:blipFill>
                <a:blip r:embed="rId5"/>
                <a:stretch>
                  <a:fillRect t="-2198" r="-1437" b="-1538"/>
                </a:stretch>
              </a:blipFill>
            </p:spPr>
            <p:txBody>
              <a:bodyPr/>
              <a:lstStyle/>
              <a:p>
                <a:r>
                  <a:rPr lang="en-US">
                    <a:noFill/>
                  </a:rPr>
                  <a:t> </a:t>
                </a:r>
              </a:p>
            </p:txBody>
          </p:sp>
        </mc:Fallback>
      </mc:AlternateContent>
      <p:sp>
        <p:nvSpPr>
          <p:cNvPr id="12" name="Oval 11"/>
          <p:cNvSpPr/>
          <p:nvPr/>
        </p:nvSpPr>
        <p:spPr>
          <a:xfrm>
            <a:off x="8778210" y="1640542"/>
            <a:ext cx="675861" cy="636104"/>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Action Button: Back or Previous 10">
            <a:hlinkClick r:id="rId6"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ction Button: Forward or Next 12">
            <a:hlinkClick r:id="rId7"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90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3"/>
                                        </p:tgtEl>
                                        <p:attrNameLst>
                                          <p:attrName>style.visibility</p:attrName>
                                        </p:attrNameLst>
                                      </p:cBhvr>
                                      <p:to>
                                        <p:strVal val="visible"/>
                                      </p:to>
                                    </p:set>
                                    <p:animEffect transition="in" filter="fade">
                                      <p:cBhvr>
                                        <p:cTn id="22" dur="500"/>
                                        <p:tgtEl>
                                          <p:spTgt spid="30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p:cNvPr>
          <p:cNvSpPr txBox="1"/>
          <p:nvPr/>
        </p:nvSpPr>
        <p:spPr>
          <a:xfrm>
            <a:off x="5676184" y="247343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a:hlinkClick r:id="rId3" action="ppaction://hlinksldjump"/>
          </p:cNvPr>
          <p:cNvSpPr txBox="1"/>
          <p:nvPr/>
        </p:nvSpPr>
        <p:spPr>
          <a:xfrm>
            <a:off x="3609259" y="244283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a:hlinkClick r:id="rId4" action="ppaction://hlinksldjump"/>
          </p:cNvPr>
          <p:cNvSpPr txBox="1"/>
          <p:nvPr/>
        </p:nvSpPr>
        <p:spPr>
          <a:xfrm>
            <a:off x="1551859" y="246188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1"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85297" y="726783"/>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tập</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tự</a:t>
            </a:r>
            <a:r>
              <a:rPr kumimoji="0" lang="en-US" sz="3200" b="1" i="0" u="none" strike="noStrike" kern="1200" cap="none" spc="0" normalizeH="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luyện</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1" name="Action Button: Back or Previous 10">
            <a:hlinkClick r:id="rId5" action="ppaction://hlinksldjump" highlightClick="1"/>
          </p:cNvPr>
          <p:cNvSpPr/>
          <p:nvPr/>
        </p:nvSpPr>
        <p:spPr>
          <a:xfrm>
            <a:off x="10421282"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ction Button: Forward or Next 11">
            <a:hlinkClick r:id="rId6"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hlinkClick r:id="rId2" action="ppaction://hlinksldjump"/>
          </p:cNvPr>
          <p:cNvSpPr txBox="1"/>
          <p:nvPr/>
        </p:nvSpPr>
        <p:spPr>
          <a:xfrm>
            <a:off x="5676184" y="346482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a:hlinkClick r:id="rId3" action="ppaction://hlinksldjump"/>
          </p:cNvPr>
          <p:cNvSpPr txBox="1"/>
          <p:nvPr/>
        </p:nvSpPr>
        <p:spPr>
          <a:xfrm>
            <a:off x="3609259" y="343422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TextBox 9">
            <a:hlinkClick r:id="rId4" action="ppaction://hlinksldjump"/>
          </p:cNvPr>
          <p:cNvSpPr txBox="1"/>
          <p:nvPr/>
        </p:nvSpPr>
        <p:spPr>
          <a:xfrm>
            <a:off x="1551859" y="345327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a:hlinkClick r:id="rId2" action="ppaction://hlinksldjump"/>
          </p:cNvPr>
          <p:cNvSpPr txBox="1"/>
          <p:nvPr/>
        </p:nvSpPr>
        <p:spPr>
          <a:xfrm>
            <a:off x="5676184" y="448680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4" name="TextBox 13">
            <a:hlinkClick r:id="rId3" action="ppaction://hlinksldjump"/>
          </p:cNvPr>
          <p:cNvSpPr txBox="1"/>
          <p:nvPr/>
        </p:nvSpPr>
        <p:spPr>
          <a:xfrm>
            <a:off x="3609259" y="445620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TextBox 16">
            <a:hlinkClick r:id="rId4" action="ppaction://hlinksldjump"/>
          </p:cNvPr>
          <p:cNvSpPr txBox="1"/>
          <p:nvPr/>
        </p:nvSpPr>
        <p:spPr>
          <a:xfrm>
            <a:off x="1551859" y="447525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TextBox 17">
            <a:hlinkClick r:id="rId2" action="ppaction://hlinksldjump"/>
          </p:cNvPr>
          <p:cNvSpPr txBox="1"/>
          <p:nvPr/>
        </p:nvSpPr>
        <p:spPr>
          <a:xfrm>
            <a:off x="7589838" y="247343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0" name="TextBox 19">
            <a:hlinkClick r:id="rId2" action="ppaction://hlinksldjump"/>
          </p:cNvPr>
          <p:cNvSpPr txBox="1"/>
          <p:nvPr/>
        </p:nvSpPr>
        <p:spPr>
          <a:xfrm>
            <a:off x="7589838" y="346482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2" name="TextBox 21">
            <a:hlinkClick r:id="rId2" action="ppaction://hlinksldjump"/>
          </p:cNvPr>
          <p:cNvSpPr txBox="1"/>
          <p:nvPr/>
        </p:nvSpPr>
        <p:spPr>
          <a:xfrm>
            <a:off x="7589838" y="448680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722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265" y="181815"/>
            <a:ext cx="6096000" cy="584775"/>
          </a:xfrm>
          <a:prstGeom prst="rect">
            <a:avLst/>
          </a:prstGeom>
        </p:spPr>
        <p:txBody>
          <a:bodyPr>
            <a:spAutoFit/>
          </a:bodyPr>
          <a:lstStyle/>
          <a:p>
            <a:pPr marL="0" marR="0" lvl="0" indent="9017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Varpada"/>
                <a:ea typeface="Times New Roman" panose="02020603050405020304" pitchFamily="18" charset="0"/>
                <a:cs typeface="+mn-cs"/>
              </a:rPr>
              <a:t>B. DẠNG</a:t>
            </a:r>
            <a:r>
              <a:rPr kumimoji="0" lang="en-US" sz="3200" b="1" i="0" u="none" strike="noStrike" kern="1200" cap="none" spc="0" normalizeH="0" noProof="0" dirty="0" smtClean="0">
                <a:ln>
                  <a:noFill/>
                </a:ln>
                <a:solidFill>
                  <a:srgbClr val="FF0000"/>
                </a:solidFill>
                <a:effectLst/>
                <a:uLnTx/>
                <a:uFillTx/>
                <a:latin typeface="Varpada"/>
                <a:ea typeface="Times New Roman" panose="02020603050405020304" pitchFamily="18" charset="0"/>
                <a:cs typeface="+mn-cs"/>
              </a:rPr>
              <a:t> TOÁN</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333912" y="660423"/>
            <a:ext cx="6558206" cy="584775"/>
          </a:xfrm>
          <a:prstGeom prst="rect">
            <a:avLst/>
          </a:prstGeom>
        </p:spPr>
        <p:txBody>
          <a:bodyPr wrap="none">
            <a:spAutoFit/>
          </a:bodyPr>
          <a:lstStyle/>
          <a:p>
            <a:pPr>
              <a:spcAft>
                <a:spcPts val="0"/>
              </a:spcAft>
            </a:pPr>
            <a:r>
              <a:rPr lang="en-US" sz="3200" b="1" dirty="0">
                <a:solidFill>
                  <a:srgbClr val="0000CC"/>
                </a:solidFill>
                <a:latin typeface="Varpada"/>
                <a:ea typeface="Times New Roman" panose="02020603050405020304" pitchFamily="18" charset="0"/>
                <a:sym typeface="Wingdings" panose="05000000000000000000" pitchFamily="2" charset="2"/>
              </a:rPr>
              <a:t></a:t>
            </a:r>
            <a:r>
              <a:rPr lang="en-US" sz="3200" b="1" u="sng" dirty="0" err="1">
                <a:solidFill>
                  <a:srgbClr val="0000CC"/>
                </a:solidFill>
                <a:latin typeface="Varpada"/>
                <a:ea typeface="Times New Roman" panose="02020603050405020304" pitchFamily="18" charset="0"/>
              </a:rPr>
              <a:t>Dạng</a:t>
            </a:r>
            <a:r>
              <a:rPr lang="en-US" sz="3200" b="1" u="sng" dirty="0">
                <a:solidFill>
                  <a:srgbClr val="0000CC"/>
                </a:solidFill>
                <a:latin typeface="Varpada"/>
                <a:ea typeface="Times New Roman" panose="02020603050405020304" pitchFamily="18" charset="0"/>
              </a:rPr>
              <a:t> </a:t>
            </a:r>
            <a:r>
              <a:rPr lang="en-US" sz="3200" u="sng" dirty="0">
                <a:solidFill>
                  <a:srgbClr val="C00000"/>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Nhận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dạng</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đa</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diện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lồi</a:t>
            </a:r>
            <a:endParaRPr lang="en-US"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622170" y="1245198"/>
                <a:ext cx="11161336" cy="1077218"/>
              </a:xfrm>
              <a:prstGeom prst="rect">
                <a:avLst/>
              </a:prstGeom>
            </p:spPr>
            <p:txBody>
              <a:bodyPr wrap="square">
                <a:spAutoFit/>
              </a:bodyPr>
              <a:lstStyle/>
              <a:p>
                <a:r>
                  <a:rPr lang="nl-NL" sz="3200" b="1">
                    <a:solidFill>
                      <a:srgbClr val="0000CC"/>
                    </a:solidFill>
                    <a:latin typeface="Varpada"/>
                    <a:ea typeface="Arial" panose="020B0604020202020204" pitchFamily="34" charset="0"/>
                    <a:cs typeface="Times New Roman" panose="02020603050405020304" pitchFamily="18" charset="0"/>
                    <a:sym typeface="Wingdings 2" panose="05020102010507070707" pitchFamily="18" charset="2"/>
                  </a:rPr>
                  <a:t></a:t>
                </a:r>
                <a:r>
                  <a:rPr lang="nl-NL" sz="3200" b="1">
                    <a:solidFill>
                      <a:srgbClr val="0000CC"/>
                    </a:solidFill>
                    <a:effectLst/>
                    <a:latin typeface="Varpada"/>
                    <a:ea typeface="Arial" panose="020B0604020202020204" pitchFamily="34" charset="0"/>
                    <a:cs typeface="Times New Roman" panose="02020603050405020304" pitchFamily="18" charset="0"/>
                  </a:rPr>
                  <a:t>.</a:t>
                </a:r>
                <a:r>
                  <a:rPr lang="nl-NL" sz="3200">
                    <a:solidFill>
                      <a:srgbClr val="0000CC"/>
                    </a:solidFill>
                    <a:effectLst/>
                    <a:latin typeface="Varpada"/>
                    <a:ea typeface="Times New Roman" panose="02020603050405020304" pitchFamily="18" charset="0"/>
                    <a:cs typeface="Times New Roman" panose="02020603050405020304" pitchFamily="18" charset="0"/>
                  </a:rPr>
                  <a:t>  </a:t>
                </a:r>
                <a:r>
                  <a:rPr lang="en-US" sz="3200" b="1" dirty="0" err="1">
                    <a:solidFill>
                      <a:srgbClr val="0000CC"/>
                    </a:solidFill>
                    <a:effectLst/>
                    <a:latin typeface="Varpada"/>
                    <a:ea typeface="Times New Roman" panose="02020603050405020304" pitchFamily="18" charset="0"/>
                    <a:cs typeface="Times New Roman" panose="02020603050405020304" pitchFamily="18" charset="0"/>
                  </a:rPr>
                  <a:t>Phương</a:t>
                </a:r>
                <a:r>
                  <a:rPr lang="en-US" sz="3200" b="1" dirty="0">
                    <a:solidFill>
                      <a:srgbClr val="0000CC"/>
                    </a:solidFill>
                    <a:effectLst/>
                    <a:latin typeface="Varpada"/>
                    <a:ea typeface="Times New Roman" panose="02020603050405020304" pitchFamily="18" charset="0"/>
                    <a:cs typeface="Times New Roman" panose="02020603050405020304" pitchFamily="18" charset="0"/>
                  </a:rPr>
                  <a:t> </a:t>
                </a:r>
                <a:r>
                  <a:rPr lang="en-US" sz="3200" b="1" dirty="0" err="1">
                    <a:solidFill>
                      <a:srgbClr val="0000CC"/>
                    </a:solidFill>
                    <a:effectLst/>
                    <a:latin typeface="Varpada"/>
                    <a:ea typeface="Times New Roman" panose="02020603050405020304" pitchFamily="18" charset="0"/>
                    <a:cs typeface="Times New Roman" panose="02020603050405020304" pitchFamily="18" charset="0"/>
                  </a:rPr>
                  <a:t>pháp</a:t>
                </a:r>
                <a:r>
                  <a:rPr lang="en-US" sz="3200" b="1" dirty="0">
                    <a:solidFill>
                      <a:srgbClr val="0000CC"/>
                    </a:solidFill>
                    <a:effectLst/>
                    <a:latin typeface="Varpada"/>
                    <a:ea typeface="Times New Roman" panose="02020603050405020304" pitchFamily="18" charset="0"/>
                    <a:cs typeface="Times New Roman" panose="02020603050405020304" pitchFamily="18" charset="0"/>
                  </a:rPr>
                  <a:t> </a:t>
                </a:r>
                <a:r>
                  <a:rPr lang="en-US" sz="3200" b="1" dirty="0" err="1">
                    <a:solidFill>
                      <a:srgbClr val="0000CC"/>
                    </a:solidFill>
                    <a:effectLst/>
                    <a:latin typeface="Varpada"/>
                    <a:ea typeface="Times New Roman" panose="02020603050405020304" pitchFamily="18" charset="0"/>
                    <a:cs typeface="Times New Roman" panose="02020603050405020304" pitchFamily="18" charset="0"/>
                  </a:rPr>
                  <a:t>giải</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Áp</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dụng</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đoạn</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thẳng</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nối</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hai</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điểm</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bất</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kì</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của</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𝐻</m:t>
                        </m:r>
                      </m:e>
                    </m:d>
                  </m:oMath>
                </a14:m>
                <a:r>
                  <a:rPr lang="en-US" sz="3200" dirty="0">
                    <a:effectLst/>
                    <a:latin typeface="Times New Roman" panose="02020603050405020304" pitchFamily="18" charset="0"/>
                    <a:ea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luôn</a:t>
                </a:r>
                <a:r>
                  <a:rPr lang="en-US" sz="3200" dirty="0">
                    <a:solidFill>
                      <a:srgbClr val="0000CC"/>
                    </a:solidFill>
                    <a:effectLst/>
                    <a:latin typeface="Varpada"/>
                    <a:ea typeface="Times New Roman" panose="02020603050405020304" pitchFamily="18" charset="0"/>
                    <a:cs typeface="Times New Roman" panose="02020603050405020304" pitchFamily="18" charset="0"/>
                  </a:rPr>
                  <a:t> </a:t>
                </a:r>
                <a:r>
                  <a:rPr lang="en-US" sz="3200" dirty="0" err="1">
                    <a:solidFill>
                      <a:srgbClr val="0000CC"/>
                    </a:solidFill>
                    <a:effectLst/>
                    <a:latin typeface="Varpada"/>
                    <a:ea typeface="Times New Roman" panose="02020603050405020304" pitchFamily="18" charset="0"/>
                    <a:cs typeface="Times New Roman" panose="02020603050405020304" pitchFamily="18" charset="0"/>
                  </a:rPr>
                  <a:t>thuộc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𝐻</m:t>
                        </m:r>
                      </m:e>
                    </m:d>
                  </m:oMath>
                </a14:m>
                <a:r>
                  <a:rPr lang="en-US" sz="3200" dirty="0">
                    <a:effectLst/>
                    <a:latin typeface="Times New Roman" panose="02020603050405020304" pitchFamily="18" charset="0"/>
                    <a:ea typeface="Times New Roman" panose="02020603050405020304" pitchFamily="18" charset="0"/>
                  </a:rPr>
                  <a:t>.</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622170" y="1245198"/>
                <a:ext cx="11161336" cy="1077218"/>
              </a:xfrm>
              <a:prstGeom prst="rect">
                <a:avLst/>
              </a:prstGeom>
              <a:blipFill>
                <a:blip r:embed="rId2"/>
                <a:stretch>
                  <a:fillRect l="-1365" t="-7910" b="-16384"/>
                </a:stretch>
              </a:blipFill>
            </p:spPr>
            <p:txBody>
              <a:bodyPr/>
              <a:lstStyle/>
              <a:p>
                <a:r>
                  <a:rPr lang="en-US">
                    <a:noFill/>
                  </a:rPr>
                  <a:t> </a:t>
                </a:r>
              </a:p>
            </p:txBody>
          </p:sp>
        </mc:Fallback>
      </mc:AlternateContent>
      <p:sp>
        <p:nvSpPr>
          <p:cNvPr id="8" name="Rectangle 7"/>
          <p:cNvSpPr/>
          <p:nvPr/>
        </p:nvSpPr>
        <p:spPr>
          <a:xfrm>
            <a:off x="333912" y="2281831"/>
            <a:ext cx="6808274" cy="584775"/>
          </a:xfrm>
          <a:prstGeom prst="rect">
            <a:avLst/>
          </a:prstGeom>
        </p:spPr>
        <p:txBody>
          <a:bodyPr wrap="none">
            <a:spAutoFit/>
          </a:bodyPr>
          <a:lstStyle/>
          <a:p>
            <a:pPr>
              <a:spcAft>
                <a:spcPts val="0"/>
              </a:spcAft>
              <a:tabLst>
                <a:tab pos="1719580" algn="l"/>
                <a:tab pos="3262630" algn="l"/>
                <a:tab pos="4806315" algn="l"/>
              </a:tabLst>
            </a:pPr>
            <a:r>
              <a:rPr lang="en-US" sz="3200" b="1" dirty="0">
                <a:solidFill>
                  <a:srgbClr val="0000CC"/>
                </a:solidFill>
                <a:latin typeface="Varpada"/>
                <a:ea typeface="Times New Roman" panose="02020603050405020304" pitchFamily="18" charset="0"/>
                <a:sym typeface="Wingdings" panose="05000000000000000000" pitchFamily="2" charset="2"/>
              </a:rPr>
              <a:t></a:t>
            </a:r>
            <a:r>
              <a:rPr lang="en-US" sz="3200" b="1" u="sng" dirty="0" err="1">
                <a:solidFill>
                  <a:srgbClr val="0000CC"/>
                </a:solidFill>
                <a:latin typeface="Varpada"/>
                <a:ea typeface="Times New Roman" panose="02020603050405020304" pitchFamily="18" charset="0"/>
              </a:rPr>
              <a:t>Dạng</a:t>
            </a:r>
            <a:r>
              <a:rPr lang="en-US" sz="3200" b="1" u="sng" dirty="0">
                <a:solidFill>
                  <a:srgbClr val="0000CC"/>
                </a:solidFill>
                <a:latin typeface="Varpada"/>
                <a:ea typeface="Times New Roman" panose="02020603050405020304" pitchFamily="18" charset="0"/>
              </a:rPr>
              <a:t> </a:t>
            </a:r>
            <a:r>
              <a:rPr lang="en-US" sz="3200" u="sng" dirty="0">
                <a:solidFill>
                  <a:srgbClr val="C00000"/>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Nhận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dạng</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đa</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diện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đều</a:t>
            </a:r>
            <a:endParaRPr lang="en-US" sz="32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22170" y="3030420"/>
            <a:ext cx="11453566" cy="1569660"/>
          </a:xfrm>
          <a:prstGeom prst="rect">
            <a:avLst/>
          </a:prstGeom>
        </p:spPr>
        <p:txBody>
          <a:bodyPr wrap="square">
            <a:spAutoFit/>
          </a:bodyPr>
          <a:lstStyle/>
          <a:p>
            <a:pPr indent="179705">
              <a:spcAft>
                <a:spcPts val="0"/>
              </a:spcAft>
              <a:tabLst>
                <a:tab pos="1719580" algn="l"/>
                <a:tab pos="3262630" algn="l"/>
                <a:tab pos="4806315" algn="l"/>
              </a:tabLst>
            </a:pPr>
            <a:r>
              <a:rPr lang="nl-NL" sz="3200" b="1" dirty="0" smtClean="0">
                <a:solidFill>
                  <a:srgbClr val="0000CC"/>
                </a:solidFill>
                <a:latin typeface="Varpada"/>
                <a:ea typeface="Arial" panose="020B0604020202020204" pitchFamily="34" charset="0"/>
                <a:sym typeface="Wingdings 2" panose="05020102010507070707" pitchFamily="18" charset="2"/>
              </a:rPr>
              <a:t></a:t>
            </a:r>
            <a:r>
              <a:rPr lang="nl-NL" sz="3200" b="1" dirty="0">
                <a:solidFill>
                  <a:srgbClr val="0000CC"/>
                </a:solidFill>
                <a:latin typeface="Varpada"/>
                <a:ea typeface="Arial" panose="020B0604020202020204" pitchFamily="34" charset="0"/>
              </a:rPr>
              <a:t>. </a:t>
            </a:r>
            <a:r>
              <a:rPr lang="en-US" sz="3200" b="1" dirty="0" err="1">
                <a:solidFill>
                  <a:srgbClr val="0000CC"/>
                </a:solidFill>
                <a:latin typeface="Varpada"/>
                <a:ea typeface="Times New Roman" panose="02020603050405020304" pitchFamily="18" charset="0"/>
              </a:rPr>
              <a:t>Phương</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pháp</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giải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Áp</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dụng</a:t>
            </a:r>
            <a:r>
              <a:rPr lang="en-US" sz="3200" b="1" dirty="0">
                <a:solidFill>
                  <a:srgbClr val="0000CC"/>
                </a:solidFill>
                <a:latin typeface="Varpada"/>
                <a:ea typeface="Times New Roman" panose="02020603050405020304" pitchFamily="18" charset="0"/>
              </a:rPr>
              <a:t> </a:t>
            </a:r>
            <a:r>
              <a:rPr lang="nl-NL" sz="3200" b="1" dirty="0">
                <a:solidFill>
                  <a:srgbClr val="0000CC"/>
                </a:solidFill>
                <a:latin typeface="Varpada"/>
                <a:ea typeface="Times New Roman" panose="02020603050405020304" pitchFamily="18" charset="0"/>
              </a:rPr>
              <a:t>khái niệm và </a:t>
            </a:r>
            <a:r>
              <a:rPr lang="en-US" sz="3200" b="1" dirty="0" err="1">
                <a:solidFill>
                  <a:srgbClr val="0000CC"/>
                </a:solidFill>
                <a:latin typeface="Varpada"/>
                <a:ea typeface="Times New Roman" panose="02020603050405020304" pitchFamily="18" charset="0"/>
              </a:rPr>
              <a:t>các</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quy</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tắc</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về</a:t>
            </a:r>
            <a:r>
              <a:rPr lang="en-US" sz="3200" b="1" dirty="0">
                <a:solidFill>
                  <a:srgbClr val="0000CC"/>
                </a:solidFill>
                <a:latin typeface="Varpada"/>
                <a:ea typeface="Times New Roman" panose="02020603050405020304" pitchFamily="18" charset="0"/>
              </a:rPr>
              <a:t> </a:t>
            </a:r>
            <a:r>
              <a:rPr lang="nl-NL" sz="3200" b="1" dirty="0">
                <a:solidFill>
                  <a:srgbClr val="0000CC"/>
                </a:solidFill>
                <a:latin typeface="Varpada"/>
                <a:ea typeface="Times New Roman" panose="02020603050405020304" pitchFamily="18" charset="0"/>
              </a:rPr>
              <a:t>mối liên hệ giữa 3 yếu tố đỉnh, cạnh và mặt</a:t>
            </a:r>
            <a:endParaRPr lang="en-US" sz="3200" dirty="0">
              <a:latin typeface="Times New Roman" panose="02020603050405020304" pitchFamily="18" charset="0"/>
              <a:ea typeface="Times New Roman" panose="02020603050405020304" pitchFamily="18" charset="0"/>
            </a:endParaRPr>
          </a:p>
          <a:p>
            <a:pPr indent="179705">
              <a:spcAft>
                <a:spcPts val="0"/>
              </a:spcAft>
              <a:tabLst>
                <a:tab pos="1719580" algn="l"/>
                <a:tab pos="3262630" algn="l"/>
                <a:tab pos="4806315" algn="l"/>
              </a:tabLst>
            </a:pPr>
            <a:r>
              <a:rPr lang="nl-NL" sz="3200" b="1" dirty="0" smtClean="0">
                <a:solidFill>
                  <a:srgbClr val="C00000"/>
                </a:solidFill>
                <a:latin typeface="Varpada"/>
                <a:ea typeface="Arial" panose="020B0604020202020204" pitchFamily="34" charset="0"/>
                <a:sym typeface="Wingdings 2" panose="05020102010507070707" pitchFamily="18" charset="2"/>
              </a:rPr>
              <a:t></a:t>
            </a:r>
            <a:r>
              <a:rPr lang="nl-NL" sz="3200" b="1" dirty="0">
                <a:solidFill>
                  <a:srgbClr val="C00000"/>
                </a:solidFill>
                <a:latin typeface="Varpada"/>
                <a:ea typeface="Arial" panose="020B0604020202020204" pitchFamily="34" charset="0"/>
              </a:rPr>
              <a:t>.</a:t>
            </a:r>
            <a:r>
              <a:rPr lang="en-US" sz="3200" b="1" dirty="0">
                <a:solidFill>
                  <a:srgbClr val="C00000"/>
                </a:solidFill>
                <a:latin typeface="Varpada"/>
                <a:ea typeface="Times New Roman" panose="02020603050405020304" pitchFamily="18" charset="0"/>
              </a:rPr>
              <a:t>Casio: </a:t>
            </a:r>
            <a:r>
              <a:rPr lang="en-US" sz="3200" dirty="0">
                <a:solidFill>
                  <a:srgbClr val="C00000"/>
                </a:solidFill>
                <a:latin typeface="Varpada"/>
                <a:ea typeface="Times New Roman" panose="02020603050405020304" pitchFamily="18" charset="0"/>
              </a:rPr>
              <a:t>(</a:t>
            </a:r>
            <a:r>
              <a:rPr lang="en-US" sz="3200" dirty="0" err="1">
                <a:solidFill>
                  <a:srgbClr val="C00000"/>
                </a:solidFill>
                <a:latin typeface="Varpada"/>
                <a:ea typeface="Times New Roman" panose="02020603050405020304" pitchFamily="18" charset="0"/>
              </a:rPr>
              <a:t>Nếu</a:t>
            </a:r>
            <a:r>
              <a:rPr lang="en-US" sz="3200" dirty="0">
                <a:solidFill>
                  <a:srgbClr val="C00000"/>
                </a:solidFill>
                <a:latin typeface="Varpada"/>
                <a:ea typeface="Times New Roman" panose="02020603050405020304" pitchFamily="18" charset="0"/>
              </a:rPr>
              <a:t> </a:t>
            </a:r>
            <a:r>
              <a:rPr lang="en-US" sz="3200" dirty="0" err="1">
                <a:solidFill>
                  <a:srgbClr val="C00000"/>
                </a:solidFill>
                <a:latin typeface="Varpada"/>
                <a:ea typeface="Times New Roman" panose="02020603050405020304" pitchFamily="18" charset="0"/>
              </a:rPr>
              <a:t>có</a:t>
            </a:r>
            <a:r>
              <a:rPr lang="en-US" sz="3200" dirty="0">
                <a:solidFill>
                  <a:srgbClr val="C00000"/>
                </a:solidFill>
                <a:latin typeface="Varpada"/>
                <a:ea typeface="Times New Roman" panose="02020603050405020304" pitchFamily="18" charset="0"/>
              </a:rPr>
              <a:t>)</a:t>
            </a:r>
            <a:endParaRPr lang="en-US" sz="3200" dirty="0"/>
          </a:p>
        </p:txBody>
      </p:sp>
      <p:sp>
        <p:nvSpPr>
          <p:cNvPr id="10" name="Rectangle 9"/>
          <p:cNvSpPr/>
          <p:nvPr/>
        </p:nvSpPr>
        <p:spPr>
          <a:xfrm>
            <a:off x="333912" y="4471506"/>
            <a:ext cx="10633039" cy="584775"/>
          </a:xfrm>
          <a:prstGeom prst="rect">
            <a:avLst/>
          </a:prstGeom>
        </p:spPr>
        <p:txBody>
          <a:bodyPr wrap="none">
            <a:spAutoFit/>
          </a:bodyPr>
          <a:lstStyle/>
          <a:p>
            <a:pPr>
              <a:spcAft>
                <a:spcPts val="0"/>
              </a:spcAft>
              <a:tabLst>
                <a:tab pos="1828800" algn="l"/>
                <a:tab pos="3657600" algn="l"/>
                <a:tab pos="5200650" algn="l"/>
              </a:tabLst>
            </a:pPr>
            <a:r>
              <a:rPr lang="en-US" sz="3200" b="1" dirty="0">
                <a:solidFill>
                  <a:srgbClr val="0000CC"/>
                </a:solidFill>
                <a:latin typeface="Varpada"/>
                <a:ea typeface="Times New Roman" panose="02020603050405020304" pitchFamily="18" charset="0"/>
                <a:sym typeface="Wingdings" panose="05000000000000000000" pitchFamily="2" charset="2"/>
              </a:rPr>
              <a:t></a:t>
            </a:r>
            <a:r>
              <a:rPr lang="en-US" sz="3200" b="1" u="sng" dirty="0" err="1">
                <a:solidFill>
                  <a:srgbClr val="0000CC"/>
                </a:solidFill>
                <a:latin typeface="Varpada"/>
                <a:ea typeface="Times New Roman" panose="02020603050405020304" pitchFamily="18" charset="0"/>
              </a:rPr>
              <a:t>Dạng</a:t>
            </a:r>
            <a:r>
              <a:rPr lang="en-US" sz="3200" b="1" u="sng" dirty="0">
                <a:solidFill>
                  <a:srgbClr val="0000CC"/>
                </a:solidFill>
                <a:latin typeface="Varpada"/>
                <a:ea typeface="Times New Roman" panose="02020603050405020304" pitchFamily="18" charset="0"/>
              </a:rPr>
              <a:t> </a:t>
            </a:r>
            <a:r>
              <a:rPr lang="en-US" sz="3200" u="sng" dirty="0">
                <a:solidFill>
                  <a:srgbClr val="C00000"/>
                </a:solidFill>
                <a:latin typeface="Varpada"/>
                <a:ea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Xác</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định</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số</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mặt</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đối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xứng</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của</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khối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đa</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diện</a:t>
            </a:r>
            <a:endParaRPr lang="en-US" sz="32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22170" y="5056281"/>
            <a:ext cx="11378152" cy="1569660"/>
          </a:xfrm>
          <a:prstGeom prst="rect">
            <a:avLst/>
          </a:prstGeom>
        </p:spPr>
        <p:txBody>
          <a:bodyPr wrap="square">
            <a:spAutoFit/>
          </a:bodyPr>
          <a:lstStyle/>
          <a:p>
            <a:pPr>
              <a:spcAft>
                <a:spcPts val="0"/>
              </a:spcAft>
              <a:tabLst>
                <a:tab pos="1828800" algn="l"/>
                <a:tab pos="3657600" algn="l"/>
                <a:tab pos="5200650" algn="l"/>
              </a:tabLst>
            </a:pPr>
            <a:r>
              <a:rPr lang="nl-NL" sz="3200" b="1" dirty="0">
                <a:solidFill>
                  <a:srgbClr val="0000CC"/>
                </a:solidFill>
                <a:latin typeface="Varpada"/>
                <a:ea typeface="Arial" panose="020B0604020202020204" pitchFamily="34" charset="0"/>
                <a:sym typeface="Wingdings 2" panose="05020102010507070707" pitchFamily="18" charset="2"/>
              </a:rPr>
              <a:t></a:t>
            </a:r>
            <a:r>
              <a:rPr lang="nl-NL" sz="3200" b="1" dirty="0">
                <a:solidFill>
                  <a:srgbClr val="0000CC"/>
                </a:solidFill>
                <a:latin typeface="Varpada"/>
                <a:ea typeface="Arial" panose="020B0604020202020204" pitchFamily="34" charset="0"/>
              </a:rPr>
              <a:t>. </a:t>
            </a:r>
            <a:r>
              <a:rPr lang="en-US" sz="3200" b="1" dirty="0" err="1">
                <a:solidFill>
                  <a:srgbClr val="0000CC"/>
                </a:solidFill>
                <a:latin typeface="Varpada"/>
                <a:ea typeface="Times New Roman" panose="02020603050405020304" pitchFamily="18" charset="0"/>
              </a:rPr>
              <a:t>Phương</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pháp</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giải</a:t>
            </a:r>
            <a:r>
              <a:rPr lang="en-US" sz="3200" b="1" dirty="0">
                <a:solidFill>
                  <a:srgbClr val="0000CC"/>
                </a:solidFill>
                <a:latin typeface="Varpada"/>
                <a:ea typeface="Times New Roman" panose="02020603050405020304" pitchFamily="18" charset="0"/>
              </a:rPr>
              <a:t>: </a:t>
            </a:r>
            <a:r>
              <a:rPr lang="nl-NL" sz="3200" b="1" dirty="0">
                <a:solidFill>
                  <a:srgbClr val="0000CC"/>
                </a:solidFill>
                <a:latin typeface="Varpada"/>
                <a:ea typeface="Times New Roman" panose="02020603050405020304" pitchFamily="18" charset="0"/>
              </a:rPr>
              <a:t>Áp dụng định nghĩa phép đối xứng mặt và đặc điểm của khối đa diện</a:t>
            </a:r>
            <a:endParaRPr lang="en-US" sz="3200" dirty="0">
              <a:latin typeface="Times New Roman" panose="02020603050405020304" pitchFamily="18" charset="0"/>
              <a:ea typeface="Times New Roman" panose="02020603050405020304" pitchFamily="18" charset="0"/>
            </a:endParaRPr>
          </a:p>
          <a:p>
            <a:pPr>
              <a:spcAft>
                <a:spcPts val="0"/>
              </a:spcAft>
              <a:tabLst>
                <a:tab pos="1828800" algn="l"/>
                <a:tab pos="3657600" algn="l"/>
                <a:tab pos="5200650" algn="l"/>
              </a:tabLst>
            </a:pPr>
            <a:r>
              <a:rPr lang="nl-NL" sz="3200" b="1" dirty="0" smtClean="0">
                <a:solidFill>
                  <a:srgbClr val="C00000"/>
                </a:solidFill>
                <a:latin typeface="Varpada"/>
                <a:ea typeface="Arial" panose="020B0604020202020204" pitchFamily="34" charset="0"/>
                <a:sym typeface="Wingdings 2" panose="05020102010507070707" pitchFamily="18" charset="2"/>
              </a:rPr>
              <a:t></a:t>
            </a:r>
            <a:r>
              <a:rPr lang="nl-NL" sz="3200" b="1" dirty="0">
                <a:solidFill>
                  <a:srgbClr val="C00000"/>
                </a:solidFill>
                <a:latin typeface="Varpada"/>
                <a:ea typeface="Arial" panose="020B0604020202020204" pitchFamily="34" charset="0"/>
              </a:rPr>
              <a:t>.</a:t>
            </a:r>
            <a:r>
              <a:rPr lang="nl-NL" sz="3200" dirty="0">
                <a:solidFill>
                  <a:srgbClr val="C00000"/>
                </a:solidFill>
                <a:latin typeface="Varpada"/>
                <a:ea typeface="Times New Roman" panose="02020603050405020304" pitchFamily="18" charset="0"/>
              </a:rPr>
              <a:t> </a:t>
            </a:r>
            <a:r>
              <a:rPr lang="en-US" sz="3200" b="1" dirty="0">
                <a:solidFill>
                  <a:srgbClr val="C00000"/>
                </a:solidFill>
                <a:latin typeface="Varpada"/>
                <a:ea typeface="Times New Roman" panose="02020603050405020304" pitchFamily="18" charset="0"/>
              </a:rPr>
              <a:t>Casio</a:t>
            </a:r>
            <a:r>
              <a:rPr lang="en-US" sz="3200" dirty="0">
                <a:solidFill>
                  <a:srgbClr val="C00000"/>
                </a:solidFill>
                <a:latin typeface="Varpada"/>
                <a:ea typeface="Times New Roman" panose="02020603050405020304" pitchFamily="18" charset="0"/>
              </a:rPr>
              <a:t>: (</a:t>
            </a:r>
            <a:r>
              <a:rPr lang="en-US" sz="3200" dirty="0" err="1">
                <a:solidFill>
                  <a:srgbClr val="C00000"/>
                </a:solidFill>
                <a:latin typeface="Varpada"/>
                <a:ea typeface="Times New Roman" panose="02020603050405020304" pitchFamily="18" charset="0"/>
              </a:rPr>
              <a:t>Nếu</a:t>
            </a:r>
            <a:r>
              <a:rPr lang="en-US" sz="3200" dirty="0">
                <a:solidFill>
                  <a:srgbClr val="C00000"/>
                </a:solidFill>
                <a:latin typeface="Varpada"/>
                <a:ea typeface="Times New Roman" panose="02020603050405020304" pitchFamily="18" charset="0"/>
              </a:rPr>
              <a:t> </a:t>
            </a:r>
            <a:r>
              <a:rPr lang="en-US" sz="3200" dirty="0" err="1">
                <a:solidFill>
                  <a:srgbClr val="C00000"/>
                </a:solidFill>
                <a:latin typeface="Varpada"/>
                <a:ea typeface="Times New Roman" panose="02020603050405020304" pitchFamily="18" charset="0"/>
              </a:rPr>
              <a:t>có</a:t>
            </a:r>
            <a:r>
              <a:rPr lang="en-US" sz="3200" dirty="0">
                <a:solidFill>
                  <a:srgbClr val="C00000"/>
                </a:solidFill>
                <a:latin typeface="Varpada"/>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26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4444"/>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1900"/>
                                  </p:stCondLst>
                                  <p:iterate type="lt">
                                    <p:tmPct val="50435"/>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900"/>
                                  </p:stCondLst>
                                  <p:iterate type="lt">
                                    <p:tmPct val="30303"/>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2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0" dur="200" fill="hold"/>
                                        <p:tgtEl>
                                          <p:spTgt spid="9"/>
                                        </p:tgtEl>
                                        <p:attrNameLst>
                                          <p:attrName>ppt_y</p:attrName>
                                        </p:attrNameLst>
                                      </p:cBhvr>
                                      <p:tavLst>
                                        <p:tav tm="0">
                                          <p:val>
                                            <p:strVal val="#ppt_y"/>
                                          </p:val>
                                        </p:tav>
                                        <p:tav tm="100000">
                                          <p:val>
                                            <p:strVal val="#ppt_y"/>
                                          </p:val>
                                        </p:tav>
                                      </p:tavLst>
                                    </p:anim>
                                    <p:anim calcmode="lin" valueType="num">
                                      <p:cBhvr>
                                        <p:cTn id="41" dur="2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2" dur="2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00" tmFilter="0,0; .5, 1; 1, 1"/>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 calcmode="lin" valueType="num">
                                      <p:cBhvr>
                                        <p:cTn id="48"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9" dur="300" fill="hold"/>
                                        <p:tgtEl>
                                          <p:spTgt spid="10"/>
                                        </p:tgtEl>
                                        <p:attrNameLst>
                                          <p:attrName>ppt_y</p:attrName>
                                        </p:attrNameLst>
                                      </p:cBhvr>
                                      <p:tavLst>
                                        <p:tav tm="0">
                                          <p:val>
                                            <p:strVal val="#ppt_y"/>
                                          </p:val>
                                        </p:tav>
                                        <p:tav tm="100000">
                                          <p:val>
                                            <p:strVal val="#ppt_y"/>
                                          </p:val>
                                        </p:tav>
                                      </p:tavLst>
                                    </p:anim>
                                    <p:anim calcmode="lin" valueType="num">
                                      <p:cBhvr>
                                        <p:cTn id="50"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1"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300" tmFilter="0,0; .5, 1; 1, 1"/>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11">
                                            <p:txEl>
                                              <p:pRg st="0" end="0"/>
                                            </p:txEl>
                                          </p:spTgt>
                                        </p:tgtEl>
                                        <p:attrNameLst>
                                          <p:attrName>style.visibility</p:attrName>
                                        </p:attrNameLst>
                                      </p:cBhvr>
                                      <p:to>
                                        <p:strVal val="visible"/>
                                      </p:to>
                                    </p:set>
                                    <p:anim calcmode="lin" valueType="num">
                                      <p:cBhvr>
                                        <p:cTn id="57" dur="3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3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59" dur="3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3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300" tmFilter="0,0; .5, 1; 1, 1"/>
                                        <p:tgtEl>
                                          <p:spTgt spid="1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nodeType="clickEffect">
                                  <p:stCondLst>
                                    <p:cond delay="0"/>
                                  </p:stCondLst>
                                  <p:iterate type="lt">
                                    <p:tmPct val="10000"/>
                                  </p:iterate>
                                  <p:childTnLst>
                                    <p:set>
                                      <p:cBhvr>
                                        <p:cTn id="65" dur="1" fill="hold">
                                          <p:stCondLst>
                                            <p:cond delay="0"/>
                                          </p:stCondLst>
                                        </p:cTn>
                                        <p:tgtEl>
                                          <p:spTgt spid="11">
                                            <p:txEl>
                                              <p:pRg st="1" end="1"/>
                                            </p:txEl>
                                          </p:spTgt>
                                        </p:tgtEl>
                                        <p:attrNameLst>
                                          <p:attrName>style.visibility</p:attrName>
                                        </p:attrNameLst>
                                      </p:cBhvr>
                                      <p:to>
                                        <p:strVal val="visible"/>
                                      </p:to>
                                    </p:set>
                                    <p:anim calcmode="lin" valueType="num">
                                      <p:cBhvr>
                                        <p:cTn id="66" dur="2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2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68" dur="2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2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2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36" y="198509"/>
            <a:ext cx="5761514" cy="584775"/>
          </a:xfrm>
          <a:prstGeom prst="rect">
            <a:avLst/>
          </a:prstGeom>
        </p:spPr>
        <p:txBody>
          <a:bodyPr wrap="none">
            <a:spAutoFit/>
          </a:bodyPr>
          <a:lstStyle/>
          <a:p>
            <a:r>
              <a:rPr lang="en-US" sz="3200" b="1" dirty="0">
                <a:solidFill>
                  <a:srgbClr val="0000CC"/>
                </a:solidFill>
                <a:latin typeface="Varpada"/>
                <a:ea typeface="Times New Roman" panose="02020603050405020304" pitchFamily="18" charset="0"/>
                <a:cs typeface="Times New Roman" panose="02020603050405020304" pitchFamily="18" charset="0"/>
                <a:sym typeface="Wingdings" panose="05000000000000000000" pitchFamily="2" charset="2"/>
              </a:rPr>
              <a:t></a:t>
            </a:r>
            <a:r>
              <a:rPr lang="en-US" sz="3200" b="1" u="sng" dirty="0" err="1">
                <a:solidFill>
                  <a:srgbClr val="0000CC"/>
                </a:solidFill>
                <a:latin typeface="Varpada"/>
                <a:ea typeface="Times New Roman" panose="02020603050405020304" pitchFamily="18" charset="0"/>
                <a:cs typeface="Times New Roman" panose="02020603050405020304" pitchFamily="18" charset="0"/>
              </a:rPr>
              <a:t>Dạng</a:t>
            </a:r>
            <a:r>
              <a:rPr lang="en-US" sz="3200" b="1" u="sng" dirty="0">
                <a:solidFill>
                  <a:srgbClr val="0000CC"/>
                </a:solidFill>
                <a:latin typeface="Varpada"/>
                <a:ea typeface="Times New Roman" panose="02020603050405020304" pitchFamily="18" charset="0"/>
                <a:cs typeface="Times New Roman" panose="02020603050405020304" pitchFamily="18" charset="0"/>
              </a:rPr>
              <a:t> </a:t>
            </a:r>
            <a:r>
              <a:rPr lang="en-US" sz="3200" u="sng" dirty="0">
                <a:solidFill>
                  <a:srgbClr val="C00000"/>
                </a:solidFill>
                <a:latin typeface="Varpada"/>
                <a:ea typeface="Times New Roman" panose="02020603050405020304" pitchFamily="18" charset="0"/>
                <a:cs typeface="Times New Roman" panose="02020603050405020304" pitchFamily="18" charset="0"/>
                <a:sym typeface="Wingdings 2" panose="05020102010507070707" pitchFamily="18" charset="2"/>
              </a:rPr>
              <a:t></a:t>
            </a:r>
            <a:r>
              <a:rPr lang="en-US" sz="3200" b="1" dirty="0">
                <a:solidFill>
                  <a:srgbClr val="0000CC"/>
                </a:solidFill>
                <a:latin typeface="Varpada"/>
                <a:ea typeface="Times New Roman" panose="02020603050405020304" pitchFamily="18" charset="0"/>
                <a:cs typeface="Times New Roman" panose="02020603050405020304" pitchFamily="18" charset="0"/>
              </a:rPr>
              <a:t>: </a:t>
            </a:r>
            <a:r>
              <a:rPr lang="en-US" sz="3200" b="1" dirty="0" err="1">
                <a:solidFill>
                  <a:srgbClr val="0000CC"/>
                </a:solidFill>
                <a:latin typeface="Varpada"/>
                <a:ea typeface="Times New Roman" panose="02020603050405020304" pitchFamily="18" charset="0"/>
                <a:cs typeface="Times New Roman" panose="02020603050405020304" pitchFamily="18" charset="0"/>
              </a:rPr>
              <a:t>Bài</a:t>
            </a:r>
            <a:r>
              <a:rPr lang="en-US" sz="3200" b="1" dirty="0">
                <a:solidFill>
                  <a:srgbClr val="0000CC"/>
                </a:solidFill>
                <a:latin typeface="Varpada"/>
                <a:ea typeface="Times New Roman" panose="02020603050405020304" pitchFamily="18" charset="0"/>
                <a:cs typeface="Times New Roman" panose="02020603050405020304" pitchFamily="18" charset="0"/>
              </a:rPr>
              <a:t> </a:t>
            </a:r>
            <a:r>
              <a:rPr lang="en-US" sz="3200" b="1" dirty="0" err="1">
                <a:solidFill>
                  <a:srgbClr val="0000CC"/>
                </a:solidFill>
                <a:latin typeface="Varpada"/>
                <a:ea typeface="Times New Roman" panose="02020603050405020304" pitchFamily="18" charset="0"/>
                <a:cs typeface="Times New Roman" panose="02020603050405020304" pitchFamily="18" charset="0"/>
              </a:rPr>
              <a:t>toán</a:t>
            </a:r>
            <a:r>
              <a:rPr lang="en-US" sz="3200" b="1" dirty="0">
                <a:solidFill>
                  <a:srgbClr val="0000CC"/>
                </a:solidFill>
                <a:latin typeface="Varpada"/>
                <a:ea typeface="Times New Roman" panose="02020603050405020304" pitchFamily="18" charset="0"/>
                <a:cs typeface="Times New Roman" panose="02020603050405020304" pitchFamily="18" charset="0"/>
              </a:rPr>
              <a:t> </a:t>
            </a:r>
            <a:r>
              <a:rPr lang="en-US" sz="3200" b="1" dirty="0" err="1">
                <a:solidFill>
                  <a:srgbClr val="0000CC"/>
                </a:solidFill>
                <a:latin typeface="Varpada"/>
                <a:ea typeface="Times New Roman" panose="02020603050405020304" pitchFamily="18" charset="0"/>
                <a:cs typeface="Times New Roman" panose="02020603050405020304" pitchFamily="18" charset="0"/>
              </a:rPr>
              <a:t>định</a:t>
            </a:r>
            <a:r>
              <a:rPr lang="en-US" sz="3200" b="1" dirty="0">
                <a:solidFill>
                  <a:srgbClr val="0000CC"/>
                </a:solidFill>
                <a:latin typeface="Varpada"/>
                <a:ea typeface="Times New Roman" panose="02020603050405020304" pitchFamily="18" charset="0"/>
                <a:cs typeface="Times New Roman" panose="02020603050405020304" pitchFamily="18" charset="0"/>
              </a:rPr>
              <a:t> </a:t>
            </a:r>
            <a:r>
              <a:rPr lang="en-US" sz="3200" b="1" dirty="0" err="1">
                <a:solidFill>
                  <a:srgbClr val="0000CC"/>
                </a:solidFill>
                <a:latin typeface="Varpada"/>
                <a:ea typeface="Times New Roman" panose="02020603050405020304" pitchFamily="18" charset="0"/>
                <a:cs typeface="Times New Roman" panose="02020603050405020304" pitchFamily="18" charset="0"/>
              </a:rPr>
              <a:t>tính</a:t>
            </a:r>
            <a:endParaRPr lang="en-US" sz="3200" dirty="0"/>
          </a:p>
        </p:txBody>
      </p:sp>
      <p:sp>
        <p:nvSpPr>
          <p:cNvPr id="5" name="Rectangle 4"/>
          <p:cNvSpPr/>
          <p:nvPr/>
        </p:nvSpPr>
        <p:spPr>
          <a:xfrm>
            <a:off x="851553" y="783284"/>
            <a:ext cx="10658573" cy="1569660"/>
          </a:xfrm>
          <a:prstGeom prst="rect">
            <a:avLst/>
          </a:prstGeom>
        </p:spPr>
        <p:txBody>
          <a:bodyPr wrap="square">
            <a:spAutoFit/>
          </a:bodyPr>
          <a:lstStyle/>
          <a:p>
            <a:pPr>
              <a:spcAft>
                <a:spcPts val="0"/>
              </a:spcAft>
              <a:tabLst>
                <a:tab pos="1828800" algn="l"/>
                <a:tab pos="3657600" algn="l"/>
                <a:tab pos="5200650" algn="l"/>
              </a:tabLst>
            </a:pPr>
            <a:r>
              <a:rPr lang="nl-NL" sz="3200" b="1" dirty="0">
                <a:solidFill>
                  <a:srgbClr val="0000CC"/>
                </a:solidFill>
                <a:latin typeface="Varpada"/>
                <a:ea typeface="Arial" panose="020B0604020202020204" pitchFamily="34" charset="0"/>
                <a:sym typeface="Wingdings 2" panose="05020102010507070707" pitchFamily="18" charset="2"/>
              </a:rPr>
              <a:t></a:t>
            </a:r>
            <a:r>
              <a:rPr lang="nl-NL" sz="3200" b="1" dirty="0">
                <a:solidFill>
                  <a:srgbClr val="0000CC"/>
                </a:solidFill>
                <a:latin typeface="Varpada"/>
                <a:ea typeface="Arial" panose="020B0604020202020204" pitchFamily="34" charset="0"/>
              </a:rPr>
              <a:t>. </a:t>
            </a:r>
            <a:r>
              <a:rPr lang="en-US" sz="3200" b="1" dirty="0" err="1">
                <a:solidFill>
                  <a:srgbClr val="0000CC"/>
                </a:solidFill>
                <a:latin typeface="Varpada"/>
                <a:ea typeface="Times New Roman" panose="02020603050405020304" pitchFamily="18" charset="0"/>
              </a:rPr>
              <a:t>Phương</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pháp</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giải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Vận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dụng</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các</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kiến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thức</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về</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góc</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độ</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dài</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diện</a:t>
            </a:r>
            <a:r>
              <a:rPr lang="en-US" sz="3200" b="1" dirty="0">
                <a:solidFill>
                  <a:srgbClr val="0000CC"/>
                </a:solidFill>
                <a:latin typeface="Varpada"/>
                <a:ea typeface="Times New Roman" panose="02020603050405020304" pitchFamily="18" charset="0"/>
              </a:rPr>
              <a:t> </a:t>
            </a:r>
            <a:r>
              <a:rPr lang="en-US" sz="3200" b="1" dirty="0" err="1">
                <a:solidFill>
                  <a:srgbClr val="0000CC"/>
                </a:solidFill>
                <a:latin typeface="Varpada"/>
                <a:ea typeface="Times New Roman" panose="02020603050405020304" pitchFamily="18" charset="0"/>
              </a:rPr>
              <a:t>tích</a:t>
            </a:r>
            <a:r>
              <a:rPr lang="en-US" sz="3200" b="1" dirty="0">
                <a:solidFill>
                  <a:srgbClr val="0000CC"/>
                </a:solidFill>
                <a:latin typeface="Varpada"/>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spcAft>
                <a:spcPts val="0"/>
              </a:spcAft>
              <a:tabLst>
                <a:tab pos="1828800" algn="l"/>
                <a:tab pos="3657600" algn="l"/>
                <a:tab pos="5200650" algn="l"/>
              </a:tabLst>
            </a:pPr>
            <a:r>
              <a:rPr lang="nl-NL" sz="3200" b="1" dirty="0" smtClean="0">
                <a:solidFill>
                  <a:srgbClr val="C00000"/>
                </a:solidFill>
                <a:latin typeface="Varpada"/>
                <a:ea typeface="Arial" panose="020B0604020202020204" pitchFamily="34" charset="0"/>
                <a:sym typeface="Wingdings 2" panose="05020102010507070707" pitchFamily="18" charset="2"/>
              </a:rPr>
              <a:t></a:t>
            </a:r>
            <a:r>
              <a:rPr lang="nl-NL" sz="3200" b="1" dirty="0">
                <a:solidFill>
                  <a:srgbClr val="C00000"/>
                </a:solidFill>
                <a:latin typeface="Varpada"/>
                <a:ea typeface="Arial" panose="020B0604020202020204" pitchFamily="34" charset="0"/>
              </a:rPr>
              <a:t>.</a:t>
            </a:r>
            <a:r>
              <a:rPr lang="nl-NL" sz="3200" dirty="0">
                <a:solidFill>
                  <a:srgbClr val="C00000"/>
                </a:solidFill>
                <a:latin typeface="Varpada"/>
                <a:ea typeface="Times New Roman" panose="02020603050405020304" pitchFamily="18" charset="0"/>
              </a:rPr>
              <a:t> </a:t>
            </a:r>
            <a:r>
              <a:rPr lang="en-US" sz="3200" b="1" dirty="0">
                <a:solidFill>
                  <a:srgbClr val="C00000"/>
                </a:solidFill>
                <a:latin typeface="Varpada"/>
                <a:ea typeface="Times New Roman" panose="02020603050405020304" pitchFamily="18" charset="0"/>
              </a:rPr>
              <a:t>Casio</a:t>
            </a:r>
            <a:r>
              <a:rPr lang="en-US" sz="3200" dirty="0">
                <a:solidFill>
                  <a:srgbClr val="C00000"/>
                </a:solidFill>
                <a:latin typeface="Varpada"/>
                <a:ea typeface="Times New Roman" panose="02020603050405020304" pitchFamily="18" charset="0"/>
              </a:rPr>
              <a:t>: (</a:t>
            </a:r>
            <a:r>
              <a:rPr lang="en-US" sz="3200" dirty="0" err="1">
                <a:solidFill>
                  <a:srgbClr val="C00000"/>
                </a:solidFill>
                <a:latin typeface="Varpada"/>
                <a:ea typeface="Times New Roman" panose="02020603050405020304" pitchFamily="18" charset="0"/>
              </a:rPr>
              <a:t>Nếu</a:t>
            </a:r>
            <a:r>
              <a:rPr lang="en-US" sz="3200" dirty="0">
                <a:solidFill>
                  <a:srgbClr val="C00000"/>
                </a:solidFill>
                <a:latin typeface="Varpada"/>
                <a:ea typeface="Times New Roman" panose="02020603050405020304" pitchFamily="18" charset="0"/>
              </a:rPr>
              <a:t> </a:t>
            </a:r>
            <a:r>
              <a:rPr lang="en-US" sz="3200" dirty="0" err="1">
                <a:solidFill>
                  <a:srgbClr val="C00000"/>
                </a:solidFill>
                <a:latin typeface="Varpada"/>
                <a:ea typeface="Times New Roman" panose="02020603050405020304" pitchFamily="18" charset="0"/>
              </a:rPr>
              <a:t>có</a:t>
            </a:r>
            <a:r>
              <a:rPr lang="en-US" sz="3200" dirty="0">
                <a:solidFill>
                  <a:srgbClr val="C00000"/>
                </a:solidFill>
                <a:latin typeface="Varpada"/>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85901" y="2470369"/>
            <a:ext cx="9600129" cy="584775"/>
          </a:xfrm>
          <a:prstGeom prst="rect">
            <a:avLst/>
          </a:prstGeom>
        </p:spPr>
        <p:txBody>
          <a:bodyPr wrap="none">
            <a:spAutoFit/>
          </a:bodyPr>
          <a:lstStyle/>
          <a:p>
            <a:pPr indent="90170">
              <a:spcAft>
                <a:spcPts val="0"/>
              </a:spcAft>
            </a:pPr>
            <a:r>
              <a:rPr lang="en-US" sz="3200" b="1" dirty="0">
                <a:solidFill>
                  <a:srgbClr val="C00000"/>
                </a:solidFill>
                <a:latin typeface="Varpada"/>
                <a:ea typeface="Times New Roman" panose="02020603050405020304" pitchFamily="18" charset="0"/>
                <a:sym typeface="Wingdings 2" panose="05020102010507070707" pitchFamily="18" charset="2"/>
              </a:rPr>
              <a:t></a:t>
            </a:r>
            <a:r>
              <a:rPr lang="en-US" sz="3200" b="1" dirty="0">
                <a:solidFill>
                  <a:srgbClr val="C00000"/>
                </a:solidFill>
                <a:latin typeface="Varpada"/>
                <a:ea typeface="Times New Roman" panose="02020603050405020304" pitchFamily="18" charset="0"/>
              </a:rPr>
              <a:t>C. BÀI TẬP RÈN LUYỆN PHÂN CHIA MỨC ĐỘ.</a:t>
            </a:r>
            <a:endParaRPr lang="en-US" sz="3200" dirty="0">
              <a:effectLst/>
              <a:latin typeface="Times New Roman" panose="02020603050405020304" pitchFamily="18" charset="0"/>
              <a:ea typeface="Times New Roman" panose="02020603050405020304" pitchFamily="18" charset="0"/>
            </a:endParaRPr>
          </a:p>
        </p:txBody>
      </p:sp>
      <p:sp>
        <p:nvSpPr>
          <p:cNvPr id="7" name="Action Button: Back or Previous 6">
            <a:hlinkClick r:id="rId2" action="ppaction://hlinksldjump" highlightClick="1"/>
          </p:cNvPr>
          <p:cNvSpPr/>
          <p:nvPr/>
        </p:nvSpPr>
        <p:spPr>
          <a:xfrm>
            <a:off x="10661664" y="6253017"/>
            <a:ext cx="545830" cy="41905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Action Button: Forward or Next 7">
            <a:hlinkClick r:id="rId3" action="ppaction://hlinksldjump" highlightClick="1"/>
          </p:cNvPr>
          <p:cNvSpPr/>
          <p:nvPr/>
        </p:nvSpPr>
        <p:spPr>
          <a:xfrm>
            <a:off x="11284404" y="6253017"/>
            <a:ext cx="495502" cy="41905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6721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4"/>
                                        </p:tgtEl>
                                        <p:attrNameLst>
                                          <p:attrName>ppt_y</p:attrName>
                                        </p:attrNameLst>
                                      </p:cBhvr>
                                      <p:tavLst>
                                        <p:tav tm="0">
                                          <p:val>
                                            <p:strVal val="#ppt_y"/>
                                          </p:val>
                                        </p:tav>
                                        <p:tav tm="100000">
                                          <p:val>
                                            <p:strVal val="#ppt_y"/>
                                          </p:val>
                                        </p:tav>
                                      </p:tavLst>
                                    </p:anim>
                                    <p:anim calcmode="lin" valueType="num">
                                      <p:cBhvr>
                                        <p:cTn id="9"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2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2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4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4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7" dur="4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4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400" tmFilter="0,0; .5, 1; 1, 1"/>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p:cTn id="34" dur="3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6" dur="3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12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a:hlinkClick r:id="rId2"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13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hlinkClick r:id="rId3"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14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a:hlinkClick r:id="rId4"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7</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TextBox 9">
            <a:hlinkClick r:id="rId4"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a:hlinkClick r:id="rId5"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9</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TextBox 11">
            <a:hlinkClick r:id="rId5"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10</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a:hlinkClick r:id="rId6"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4" name="TextBox 13">
            <a:hlinkClick r:id="rId7"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TextBox 14">
            <a:hlinkClick r:id="rId7"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a:hlinkClick r:id="rId8"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TextBox 16">
            <a:hlinkClick r:id="rId5"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11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TextBox 17">
            <a:hlinkClick r:id="rId6"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a:hlinkClick r:id="rId9"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Action Button: Back or Previous 26">
            <a:hlinkClick r:id="rId10"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Action Button: Forward or Next 27">
            <a:hlinkClick r:id="" action="ppaction://hlinkshowjump?jump=nextslide"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hlinkClick r:id="rId11" action="ppaction://hlinksldjump"/>
          </p:cNvPr>
          <p:cNvSpPr txBox="1"/>
          <p:nvPr/>
        </p:nvSpPr>
        <p:spPr>
          <a:xfrm>
            <a:off x="9201150" y="449579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8405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0934" y="3960269"/>
            <a:ext cx="643345" cy="596348"/>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420617" y="1733904"/>
            <a:ext cx="11929997" cy="2822713"/>
          </a:xfrm>
        </p:spPr>
        <p:txBody>
          <a:bodyPr>
            <a:noAutofit/>
          </a:bodyPr>
          <a:lstStyle/>
          <a:p>
            <a:pPr marL="0" indent="0">
              <a:buNone/>
            </a:pP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1: </a:t>
            </a:r>
            <a:r>
              <a:rPr lang="en-US" sz="3200" dirty="0" smtClean="0">
                <a:solidFill>
                  <a:srgbClr val="0000FF"/>
                </a:solidFill>
                <a:latin typeface="Times New Roman" panose="02020603050405020304" pitchFamily="18" charset="0"/>
                <a:cs typeface="Times New Roman" panose="02020603050405020304" pitchFamily="18" charset="0"/>
              </a:rPr>
              <a:t>Cho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lồi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Khẳng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định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sai</a:t>
            </a:r>
            <a:r>
              <a:rPr lang="en-US" sz="3200" dirty="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a:p>
            <a:pPr marL="0" indent="0">
              <a:buNone/>
            </a:pPr>
            <a:r>
              <a:rPr lang="nl-NL" sz="3200" b="1" dirty="0">
                <a:solidFill>
                  <a:srgbClr val="0000FF"/>
                </a:solidFill>
                <a:latin typeface="Times New Roman" panose="02020603050405020304" pitchFamily="18" charset="0"/>
                <a:cs typeface="Times New Roman" panose="02020603050405020304" pitchFamily="18" charset="0"/>
              </a:rPr>
              <a:t>A. </a:t>
            </a:r>
            <a:r>
              <a:rPr lang="nl-NL" sz="3200" dirty="0">
                <a:solidFill>
                  <a:srgbClr val="0000FF"/>
                </a:solidFill>
                <a:latin typeface="Times New Roman" panose="02020603050405020304" pitchFamily="18" charset="0"/>
                <a:cs typeface="Times New Roman" panose="02020603050405020304" pitchFamily="18" charset="0"/>
              </a:rPr>
              <a:t>Mỗi mặt có ít nhất ba cạnh.	</a:t>
            </a:r>
            <a:endParaRPr lang="vi-VN" sz="3200" dirty="0">
              <a:solidFill>
                <a:srgbClr val="0000FF"/>
              </a:solidFill>
              <a:latin typeface="Times New Roman" panose="02020603050405020304" pitchFamily="18" charset="0"/>
              <a:cs typeface="Times New Roman" panose="02020603050405020304" pitchFamily="18" charset="0"/>
            </a:endParaRPr>
          </a:p>
          <a:p>
            <a:pPr marL="0" indent="0">
              <a:buNone/>
            </a:pPr>
            <a:r>
              <a:rPr lang="nl-NL" sz="3200" b="1" dirty="0">
                <a:solidFill>
                  <a:srgbClr val="0000FF"/>
                </a:solidFill>
                <a:latin typeface="Times New Roman" panose="02020603050405020304" pitchFamily="18" charset="0"/>
                <a:cs typeface="Times New Roman" panose="02020603050405020304" pitchFamily="18" charset="0"/>
              </a:rPr>
              <a:t>B</a:t>
            </a:r>
            <a:r>
              <a:rPr lang="nl-NL" sz="3200" dirty="0">
                <a:solidFill>
                  <a:srgbClr val="0000FF"/>
                </a:solidFill>
                <a:latin typeface="Times New Roman" panose="02020603050405020304" pitchFamily="18" charset="0"/>
                <a:cs typeface="Times New Roman" panose="02020603050405020304" pitchFamily="18" charset="0"/>
              </a:rPr>
              <a:t>. Mỗi đỉnh của đa diện là đỉnh của ít nhất 3 cạnh.	</a:t>
            </a:r>
            <a:endParaRPr lang="vi-VN" sz="3200" dirty="0">
              <a:solidFill>
                <a:srgbClr val="0000FF"/>
              </a:solidFill>
              <a:latin typeface="Times New Roman" panose="02020603050405020304" pitchFamily="18" charset="0"/>
              <a:cs typeface="Times New Roman" panose="02020603050405020304" pitchFamily="18" charset="0"/>
            </a:endParaRPr>
          </a:p>
          <a:p>
            <a:pPr marL="0" indent="0">
              <a:buNone/>
            </a:pPr>
            <a:r>
              <a:rPr lang="nl-NL" sz="3200" b="1" dirty="0">
                <a:solidFill>
                  <a:srgbClr val="0000FF"/>
                </a:solidFill>
                <a:latin typeface="Times New Roman" panose="02020603050405020304" pitchFamily="18" charset="0"/>
                <a:cs typeface="Times New Roman" panose="02020603050405020304" pitchFamily="18" charset="0"/>
              </a:rPr>
              <a:t>C. </a:t>
            </a:r>
            <a:r>
              <a:rPr lang="nl-NL" sz="3200" dirty="0">
                <a:solidFill>
                  <a:srgbClr val="0000FF"/>
                </a:solidFill>
                <a:latin typeface="Times New Roman" panose="02020603050405020304" pitchFamily="18" charset="0"/>
                <a:cs typeface="Times New Roman" panose="02020603050405020304" pitchFamily="18" charset="0"/>
              </a:rPr>
              <a:t>Mỗi đỉnh của đa diện là đỉnh chung của ít nhất 3 mặt.	</a:t>
            </a:r>
            <a:endParaRPr lang="vi-VN" sz="3200" dirty="0">
              <a:solidFill>
                <a:srgbClr val="0000FF"/>
              </a:solidFill>
              <a:latin typeface="Times New Roman" panose="02020603050405020304" pitchFamily="18" charset="0"/>
              <a:cs typeface="Times New Roman" panose="02020603050405020304" pitchFamily="18" charset="0"/>
            </a:endParaRPr>
          </a:p>
          <a:p>
            <a:pPr marL="0" indent="0">
              <a:buNone/>
            </a:pPr>
            <a:r>
              <a:rPr lang="nl-NL" sz="3200" b="1" dirty="0">
                <a:solidFill>
                  <a:srgbClr val="0000FF"/>
                </a:solidFill>
                <a:latin typeface="Times New Roman" panose="02020603050405020304" pitchFamily="18" charset="0"/>
                <a:cs typeface="Times New Roman" panose="02020603050405020304" pitchFamily="18" charset="0"/>
              </a:rPr>
              <a:t>D. </a:t>
            </a:r>
            <a:r>
              <a:rPr lang="nl-NL" sz="3200" dirty="0">
                <a:solidFill>
                  <a:srgbClr val="0000FF"/>
                </a:solidFill>
                <a:latin typeface="Times New Roman" panose="02020603050405020304" pitchFamily="18" charset="0"/>
                <a:cs typeface="Times New Roman" panose="02020603050405020304" pitchFamily="18" charset="0"/>
              </a:rPr>
              <a:t>Mỗi cạnh của đa diện là cạnh chung của ít nhất 3 mặt. </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5"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295627" y="44895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biết</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8" name="Action Button: Back or Previous 7">
            <a:hlinkClick r:id="rId2" action="ppaction://hlinksldjump" highlightClick="1"/>
          </p:cNvPr>
          <p:cNvSpPr/>
          <p:nvPr/>
        </p:nvSpPr>
        <p:spPr>
          <a:xfrm>
            <a:off x="10435569" y="6218240"/>
            <a:ext cx="930324" cy="63975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ction Button: Forward or Next 8">
            <a:hlinkClick r:id="rId3" action="ppaction://hlinksldjump" highlightClick="1"/>
          </p:cNvPr>
          <p:cNvSpPr/>
          <p:nvPr/>
        </p:nvSpPr>
        <p:spPr>
          <a:xfrm>
            <a:off x="11351606" y="6218241"/>
            <a:ext cx="840394" cy="63975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59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2407</TotalTime>
  <Words>2932</Words>
  <PresentationFormat>Widescreen</PresentationFormat>
  <Paragraphs>435</Paragraphs>
  <Slides>57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游ゴシック</vt:lpstr>
      <vt:lpstr>Arial</vt:lpstr>
      <vt:lpstr>Calibri</vt:lpstr>
      <vt:lpstr>Calibri Light</vt:lpstr>
      <vt:lpstr>Cambria Math</vt:lpstr>
      <vt:lpstr>Symbol</vt:lpstr>
      <vt:lpstr>Times New Roman</vt:lpstr>
      <vt:lpstr>Vani</vt:lpstr>
      <vt:lpstr>Varpada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14: Hình hộp chữ nhật có ba kích thước đôi một khác nhau có bao nhiêu mặt phẳng đối xứng?          A. 4.         B. 9.       C. 3.         D. 6. </vt:lpstr>
      <vt:lpstr>Câu 15: Số mặt phẳng cách đều tất cả các đỉnh của một hình lăng trụ tam giác là  A. 3            B. 2         C. 4                         D. 1  </vt:lpstr>
      <vt:lpstr>Câu 16: Có thể chia 1 khối lập phương thành bao nhiêu khối tứ diện có thể tích bằng nhau mà các đỉnh của tứ diện cũng là các đỉnh của hình lập phương?     A. 2                 B. 8                   C. 4                    D.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10: (Mã đề 101 BGD năm 2017) Mặt phẳng (AB’C’) chia khối lăng trụ ABCA’B’C’ thành các khối đa diện nào? A. Hai khối chóp tứ giác. B. Hai khối chóp tam giác. C. Một khối chóp tam giác và một khối chóp ngũ giác. D. Một khối chóp tam giác và một khối chóp tứ giác.</vt:lpstr>
      <vt:lpstr>PowerPoint Presentation</vt:lpstr>
      <vt:lpstr>PowerPoint Presentation</vt:lpstr>
      <vt:lpstr>PowerPoint Presentation</vt:lpstr>
      <vt:lpstr>PowerPoint Presentation</vt:lpstr>
      <vt:lpstr>PowerPoint Presentation</vt:lpstr>
      <vt:lpstr>PowerPoint Presentation</vt:lpstr>
      <vt:lpstr>Câu 1: Hình hộp chữ nhật có đáy là hình vuông cạnh 1 và chiều cao bằng 2 có bao nhiêu mặt phẳng đối xứng? A. 3 mặt phẳng.  B. 9 mặt phẳng.  C. 5 mặt phẳng.  D. 4 mặt phẳng.</vt:lpstr>
      <vt:lpstr>Câu 2: Cho hình lập phương ABCD.A^′ B^′ C^′ D^′ có cạnh bằng 2a√2. Gọi S là tổng diện tích tất cả các mặt của bát diện có các đỉnh là tâm của các mặt của hình lập phươngABCD.A^′ B^′ C^′ D^′. A.  S=4a^2 √3.           B.  S=8a^2.  C.  S=16a^2 √3.  D.   S=8a^2 √3.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2020-02-19T16:28:15Z</dcterms:modified>
</cp:coreProperties>
</file>