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7"/>
  </p:notesMasterIdLst>
  <p:sldIdLst>
    <p:sldId id="300" r:id="rId2"/>
    <p:sldId id="366" r:id="rId3"/>
    <p:sldId id="302" r:id="rId4"/>
    <p:sldId id="292" r:id="rId5"/>
    <p:sldId id="360" r:id="rId6"/>
    <p:sldId id="347" r:id="rId7"/>
    <p:sldId id="376" r:id="rId8"/>
    <p:sldId id="383" r:id="rId9"/>
    <p:sldId id="384" r:id="rId10"/>
    <p:sldId id="385" r:id="rId11"/>
    <p:sldId id="386" r:id="rId12"/>
    <p:sldId id="377" r:id="rId13"/>
    <p:sldId id="387" r:id="rId14"/>
    <p:sldId id="378" r:id="rId15"/>
    <p:sldId id="382" r:id="rId16"/>
    <p:sldId id="388" r:id="rId17"/>
    <p:sldId id="389" r:id="rId18"/>
    <p:sldId id="364" r:id="rId19"/>
    <p:sldId id="390" r:id="rId20"/>
    <p:sldId id="315" r:id="rId21"/>
    <p:sldId id="391" r:id="rId22"/>
    <p:sldId id="331" r:id="rId23"/>
    <p:sldId id="392" r:id="rId24"/>
    <p:sldId id="329" r:id="rId25"/>
    <p:sldId id="34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30" clrIdx="0">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25"/>
    <p:restoredTop sz="94657"/>
  </p:normalViewPr>
  <p:slideViewPr>
    <p:cSldViewPr snapToGrid="0">
      <p:cViewPr varScale="1">
        <p:scale>
          <a:sx n="75" d="100"/>
          <a:sy n="75" d="100"/>
        </p:scale>
        <p:origin x="116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4FE50-D189-4693-915D-AE9503F4174D}" type="datetimeFigureOut">
              <a:rPr lang="en-US" smtClean="0"/>
              <a:t>7/29/2023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4EA44A-927D-4D59-858E-589BCB488996}" type="slidenum">
              <a:rPr lang="en-US" smtClean="0"/>
              <a:t>‹#›</a:t>
            </a:fld>
            <a:endParaRPr lang="en-US"/>
          </a:p>
        </p:txBody>
      </p:sp>
    </p:spTree>
    <p:extLst>
      <p:ext uri="{BB962C8B-B14F-4D97-AF65-F5344CB8AC3E}">
        <p14:creationId xmlns:p14="http://schemas.microsoft.com/office/powerpoint/2010/main" val="4232165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4EA44A-927D-4D59-858E-589BCB488996}" type="slidenum">
              <a:rPr lang="en-US" smtClean="0"/>
              <a:t>6</a:t>
            </a:fld>
            <a:endParaRPr lang="en-US"/>
          </a:p>
        </p:txBody>
      </p:sp>
    </p:spTree>
    <p:extLst>
      <p:ext uri="{BB962C8B-B14F-4D97-AF65-F5344CB8AC3E}">
        <p14:creationId xmlns:p14="http://schemas.microsoft.com/office/powerpoint/2010/main" val="504805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Mở</a:t>
            </a:r>
            <a:r>
              <a:rPr lang="en-US" dirty="0"/>
              <a:t> </a:t>
            </a:r>
            <a:r>
              <a:rPr lang="en-US" dirty="0" err="1"/>
              <a:t>Ứng</a:t>
            </a:r>
            <a:r>
              <a:rPr lang="en-US" dirty="0"/>
              <a:t> </a:t>
            </a:r>
            <a:r>
              <a:rPr lang="en-US" dirty="0" err="1"/>
              <a:t>dụng</a:t>
            </a:r>
            <a:r>
              <a:rPr lang="en-US" dirty="0"/>
              <a:t> DHA </a:t>
            </a:r>
            <a:r>
              <a:rPr lang="en-US" dirty="0" err="1"/>
              <a:t>trên</a:t>
            </a:r>
            <a:r>
              <a:rPr lang="en-US" dirty="0"/>
              <a:t> </a:t>
            </a:r>
            <a:r>
              <a:rPr lang="en-US" dirty="0" err="1"/>
              <a:t>Eduhome</a:t>
            </a:r>
            <a:r>
              <a:rPr lang="en-US" dirty="0"/>
              <a:t>. </a:t>
            </a:r>
            <a:r>
              <a:rPr lang="en-US" dirty="0" err="1"/>
              <a:t>Sách</a:t>
            </a:r>
            <a:r>
              <a:rPr lang="en-US" dirty="0"/>
              <a:t> </a:t>
            </a:r>
            <a:r>
              <a:rPr lang="en-US" dirty="0" err="1"/>
              <a:t>lớp</a:t>
            </a:r>
            <a:r>
              <a:rPr lang="en-US" dirty="0"/>
              <a:t> 6, Unit 10, Lesson 3, Activity 2</a:t>
            </a:r>
          </a:p>
        </p:txBody>
      </p:sp>
      <p:sp>
        <p:nvSpPr>
          <p:cNvPr id="4" name="Slide Number Placeholder 3"/>
          <p:cNvSpPr>
            <a:spLocks noGrp="1"/>
          </p:cNvSpPr>
          <p:nvPr>
            <p:ph type="sldNum" sz="quarter" idx="5"/>
          </p:nvPr>
        </p:nvSpPr>
        <p:spPr/>
        <p:txBody>
          <a:bodyPr/>
          <a:lstStyle/>
          <a:p>
            <a:fld id="{234EA44A-927D-4D59-858E-589BCB488996}" type="slidenum">
              <a:rPr lang="en-US" smtClean="0"/>
              <a:t>21</a:t>
            </a:fld>
            <a:endParaRPr lang="en-US"/>
          </a:p>
        </p:txBody>
      </p:sp>
    </p:spTree>
    <p:extLst>
      <p:ext uri="{BB962C8B-B14F-4D97-AF65-F5344CB8AC3E}">
        <p14:creationId xmlns:p14="http://schemas.microsoft.com/office/powerpoint/2010/main" val="1446863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4EA44A-927D-4D59-858E-589BCB488996}" type="slidenum">
              <a:rPr lang="en-US" smtClean="0"/>
              <a:t>25</a:t>
            </a:fld>
            <a:endParaRPr lang="en-US"/>
          </a:p>
        </p:txBody>
      </p:sp>
    </p:spTree>
    <p:extLst>
      <p:ext uri="{BB962C8B-B14F-4D97-AF65-F5344CB8AC3E}">
        <p14:creationId xmlns:p14="http://schemas.microsoft.com/office/powerpoint/2010/main" val="10566936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7117318-64AE-D843-861F-DBFAEED5AF2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360263"/>
            <a:ext cx="12192000" cy="529389"/>
          </a:xfrm>
          <a:prstGeom prst="rect">
            <a:avLst/>
          </a:prstGeom>
        </p:spPr>
      </p:pic>
      <p:pic>
        <p:nvPicPr>
          <p:cNvPr id="8" name="Picture 7">
            <a:hlinkClick r:id="" action="ppaction://hlinkshowjump?jump=firstslide"/>
            <a:extLst>
              <a:ext uri="{FF2B5EF4-FFF2-40B4-BE49-F238E27FC236}">
                <a16:creationId xmlns:a16="http://schemas.microsoft.com/office/drawing/2014/main" id="{8CE37AB6-42E6-F74E-B7B4-0A818120FF2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43073" y="6325674"/>
            <a:ext cx="705852" cy="529389"/>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a:extLst>
              <a:ext uri="{FF2B5EF4-FFF2-40B4-BE49-F238E27FC236}">
                <a16:creationId xmlns:a16="http://schemas.microsoft.com/office/drawing/2014/main" id="{BC80C2AA-6183-B549-9E34-E3B66480513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63793" y="6586738"/>
            <a:ext cx="169220" cy="191883"/>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a:extLst>
              <a:ext uri="{FF2B5EF4-FFF2-40B4-BE49-F238E27FC236}">
                <a16:creationId xmlns:a16="http://schemas.microsoft.com/office/drawing/2014/main" id="{AF925C44-41A0-1645-80AB-C78D89D0621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0800000">
            <a:off x="5558985" y="6586738"/>
            <a:ext cx="169220" cy="191883"/>
          </a:xfrm>
          <a:prstGeom prst="rect">
            <a:avLst/>
          </a:prstGeom>
          <a:effectLst>
            <a:outerShdw blurRad="50800" dist="38100" dir="8100000" algn="tr" rotWithShape="0">
              <a:prstClr val="black">
                <a:alpha val="40000"/>
              </a:prstClr>
            </a:outerShdw>
          </a:effectLst>
        </p:spPr>
      </p:pic>
      <p:pic>
        <p:nvPicPr>
          <p:cNvPr id="17" name="Picture 16">
            <a:extLst>
              <a:ext uri="{FF2B5EF4-FFF2-40B4-BE49-F238E27FC236}">
                <a16:creationId xmlns:a16="http://schemas.microsoft.com/office/drawing/2014/main" id="{CCAD5A4F-84CF-9F4F-9FA4-2BBE08129BE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rot="10800000" flipV="1">
            <a:off x="18461" y="11186"/>
            <a:ext cx="12159024" cy="383577"/>
          </a:xfrm>
          <a:prstGeom prst="rect">
            <a:avLst/>
          </a:prstGeom>
        </p:spPr>
      </p:pic>
      <p:sp>
        <p:nvSpPr>
          <p:cNvPr id="19" name="TextBox 18">
            <a:extLst>
              <a:ext uri="{FF2B5EF4-FFF2-40B4-BE49-F238E27FC236}">
                <a16:creationId xmlns:a16="http://schemas.microsoft.com/office/drawing/2014/main" id="{71D2F40C-B421-974B-88C8-3B0F5DE0E443}"/>
              </a:ext>
            </a:extLst>
          </p:cNvPr>
          <p:cNvSpPr txBox="1"/>
          <p:nvPr userDrawn="1"/>
        </p:nvSpPr>
        <p:spPr>
          <a:xfrm>
            <a:off x="32977" y="6506381"/>
            <a:ext cx="2048061"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a:solidFill>
                  <a:schemeClr val="bg1"/>
                </a:solidFill>
              </a:rPr>
              <a:t>T.A.6 </a:t>
            </a:r>
            <a:r>
              <a:rPr lang="en-US" sz="1400" baseline="0" dirty="0" err="1">
                <a:solidFill>
                  <a:schemeClr val="bg1"/>
                </a:solidFill>
              </a:rPr>
              <a:t>i</a:t>
            </a:r>
            <a:r>
              <a:rPr lang="en-US" sz="1400" baseline="0" dirty="0">
                <a:solidFill>
                  <a:schemeClr val="bg1"/>
                </a:solidFill>
              </a:rPr>
              <a:t>-Learn Smart World</a:t>
            </a:r>
            <a:endParaRPr lang="en-US" sz="1400" dirty="0">
              <a:solidFill>
                <a:schemeClr val="bg1"/>
              </a:solidFill>
            </a:endParaRPr>
          </a:p>
        </p:txBody>
      </p:sp>
      <p:pic>
        <p:nvPicPr>
          <p:cNvPr id="20" name="Picture 19">
            <a:extLst>
              <a:ext uri="{FF2B5EF4-FFF2-40B4-BE49-F238E27FC236}">
                <a16:creationId xmlns:a16="http://schemas.microsoft.com/office/drawing/2014/main" id="{6BD8490C-D1CC-C24C-9428-2196520772E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351748" y="6517204"/>
            <a:ext cx="712568" cy="272453"/>
          </a:xfrm>
          <a:prstGeom prst="rect">
            <a:avLst/>
          </a:prstGeom>
          <a:effectLst>
            <a:outerShdw blurRad="50800" dist="38100" dir="2700000" algn="tl" rotWithShape="0">
              <a:prstClr val="black">
                <a:alpha val="40000"/>
              </a:prstClr>
            </a:outerShdw>
          </a:effectLst>
        </p:spPr>
      </p:pic>
      <p:sp>
        <p:nvSpPr>
          <p:cNvPr id="21" name="TextBox 9">
            <a:extLst>
              <a:ext uri="{FF2B5EF4-FFF2-40B4-BE49-F238E27FC236}">
                <a16:creationId xmlns:a16="http://schemas.microsoft.com/office/drawing/2014/main" id="{2A00D6E8-4354-504F-BBB9-097897761210}"/>
              </a:ext>
            </a:extLst>
          </p:cNvPr>
          <p:cNvSpPr txBox="1"/>
          <p:nvPr userDrawn="1"/>
        </p:nvSpPr>
        <p:spPr>
          <a:xfrm>
            <a:off x="153420" y="7373"/>
            <a:ext cx="3269806"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Unit 10: Cities around the World</a:t>
            </a:r>
          </a:p>
        </p:txBody>
      </p:sp>
      <p:sp>
        <p:nvSpPr>
          <p:cNvPr id="2" name="TextBox 1">
            <a:extLst>
              <a:ext uri="{FF2B5EF4-FFF2-40B4-BE49-F238E27FC236}">
                <a16:creationId xmlns:a16="http://schemas.microsoft.com/office/drawing/2014/main" id="{4774841F-C670-BC72-19CC-062403D02484}"/>
              </a:ext>
            </a:extLst>
          </p:cNvPr>
          <p:cNvSpPr txBox="1"/>
          <p:nvPr userDrawn="1"/>
        </p:nvSpPr>
        <p:spPr>
          <a:xfrm>
            <a:off x="10947629" y="0"/>
            <a:ext cx="1179182" cy="369332"/>
          </a:xfrm>
          <a:prstGeom prst="rect">
            <a:avLst/>
          </a:prstGeom>
          <a:noFill/>
        </p:spPr>
        <p:txBody>
          <a:bodyPr wrap="square" rtlCol="0">
            <a:spAutoFit/>
          </a:bodyPr>
          <a:lstStyle/>
          <a:p>
            <a:r>
              <a:rPr lang="en-US" b="1" dirty="0">
                <a:solidFill>
                  <a:schemeClr val="bg1"/>
                </a:solidFill>
              </a:rPr>
              <a:t>Lesson 3.2</a:t>
            </a:r>
          </a:p>
        </p:txBody>
      </p:sp>
    </p:spTree>
    <p:extLst>
      <p:ext uri="{BB962C8B-B14F-4D97-AF65-F5344CB8AC3E}">
        <p14:creationId xmlns:p14="http://schemas.microsoft.com/office/powerpoint/2010/main" val="1797217477"/>
      </p:ext>
    </p:extLst>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3A39D09-20F8-FA47-AECD-94B8BFF5607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360263"/>
            <a:ext cx="12192000" cy="529389"/>
          </a:xfrm>
          <a:prstGeom prst="rect">
            <a:avLst/>
          </a:prstGeom>
        </p:spPr>
      </p:pic>
      <p:pic>
        <p:nvPicPr>
          <p:cNvPr id="15" name="Picture 14">
            <a:extLst>
              <a:ext uri="{FF2B5EF4-FFF2-40B4-BE49-F238E27FC236}">
                <a16:creationId xmlns:a16="http://schemas.microsoft.com/office/drawing/2014/main" id="{2591EFD5-DEEC-1A4D-9150-A625B0AC8D1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rot="10800000" flipV="1">
            <a:off x="18461" y="11186"/>
            <a:ext cx="12159024" cy="383577"/>
          </a:xfrm>
          <a:prstGeom prst="rect">
            <a:avLst/>
          </a:prstGeom>
        </p:spPr>
      </p:pic>
      <p:pic>
        <p:nvPicPr>
          <p:cNvPr id="4" name="Picture 3">
            <a:extLst>
              <a:ext uri="{FF2B5EF4-FFF2-40B4-BE49-F238E27FC236}">
                <a16:creationId xmlns:a16="http://schemas.microsoft.com/office/drawing/2014/main" id="{5C48A5DC-4850-054D-841D-C14E4948B89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51748" y="6517204"/>
            <a:ext cx="712568" cy="272453"/>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77027A05-1D97-FD4F-96AB-41D1450D3DB8}"/>
              </a:ext>
            </a:extLst>
          </p:cNvPr>
          <p:cNvSpPr txBox="1"/>
          <p:nvPr userDrawn="1"/>
        </p:nvSpPr>
        <p:spPr>
          <a:xfrm>
            <a:off x="32977" y="6506381"/>
            <a:ext cx="2048061"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a:solidFill>
                  <a:schemeClr val="bg1"/>
                </a:solidFill>
              </a:rPr>
              <a:t>T.A.6 </a:t>
            </a:r>
            <a:r>
              <a:rPr lang="en-US" sz="1400" baseline="0" dirty="0" err="1">
                <a:solidFill>
                  <a:schemeClr val="bg1"/>
                </a:solidFill>
              </a:rPr>
              <a:t>i</a:t>
            </a:r>
            <a:r>
              <a:rPr lang="en-US" sz="1400" baseline="0" dirty="0">
                <a:solidFill>
                  <a:schemeClr val="bg1"/>
                </a:solidFill>
              </a:rPr>
              <a:t>-Learn Smart World</a:t>
            </a:r>
            <a:endParaRPr lang="en-US" sz="1400" dirty="0">
              <a:solidFill>
                <a:schemeClr val="bg1"/>
              </a:solidFill>
            </a:endParaRPr>
          </a:p>
        </p:txBody>
      </p:sp>
      <p:pic>
        <p:nvPicPr>
          <p:cNvPr id="16" name="Picture 15">
            <a:hlinkClick r:id="" action="ppaction://hlinkshowjump?jump=firstslide"/>
            <a:extLst>
              <a:ext uri="{FF2B5EF4-FFF2-40B4-BE49-F238E27FC236}">
                <a16:creationId xmlns:a16="http://schemas.microsoft.com/office/drawing/2014/main" id="{8AD96D44-1704-8540-93E5-16F541ACCC0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743073" y="6325674"/>
            <a:ext cx="705852" cy="529389"/>
          </a:xfrm>
          <a:prstGeom prst="rect">
            <a:avLst/>
          </a:prstGeom>
          <a:effectLst>
            <a:outerShdw blurRad="50800" dist="38100" dir="8100000" algn="tr" rotWithShape="0">
              <a:prstClr val="black">
                <a:alpha val="40000"/>
              </a:prstClr>
            </a:outerShdw>
          </a:effectLst>
        </p:spPr>
      </p:pic>
      <p:pic>
        <p:nvPicPr>
          <p:cNvPr id="17" name="Picture 16">
            <a:hlinkClick r:id="" action="ppaction://hlinkshowjump?jump=nextslide"/>
            <a:extLst>
              <a:ext uri="{FF2B5EF4-FFF2-40B4-BE49-F238E27FC236}">
                <a16:creationId xmlns:a16="http://schemas.microsoft.com/office/drawing/2014/main" id="{499AFCBA-5E24-7842-8A7E-75D677787B9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463793" y="6586738"/>
            <a:ext cx="169220" cy="191883"/>
          </a:xfrm>
          <a:prstGeom prst="rect">
            <a:avLst/>
          </a:prstGeom>
          <a:effectLst>
            <a:outerShdw blurRad="50800" dist="38100" dir="8100000" algn="tr" rotWithShape="0">
              <a:prstClr val="black">
                <a:alpha val="40000"/>
              </a:prstClr>
            </a:outerShdw>
          </a:effectLst>
        </p:spPr>
      </p:pic>
      <p:pic>
        <p:nvPicPr>
          <p:cNvPr id="18" name="Picture 17">
            <a:hlinkClick r:id="" action="ppaction://hlinkshowjump?jump=previousslide"/>
            <a:extLst>
              <a:ext uri="{FF2B5EF4-FFF2-40B4-BE49-F238E27FC236}">
                <a16:creationId xmlns:a16="http://schemas.microsoft.com/office/drawing/2014/main" id="{65249790-DE0A-B649-9880-C4B10853281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0800000">
            <a:off x="5558985" y="6586738"/>
            <a:ext cx="169220" cy="191883"/>
          </a:xfrm>
          <a:prstGeom prst="rect">
            <a:avLst/>
          </a:prstGeom>
          <a:effectLst>
            <a:outerShdw blurRad="50800" dist="38100" dir="8100000" algn="tr" rotWithShape="0">
              <a:prstClr val="black">
                <a:alpha val="40000"/>
              </a:prstClr>
            </a:outerShdw>
          </a:effectLst>
        </p:spPr>
      </p:pic>
      <p:sp>
        <p:nvSpPr>
          <p:cNvPr id="2" name="TextBox 1">
            <a:extLst>
              <a:ext uri="{FF2B5EF4-FFF2-40B4-BE49-F238E27FC236}">
                <a16:creationId xmlns:a16="http://schemas.microsoft.com/office/drawing/2014/main" id="{3C2FDDE6-33DD-B426-B7AA-6EAC741C7C44}"/>
              </a:ext>
            </a:extLst>
          </p:cNvPr>
          <p:cNvSpPr txBox="1"/>
          <p:nvPr userDrawn="1"/>
        </p:nvSpPr>
        <p:spPr>
          <a:xfrm>
            <a:off x="-27307" y="-23350"/>
            <a:ext cx="4820980" cy="369332"/>
          </a:xfrm>
          <a:prstGeom prst="rect">
            <a:avLst/>
          </a:prstGeom>
          <a:noFill/>
        </p:spPr>
        <p:txBody>
          <a:bodyPr wrap="square" rtlCol="0">
            <a:spAutoFit/>
          </a:bodyPr>
          <a:lstStyle/>
          <a:p>
            <a:r>
              <a:rPr lang="en-US" b="1" dirty="0">
                <a:solidFill>
                  <a:schemeClr val="bg1"/>
                </a:solidFill>
              </a:rPr>
              <a:t>Unit 10: </a:t>
            </a:r>
            <a:r>
              <a:rPr lang="en-US" sz="1800" b="1" dirty="0">
                <a:solidFill>
                  <a:schemeClr val="bg1"/>
                </a:solidFill>
              </a:rPr>
              <a:t>Cities around the World</a:t>
            </a:r>
            <a:endParaRPr lang="en-US" b="1" dirty="0">
              <a:solidFill>
                <a:schemeClr val="bg1"/>
              </a:solidFill>
            </a:endParaRPr>
          </a:p>
        </p:txBody>
      </p:sp>
      <p:sp>
        <p:nvSpPr>
          <p:cNvPr id="10" name="TextBox 9">
            <a:extLst>
              <a:ext uri="{FF2B5EF4-FFF2-40B4-BE49-F238E27FC236}">
                <a16:creationId xmlns:a16="http://schemas.microsoft.com/office/drawing/2014/main" id="{E5E42FF4-8999-9DBC-743F-EE7CBDCE5672}"/>
              </a:ext>
            </a:extLst>
          </p:cNvPr>
          <p:cNvSpPr txBox="1"/>
          <p:nvPr userDrawn="1"/>
        </p:nvSpPr>
        <p:spPr>
          <a:xfrm>
            <a:off x="10972800" y="0"/>
            <a:ext cx="1250453" cy="369332"/>
          </a:xfrm>
          <a:prstGeom prst="rect">
            <a:avLst/>
          </a:prstGeom>
          <a:noFill/>
        </p:spPr>
        <p:txBody>
          <a:bodyPr wrap="square" rtlCol="0">
            <a:spAutoFit/>
          </a:bodyPr>
          <a:lstStyle/>
          <a:p>
            <a:r>
              <a:rPr lang="en-US" b="1" dirty="0">
                <a:solidFill>
                  <a:schemeClr val="bg1"/>
                </a:solidFill>
              </a:rPr>
              <a:t>Lesson 3.2</a:t>
            </a:r>
          </a:p>
        </p:txBody>
      </p:sp>
    </p:spTree>
    <p:extLst>
      <p:ext uri="{BB962C8B-B14F-4D97-AF65-F5344CB8AC3E}">
        <p14:creationId xmlns:p14="http://schemas.microsoft.com/office/powerpoint/2010/main" val="2334881850"/>
      </p:ext>
    </p:extLst>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054333"/>
      </p:ext>
    </p:extLst>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449663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ransition spd="med">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eduhome.com.vn/DHALesson?idGrade=9&amp;idSubject=1&amp;idSeries=32&amp;idTheme=399&amp;IdLevel=1&amp;idThemeServer=57"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9333"/>
          </a:xfrm>
          <a:prstGeom prst="rect">
            <a:avLst/>
          </a:prstGeom>
        </p:spPr>
      </p:pic>
      <p:sp>
        <p:nvSpPr>
          <p:cNvPr id="4" name="TextBox 3">
            <a:extLst>
              <a:ext uri="{FF2B5EF4-FFF2-40B4-BE49-F238E27FC236}">
                <a16:creationId xmlns:a16="http://schemas.microsoft.com/office/drawing/2014/main" id="{C20A2441-BABF-987F-9BE6-E8436416FECD}"/>
              </a:ext>
            </a:extLst>
          </p:cNvPr>
          <p:cNvSpPr txBox="1"/>
          <p:nvPr/>
        </p:nvSpPr>
        <p:spPr>
          <a:xfrm>
            <a:off x="5122508" y="3107097"/>
            <a:ext cx="6531426" cy="1261884"/>
          </a:xfrm>
          <a:prstGeom prst="rect">
            <a:avLst/>
          </a:prstGeom>
          <a:noFill/>
        </p:spPr>
        <p:txBody>
          <a:bodyPr wrap="square" rtlCol="0">
            <a:spAutoFit/>
          </a:bodyPr>
          <a:lstStyle/>
          <a:p>
            <a:pPr algn="ctr"/>
            <a:r>
              <a:rPr lang="en-US" sz="3600" b="1" dirty="0">
                <a:solidFill>
                  <a:srgbClr val="FF0000"/>
                </a:solidFill>
              </a:rPr>
              <a:t>Unit 10: Cities around the World </a:t>
            </a:r>
          </a:p>
          <a:p>
            <a:pPr algn="ctr"/>
            <a:r>
              <a:rPr lang="en-US" sz="2000" b="1" dirty="0">
                <a:solidFill>
                  <a:srgbClr val="00B050"/>
                </a:solidFill>
              </a:rPr>
              <a:t>Lesson 3.2: Writing</a:t>
            </a:r>
          </a:p>
          <a:p>
            <a:pPr algn="ctr"/>
            <a:r>
              <a:rPr lang="en-US" sz="2000" b="1" dirty="0">
                <a:solidFill>
                  <a:srgbClr val="00B0F0"/>
                </a:solidFill>
              </a:rPr>
              <a:t>Page 85</a:t>
            </a:r>
          </a:p>
        </p:txBody>
      </p:sp>
    </p:spTree>
    <p:extLst>
      <p:ext uri="{BB962C8B-B14F-4D97-AF65-F5344CB8AC3E}">
        <p14:creationId xmlns:p14="http://schemas.microsoft.com/office/powerpoint/2010/main" val="4083332048"/>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92134A-F009-802C-812B-76A943497641}"/>
              </a:ext>
            </a:extLst>
          </p:cNvPr>
          <p:cNvSpPr/>
          <p:nvPr/>
        </p:nvSpPr>
        <p:spPr>
          <a:xfrm>
            <a:off x="111965" y="438537"/>
            <a:ext cx="1688699" cy="34925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Pre-Writing</a:t>
            </a:r>
          </a:p>
        </p:txBody>
      </p:sp>
      <p:sp>
        <p:nvSpPr>
          <p:cNvPr id="4" name="TextBox 3">
            <a:extLst>
              <a:ext uri="{FF2B5EF4-FFF2-40B4-BE49-F238E27FC236}">
                <a16:creationId xmlns:a16="http://schemas.microsoft.com/office/drawing/2014/main" id="{DA804200-B757-D126-2EB9-B97A3F661AF9}"/>
              </a:ext>
            </a:extLst>
          </p:cNvPr>
          <p:cNvSpPr txBox="1"/>
          <p:nvPr/>
        </p:nvSpPr>
        <p:spPr>
          <a:xfrm>
            <a:off x="1643905" y="1022940"/>
            <a:ext cx="9821264" cy="646331"/>
          </a:xfrm>
          <a:prstGeom prst="rect">
            <a:avLst/>
          </a:prstGeom>
          <a:noFill/>
        </p:spPr>
        <p:txBody>
          <a:bodyPr wrap="square">
            <a:spAutoFit/>
          </a:bodyPr>
          <a:lstStyle/>
          <a:p>
            <a:r>
              <a:rPr lang="en-US" sz="3600" b="1" i="0" dirty="0">
                <a:solidFill>
                  <a:srgbClr val="FF0000"/>
                </a:solidFill>
                <a:effectLst/>
              </a:rPr>
              <a:t>Compare your city with the cities in the table.</a:t>
            </a:r>
            <a:r>
              <a:rPr lang="en-US" sz="3600" b="1" dirty="0">
                <a:solidFill>
                  <a:srgbClr val="FF0000"/>
                </a:solidFill>
              </a:rPr>
              <a:t> </a:t>
            </a:r>
          </a:p>
        </p:txBody>
      </p:sp>
      <p:pic>
        <p:nvPicPr>
          <p:cNvPr id="5" name="Picture 4">
            <a:extLst>
              <a:ext uri="{FF2B5EF4-FFF2-40B4-BE49-F238E27FC236}">
                <a16:creationId xmlns:a16="http://schemas.microsoft.com/office/drawing/2014/main" id="{BB0432A8-722C-CB78-5AF9-D8C8634255ED}"/>
              </a:ext>
            </a:extLst>
          </p:cNvPr>
          <p:cNvPicPr>
            <a:picLocks noChangeAspect="1"/>
          </p:cNvPicPr>
          <p:nvPr/>
        </p:nvPicPr>
        <p:blipFill rotWithShape="1">
          <a:blip r:embed="rId2"/>
          <a:srcRect l="896" r="1638" b="3555"/>
          <a:stretch/>
        </p:blipFill>
        <p:spPr>
          <a:xfrm>
            <a:off x="787791" y="1904420"/>
            <a:ext cx="10351147" cy="3619440"/>
          </a:xfrm>
          <a:prstGeom prst="rect">
            <a:avLst/>
          </a:prstGeom>
        </p:spPr>
      </p:pic>
    </p:spTree>
    <p:extLst>
      <p:ext uri="{BB962C8B-B14F-4D97-AF65-F5344CB8AC3E}">
        <p14:creationId xmlns:p14="http://schemas.microsoft.com/office/powerpoint/2010/main" val="2342932995"/>
      </p:ext>
    </p:extLst>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6CFA88-1702-46F0-835C-2466A4224CCA}"/>
              </a:ext>
            </a:extLst>
          </p:cNvPr>
          <p:cNvSpPr/>
          <p:nvPr/>
        </p:nvSpPr>
        <p:spPr>
          <a:xfrm>
            <a:off x="1" y="338433"/>
            <a:ext cx="1448972" cy="44292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Pre-Writing</a:t>
            </a:r>
          </a:p>
        </p:txBody>
      </p:sp>
      <p:sp>
        <p:nvSpPr>
          <p:cNvPr id="3" name="TextBox 2">
            <a:extLst>
              <a:ext uri="{FF2B5EF4-FFF2-40B4-BE49-F238E27FC236}">
                <a16:creationId xmlns:a16="http://schemas.microsoft.com/office/drawing/2014/main" id="{4168C301-1761-5D40-DB13-693B44770B18}"/>
              </a:ext>
            </a:extLst>
          </p:cNvPr>
          <p:cNvSpPr txBox="1"/>
          <p:nvPr/>
        </p:nvSpPr>
        <p:spPr>
          <a:xfrm>
            <a:off x="371901" y="927137"/>
            <a:ext cx="9194800" cy="584775"/>
          </a:xfrm>
          <a:prstGeom prst="rect">
            <a:avLst/>
          </a:prstGeom>
          <a:noFill/>
        </p:spPr>
        <p:txBody>
          <a:bodyPr wrap="square">
            <a:spAutoFit/>
          </a:bodyPr>
          <a:lstStyle/>
          <a:p>
            <a:r>
              <a:rPr lang="en-US" sz="3200" b="0" i="1" u="sng" dirty="0">
                <a:solidFill>
                  <a:srgbClr val="002060"/>
                </a:solidFill>
                <a:effectLst/>
              </a:rPr>
              <a:t>To write</a:t>
            </a:r>
            <a:r>
              <a:rPr lang="en-US" sz="3200" i="1" u="sng" dirty="0">
                <a:solidFill>
                  <a:srgbClr val="002060"/>
                </a:solidFill>
              </a:rPr>
              <a:t> a paragraph about a city you should</a:t>
            </a:r>
            <a:r>
              <a:rPr lang="en-US" sz="3200" b="0" i="1" u="sng" dirty="0">
                <a:solidFill>
                  <a:srgbClr val="002060"/>
                </a:solidFill>
                <a:effectLst/>
              </a:rPr>
              <a:t>:</a:t>
            </a:r>
            <a:endParaRPr lang="en-US" sz="3200" i="1" dirty="0"/>
          </a:p>
        </p:txBody>
      </p:sp>
      <p:sp>
        <p:nvSpPr>
          <p:cNvPr id="5" name="TextBox 4">
            <a:extLst>
              <a:ext uri="{FF2B5EF4-FFF2-40B4-BE49-F238E27FC236}">
                <a16:creationId xmlns:a16="http://schemas.microsoft.com/office/drawing/2014/main" id="{A48E3511-9DA8-3817-DDB3-84FAF8448F0F}"/>
              </a:ext>
            </a:extLst>
          </p:cNvPr>
          <p:cNvSpPr txBox="1"/>
          <p:nvPr/>
        </p:nvSpPr>
        <p:spPr>
          <a:xfrm>
            <a:off x="724484" y="1722430"/>
            <a:ext cx="10501533" cy="584775"/>
          </a:xfrm>
          <a:prstGeom prst="rect">
            <a:avLst/>
          </a:prstGeom>
          <a:noFill/>
        </p:spPr>
        <p:txBody>
          <a:bodyPr wrap="square">
            <a:spAutoFit/>
          </a:bodyPr>
          <a:lstStyle/>
          <a:p>
            <a:r>
              <a:rPr lang="en-US" sz="3200" b="0" i="0" dirty="0">
                <a:solidFill>
                  <a:srgbClr val="FF0000"/>
                </a:solidFill>
                <a:effectLst/>
              </a:rPr>
              <a:t>1. Introduce the name of the </a:t>
            </a:r>
            <a:r>
              <a:rPr lang="en-US" sz="3200" dirty="0">
                <a:solidFill>
                  <a:srgbClr val="FF0000"/>
                </a:solidFill>
              </a:rPr>
              <a:t>city and the location.</a:t>
            </a:r>
            <a:endParaRPr lang="en-US" sz="3200" dirty="0"/>
          </a:p>
        </p:txBody>
      </p:sp>
      <p:sp>
        <p:nvSpPr>
          <p:cNvPr id="7" name="TextBox 6">
            <a:extLst>
              <a:ext uri="{FF2B5EF4-FFF2-40B4-BE49-F238E27FC236}">
                <a16:creationId xmlns:a16="http://schemas.microsoft.com/office/drawing/2014/main" id="{BE21078F-4675-AAF3-316F-DE316A8829F2}"/>
              </a:ext>
            </a:extLst>
          </p:cNvPr>
          <p:cNvSpPr txBox="1"/>
          <p:nvPr/>
        </p:nvSpPr>
        <p:spPr>
          <a:xfrm>
            <a:off x="724486" y="2648350"/>
            <a:ext cx="9924757" cy="584775"/>
          </a:xfrm>
          <a:prstGeom prst="rect">
            <a:avLst/>
          </a:prstGeom>
          <a:noFill/>
        </p:spPr>
        <p:txBody>
          <a:bodyPr wrap="square">
            <a:spAutoFit/>
          </a:bodyPr>
          <a:lstStyle/>
          <a:p>
            <a:r>
              <a:rPr lang="en-US" sz="3200" b="0" i="0" dirty="0">
                <a:solidFill>
                  <a:srgbClr val="FF0000"/>
                </a:solidFill>
                <a:effectLst/>
              </a:rPr>
              <a:t>2. Talk about the size/ the area (compare to other cities).</a:t>
            </a:r>
            <a:endParaRPr lang="en-US" sz="3200" dirty="0"/>
          </a:p>
        </p:txBody>
      </p:sp>
      <p:sp>
        <p:nvSpPr>
          <p:cNvPr id="8" name="TextBox 7">
            <a:extLst>
              <a:ext uri="{FF2B5EF4-FFF2-40B4-BE49-F238E27FC236}">
                <a16:creationId xmlns:a16="http://schemas.microsoft.com/office/drawing/2014/main" id="{EE939042-3E3B-DE73-3D06-81E33FEC7311}"/>
              </a:ext>
            </a:extLst>
          </p:cNvPr>
          <p:cNvSpPr txBox="1"/>
          <p:nvPr/>
        </p:nvSpPr>
        <p:spPr>
          <a:xfrm>
            <a:off x="724486" y="3602457"/>
            <a:ext cx="9713742" cy="584775"/>
          </a:xfrm>
          <a:prstGeom prst="rect">
            <a:avLst/>
          </a:prstGeom>
          <a:noFill/>
        </p:spPr>
        <p:txBody>
          <a:bodyPr wrap="square">
            <a:spAutoFit/>
          </a:bodyPr>
          <a:lstStyle/>
          <a:p>
            <a:r>
              <a:rPr lang="en-US" sz="3200" b="0" i="0" dirty="0">
                <a:solidFill>
                  <a:srgbClr val="FF0000"/>
                </a:solidFill>
                <a:effectLst/>
              </a:rPr>
              <a:t>3. Say something related to the population of that city. </a:t>
            </a:r>
            <a:endParaRPr lang="en-US" sz="3200" dirty="0"/>
          </a:p>
        </p:txBody>
      </p:sp>
      <p:sp>
        <p:nvSpPr>
          <p:cNvPr id="9" name="TextBox 8">
            <a:extLst>
              <a:ext uri="{FF2B5EF4-FFF2-40B4-BE49-F238E27FC236}">
                <a16:creationId xmlns:a16="http://schemas.microsoft.com/office/drawing/2014/main" id="{61E5B9CE-DA71-CBD7-EF5F-FA523F64BBA1}"/>
              </a:ext>
            </a:extLst>
          </p:cNvPr>
          <p:cNvSpPr txBox="1"/>
          <p:nvPr/>
        </p:nvSpPr>
        <p:spPr>
          <a:xfrm>
            <a:off x="724485" y="4485850"/>
            <a:ext cx="10304586" cy="584775"/>
          </a:xfrm>
          <a:prstGeom prst="rect">
            <a:avLst/>
          </a:prstGeom>
          <a:noFill/>
        </p:spPr>
        <p:txBody>
          <a:bodyPr wrap="square">
            <a:spAutoFit/>
          </a:bodyPr>
          <a:lstStyle/>
          <a:p>
            <a:r>
              <a:rPr lang="en-US" sz="3200" b="0" i="0" dirty="0">
                <a:solidFill>
                  <a:srgbClr val="FF0000"/>
                </a:solidFill>
                <a:effectLst/>
              </a:rPr>
              <a:t>4. </a:t>
            </a:r>
            <a:r>
              <a:rPr lang="en-US" sz="3200" dirty="0">
                <a:solidFill>
                  <a:srgbClr val="FF0000"/>
                </a:solidFill>
              </a:rPr>
              <a:t>Mention the weather/temperature/ best time to visit.</a:t>
            </a:r>
            <a:endParaRPr lang="en-US" sz="3200" dirty="0"/>
          </a:p>
        </p:txBody>
      </p:sp>
      <p:sp>
        <p:nvSpPr>
          <p:cNvPr id="10" name="TextBox 9">
            <a:extLst>
              <a:ext uri="{FF2B5EF4-FFF2-40B4-BE49-F238E27FC236}">
                <a16:creationId xmlns:a16="http://schemas.microsoft.com/office/drawing/2014/main" id="{6133B5D5-124D-7AFF-34D6-41C8E4EB6C00}"/>
              </a:ext>
            </a:extLst>
          </p:cNvPr>
          <p:cNvSpPr txBox="1"/>
          <p:nvPr/>
        </p:nvSpPr>
        <p:spPr>
          <a:xfrm>
            <a:off x="724485" y="5346088"/>
            <a:ext cx="9713743" cy="584775"/>
          </a:xfrm>
          <a:prstGeom prst="rect">
            <a:avLst/>
          </a:prstGeom>
          <a:noFill/>
        </p:spPr>
        <p:txBody>
          <a:bodyPr wrap="square">
            <a:spAutoFit/>
          </a:bodyPr>
          <a:lstStyle/>
          <a:p>
            <a:r>
              <a:rPr lang="en-US" sz="3200" dirty="0">
                <a:solidFill>
                  <a:srgbClr val="FF0000"/>
                </a:solidFill>
              </a:rPr>
              <a:t>5</a:t>
            </a:r>
            <a:r>
              <a:rPr lang="en-US" sz="3200" b="0" i="0" dirty="0">
                <a:solidFill>
                  <a:srgbClr val="FF0000"/>
                </a:solidFill>
                <a:effectLst/>
              </a:rPr>
              <a:t>. What is </a:t>
            </a:r>
            <a:r>
              <a:rPr lang="en-US" sz="3200" dirty="0">
                <a:solidFill>
                  <a:srgbClr val="FF0000"/>
                </a:solidFill>
              </a:rPr>
              <a:t>it famous for/ what are interesting facts?</a:t>
            </a:r>
            <a:endParaRPr lang="en-US" sz="3200" dirty="0"/>
          </a:p>
        </p:txBody>
      </p:sp>
    </p:spTree>
    <p:extLst>
      <p:ext uri="{BB962C8B-B14F-4D97-AF65-F5344CB8AC3E}">
        <p14:creationId xmlns:p14="http://schemas.microsoft.com/office/powerpoint/2010/main" val="3489547440"/>
      </p:ext>
    </p:extLst>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62834"/>
            <a:ext cx="1884786" cy="46179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While-Writing</a:t>
            </a:r>
          </a:p>
        </p:txBody>
      </p:sp>
      <p:sp>
        <p:nvSpPr>
          <p:cNvPr id="5" name="TextBox 4">
            <a:extLst>
              <a:ext uri="{FF2B5EF4-FFF2-40B4-BE49-F238E27FC236}">
                <a16:creationId xmlns:a16="http://schemas.microsoft.com/office/drawing/2014/main" id="{DBC50E84-2ED5-76A3-1FAA-27BD34045FE8}"/>
              </a:ext>
            </a:extLst>
          </p:cNvPr>
          <p:cNvSpPr txBox="1"/>
          <p:nvPr/>
        </p:nvSpPr>
        <p:spPr>
          <a:xfrm>
            <a:off x="2179632" y="278427"/>
            <a:ext cx="9763840" cy="1077218"/>
          </a:xfrm>
          <a:prstGeom prst="rect">
            <a:avLst/>
          </a:prstGeom>
          <a:noFill/>
        </p:spPr>
        <p:txBody>
          <a:bodyPr wrap="square">
            <a:spAutoFit/>
          </a:bodyPr>
          <a:lstStyle/>
          <a:p>
            <a:r>
              <a:rPr lang="en-US" sz="3200" b="1" i="0" dirty="0">
                <a:solidFill>
                  <a:srgbClr val="002060"/>
                </a:solidFill>
                <a:effectLst/>
              </a:rPr>
              <a:t>Write a paragraph about </a:t>
            </a:r>
            <a:r>
              <a:rPr lang="en-US" sz="3200" b="1" i="0" dirty="0">
                <a:solidFill>
                  <a:srgbClr val="FF0000"/>
                </a:solidFill>
                <a:effectLst/>
              </a:rPr>
              <a:t>Seoul</a:t>
            </a:r>
            <a:r>
              <a:rPr lang="en-US" sz="3200" b="1" i="0" dirty="0">
                <a:solidFill>
                  <a:srgbClr val="002060"/>
                </a:solidFill>
                <a:effectLst/>
              </a:rPr>
              <a:t> (using the notes) or </a:t>
            </a:r>
            <a:r>
              <a:rPr lang="en-US" sz="3200" b="1" i="0" dirty="0">
                <a:solidFill>
                  <a:srgbClr val="FF0000"/>
                </a:solidFill>
                <a:effectLst/>
              </a:rPr>
              <a:t>a city you know.</a:t>
            </a:r>
            <a:r>
              <a:rPr lang="en-US" sz="3200" b="1" dirty="0">
                <a:solidFill>
                  <a:srgbClr val="002060"/>
                </a:solidFill>
              </a:rPr>
              <a:t> </a:t>
            </a:r>
            <a:r>
              <a:rPr lang="en-US" sz="3200" b="1" i="0" dirty="0">
                <a:solidFill>
                  <a:srgbClr val="002060"/>
                </a:solidFill>
                <a:effectLst/>
              </a:rPr>
              <a:t>Write 50 to 60 words.</a:t>
            </a:r>
            <a:r>
              <a:rPr lang="en-US" sz="3200" dirty="0">
                <a:solidFill>
                  <a:srgbClr val="002060"/>
                </a:solidFill>
              </a:rPr>
              <a:t> </a:t>
            </a:r>
          </a:p>
        </p:txBody>
      </p:sp>
      <p:pic>
        <p:nvPicPr>
          <p:cNvPr id="7" name="Picture 6">
            <a:extLst>
              <a:ext uri="{FF2B5EF4-FFF2-40B4-BE49-F238E27FC236}">
                <a16:creationId xmlns:a16="http://schemas.microsoft.com/office/drawing/2014/main" id="{A950DF2F-1E1D-32CA-6882-17D73C9DEFE8}"/>
              </a:ext>
            </a:extLst>
          </p:cNvPr>
          <p:cNvPicPr>
            <a:picLocks noChangeAspect="1"/>
          </p:cNvPicPr>
          <p:nvPr/>
        </p:nvPicPr>
        <p:blipFill>
          <a:blip r:embed="rId2"/>
          <a:stretch>
            <a:fillRect/>
          </a:stretch>
        </p:blipFill>
        <p:spPr>
          <a:xfrm>
            <a:off x="56272" y="1440052"/>
            <a:ext cx="6330462" cy="4828318"/>
          </a:xfrm>
          <a:prstGeom prst="rect">
            <a:avLst/>
          </a:prstGeom>
        </p:spPr>
      </p:pic>
      <p:pic>
        <p:nvPicPr>
          <p:cNvPr id="13" name="Picture 12">
            <a:extLst>
              <a:ext uri="{FF2B5EF4-FFF2-40B4-BE49-F238E27FC236}">
                <a16:creationId xmlns:a16="http://schemas.microsoft.com/office/drawing/2014/main" id="{CC811508-E197-AB0C-01D9-468ADA2C7E35}"/>
              </a:ext>
            </a:extLst>
          </p:cNvPr>
          <p:cNvPicPr>
            <a:picLocks noChangeAspect="1"/>
          </p:cNvPicPr>
          <p:nvPr/>
        </p:nvPicPr>
        <p:blipFill rotWithShape="1">
          <a:blip r:embed="rId3"/>
          <a:srcRect r="26303"/>
          <a:stretch/>
        </p:blipFill>
        <p:spPr>
          <a:xfrm>
            <a:off x="6386735" y="1682847"/>
            <a:ext cx="5805266" cy="3886200"/>
          </a:xfrm>
          <a:prstGeom prst="rect">
            <a:avLst/>
          </a:prstGeom>
        </p:spPr>
      </p:pic>
    </p:spTree>
    <p:extLst>
      <p:ext uri="{BB962C8B-B14F-4D97-AF65-F5344CB8AC3E}">
        <p14:creationId xmlns:p14="http://schemas.microsoft.com/office/powerpoint/2010/main" val="46598822"/>
      </p:ext>
    </p:extLst>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6CFA88-1702-46F0-835C-2466A4224CCA}"/>
              </a:ext>
            </a:extLst>
          </p:cNvPr>
          <p:cNvSpPr/>
          <p:nvPr/>
        </p:nvSpPr>
        <p:spPr>
          <a:xfrm>
            <a:off x="0" y="338433"/>
            <a:ext cx="1716257" cy="44292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Post-Writing</a:t>
            </a:r>
          </a:p>
        </p:txBody>
      </p:sp>
      <p:sp>
        <p:nvSpPr>
          <p:cNvPr id="3" name="TextBox 2">
            <a:extLst>
              <a:ext uri="{FF2B5EF4-FFF2-40B4-BE49-F238E27FC236}">
                <a16:creationId xmlns:a16="http://schemas.microsoft.com/office/drawing/2014/main" id="{4168C301-1761-5D40-DB13-693B44770B18}"/>
              </a:ext>
            </a:extLst>
          </p:cNvPr>
          <p:cNvSpPr txBox="1"/>
          <p:nvPr/>
        </p:nvSpPr>
        <p:spPr>
          <a:xfrm>
            <a:off x="4494181" y="341800"/>
            <a:ext cx="3693216" cy="646331"/>
          </a:xfrm>
          <a:prstGeom prst="rect">
            <a:avLst/>
          </a:prstGeom>
          <a:noFill/>
        </p:spPr>
        <p:txBody>
          <a:bodyPr wrap="square">
            <a:spAutoFit/>
          </a:bodyPr>
          <a:lstStyle/>
          <a:p>
            <a:r>
              <a:rPr lang="en-US" sz="3600" b="1" dirty="0">
                <a:solidFill>
                  <a:srgbClr val="002060"/>
                </a:solidFill>
                <a:effectLst/>
              </a:rPr>
              <a:t>Give feedback </a:t>
            </a:r>
            <a:endParaRPr lang="en-US" sz="3600" b="1" dirty="0"/>
          </a:p>
        </p:txBody>
      </p:sp>
      <p:sp>
        <p:nvSpPr>
          <p:cNvPr id="5" name="TextBox 4">
            <a:extLst>
              <a:ext uri="{FF2B5EF4-FFF2-40B4-BE49-F238E27FC236}">
                <a16:creationId xmlns:a16="http://schemas.microsoft.com/office/drawing/2014/main" id="{A48E3511-9DA8-3817-DDB3-84FAF8448F0F}"/>
              </a:ext>
            </a:extLst>
          </p:cNvPr>
          <p:cNvSpPr txBox="1"/>
          <p:nvPr/>
        </p:nvSpPr>
        <p:spPr>
          <a:xfrm>
            <a:off x="485333" y="1956927"/>
            <a:ext cx="10501533" cy="2554545"/>
          </a:xfrm>
          <a:prstGeom prst="rect">
            <a:avLst/>
          </a:prstGeom>
          <a:noFill/>
        </p:spPr>
        <p:txBody>
          <a:bodyPr wrap="square">
            <a:spAutoFit/>
          </a:bodyPr>
          <a:lstStyle/>
          <a:p>
            <a:pPr marL="514350" indent="-514350">
              <a:buAutoNum type="arabicPeriod"/>
            </a:pPr>
            <a:r>
              <a:rPr lang="en-US" sz="3200" b="0" i="0" dirty="0">
                <a:solidFill>
                  <a:srgbClr val="002060"/>
                </a:solidFill>
                <a:effectLst/>
              </a:rPr>
              <a:t>Introduce the name of the </a:t>
            </a:r>
            <a:r>
              <a:rPr lang="en-US" sz="3200" dirty="0">
                <a:solidFill>
                  <a:srgbClr val="002060"/>
                </a:solidFill>
              </a:rPr>
              <a:t>city and the location.</a:t>
            </a:r>
          </a:p>
          <a:p>
            <a:pPr marL="514350" indent="-514350">
              <a:buFontTx/>
              <a:buAutoNum type="arabicPeriod"/>
            </a:pPr>
            <a:r>
              <a:rPr lang="en-US" sz="3200" b="0" i="0" dirty="0">
                <a:solidFill>
                  <a:srgbClr val="002060"/>
                </a:solidFill>
                <a:effectLst/>
              </a:rPr>
              <a:t>Talk about the size/ the area (compare to other cities).</a:t>
            </a:r>
          </a:p>
          <a:p>
            <a:pPr marL="514350" indent="-514350">
              <a:buFontTx/>
              <a:buAutoNum type="arabicPeriod"/>
            </a:pPr>
            <a:r>
              <a:rPr lang="en-US" sz="3200" b="0" i="0" dirty="0">
                <a:solidFill>
                  <a:srgbClr val="002060"/>
                </a:solidFill>
                <a:effectLst/>
              </a:rPr>
              <a:t>Say something related to the population of that city.</a:t>
            </a:r>
          </a:p>
          <a:p>
            <a:pPr marL="514350" indent="-514350">
              <a:buFontTx/>
              <a:buAutoNum type="arabicPeriod"/>
            </a:pPr>
            <a:r>
              <a:rPr lang="en-US" sz="3200" dirty="0">
                <a:solidFill>
                  <a:srgbClr val="002060"/>
                </a:solidFill>
              </a:rPr>
              <a:t>Mention the weather/temperature/ best time to visit</a:t>
            </a:r>
            <a:r>
              <a:rPr lang="en-US" sz="3200" b="0" i="0" dirty="0">
                <a:solidFill>
                  <a:srgbClr val="002060"/>
                </a:solidFill>
                <a:effectLst/>
              </a:rPr>
              <a:t>.</a:t>
            </a:r>
          </a:p>
          <a:p>
            <a:pPr marL="514350" indent="-514350">
              <a:buFontTx/>
              <a:buAutoNum type="arabicPeriod"/>
            </a:pPr>
            <a:r>
              <a:rPr lang="en-US" sz="3200" b="0" i="0" dirty="0">
                <a:solidFill>
                  <a:srgbClr val="002060"/>
                </a:solidFill>
                <a:effectLst/>
              </a:rPr>
              <a:t>What is </a:t>
            </a:r>
            <a:r>
              <a:rPr lang="en-US" sz="3200" dirty="0">
                <a:solidFill>
                  <a:srgbClr val="002060"/>
                </a:solidFill>
              </a:rPr>
              <a:t>it famous for/ what are interesting facts?</a:t>
            </a:r>
            <a:r>
              <a:rPr lang="en-US" sz="3200" b="0" i="0" dirty="0">
                <a:solidFill>
                  <a:srgbClr val="002060"/>
                </a:solidFill>
                <a:effectLst/>
              </a:rPr>
              <a:t> </a:t>
            </a:r>
            <a:endParaRPr lang="en-US" sz="3200" dirty="0">
              <a:solidFill>
                <a:srgbClr val="002060"/>
              </a:solidFill>
            </a:endParaRPr>
          </a:p>
        </p:txBody>
      </p:sp>
      <p:sp>
        <p:nvSpPr>
          <p:cNvPr id="4" name="TextBox 3">
            <a:extLst>
              <a:ext uri="{FF2B5EF4-FFF2-40B4-BE49-F238E27FC236}">
                <a16:creationId xmlns:a16="http://schemas.microsoft.com/office/drawing/2014/main" id="{5A5B49F9-5037-B6D2-97DE-5288FD427D24}"/>
              </a:ext>
            </a:extLst>
          </p:cNvPr>
          <p:cNvSpPr txBox="1"/>
          <p:nvPr/>
        </p:nvSpPr>
        <p:spPr>
          <a:xfrm>
            <a:off x="314178" y="1225192"/>
            <a:ext cx="11563643" cy="584775"/>
          </a:xfrm>
          <a:prstGeom prst="rect">
            <a:avLst/>
          </a:prstGeom>
          <a:noFill/>
        </p:spPr>
        <p:txBody>
          <a:bodyPr wrap="square" rtlCol="0">
            <a:spAutoFit/>
          </a:bodyPr>
          <a:lstStyle/>
          <a:p>
            <a:r>
              <a:rPr lang="en-US" sz="3200" b="1" dirty="0">
                <a:solidFill>
                  <a:srgbClr val="FF0000"/>
                </a:solidFill>
              </a:rPr>
              <a:t>Check whether your writing include the following ideas:</a:t>
            </a:r>
          </a:p>
        </p:txBody>
      </p:sp>
      <p:sp>
        <p:nvSpPr>
          <p:cNvPr id="11" name="TextBox 10">
            <a:extLst>
              <a:ext uri="{FF2B5EF4-FFF2-40B4-BE49-F238E27FC236}">
                <a16:creationId xmlns:a16="http://schemas.microsoft.com/office/drawing/2014/main" id="{77B2803A-38EA-15A3-CE41-8A05DF75FAD1}"/>
              </a:ext>
            </a:extLst>
          </p:cNvPr>
          <p:cNvSpPr txBox="1"/>
          <p:nvPr/>
        </p:nvSpPr>
        <p:spPr>
          <a:xfrm>
            <a:off x="314178" y="4658433"/>
            <a:ext cx="10501533" cy="584775"/>
          </a:xfrm>
          <a:prstGeom prst="rect">
            <a:avLst/>
          </a:prstGeom>
          <a:noFill/>
        </p:spPr>
        <p:txBody>
          <a:bodyPr wrap="square" rtlCol="0">
            <a:spAutoFit/>
          </a:bodyPr>
          <a:lstStyle/>
          <a:p>
            <a:r>
              <a:rPr lang="en-US" sz="3200" b="1" dirty="0">
                <a:solidFill>
                  <a:srgbClr val="FF0000"/>
                </a:solidFill>
              </a:rPr>
              <a:t>Check linking words, grammar, and spellings</a:t>
            </a:r>
          </a:p>
        </p:txBody>
      </p:sp>
    </p:spTree>
    <p:extLst>
      <p:ext uri="{BB962C8B-B14F-4D97-AF65-F5344CB8AC3E}">
        <p14:creationId xmlns:p14="http://schemas.microsoft.com/office/powerpoint/2010/main" val="1133614585"/>
      </p:ext>
    </p:extLst>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65" y="438537"/>
            <a:ext cx="1884786"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Post-Writing</a:t>
            </a:r>
          </a:p>
        </p:txBody>
      </p:sp>
      <p:sp>
        <p:nvSpPr>
          <p:cNvPr id="3" name="TextBox 2">
            <a:extLst>
              <a:ext uri="{FF2B5EF4-FFF2-40B4-BE49-F238E27FC236}">
                <a16:creationId xmlns:a16="http://schemas.microsoft.com/office/drawing/2014/main" id="{3D4DB047-1CE9-8F0A-F8B4-7B9E672BA8AF}"/>
              </a:ext>
            </a:extLst>
          </p:cNvPr>
          <p:cNvSpPr txBox="1"/>
          <p:nvPr/>
        </p:nvSpPr>
        <p:spPr>
          <a:xfrm>
            <a:off x="253218" y="1445128"/>
            <a:ext cx="11938782" cy="3046988"/>
          </a:xfrm>
          <a:prstGeom prst="rect">
            <a:avLst/>
          </a:prstGeom>
          <a:noFill/>
        </p:spPr>
        <p:txBody>
          <a:bodyPr wrap="square">
            <a:spAutoFit/>
          </a:bodyPr>
          <a:lstStyle/>
          <a:p>
            <a:r>
              <a:rPr lang="en-US" sz="3200" b="0" i="0" dirty="0">
                <a:solidFill>
                  <a:srgbClr val="002060"/>
                </a:solidFill>
                <a:effectLst/>
                <a:latin typeface="MyriadPro-Regular"/>
              </a:rPr>
              <a:t>Seoul is the capital city of South Korea. Although it </a:t>
            </a:r>
            <a:r>
              <a:rPr lang="en-US" sz="3200" dirty="0">
                <a:solidFill>
                  <a:srgbClr val="002060"/>
                </a:solidFill>
                <a:latin typeface="MyriadPro-Regular"/>
              </a:rPr>
              <a:t>is</a:t>
            </a:r>
            <a:r>
              <a:rPr lang="en-US" sz="3200" b="0" i="0" dirty="0">
                <a:solidFill>
                  <a:srgbClr val="002060"/>
                </a:solidFill>
                <a:effectLst/>
                <a:latin typeface="MyriadPro-Regular"/>
              </a:rPr>
              <a:t> not the biggest city, </a:t>
            </a:r>
            <a:r>
              <a:rPr lang="en-US" sz="3200" dirty="0">
                <a:solidFill>
                  <a:srgbClr val="002060"/>
                </a:solidFill>
                <a:latin typeface="MyriadPro-Regular"/>
              </a:rPr>
              <a:t>i</a:t>
            </a:r>
            <a:r>
              <a:rPr lang="en-US" sz="3200" b="0" i="0" dirty="0">
                <a:solidFill>
                  <a:srgbClr val="002060"/>
                </a:solidFill>
                <a:effectLst/>
                <a:latin typeface="MyriadPro-Regular"/>
              </a:rPr>
              <a:t>t’s the most populated city in the country. Seoul has hot summers and cold winters. It is famous for its modern buildings, palaces, and old houses. There are many shopping malls in Seoul. It is also the home of some of the biggest companies in the world, and many famous South Korean actors and singers live there.</a:t>
            </a:r>
            <a:r>
              <a:rPr lang="en-US" sz="3200" dirty="0">
                <a:solidFill>
                  <a:srgbClr val="002060"/>
                </a:solidFill>
              </a:rPr>
              <a:t> </a:t>
            </a:r>
          </a:p>
        </p:txBody>
      </p:sp>
      <p:sp>
        <p:nvSpPr>
          <p:cNvPr id="4" name="TextBox 3">
            <a:extLst>
              <a:ext uri="{FF2B5EF4-FFF2-40B4-BE49-F238E27FC236}">
                <a16:creationId xmlns:a16="http://schemas.microsoft.com/office/drawing/2014/main" id="{8CF2D1AE-9A75-5BB5-BEF0-19659B51DFCE}"/>
              </a:ext>
            </a:extLst>
          </p:cNvPr>
          <p:cNvSpPr txBox="1"/>
          <p:nvPr/>
        </p:nvSpPr>
        <p:spPr>
          <a:xfrm>
            <a:off x="4346916" y="501333"/>
            <a:ext cx="4262511" cy="646331"/>
          </a:xfrm>
          <a:prstGeom prst="rect">
            <a:avLst/>
          </a:prstGeom>
          <a:noFill/>
        </p:spPr>
        <p:txBody>
          <a:bodyPr wrap="square" rtlCol="0">
            <a:spAutoFit/>
          </a:bodyPr>
          <a:lstStyle/>
          <a:p>
            <a:r>
              <a:rPr lang="en-US" sz="3600" dirty="0">
                <a:solidFill>
                  <a:srgbClr val="FF0000"/>
                </a:solidFill>
              </a:rPr>
              <a:t>Suggested answer </a:t>
            </a:r>
          </a:p>
        </p:txBody>
      </p:sp>
    </p:spTree>
    <p:extLst>
      <p:ext uri="{BB962C8B-B14F-4D97-AF65-F5344CB8AC3E}">
        <p14:creationId xmlns:p14="http://schemas.microsoft.com/office/powerpoint/2010/main" val="1661817370"/>
      </p:ext>
    </p:extLst>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65" y="438537"/>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Extra Practice </a:t>
            </a:r>
          </a:p>
          <a:p>
            <a:pPr algn="ctr"/>
            <a:r>
              <a:rPr lang="en-US" sz="2000" b="1" dirty="0"/>
              <a:t>WB page 61</a:t>
            </a:r>
          </a:p>
        </p:txBody>
      </p:sp>
      <p:sp>
        <p:nvSpPr>
          <p:cNvPr id="4" name="TextBox 3">
            <a:extLst>
              <a:ext uri="{FF2B5EF4-FFF2-40B4-BE49-F238E27FC236}">
                <a16:creationId xmlns:a16="http://schemas.microsoft.com/office/drawing/2014/main" id="{AB9B17A0-4041-8F75-3319-D80B7D85BD2D}"/>
              </a:ext>
            </a:extLst>
          </p:cNvPr>
          <p:cNvSpPr txBox="1"/>
          <p:nvPr/>
        </p:nvSpPr>
        <p:spPr>
          <a:xfrm>
            <a:off x="2096086" y="269724"/>
            <a:ext cx="9608234" cy="646331"/>
          </a:xfrm>
          <a:prstGeom prst="rect">
            <a:avLst/>
          </a:prstGeom>
          <a:noFill/>
        </p:spPr>
        <p:txBody>
          <a:bodyPr wrap="square">
            <a:spAutoFit/>
          </a:bodyPr>
          <a:lstStyle/>
          <a:p>
            <a:r>
              <a:rPr lang="en-US" sz="3600" b="1" i="0" dirty="0">
                <a:solidFill>
                  <a:srgbClr val="002060"/>
                </a:solidFill>
                <a:effectLst/>
              </a:rPr>
              <a:t>a. Read the article and choose the best headline.</a:t>
            </a:r>
            <a:r>
              <a:rPr lang="en-US" sz="3600" b="1" dirty="0">
                <a:solidFill>
                  <a:srgbClr val="002060"/>
                </a:solidFill>
              </a:rPr>
              <a:t> </a:t>
            </a:r>
          </a:p>
        </p:txBody>
      </p:sp>
      <p:sp>
        <p:nvSpPr>
          <p:cNvPr id="6" name="TextBox 5">
            <a:extLst>
              <a:ext uri="{FF2B5EF4-FFF2-40B4-BE49-F238E27FC236}">
                <a16:creationId xmlns:a16="http://schemas.microsoft.com/office/drawing/2014/main" id="{A4A3CAF0-7078-1126-B77C-E735A4532823}"/>
              </a:ext>
            </a:extLst>
          </p:cNvPr>
          <p:cNvSpPr txBox="1"/>
          <p:nvPr/>
        </p:nvSpPr>
        <p:spPr>
          <a:xfrm>
            <a:off x="2573810" y="736846"/>
            <a:ext cx="5205623" cy="1569660"/>
          </a:xfrm>
          <a:prstGeom prst="rect">
            <a:avLst/>
          </a:prstGeom>
          <a:noFill/>
        </p:spPr>
        <p:txBody>
          <a:bodyPr wrap="square">
            <a:spAutoFit/>
          </a:bodyPr>
          <a:lstStyle/>
          <a:p>
            <a:pPr marL="514350" indent="-514350">
              <a:buAutoNum type="arabicPeriod"/>
            </a:pPr>
            <a:r>
              <a:rPr lang="en-US" sz="3200" b="0" i="0" dirty="0">
                <a:solidFill>
                  <a:srgbClr val="002060"/>
                </a:solidFill>
                <a:effectLst/>
              </a:rPr>
              <a:t>Seoul’s </a:t>
            </a:r>
            <a:r>
              <a:rPr lang="en-US" sz="3200" b="0" i="0" dirty="0">
                <a:solidFill>
                  <a:srgbClr val="FF0000"/>
                </a:solidFill>
                <a:effectLst/>
              </a:rPr>
              <a:t>Four Seasons </a:t>
            </a:r>
          </a:p>
          <a:p>
            <a:pPr marL="514350" indent="-514350">
              <a:buAutoNum type="arabicPeriod"/>
            </a:pPr>
            <a:r>
              <a:rPr lang="en-US" sz="3200" dirty="0">
                <a:solidFill>
                  <a:srgbClr val="002060"/>
                </a:solidFill>
              </a:rPr>
              <a:t> </a:t>
            </a:r>
            <a:r>
              <a:rPr lang="en-US" sz="3200" b="0" i="0" dirty="0">
                <a:solidFill>
                  <a:srgbClr val="FF0000"/>
                </a:solidFill>
                <a:effectLst/>
              </a:rPr>
              <a:t>Modern</a:t>
            </a:r>
            <a:r>
              <a:rPr lang="en-US" sz="3200" b="0" i="0" dirty="0">
                <a:solidFill>
                  <a:srgbClr val="002060"/>
                </a:solidFill>
                <a:effectLst/>
              </a:rPr>
              <a:t> Seoul </a:t>
            </a:r>
          </a:p>
          <a:p>
            <a:pPr marL="514350" indent="-514350">
              <a:buAutoNum type="arabicPeriod"/>
            </a:pPr>
            <a:r>
              <a:rPr lang="en-US" sz="3200" b="0" i="0" dirty="0">
                <a:solidFill>
                  <a:srgbClr val="002060"/>
                </a:solidFill>
                <a:effectLst/>
              </a:rPr>
              <a:t>Seoul </a:t>
            </a:r>
            <a:r>
              <a:rPr lang="en-US" sz="3200" b="0" i="0" dirty="0">
                <a:solidFill>
                  <a:srgbClr val="FF0000"/>
                </a:solidFill>
                <a:effectLst/>
              </a:rPr>
              <a:t>Guide for Visitors</a:t>
            </a:r>
            <a:r>
              <a:rPr lang="en-US" sz="3200" dirty="0">
                <a:solidFill>
                  <a:srgbClr val="FF0000"/>
                </a:solidFill>
              </a:rPr>
              <a:t> </a:t>
            </a:r>
          </a:p>
        </p:txBody>
      </p:sp>
      <p:pic>
        <p:nvPicPr>
          <p:cNvPr id="8" name="Picture 7">
            <a:extLst>
              <a:ext uri="{FF2B5EF4-FFF2-40B4-BE49-F238E27FC236}">
                <a16:creationId xmlns:a16="http://schemas.microsoft.com/office/drawing/2014/main" id="{AB7EABC1-2CB3-A4BF-C1BD-A15BA085CC41}"/>
              </a:ext>
            </a:extLst>
          </p:cNvPr>
          <p:cNvPicPr>
            <a:picLocks noChangeAspect="1"/>
          </p:cNvPicPr>
          <p:nvPr/>
        </p:nvPicPr>
        <p:blipFill rotWithShape="1">
          <a:blip r:embed="rId2"/>
          <a:srcRect t="1763"/>
          <a:stretch/>
        </p:blipFill>
        <p:spPr>
          <a:xfrm>
            <a:off x="598170" y="2306506"/>
            <a:ext cx="11106150" cy="4519466"/>
          </a:xfrm>
          <a:prstGeom prst="rect">
            <a:avLst/>
          </a:prstGeom>
        </p:spPr>
      </p:pic>
      <p:sp>
        <p:nvSpPr>
          <p:cNvPr id="9" name="Oval 8">
            <a:extLst>
              <a:ext uri="{FF2B5EF4-FFF2-40B4-BE49-F238E27FC236}">
                <a16:creationId xmlns:a16="http://schemas.microsoft.com/office/drawing/2014/main" id="{A25CCE42-36AF-7593-A699-269003C0AEF5}"/>
              </a:ext>
            </a:extLst>
          </p:cNvPr>
          <p:cNvSpPr/>
          <p:nvPr/>
        </p:nvSpPr>
        <p:spPr>
          <a:xfrm>
            <a:off x="2489982" y="1764306"/>
            <a:ext cx="572087" cy="5397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0711504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D7D8F8-A133-16AF-00F8-CAF0AF32BD51}"/>
              </a:ext>
            </a:extLst>
          </p:cNvPr>
          <p:cNvSpPr txBox="1"/>
          <p:nvPr/>
        </p:nvSpPr>
        <p:spPr>
          <a:xfrm>
            <a:off x="1856790" y="262949"/>
            <a:ext cx="8823959" cy="646331"/>
          </a:xfrm>
          <a:prstGeom prst="rect">
            <a:avLst/>
          </a:prstGeom>
          <a:noFill/>
        </p:spPr>
        <p:txBody>
          <a:bodyPr wrap="square">
            <a:spAutoFit/>
          </a:bodyPr>
          <a:lstStyle/>
          <a:p>
            <a:r>
              <a:rPr lang="en-US" sz="3600" b="1" i="0" dirty="0">
                <a:solidFill>
                  <a:srgbClr val="002060"/>
                </a:solidFill>
                <a:effectLst/>
              </a:rPr>
              <a:t>b. Read and answer the questions.</a:t>
            </a:r>
            <a:r>
              <a:rPr lang="en-US" sz="3600" b="1" dirty="0">
                <a:solidFill>
                  <a:srgbClr val="002060"/>
                </a:solidFill>
              </a:rPr>
              <a:t> </a:t>
            </a:r>
          </a:p>
        </p:txBody>
      </p:sp>
      <p:sp>
        <p:nvSpPr>
          <p:cNvPr id="4" name="Rectangle 3">
            <a:extLst>
              <a:ext uri="{FF2B5EF4-FFF2-40B4-BE49-F238E27FC236}">
                <a16:creationId xmlns:a16="http://schemas.microsoft.com/office/drawing/2014/main" id="{C79AEAEB-DFF1-B016-6A4A-698AC8E0210F}"/>
              </a:ext>
            </a:extLst>
          </p:cNvPr>
          <p:cNvSpPr/>
          <p:nvPr/>
        </p:nvSpPr>
        <p:spPr>
          <a:xfrm>
            <a:off x="10507980" y="421622"/>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Extra Practice </a:t>
            </a:r>
          </a:p>
          <a:p>
            <a:pPr algn="ctr"/>
            <a:r>
              <a:rPr lang="en-US" sz="2000" b="1" dirty="0"/>
              <a:t>WB page 61</a:t>
            </a:r>
          </a:p>
        </p:txBody>
      </p:sp>
      <p:sp>
        <p:nvSpPr>
          <p:cNvPr id="6" name="TextBox 5">
            <a:extLst>
              <a:ext uri="{FF2B5EF4-FFF2-40B4-BE49-F238E27FC236}">
                <a16:creationId xmlns:a16="http://schemas.microsoft.com/office/drawing/2014/main" id="{20048427-F420-8346-5570-735D281FA07B}"/>
              </a:ext>
            </a:extLst>
          </p:cNvPr>
          <p:cNvSpPr txBox="1"/>
          <p:nvPr/>
        </p:nvSpPr>
        <p:spPr>
          <a:xfrm>
            <a:off x="111965" y="740396"/>
            <a:ext cx="10223245" cy="1815882"/>
          </a:xfrm>
          <a:prstGeom prst="rect">
            <a:avLst/>
          </a:prstGeom>
          <a:noFill/>
        </p:spPr>
        <p:txBody>
          <a:bodyPr wrap="square">
            <a:spAutoFit/>
          </a:bodyPr>
          <a:lstStyle/>
          <a:p>
            <a:r>
              <a:rPr lang="en-US" sz="2800" b="0" i="0" dirty="0">
                <a:solidFill>
                  <a:srgbClr val="002060"/>
                </a:solidFill>
                <a:effectLst/>
              </a:rPr>
              <a:t>1. How many people live in Seoul? </a:t>
            </a:r>
            <a:r>
              <a:rPr lang="en-US" sz="2800" b="0" i="0" dirty="0">
                <a:solidFill>
                  <a:srgbClr val="FF0000"/>
                </a:solidFill>
                <a:effectLst/>
              </a:rPr>
              <a:t>nearly ten million people</a:t>
            </a:r>
            <a:r>
              <a:rPr lang="en-US" sz="2800" dirty="0">
                <a:solidFill>
                  <a:srgbClr val="FF0000"/>
                </a:solidFill>
              </a:rPr>
              <a:t> </a:t>
            </a:r>
            <a:br>
              <a:rPr lang="en-US" sz="2800" b="0" i="0" dirty="0">
                <a:solidFill>
                  <a:srgbClr val="002060"/>
                </a:solidFill>
                <a:effectLst/>
              </a:rPr>
            </a:br>
            <a:r>
              <a:rPr lang="en-US" sz="2800" b="0" i="0" dirty="0">
                <a:solidFill>
                  <a:srgbClr val="002060"/>
                </a:solidFill>
                <a:effectLst/>
              </a:rPr>
              <a:t>2. When should you visit Seoul? </a:t>
            </a:r>
            <a:br>
              <a:rPr lang="en-US" sz="2800" b="0" i="0" dirty="0">
                <a:solidFill>
                  <a:srgbClr val="002060"/>
                </a:solidFill>
                <a:effectLst/>
              </a:rPr>
            </a:br>
            <a:r>
              <a:rPr lang="en-US" sz="2800" b="0" i="0" dirty="0">
                <a:solidFill>
                  <a:srgbClr val="002060"/>
                </a:solidFill>
                <a:effectLst/>
              </a:rPr>
              <a:t>3. What old buildings can you see in Seoul?</a:t>
            </a:r>
            <a:br>
              <a:rPr lang="en-US" sz="2800" b="0" i="0" dirty="0">
                <a:solidFill>
                  <a:srgbClr val="002060"/>
                </a:solidFill>
                <a:effectLst/>
              </a:rPr>
            </a:br>
            <a:r>
              <a:rPr lang="en-US" sz="2800" b="0" i="0" dirty="0">
                <a:solidFill>
                  <a:srgbClr val="002060"/>
                </a:solidFill>
                <a:effectLst/>
              </a:rPr>
              <a:t>4. What is cheap to buy in Seoul?</a:t>
            </a:r>
            <a:r>
              <a:rPr lang="en-US" sz="2800" dirty="0">
                <a:solidFill>
                  <a:srgbClr val="002060"/>
                </a:solidFill>
              </a:rPr>
              <a:t> </a:t>
            </a:r>
          </a:p>
        </p:txBody>
      </p:sp>
      <p:pic>
        <p:nvPicPr>
          <p:cNvPr id="7" name="Picture 6">
            <a:extLst>
              <a:ext uri="{FF2B5EF4-FFF2-40B4-BE49-F238E27FC236}">
                <a16:creationId xmlns:a16="http://schemas.microsoft.com/office/drawing/2014/main" id="{BDF8FF86-2340-5670-5E7F-984479473F84}"/>
              </a:ext>
            </a:extLst>
          </p:cNvPr>
          <p:cNvPicPr>
            <a:picLocks noChangeAspect="1"/>
          </p:cNvPicPr>
          <p:nvPr/>
        </p:nvPicPr>
        <p:blipFill rotWithShape="1">
          <a:blip r:embed="rId2"/>
          <a:srcRect t="1763"/>
          <a:stretch/>
        </p:blipFill>
        <p:spPr>
          <a:xfrm>
            <a:off x="1209245" y="2569668"/>
            <a:ext cx="10487172" cy="4267583"/>
          </a:xfrm>
          <a:prstGeom prst="rect">
            <a:avLst/>
          </a:prstGeom>
        </p:spPr>
      </p:pic>
      <p:sp>
        <p:nvSpPr>
          <p:cNvPr id="9" name="TextBox 8">
            <a:extLst>
              <a:ext uri="{FF2B5EF4-FFF2-40B4-BE49-F238E27FC236}">
                <a16:creationId xmlns:a16="http://schemas.microsoft.com/office/drawing/2014/main" id="{A1108797-8474-A2E4-5BF6-6C7F8CA3FF2F}"/>
              </a:ext>
            </a:extLst>
          </p:cNvPr>
          <p:cNvSpPr txBox="1"/>
          <p:nvPr/>
        </p:nvSpPr>
        <p:spPr>
          <a:xfrm>
            <a:off x="4761767" y="1182789"/>
            <a:ext cx="3014003" cy="523220"/>
          </a:xfrm>
          <a:prstGeom prst="rect">
            <a:avLst/>
          </a:prstGeom>
          <a:noFill/>
        </p:spPr>
        <p:txBody>
          <a:bodyPr wrap="square">
            <a:spAutoFit/>
          </a:bodyPr>
          <a:lstStyle/>
          <a:p>
            <a:r>
              <a:rPr lang="en-US" sz="2800" b="0" i="0" dirty="0">
                <a:solidFill>
                  <a:srgbClr val="FF0000"/>
                </a:solidFill>
                <a:effectLst/>
              </a:rPr>
              <a:t>from April to June</a:t>
            </a:r>
            <a:r>
              <a:rPr lang="en-US" sz="2800" dirty="0">
                <a:solidFill>
                  <a:srgbClr val="FF0000"/>
                </a:solidFill>
              </a:rPr>
              <a:t> </a:t>
            </a:r>
          </a:p>
        </p:txBody>
      </p:sp>
      <p:sp>
        <p:nvSpPr>
          <p:cNvPr id="11" name="TextBox 10">
            <a:extLst>
              <a:ext uri="{FF2B5EF4-FFF2-40B4-BE49-F238E27FC236}">
                <a16:creationId xmlns:a16="http://schemas.microsoft.com/office/drawing/2014/main" id="{A44E2D05-A8DA-369E-1AB8-17AE48BCB6B8}"/>
              </a:ext>
            </a:extLst>
          </p:cNvPr>
          <p:cNvSpPr txBox="1"/>
          <p:nvPr/>
        </p:nvSpPr>
        <p:spPr>
          <a:xfrm>
            <a:off x="6452831" y="1618312"/>
            <a:ext cx="5646859" cy="523220"/>
          </a:xfrm>
          <a:prstGeom prst="rect">
            <a:avLst/>
          </a:prstGeom>
          <a:noFill/>
        </p:spPr>
        <p:txBody>
          <a:bodyPr wrap="square">
            <a:spAutoFit/>
          </a:bodyPr>
          <a:lstStyle/>
          <a:p>
            <a:r>
              <a:rPr lang="en-US" sz="2800" b="0" i="0" dirty="0">
                <a:solidFill>
                  <a:srgbClr val="FF0000"/>
                </a:solidFill>
                <a:effectLst/>
              </a:rPr>
              <a:t>city walls, palaces, and city gates</a:t>
            </a:r>
            <a:r>
              <a:rPr lang="en-US" sz="2800" dirty="0">
                <a:solidFill>
                  <a:srgbClr val="FF0000"/>
                </a:solidFill>
              </a:rPr>
              <a:t> </a:t>
            </a:r>
          </a:p>
        </p:txBody>
      </p:sp>
      <p:sp>
        <p:nvSpPr>
          <p:cNvPr id="13" name="TextBox 12">
            <a:extLst>
              <a:ext uri="{FF2B5EF4-FFF2-40B4-BE49-F238E27FC236}">
                <a16:creationId xmlns:a16="http://schemas.microsoft.com/office/drawing/2014/main" id="{55BACAA6-AB26-E4B7-EF37-69E8EAEF444F}"/>
              </a:ext>
            </a:extLst>
          </p:cNvPr>
          <p:cNvSpPr txBox="1"/>
          <p:nvPr/>
        </p:nvSpPr>
        <p:spPr>
          <a:xfrm>
            <a:off x="5040852" y="2033058"/>
            <a:ext cx="4006370" cy="523220"/>
          </a:xfrm>
          <a:prstGeom prst="rect">
            <a:avLst/>
          </a:prstGeom>
          <a:noFill/>
        </p:spPr>
        <p:txBody>
          <a:bodyPr wrap="square">
            <a:spAutoFit/>
          </a:bodyPr>
          <a:lstStyle/>
          <a:p>
            <a:r>
              <a:rPr lang="en-US" sz="2800" b="0" i="0" dirty="0">
                <a:solidFill>
                  <a:srgbClr val="FF0000"/>
                </a:solidFill>
                <a:effectLst/>
              </a:rPr>
              <a:t>street food</a:t>
            </a:r>
            <a:r>
              <a:rPr lang="en-US" sz="2800" dirty="0">
                <a:solidFill>
                  <a:srgbClr val="FF0000"/>
                </a:solidFill>
              </a:rPr>
              <a:t> </a:t>
            </a:r>
          </a:p>
        </p:txBody>
      </p:sp>
    </p:spTree>
    <p:extLst>
      <p:ext uri="{BB962C8B-B14F-4D97-AF65-F5344CB8AC3E}">
        <p14:creationId xmlns:p14="http://schemas.microsoft.com/office/powerpoint/2010/main" val="172157737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4A2FC5-6F07-7AFE-CBF8-A7F2C00F08BE}"/>
              </a:ext>
            </a:extLst>
          </p:cNvPr>
          <p:cNvSpPr txBox="1"/>
          <p:nvPr/>
        </p:nvSpPr>
        <p:spPr>
          <a:xfrm>
            <a:off x="2050366" y="382264"/>
            <a:ext cx="9921239" cy="1077218"/>
          </a:xfrm>
          <a:prstGeom prst="rect">
            <a:avLst/>
          </a:prstGeom>
          <a:noFill/>
        </p:spPr>
        <p:txBody>
          <a:bodyPr wrap="square">
            <a:spAutoFit/>
          </a:bodyPr>
          <a:lstStyle/>
          <a:p>
            <a:r>
              <a:rPr lang="en-US" sz="3200" b="1" i="0" dirty="0">
                <a:solidFill>
                  <a:srgbClr val="002060"/>
                </a:solidFill>
                <a:effectLst/>
              </a:rPr>
              <a:t>Look at the table and write two sentences about each of the following using superlatives.</a:t>
            </a:r>
            <a:r>
              <a:rPr lang="en-US" sz="3200" b="1" dirty="0">
                <a:solidFill>
                  <a:srgbClr val="002060"/>
                </a:solidFill>
              </a:rPr>
              <a:t> </a:t>
            </a:r>
          </a:p>
        </p:txBody>
      </p:sp>
      <p:sp>
        <p:nvSpPr>
          <p:cNvPr id="4" name="Rectangle 3">
            <a:extLst>
              <a:ext uri="{FF2B5EF4-FFF2-40B4-BE49-F238E27FC236}">
                <a16:creationId xmlns:a16="http://schemas.microsoft.com/office/drawing/2014/main" id="{877BECEF-83AD-44B9-D018-A05F5BEF316F}"/>
              </a:ext>
            </a:extLst>
          </p:cNvPr>
          <p:cNvSpPr/>
          <p:nvPr/>
        </p:nvSpPr>
        <p:spPr>
          <a:xfrm>
            <a:off x="0" y="382264"/>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Extra Practice </a:t>
            </a:r>
          </a:p>
          <a:p>
            <a:pPr algn="ctr"/>
            <a:r>
              <a:rPr lang="en-US" sz="2000" b="1" dirty="0"/>
              <a:t>WB page 61</a:t>
            </a:r>
          </a:p>
        </p:txBody>
      </p:sp>
      <p:pic>
        <p:nvPicPr>
          <p:cNvPr id="6" name="Picture 5">
            <a:extLst>
              <a:ext uri="{FF2B5EF4-FFF2-40B4-BE49-F238E27FC236}">
                <a16:creationId xmlns:a16="http://schemas.microsoft.com/office/drawing/2014/main" id="{0023C0A8-4B40-9E59-3912-AD579C12C0DD}"/>
              </a:ext>
            </a:extLst>
          </p:cNvPr>
          <p:cNvPicPr>
            <a:picLocks noChangeAspect="1"/>
          </p:cNvPicPr>
          <p:nvPr/>
        </p:nvPicPr>
        <p:blipFill>
          <a:blip r:embed="rId2"/>
          <a:stretch>
            <a:fillRect/>
          </a:stretch>
        </p:blipFill>
        <p:spPr>
          <a:xfrm>
            <a:off x="0" y="1459482"/>
            <a:ext cx="12192000" cy="3757165"/>
          </a:xfrm>
          <a:prstGeom prst="rect">
            <a:avLst/>
          </a:prstGeom>
        </p:spPr>
      </p:pic>
      <p:sp>
        <p:nvSpPr>
          <p:cNvPr id="8" name="TextBox 7">
            <a:extLst>
              <a:ext uri="{FF2B5EF4-FFF2-40B4-BE49-F238E27FC236}">
                <a16:creationId xmlns:a16="http://schemas.microsoft.com/office/drawing/2014/main" id="{B481E7BB-0C73-9F53-78F1-BFA5009B9C7C}"/>
              </a:ext>
            </a:extLst>
          </p:cNvPr>
          <p:cNvSpPr txBox="1"/>
          <p:nvPr/>
        </p:nvSpPr>
        <p:spPr>
          <a:xfrm>
            <a:off x="362242" y="5278526"/>
            <a:ext cx="10638692" cy="1077218"/>
          </a:xfrm>
          <a:prstGeom prst="rect">
            <a:avLst/>
          </a:prstGeom>
          <a:noFill/>
        </p:spPr>
        <p:txBody>
          <a:bodyPr wrap="square">
            <a:spAutoFit/>
          </a:bodyPr>
          <a:lstStyle/>
          <a:p>
            <a:r>
              <a:rPr lang="en-US" sz="3200" b="0" i="0" dirty="0">
                <a:solidFill>
                  <a:srgbClr val="FF0000"/>
                </a:solidFill>
                <a:effectLst/>
              </a:rPr>
              <a:t>Example: 1. (size)     ____  	Sydney is the biggest city.</a:t>
            </a:r>
          </a:p>
          <a:p>
            <a:r>
              <a:rPr lang="en-US" sz="3200" dirty="0">
                <a:solidFill>
                  <a:srgbClr val="FF0000"/>
                </a:solidFill>
              </a:rPr>
              <a:t>					Toronto is the smallest city.   </a:t>
            </a:r>
          </a:p>
        </p:txBody>
      </p:sp>
    </p:spTree>
    <p:extLst>
      <p:ext uri="{BB962C8B-B14F-4D97-AF65-F5344CB8AC3E}">
        <p14:creationId xmlns:p14="http://schemas.microsoft.com/office/powerpoint/2010/main" val="4239733095"/>
      </p:ext>
    </p:extLst>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542622-BC41-7FB0-F483-33E76DC2AADD}"/>
              </a:ext>
            </a:extLst>
          </p:cNvPr>
          <p:cNvSpPr txBox="1"/>
          <p:nvPr/>
        </p:nvSpPr>
        <p:spPr>
          <a:xfrm>
            <a:off x="211017" y="4780731"/>
            <a:ext cx="11873130" cy="1569660"/>
          </a:xfrm>
          <a:prstGeom prst="rect">
            <a:avLst/>
          </a:prstGeom>
          <a:noFill/>
        </p:spPr>
        <p:txBody>
          <a:bodyPr wrap="square">
            <a:spAutoFit/>
          </a:bodyPr>
          <a:lstStyle/>
          <a:p>
            <a:r>
              <a:rPr lang="en-US" sz="3200" b="0" i="0" dirty="0">
                <a:solidFill>
                  <a:srgbClr val="002060"/>
                </a:solidFill>
                <a:effectLst/>
              </a:rPr>
              <a:t>2. (temperature) ___________________________________________</a:t>
            </a:r>
            <a:br>
              <a:rPr lang="en-US" sz="3200" b="0" i="0" dirty="0">
                <a:solidFill>
                  <a:srgbClr val="002060"/>
                </a:solidFill>
                <a:effectLst/>
              </a:rPr>
            </a:br>
            <a:r>
              <a:rPr lang="en-US" sz="3200" b="0" i="0" dirty="0">
                <a:solidFill>
                  <a:srgbClr val="002060"/>
                </a:solidFill>
                <a:effectLst/>
              </a:rPr>
              <a:t>3. (pollution) ______________________________________________</a:t>
            </a:r>
            <a:br>
              <a:rPr lang="en-US" sz="3200" b="0" i="0" dirty="0">
                <a:solidFill>
                  <a:srgbClr val="002060"/>
                </a:solidFill>
                <a:effectLst/>
              </a:rPr>
            </a:br>
            <a:r>
              <a:rPr lang="en-US" sz="3200" b="0" i="0" dirty="0">
                <a:solidFill>
                  <a:srgbClr val="002060"/>
                </a:solidFill>
                <a:effectLst/>
              </a:rPr>
              <a:t>4. (cost)</a:t>
            </a:r>
            <a:r>
              <a:rPr lang="en-US" sz="3200" dirty="0">
                <a:solidFill>
                  <a:srgbClr val="002060"/>
                </a:solidFill>
              </a:rPr>
              <a:t> __________________________________________________</a:t>
            </a:r>
          </a:p>
        </p:txBody>
      </p:sp>
      <p:sp>
        <p:nvSpPr>
          <p:cNvPr id="4" name="Rectangle 3">
            <a:extLst>
              <a:ext uri="{FF2B5EF4-FFF2-40B4-BE49-F238E27FC236}">
                <a16:creationId xmlns:a16="http://schemas.microsoft.com/office/drawing/2014/main" id="{E2D92065-B7A6-BCC1-46AD-2BA54AC4040B}"/>
              </a:ext>
            </a:extLst>
          </p:cNvPr>
          <p:cNvSpPr/>
          <p:nvPr/>
        </p:nvSpPr>
        <p:spPr>
          <a:xfrm>
            <a:off x="0" y="382264"/>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Extra Practice </a:t>
            </a:r>
          </a:p>
          <a:p>
            <a:pPr algn="ctr"/>
            <a:r>
              <a:rPr lang="en-US" sz="2000" b="1" dirty="0"/>
              <a:t>WB page 61</a:t>
            </a:r>
          </a:p>
        </p:txBody>
      </p:sp>
      <p:sp>
        <p:nvSpPr>
          <p:cNvPr id="5" name="TextBox 4">
            <a:extLst>
              <a:ext uri="{FF2B5EF4-FFF2-40B4-BE49-F238E27FC236}">
                <a16:creationId xmlns:a16="http://schemas.microsoft.com/office/drawing/2014/main" id="{4DB4BEA8-F0A5-70D0-5B79-6CF3B3BC6344}"/>
              </a:ext>
            </a:extLst>
          </p:cNvPr>
          <p:cNvSpPr txBox="1"/>
          <p:nvPr/>
        </p:nvSpPr>
        <p:spPr>
          <a:xfrm>
            <a:off x="2050366" y="325992"/>
            <a:ext cx="9921239" cy="954107"/>
          </a:xfrm>
          <a:prstGeom prst="rect">
            <a:avLst/>
          </a:prstGeom>
          <a:noFill/>
        </p:spPr>
        <p:txBody>
          <a:bodyPr wrap="square">
            <a:spAutoFit/>
          </a:bodyPr>
          <a:lstStyle/>
          <a:p>
            <a:r>
              <a:rPr lang="en-US" sz="2800" b="1" i="0" dirty="0">
                <a:solidFill>
                  <a:srgbClr val="002060"/>
                </a:solidFill>
                <a:effectLst/>
              </a:rPr>
              <a:t>Look at the table and write two sentences about each of the following using superlatives.</a:t>
            </a:r>
            <a:r>
              <a:rPr lang="en-US" sz="2800" b="1" dirty="0">
                <a:solidFill>
                  <a:srgbClr val="002060"/>
                </a:solidFill>
              </a:rPr>
              <a:t> </a:t>
            </a:r>
          </a:p>
        </p:txBody>
      </p:sp>
      <p:pic>
        <p:nvPicPr>
          <p:cNvPr id="6" name="Picture 5">
            <a:extLst>
              <a:ext uri="{FF2B5EF4-FFF2-40B4-BE49-F238E27FC236}">
                <a16:creationId xmlns:a16="http://schemas.microsoft.com/office/drawing/2014/main" id="{075DB278-BC08-88EC-1A74-9A0D84E435D3}"/>
              </a:ext>
            </a:extLst>
          </p:cNvPr>
          <p:cNvPicPr>
            <a:picLocks noChangeAspect="1"/>
          </p:cNvPicPr>
          <p:nvPr/>
        </p:nvPicPr>
        <p:blipFill>
          <a:blip r:embed="rId2"/>
          <a:stretch>
            <a:fillRect/>
          </a:stretch>
        </p:blipFill>
        <p:spPr>
          <a:xfrm>
            <a:off x="311671" y="1170275"/>
            <a:ext cx="11533325" cy="3554184"/>
          </a:xfrm>
          <a:prstGeom prst="rect">
            <a:avLst/>
          </a:prstGeom>
        </p:spPr>
      </p:pic>
    </p:spTree>
    <p:extLst>
      <p:ext uri="{BB962C8B-B14F-4D97-AF65-F5344CB8AC3E}">
        <p14:creationId xmlns:p14="http://schemas.microsoft.com/office/powerpoint/2010/main" val="502584578"/>
      </p:ext>
    </p:extLst>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542622-BC41-7FB0-F483-33E76DC2AADD}"/>
              </a:ext>
            </a:extLst>
          </p:cNvPr>
          <p:cNvSpPr txBox="1"/>
          <p:nvPr/>
        </p:nvSpPr>
        <p:spPr>
          <a:xfrm>
            <a:off x="318870" y="1280099"/>
            <a:ext cx="11873130" cy="4524315"/>
          </a:xfrm>
          <a:prstGeom prst="rect">
            <a:avLst/>
          </a:prstGeom>
          <a:noFill/>
        </p:spPr>
        <p:txBody>
          <a:bodyPr wrap="square">
            <a:spAutoFit/>
          </a:bodyPr>
          <a:lstStyle/>
          <a:p>
            <a:r>
              <a:rPr lang="en-US" sz="3200" b="0" i="0" dirty="0">
                <a:solidFill>
                  <a:srgbClr val="002060"/>
                </a:solidFill>
                <a:effectLst/>
              </a:rPr>
              <a:t>2. (temperature)</a:t>
            </a:r>
          </a:p>
          <a:p>
            <a:endParaRPr lang="en-US" sz="3200" b="0" i="0" dirty="0">
              <a:solidFill>
                <a:srgbClr val="002060"/>
              </a:solidFill>
              <a:effectLst/>
            </a:endParaRPr>
          </a:p>
          <a:p>
            <a:endParaRPr lang="en-US" sz="3200" dirty="0">
              <a:solidFill>
                <a:srgbClr val="002060"/>
              </a:solidFill>
            </a:endParaRPr>
          </a:p>
          <a:p>
            <a:endParaRPr lang="en-US" sz="3200" b="0" i="0" dirty="0">
              <a:solidFill>
                <a:srgbClr val="002060"/>
              </a:solidFill>
              <a:effectLst/>
            </a:endParaRPr>
          </a:p>
          <a:p>
            <a:r>
              <a:rPr lang="en-US" sz="3200" b="0" i="0" dirty="0">
                <a:solidFill>
                  <a:srgbClr val="002060"/>
                </a:solidFill>
                <a:effectLst/>
              </a:rPr>
              <a:t>3. (pollution)</a:t>
            </a:r>
          </a:p>
          <a:p>
            <a:endParaRPr lang="en-US" sz="3200" b="0" i="0" dirty="0">
              <a:solidFill>
                <a:srgbClr val="002060"/>
              </a:solidFill>
              <a:effectLst/>
            </a:endParaRPr>
          </a:p>
          <a:p>
            <a:endParaRPr lang="en-US" sz="3200" dirty="0">
              <a:solidFill>
                <a:srgbClr val="002060"/>
              </a:solidFill>
            </a:endParaRPr>
          </a:p>
          <a:p>
            <a:r>
              <a:rPr lang="en-US" sz="3200" b="0" i="0" dirty="0">
                <a:solidFill>
                  <a:srgbClr val="002060"/>
                </a:solidFill>
                <a:effectLst/>
              </a:rPr>
              <a:t>4. (cost)</a:t>
            </a:r>
            <a:endParaRPr lang="en-US" sz="3200" dirty="0">
              <a:solidFill>
                <a:srgbClr val="002060"/>
              </a:solidFill>
            </a:endParaRPr>
          </a:p>
          <a:p>
            <a:endParaRPr lang="en-US" sz="3200" dirty="0">
              <a:solidFill>
                <a:srgbClr val="002060"/>
              </a:solidFill>
            </a:endParaRPr>
          </a:p>
        </p:txBody>
      </p:sp>
      <p:sp>
        <p:nvSpPr>
          <p:cNvPr id="4" name="Rectangle 3">
            <a:extLst>
              <a:ext uri="{FF2B5EF4-FFF2-40B4-BE49-F238E27FC236}">
                <a16:creationId xmlns:a16="http://schemas.microsoft.com/office/drawing/2014/main" id="{E2D92065-B7A6-BCC1-46AD-2BA54AC4040B}"/>
              </a:ext>
            </a:extLst>
          </p:cNvPr>
          <p:cNvSpPr/>
          <p:nvPr/>
        </p:nvSpPr>
        <p:spPr>
          <a:xfrm>
            <a:off x="0" y="382264"/>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Extra Practice </a:t>
            </a:r>
          </a:p>
          <a:p>
            <a:pPr algn="ctr"/>
            <a:r>
              <a:rPr lang="en-US" sz="2000" b="1" dirty="0"/>
              <a:t>WB page 61</a:t>
            </a:r>
          </a:p>
        </p:txBody>
      </p:sp>
      <p:sp>
        <p:nvSpPr>
          <p:cNvPr id="5" name="TextBox 4">
            <a:extLst>
              <a:ext uri="{FF2B5EF4-FFF2-40B4-BE49-F238E27FC236}">
                <a16:creationId xmlns:a16="http://schemas.microsoft.com/office/drawing/2014/main" id="{4DB4BEA8-F0A5-70D0-5B79-6CF3B3BC6344}"/>
              </a:ext>
            </a:extLst>
          </p:cNvPr>
          <p:cNvSpPr txBox="1"/>
          <p:nvPr/>
        </p:nvSpPr>
        <p:spPr>
          <a:xfrm>
            <a:off x="2050366" y="325992"/>
            <a:ext cx="9921239" cy="954107"/>
          </a:xfrm>
          <a:prstGeom prst="rect">
            <a:avLst/>
          </a:prstGeom>
          <a:noFill/>
        </p:spPr>
        <p:txBody>
          <a:bodyPr wrap="square">
            <a:spAutoFit/>
          </a:bodyPr>
          <a:lstStyle/>
          <a:p>
            <a:r>
              <a:rPr lang="en-US" sz="2800" b="1" i="0" dirty="0">
                <a:solidFill>
                  <a:srgbClr val="002060"/>
                </a:solidFill>
                <a:effectLst/>
              </a:rPr>
              <a:t>Look at the table and write two sentences about each of the following using superlatives.</a:t>
            </a:r>
            <a:r>
              <a:rPr lang="en-US" sz="2800" b="1" dirty="0">
                <a:solidFill>
                  <a:srgbClr val="002060"/>
                </a:solidFill>
              </a:rPr>
              <a:t> </a:t>
            </a:r>
          </a:p>
        </p:txBody>
      </p:sp>
      <p:sp>
        <p:nvSpPr>
          <p:cNvPr id="9" name="TextBox 8">
            <a:extLst>
              <a:ext uri="{FF2B5EF4-FFF2-40B4-BE49-F238E27FC236}">
                <a16:creationId xmlns:a16="http://schemas.microsoft.com/office/drawing/2014/main" id="{82C63AB3-23CD-B2D4-DD6E-952F9955CA33}"/>
              </a:ext>
            </a:extLst>
          </p:cNvPr>
          <p:cNvSpPr txBox="1"/>
          <p:nvPr/>
        </p:nvSpPr>
        <p:spPr>
          <a:xfrm>
            <a:off x="662354" y="1760865"/>
            <a:ext cx="10867292" cy="1569660"/>
          </a:xfrm>
          <a:prstGeom prst="rect">
            <a:avLst/>
          </a:prstGeom>
          <a:noFill/>
        </p:spPr>
        <p:txBody>
          <a:bodyPr wrap="square">
            <a:spAutoFit/>
          </a:bodyPr>
          <a:lstStyle/>
          <a:p>
            <a:r>
              <a:rPr lang="en-US" sz="3200" b="0" i="0" dirty="0">
                <a:solidFill>
                  <a:srgbClr val="FF0000"/>
                </a:solidFill>
                <a:effectLst/>
              </a:rPr>
              <a:t>Ho Chi Minh City has the highest temperature./ </a:t>
            </a:r>
          </a:p>
          <a:p>
            <a:r>
              <a:rPr lang="en-US" sz="3200" b="0" i="0" dirty="0">
                <a:solidFill>
                  <a:srgbClr val="FF0000"/>
                </a:solidFill>
                <a:effectLst/>
              </a:rPr>
              <a:t>Ho Chi Minh City is the hottest city.</a:t>
            </a:r>
            <a:br>
              <a:rPr lang="en-US" sz="3200" b="0" i="0" dirty="0">
                <a:solidFill>
                  <a:srgbClr val="FF0000"/>
                </a:solidFill>
                <a:effectLst/>
              </a:rPr>
            </a:br>
            <a:r>
              <a:rPr lang="en-US" sz="3200" b="0" i="0" dirty="0">
                <a:solidFill>
                  <a:srgbClr val="FF0000"/>
                </a:solidFill>
                <a:effectLst/>
              </a:rPr>
              <a:t>Toronto has the lowest temperature./ Toronto is the coldest city.</a:t>
            </a:r>
            <a:r>
              <a:rPr lang="en-US" sz="3200" dirty="0">
                <a:solidFill>
                  <a:srgbClr val="FF0000"/>
                </a:solidFill>
              </a:rPr>
              <a:t> </a:t>
            </a:r>
          </a:p>
        </p:txBody>
      </p:sp>
      <p:sp>
        <p:nvSpPr>
          <p:cNvPr id="11" name="TextBox 10">
            <a:extLst>
              <a:ext uri="{FF2B5EF4-FFF2-40B4-BE49-F238E27FC236}">
                <a16:creationId xmlns:a16="http://schemas.microsoft.com/office/drawing/2014/main" id="{00B9BAEF-B3AE-A631-C622-9D1E71CE6EF0}"/>
              </a:ext>
            </a:extLst>
          </p:cNvPr>
          <p:cNvSpPr txBox="1"/>
          <p:nvPr/>
        </p:nvSpPr>
        <p:spPr>
          <a:xfrm>
            <a:off x="662354" y="3769087"/>
            <a:ext cx="10867292" cy="1077218"/>
          </a:xfrm>
          <a:prstGeom prst="rect">
            <a:avLst/>
          </a:prstGeom>
          <a:noFill/>
        </p:spPr>
        <p:txBody>
          <a:bodyPr wrap="square">
            <a:spAutoFit/>
          </a:bodyPr>
          <a:lstStyle/>
          <a:p>
            <a:r>
              <a:rPr lang="en-US" sz="3200" b="0" i="0" dirty="0">
                <a:solidFill>
                  <a:srgbClr val="FF0000"/>
                </a:solidFill>
                <a:effectLst/>
              </a:rPr>
              <a:t>Ho Chi Minh City is the most polluted city.</a:t>
            </a:r>
            <a:br>
              <a:rPr lang="en-US" sz="3200" b="0" i="0" dirty="0">
                <a:solidFill>
                  <a:srgbClr val="FF0000"/>
                </a:solidFill>
                <a:effectLst/>
              </a:rPr>
            </a:br>
            <a:r>
              <a:rPr lang="en-US" sz="3200" b="0" i="0" dirty="0">
                <a:solidFill>
                  <a:srgbClr val="FF0000"/>
                </a:solidFill>
                <a:effectLst/>
              </a:rPr>
              <a:t>Toronto is the cleanest city.</a:t>
            </a:r>
            <a:endParaRPr lang="en-US" sz="3200" dirty="0">
              <a:solidFill>
                <a:srgbClr val="FF0000"/>
              </a:solidFill>
            </a:endParaRPr>
          </a:p>
        </p:txBody>
      </p:sp>
      <p:sp>
        <p:nvSpPr>
          <p:cNvPr id="13" name="TextBox 12">
            <a:extLst>
              <a:ext uri="{FF2B5EF4-FFF2-40B4-BE49-F238E27FC236}">
                <a16:creationId xmlns:a16="http://schemas.microsoft.com/office/drawing/2014/main" id="{FEC56548-B884-FAEE-4580-8A9DCCC9D3AC}"/>
              </a:ext>
            </a:extLst>
          </p:cNvPr>
          <p:cNvSpPr txBox="1"/>
          <p:nvPr/>
        </p:nvSpPr>
        <p:spPr>
          <a:xfrm>
            <a:off x="662354" y="5265805"/>
            <a:ext cx="10867292" cy="1077218"/>
          </a:xfrm>
          <a:prstGeom prst="rect">
            <a:avLst/>
          </a:prstGeom>
          <a:noFill/>
        </p:spPr>
        <p:txBody>
          <a:bodyPr wrap="square">
            <a:spAutoFit/>
          </a:bodyPr>
          <a:lstStyle/>
          <a:p>
            <a:r>
              <a:rPr lang="en-US" sz="3200" b="0" i="0" dirty="0">
                <a:solidFill>
                  <a:srgbClr val="FF0000"/>
                </a:solidFill>
                <a:effectLst/>
              </a:rPr>
              <a:t>Toronto is the most expensive city.</a:t>
            </a:r>
            <a:br>
              <a:rPr lang="en-US" sz="3200" b="0" i="0" dirty="0">
                <a:solidFill>
                  <a:srgbClr val="FF0000"/>
                </a:solidFill>
                <a:effectLst/>
              </a:rPr>
            </a:br>
            <a:r>
              <a:rPr lang="en-US" sz="3200" b="0" i="0" dirty="0">
                <a:solidFill>
                  <a:srgbClr val="FF0000"/>
                </a:solidFill>
                <a:effectLst/>
              </a:rPr>
              <a:t>Ho Chi Minh City is the cheapest city.</a:t>
            </a:r>
            <a:r>
              <a:rPr lang="en-US" sz="3200" dirty="0">
                <a:solidFill>
                  <a:srgbClr val="FF0000"/>
                </a:solidFill>
              </a:rPr>
              <a:t> </a:t>
            </a:r>
          </a:p>
        </p:txBody>
      </p:sp>
    </p:spTree>
    <p:extLst>
      <p:ext uri="{BB962C8B-B14F-4D97-AF65-F5344CB8AC3E}">
        <p14:creationId xmlns:p14="http://schemas.microsoft.com/office/powerpoint/2010/main" val="55666003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78297" y="1324947"/>
            <a:ext cx="482703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t>Warm-up</a:t>
            </a:r>
            <a:endParaRPr lang="en-US" b="1" dirty="0"/>
          </a:p>
        </p:txBody>
      </p:sp>
      <p:sp>
        <p:nvSpPr>
          <p:cNvPr id="9" name="Rounded Rectangle 8"/>
          <p:cNvSpPr/>
          <p:nvPr/>
        </p:nvSpPr>
        <p:spPr>
          <a:xfrm>
            <a:off x="1275181" y="4680865"/>
            <a:ext cx="482703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t>Consolidation</a:t>
            </a:r>
            <a:endParaRPr lang="en-US" b="1" dirty="0"/>
          </a:p>
        </p:txBody>
      </p:sp>
      <p:sp>
        <p:nvSpPr>
          <p:cNvPr id="10" name="Rounded Rectangle 9"/>
          <p:cNvSpPr/>
          <p:nvPr/>
        </p:nvSpPr>
        <p:spPr>
          <a:xfrm>
            <a:off x="1296957" y="5598378"/>
            <a:ext cx="482703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t>Wrap-up</a:t>
            </a:r>
            <a:endParaRPr lang="en-US" b="1" dirty="0"/>
          </a:p>
        </p:txBody>
      </p:sp>
      <p:sp>
        <p:nvSpPr>
          <p:cNvPr id="12" name="Rounded Rectangle 11"/>
          <p:cNvSpPr/>
          <p:nvPr/>
        </p:nvSpPr>
        <p:spPr>
          <a:xfrm>
            <a:off x="1278297" y="2194231"/>
            <a:ext cx="482703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t>Pre-Writing: Reading</a:t>
            </a:r>
            <a:endParaRPr lang="en-US" b="1" dirty="0"/>
          </a:p>
        </p:txBody>
      </p:sp>
      <p:sp>
        <p:nvSpPr>
          <p:cNvPr id="13" name="Rounded Rectangle 12"/>
          <p:cNvSpPr/>
          <p:nvPr/>
        </p:nvSpPr>
        <p:spPr>
          <a:xfrm>
            <a:off x="1300066" y="497631"/>
            <a:ext cx="4802153"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sp>
        <p:nvSpPr>
          <p:cNvPr id="11" name="Rounded Rectangle 10"/>
          <p:cNvSpPr/>
          <p:nvPr/>
        </p:nvSpPr>
        <p:spPr>
          <a:xfrm>
            <a:off x="1275181" y="3041769"/>
            <a:ext cx="482703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t>Pre-Writing: Speaking</a:t>
            </a:r>
            <a:endParaRPr lang="en-US" b="1" dirty="0"/>
          </a:p>
        </p:txBody>
      </p:sp>
      <p:sp>
        <p:nvSpPr>
          <p:cNvPr id="14" name="Rounded Rectangle 13"/>
          <p:cNvSpPr/>
          <p:nvPr/>
        </p:nvSpPr>
        <p:spPr>
          <a:xfrm>
            <a:off x="1268960" y="3903301"/>
            <a:ext cx="482703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t>Writing</a:t>
            </a:r>
            <a:endParaRPr lang="en-US" b="1" dirty="0"/>
          </a:p>
        </p:txBody>
      </p:sp>
      <p:pic>
        <p:nvPicPr>
          <p:cNvPr id="3" name="Picture 2"/>
          <p:cNvPicPr>
            <a:picLocks noChangeAspect="1"/>
          </p:cNvPicPr>
          <p:nvPr/>
        </p:nvPicPr>
        <p:blipFill>
          <a:blip r:embed="rId2"/>
          <a:stretch>
            <a:fillRect/>
          </a:stretch>
        </p:blipFill>
        <p:spPr>
          <a:xfrm>
            <a:off x="6943883" y="494145"/>
            <a:ext cx="4201181" cy="586971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09806552"/>
      </p:ext>
    </p:extLst>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5052"/>
            <a:ext cx="9229273" cy="6152307"/>
          </a:xfrm>
          <a:prstGeom prst="rect">
            <a:avLst/>
          </a:prstGeom>
        </p:spPr>
      </p:pic>
      <p:sp>
        <p:nvSpPr>
          <p:cNvPr id="4" name="Rectangle 3">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580036021"/>
      </p:ext>
    </p:extLst>
  </p:cSld>
  <p:clrMapOvr>
    <a:masterClrMapping/>
  </p:clrMapOvr>
  <p:transition spd="med">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9A89F8-F1F5-E98F-8A42-965AD666B2F5}"/>
              </a:ext>
            </a:extLst>
          </p:cNvPr>
          <p:cNvSpPr txBox="1"/>
          <p:nvPr/>
        </p:nvSpPr>
        <p:spPr>
          <a:xfrm>
            <a:off x="4737382" y="428013"/>
            <a:ext cx="2548636" cy="646331"/>
          </a:xfrm>
          <a:prstGeom prst="rect">
            <a:avLst/>
          </a:prstGeom>
          <a:solidFill>
            <a:srgbClr val="00B050"/>
          </a:solidFill>
        </p:spPr>
        <p:txBody>
          <a:bodyPr wrap="square" rtlCol="0">
            <a:spAutoFit/>
          </a:bodyPr>
          <a:lstStyle/>
          <a:p>
            <a:r>
              <a:rPr lang="en-US" sz="3600" b="1" dirty="0">
                <a:solidFill>
                  <a:schemeClr val="bg1"/>
                </a:solidFill>
              </a:rPr>
              <a:t>LET’S PLAY!</a:t>
            </a:r>
          </a:p>
        </p:txBody>
      </p:sp>
      <p:sp>
        <p:nvSpPr>
          <p:cNvPr id="6" name="TextBox 5">
            <a:hlinkClick r:id="rId3"/>
            <a:extLst>
              <a:ext uri="{FF2B5EF4-FFF2-40B4-BE49-F238E27FC236}">
                <a16:creationId xmlns:a16="http://schemas.microsoft.com/office/drawing/2014/main" id="{E1E5F3FD-6BB8-5619-2333-CA2B6864EC18}"/>
              </a:ext>
            </a:extLst>
          </p:cNvPr>
          <p:cNvSpPr txBox="1"/>
          <p:nvPr/>
        </p:nvSpPr>
        <p:spPr>
          <a:xfrm>
            <a:off x="8099909" y="529517"/>
            <a:ext cx="3407912" cy="40011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US" sz="2000" b="1" i="1" dirty="0">
                <a:solidFill>
                  <a:srgbClr val="0070C0"/>
                </a:solidFill>
              </a:rPr>
              <a:t>Click here to play the game!</a:t>
            </a:r>
          </a:p>
        </p:txBody>
      </p:sp>
      <p:pic>
        <p:nvPicPr>
          <p:cNvPr id="4" name="Picture 3">
            <a:extLst>
              <a:ext uri="{FF2B5EF4-FFF2-40B4-BE49-F238E27FC236}">
                <a16:creationId xmlns:a16="http://schemas.microsoft.com/office/drawing/2014/main" id="{A700421C-4EBE-079E-B83F-3B181B23BFCA}"/>
              </a:ext>
            </a:extLst>
          </p:cNvPr>
          <p:cNvPicPr>
            <a:picLocks noChangeAspect="1"/>
          </p:cNvPicPr>
          <p:nvPr/>
        </p:nvPicPr>
        <p:blipFill>
          <a:blip r:embed="rId4"/>
          <a:stretch>
            <a:fillRect/>
          </a:stretch>
        </p:blipFill>
        <p:spPr>
          <a:xfrm>
            <a:off x="684179" y="1213558"/>
            <a:ext cx="10934700" cy="5114925"/>
          </a:xfrm>
          <a:prstGeom prst="rect">
            <a:avLst/>
          </a:prstGeom>
        </p:spPr>
      </p:pic>
    </p:spTree>
    <p:extLst>
      <p:ext uri="{BB962C8B-B14F-4D97-AF65-F5344CB8AC3E}">
        <p14:creationId xmlns:p14="http://schemas.microsoft.com/office/powerpoint/2010/main" val="3462220322"/>
      </p:ext>
    </p:extLst>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68710"/>
            <a:ext cx="8927690" cy="6087062"/>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1431180558"/>
      </p:ext>
    </p:extLst>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68C301-1761-5D40-DB13-693B44770B18}"/>
              </a:ext>
            </a:extLst>
          </p:cNvPr>
          <p:cNvSpPr txBox="1"/>
          <p:nvPr/>
        </p:nvSpPr>
        <p:spPr>
          <a:xfrm>
            <a:off x="371901" y="927137"/>
            <a:ext cx="9194800" cy="584775"/>
          </a:xfrm>
          <a:prstGeom prst="rect">
            <a:avLst/>
          </a:prstGeom>
          <a:noFill/>
        </p:spPr>
        <p:txBody>
          <a:bodyPr wrap="square">
            <a:spAutoFit/>
          </a:bodyPr>
          <a:lstStyle/>
          <a:p>
            <a:r>
              <a:rPr lang="en-US" sz="3200" b="0" i="1" u="sng" dirty="0">
                <a:solidFill>
                  <a:srgbClr val="002060"/>
                </a:solidFill>
                <a:effectLst/>
              </a:rPr>
              <a:t>To write</a:t>
            </a:r>
            <a:r>
              <a:rPr lang="en-US" sz="3200" i="1" u="sng" dirty="0">
                <a:solidFill>
                  <a:srgbClr val="002060"/>
                </a:solidFill>
              </a:rPr>
              <a:t> a paragraph about a city you should</a:t>
            </a:r>
            <a:r>
              <a:rPr lang="en-US" sz="3200" b="0" i="1" u="sng" dirty="0">
                <a:solidFill>
                  <a:srgbClr val="002060"/>
                </a:solidFill>
                <a:effectLst/>
              </a:rPr>
              <a:t>:</a:t>
            </a:r>
            <a:endParaRPr lang="en-US" sz="3200" i="1" dirty="0"/>
          </a:p>
        </p:txBody>
      </p:sp>
      <p:sp>
        <p:nvSpPr>
          <p:cNvPr id="5" name="TextBox 4">
            <a:extLst>
              <a:ext uri="{FF2B5EF4-FFF2-40B4-BE49-F238E27FC236}">
                <a16:creationId xmlns:a16="http://schemas.microsoft.com/office/drawing/2014/main" id="{A48E3511-9DA8-3817-DDB3-84FAF8448F0F}"/>
              </a:ext>
            </a:extLst>
          </p:cNvPr>
          <p:cNvSpPr txBox="1"/>
          <p:nvPr/>
        </p:nvSpPr>
        <p:spPr>
          <a:xfrm>
            <a:off x="724484" y="1722430"/>
            <a:ext cx="10501533" cy="584775"/>
          </a:xfrm>
          <a:prstGeom prst="rect">
            <a:avLst/>
          </a:prstGeom>
          <a:noFill/>
        </p:spPr>
        <p:txBody>
          <a:bodyPr wrap="square">
            <a:spAutoFit/>
          </a:bodyPr>
          <a:lstStyle/>
          <a:p>
            <a:r>
              <a:rPr lang="en-US" sz="3200" b="0" i="0" dirty="0">
                <a:solidFill>
                  <a:srgbClr val="FF0000"/>
                </a:solidFill>
                <a:effectLst/>
              </a:rPr>
              <a:t>1. Introduce the name of the </a:t>
            </a:r>
            <a:r>
              <a:rPr lang="en-US" sz="3200" dirty="0">
                <a:solidFill>
                  <a:srgbClr val="FF0000"/>
                </a:solidFill>
              </a:rPr>
              <a:t>city and the location.</a:t>
            </a:r>
            <a:endParaRPr lang="en-US" sz="3200" dirty="0"/>
          </a:p>
        </p:txBody>
      </p:sp>
      <p:sp>
        <p:nvSpPr>
          <p:cNvPr id="7" name="TextBox 6">
            <a:extLst>
              <a:ext uri="{FF2B5EF4-FFF2-40B4-BE49-F238E27FC236}">
                <a16:creationId xmlns:a16="http://schemas.microsoft.com/office/drawing/2014/main" id="{BE21078F-4675-AAF3-316F-DE316A8829F2}"/>
              </a:ext>
            </a:extLst>
          </p:cNvPr>
          <p:cNvSpPr txBox="1"/>
          <p:nvPr/>
        </p:nvSpPr>
        <p:spPr>
          <a:xfrm>
            <a:off x="724486" y="2648350"/>
            <a:ext cx="9924757" cy="584775"/>
          </a:xfrm>
          <a:prstGeom prst="rect">
            <a:avLst/>
          </a:prstGeom>
          <a:noFill/>
        </p:spPr>
        <p:txBody>
          <a:bodyPr wrap="square">
            <a:spAutoFit/>
          </a:bodyPr>
          <a:lstStyle/>
          <a:p>
            <a:r>
              <a:rPr lang="en-US" sz="3200" b="0" i="0" dirty="0">
                <a:solidFill>
                  <a:srgbClr val="FF0000"/>
                </a:solidFill>
                <a:effectLst/>
              </a:rPr>
              <a:t>2. Talk about the size/ the area (compare to other cities).</a:t>
            </a:r>
            <a:endParaRPr lang="en-US" sz="3200" dirty="0"/>
          </a:p>
        </p:txBody>
      </p:sp>
      <p:sp>
        <p:nvSpPr>
          <p:cNvPr id="8" name="TextBox 7">
            <a:extLst>
              <a:ext uri="{FF2B5EF4-FFF2-40B4-BE49-F238E27FC236}">
                <a16:creationId xmlns:a16="http://schemas.microsoft.com/office/drawing/2014/main" id="{EE939042-3E3B-DE73-3D06-81E33FEC7311}"/>
              </a:ext>
            </a:extLst>
          </p:cNvPr>
          <p:cNvSpPr txBox="1"/>
          <p:nvPr/>
        </p:nvSpPr>
        <p:spPr>
          <a:xfrm>
            <a:off x="724485" y="3602457"/>
            <a:ext cx="10304585" cy="584775"/>
          </a:xfrm>
          <a:prstGeom prst="rect">
            <a:avLst/>
          </a:prstGeom>
          <a:noFill/>
        </p:spPr>
        <p:txBody>
          <a:bodyPr wrap="square">
            <a:spAutoFit/>
          </a:bodyPr>
          <a:lstStyle/>
          <a:p>
            <a:r>
              <a:rPr lang="en-US" sz="3200" b="0" i="0" dirty="0">
                <a:solidFill>
                  <a:srgbClr val="FF0000"/>
                </a:solidFill>
                <a:effectLst/>
              </a:rPr>
              <a:t>3. Say something related to the population of that city. </a:t>
            </a:r>
            <a:endParaRPr lang="en-US" sz="3200" dirty="0"/>
          </a:p>
        </p:txBody>
      </p:sp>
      <p:sp>
        <p:nvSpPr>
          <p:cNvPr id="9" name="TextBox 8">
            <a:extLst>
              <a:ext uri="{FF2B5EF4-FFF2-40B4-BE49-F238E27FC236}">
                <a16:creationId xmlns:a16="http://schemas.microsoft.com/office/drawing/2014/main" id="{61E5B9CE-DA71-CBD7-EF5F-FA523F64BBA1}"/>
              </a:ext>
            </a:extLst>
          </p:cNvPr>
          <p:cNvSpPr txBox="1"/>
          <p:nvPr/>
        </p:nvSpPr>
        <p:spPr>
          <a:xfrm>
            <a:off x="724485" y="4485850"/>
            <a:ext cx="10304586" cy="584775"/>
          </a:xfrm>
          <a:prstGeom prst="rect">
            <a:avLst/>
          </a:prstGeom>
          <a:noFill/>
        </p:spPr>
        <p:txBody>
          <a:bodyPr wrap="square">
            <a:spAutoFit/>
          </a:bodyPr>
          <a:lstStyle/>
          <a:p>
            <a:r>
              <a:rPr lang="en-US" sz="3200" b="0" i="0" dirty="0">
                <a:solidFill>
                  <a:srgbClr val="FF0000"/>
                </a:solidFill>
                <a:effectLst/>
              </a:rPr>
              <a:t>4. </a:t>
            </a:r>
            <a:r>
              <a:rPr lang="en-US" sz="3200" dirty="0">
                <a:solidFill>
                  <a:srgbClr val="FF0000"/>
                </a:solidFill>
              </a:rPr>
              <a:t>Mention the weather/temperature/ best time to visit</a:t>
            </a:r>
            <a:r>
              <a:rPr lang="en-US" sz="3200" b="0" i="0" dirty="0">
                <a:solidFill>
                  <a:srgbClr val="FF0000"/>
                </a:solidFill>
                <a:effectLst/>
              </a:rPr>
              <a:t>.</a:t>
            </a:r>
            <a:endParaRPr lang="en-US" sz="3200" dirty="0"/>
          </a:p>
        </p:txBody>
      </p:sp>
      <p:sp>
        <p:nvSpPr>
          <p:cNvPr id="10" name="TextBox 9">
            <a:extLst>
              <a:ext uri="{FF2B5EF4-FFF2-40B4-BE49-F238E27FC236}">
                <a16:creationId xmlns:a16="http://schemas.microsoft.com/office/drawing/2014/main" id="{6133B5D5-124D-7AFF-34D6-41C8E4EB6C00}"/>
              </a:ext>
            </a:extLst>
          </p:cNvPr>
          <p:cNvSpPr txBox="1"/>
          <p:nvPr/>
        </p:nvSpPr>
        <p:spPr>
          <a:xfrm>
            <a:off x="724485" y="5346088"/>
            <a:ext cx="9713743" cy="584775"/>
          </a:xfrm>
          <a:prstGeom prst="rect">
            <a:avLst/>
          </a:prstGeom>
          <a:noFill/>
        </p:spPr>
        <p:txBody>
          <a:bodyPr wrap="square">
            <a:spAutoFit/>
          </a:bodyPr>
          <a:lstStyle/>
          <a:p>
            <a:r>
              <a:rPr lang="en-US" sz="3200" dirty="0">
                <a:solidFill>
                  <a:srgbClr val="FF0000"/>
                </a:solidFill>
              </a:rPr>
              <a:t>5</a:t>
            </a:r>
            <a:r>
              <a:rPr lang="en-US" sz="3200" b="0" i="0" dirty="0">
                <a:solidFill>
                  <a:srgbClr val="FF0000"/>
                </a:solidFill>
                <a:effectLst/>
              </a:rPr>
              <a:t>. What is </a:t>
            </a:r>
            <a:r>
              <a:rPr lang="en-US" sz="3200" dirty="0">
                <a:solidFill>
                  <a:srgbClr val="FF0000"/>
                </a:solidFill>
              </a:rPr>
              <a:t>it famous for/ what are interesting facts?</a:t>
            </a:r>
            <a:endParaRPr lang="en-US" sz="3200" dirty="0"/>
          </a:p>
        </p:txBody>
      </p:sp>
      <p:sp>
        <p:nvSpPr>
          <p:cNvPr id="11" name="Rectangle 10">
            <a:extLst>
              <a:ext uri="{FF2B5EF4-FFF2-40B4-BE49-F238E27FC236}">
                <a16:creationId xmlns:a16="http://schemas.microsoft.com/office/drawing/2014/main" id="{2F4B668F-B248-0265-65FA-64C29F48D4A7}"/>
              </a:ext>
            </a:extLst>
          </p:cNvPr>
          <p:cNvSpPr/>
          <p:nvPr/>
        </p:nvSpPr>
        <p:spPr>
          <a:xfrm>
            <a:off x="163688" y="247387"/>
            <a:ext cx="3220369" cy="707886"/>
          </a:xfrm>
          <a:prstGeom prst="rect">
            <a:avLst/>
          </a:prstGeom>
        </p:spPr>
        <p:txBody>
          <a:bodyPr wrap="none">
            <a:spAutoFit/>
          </a:bodyPr>
          <a:lstStyle/>
          <a:p>
            <a:r>
              <a:rPr lang="en-US" sz="4000" b="1" dirty="0">
                <a:solidFill>
                  <a:srgbClr val="FF0000"/>
                </a:solidFill>
              </a:rPr>
              <a:t>Today’s lesson</a:t>
            </a:r>
          </a:p>
        </p:txBody>
      </p:sp>
    </p:spTree>
    <p:extLst>
      <p:ext uri="{BB962C8B-B14F-4D97-AF65-F5344CB8AC3E}">
        <p14:creationId xmlns:p14="http://schemas.microsoft.com/office/powerpoint/2010/main" val="1158968006"/>
      </p:ext>
    </p:extLst>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3362267" cy="923330"/>
          </a:xfrm>
          <a:prstGeom prst="rect">
            <a:avLst/>
          </a:prstGeom>
        </p:spPr>
        <p:txBody>
          <a:bodyPr wrap="none">
            <a:spAutoFit/>
          </a:bodyPr>
          <a:lstStyle/>
          <a:p>
            <a:r>
              <a:rPr lang="en-US" sz="5400" b="1" dirty="0">
                <a:solidFill>
                  <a:srgbClr val="FF0000"/>
                </a:solidFill>
              </a:rPr>
              <a:t>Homework</a:t>
            </a:r>
          </a:p>
        </p:txBody>
      </p:sp>
      <p:sp>
        <p:nvSpPr>
          <p:cNvPr id="5" name="Rectangle 4"/>
          <p:cNvSpPr/>
          <p:nvPr/>
        </p:nvSpPr>
        <p:spPr>
          <a:xfrm>
            <a:off x="890780" y="1956247"/>
            <a:ext cx="10725150" cy="3416320"/>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marL="571500" indent="-571500">
              <a:lnSpc>
                <a:spcPct val="150000"/>
              </a:lnSpc>
              <a:buFontTx/>
              <a:buChar char="-"/>
            </a:pPr>
            <a:r>
              <a:rPr lang="en-US" sz="3600" i="1" dirty="0">
                <a:solidFill>
                  <a:srgbClr val="0070C0"/>
                </a:solidFill>
              </a:rPr>
              <a:t>Write a paragraph about your city or a city you love</a:t>
            </a:r>
          </a:p>
          <a:p>
            <a:pPr marL="571500" indent="-571500">
              <a:lnSpc>
                <a:spcPct val="150000"/>
              </a:lnSpc>
              <a:buFontTx/>
              <a:buChar char="-"/>
            </a:pPr>
            <a:r>
              <a:rPr lang="en-US" sz="3600" i="1" dirty="0">
                <a:solidFill>
                  <a:srgbClr val="0070C0"/>
                </a:solidFill>
              </a:rPr>
              <a:t>Prepare the next lesson (pages 104 &amp; 105 SB)</a:t>
            </a:r>
          </a:p>
          <a:p>
            <a:pPr marL="571500" indent="-571500">
              <a:lnSpc>
                <a:spcPct val="150000"/>
              </a:lnSpc>
              <a:buFontTx/>
              <a:buChar char="-"/>
            </a:pPr>
            <a:r>
              <a:rPr lang="en-US" sz="3600" i="1" dirty="0">
                <a:solidFill>
                  <a:srgbClr val="0070C0"/>
                </a:solidFill>
              </a:rPr>
              <a:t>Complete the writing notes in </a:t>
            </a:r>
            <a:r>
              <a:rPr lang="en-US" sz="3600" b="1" i="1" dirty="0" err="1">
                <a:solidFill>
                  <a:srgbClr val="0070C0"/>
                </a:solidFill>
              </a:rPr>
              <a:t>Tiếng</a:t>
            </a:r>
            <a:r>
              <a:rPr lang="en-US" sz="3600" b="1" i="1" dirty="0">
                <a:solidFill>
                  <a:srgbClr val="0070C0"/>
                </a:solidFill>
              </a:rPr>
              <a:t> Anh 6 </a:t>
            </a:r>
            <a:r>
              <a:rPr lang="en-US" sz="3600" b="1" i="1" dirty="0" err="1">
                <a:solidFill>
                  <a:srgbClr val="0070C0"/>
                </a:solidFill>
              </a:rPr>
              <a:t>i</a:t>
            </a:r>
            <a:r>
              <a:rPr lang="en-US" sz="3600" b="1" i="1" dirty="0">
                <a:solidFill>
                  <a:srgbClr val="0070C0"/>
                </a:solidFill>
              </a:rPr>
              <a:t>-Learn Smart World Notebook</a:t>
            </a:r>
            <a:r>
              <a:rPr lang="en-US" sz="3600" i="1" dirty="0">
                <a:solidFill>
                  <a:srgbClr val="0070C0"/>
                </a:solidFill>
              </a:rPr>
              <a:t> (page 63) </a:t>
            </a:r>
          </a:p>
        </p:txBody>
      </p:sp>
    </p:spTree>
    <p:extLst>
      <p:ext uri="{BB962C8B-B14F-4D97-AF65-F5344CB8AC3E}">
        <p14:creationId xmlns:p14="http://schemas.microsoft.com/office/powerpoint/2010/main" val="1759097642"/>
      </p:ext>
    </p:extLst>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5358"/>
          <a:stretch/>
        </p:blipFill>
        <p:spPr>
          <a:xfrm>
            <a:off x="-18662" y="0"/>
            <a:ext cx="12192000" cy="6839339"/>
          </a:xfrm>
          <a:prstGeom prst="rect">
            <a:avLst/>
          </a:prstGeom>
        </p:spPr>
      </p:pic>
      <p:sp>
        <p:nvSpPr>
          <p:cNvPr id="3" name="TextBox 2"/>
          <p:cNvSpPr txBox="1"/>
          <p:nvPr/>
        </p:nvSpPr>
        <p:spPr>
          <a:xfrm>
            <a:off x="4557744" y="5621955"/>
            <a:ext cx="3102690" cy="646331"/>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600" dirty="0">
                <a:solidFill>
                  <a:srgbClr val="FF0000"/>
                </a:solidFill>
              </a:rPr>
              <a:t>Enjoy your day!</a:t>
            </a:r>
            <a:endParaRPr lang="en-US" dirty="0">
              <a:solidFill>
                <a:srgbClr val="FF0000"/>
              </a:solidFill>
            </a:endParaRPr>
          </a:p>
        </p:txBody>
      </p:sp>
    </p:spTree>
    <p:extLst>
      <p:ext uri="{BB962C8B-B14F-4D97-AF65-F5344CB8AC3E}">
        <p14:creationId xmlns:p14="http://schemas.microsoft.com/office/powerpoint/2010/main" val="110292408"/>
      </p:ext>
    </p:extLst>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13383" y="410547"/>
            <a:ext cx="3181739" cy="662473"/>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Objectives</a:t>
            </a:r>
            <a:endParaRPr lang="en-US" dirty="0"/>
          </a:p>
        </p:txBody>
      </p:sp>
      <p:sp>
        <p:nvSpPr>
          <p:cNvPr id="3" name="TextBox 2"/>
          <p:cNvSpPr txBox="1"/>
          <p:nvPr/>
        </p:nvSpPr>
        <p:spPr>
          <a:xfrm>
            <a:off x="914405" y="1381472"/>
            <a:ext cx="10832836" cy="3302764"/>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a:t>
            </a:r>
          </a:p>
          <a:p>
            <a:endParaRPr lang="en-US" sz="5400" baseline="-25000" dirty="0">
              <a:solidFill>
                <a:srgbClr val="FF0000"/>
              </a:solidFill>
              <a:ea typeface="Times New Roman" panose="02020603050405020304" pitchFamily="18" charset="0"/>
            </a:endParaRPr>
          </a:p>
          <a:p>
            <a:pPr marL="0" marR="0" algn="just">
              <a:lnSpc>
                <a:spcPct val="130000"/>
              </a:lnSpc>
              <a:spcBef>
                <a:spcPts val="0"/>
              </a:spcBef>
              <a:spcAft>
                <a:spcPts val="0"/>
              </a:spcAft>
            </a:pPr>
            <a:r>
              <a:rPr lang="en-US" sz="3600" dirty="0">
                <a:solidFill>
                  <a:srgbClr val="002060"/>
                </a:solidFill>
                <a:effectLst/>
                <a:ea typeface="Times New Roman" panose="02020603050405020304" pitchFamily="18" charset="0"/>
              </a:rPr>
              <a:t>- read and get some ideas about Cities topics;</a:t>
            </a:r>
          </a:p>
          <a:p>
            <a:pPr marL="0" marR="0" algn="just">
              <a:lnSpc>
                <a:spcPct val="130000"/>
              </a:lnSpc>
              <a:spcBef>
                <a:spcPts val="0"/>
              </a:spcBef>
              <a:spcAft>
                <a:spcPts val="0"/>
              </a:spcAft>
            </a:pPr>
            <a:r>
              <a:rPr lang="en-US" sz="3600" dirty="0">
                <a:solidFill>
                  <a:srgbClr val="002060"/>
                </a:solidFill>
                <a:effectLst/>
                <a:ea typeface="Times New Roman" panose="02020603050405020304" pitchFamily="18" charset="0"/>
              </a:rPr>
              <a:t>- compare and talk about cities around the world;</a:t>
            </a:r>
          </a:p>
          <a:p>
            <a:pPr marL="0" marR="0" algn="just">
              <a:lnSpc>
                <a:spcPct val="130000"/>
              </a:lnSpc>
              <a:spcBef>
                <a:spcPts val="0"/>
              </a:spcBef>
              <a:spcAft>
                <a:spcPts val="0"/>
              </a:spcAft>
            </a:pPr>
            <a:r>
              <a:rPr lang="en-US" sz="3600" dirty="0">
                <a:solidFill>
                  <a:srgbClr val="002060"/>
                </a:solidFill>
                <a:effectLst/>
                <a:ea typeface="Times New Roman" panose="02020603050405020304" pitchFamily="18" charset="0"/>
              </a:rPr>
              <a:t>- write a short paragraph about a city;</a:t>
            </a:r>
          </a:p>
        </p:txBody>
      </p:sp>
    </p:spTree>
    <p:extLst>
      <p:ext uri="{BB962C8B-B14F-4D97-AF65-F5344CB8AC3E}">
        <p14:creationId xmlns:p14="http://schemas.microsoft.com/office/powerpoint/2010/main" val="1190886121"/>
      </p:ext>
    </p:extLst>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2116"/>
            <a:ext cx="8868697" cy="6046839"/>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43487"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WARM-UP</a:t>
            </a:r>
          </a:p>
        </p:txBody>
      </p:sp>
    </p:spTree>
    <p:extLst>
      <p:ext uri="{BB962C8B-B14F-4D97-AF65-F5344CB8AC3E}">
        <p14:creationId xmlns:p14="http://schemas.microsoft.com/office/powerpoint/2010/main" val="1693012278"/>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FD6FAD-AE60-E188-9517-495C20348566}"/>
              </a:ext>
            </a:extLst>
          </p:cNvPr>
          <p:cNvSpPr txBox="1"/>
          <p:nvPr/>
        </p:nvSpPr>
        <p:spPr>
          <a:xfrm>
            <a:off x="703385" y="629366"/>
            <a:ext cx="10673452" cy="3635162"/>
          </a:xfrm>
          <a:prstGeom prst="rect">
            <a:avLst/>
          </a:prstGeom>
          <a:noFill/>
        </p:spPr>
        <p:txBody>
          <a:bodyPr wrap="square">
            <a:spAutoFit/>
          </a:bodyPr>
          <a:lstStyle/>
          <a:p>
            <a:pPr marL="0" marR="0" algn="just">
              <a:lnSpc>
                <a:spcPct val="130000"/>
              </a:lnSpc>
              <a:spcBef>
                <a:spcPts val="0"/>
              </a:spcBef>
              <a:spcAft>
                <a:spcPts val="0"/>
              </a:spcAft>
            </a:pPr>
            <a:r>
              <a:rPr lang="en-US" sz="3600" u="sng" dirty="0">
                <a:solidFill>
                  <a:srgbClr val="FF0000"/>
                </a:solidFill>
              </a:rPr>
              <a:t>Answer the questions: </a:t>
            </a:r>
          </a:p>
          <a:p>
            <a:pPr marL="0" marR="0" algn="just">
              <a:lnSpc>
                <a:spcPct val="130000"/>
              </a:lnSpc>
              <a:spcBef>
                <a:spcPts val="0"/>
              </a:spcBef>
              <a:spcAft>
                <a:spcPts val="0"/>
              </a:spcAft>
            </a:pPr>
            <a:r>
              <a:rPr lang="en-US" sz="3600" dirty="0">
                <a:solidFill>
                  <a:srgbClr val="002060"/>
                </a:solidFill>
              </a:rPr>
              <a:t>+ What are some famous cities in the world?</a:t>
            </a:r>
            <a:endParaRPr lang="en-US" sz="3600" dirty="0">
              <a:solidFill>
                <a:srgbClr val="002060"/>
              </a:solidFill>
              <a:effectLst/>
              <a:ea typeface="Times New Roman" panose="02020603050405020304" pitchFamily="18" charset="0"/>
            </a:endParaRPr>
          </a:p>
          <a:p>
            <a:pPr marL="0" marR="0" algn="just">
              <a:lnSpc>
                <a:spcPct val="130000"/>
              </a:lnSpc>
              <a:spcBef>
                <a:spcPts val="0"/>
              </a:spcBef>
              <a:spcAft>
                <a:spcPts val="0"/>
              </a:spcAft>
            </a:pPr>
            <a:r>
              <a:rPr lang="en-US" sz="3600" dirty="0">
                <a:solidFill>
                  <a:srgbClr val="002060"/>
                </a:solidFill>
                <a:effectLst/>
                <a:ea typeface="Times New Roman" panose="02020603050405020304" pitchFamily="18" charset="0"/>
              </a:rPr>
              <a:t>+ Which cities would you like to visit the most? Why?</a:t>
            </a:r>
          </a:p>
          <a:p>
            <a:pPr marL="0" marR="0" algn="just">
              <a:lnSpc>
                <a:spcPct val="130000"/>
              </a:lnSpc>
              <a:spcBef>
                <a:spcPts val="0"/>
              </a:spcBef>
              <a:spcAft>
                <a:spcPts val="0"/>
              </a:spcAft>
            </a:pPr>
            <a:r>
              <a:rPr lang="en-US" sz="3600" dirty="0">
                <a:solidFill>
                  <a:srgbClr val="002060"/>
                </a:solidFill>
                <a:effectLst/>
                <a:ea typeface="Times New Roman" panose="02020603050405020304" pitchFamily="18" charset="0"/>
              </a:rPr>
              <a:t>+ Which information will you mention when you talk or write about a city?</a:t>
            </a:r>
          </a:p>
        </p:txBody>
      </p:sp>
    </p:spTree>
    <p:extLst>
      <p:ext uri="{BB962C8B-B14F-4D97-AF65-F5344CB8AC3E}">
        <p14:creationId xmlns:p14="http://schemas.microsoft.com/office/powerpoint/2010/main" val="3100643833"/>
      </p:ext>
    </p:extLst>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4123"/>
          <a:stretch/>
        </p:blipFill>
        <p:spPr>
          <a:xfrm>
            <a:off x="1513093" y="474549"/>
            <a:ext cx="10391245" cy="5908901"/>
          </a:xfrm>
          <a:prstGeom prst="rect">
            <a:avLst/>
          </a:prstGeom>
        </p:spPr>
      </p:pic>
      <p:sp>
        <p:nvSpPr>
          <p:cNvPr id="3" name="TextBox 2"/>
          <p:cNvSpPr txBox="1"/>
          <p:nvPr/>
        </p:nvSpPr>
        <p:spPr>
          <a:xfrm>
            <a:off x="4621267" y="4045106"/>
            <a:ext cx="2687217" cy="923330"/>
          </a:xfrm>
          <a:prstGeom prst="rect">
            <a:avLst/>
          </a:prstGeom>
          <a:noFill/>
        </p:spPr>
        <p:txBody>
          <a:bodyPr wrap="square" rtlCol="0">
            <a:spAutoFit/>
          </a:bodyPr>
          <a:lstStyle/>
          <a:p>
            <a:pPr algn="ctr"/>
            <a:r>
              <a:rPr lang="en-US" sz="5400" dirty="0">
                <a:solidFill>
                  <a:schemeClr val="bg1"/>
                </a:solidFill>
              </a:rPr>
              <a:t>Writing</a:t>
            </a:r>
            <a:endParaRPr lang="en-US" sz="2400" dirty="0">
              <a:solidFill>
                <a:schemeClr val="bg1"/>
              </a:solidFill>
            </a:endParaRPr>
          </a:p>
        </p:txBody>
      </p:sp>
    </p:spTree>
    <p:extLst>
      <p:ext uri="{BB962C8B-B14F-4D97-AF65-F5344CB8AC3E}">
        <p14:creationId xmlns:p14="http://schemas.microsoft.com/office/powerpoint/2010/main" val="2278149068"/>
      </p:ext>
    </p:extLst>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65" y="438537"/>
            <a:ext cx="1744825" cy="4055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Pre-Writing</a:t>
            </a:r>
          </a:p>
        </p:txBody>
      </p:sp>
      <p:sp>
        <p:nvSpPr>
          <p:cNvPr id="3" name="TextBox 2">
            <a:extLst>
              <a:ext uri="{FF2B5EF4-FFF2-40B4-BE49-F238E27FC236}">
                <a16:creationId xmlns:a16="http://schemas.microsoft.com/office/drawing/2014/main" id="{CC7FB208-BE98-5226-5910-FB974F5C269C}"/>
              </a:ext>
            </a:extLst>
          </p:cNvPr>
          <p:cNvSpPr txBox="1"/>
          <p:nvPr/>
        </p:nvSpPr>
        <p:spPr>
          <a:xfrm>
            <a:off x="2082017" y="501333"/>
            <a:ext cx="9481625" cy="646331"/>
          </a:xfrm>
          <a:prstGeom prst="rect">
            <a:avLst/>
          </a:prstGeom>
          <a:noFill/>
        </p:spPr>
        <p:txBody>
          <a:bodyPr wrap="square">
            <a:spAutoFit/>
          </a:bodyPr>
          <a:lstStyle/>
          <a:p>
            <a:r>
              <a:rPr lang="en-US" sz="3600" b="1" i="0" dirty="0">
                <a:solidFill>
                  <a:srgbClr val="002060"/>
                </a:solidFill>
                <a:effectLst/>
              </a:rPr>
              <a:t>a. Read the article and choose the best headline.</a:t>
            </a:r>
            <a:r>
              <a:rPr lang="en-US" sz="3600" dirty="0">
                <a:solidFill>
                  <a:srgbClr val="002060"/>
                </a:solidFill>
              </a:rPr>
              <a:t> </a:t>
            </a:r>
          </a:p>
        </p:txBody>
      </p:sp>
      <p:sp>
        <p:nvSpPr>
          <p:cNvPr id="5" name="TextBox 4">
            <a:extLst>
              <a:ext uri="{FF2B5EF4-FFF2-40B4-BE49-F238E27FC236}">
                <a16:creationId xmlns:a16="http://schemas.microsoft.com/office/drawing/2014/main" id="{4CEDA3E5-ADBE-8910-01E5-73B17B8E9827}"/>
              </a:ext>
            </a:extLst>
          </p:cNvPr>
          <p:cNvSpPr txBox="1"/>
          <p:nvPr/>
        </p:nvSpPr>
        <p:spPr>
          <a:xfrm>
            <a:off x="2579077" y="1147664"/>
            <a:ext cx="6105378" cy="646331"/>
          </a:xfrm>
          <a:prstGeom prst="rect">
            <a:avLst/>
          </a:prstGeom>
          <a:noFill/>
        </p:spPr>
        <p:txBody>
          <a:bodyPr wrap="square">
            <a:spAutoFit/>
          </a:bodyPr>
          <a:lstStyle/>
          <a:p>
            <a:r>
              <a:rPr lang="en-US" sz="3600" b="1" i="0" dirty="0">
                <a:solidFill>
                  <a:srgbClr val="1075BB"/>
                </a:solidFill>
                <a:effectLst/>
              </a:rPr>
              <a:t>1. Hanoi's </a:t>
            </a:r>
            <a:r>
              <a:rPr lang="en-US" sz="3600" b="1" i="0" dirty="0">
                <a:solidFill>
                  <a:srgbClr val="FF0000"/>
                </a:solidFill>
                <a:effectLst/>
              </a:rPr>
              <a:t>Beautiful Landmarks</a:t>
            </a:r>
            <a:r>
              <a:rPr lang="en-US" sz="3600" dirty="0">
                <a:solidFill>
                  <a:srgbClr val="FF0000"/>
                </a:solidFill>
              </a:rPr>
              <a:t> </a:t>
            </a:r>
          </a:p>
        </p:txBody>
      </p:sp>
      <p:sp>
        <p:nvSpPr>
          <p:cNvPr id="7" name="TextBox 6">
            <a:extLst>
              <a:ext uri="{FF2B5EF4-FFF2-40B4-BE49-F238E27FC236}">
                <a16:creationId xmlns:a16="http://schemas.microsoft.com/office/drawing/2014/main" id="{FB1DDEF0-1321-C6EA-0C67-4CAA20DB6267}"/>
              </a:ext>
            </a:extLst>
          </p:cNvPr>
          <p:cNvSpPr txBox="1"/>
          <p:nvPr/>
        </p:nvSpPr>
        <p:spPr>
          <a:xfrm>
            <a:off x="2579077" y="1806510"/>
            <a:ext cx="6105378" cy="646331"/>
          </a:xfrm>
          <a:prstGeom prst="rect">
            <a:avLst/>
          </a:prstGeom>
          <a:noFill/>
        </p:spPr>
        <p:txBody>
          <a:bodyPr wrap="square">
            <a:spAutoFit/>
          </a:bodyPr>
          <a:lstStyle/>
          <a:p>
            <a:r>
              <a:rPr lang="en-US" sz="3600" b="1" i="0" dirty="0">
                <a:solidFill>
                  <a:srgbClr val="1075BB"/>
                </a:solidFill>
                <a:effectLst/>
              </a:rPr>
              <a:t>2. Hanoi </a:t>
            </a:r>
            <a:r>
              <a:rPr lang="en-US" sz="3600" b="1" i="0" dirty="0">
                <a:solidFill>
                  <a:srgbClr val="FF0000"/>
                </a:solidFill>
                <a:effectLst/>
              </a:rPr>
              <a:t>Travel Guide</a:t>
            </a:r>
            <a:r>
              <a:rPr lang="en-US" sz="3600" dirty="0">
                <a:solidFill>
                  <a:srgbClr val="FF0000"/>
                </a:solidFill>
              </a:rPr>
              <a:t> </a:t>
            </a:r>
          </a:p>
        </p:txBody>
      </p:sp>
      <p:sp>
        <p:nvSpPr>
          <p:cNvPr id="9" name="TextBox 8">
            <a:extLst>
              <a:ext uri="{FF2B5EF4-FFF2-40B4-BE49-F238E27FC236}">
                <a16:creationId xmlns:a16="http://schemas.microsoft.com/office/drawing/2014/main" id="{0E4F774E-937C-2AD1-B67C-B93335EA1ABE}"/>
              </a:ext>
            </a:extLst>
          </p:cNvPr>
          <p:cNvSpPr txBox="1"/>
          <p:nvPr/>
        </p:nvSpPr>
        <p:spPr>
          <a:xfrm>
            <a:off x="2579077" y="2440326"/>
            <a:ext cx="6105378" cy="646331"/>
          </a:xfrm>
          <a:prstGeom prst="rect">
            <a:avLst/>
          </a:prstGeom>
          <a:noFill/>
        </p:spPr>
        <p:txBody>
          <a:bodyPr wrap="square">
            <a:spAutoFit/>
          </a:bodyPr>
          <a:lstStyle/>
          <a:p>
            <a:r>
              <a:rPr lang="en-US" sz="3600" b="1" i="0" dirty="0">
                <a:solidFill>
                  <a:srgbClr val="1075BB"/>
                </a:solidFill>
                <a:effectLst/>
              </a:rPr>
              <a:t>3. Hanoi's </a:t>
            </a:r>
            <a:r>
              <a:rPr lang="en-US" sz="3600" b="1" i="0" dirty="0">
                <a:solidFill>
                  <a:srgbClr val="FF0000"/>
                </a:solidFill>
                <a:effectLst/>
              </a:rPr>
              <a:t>Rich History</a:t>
            </a:r>
            <a:r>
              <a:rPr lang="en-US" sz="3600" dirty="0">
                <a:solidFill>
                  <a:srgbClr val="FF0000"/>
                </a:solidFill>
              </a:rPr>
              <a:t> </a:t>
            </a:r>
          </a:p>
        </p:txBody>
      </p:sp>
      <p:pic>
        <p:nvPicPr>
          <p:cNvPr id="10" name="Picture 9">
            <a:extLst>
              <a:ext uri="{FF2B5EF4-FFF2-40B4-BE49-F238E27FC236}">
                <a16:creationId xmlns:a16="http://schemas.microsoft.com/office/drawing/2014/main" id="{7EECC90A-B03D-7497-2775-449EB7EFC54D}"/>
              </a:ext>
            </a:extLst>
          </p:cNvPr>
          <p:cNvPicPr>
            <a:picLocks noChangeAspect="1"/>
          </p:cNvPicPr>
          <p:nvPr/>
        </p:nvPicPr>
        <p:blipFill>
          <a:blip r:embed="rId2"/>
          <a:stretch>
            <a:fillRect/>
          </a:stretch>
        </p:blipFill>
        <p:spPr>
          <a:xfrm>
            <a:off x="13489" y="3227377"/>
            <a:ext cx="12192000" cy="3099981"/>
          </a:xfrm>
          <a:prstGeom prst="rect">
            <a:avLst/>
          </a:prstGeom>
        </p:spPr>
      </p:pic>
      <p:sp>
        <p:nvSpPr>
          <p:cNvPr id="12" name="Oval 11">
            <a:extLst>
              <a:ext uri="{FF2B5EF4-FFF2-40B4-BE49-F238E27FC236}">
                <a16:creationId xmlns:a16="http://schemas.microsoft.com/office/drawing/2014/main" id="{29FA52C2-6BB4-2A8D-5607-4B0927E584A5}"/>
              </a:ext>
            </a:extLst>
          </p:cNvPr>
          <p:cNvSpPr/>
          <p:nvPr/>
        </p:nvSpPr>
        <p:spPr>
          <a:xfrm>
            <a:off x="2489982" y="1848714"/>
            <a:ext cx="572087" cy="5397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339201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4B80BD-CD0D-E938-A05E-D37B65E24FA3}"/>
              </a:ext>
            </a:extLst>
          </p:cNvPr>
          <p:cNvSpPr txBox="1"/>
          <p:nvPr/>
        </p:nvSpPr>
        <p:spPr>
          <a:xfrm>
            <a:off x="2486466" y="464625"/>
            <a:ext cx="9696156" cy="584775"/>
          </a:xfrm>
          <a:prstGeom prst="rect">
            <a:avLst/>
          </a:prstGeom>
          <a:noFill/>
        </p:spPr>
        <p:txBody>
          <a:bodyPr wrap="square">
            <a:spAutoFit/>
          </a:bodyPr>
          <a:lstStyle/>
          <a:p>
            <a:r>
              <a:rPr lang="en-US" sz="3200" b="1" i="0" dirty="0">
                <a:solidFill>
                  <a:srgbClr val="002060"/>
                </a:solidFill>
                <a:effectLst/>
              </a:rPr>
              <a:t>Read</a:t>
            </a:r>
            <a:r>
              <a:rPr lang="en-US" sz="3200" b="1" i="0" dirty="0">
                <a:solidFill>
                  <a:srgbClr val="002060"/>
                </a:solidFill>
                <a:effectLst/>
                <a:latin typeface="FuturaLT-Heavy"/>
              </a:rPr>
              <a:t> and answer the questions</a:t>
            </a:r>
            <a:r>
              <a:rPr lang="en-US" sz="3200" dirty="0">
                <a:solidFill>
                  <a:srgbClr val="002060"/>
                </a:solidFill>
              </a:rPr>
              <a:t> </a:t>
            </a:r>
          </a:p>
        </p:txBody>
      </p:sp>
      <p:sp>
        <p:nvSpPr>
          <p:cNvPr id="4" name="Rectangle 3">
            <a:extLst>
              <a:ext uri="{FF2B5EF4-FFF2-40B4-BE49-F238E27FC236}">
                <a16:creationId xmlns:a16="http://schemas.microsoft.com/office/drawing/2014/main" id="{77F569ED-C060-78CC-10E7-A7A7466A1B3A}"/>
              </a:ext>
            </a:extLst>
          </p:cNvPr>
          <p:cNvSpPr/>
          <p:nvPr/>
        </p:nvSpPr>
        <p:spPr>
          <a:xfrm>
            <a:off x="111966" y="438537"/>
            <a:ext cx="1674632" cy="30705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Pre-Writing</a:t>
            </a:r>
          </a:p>
        </p:txBody>
      </p:sp>
      <p:sp>
        <p:nvSpPr>
          <p:cNvPr id="7" name="TextBox 6">
            <a:extLst>
              <a:ext uri="{FF2B5EF4-FFF2-40B4-BE49-F238E27FC236}">
                <a16:creationId xmlns:a16="http://schemas.microsoft.com/office/drawing/2014/main" id="{4DC71705-7812-612F-C76F-BD49D38A8638}"/>
              </a:ext>
            </a:extLst>
          </p:cNvPr>
          <p:cNvSpPr txBox="1"/>
          <p:nvPr/>
        </p:nvSpPr>
        <p:spPr>
          <a:xfrm>
            <a:off x="56272" y="1075488"/>
            <a:ext cx="11968070" cy="2554545"/>
          </a:xfrm>
          <a:prstGeom prst="rect">
            <a:avLst/>
          </a:prstGeom>
          <a:noFill/>
        </p:spPr>
        <p:txBody>
          <a:bodyPr wrap="square">
            <a:spAutoFit/>
          </a:bodyPr>
          <a:lstStyle/>
          <a:p>
            <a:r>
              <a:rPr lang="en-US" sz="3200" b="0" i="0" dirty="0">
                <a:solidFill>
                  <a:srgbClr val="002060"/>
                </a:solidFill>
                <a:effectLst/>
              </a:rPr>
              <a:t>1. </a:t>
            </a:r>
            <a:r>
              <a:rPr lang="en-US" sz="3200" b="0" i="0" dirty="0">
                <a:solidFill>
                  <a:srgbClr val="FF0000"/>
                </a:solidFill>
                <a:effectLst/>
              </a:rPr>
              <a:t>How many people</a:t>
            </a:r>
            <a:r>
              <a:rPr lang="en-US" sz="3200" b="0" i="0" dirty="0">
                <a:solidFill>
                  <a:srgbClr val="002060"/>
                </a:solidFill>
                <a:effectLst/>
              </a:rPr>
              <a:t> live in Hanoi? ________________________</a:t>
            </a:r>
            <a:br>
              <a:rPr lang="en-US" sz="3200" b="0" i="0" dirty="0">
                <a:solidFill>
                  <a:srgbClr val="002060"/>
                </a:solidFill>
                <a:effectLst/>
              </a:rPr>
            </a:br>
            <a:r>
              <a:rPr lang="en-US" sz="3200" b="0" i="0" dirty="0">
                <a:solidFill>
                  <a:srgbClr val="002060"/>
                </a:solidFill>
                <a:effectLst/>
              </a:rPr>
              <a:t>2. </a:t>
            </a:r>
            <a:r>
              <a:rPr lang="en-US" sz="3200" b="0" i="0" dirty="0">
                <a:solidFill>
                  <a:srgbClr val="FF0000"/>
                </a:solidFill>
                <a:effectLst/>
              </a:rPr>
              <a:t>When</a:t>
            </a:r>
            <a:r>
              <a:rPr lang="en-US" sz="3200" b="0" i="0" dirty="0">
                <a:solidFill>
                  <a:srgbClr val="002060"/>
                </a:solidFill>
                <a:effectLst/>
              </a:rPr>
              <a:t> should you </a:t>
            </a:r>
            <a:r>
              <a:rPr lang="en-US" sz="3200" b="0" i="0" dirty="0">
                <a:solidFill>
                  <a:srgbClr val="FF0000"/>
                </a:solidFill>
                <a:effectLst/>
              </a:rPr>
              <a:t>visit</a:t>
            </a:r>
            <a:r>
              <a:rPr lang="en-US" sz="3200" b="0" i="0" dirty="0">
                <a:solidFill>
                  <a:srgbClr val="002060"/>
                </a:solidFill>
                <a:effectLst/>
              </a:rPr>
              <a:t> Hanoi? _________________________</a:t>
            </a:r>
            <a:br>
              <a:rPr lang="en-US" sz="3200" b="0" i="0" dirty="0">
                <a:solidFill>
                  <a:srgbClr val="002060"/>
                </a:solidFill>
                <a:effectLst/>
              </a:rPr>
            </a:br>
            <a:r>
              <a:rPr lang="en-US" sz="3200" b="0" i="0" dirty="0">
                <a:solidFill>
                  <a:srgbClr val="002060"/>
                </a:solidFill>
                <a:effectLst/>
              </a:rPr>
              <a:t>3. What </a:t>
            </a:r>
            <a:r>
              <a:rPr lang="en-US" sz="3200" b="0" i="0" dirty="0">
                <a:solidFill>
                  <a:srgbClr val="FF0000"/>
                </a:solidFill>
                <a:effectLst/>
              </a:rPr>
              <a:t>styles of buildings </a:t>
            </a:r>
            <a:r>
              <a:rPr lang="en-US" sz="3200" b="0" i="0" dirty="0">
                <a:solidFill>
                  <a:srgbClr val="002060"/>
                </a:solidFill>
                <a:effectLst/>
              </a:rPr>
              <a:t>can you see in Hanoi?   </a:t>
            </a:r>
          </a:p>
          <a:p>
            <a:r>
              <a:rPr lang="en-US" sz="3200" dirty="0">
                <a:solidFill>
                  <a:srgbClr val="002060"/>
                </a:solidFill>
              </a:rPr>
              <a:t>      </a:t>
            </a:r>
            <a:r>
              <a:rPr lang="en-US" sz="3200" b="0" i="0" dirty="0">
                <a:solidFill>
                  <a:srgbClr val="002060"/>
                </a:solidFill>
                <a:effectLst/>
              </a:rPr>
              <a:t>_________________________________</a:t>
            </a:r>
            <a:br>
              <a:rPr lang="en-US" sz="3200" b="0" i="0" dirty="0">
                <a:solidFill>
                  <a:srgbClr val="002060"/>
                </a:solidFill>
                <a:effectLst/>
              </a:rPr>
            </a:br>
            <a:r>
              <a:rPr lang="en-US" sz="3200" b="0" i="0" dirty="0">
                <a:solidFill>
                  <a:srgbClr val="002060"/>
                </a:solidFill>
                <a:effectLst/>
              </a:rPr>
              <a:t>4. Are </a:t>
            </a:r>
            <a:r>
              <a:rPr lang="en-US" sz="3200" b="0" i="0" dirty="0">
                <a:solidFill>
                  <a:srgbClr val="FF0000"/>
                </a:solidFill>
                <a:effectLst/>
              </a:rPr>
              <a:t>all</a:t>
            </a:r>
            <a:r>
              <a:rPr lang="en-US" sz="3200" b="0" i="0" dirty="0">
                <a:solidFill>
                  <a:srgbClr val="002060"/>
                </a:solidFill>
                <a:effectLst/>
              </a:rPr>
              <a:t> </a:t>
            </a:r>
            <a:r>
              <a:rPr lang="en-US" sz="3200" b="0" i="0" dirty="0">
                <a:solidFill>
                  <a:srgbClr val="FF0000"/>
                </a:solidFill>
                <a:effectLst/>
              </a:rPr>
              <a:t>restaurants</a:t>
            </a:r>
            <a:r>
              <a:rPr lang="en-US" sz="3200" b="0" i="0" dirty="0">
                <a:solidFill>
                  <a:srgbClr val="002060"/>
                </a:solidFill>
                <a:effectLst/>
              </a:rPr>
              <a:t> </a:t>
            </a:r>
            <a:r>
              <a:rPr lang="en-US" sz="3200" b="0" i="0" dirty="0">
                <a:solidFill>
                  <a:srgbClr val="FF0000"/>
                </a:solidFill>
                <a:effectLst/>
              </a:rPr>
              <a:t>expensive</a:t>
            </a:r>
            <a:r>
              <a:rPr lang="en-US" sz="3200" b="0" i="0" dirty="0">
                <a:solidFill>
                  <a:srgbClr val="002060"/>
                </a:solidFill>
                <a:effectLst/>
              </a:rPr>
              <a:t> in Hanoi?</a:t>
            </a:r>
            <a:r>
              <a:rPr lang="en-US" sz="3200" dirty="0">
                <a:solidFill>
                  <a:srgbClr val="002060"/>
                </a:solidFill>
              </a:rPr>
              <a:t> </a:t>
            </a:r>
            <a:r>
              <a:rPr lang="en-US" sz="3200" b="0" i="0" dirty="0">
                <a:solidFill>
                  <a:srgbClr val="002060"/>
                </a:solidFill>
                <a:effectLst/>
              </a:rPr>
              <a:t>_________________</a:t>
            </a:r>
            <a:endParaRPr lang="en-US" sz="3200" dirty="0">
              <a:solidFill>
                <a:srgbClr val="002060"/>
              </a:solidFill>
            </a:endParaRPr>
          </a:p>
        </p:txBody>
      </p:sp>
      <p:sp>
        <p:nvSpPr>
          <p:cNvPr id="8" name="TextBox 7">
            <a:extLst>
              <a:ext uri="{FF2B5EF4-FFF2-40B4-BE49-F238E27FC236}">
                <a16:creationId xmlns:a16="http://schemas.microsoft.com/office/drawing/2014/main" id="{F6119B38-B4C2-2C29-341C-173D0412E872}"/>
              </a:ext>
            </a:extLst>
          </p:cNvPr>
          <p:cNvSpPr txBox="1"/>
          <p:nvPr/>
        </p:nvSpPr>
        <p:spPr>
          <a:xfrm>
            <a:off x="5772946" y="1049400"/>
            <a:ext cx="2892752" cy="584775"/>
          </a:xfrm>
          <a:prstGeom prst="rect">
            <a:avLst/>
          </a:prstGeom>
          <a:noFill/>
        </p:spPr>
        <p:txBody>
          <a:bodyPr wrap="square" rtlCol="0">
            <a:spAutoFit/>
          </a:bodyPr>
          <a:lstStyle/>
          <a:p>
            <a:r>
              <a:rPr lang="en-US" sz="3200" dirty="0">
                <a:solidFill>
                  <a:srgbClr val="FF0000"/>
                </a:solidFill>
              </a:rPr>
              <a:t> over 8 millions</a:t>
            </a:r>
          </a:p>
        </p:txBody>
      </p:sp>
      <p:pic>
        <p:nvPicPr>
          <p:cNvPr id="9" name="Picture 8">
            <a:extLst>
              <a:ext uri="{FF2B5EF4-FFF2-40B4-BE49-F238E27FC236}">
                <a16:creationId xmlns:a16="http://schemas.microsoft.com/office/drawing/2014/main" id="{B52CD120-9901-C139-3926-CCD21FACBC34}"/>
              </a:ext>
            </a:extLst>
          </p:cNvPr>
          <p:cNvPicPr>
            <a:picLocks noChangeAspect="1"/>
          </p:cNvPicPr>
          <p:nvPr/>
        </p:nvPicPr>
        <p:blipFill>
          <a:blip r:embed="rId2"/>
          <a:stretch>
            <a:fillRect/>
          </a:stretch>
        </p:blipFill>
        <p:spPr>
          <a:xfrm>
            <a:off x="16915" y="3774542"/>
            <a:ext cx="12192000" cy="3099981"/>
          </a:xfrm>
          <a:prstGeom prst="rect">
            <a:avLst/>
          </a:prstGeom>
        </p:spPr>
      </p:pic>
      <p:sp>
        <p:nvSpPr>
          <p:cNvPr id="10" name="TextBox 9">
            <a:extLst>
              <a:ext uri="{FF2B5EF4-FFF2-40B4-BE49-F238E27FC236}">
                <a16:creationId xmlns:a16="http://schemas.microsoft.com/office/drawing/2014/main" id="{52737E97-A04E-FDD2-630D-73970318593B}"/>
              </a:ext>
            </a:extLst>
          </p:cNvPr>
          <p:cNvSpPr txBox="1"/>
          <p:nvPr/>
        </p:nvSpPr>
        <p:spPr>
          <a:xfrm>
            <a:off x="5435325" y="1579951"/>
            <a:ext cx="5427282" cy="584775"/>
          </a:xfrm>
          <a:prstGeom prst="rect">
            <a:avLst/>
          </a:prstGeom>
          <a:noFill/>
        </p:spPr>
        <p:txBody>
          <a:bodyPr wrap="square" rtlCol="0">
            <a:spAutoFit/>
          </a:bodyPr>
          <a:lstStyle/>
          <a:p>
            <a:r>
              <a:rPr lang="en-US" sz="3200" dirty="0">
                <a:solidFill>
                  <a:srgbClr val="FF0000"/>
                </a:solidFill>
              </a:rPr>
              <a:t> from September to November</a:t>
            </a:r>
          </a:p>
        </p:txBody>
      </p:sp>
      <p:sp>
        <p:nvSpPr>
          <p:cNvPr id="11" name="TextBox 10">
            <a:extLst>
              <a:ext uri="{FF2B5EF4-FFF2-40B4-BE49-F238E27FC236}">
                <a16:creationId xmlns:a16="http://schemas.microsoft.com/office/drawing/2014/main" id="{42959A21-31EE-FC3D-E8D1-A37D0A61339C}"/>
              </a:ext>
            </a:extLst>
          </p:cNvPr>
          <p:cNvSpPr txBox="1"/>
          <p:nvPr/>
        </p:nvSpPr>
        <p:spPr>
          <a:xfrm>
            <a:off x="750779" y="2561441"/>
            <a:ext cx="6283067" cy="584775"/>
          </a:xfrm>
          <a:prstGeom prst="rect">
            <a:avLst/>
          </a:prstGeom>
          <a:noFill/>
        </p:spPr>
        <p:txBody>
          <a:bodyPr wrap="square" rtlCol="0">
            <a:spAutoFit/>
          </a:bodyPr>
          <a:lstStyle/>
          <a:p>
            <a:r>
              <a:rPr lang="en-US" sz="3200" dirty="0">
                <a:solidFill>
                  <a:srgbClr val="FF0000"/>
                </a:solidFill>
              </a:rPr>
              <a:t> traditional Vietnamese and French</a:t>
            </a:r>
          </a:p>
        </p:txBody>
      </p:sp>
      <p:sp>
        <p:nvSpPr>
          <p:cNvPr id="12" name="TextBox 11">
            <a:extLst>
              <a:ext uri="{FF2B5EF4-FFF2-40B4-BE49-F238E27FC236}">
                <a16:creationId xmlns:a16="http://schemas.microsoft.com/office/drawing/2014/main" id="{9CFA9141-9926-CFAC-CEB6-BB5F124AFF84}"/>
              </a:ext>
            </a:extLst>
          </p:cNvPr>
          <p:cNvSpPr txBox="1"/>
          <p:nvPr/>
        </p:nvSpPr>
        <p:spPr>
          <a:xfrm>
            <a:off x="7033846" y="3045258"/>
            <a:ext cx="2892752" cy="584775"/>
          </a:xfrm>
          <a:prstGeom prst="rect">
            <a:avLst/>
          </a:prstGeom>
          <a:noFill/>
        </p:spPr>
        <p:txBody>
          <a:bodyPr wrap="square" rtlCol="0">
            <a:spAutoFit/>
          </a:bodyPr>
          <a:lstStyle/>
          <a:p>
            <a:r>
              <a:rPr lang="en-US" sz="3200" dirty="0">
                <a:solidFill>
                  <a:srgbClr val="FF0000"/>
                </a:solidFill>
              </a:rPr>
              <a:t> No, they aren’t.</a:t>
            </a:r>
          </a:p>
        </p:txBody>
      </p:sp>
    </p:spTree>
    <p:extLst>
      <p:ext uri="{BB962C8B-B14F-4D97-AF65-F5344CB8AC3E}">
        <p14:creationId xmlns:p14="http://schemas.microsoft.com/office/powerpoint/2010/main" val="229785384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9327F2-3CD8-2CA5-B47E-9F16B80F9CCE}"/>
              </a:ext>
            </a:extLst>
          </p:cNvPr>
          <p:cNvSpPr txBox="1"/>
          <p:nvPr/>
        </p:nvSpPr>
        <p:spPr>
          <a:xfrm>
            <a:off x="3696283" y="278371"/>
            <a:ext cx="5053819" cy="584775"/>
          </a:xfrm>
          <a:prstGeom prst="rect">
            <a:avLst/>
          </a:prstGeom>
          <a:noFill/>
        </p:spPr>
        <p:txBody>
          <a:bodyPr wrap="square">
            <a:spAutoFit/>
          </a:bodyPr>
          <a:lstStyle/>
          <a:p>
            <a:r>
              <a:rPr lang="en-US" sz="3200" b="1" i="0" dirty="0">
                <a:solidFill>
                  <a:srgbClr val="11733B"/>
                </a:solidFill>
                <a:effectLst/>
              </a:rPr>
              <a:t>CITIES AROUND THE WORLD</a:t>
            </a:r>
            <a:r>
              <a:rPr lang="en-US" sz="3200" b="1" dirty="0"/>
              <a:t> </a:t>
            </a:r>
          </a:p>
        </p:txBody>
      </p:sp>
      <p:sp>
        <p:nvSpPr>
          <p:cNvPr id="6" name="TextBox 5">
            <a:extLst>
              <a:ext uri="{FF2B5EF4-FFF2-40B4-BE49-F238E27FC236}">
                <a16:creationId xmlns:a16="http://schemas.microsoft.com/office/drawing/2014/main" id="{50C89634-FF71-8449-B1D3-D41B43C26B32}"/>
              </a:ext>
            </a:extLst>
          </p:cNvPr>
          <p:cNvSpPr txBox="1"/>
          <p:nvPr/>
        </p:nvSpPr>
        <p:spPr>
          <a:xfrm>
            <a:off x="105798" y="753220"/>
            <a:ext cx="11980403" cy="1015663"/>
          </a:xfrm>
          <a:prstGeom prst="rect">
            <a:avLst/>
          </a:prstGeom>
          <a:noFill/>
        </p:spPr>
        <p:txBody>
          <a:bodyPr wrap="square">
            <a:spAutoFit/>
          </a:bodyPr>
          <a:lstStyle/>
          <a:p>
            <a:r>
              <a:rPr lang="en-US" sz="3000" b="1" i="0" dirty="0">
                <a:solidFill>
                  <a:srgbClr val="242021"/>
                </a:solidFill>
                <a:effectLst/>
              </a:rPr>
              <a:t>In pairs: Look at the table and compare the cities using superlatives and comparatives.</a:t>
            </a:r>
            <a:r>
              <a:rPr lang="en-US" sz="3000" dirty="0"/>
              <a:t> </a:t>
            </a:r>
          </a:p>
        </p:txBody>
      </p:sp>
      <p:pic>
        <p:nvPicPr>
          <p:cNvPr id="8" name="Picture 7">
            <a:extLst>
              <a:ext uri="{FF2B5EF4-FFF2-40B4-BE49-F238E27FC236}">
                <a16:creationId xmlns:a16="http://schemas.microsoft.com/office/drawing/2014/main" id="{A17EB70C-B102-DD3C-2195-25A229CF73EE}"/>
              </a:ext>
            </a:extLst>
          </p:cNvPr>
          <p:cNvPicPr>
            <a:picLocks noChangeAspect="1"/>
          </p:cNvPicPr>
          <p:nvPr/>
        </p:nvPicPr>
        <p:blipFill rotWithShape="1">
          <a:blip r:embed="rId2"/>
          <a:srcRect l="896" r="1638" b="3555"/>
          <a:stretch/>
        </p:blipFill>
        <p:spPr>
          <a:xfrm>
            <a:off x="0" y="1655945"/>
            <a:ext cx="10351147" cy="3619440"/>
          </a:xfrm>
          <a:prstGeom prst="rect">
            <a:avLst/>
          </a:prstGeom>
        </p:spPr>
      </p:pic>
      <p:pic>
        <p:nvPicPr>
          <p:cNvPr id="10" name="Picture 9">
            <a:extLst>
              <a:ext uri="{FF2B5EF4-FFF2-40B4-BE49-F238E27FC236}">
                <a16:creationId xmlns:a16="http://schemas.microsoft.com/office/drawing/2014/main" id="{24DF463E-0F74-0412-2CCB-BAD68E290CF3}"/>
              </a:ext>
            </a:extLst>
          </p:cNvPr>
          <p:cNvPicPr>
            <a:picLocks noChangeAspect="1"/>
          </p:cNvPicPr>
          <p:nvPr/>
        </p:nvPicPr>
        <p:blipFill>
          <a:blip r:embed="rId3"/>
          <a:stretch>
            <a:fillRect/>
          </a:stretch>
        </p:blipFill>
        <p:spPr>
          <a:xfrm>
            <a:off x="-1" y="5487967"/>
            <a:ext cx="5621741" cy="1044038"/>
          </a:xfrm>
          <a:prstGeom prst="rect">
            <a:avLst/>
          </a:prstGeom>
        </p:spPr>
      </p:pic>
      <p:pic>
        <p:nvPicPr>
          <p:cNvPr id="12" name="Picture 11">
            <a:extLst>
              <a:ext uri="{FF2B5EF4-FFF2-40B4-BE49-F238E27FC236}">
                <a16:creationId xmlns:a16="http://schemas.microsoft.com/office/drawing/2014/main" id="{8CFF82FD-0F3D-8989-D0A8-925B2F7FADB6}"/>
              </a:ext>
            </a:extLst>
          </p:cNvPr>
          <p:cNvPicPr>
            <a:picLocks noChangeAspect="1"/>
          </p:cNvPicPr>
          <p:nvPr/>
        </p:nvPicPr>
        <p:blipFill>
          <a:blip r:embed="rId4"/>
          <a:stretch>
            <a:fillRect/>
          </a:stretch>
        </p:blipFill>
        <p:spPr>
          <a:xfrm>
            <a:off x="10351147" y="2543903"/>
            <a:ext cx="1853068" cy="2719107"/>
          </a:xfrm>
          <a:prstGeom prst="rect">
            <a:avLst/>
          </a:prstGeom>
        </p:spPr>
      </p:pic>
      <p:pic>
        <p:nvPicPr>
          <p:cNvPr id="14" name="Picture 13">
            <a:extLst>
              <a:ext uri="{FF2B5EF4-FFF2-40B4-BE49-F238E27FC236}">
                <a16:creationId xmlns:a16="http://schemas.microsoft.com/office/drawing/2014/main" id="{F7EE40D7-2358-AD97-3681-3B35CA4A5556}"/>
              </a:ext>
            </a:extLst>
          </p:cNvPr>
          <p:cNvPicPr>
            <a:picLocks noChangeAspect="1"/>
          </p:cNvPicPr>
          <p:nvPr/>
        </p:nvPicPr>
        <p:blipFill>
          <a:blip r:embed="rId5"/>
          <a:stretch>
            <a:fillRect/>
          </a:stretch>
        </p:blipFill>
        <p:spPr>
          <a:xfrm>
            <a:off x="5607673" y="5502411"/>
            <a:ext cx="6631071" cy="1077218"/>
          </a:xfrm>
          <a:prstGeom prst="rect">
            <a:avLst/>
          </a:prstGeom>
        </p:spPr>
      </p:pic>
      <p:sp>
        <p:nvSpPr>
          <p:cNvPr id="15" name="Rectangle 14">
            <a:extLst>
              <a:ext uri="{FF2B5EF4-FFF2-40B4-BE49-F238E27FC236}">
                <a16:creationId xmlns:a16="http://schemas.microsoft.com/office/drawing/2014/main" id="{27B48B07-9119-E757-2129-2FEE791C10FD}"/>
              </a:ext>
            </a:extLst>
          </p:cNvPr>
          <p:cNvSpPr/>
          <p:nvPr/>
        </p:nvSpPr>
        <p:spPr>
          <a:xfrm>
            <a:off x="1" y="338433"/>
            <a:ext cx="1448972" cy="44292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Pre-Writing</a:t>
            </a:r>
          </a:p>
        </p:txBody>
      </p:sp>
    </p:spTree>
    <p:extLst>
      <p:ext uri="{BB962C8B-B14F-4D97-AF65-F5344CB8AC3E}">
        <p14:creationId xmlns:p14="http://schemas.microsoft.com/office/powerpoint/2010/main" val="335773944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6566</TotalTime>
  <Words>943</Words>
  <Application>Microsoft Office PowerPoint</Application>
  <PresentationFormat>Widescreen</PresentationFormat>
  <Paragraphs>118</Paragraphs>
  <Slides>25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FuturaLT-Heavy</vt:lpstr>
      <vt:lpstr>MyriadPro-Regular</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Vũ Trần Gia Bửu</cp:lastModifiedBy>
  <cp:revision>235</cp:revision>
  <dcterms:created xsi:type="dcterms:W3CDTF">2020-12-08T03:17:05Z</dcterms:created>
  <dcterms:modified xsi:type="dcterms:W3CDTF">2023-07-29T04:55:12Z</dcterms:modified>
</cp:coreProperties>
</file>