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Baloo" panose="020B0604020202020204" charset="0"/>
      <p:regular r:id="rId14"/>
    </p:embeddedFont>
    <p:embeddedFont>
      <p:font typeface="Canva Student Font Dotted" panose="020B0604020202020204" charset="0"/>
      <p:regular r:id="rId15"/>
    </p:embeddedFont>
    <p:embeddedFont>
      <p:font typeface="League Spartan" panose="020B0604020202020204" charset="0"/>
      <p:regular r:id="rId16"/>
    </p:embeddedFont>
    <p:embeddedFont>
      <p:font typeface="Sniglet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audio" Target="../media/media13.mp3"/><Relationship Id="rId3" Type="http://schemas.microsoft.com/office/2007/relationships/media" Target="../media/media2.mp3"/><Relationship Id="rId21" Type="http://schemas.microsoft.com/office/2007/relationships/media" Target="../media/media11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microsoft.com/office/2007/relationships/media" Target="../media/media13.mp3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29" Type="http://schemas.openxmlformats.org/officeDocument/2006/relationships/image" Target="../media/image2.sv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audio" Target="../media/media12.mp3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microsoft.com/office/2007/relationships/media" Target="../media/media12.mp3"/><Relationship Id="rId28" Type="http://schemas.openxmlformats.org/officeDocument/2006/relationships/image" Target="../media/image1.png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31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audio" Target="../media/media11.mp3"/><Relationship Id="rId27" Type="http://schemas.openxmlformats.org/officeDocument/2006/relationships/slideLayout" Target="../slideLayouts/slideLayout7.xml"/><Relationship Id="rId30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mp3"/><Relationship Id="rId13" Type="http://schemas.openxmlformats.org/officeDocument/2006/relationships/image" Target="../media/image6.png"/><Relationship Id="rId18" Type="http://schemas.openxmlformats.org/officeDocument/2006/relationships/image" Target="../media/image4.png"/><Relationship Id="rId3" Type="http://schemas.microsoft.com/office/2007/relationships/media" Target="../media/media15.mp3"/><Relationship Id="rId7" Type="http://schemas.microsoft.com/office/2007/relationships/media" Target="../media/media17.mp3"/><Relationship Id="rId12" Type="http://schemas.openxmlformats.org/officeDocument/2006/relationships/image" Target="../media/image5.png"/><Relationship Id="rId17" Type="http://schemas.openxmlformats.org/officeDocument/2006/relationships/image" Target="../media/image10.svg"/><Relationship Id="rId2" Type="http://schemas.openxmlformats.org/officeDocument/2006/relationships/audio" Target="../media/media14.mp3"/><Relationship Id="rId16" Type="http://schemas.openxmlformats.org/officeDocument/2006/relationships/image" Target="../media/image9.png"/><Relationship Id="rId1" Type="http://schemas.microsoft.com/office/2007/relationships/media" Target="../media/media14.mp3"/><Relationship Id="rId6" Type="http://schemas.openxmlformats.org/officeDocument/2006/relationships/audio" Target="../media/media16.mp3"/><Relationship Id="rId11" Type="http://schemas.openxmlformats.org/officeDocument/2006/relationships/slideLayout" Target="../slideLayouts/slideLayout7.xml"/><Relationship Id="rId5" Type="http://schemas.microsoft.com/office/2007/relationships/media" Target="../media/media16.mp3"/><Relationship Id="rId15" Type="http://schemas.openxmlformats.org/officeDocument/2006/relationships/image" Target="../media/image8.png"/><Relationship Id="rId10" Type="http://schemas.openxmlformats.org/officeDocument/2006/relationships/audio" Target="../media/media18.mp3"/><Relationship Id="rId4" Type="http://schemas.openxmlformats.org/officeDocument/2006/relationships/audio" Target="../media/media15.mp3"/><Relationship Id="rId9" Type="http://schemas.microsoft.com/office/2007/relationships/media" Target="../media/media18.mp3"/><Relationship Id="rId1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88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4742" y="230181"/>
            <a:ext cx="17792710" cy="9667980"/>
          </a:xfrm>
          <a:custGeom>
            <a:avLst/>
            <a:gdLst/>
            <a:ahLst/>
            <a:cxnLst/>
            <a:rect l="l" t="t" r="r" b="b"/>
            <a:pathLst>
              <a:path w="17792710" h="9667980">
                <a:moveTo>
                  <a:pt x="0" y="0"/>
                </a:moveTo>
                <a:lnTo>
                  <a:pt x="17792710" y="0"/>
                </a:lnTo>
                <a:lnTo>
                  <a:pt x="17792710" y="9667980"/>
                </a:lnTo>
                <a:lnTo>
                  <a:pt x="0" y="966798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371458" y="613934"/>
            <a:ext cx="13544550" cy="9058275"/>
          </a:xfrm>
          <a:custGeom>
            <a:avLst/>
            <a:gdLst/>
            <a:ahLst/>
            <a:cxnLst/>
            <a:rect l="l" t="t" r="r" b="b"/>
            <a:pathLst>
              <a:path w="13544550" h="9058275">
                <a:moveTo>
                  <a:pt x="0" y="0"/>
                </a:moveTo>
                <a:lnTo>
                  <a:pt x="13544550" y="0"/>
                </a:lnTo>
                <a:lnTo>
                  <a:pt x="13544550" y="9058275"/>
                </a:lnTo>
                <a:lnTo>
                  <a:pt x="0" y="9058275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 t="-2705" b="-2762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january">
            <a:hlinkClick r:id="" action="ppaction://media"/>
            <a:extLst>
              <a:ext uri="{FF2B5EF4-FFF2-40B4-BE49-F238E27FC236}">
                <a16:creationId xmlns:a16="http://schemas.microsoft.com/office/drawing/2014/main" id="{7EA40913-DB24-5B0C-B098-5FFC5E8FE5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3505200" y="2247900"/>
            <a:ext cx="406400" cy="406400"/>
          </a:xfrm>
          <a:prstGeom prst="rect">
            <a:avLst/>
          </a:prstGeom>
        </p:spPr>
      </p:pic>
      <p:pic>
        <p:nvPicPr>
          <p:cNvPr id="5" name="december">
            <a:hlinkClick r:id="" action="ppaction://media"/>
            <a:extLst>
              <a:ext uri="{FF2B5EF4-FFF2-40B4-BE49-F238E27FC236}">
                <a16:creationId xmlns:a16="http://schemas.microsoft.com/office/drawing/2014/main" id="{5D49AAC4-9959-2598-F0AF-A38E4E3BF5D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1963400" y="7810500"/>
            <a:ext cx="406400" cy="406400"/>
          </a:xfrm>
          <a:prstGeom prst="rect">
            <a:avLst/>
          </a:prstGeom>
        </p:spPr>
      </p:pic>
      <p:pic>
        <p:nvPicPr>
          <p:cNvPr id="6" name="november">
            <a:hlinkClick r:id="" action="ppaction://media"/>
            <a:extLst>
              <a:ext uri="{FF2B5EF4-FFF2-40B4-BE49-F238E27FC236}">
                <a16:creationId xmlns:a16="http://schemas.microsoft.com/office/drawing/2014/main" id="{2E2E1A19-E0F6-BD16-91FC-76AA6BAB5FB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8213992" y="7845471"/>
            <a:ext cx="406400" cy="406400"/>
          </a:xfrm>
          <a:prstGeom prst="rect">
            <a:avLst/>
          </a:prstGeom>
        </p:spPr>
      </p:pic>
      <p:pic>
        <p:nvPicPr>
          <p:cNvPr id="7" name="eus75151">
            <a:hlinkClick r:id="" action="ppaction://media"/>
            <a:extLst>
              <a:ext uri="{FF2B5EF4-FFF2-40B4-BE49-F238E27FC236}">
                <a16:creationId xmlns:a16="http://schemas.microsoft.com/office/drawing/2014/main" id="{BAF382FE-EA4E-B5A4-3BB2-F11422A4658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3302000" y="8048671"/>
            <a:ext cx="406400" cy="406400"/>
          </a:xfrm>
          <a:prstGeom prst="rect">
            <a:avLst/>
          </a:prstGeom>
        </p:spPr>
      </p:pic>
      <p:pic>
        <p:nvPicPr>
          <p:cNvPr id="8" name="september">
            <a:hlinkClick r:id="" action="ppaction://media"/>
            <a:extLst>
              <a:ext uri="{FF2B5EF4-FFF2-40B4-BE49-F238E27FC236}">
                <a16:creationId xmlns:a16="http://schemas.microsoft.com/office/drawing/2014/main" id="{C1897E61-7D25-9181-DE62-0A0889F6A31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2166600" y="5951105"/>
            <a:ext cx="406400" cy="406400"/>
          </a:xfrm>
          <a:prstGeom prst="rect">
            <a:avLst/>
          </a:prstGeom>
        </p:spPr>
      </p:pic>
      <p:pic>
        <p:nvPicPr>
          <p:cNvPr id="9" name="august_02_00">
            <a:hlinkClick r:id="" action="ppaction://media"/>
            <a:extLst>
              <a:ext uri="{FF2B5EF4-FFF2-40B4-BE49-F238E27FC236}">
                <a16:creationId xmlns:a16="http://schemas.microsoft.com/office/drawing/2014/main" id="{8A558815-EFDC-770D-4F77-0642E2902B2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8417192" y="5920762"/>
            <a:ext cx="406400" cy="406400"/>
          </a:xfrm>
          <a:prstGeom prst="rect">
            <a:avLst/>
          </a:prstGeom>
        </p:spPr>
      </p:pic>
      <p:pic>
        <p:nvPicPr>
          <p:cNvPr id="10" name="july">
            <a:hlinkClick r:id="" action="ppaction://media"/>
            <a:extLst>
              <a:ext uri="{FF2B5EF4-FFF2-40B4-BE49-F238E27FC236}">
                <a16:creationId xmlns:a16="http://schemas.microsoft.com/office/drawing/2014/main" id="{6361A2B6-3F40-2E40-0A5F-8E923CFF1DF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667784" y="5983333"/>
            <a:ext cx="406400" cy="406400"/>
          </a:xfrm>
          <a:prstGeom prst="rect">
            <a:avLst/>
          </a:prstGeom>
        </p:spPr>
      </p:pic>
      <p:pic>
        <p:nvPicPr>
          <p:cNvPr id="11" name="june">
            <a:hlinkClick r:id="" action="ppaction://media"/>
            <a:extLst>
              <a:ext uri="{FF2B5EF4-FFF2-40B4-BE49-F238E27FC236}">
                <a16:creationId xmlns:a16="http://schemas.microsoft.com/office/drawing/2014/main" id="{2879A8CB-2D61-DAD5-CAC0-140C94C2409E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3106400" y="4076700"/>
            <a:ext cx="406400" cy="406400"/>
          </a:xfrm>
          <a:prstGeom prst="rect">
            <a:avLst/>
          </a:prstGeom>
        </p:spPr>
      </p:pic>
      <p:pic>
        <p:nvPicPr>
          <p:cNvPr id="12" name="april">
            <a:hlinkClick r:id="" action="ppaction://media"/>
            <a:extLst>
              <a:ext uri="{FF2B5EF4-FFF2-40B4-BE49-F238E27FC236}">
                <a16:creationId xmlns:a16="http://schemas.microsoft.com/office/drawing/2014/main" id="{D0140141-9E55-ECEE-8B52-56C2C48B8FDF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870984" y="4100467"/>
            <a:ext cx="406400" cy="406400"/>
          </a:xfrm>
          <a:prstGeom prst="rect">
            <a:avLst/>
          </a:prstGeom>
        </p:spPr>
      </p:pic>
      <p:pic>
        <p:nvPicPr>
          <p:cNvPr id="13" name="march">
            <a:hlinkClick r:id="" action="ppaction://media"/>
            <a:extLst>
              <a:ext uri="{FF2B5EF4-FFF2-40B4-BE49-F238E27FC236}">
                <a16:creationId xmlns:a16="http://schemas.microsoft.com/office/drawing/2014/main" id="{16F9F91F-6890-56F7-614A-C8E1FFB3F219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3276676" y="2247900"/>
            <a:ext cx="406400" cy="406400"/>
          </a:xfrm>
          <a:prstGeom prst="rect">
            <a:avLst/>
          </a:prstGeom>
        </p:spPr>
      </p:pic>
      <p:pic>
        <p:nvPicPr>
          <p:cNvPr id="14" name="eus71794">
            <a:hlinkClick r:id="" action="ppaction://media"/>
            <a:extLst>
              <a:ext uri="{FF2B5EF4-FFF2-40B4-BE49-F238E27FC236}">
                <a16:creationId xmlns:a16="http://schemas.microsoft.com/office/drawing/2014/main" id="{E0FCC94B-48AC-01A1-810B-DA35700B1BA0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9012960" y="2247900"/>
            <a:ext cx="406400" cy="406400"/>
          </a:xfrm>
          <a:prstGeom prst="rect">
            <a:avLst/>
          </a:prstGeom>
        </p:spPr>
      </p:pic>
      <p:pic>
        <p:nvPicPr>
          <p:cNvPr id="15" name="eus72942">
            <a:hlinkClick r:id="" action="ppaction://media"/>
            <a:extLst>
              <a:ext uri="{FF2B5EF4-FFF2-40B4-BE49-F238E27FC236}">
                <a16:creationId xmlns:a16="http://schemas.microsoft.com/office/drawing/2014/main" id="{2392A89A-0AD1-26FA-4E05-D40434A70F3B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8809760" y="4100467"/>
            <a:ext cx="406400" cy="406400"/>
          </a:xfrm>
          <a:prstGeom prst="rect">
            <a:avLst/>
          </a:prstGeom>
        </p:spPr>
      </p:pic>
      <p:pic>
        <p:nvPicPr>
          <p:cNvPr id="16" name="mp3-output-ttsfree(dot)com">
            <a:hlinkClick r:id="" action="ppaction://media"/>
            <a:extLst>
              <a:ext uri="{FF2B5EF4-FFF2-40B4-BE49-F238E27FC236}">
                <a16:creationId xmlns:a16="http://schemas.microsoft.com/office/drawing/2014/main" id="{A9E6542F-C0C7-02DB-D8EE-E60F0ADF43EF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261384" y="11049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4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88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9899" y="348272"/>
            <a:ext cx="17757343" cy="9590465"/>
          </a:xfrm>
          <a:custGeom>
            <a:avLst/>
            <a:gdLst/>
            <a:ahLst/>
            <a:cxnLst/>
            <a:rect l="l" t="t" r="r" b="b"/>
            <a:pathLst>
              <a:path w="17757343" h="9590465">
                <a:moveTo>
                  <a:pt x="0" y="0"/>
                </a:moveTo>
                <a:lnTo>
                  <a:pt x="17757343" y="0"/>
                </a:lnTo>
                <a:lnTo>
                  <a:pt x="17757343" y="9590465"/>
                </a:lnTo>
                <a:lnTo>
                  <a:pt x="0" y="95904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07040" y="518093"/>
            <a:ext cx="5537111" cy="121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87"/>
              </a:lnSpc>
            </a:pPr>
            <a:r>
              <a:rPr lang="en-US" sz="6634">
                <a:solidFill>
                  <a:srgbClr val="070404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99724" y="4059593"/>
            <a:ext cx="3076423" cy="5026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874"/>
              </a:lnSpc>
            </a:pPr>
            <a:r>
              <a:rPr lang="en-US" sz="5025">
                <a:solidFill>
                  <a:srgbClr val="070404"/>
                </a:solidFill>
                <a:latin typeface="Baloo"/>
                <a:ea typeface="Baloo"/>
                <a:cs typeface="Baloo"/>
                <a:sym typeface="Baloo"/>
              </a:rPr>
              <a:t>3. M_ _ _ _ 4. A_ _ _ _</a:t>
            </a:r>
          </a:p>
          <a:p>
            <a:pPr algn="just">
              <a:lnSpc>
                <a:spcPts val="11081"/>
              </a:lnSpc>
            </a:pPr>
            <a:r>
              <a:rPr lang="en-US" sz="5025">
                <a:solidFill>
                  <a:srgbClr val="070404"/>
                </a:solidFill>
                <a:latin typeface="Baloo"/>
                <a:ea typeface="Baloo"/>
                <a:cs typeface="Baloo"/>
                <a:sym typeface="Baloo"/>
              </a:rPr>
              <a:t>5. M_ _</a:t>
            </a:r>
          </a:p>
          <a:p>
            <a:pPr algn="just">
              <a:lnSpc>
                <a:spcPts val="8668"/>
              </a:lnSpc>
            </a:pPr>
            <a:r>
              <a:rPr lang="en-US" sz="5025">
                <a:solidFill>
                  <a:srgbClr val="070404"/>
                </a:solidFill>
                <a:latin typeface="Baloo"/>
                <a:ea typeface="Baloo"/>
                <a:cs typeface="Baloo"/>
                <a:sym typeface="Baloo"/>
              </a:rPr>
              <a:t>6. J_ _ _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92887" y="6530388"/>
            <a:ext cx="130197" cy="1301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81"/>
              </a:lnSpc>
            </a:pPr>
            <a:r>
              <a:rPr lang="en-US" sz="5025">
                <a:solidFill>
                  <a:srgbClr val="070404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89137" y="8013230"/>
            <a:ext cx="130197" cy="1073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68"/>
              </a:lnSpc>
            </a:pPr>
            <a:r>
              <a:rPr lang="en-US" sz="5025">
                <a:solidFill>
                  <a:srgbClr val="070404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11326" y="1986991"/>
            <a:ext cx="3780301" cy="920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35"/>
              </a:lnSpc>
            </a:pPr>
            <a:r>
              <a:rPr lang="en-US" sz="5025">
                <a:solidFill>
                  <a:srgbClr val="070404"/>
                </a:solidFill>
                <a:latin typeface="Baloo"/>
                <a:ea typeface="Baloo"/>
                <a:cs typeface="Baloo"/>
                <a:sym typeface="Baloo"/>
              </a:rPr>
              <a:t>1.J_ _ _ _ _ _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804510" y="2101691"/>
            <a:ext cx="4380976" cy="6917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85"/>
              </a:lnSpc>
            </a:pPr>
            <a:r>
              <a:rPr lang="en-US" sz="5025">
                <a:solidFill>
                  <a:srgbClr val="070404"/>
                </a:solidFill>
                <a:latin typeface="Baloo"/>
                <a:ea typeface="Baloo"/>
                <a:cs typeface="Baloo"/>
                <a:sym typeface="Baloo"/>
              </a:rPr>
              <a:t>7. J_ _ _ 8. A _ _ _ _ _</a:t>
            </a:r>
          </a:p>
          <a:p>
            <a:pPr algn="l">
              <a:lnSpc>
                <a:spcPts val="12563"/>
              </a:lnSpc>
            </a:pPr>
            <a:r>
              <a:rPr lang="en-US" sz="5025">
                <a:solidFill>
                  <a:srgbClr val="070404"/>
                </a:solidFill>
                <a:latin typeface="Baloo"/>
                <a:ea typeface="Baloo"/>
                <a:cs typeface="Baloo"/>
                <a:sym typeface="Baloo"/>
              </a:rPr>
              <a:t>9. S_ _ _ _ _ _ _</a:t>
            </a:r>
          </a:p>
          <a:p>
            <a:pPr algn="l">
              <a:lnSpc>
                <a:spcPts val="8432"/>
              </a:lnSpc>
            </a:pPr>
            <a:r>
              <a:rPr lang="en-US" sz="5025">
                <a:solidFill>
                  <a:srgbClr val="070404"/>
                </a:solidFill>
                <a:latin typeface="Baloo"/>
                <a:ea typeface="Baloo"/>
                <a:cs typeface="Baloo"/>
                <a:sym typeface="Baloo"/>
              </a:rPr>
              <a:t>10. O_ _ _ _ _</a:t>
            </a:r>
          </a:p>
          <a:p>
            <a:pPr algn="l">
              <a:lnSpc>
                <a:spcPts val="11322"/>
              </a:lnSpc>
            </a:pPr>
            <a:r>
              <a:rPr lang="en-US" sz="5025">
                <a:solidFill>
                  <a:srgbClr val="070404"/>
                </a:solidFill>
                <a:latin typeface="Baloo"/>
                <a:ea typeface="Baloo"/>
                <a:cs typeface="Baloo"/>
                <a:sym typeface="Baloo"/>
              </a:rPr>
              <a:t>11. N_ _ _ _ _ _</a:t>
            </a:r>
          </a:p>
          <a:p>
            <a:pPr algn="l">
              <a:lnSpc>
                <a:spcPts val="8432"/>
              </a:lnSpc>
            </a:pPr>
            <a:r>
              <a:rPr lang="en-US" sz="5025">
                <a:solidFill>
                  <a:srgbClr val="070404"/>
                </a:solidFill>
                <a:latin typeface="Baloo"/>
                <a:ea typeface="Baloo"/>
                <a:cs typeface="Baloo"/>
                <a:sym typeface="Baloo"/>
              </a:rPr>
              <a:t>12. D_ _ _ _ _ _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26596" y="3003899"/>
            <a:ext cx="131131" cy="91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86"/>
              </a:lnSpc>
            </a:pPr>
            <a:r>
              <a:rPr lang="en-US" sz="5061">
                <a:solidFill>
                  <a:srgbClr val="070404"/>
                </a:solidFill>
                <a:latin typeface="Baloo"/>
                <a:ea typeface="Baloo"/>
                <a:cs typeface="Baloo"/>
                <a:sym typeface="Baloo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40936" y="3003899"/>
            <a:ext cx="4244645" cy="91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86"/>
              </a:lnSpc>
            </a:pPr>
            <a:r>
              <a:rPr lang="en-US" sz="5061">
                <a:solidFill>
                  <a:srgbClr val="070404"/>
                </a:solidFill>
                <a:latin typeface="Baloo"/>
                <a:ea typeface="Baloo"/>
                <a:cs typeface="Baloo"/>
                <a:sym typeface="Baloo"/>
              </a:rPr>
              <a:t>2. F_ _ _ _ _ __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51159" y="1504026"/>
            <a:ext cx="5849503" cy="608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24"/>
              </a:lnSpc>
            </a:pPr>
            <a:r>
              <a:rPr lang="en-US" sz="3517" b="1">
                <a:solidFill>
                  <a:srgbClr val="070404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6. Fill the missing words: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88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8246" y="293675"/>
            <a:ext cx="17665713" cy="9540973"/>
          </a:xfrm>
          <a:custGeom>
            <a:avLst/>
            <a:gdLst/>
            <a:ahLst/>
            <a:cxnLst/>
            <a:rect l="l" t="t" r="r" b="b"/>
            <a:pathLst>
              <a:path w="17665713" h="9540973">
                <a:moveTo>
                  <a:pt x="0" y="0"/>
                </a:moveTo>
                <a:lnTo>
                  <a:pt x="17665712" y="0"/>
                </a:lnTo>
                <a:lnTo>
                  <a:pt x="17665712" y="9540973"/>
                </a:lnTo>
                <a:lnTo>
                  <a:pt x="0" y="9540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28700" y="2544213"/>
            <a:ext cx="15611475" cy="7555592"/>
          </a:xfrm>
          <a:custGeom>
            <a:avLst/>
            <a:gdLst/>
            <a:ahLst/>
            <a:cxnLst/>
            <a:rect l="l" t="t" r="r" b="b"/>
            <a:pathLst>
              <a:path w="15611475" h="7555592">
                <a:moveTo>
                  <a:pt x="0" y="0"/>
                </a:moveTo>
                <a:lnTo>
                  <a:pt x="15611475" y="0"/>
                </a:lnTo>
                <a:lnTo>
                  <a:pt x="15611475" y="7555592"/>
                </a:lnTo>
                <a:lnTo>
                  <a:pt x="0" y="75555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860508" y="347110"/>
            <a:ext cx="550853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89402" y="1451877"/>
            <a:ext cx="7190518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7. Find the months of the year: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88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88246" y="293675"/>
            <a:ext cx="17665713" cy="9540973"/>
          </a:xfrm>
          <a:custGeom>
            <a:avLst/>
            <a:gdLst/>
            <a:ahLst/>
            <a:cxnLst/>
            <a:rect l="l" t="t" r="r" b="b"/>
            <a:pathLst>
              <a:path w="17665713" h="9540973">
                <a:moveTo>
                  <a:pt x="0" y="0"/>
                </a:moveTo>
                <a:lnTo>
                  <a:pt x="17665712" y="0"/>
                </a:lnTo>
                <a:lnTo>
                  <a:pt x="17665712" y="9540973"/>
                </a:lnTo>
                <a:lnTo>
                  <a:pt x="0" y="95409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126503" y="753104"/>
            <a:ext cx="8353425" cy="8782050"/>
          </a:xfrm>
          <a:custGeom>
            <a:avLst/>
            <a:gdLst/>
            <a:ahLst/>
            <a:cxnLst/>
            <a:rect l="l" t="t" r="r" b="b"/>
            <a:pathLst>
              <a:path w="8353425" h="8782050">
                <a:moveTo>
                  <a:pt x="0" y="0"/>
                </a:moveTo>
                <a:lnTo>
                  <a:pt x="8353425" y="0"/>
                </a:lnTo>
                <a:lnTo>
                  <a:pt x="8353425" y="8782050"/>
                </a:lnTo>
                <a:lnTo>
                  <a:pt x="0" y="87820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105" b="-21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745436" y="347110"/>
            <a:ext cx="550853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451877"/>
            <a:ext cx="8093012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8. Unscramble the months of year: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88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88246" y="293675"/>
            <a:ext cx="17665713" cy="9540973"/>
          </a:xfrm>
          <a:custGeom>
            <a:avLst/>
            <a:gdLst/>
            <a:ahLst/>
            <a:cxnLst/>
            <a:rect l="l" t="t" r="r" b="b"/>
            <a:pathLst>
              <a:path w="17665713" h="9540973">
                <a:moveTo>
                  <a:pt x="0" y="0"/>
                </a:moveTo>
                <a:lnTo>
                  <a:pt x="17665712" y="0"/>
                </a:lnTo>
                <a:lnTo>
                  <a:pt x="17665712" y="9540973"/>
                </a:lnTo>
                <a:lnTo>
                  <a:pt x="0" y="954097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591044" y="796347"/>
            <a:ext cx="10039350" cy="1028700"/>
          </a:xfrm>
          <a:custGeom>
            <a:avLst/>
            <a:gdLst/>
            <a:ahLst/>
            <a:cxnLst/>
            <a:rect l="l" t="t" r="r" b="b"/>
            <a:pathLst>
              <a:path w="10039350" h="1028700">
                <a:moveTo>
                  <a:pt x="0" y="0"/>
                </a:moveTo>
                <a:lnTo>
                  <a:pt x="10039350" y="0"/>
                </a:lnTo>
                <a:lnTo>
                  <a:pt x="1003935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7687436" y="4878219"/>
            <a:ext cx="2273751" cy="2269922"/>
          </a:xfrm>
          <a:custGeom>
            <a:avLst/>
            <a:gdLst/>
            <a:ahLst/>
            <a:cxnLst/>
            <a:rect l="l" t="t" r="r" b="b"/>
            <a:pathLst>
              <a:path w="2273751" h="2269922">
                <a:moveTo>
                  <a:pt x="0" y="0"/>
                </a:moveTo>
                <a:lnTo>
                  <a:pt x="2273751" y="0"/>
                </a:lnTo>
                <a:lnTo>
                  <a:pt x="2273751" y="2269922"/>
                </a:lnTo>
                <a:lnTo>
                  <a:pt x="0" y="226992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166879" y="1728368"/>
            <a:ext cx="8721633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 spc="5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1. How many months are there in the year?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47639" y="2290343"/>
            <a:ext cx="106070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67647" y="2290343"/>
            <a:ext cx="4479065" cy="54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23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- There are ... months.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87367" y="2814742"/>
            <a:ext cx="7636945" cy="4126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82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2. What is the first month in the year?</a:t>
            </a:r>
          </a:p>
          <a:p>
            <a:pPr algn="l">
              <a:lnSpc>
                <a:spcPts val="3068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- It’s ...</a:t>
            </a:r>
          </a:p>
          <a:p>
            <a:pPr algn="l">
              <a:lnSpc>
                <a:spcPts val="7498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3. What is the last month in the year?</a:t>
            </a:r>
          </a:p>
          <a:p>
            <a:pPr algn="l">
              <a:lnSpc>
                <a:spcPts val="1499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- It’s ...</a:t>
            </a:r>
          </a:p>
          <a:p>
            <a:pPr algn="l">
              <a:lnSpc>
                <a:spcPts val="7498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4. What is your birth month? </a:t>
            </a:r>
          </a:p>
          <a:p>
            <a:pPr algn="l">
              <a:lnSpc>
                <a:spcPts val="1499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- It’s ...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66800" y="6388884"/>
            <a:ext cx="6540503" cy="1395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98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5. What is your favorite month?</a:t>
            </a:r>
          </a:p>
          <a:p>
            <a:pPr algn="l">
              <a:lnSpc>
                <a:spcPts val="1499"/>
              </a:lnSpc>
            </a:pPr>
            <a:r>
              <a:rPr lang="en-US" sz="29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It’s ... because 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643890"/>
            <a:ext cx="4662973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I. QUESTION</a:t>
            </a:r>
          </a:p>
        </p:txBody>
      </p:sp>
      <p:pic>
        <p:nvPicPr>
          <p:cNvPr id="12" name="1. How many months are there in the year">
            <a:hlinkClick r:id="" action="ppaction://media"/>
            <a:extLst>
              <a:ext uri="{FF2B5EF4-FFF2-40B4-BE49-F238E27FC236}">
                <a16:creationId xmlns:a16="http://schemas.microsoft.com/office/drawing/2014/main" id="{7EBFD26F-2AD4-A366-A42F-89CC14F957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83364" y="1728368"/>
            <a:ext cx="406400" cy="406400"/>
          </a:xfrm>
          <a:prstGeom prst="rect">
            <a:avLst/>
          </a:prstGeom>
        </p:spPr>
      </p:pic>
      <p:pic>
        <p:nvPicPr>
          <p:cNvPr id="13" name="2. What is the first month in the year">
            <a:hlinkClick r:id="" action="ppaction://media"/>
            <a:extLst>
              <a:ext uri="{FF2B5EF4-FFF2-40B4-BE49-F238E27FC236}">
                <a16:creationId xmlns:a16="http://schemas.microsoft.com/office/drawing/2014/main" id="{18193877-B5A3-2B4A-569E-95A0A09F93A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47309" y="3030381"/>
            <a:ext cx="406400" cy="406400"/>
          </a:xfrm>
          <a:prstGeom prst="rect">
            <a:avLst/>
          </a:prstGeom>
        </p:spPr>
      </p:pic>
      <p:pic>
        <p:nvPicPr>
          <p:cNvPr id="14" name="3. What is the last month in the year">
            <a:hlinkClick r:id="" action="ppaction://media"/>
            <a:extLst>
              <a:ext uri="{FF2B5EF4-FFF2-40B4-BE49-F238E27FC236}">
                <a16:creationId xmlns:a16="http://schemas.microsoft.com/office/drawing/2014/main" id="{F7ECAFDE-5D8B-301E-5756-3DAE805F5DE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63958" y="4401064"/>
            <a:ext cx="406400" cy="406400"/>
          </a:xfrm>
          <a:prstGeom prst="rect">
            <a:avLst/>
          </a:prstGeom>
        </p:spPr>
      </p:pic>
      <p:pic>
        <p:nvPicPr>
          <p:cNvPr id="15" name="4. What is your birth month">
            <a:hlinkClick r:id="" action="ppaction://media"/>
            <a:extLst>
              <a:ext uri="{FF2B5EF4-FFF2-40B4-BE49-F238E27FC236}">
                <a16:creationId xmlns:a16="http://schemas.microsoft.com/office/drawing/2014/main" id="{B0918563-597B-BF22-D846-F4F3AF81C3D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97474" y="5529638"/>
            <a:ext cx="406400" cy="406400"/>
          </a:xfrm>
          <a:prstGeom prst="rect">
            <a:avLst/>
          </a:prstGeom>
        </p:spPr>
      </p:pic>
      <p:pic>
        <p:nvPicPr>
          <p:cNvPr id="16" name="5. What is your favorite month">
            <a:hlinkClick r:id="" action="ppaction://media"/>
            <a:extLst>
              <a:ext uri="{FF2B5EF4-FFF2-40B4-BE49-F238E27FC236}">
                <a16:creationId xmlns:a16="http://schemas.microsoft.com/office/drawing/2014/main" id="{9E54E59C-BB78-2882-E4CA-BCF4B1F7BE7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20684" y="6812898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88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4742" y="230181"/>
            <a:ext cx="17792710" cy="9667980"/>
          </a:xfrm>
          <a:custGeom>
            <a:avLst/>
            <a:gdLst/>
            <a:ahLst/>
            <a:cxnLst/>
            <a:rect l="l" t="t" r="r" b="b"/>
            <a:pathLst>
              <a:path w="17792710" h="9667980">
                <a:moveTo>
                  <a:pt x="0" y="0"/>
                </a:moveTo>
                <a:lnTo>
                  <a:pt x="17792710" y="0"/>
                </a:lnTo>
                <a:lnTo>
                  <a:pt x="17792710" y="9667980"/>
                </a:lnTo>
                <a:lnTo>
                  <a:pt x="0" y="96679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617420"/>
            <a:ext cx="6146340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II. VOCABULARY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900952" y="7851496"/>
            <a:ext cx="980275" cy="733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82B753"/>
                </a:solidFill>
                <a:latin typeface="Baloo"/>
                <a:ea typeface="Baloo"/>
                <a:cs typeface="Baloo"/>
                <a:sym typeface="Baloo"/>
              </a:rPr>
              <a:t>May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70117" y="4140765"/>
            <a:ext cx="1879187" cy="733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82B753"/>
                </a:solidFill>
                <a:latin typeface="Baloo"/>
                <a:ea typeface="Baloo"/>
                <a:cs typeface="Baloo"/>
                <a:sym typeface="Baloo"/>
              </a:rPr>
              <a:t>January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322199" y="7851496"/>
            <a:ext cx="1101509" cy="733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82B753"/>
                </a:solidFill>
                <a:latin typeface="Baloo"/>
                <a:ea typeface="Baloo"/>
                <a:cs typeface="Baloo"/>
                <a:sym typeface="Baloo"/>
              </a:rPr>
              <a:t>June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975574" y="4175846"/>
            <a:ext cx="2160003" cy="733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82B753"/>
                </a:solidFill>
                <a:latin typeface="Baloo"/>
                <a:ea typeface="Baloo"/>
                <a:cs typeface="Baloo"/>
                <a:sym typeface="Baloo"/>
              </a:rPr>
              <a:t>February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897828" y="7884547"/>
            <a:ext cx="945556" cy="733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82B753"/>
                </a:solidFill>
                <a:latin typeface="Baloo"/>
                <a:ea typeface="Baloo"/>
                <a:cs typeface="Baloo"/>
                <a:sym typeface="Baloo"/>
              </a:rPr>
              <a:t>July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774098" y="4175846"/>
            <a:ext cx="1464183" cy="733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82B753"/>
                </a:solidFill>
                <a:latin typeface="Baloo"/>
                <a:ea typeface="Baloo"/>
                <a:cs typeface="Baloo"/>
                <a:sym typeface="Baloo"/>
              </a:rPr>
              <a:t>March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974299" y="7884547"/>
            <a:ext cx="1683858" cy="733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82B753"/>
                </a:solidFill>
                <a:latin typeface="Baloo"/>
                <a:ea typeface="Baloo"/>
                <a:cs typeface="Baloo"/>
                <a:sym typeface="Baloo"/>
              </a:rPr>
              <a:t>August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440291" y="4175846"/>
            <a:ext cx="1132075" cy="733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82B753"/>
                </a:solidFill>
                <a:latin typeface="Baloo"/>
                <a:ea typeface="Baloo"/>
                <a:cs typeface="Baloo"/>
                <a:sym typeface="Baloo"/>
              </a:rPr>
              <a:t>April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88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4742" y="230181"/>
            <a:ext cx="17792710" cy="9667980"/>
          </a:xfrm>
          <a:custGeom>
            <a:avLst/>
            <a:gdLst/>
            <a:ahLst/>
            <a:cxnLst/>
            <a:rect l="l" t="t" r="r" b="b"/>
            <a:pathLst>
              <a:path w="17792710" h="9667980">
                <a:moveTo>
                  <a:pt x="0" y="0"/>
                </a:moveTo>
                <a:lnTo>
                  <a:pt x="17792710" y="0"/>
                </a:lnTo>
                <a:lnTo>
                  <a:pt x="17792710" y="9667980"/>
                </a:lnTo>
                <a:lnTo>
                  <a:pt x="0" y="96679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617420"/>
            <a:ext cx="6146340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II. VOCABULARY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805102" y="5839435"/>
            <a:ext cx="2606097" cy="733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82B753"/>
                </a:solidFill>
                <a:latin typeface="Baloo"/>
                <a:ea typeface="Baloo"/>
                <a:cs typeface="Baloo"/>
                <a:sym typeface="Baloo"/>
              </a:rPr>
              <a:t>September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107640" y="5912225"/>
            <a:ext cx="1931518" cy="733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82B753"/>
                </a:solidFill>
                <a:latin typeface="Baloo"/>
                <a:ea typeface="Baloo"/>
                <a:cs typeface="Baloo"/>
                <a:sym typeface="Baloo"/>
              </a:rPr>
              <a:t>October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100091" y="5839435"/>
            <a:ext cx="2463613" cy="733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82B753"/>
                </a:solidFill>
                <a:latin typeface="Baloo"/>
                <a:ea typeface="Baloo"/>
                <a:cs typeface="Baloo"/>
                <a:sym typeface="Baloo"/>
              </a:rPr>
              <a:t>November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204166" y="5779999"/>
            <a:ext cx="2408692" cy="733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82B753"/>
                </a:solidFill>
                <a:latin typeface="Baloo"/>
                <a:ea typeface="Baloo"/>
                <a:cs typeface="Baloo"/>
                <a:sym typeface="Baloo"/>
              </a:rPr>
              <a:t>December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88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4742" y="230181"/>
            <a:ext cx="17792710" cy="9667980"/>
          </a:xfrm>
          <a:custGeom>
            <a:avLst/>
            <a:gdLst/>
            <a:ahLst/>
            <a:cxnLst/>
            <a:rect l="l" t="t" r="r" b="b"/>
            <a:pathLst>
              <a:path w="17792710" h="9667980">
                <a:moveTo>
                  <a:pt x="0" y="0"/>
                </a:moveTo>
                <a:lnTo>
                  <a:pt x="17792710" y="0"/>
                </a:lnTo>
                <a:lnTo>
                  <a:pt x="17792710" y="9667980"/>
                </a:lnTo>
                <a:lnTo>
                  <a:pt x="0" y="96679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824265" y="609171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138947" y="4793523"/>
            <a:ext cx="320773" cy="62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8"/>
              </a:lnSpc>
            </a:pPr>
            <a:r>
              <a:rPr lang="en-US" sz="35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7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940658" y="2235603"/>
            <a:ext cx="2426094" cy="5495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56"/>
              </a:lnSpc>
            </a:pPr>
            <a:r>
              <a:rPr lang="en-US" sz="35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February March July December January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778763" y="7915818"/>
            <a:ext cx="1054560" cy="973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56"/>
              </a:lnSpc>
            </a:pPr>
            <a:r>
              <a:rPr lang="en-US" sz="35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438718" y="2109835"/>
            <a:ext cx="1961759" cy="4462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98"/>
              </a:lnSpc>
            </a:pPr>
            <a:r>
              <a:rPr lang="en-US" sz="35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October June April August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105095" y="7008085"/>
            <a:ext cx="2668981" cy="1881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98"/>
              </a:lnSpc>
            </a:pPr>
            <a:r>
              <a:rPr lang="en-US" sz="35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September</a:t>
            </a:r>
          </a:p>
          <a:p>
            <a:pPr algn="ctr">
              <a:lnSpc>
                <a:spcPts val="4995"/>
              </a:lnSpc>
            </a:pPr>
            <a:r>
              <a:rPr lang="en-US" sz="35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71070" y="1600972"/>
            <a:ext cx="8776278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 spc="1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1.Write the number of months below: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88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2249" y="338947"/>
            <a:ext cx="17792710" cy="9667980"/>
          </a:xfrm>
          <a:custGeom>
            <a:avLst/>
            <a:gdLst/>
            <a:ahLst/>
            <a:cxnLst/>
            <a:rect l="l" t="t" r="r" b="b"/>
            <a:pathLst>
              <a:path w="17792710" h="9667980">
                <a:moveTo>
                  <a:pt x="0" y="0"/>
                </a:moveTo>
                <a:lnTo>
                  <a:pt x="17792710" y="0"/>
                </a:lnTo>
                <a:lnTo>
                  <a:pt x="17792710" y="9667980"/>
                </a:lnTo>
                <a:lnTo>
                  <a:pt x="0" y="96679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56092" y="347110"/>
            <a:ext cx="550853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92978" y="1492806"/>
            <a:ext cx="6769418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2. Which month comes next?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91205" y="7928381"/>
            <a:ext cx="407184" cy="519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3"/>
              </a:lnSpc>
            </a:pPr>
            <a:r>
              <a:rPr lang="en-US" sz="3002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...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859538" y="5711685"/>
            <a:ext cx="879700" cy="519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3"/>
              </a:lnSpc>
            </a:pPr>
            <a:r>
              <a:rPr lang="en-US" sz="3002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48941" y="3102073"/>
            <a:ext cx="1665646" cy="519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3"/>
              </a:lnSpc>
            </a:pPr>
            <a:r>
              <a:rPr lang="en-US" sz="3002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January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790486" y="3045266"/>
            <a:ext cx="542906" cy="519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3"/>
              </a:lnSpc>
            </a:pPr>
            <a:r>
              <a:rPr lang="en-US" sz="3002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....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631980" y="5717191"/>
            <a:ext cx="929088" cy="519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3"/>
              </a:lnSpc>
            </a:pPr>
            <a:r>
              <a:rPr lang="en-US" sz="3002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June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318550" y="7928381"/>
            <a:ext cx="1636471" cy="519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3"/>
              </a:lnSpc>
            </a:pPr>
            <a:r>
              <a:rPr lang="en-US" sz="3002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October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944366" y="5717191"/>
            <a:ext cx="407184" cy="519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3"/>
              </a:lnSpc>
            </a:pPr>
            <a:r>
              <a:rPr lang="en-US" sz="3002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...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387896" y="3102073"/>
            <a:ext cx="1275197" cy="519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3"/>
              </a:lnSpc>
            </a:pPr>
            <a:r>
              <a:rPr lang="en-US" sz="3002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March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097536" y="7928381"/>
            <a:ext cx="2134638" cy="519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3"/>
              </a:lnSpc>
            </a:pPr>
            <a:r>
              <a:rPr lang="en-US" sz="3002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November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829078" y="3075089"/>
            <a:ext cx="407184" cy="519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3"/>
              </a:lnSpc>
            </a:pPr>
            <a:r>
              <a:rPr lang="en-US" sz="3002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...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790940" y="5660393"/>
            <a:ext cx="542906" cy="519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3"/>
              </a:lnSpc>
            </a:pPr>
            <a:r>
              <a:rPr lang="en-US" sz="3002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....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825583" y="7906474"/>
            <a:ext cx="542906" cy="519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3"/>
              </a:lnSpc>
            </a:pPr>
            <a:r>
              <a:rPr lang="en-US" sz="3002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....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88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47460" y="381391"/>
            <a:ext cx="17898856" cy="9572434"/>
          </a:xfrm>
          <a:custGeom>
            <a:avLst/>
            <a:gdLst/>
            <a:ahLst/>
            <a:cxnLst/>
            <a:rect l="l" t="t" r="r" b="b"/>
            <a:pathLst>
              <a:path w="17898856" h="9572434">
                <a:moveTo>
                  <a:pt x="0" y="0"/>
                </a:moveTo>
                <a:lnTo>
                  <a:pt x="17898856" y="0"/>
                </a:lnTo>
                <a:lnTo>
                  <a:pt x="17898856" y="9572434"/>
                </a:lnTo>
                <a:lnTo>
                  <a:pt x="0" y="95724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4290689" y="3965553"/>
            <a:ext cx="718471" cy="463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8"/>
              </a:lnSpc>
            </a:pPr>
            <a:r>
              <a:rPr lang="en-US" sz="26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July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290689" y="8439988"/>
            <a:ext cx="1820142" cy="463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7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December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290689" y="6298235"/>
            <a:ext cx="1919821" cy="463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7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November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113733" y="6324171"/>
            <a:ext cx="791156" cy="463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7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113733" y="3785892"/>
            <a:ext cx="1282217" cy="463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7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August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113733" y="8704497"/>
            <a:ext cx="2002365" cy="463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7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September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47308" y="1724492"/>
            <a:ext cx="5638914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3. Choose True or False: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55291" y="657825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88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35353" y="300933"/>
            <a:ext cx="17643719" cy="9797815"/>
          </a:xfrm>
          <a:custGeom>
            <a:avLst/>
            <a:gdLst/>
            <a:ahLst/>
            <a:cxnLst/>
            <a:rect l="l" t="t" r="r" b="b"/>
            <a:pathLst>
              <a:path w="17643719" h="9797815">
                <a:moveTo>
                  <a:pt x="0" y="0"/>
                </a:moveTo>
                <a:lnTo>
                  <a:pt x="17643720" y="0"/>
                </a:lnTo>
                <a:lnTo>
                  <a:pt x="17643720" y="9797815"/>
                </a:lnTo>
                <a:lnTo>
                  <a:pt x="0" y="97978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53650" y="347110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566120"/>
            <a:ext cx="4451880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4. Trace and read: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59657" y="1962588"/>
            <a:ext cx="2970857" cy="3400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95"/>
              </a:lnSpc>
            </a:pPr>
            <a:r>
              <a:rPr lang="en-US" sz="7999">
                <a:solidFill>
                  <a:srgbClr val="000000"/>
                </a:solidFill>
                <a:latin typeface="Canva Student Font Dotted"/>
                <a:ea typeface="Canva Student Font Dotted"/>
                <a:cs typeface="Canva Student Font Dotted"/>
                <a:sym typeface="Canva Student Font Dotted"/>
              </a:rPr>
              <a:t>January February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68391" y="5527710"/>
            <a:ext cx="2078669" cy="1639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95"/>
              </a:lnSpc>
            </a:pPr>
            <a:r>
              <a:rPr lang="en-US" sz="7999">
                <a:solidFill>
                  <a:srgbClr val="000000"/>
                </a:solidFill>
                <a:latin typeface="Canva Student Font Dotted"/>
                <a:ea typeface="Canva Student Font Dotted"/>
                <a:cs typeface="Canva Student Font Dotted"/>
                <a:sym typeface="Canva Student Font Dotted"/>
              </a:rPr>
              <a:t>March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870797" y="7275300"/>
            <a:ext cx="1490091" cy="1849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62"/>
              </a:lnSpc>
            </a:pPr>
            <a:r>
              <a:rPr lang="en-US" sz="7999">
                <a:solidFill>
                  <a:srgbClr val="000000"/>
                </a:solidFill>
                <a:latin typeface="Canva Student Font Dotted"/>
                <a:ea typeface="Canva Student Font Dotted"/>
                <a:cs typeface="Canva Student Font Dotted"/>
                <a:sym typeface="Canva Student Font Dotted"/>
              </a:rPr>
              <a:t>April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06408" y="2322919"/>
            <a:ext cx="2239280" cy="6801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15"/>
              </a:lnSpc>
            </a:pPr>
            <a:r>
              <a:rPr lang="en-US" sz="7999">
                <a:solidFill>
                  <a:srgbClr val="000000"/>
                </a:solidFill>
                <a:latin typeface="Canva Student Font Dotted"/>
                <a:ea typeface="Canva Student Font Dotted"/>
                <a:cs typeface="Canva Student Font Dotted"/>
                <a:sym typeface="Canva Student Font Dotted"/>
              </a:rPr>
              <a:t>May June July</a:t>
            </a:r>
          </a:p>
          <a:p>
            <a:pPr algn="ctr">
              <a:lnSpc>
                <a:spcPts val="15247"/>
              </a:lnSpc>
            </a:pPr>
            <a:r>
              <a:rPr lang="en-US" sz="7999">
                <a:solidFill>
                  <a:srgbClr val="000000"/>
                </a:solidFill>
                <a:latin typeface="Canva Student Font Dotted"/>
                <a:ea typeface="Canva Student Font Dotted"/>
                <a:cs typeface="Canva Student Font Dotted"/>
                <a:sym typeface="Canva Student Font Dotted"/>
              </a:rPr>
              <a:t>August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924519" y="2111883"/>
            <a:ext cx="3458908" cy="1687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503"/>
              </a:lnSpc>
            </a:pPr>
            <a:r>
              <a:rPr lang="en-US" sz="7999">
                <a:solidFill>
                  <a:srgbClr val="000000"/>
                </a:solidFill>
                <a:latin typeface="Canva Student Font Dotted"/>
                <a:ea typeface="Canva Student Font Dotted"/>
                <a:cs typeface="Canva Student Font Dotted"/>
                <a:sym typeface="Canva Student Font Dotted"/>
              </a:rPr>
              <a:t>September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223518" y="3954066"/>
            <a:ext cx="2498341" cy="1687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503"/>
              </a:lnSpc>
            </a:pPr>
            <a:r>
              <a:rPr lang="en-US" sz="7999">
                <a:solidFill>
                  <a:srgbClr val="000000"/>
                </a:solidFill>
                <a:latin typeface="Canva Student Font Dotted"/>
                <a:ea typeface="Canva Student Font Dotted"/>
                <a:cs typeface="Canva Student Font Dotted"/>
                <a:sym typeface="Canva Student Font Dotted"/>
              </a:rPr>
              <a:t>October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980345" y="6008989"/>
            <a:ext cx="3112818" cy="1048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07"/>
              </a:lnSpc>
            </a:pPr>
            <a:r>
              <a:rPr lang="en-US" sz="7999">
                <a:solidFill>
                  <a:srgbClr val="000000"/>
                </a:solidFill>
                <a:latin typeface="Canva Student Font Dotted"/>
                <a:ea typeface="Canva Student Font Dotted"/>
                <a:cs typeface="Canva Student Font Dotted"/>
                <a:sym typeface="Canva Student Font Dotted"/>
              </a:rPr>
              <a:t>November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790559" y="6791315"/>
            <a:ext cx="3096235" cy="2201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998"/>
              </a:lnSpc>
            </a:pPr>
            <a:r>
              <a:rPr lang="en-US" sz="7999">
                <a:solidFill>
                  <a:srgbClr val="000000"/>
                </a:solidFill>
                <a:latin typeface="Canva Student Font Dotted"/>
                <a:ea typeface="Canva Student Font Dotted"/>
                <a:cs typeface="Canva Student Font Dotted"/>
                <a:sym typeface="Canva Student Font Dotted"/>
              </a:rPr>
              <a:t>December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88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347330"/>
            <a:ext cx="15611475" cy="752475"/>
          </a:xfrm>
          <a:custGeom>
            <a:avLst/>
            <a:gdLst/>
            <a:ahLst/>
            <a:cxnLst/>
            <a:rect l="l" t="t" r="r" b="b"/>
            <a:pathLst>
              <a:path w="15611475" h="752475">
                <a:moveTo>
                  <a:pt x="0" y="0"/>
                </a:moveTo>
                <a:lnTo>
                  <a:pt x="15611475" y="0"/>
                </a:lnTo>
                <a:lnTo>
                  <a:pt x="15611475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54409" y="188090"/>
            <a:ext cx="17379172" cy="9974161"/>
          </a:xfrm>
          <a:custGeom>
            <a:avLst/>
            <a:gdLst/>
            <a:ahLst/>
            <a:cxnLst/>
            <a:rect l="l" t="t" r="r" b="b"/>
            <a:pathLst>
              <a:path w="17379172" h="9974161">
                <a:moveTo>
                  <a:pt x="0" y="0"/>
                </a:moveTo>
                <a:lnTo>
                  <a:pt x="17379172" y="0"/>
                </a:lnTo>
                <a:lnTo>
                  <a:pt x="17379172" y="9974161"/>
                </a:lnTo>
                <a:lnTo>
                  <a:pt x="0" y="99741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350074" y="1393355"/>
            <a:ext cx="10587809" cy="5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5. Classify the seasons according to months: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63594" y="288598"/>
            <a:ext cx="5287956" cy="120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660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034170" y="2419226"/>
            <a:ext cx="1684087" cy="768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8BFAD"/>
                </a:solidFill>
                <a:latin typeface="Sniglet"/>
                <a:ea typeface="Sniglet"/>
                <a:cs typeface="Sniglet"/>
                <a:sym typeface="Sniglet"/>
              </a:rPr>
              <a:t>Spring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455737" y="6270193"/>
            <a:ext cx="2051914" cy="768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8BFAD"/>
                </a:solidFill>
                <a:latin typeface="Sniglet"/>
                <a:ea typeface="Sniglet"/>
                <a:cs typeface="Sniglet"/>
                <a:sym typeface="Sniglet"/>
              </a:rPr>
              <a:t>Autumn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559100" y="6114355"/>
            <a:ext cx="1662513" cy="768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8BFAD"/>
                </a:solidFill>
                <a:latin typeface="Sniglet"/>
                <a:ea typeface="Sniglet"/>
                <a:cs typeface="Sniglet"/>
                <a:sym typeface="Sniglet"/>
              </a:rPr>
              <a:t>Winter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559100" y="2544851"/>
            <a:ext cx="2216877" cy="768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8BFAD"/>
                </a:solidFill>
                <a:latin typeface="Sniglet"/>
                <a:ea typeface="Sniglet"/>
                <a:cs typeface="Sniglet"/>
                <a:sym typeface="Sniglet"/>
              </a:rPr>
              <a:t>Summer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76121" y="1590656"/>
            <a:ext cx="2344969" cy="8135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3"/>
              </a:lnSpc>
            </a:pPr>
            <a:r>
              <a:rPr lang="en-US" sz="35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January February March April May June July August September October November December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338</Words>
  <Application>Microsoft Office PowerPoint</Application>
  <PresentationFormat>Custom</PresentationFormat>
  <Paragraphs>93</Paragraphs>
  <Slides>12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League Spartan</vt:lpstr>
      <vt:lpstr>Sniglet</vt:lpstr>
      <vt:lpstr>Baloo</vt:lpstr>
      <vt:lpstr>Canva Student Font Dotted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MONTHS OF YEAR.pdf</dc:title>
  <cp:lastModifiedBy>Dung Ngô</cp:lastModifiedBy>
  <cp:revision>3</cp:revision>
  <dcterms:created xsi:type="dcterms:W3CDTF">2006-08-16T00:00:00Z</dcterms:created>
  <dcterms:modified xsi:type="dcterms:W3CDTF">2024-12-08T03:40:40Z</dcterms:modified>
  <dc:identifier>DAGWppXiUbM</dc:identifier>
</cp:coreProperties>
</file>