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8" r:id="rId3"/>
    <p:sldId id="257" r:id="rId4"/>
    <p:sldId id="268" r:id="rId5"/>
    <p:sldId id="258" r:id="rId6"/>
    <p:sldId id="279" r:id="rId7"/>
    <p:sldId id="261" r:id="rId8"/>
    <p:sldId id="270" r:id="rId9"/>
    <p:sldId id="262" r:id="rId10"/>
    <p:sldId id="27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AFDDFF"/>
    <a:srgbClr val="FFE07D"/>
    <a:srgbClr val="FFC000"/>
    <a:srgbClr val="F4836C"/>
    <a:srgbClr val="F7A797"/>
    <a:srgbClr val="C0E6EA"/>
    <a:srgbClr val="62C8CE"/>
    <a:srgbClr val="1D9EFF"/>
    <a:srgbClr val="EA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8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66" y="82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poem. Pay attention to the sounds /s/ and /ʃ/ in the underlined words.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19994" y="1763837"/>
            <a:ext cx="4572000" cy="42934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u="sng"/>
              <a:t>Spring</a:t>
            </a:r>
            <a:r>
              <a:rPr lang="en-US" sz="2600"/>
              <a:t> is coming!</a:t>
            </a:r>
          </a:p>
          <a:p>
            <a:pPr>
              <a:lnSpc>
                <a:spcPct val="150000"/>
              </a:lnSpc>
            </a:pPr>
            <a:r>
              <a:rPr lang="en-US" sz="2600"/>
              <a:t>Tet is coming!</a:t>
            </a:r>
          </a:p>
          <a:p>
            <a:pPr>
              <a:lnSpc>
                <a:spcPct val="150000"/>
              </a:lnSpc>
            </a:pPr>
            <a:r>
              <a:rPr lang="en-US" sz="2600" u="sng"/>
              <a:t>She sells </a:t>
            </a:r>
            <a:r>
              <a:rPr lang="en-US" sz="2600"/>
              <a:t>peach flowers. </a:t>
            </a:r>
          </a:p>
          <a:p>
            <a:pPr>
              <a:lnSpc>
                <a:spcPct val="150000"/>
              </a:lnSpc>
            </a:pPr>
            <a:r>
              <a:rPr lang="en-US" sz="2600"/>
              <a:t>Her cheeks </a:t>
            </a:r>
            <a:r>
              <a:rPr lang="en-US" sz="2600" u="sng"/>
              <a:t>shine</a:t>
            </a:r>
            <a:r>
              <a:rPr lang="en-US" sz="2600"/>
              <a:t>.</a:t>
            </a:r>
          </a:p>
          <a:p>
            <a:pPr>
              <a:lnSpc>
                <a:spcPct val="150000"/>
              </a:lnSpc>
            </a:pPr>
            <a:r>
              <a:rPr lang="en-US" sz="2600"/>
              <a:t>Her eyes </a:t>
            </a:r>
            <a:r>
              <a:rPr lang="en-US" sz="2600" u="sng"/>
              <a:t>smile</a:t>
            </a:r>
            <a:r>
              <a:rPr lang="en-US" sz="2600"/>
              <a:t>.</a:t>
            </a:r>
          </a:p>
          <a:p>
            <a:pPr>
              <a:lnSpc>
                <a:spcPct val="150000"/>
              </a:lnSpc>
            </a:pPr>
            <a:r>
              <a:rPr lang="en-US" sz="2600"/>
              <a:t>Her </a:t>
            </a:r>
            <a:r>
              <a:rPr lang="en-US" sz="2600" u="sng"/>
              <a:t>smile</a:t>
            </a:r>
            <a:r>
              <a:rPr lang="en-US" sz="2600"/>
              <a:t> is </a:t>
            </a:r>
            <a:r>
              <a:rPr lang="en-US" sz="2600" u="sng"/>
              <a:t>shy</a:t>
            </a:r>
            <a:r>
              <a:rPr lang="en-US" sz="2600"/>
              <a:t>.</a:t>
            </a:r>
          </a:p>
          <a:p>
            <a:pPr>
              <a:lnSpc>
                <a:spcPct val="150000"/>
              </a:lnSpc>
            </a:pPr>
            <a:r>
              <a:rPr lang="en-US" sz="2600" u="sng"/>
              <a:t>She</a:t>
            </a:r>
            <a:r>
              <a:rPr lang="en-US" sz="2600"/>
              <a:t> </a:t>
            </a:r>
            <a:r>
              <a:rPr lang="en-US" sz="2600" u="sng"/>
              <a:t>sells</a:t>
            </a:r>
            <a:r>
              <a:rPr lang="en-US" sz="2600"/>
              <a:t> peach flowers.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36" y="3310904"/>
            <a:ext cx="5320064" cy="354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5527" y="2605211"/>
            <a:ext cx="5738473" cy="3452109"/>
          </a:xfrm>
          <a:prstGeom prst="rect">
            <a:avLst/>
          </a:prstGeom>
        </p:spPr>
      </p:pic>
      <p:pic>
        <p:nvPicPr>
          <p:cNvPr id="2" name="Bản sao của B1_40">
            <a:hlinkClick r:id="" action="ppaction://media"/>
            <a:extLst>
              <a:ext uri="{FF2B5EF4-FFF2-40B4-BE49-F238E27FC236}">
                <a16:creationId xmlns:a16="http://schemas.microsoft.com/office/drawing/2014/main" id="{7FD977A1-9F3C-43ED-809C-B55EE6329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889" y="4550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7068"/>
            <a:ext cx="8533559" cy="280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982"/>
            <a:ext cx="7252855" cy="4052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87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4071381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89781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543759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9" y="4096900"/>
            <a:ext cx="3990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342" y="4930817"/>
            <a:ext cx="387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verbs with the nouns.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4130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/s/ and /ʃ/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5205979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08562" y="5176220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poem. Pay attention to the sounds /s/ and /ʃ/ in the underlined words.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567" y="5508517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6978" y="14645"/>
            <a:ext cx="7885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7" y="2047234"/>
            <a:ext cx="2253300" cy="1810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42" y="2341222"/>
            <a:ext cx="2056900" cy="1446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57" y="2140044"/>
            <a:ext cx="2387872" cy="1593832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541931" y="3877161"/>
            <a:ext cx="1493887" cy="461665"/>
            <a:chOff x="1685581" y="5618602"/>
            <a:chExt cx="1493887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3638504" y="3877159"/>
            <a:ext cx="1493887" cy="461665"/>
            <a:chOff x="1685581" y="5618602"/>
            <a:chExt cx="1493887" cy="461665"/>
          </a:xfrm>
        </p:grpSpPr>
        <p:sp>
          <p:nvSpPr>
            <p:cNvPr id="75" name="TextBox 74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735077" y="3877158"/>
            <a:ext cx="1493887" cy="461665"/>
            <a:chOff x="1685581" y="5618602"/>
            <a:chExt cx="1493887" cy="461665"/>
          </a:xfrm>
        </p:grpSpPr>
        <p:sp>
          <p:nvSpPr>
            <p:cNvPr id="78" name="TextBox 77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5771" y="4628764"/>
            <a:ext cx="2511020" cy="166185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02" y="4519698"/>
            <a:ext cx="2577322" cy="1711802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2067517" y="6285231"/>
            <a:ext cx="1493887" cy="461665"/>
            <a:chOff x="1685581" y="5618602"/>
            <a:chExt cx="1493887" cy="461665"/>
          </a:xfrm>
        </p:grpSpPr>
        <p:sp>
          <p:nvSpPr>
            <p:cNvPr id="84" name="TextBox 8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5778735" y="6285231"/>
            <a:ext cx="1493887" cy="461665"/>
            <a:chOff x="1685581" y="5618602"/>
            <a:chExt cx="1493887" cy="461665"/>
          </a:xfrm>
        </p:grpSpPr>
        <p:sp>
          <p:nvSpPr>
            <p:cNvPr id="90" name="TextBox 89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250710" y="1205345"/>
            <a:ext cx="8642580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82919" y="1281801"/>
            <a:ext cx="109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912269" y="1298863"/>
            <a:ext cx="88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159188" y="1292788"/>
            <a:ext cx="1577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fireworks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161479" y="1285256"/>
            <a:ext cx="1777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special food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272622" y="1292788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furniture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B7B50-C756-4AE1-AE5D-96466BBBE0C7}"/>
              </a:ext>
            </a:extLst>
          </p:cNvPr>
          <p:cNvSpPr txBox="1"/>
          <p:nvPr/>
        </p:nvSpPr>
        <p:spPr>
          <a:xfrm>
            <a:off x="541931" y="3877158"/>
            <a:ext cx="1649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16649"/>
                </a:solidFill>
              </a:rPr>
              <a:t>fireworks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EE344A-9CD6-4D3E-8E14-310995D5A9C3}"/>
              </a:ext>
            </a:extLst>
          </p:cNvPr>
          <p:cNvSpPr txBox="1"/>
          <p:nvPr/>
        </p:nvSpPr>
        <p:spPr>
          <a:xfrm>
            <a:off x="3435743" y="3877158"/>
            <a:ext cx="1987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16649"/>
                </a:solidFill>
              </a:rPr>
              <a:t>special food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99FC79-D2B1-4672-BEC6-2835D173E377}"/>
              </a:ext>
            </a:extLst>
          </p:cNvPr>
          <p:cNvSpPr txBox="1"/>
          <p:nvPr/>
        </p:nvSpPr>
        <p:spPr>
          <a:xfrm>
            <a:off x="6885320" y="3877157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16649"/>
                </a:solidFill>
              </a:rPr>
              <a:t>fun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FB2073-463F-47EF-8DD1-63C9EB34A2D3}"/>
              </a:ext>
            </a:extLst>
          </p:cNvPr>
          <p:cNvSpPr txBox="1"/>
          <p:nvPr/>
        </p:nvSpPr>
        <p:spPr>
          <a:xfrm>
            <a:off x="2372631" y="6284725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16649"/>
                </a:solidFill>
              </a:rPr>
              <a:t>wish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2E8D36-6046-409D-90E2-82BA75A46156}"/>
              </a:ext>
            </a:extLst>
          </p:cNvPr>
          <p:cNvSpPr txBox="1"/>
          <p:nvPr/>
        </p:nvSpPr>
        <p:spPr>
          <a:xfrm>
            <a:off x="5587212" y="6284724"/>
            <a:ext cx="1608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16649"/>
                </a:solidFill>
              </a:rPr>
              <a:t>furniture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  <p:bldP spid="6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1845E6C-1208-4733-9AC8-A583DC549B8A}"/>
              </a:ext>
            </a:extLst>
          </p:cNvPr>
          <p:cNvCxnSpPr/>
          <p:nvPr/>
        </p:nvCxnSpPr>
        <p:spPr>
          <a:xfrm>
            <a:off x="3470798" y="6308202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C667F89-FB79-40A4-9E0D-D19F3199E4C6}"/>
              </a:ext>
            </a:extLst>
          </p:cNvPr>
          <p:cNvCxnSpPr/>
          <p:nvPr/>
        </p:nvCxnSpPr>
        <p:spPr>
          <a:xfrm>
            <a:off x="3485223" y="5555847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9D39CA25-255F-4566-AED7-D6C9DF8A4326}"/>
              </a:ext>
            </a:extLst>
          </p:cNvPr>
          <p:cNvCxnSpPr/>
          <p:nvPr/>
        </p:nvCxnSpPr>
        <p:spPr>
          <a:xfrm>
            <a:off x="3455019" y="4768770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692B2ED-1D67-499C-9B46-EBB7799A12B9}"/>
              </a:ext>
            </a:extLst>
          </p:cNvPr>
          <p:cNvCxnSpPr/>
          <p:nvPr/>
        </p:nvCxnSpPr>
        <p:spPr>
          <a:xfrm>
            <a:off x="3469444" y="4016415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F132449-5DC7-47E2-80E2-2399B260FBE5}"/>
              </a:ext>
            </a:extLst>
          </p:cNvPr>
          <p:cNvCxnSpPr/>
          <p:nvPr/>
        </p:nvCxnSpPr>
        <p:spPr>
          <a:xfrm>
            <a:off x="3457869" y="3240911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B8ED80-31A6-4216-AC37-5F52D61E7F90}"/>
              </a:ext>
            </a:extLst>
          </p:cNvPr>
          <p:cNvCxnSpPr>
            <a:cxnSpLocks/>
          </p:cNvCxnSpPr>
          <p:nvPr/>
        </p:nvCxnSpPr>
        <p:spPr>
          <a:xfrm>
            <a:off x="3485223" y="2453833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A3ECE21-1465-413D-B33F-C3C257584D23}"/>
              </a:ext>
            </a:extLst>
          </p:cNvPr>
          <p:cNvGrpSpPr/>
          <p:nvPr/>
        </p:nvGrpSpPr>
        <p:grpSpPr>
          <a:xfrm rot="21600000">
            <a:off x="5687879" y="4494466"/>
            <a:ext cx="2431474" cy="592281"/>
            <a:chOff x="1091044" y="2556164"/>
            <a:chExt cx="2431474" cy="592281"/>
          </a:xfrm>
          <a:solidFill>
            <a:srgbClr val="FFC000"/>
          </a:solidFill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E00F9E3-AD54-4E07-B59B-2B8109AD932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6789C86-F28C-4D70-A86B-69EDC9A859AE}"/>
                </a:ext>
              </a:extLst>
            </p:cNvPr>
            <p:cNvSpPr txBox="1"/>
            <p:nvPr/>
          </p:nvSpPr>
          <p:spPr>
            <a:xfrm>
              <a:off x="1091044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a. </a:t>
              </a:r>
              <a:r>
                <a:rPr lang="en-US" sz="2800" dirty="0"/>
                <a:t>a wish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0511105-E71A-412A-A5DF-3BF88D01B856}"/>
              </a:ext>
            </a:extLst>
          </p:cNvPr>
          <p:cNvGrpSpPr/>
          <p:nvPr/>
        </p:nvGrpSpPr>
        <p:grpSpPr>
          <a:xfrm>
            <a:off x="5715821" y="5982002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1227A7B-F7BF-4986-AC80-0B520523A5D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77BB76F-7CD2-4800-88B2-582D8C1E0DA9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b. </a:t>
              </a:r>
              <a:r>
                <a:rPr lang="en-US" sz="2800"/>
                <a:t>fireworks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87284B2-5054-48B4-BA3E-0A2C0B43E158}"/>
              </a:ext>
            </a:extLst>
          </p:cNvPr>
          <p:cNvGrpSpPr/>
          <p:nvPr/>
        </p:nvGrpSpPr>
        <p:grpSpPr>
          <a:xfrm rot="21600000">
            <a:off x="5679452" y="5251454"/>
            <a:ext cx="2466109" cy="592281"/>
            <a:chOff x="1091044" y="2556164"/>
            <a:chExt cx="2466109" cy="592281"/>
          </a:xfrm>
          <a:solidFill>
            <a:srgbClr val="FFC000"/>
          </a:solidFill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825588C-ACF7-4FD3-9764-D1BC4B6F7B4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C8E0CAF-1A00-40BC-99B1-6EBA310FAD2D}"/>
                </a:ext>
              </a:extLst>
            </p:cNvPr>
            <p:cNvSpPr txBox="1"/>
            <p:nvPr/>
          </p:nvSpPr>
          <p:spPr>
            <a:xfrm>
              <a:off x="1091044" y="2621761"/>
              <a:ext cx="246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c. </a:t>
              </a:r>
              <a:r>
                <a:rPr lang="en-US" sz="2800" dirty="0"/>
                <a:t>the furniture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86F0916-1855-4084-8951-BAEC9E77F0A7}"/>
              </a:ext>
            </a:extLst>
          </p:cNvPr>
          <p:cNvGrpSpPr/>
          <p:nvPr/>
        </p:nvGrpSpPr>
        <p:grpSpPr>
          <a:xfrm>
            <a:off x="5596323" y="3719950"/>
            <a:ext cx="2642755" cy="592281"/>
            <a:chOff x="1000990" y="2556164"/>
            <a:chExt cx="2642755" cy="592281"/>
          </a:xfrm>
          <a:solidFill>
            <a:srgbClr val="FFC000"/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89A1618-7ED3-4564-B277-42DF9BD78C7E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EC95C7C-C7B4-424B-95D5-1865622C1985}"/>
                </a:ext>
              </a:extLst>
            </p:cNvPr>
            <p:cNvSpPr txBox="1"/>
            <p:nvPr/>
          </p:nvSpPr>
          <p:spPr>
            <a:xfrm>
              <a:off x="1000990" y="2597304"/>
              <a:ext cx="2642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d. </a:t>
              </a:r>
              <a:r>
                <a:rPr lang="en-US" sz="2800" dirty="0"/>
                <a:t>lucky money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D37EEAD-D689-43AA-92E2-17D3E22A5495}"/>
              </a:ext>
            </a:extLst>
          </p:cNvPr>
          <p:cNvGrpSpPr/>
          <p:nvPr/>
        </p:nvGrpSpPr>
        <p:grpSpPr>
          <a:xfrm rot="21600000">
            <a:off x="5715820" y="2954828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9F36B64-F07A-4D97-8BE1-3A7600CA414E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A824A51-9D99-49F1-A9ED-41D52365AC2D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e. </a:t>
              </a:r>
              <a:r>
                <a:rPr lang="en-US" sz="2800"/>
                <a:t>relatives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8D3F031-E3D8-41EF-B4BF-17F4C2F31FF6}"/>
              </a:ext>
            </a:extLst>
          </p:cNvPr>
          <p:cNvGrpSpPr/>
          <p:nvPr/>
        </p:nvGrpSpPr>
        <p:grpSpPr>
          <a:xfrm>
            <a:off x="5715819" y="2156277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9EBDCF3-1332-4D8F-B08C-05AA1E6F23CB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2575902-9C62-4806-BB68-B131EC04302F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f. </a:t>
              </a:r>
              <a:r>
                <a:rPr lang="en-US" sz="2800"/>
                <a:t>fun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2" y="184913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verbs with the nouns.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39436" y="1392382"/>
          <a:ext cx="3920836" cy="534092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92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36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Verbs</a:t>
                      </a:r>
                    </a:p>
                  </a:txBody>
                  <a:tcPr anchor="ctr">
                    <a:solidFill>
                      <a:srgbClr val="F166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72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4907972" y="1399309"/>
          <a:ext cx="3920836" cy="534092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92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36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Nouns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72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141614" y="2171832"/>
            <a:ext cx="2389909" cy="592281"/>
            <a:chOff x="1132609" y="2556164"/>
            <a:chExt cx="2389909" cy="592281"/>
          </a:xfrm>
        </p:grpSpPr>
        <p:sp>
          <p:nvSpPr>
            <p:cNvPr id="3" name="Rectangle 2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1. </a:t>
              </a:r>
              <a:r>
                <a:rPr lang="en-US" sz="2800"/>
                <a:t>have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24736" y="2959826"/>
            <a:ext cx="2389909" cy="592281"/>
            <a:chOff x="1132609" y="2556164"/>
            <a:chExt cx="2389909" cy="592281"/>
          </a:xfrm>
        </p:grpSpPr>
        <p:sp>
          <p:nvSpPr>
            <p:cNvPr id="31" name="Rectangle 30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2. </a:t>
              </a:r>
              <a:r>
                <a:rPr lang="en-US" sz="2800"/>
                <a:t>visit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4736" y="3742925"/>
            <a:ext cx="2389909" cy="592281"/>
            <a:chOff x="1132609" y="2556164"/>
            <a:chExt cx="2389909" cy="592281"/>
          </a:xfrm>
        </p:grpSpPr>
        <p:sp>
          <p:nvSpPr>
            <p:cNvPr id="34" name="Rectangle 33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3. </a:t>
              </a:r>
              <a:r>
                <a:rPr lang="en-US" sz="2800"/>
                <a:t>give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124736" y="4484329"/>
            <a:ext cx="2370072" cy="592281"/>
            <a:chOff x="1152446" y="2556164"/>
            <a:chExt cx="2370072" cy="592281"/>
          </a:xfrm>
        </p:grpSpPr>
        <p:sp>
          <p:nvSpPr>
            <p:cNvPr id="37" name="Rectangle 36"/>
            <p:cNvSpPr/>
            <p:nvPr/>
          </p:nvSpPr>
          <p:spPr>
            <a:xfrm>
              <a:off x="1152446" y="2556164"/>
              <a:ext cx="2370072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4. </a:t>
              </a:r>
              <a:r>
                <a:rPr lang="en-US" sz="2800"/>
                <a:t>make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06669" y="5252172"/>
            <a:ext cx="2389909" cy="592281"/>
            <a:chOff x="1132609" y="2556164"/>
            <a:chExt cx="2389909" cy="592281"/>
          </a:xfrm>
        </p:grpSpPr>
        <p:sp>
          <p:nvSpPr>
            <p:cNvPr id="40" name="Rectangle 39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288472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5. </a:t>
              </a:r>
              <a:r>
                <a:rPr lang="en-US" sz="2800"/>
                <a:t>clean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06669" y="5982938"/>
            <a:ext cx="2389909" cy="592281"/>
            <a:chOff x="1132609" y="2556164"/>
            <a:chExt cx="2389909" cy="592281"/>
          </a:xfrm>
        </p:grpSpPr>
        <p:sp>
          <p:nvSpPr>
            <p:cNvPr id="43" name="Rectangle 42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6. </a:t>
              </a:r>
              <a:r>
                <a:rPr lang="en-US" sz="2800"/>
                <a:t>watch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 rot="21600000">
            <a:off x="5667097" y="2154725"/>
            <a:ext cx="2431474" cy="592281"/>
            <a:chOff x="1091044" y="2556164"/>
            <a:chExt cx="2431474" cy="592281"/>
          </a:xfrm>
          <a:solidFill>
            <a:srgbClr val="FFC000"/>
          </a:solidFill>
        </p:grpSpPr>
        <p:sp>
          <p:nvSpPr>
            <p:cNvPr id="46" name="Rectangle 45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91044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a. </a:t>
              </a:r>
              <a:r>
                <a:rPr lang="en-US" sz="2800" dirty="0"/>
                <a:t>a wish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722748" y="2959565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49" name="Rectangle 48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b. </a:t>
              </a:r>
              <a:r>
                <a:rPr lang="en-US" sz="2800"/>
                <a:t>fireworks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 rot="21600000">
            <a:off x="5679452" y="3719951"/>
            <a:ext cx="2466109" cy="592281"/>
            <a:chOff x="1091044" y="2556164"/>
            <a:chExt cx="2466109" cy="592281"/>
          </a:xfrm>
          <a:solidFill>
            <a:srgbClr val="FFC000"/>
          </a:solidFill>
        </p:grpSpPr>
        <p:sp>
          <p:nvSpPr>
            <p:cNvPr id="52" name="Rectangle 51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91044" y="2621761"/>
              <a:ext cx="246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c. </a:t>
              </a:r>
              <a:r>
                <a:rPr lang="en-US" sz="2800" dirty="0"/>
                <a:t>the furniture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591128" y="4494467"/>
            <a:ext cx="2642755" cy="592281"/>
            <a:chOff x="1000990" y="2556164"/>
            <a:chExt cx="2642755" cy="592281"/>
          </a:xfrm>
          <a:solidFill>
            <a:srgbClr val="FFC000"/>
          </a:solidFill>
        </p:grpSpPr>
        <p:sp>
          <p:nvSpPr>
            <p:cNvPr id="55" name="Rectangle 54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00990" y="2597304"/>
              <a:ext cx="2642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d. </a:t>
              </a:r>
              <a:r>
                <a:rPr lang="en-US" sz="2800" dirty="0"/>
                <a:t>lucky money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 rot="21600000">
            <a:off x="5721017" y="5243322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58" name="Rectangle 57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e. </a:t>
              </a:r>
              <a:r>
                <a:rPr lang="en-US" sz="2800" dirty="0"/>
                <a:t>relatives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721017" y="5979369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61" name="Rectangle 60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f. </a:t>
              </a:r>
              <a:r>
                <a:rPr lang="en-US" sz="2800"/>
                <a:t>fun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434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3.7037E-6 L -0.00017 -0.5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278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0.00017 -0.33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-4.44444E-6 -0.112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5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0.00035 0.2222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113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00018 0.440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19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033 0.3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3278" y="183757"/>
            <a:ext cx="81057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1155426" y="1245973"/>
            <a:ext cx="6697786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309133" y="1335143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shopping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92700" y="1339491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celebrate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85437" y="1335026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clean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02990" y="1335026"/>
            <a:ext cx="147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food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67140" y="1333416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peach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00828" y="24222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275658" y="2415740"/>
            <a:ext cx="2282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In Viet Nam, we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0828" y="314089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00828" y="390853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275658" y="3899883"/>
            <a:ext cx="4942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should help their parents to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00828" y="476702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75658" y="4758367"/>
            <a:ext cx="2497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do a lot of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00828" y="55689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275658" y="5568988"/>
            <a:ext cx="433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mother usually cooks special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275658" y="3119867"/>
            <a:ext cx="483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 Tet, we decorate our houses with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C2061-0C48-490A-8CE2-765311500D4E}"/>
              </a:ext>
            </a:extLst>
          </p:cNvPr>
          <p:cNvSpPr txBox="1"/>
          <p:nvPr/>
        </p:nvSpPr>
        <p:spPr>
          <a:xfrm>
            <a:off x="3313089" y="2417593"/>
            <a:ext cx="4717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celebrate</a:t>
            </a:r>
            <a:r>
              <a:rPr lang="en-US" sz="2400" dirty="0"/>
              <a:t> Tet in January or February.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3DEF76-02E7-46C6-AA3F-28795C999C45}"/>
              </a:ext>
            </a:extLst>
          </p:cNvPr>
          <p:cNvGrpSpPr/>
          <p:nvPr/>
        </p:nvGrpSpPr>
        <p:grpSpPr>
          <a:xfrm>
            <a:off x="3353729" y="2424342"/>
            <a:ext cx="4437380" cy="461665"/>
            <a:chOff x="3353729" y="2424342"/>
            <a:chExt cx="4437380" cy="461665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58D89AD-C6B6-44DE-BBDB-524E04832B1C}"/>
                </a:ext>
              </a:extLst>
            </p:cNvPr>
            <p:cNvSpPr txBox="1"/>
            <p:nvPr/>
          </p:nvSpPr>
          <p:spPr>
            <a:xfrm>
              <a:off x="4268129" y="2424342"/>
              <a:ext cx="35229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Tet in January or February.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156A670-8BB7-4587-B35D-7A248F60AEC7}"/>
              </a:ext>
            </a:extLst>
          </p:cNvPr>
          <p:cNvGrpSpPr/>
          <p:nvPr/>
        </p:nvGrpSpPr>
        <p:grpSpPr>
          <a:xfrm>
            <a:off x="5862324" y="3126616"/>
            <a:ext cx="2177050" cy="461665"/>
            <a:chOff x="3353729" y="2424342"/>
            <a:chExt cx="2177050" cy="46166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6074F22-A5A3-423D-A654-F2AF5A54A88D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D1C28CC-8593-4B53-BE7C-6584074176D0}"/>
                </a:ext>
              </a:extLst>
            </p:cNvPr>
            <p:cNvSpPr txBox="1"/>
            <p:nvPr/>
          </p:nvSpPr>
          <p:spPr>
            <a:xfrm>
              <a:off x="4268129" y="2424342"/>
              <a:ext cx="12626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flowers.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EB64774-11EE-47F7-A63B-15A9CE98BE1E}"/>
              </a:ext>
            </a:extLst>
          </p:cNvPr>
          <p:cNvSpPr txBox="1"/>
          <p:nvPr/>
        </p:nvSpPr>
        <p:spPr>
          <a:xfrm>
            <a:off x="5791725" y="3113118"/>
            <a:ext cx="2004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peach</a:t>
            </a:r>
            <a:r>
              <a:rPr lang="en-US" sz="2400" dirty="0"/>
              <a:t> flowers.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C7054B9-A1C3-4040-8CBE-F6A22E56EBAE}"/>
              </a:ext>
            </a:extLst>
          </p:cNvPr>
          <p:cNvGrpSpPr/>
          <p:nvPr/>
        </p:nvGrpSpPr>
        <p:grpSpPr>
          <a:xfrm>
            <a:off x="5959576" y="3914511"/>
            <a:ext cx="2918922" cy="461665"/>
            <a:chOff x="3353729" y="2424342"/>
            <a:chExt cx="2918922" cy="46166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1A9CF56-8B01-4CC2-B241-49E53A8A6ADC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EF96AB0-FBA7-4B02-9AF0-902B980CFD69}"/>
                </a:ext>
              </a:extLst>
            </p:cNvPr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their houses.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2CAA2CF-9301-4A03-88D3-DE8E1B2AA43D}"/>
              </a:ext>
            </a:extLst>
          </p:cNvPr>
          <p:cNvSpPr txBox="1"/>
          <p:nvPr/>
        </p:nvSpPr>
        <p:spPr>
          <a:xfrm>
            <a:off x="5888977" y="3901013"/>
            <a:ext cx="2539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clean </a:t>
            </a:r>
            <a:r>
              <a:rPr lang="en-US" sz="2400" dirty="0"/>
              <a:t>their houses.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BCE90B1-3BE6-4520-8A0D-B5DA5B1E3FF6}"/>
              </a:ext>
            </a:extLst>
          </p:cNvPr>
          <p:cNvGrpSpPr/>
          <p:nvPr/>
        </p:nvGrpSpPr>
        <p:grpSpPr>
          <a:xfrm>
            <a:off x="3578457" y="4758040"/>
            <a:ext cx="2918922" cy="461665"/>
            <a:chOff x="3353729" y="2424342"/>
            <a:chExt cx="2918922" cy="461665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5C8A62E-AB5F-4466-9930-A02720B3FCA7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FAB1043-1654-434A-B84F-68243ADFBB59}"/>
                </a:ext>
              </a:extLst>
            </p:cNvPr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before Tet.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13816C18-5D74-4BF3-A526-38C7E3F75B7E}"/>
              </a:ext>
            </a:extLst>
          </p:cNvPr>
          <p:cNvSpPr txBox="1"/>
          <p:nvPr/>
        </p:nvSpPr>
        <p:spPr>
          <a:xfrm>
            <a:off x="3498448" y="4758366"/>
            <a:ext cx="2742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shopping </a:t>
            </a:r>
            <a:r>
              <a:rPr lang="en-US" sz="2400" dirty="0"/>
              <a:t>before Tet.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38A1309-E4EF-489C-8736-57D19265B436}"/>
              </a:ext>
            </a:extLst>
          </p:cNvPr>
          <p:cNvGrpSpPr/>
          <p:nvPr/>
        </p:nvGrpSpPr>
        <p:grpSpPr>
          <a:xfrm>
            <a:off x="5454117" y="5569822"/>
            <a:ext cx="2918922" cy="461665"/>
            <a:chOff x="3353729" y="2424342"/>
            <a:chExt cx="2918922" cy="461665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4A3420-3075-44BC-B499-2D4A4853C12C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B6A4ED0-9CE8-4D3D-965E-46F7A4FF28D5}"/>
                </a:ext>
              </a:extLst>
            </p:cNvPr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during Tet.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FEB4DA7C-F93F-400C-9514-1F3E4EF74CF1}"/>
              </a:ext>
            </a:extLst>
          </p:cNvPr>
          <p:cNvSpPr txBox="1"/>
          <p:nvPr/>
        </p:nvSpPr>
        <p:spPr>
          <a:xfrm>
            <a:off x="5374108" y="5570148"/>
            <a:ext cx="2159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food </a:t>
            </a:r>
            <a:r>
              <a:rPr lang="en-US" sz="2400" dirty="0"/>
              <a:t>during Tet.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35" grpId="0"/>
      <p:bldP spid="33" grpId="0"/>
      <p:bldP spid="4" grpId="0"/>
      <p:bldP spid="44" grpId="0"/>
      <p:bldP spid="58" grpId="0"/>
      <p:bldP spid="62" grpId="0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/s/ and /ʃ/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45573" y="2362201"/>
            <a:ext cx="7252854" cy="2209800"/>
            <a:chOff x="1070264" y="2362201"/>
            <a:chExt cx="7252854" cy="2209800"/>
          </a:xfrm>
        </p:grpSpPr>
        <p:sp>
          <p:nvSpPr>
            <p:cNvPr id="2" name="Rounded Rectangle 1"/>
            <p:cNvSpPr/>
            <p:nvPr/>
          </p:nvSpPr>
          <p:spPr>
            <a:xfrm>
              <a:off x="1070264" y="2362201"/>
              <a:ext cx="7252854" cy="2209800"/>
            </a:xfrm>
            <a:prstGeom prst="roundRect">
              <a:avLst/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5507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shopping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5507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spring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86198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special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86198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wish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96889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rice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96889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celebrate</a:t>
              </a:r>
            </a:p>
          </p:txBody>
        </p:sp>
      </p:grpSp>
      <p:pic>
        <p:nvPicPr>
          <p:cNvPr id="5" name="Bản sao của B1_39">
            <a:hlinkClick r:id="" action="ppaction://media"/>
            <a:extLst>
              <a:ext uri="{FF2B5EF4-FFF2-40B4-BE49-F238E27FC236}">
                <a16:creationId xmlns:a16="http://schemas.microsoft.com/office/drawing/2014/main" id="{27D3ABE0-BC78-473F-AC8B-C7FBE49B3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398" y="1831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834</TotalTime>
  <Words>348</Words>
  <Application>Microsoft Office PowerPoint</Application>
  <PresentationFormat>On-screen Show (4:3)</PresentationFormat>
  <Paragraphs>89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74</cp:revision>
  <dcterms:created xsi:type="dcterms:W3CDTF">2020-12-09T02:04:09Z</dcterms:created>
  <dcterms:modified xsi:type="dcterms:W3CDTF">2021-06-01T18:29:46Z</dcterms:modified>
</cp:coreProperties>
</file>