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61" r:id="rId2"/>
    <p:sldId id="382" r:id="rId3"/>
    <p:sldId id="383" r:id="rId4"/>
    <p:sldId id="384" r:id="rId5"/>
    <p:sldId id="385" r:id="rId6"/>
    <p:sldId id="386" r:id="rId7"/>
    <p:sldId id="291" r:id="rId8"/>
    <p:sldId id="292" r:id="rId9"/>
    <p:sldId id="293" r:id="rId10"/>
    <p:sldId id="294" r:id="rId11"/>
    <p:sldId id="296" r:id="rId12"/>
    <p:sldId id="295" r:id="rId13"/>
    <p:sldId id="297" r:id="rId14"/>
    <p:sldId id="298" r:id="rId15"/>
    <p:sldId id="299" r:id="rId16"/>
    <p:sldId id="300" r:id="rId17"/>
    <p:sldId id="301" r:id="rId18"/>
    <p:sldId id="302" r:id="rId19"/>
    <p:sldId id="267" r:id="rId20"/>
    <p:sldId id="348" r:id="rId21"/>
    <p:sldId id="265" r:id="rId22"/>
    <p:sldId id="347" r:id="rId23"/>
    <p:sldId id="266" r:id="rId24"/>
    <p:sldId id="349" r:id="rId25"/>
    <p:sldId id="270" r:id="rId26"/>
    <p:sldId id="350" r:id="rId27"/>
    <p:sldId id="271" r:id="rId28"/>
    <p:sldId id="351" r:id="rId29"/>
    <p:sldId id="272" r:id="rId30"/>
    <p:sldId id="352" r:id="rId31"/>
    <p:sldId id="273" r:id="rId32"/>
    <p:sldId id="353" r:id="rId33"/>
    <p:sldId id="274" r:id="rId34"/>
    <p:sldId id="275" r:id="rId35"/>
    <p:sldId id="354" r:id="rId36"/>
    <p:sldId id="276" r:id="rId37"/>
    <p:sldId id="355" r:id="rId38"/>
    <p:sldId id="277" r:id="rId39"/>
    <p:sldId id="356" r:id="rId40"/>
    <p:sldId id="278" r:id="rId41"/>
    <p:sldId id="357" r:id="rId42"/>
    <p:sldId id="279" r:id="rId43"/>
    <p:sldId id="358" r:id="rId44"/>
    <p:sldId id="280" r:id="rId45"/>
    <p:sldId id="359" r:id="rId46"/>
    <p:sldId id="281" r:id="rId47"/>
    <p:sldId id="360" r:id="rId48"/>
    <p:sldId id="282" r:id="rId49"/>
    <p:sldId id="303" r:id="rId50"/>
    <p:sldId id="304" r:id="rId51"/>
    <p:sldId id="305" r:id="rId52"/>
    <p:sldId id="361" r:id="rId53"/>
    <p:sldId id="306" r:id="rId54"/>
    <p:sldId id="362" r:id="rId55"/>
    <p:sldId id="307" r:id="rId56"/>
    <p:sldId id="363" r:id="rId57"/>
    <p:sldId id="309" r:id="rId58"/>
    <p:sldId id="364" r:id="rId59"/>
    <p:sldId id="310" r:id="rId60"/>
    <p:sldId id="365" r:id="rId61"/>
    <p:sldId id="311" r:id="rId62"/>
    <p:sldId id="366" r:id="rId63"/>
    <p:sldId id="313" r:id="rId64"/>
    <p:sldId id="314" r:id="rId65"/>
    <p:sldId id="315" r:id="rId66"/>
    <p:sldId id="316" r:id="rId67"/>
    <p:sldId id="317" r:id="rId68"/>
    <p:sldId id="341" r:id="rId69"/>
    <p:sldId id="368" r:id="rId70"/>
    <p:sldId id="370" r:id="rId71"/>
    <p:sldId id="367" r:id="rId72"/>
    <p:sldId id="371" r:id="rId73"/>
    <p:sldId id="342" r:id="rId74"/>
    <p:sldId id="373" r:id="rId75"/>
    <p:sldId id="372" r:id="rId76"/>
    <p:sldId id="374" r:id="rId77"/>
    <p:sldId id="343" r:id="rId78"/>
    <p:sldId id="376" r:id="rId79"/>
    <p:sldId id="375" r:id="rId80"/>
    <p:sldId id="377" r:id="rId81"/>
    <p:sldId id="344" r:id="rId82"/>
    <p:sldId id="379" r:id="rId83"/>
    <p:sldId id="380" r:id="rId84"/>
    <p:sldId id="378" r:id="rId85"/>
    <p:sldId id="381" r:id="rId86"/>
    <p:sldId id="345" r:id="rId87"/>
    <p:sldId id="337" r:id="rId88"/>
    <p:sldId id="346" r:id="rId89"/>
    <p:sldId id="339" r:id="rId9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94660"/>
  </p:normalViewPr>
  <p:slideViewPr>
    <p:cSldViewPr snapToGrid="0">
      <p:cViewPr>
        <p:scale>
          <a:sx n="72" d="100"/>
          <a:sy n="72" d="100"/>
        </p:scale>
        <p:origin x="-46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F17D2-B155-415E-8118-00834B607062}" type="datetimeFigureOut">
              <a:rPr lang="en-US" smtClean="0"/>
              <a:t>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8A741-71D1-49EE-8107-8E2FBA766955}" type="slidenum">
              <a:rPr lang="en-US" smtClean="0"/>
              <a:t>‹#›</a:t>
            </a:fld>
            <a:endParaRPr lang="en-US"/>
          </a:p>
        </p:txBody>
      </p:sp>
    </p:spTree>
    <p:extLst>
      <p:ext uri="{BB962C8B-B14F-4D97-AF65-F5344CB8AC3E}">
        <p14:creationId xmlns:p14="http://schemas.microsoft.com/office/powerpoint/2010/main" val="338288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73775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30871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43456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46400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6321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39337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76359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27018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97250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02485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76243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60857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13252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10"/>
          </p:nvPr>
        </p:nvSpPr>
        <p:spPr/>
        <p:txBody>
          <a:bodyPr/>
          <a:lstStyle/>
          <a:p>
            <a:fld id="{D1985681-41D4-4B66-A863-AF372D26404B}"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03762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047A7CDF-72C4-4519-A427-96E5F517D5F4}"/>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 xmlns:a16="http://schemas.microsoft.com/office/drawing/2014/main"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530FE65-319D-4E6E-A9F0-D524A8652AE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 xmlns:a16="http://schemas.microsoft.com/office/drawing/2014/main"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69ED8EE-862F-4674-A1DF-23E9F44FB535}"/>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 xmlns:a16="http://schemas.microsoft.com/office/drawing/2014/main"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8270BD7-569E-4F44-A680-3D422A0F96AA}"/>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 xmlns:a16="http://schemas.microsoft.com/office/drawing/2014/main"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95C62E0-9CD9-49B6-96C2-1DD70329611F}"/>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 xmlns:a16="http://schemas.microsoft.com/office/drawing/2014/main"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8634E12-F3C5-41A9-A2AB-C59C880D590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5" name="Footer Placeholder 4">
            <a:extLst>
              <a:ext uri="{FF2B5EF4-FFF2-40B4-BE49-F238E27FC236}">
                <a16:creationId xmlns="" xmlns:a16="http://schemas.microsoft.com/office/drawing/2014/main"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20B1A12-EA60-4682-A2B8-6B4534A25CBF}"/>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6" name="Footer Placeholder 5">
            <a:extLst>
              <a:ext uri="{FF2B5EF4-FFF2-40B4-BE49-F238E27FC236}">
                <a16:creationId xmlns="" xmlns:a16="http://schemas.microsoft.com/office/drawing/2014/main"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9C43D95A-7ECD-4460-A322-AC0E69C8F909}"/>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8" name="Footer Placeholder 7">
            <a:extLst>
              <a:ext uri="{FF2B5EF4-FFF2-40B4-BE49-F238E27FC236}">
                <a16:creationId xmlns="" xmlns:a16="http://schemas.microsoft.com/office/drawing/2014/main"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DA285538-0E52-4F49-9013-D62F8949D5C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4" name="Footer Placeholder 3">
            <a:extLst>
              <a:ext uri="{FF2B5EF4-FFF2-40B4-BE49-F238E27FC236}">
                <a16:creationId xmlns="" xmlns:a16="http://schemas.microsoft.com/office/drawing/2014/main"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BA131EB-0FA3-485C-B264-6D1D55D3846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3" name="Footer Placeholder 2">
            <a:extLst>
              <a:ext uri="{FF2B5EF4-FFF2-40B4-BE49-F238E27FC236}">
                <a16:creationId xmlns="" xmlns:a16="http://schemas.microsoft.com/office/drawing/2014/main"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77387B2-6EFA-4783-B562-FC483649F6EF}"/>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6" name="Footer Placeholder 5">
            <a:extLst>
              <a:ext uri="{FF2B5EF4-FFF2-40B4-BE49-F238E27FC236}">
                <a16:creationId xmlns="" xmlns:a16="http://schemas.microsoft.com/office/drawing/2014/main"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 xmlns:a16="http://schemas.microsoft.com/office/drawing/2014/main"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D6C14C4-3629-44D3-8659-81DD22EC21FE}"/>
              </a:ext>
            </a:extLst>
          </p:cNvPr>
          <p:cNvSpPr>
            <a:spLocks noGrp="1"/>
          </p:cNvSpPr>
          <p:nvPr>
            <p:ph type="dt" sz="half" idx="10"/>
          </p:nvPr>
        </p:nvSpPr>
        <p:spPr/>
        <p:txBody>
          <a:bodyPr/>
          <a:lstStyle/>
          <a:p>
            <a:fld id="{46374A9C-1B12-4F59-AD8D-A4633FFB0FF2}" type="datetimeFigureOut">
              <a:rPr lang="vi-VN" smtClean="0"/>
              <a:t>20/02/2020</a:t>
            </a:fld>
            <a:endParaRPr lang="vi-VN"/>
          </a:p>
        </p:txBody>
      </p:sp>
      <p:sp>
        <p:nvSpPr>
          <p:cNvPr id="6" name="Footer Placeholder 5">
            <a:extLst>
              <a:ext uri="{FF2B5EF4-FFF2-40B4-BE49-F238E27FC236}">
                <a16:creationId xmlns="" xmlns:a16="http://schemas.microsoft.com/office/drawing/2014/main"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20/02/2020</a:t>
            </a:fld>
            <a:endParaRPr lang="vi-VN"/>
          </a:p>
        </p:txBody>
      </p:sp>
      <p:sp>
        <p:nvSpPr>
          <p:cNvPr id="5" name="Footer Placeholder 4">
            <a:extLst>
              <a:ext uri="{FF2B5EF4-FFF2-40B4-BE49-F238E27FC236}">
                <a16:creationId xmlns="" xmlns:a16="http://schemas.microsoft.com/office/drawing/2014/main"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1.png"/><Relationship Id="rId7"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0.xml"/><Relationship Id="rId18" Type="http://schemas.openxmlformats.org/officeDocument/2006/relationships/slide" Target="slide4.xml"/><Relationship Id="rId3" Type="http://schemas.openxmlformats.org/officeDocument/2006/relationships/slide" Target="slide31.xml"/><Relationship Id="rId7" Type="http://schemas.openxmlformats.org/officeDocument/2006/relationships/slide" Target="slide26.xml"/><Relationship Id="rId12" Type="http://schemas.openxmlformats.org/officeDocument/2006/relationships/slide" Target="slide21.xml"/><Relationship Id="rId17" Type="http://schemas.openxmlformats.org/officeDocument/2006/relationships/slide" Target="slide2.xml"/><Relationship Id="rId2" Type="http://schemas.openxmlformats.org/officeDocument/2006/relationships/slide" Target="slide30.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22.xml"/><Relationship Id="rId5" Type="http://schemas.openxmlformats.org/officeDocument/2006/relationships/slide" Target="slide33.xml"/><Relationship Id="rId15" Type="http://schemas.openxmlformats.org/officeDocument/2006/relationships/slide" Target="slide24.xml"/><Relationship Id="rId10" Type="http://schemas.openxmlformats.org/officeDocument/2006/relationships/slide" Target="slide23.xml"/><Relationship Id="rId4" Type="http://schemas.openxmlformats.org/officeDocument/2006/relationships/slide" Target="slide32.xml"/><Relationship Id="rId9" Type="http://schemas.openxmlformats.org/officeDocument/2006/relationships/slide" Target="slide28.xml"/><Relationship Id="rId14" Type="http://schemas.openxmlformats.org/officeDocument/2006/relationships/slide" Target="slide2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35.xml"/><Relationship Id="rId18" Type="http://schemas.openxmlformats.org/officeDocument/2006/relationships/slide" Target="slide5.xml"/><Relationship Id="rId3" Type="http://schemas.openxmlformats.org/officeDocument/2006/relationships/slide" Target="slide46.xml"/><Relationship Id="rId7" Type="http://schemas.openxmlformats.org/officeDocument/2006/relationships/slide" Target="slide41.xml"/><Relationship Id="rId12" Type="http://schemas.openxmlformats.org/officeDocument/2006/relationships/slide" Target="slide36.xml"/><Relationship Id="rId17" Type="http://schemas.openxmlformats.org/officeDocument/2006/relationships/slide" Target="slide2.xml"/><Relationship Id="rId2" Type="http://schemas.openxmlformats.org/officeDocument/2006/relationships/slide" Target="slide45.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37.xml"/><Relationship Id="rId5" Type="http://schemas.openxmlformats.org/officeDocument/2006/relationships/slide" Target="slide48.xml"/><Relationship Id="rId15" Type="http://schemas.openxmlformats.org/officeDocument/2006/relationships/slide" Target="slide39.xml"/><Relationship Id="rId10" Type="http://schemas.openxmlformats.org/officeDocument/2006/relationships/slide" Target="slide38.xml"/><Relationship Id="rId4" Type="http://schemas.openxmlformats.org/officeDocument/2006/relationships/slide" Target="slide47.xml"/><Relationship Id="rId9" Type="http://schemas.openxmlformats.org/officeDocument/2006/relationships/slide" Target="slide43.xml"/><Relationship Id="rId14" Type="http://schemas.openxmlformats.org/officeDocument/2006/relationships/slide" Target="slide44.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xml"/><Relationship Id="rId3" Type="http://schemas.openxmlformats.org/officeDocument/2006/relationships/slide" Target="slide63.xml"/><Relationship Id="rId7" Type="http://schemas.openxmlformats.org/officeDocument/2006/relationships/slide" Target="slide55.xml"/><Relationship Id="rId12" Type="http://schemas.openxmlformats.org/officeDocument/2006/relationships/slide" Target="slide2.xml"/><Relationship Id="rId2"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slide" Target="slide49.xml"/><Relationship Id="rId5" Type="http://schemas.openxmlformats.org/officeDocument/2006/relationships/slide" Target="slide67.xml"/><Relationship Id="rId10" Type="http://schemas.openxmlformats.org/officeDocument/2006/relationships/slide" Target="slide59.xml"/><Relationship Id="rId4" Type="http://schemas.openxmlformats.org/officeDocument/2006/relationships/slide" Target="slide65.xml"/><Relationship Id="rId9" Type="http://schemas.openxmlformats.org/officeDocument/2006/relationships/slide" Target="slide51.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slide" Target="slide7.xml"/></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81.xml"/><Relationship Id="rId13" Type="http://schemas.openxmlformats.org/officeDocument/2006/relationships/slide" Target="slide7.xml"/><Relationship Id="rId3" Type="http://schemas.openxmlformats.org/officeDocument/2006/relationships/slide" Target="slide75.xml"/><Relationship Id="rId7" Type="http://schemas.openxmlformats.org/officeDocument/2006/relationships/slide" Target="slide79.xml"/><Relationship Id="rId12" Type="http://schemas.openxmlformats.org/officeDocument/2006/relationships/slide" Target="slide2.xml"/><Relationship Id="rId2"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slide" Target="slide68.xml"/><Relationship Id="rId11" Type="http://schemas.openxmlformats.org/officeDocument/2006/relationships/slide" Target="slide88.xml"/><Relationship Id="rId5" Type="http://schemas.openxmlformats.org/officeDocument/2006/relationships/slide" Target="slide71.xml"/><Relationship Id="rId10" Type="http://schemas.openxmlformats.org/officeDocument/2006/relationships/slide" Target="slide86.xml"/><Relationship Id="rId4" Type="http://schemas.openxmlformats.org/officeDocument/2006/relationships/slide" Target="slide73.xml"/><Relationship Id="rId9" Type="http://schemas.openxmlformats.org/officeDocument/2006/relationships/slide" Target="slide84.xml"/></Relationships>
</file>

<file path=ppt/slides/_rels/slide6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77.png"/><Relationship Id="rId7" Type="http://schemas.openxmlformats.org/officeDocument/2006/relationships/slide" Target="slide5.xml"/><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slide" Target="slide7.xml"/></Relationships>
</file>

<file path=ppt/slides/_rels/slide6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0.png"/><Relationship Id="rId7" Type="http://schemas.openxmlformats.org/officeDocument/2006/relationships/slide" Target="slide5.xml"/><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5.xml"/></Relationships>
</file>

<file path=ppt/slides/_rels/slide6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image" Target="../media/image96.png"/></Relationships>
</file>

<file path=ppt/slides/_rels/slide6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98.png"/><Relationship Id="rId7" Type="http://schemas.openxmlformats.org/officeDocument/2006/relationships/slide" Target="slide5.xml"/><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6.xml"/></Relationships>
</file>

<file path=ppt/slides/_rels/slide6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54.png"/><Relationship Id="rId4" Type="http://schemas.openxmlformats.org/officeDocument/2006/relationships/image" Target="../media/image104.png"/><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slide" Target="slide7.xml"/><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7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slide" Target="slide7.xml"/></Relationships>
</file>

<file path=ppt/slides/_rels/slide7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4.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7.png"/><Relationship Id="rId11" Type="http://schemas.openxmlformats.org/officeDocument/2006/relationships/slide" Target="slide7.xml"/><Relationship Id="rId5" Type="http://schemas.openxmlformats.org/officeDocument/2006/relationships/image" Target="../media/image126.png"/><Relationship Id="rId10" Type="http://schemas.openxmlformats.org/officeDocument/2006/relationships/slide" Target="slide6.xml"/><Relationship Id="rId4" Type="http://schemas.openxmlformats.org/officeDocument/2006/relationships/image" Target="../media/image125.png"/><Relationship Id="rId9" Type="http://schemas.openxmlformats.org/officeDocument/2006/relationships/image" Target="../media/image130.png"/></Relationships>
</file>

<file path=ppt/slides/_rels/slide7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6.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slide" Target="slide6.xml"/><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7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41.png"/><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7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0.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47.png"/><Relationship Id="rId4" Type="http://schemas.openxmlformats.org/officeDocument/2006/relationships/image" Target="../media/image146.png"/></Relationships>
</file>

<file path=ppt/slides/_rels/slide8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slide" Target="slide7.xml"/><Relationship Id="rId5" Type="http://schemas.openxmlformats.org/officeDocument/2006/relationships/image" Target="../media/image105.png"/><Relationship Id="rId10" Type="http://schemas.openxmlformats.org/officeDocument/2006/relationships/slide" Target="slide6.xml"/><Relationship Id="rId4" Type="http://schemas.openxmlformats.org/officeDocument/2006/relationships/image" Target="../media/image150.png"/><Relationship Id="rId9" Type="http://schemas.openxmlformats.org/officeDocument/2006/relationships/image" Target="../media/image155.png"/></Relationships>
</file>

<file path=ppt/slides/_rels/slide8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56.png"/><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8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61.png"/><Relationship Id="rId7"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8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7.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12"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slide" Target="slide6.xml"/><Relationship Id="rId5" Type="http://schemas.openxmlformats.org/officeDocument/2006/relationships/image" Target="../media/image168.pn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png"/></Relationships>
</file>

<file path=ppt/slides/_rels/slide8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4.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9.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10" Type="http://schemas.openxmlformats.org/officeDocument/2006/relationships/slide" Target="slide7.xml"/><Relationship Id="rId4" Type="http://schemas.openxmlformats.org/officeDocument/2006/relationships/image" Target="../media/image176.png"/><Relationship Id="rId9"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394" y="1191568"/>
            <a:ext cx="2969659"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2. Hoán Vị: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901699" y="1821709"/>
                <a:ext cx="9436919" cy="3051797"/>
              </a:xfrm>
              <a:prstGeom prst="rect">
                <a:avLst/>
              </a:prstGeom>
            </p:spPr>
            <p:txBody>
              <a:bodyPr wrap="square">
                <a:spAutoFit/>
              </a:bodyPr>
              <a:lstStyle/>
              <a:p>
                <a:pPr>
                  <a:spcAft>
                    <a:spcPts val="0"/>
                  </a:spcAft>
                  <a:tabLst>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Giai thừa:</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3420745" algn="l"/>
                    <a:tab pos="4860925" algn="l"/>
                  </a:tabLst>
                </a:pPr>
                <a14:m>
                  <m:oMath xmlns:m="http://schemas.openxmlformats.org/officeDocument/2006/math">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1</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2</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3</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  </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Qui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ước: </a:t>
                </a:r>
                <a14:m>
                  <m:oMath xmlns:m="http://schemas.openxmlformats.org/officeDocument/2006/math">
                    <m:r>
                      <a:rPr lang="fr-FR" sz="3200" i="1">
                        <a:effectLst/>
                        <a:latin typeface="Cambria Math" panose="02040503050406030204" pitchFamily="18" charset="0"/>
                        <a:ea typeface="Times New Roman" panose="02020603050405020304" pitchFamily="18" charset="0"/>
                      </a:rPr>
                      <m:t>0</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1</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3420745" algn="l"/>
                    <a:tab pos="4860925" algn="l"/>
                  </a:tabLst>
                </a:pPr>
                <a14:m>
                  <m:oMath xmlns:m="http://schemas.openxmlformats.org/officeDocument/2006/math">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m:t>
                    </m:r>
                    <m:d>
                      <m:dPr>
                        <m:ctrlPr>
                          <a:rPr lang="en-US" sz="3200" i="1">
                            <a:effectLst/>
                            <a:latin typeface="Cambria Math"/>
                            <a:ea typeface="Times New Roman" panose="02020603050405020304" pitchFamily="18" charset="0"/>
                          </a:rPr>
                        </m:ctrlPr>
                      </m:dPr>
                      <m:e>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1</m:t>
                        </m:r>
                      </m:e>
                    </m:d>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3420745" algn="l"/>
                    <a:tab pos="4860925" algn="l"/>
                  </a:tabLst>
                </a:pPr>
                <a14:m>
                  <m:oMath xmlns:m="http://schemas.openxmlformats.org/officeDocument/2006/math">
                    <m:f>
                      <m:fPr>
                        <m:ctrlPr>
                          <a:rPr lang="en-US" sz="3200" i="1">
                            <a:effectLst/>
                            <a:latin typeface="Cambria Math"/>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m:t>
                        </m:r>
                      </m:num>
                      <m:den>
                        <m:r>
                          <a:rPr lang="fr-FR" sz="3200" i="1">
                            <a:effectLst/>
                            <a:latin typeface="Cambria Math" panose="02040503050406030204" pitchFamily="18" charset="0"/>
                            <a:ea typeface="Times New Roman" panose="02020603050405020304" pitchFamily="18" charset="0"/>
                          </a:rPr>
                          <m:t>𝑘</m:t>
                        </m:r>
                        <m:r>
                          <a:rPr lang="fr-FR" sz="3200" i="1">
                            <a:effectLst/>
                            <a:latin typeface="Cambria Math" panose="02040503050406030204" pitchFamily="18" charset="0"/>
                            <a:ea typeface="Times New Roman" panose="02020603050405020304" pitchFamily="18" charset="0"/>
                          </a:rPr>
                          <m:t>!</m:t>
                        </m:r>
                      </m:den>
                    </m:f>
                    <m:r>
                      <a:rPr lang="fr-FR" sz="3200" i="1">
                        <a:effectLst/>
                        <a:latin typeface="Cambria Math" panose="02040503050406030204" pitchFamily="18" charset="0"/>
                        <a:ea typeface="Times New Roman" panose="02020603050405020304" pitchFamily="18" charset="0"/>
                      </a:rPr>
                      <m:t>=</m:t>
                    </m:r>
                    <m:d>
                      <m:dPr>
                        <m:ctrlPr>
                          <a:rPr lang="en-US" sz="3200" i="1">
                            <a:effectLst/>
                            <a:latin typeface="Cambria Math"/>
                            <a:ea typeface="Times New Roman" panose="02020603050405020304" pitchFamily="18" charset="0"/>
                          </a:rPr>
                        </m:ctrlPr>
                      </m:dPr>
                      <m:e>
                        <m:r>
                          <a:rPr lang="fr-FR" sz="3200" i="1">
                            <a:effectLst/>
                            <a:latin typeface="Cambria Math" panose="02040503050406030204" pitchFamily="18" charset="0"/>
                            <a:ea typeface="Times New Roman" panose="02020603050405020304" pitchFamily="18" charset="0"/>
                          </a:rPr>
                          <m:t>𝑘</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1</m:t>
                        </m:r>
                      </m:e>
                    </m:d>
                    <m:r>
                      <a:rPr lang="fr-FR" sz="3200" i="1">
                        <a:effectLst/>
                        <a:latin typeface="Cambria Math" panose="02040503050406030204" pitchFamily="18" charset="0"/>
                        <a:ea typeface="Times New Roman" panose="02020603050405020304" pitchFamily="18" charset="0"/>
                      </a:rPr>
                      <m:t>.</m:t>
                    </m:r>
                    <m:d>
                      <m:dPr>
                        <m:ctrlPr>
                          <a:rPr lang="en-US" sz="3200" i="1">
                            <a:effectLst/>
                            <a:latin typeface="Cambria Math"/>
                            <a:ea typeface="Times New Roman" panose="02020603050405020304" pitchFamily="18" charset="0"/>
                          </a:rPr>
                        </m:ctrlPr>
                      </m:dPr>
                      <m:e>
                        <m:r>
                          <a:rPr lang="fr-FR" sz="3200" i="1">
                            <a:effectLst/>
                            <a:latin typeface="Cambria Math" panose="02040503050406030204" pitchFamily="18" charset="0"/>
                            <a:ea typeface="Times New Roman" panose="02020603050405020304" pitchFamily="18" charset="0"/>
                          </a:rPr>
                          <m:t>𝑘</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2</m:t>
                        </m:r>
                      </m:e>
                    </m:d>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&gt;</m:t>
                    </m:r>
                    <m:r>
                      <a:rPr lang="fr-FR" sz="3200" i="1">
                        <a:effectLst/>
                        <a:latin typeface="Cambria Math" panose="02040503050406030204" pitchFamily="18" charset="0"/>
                        <a:ea typeface="Times New Roman" panose="02020603050405020304" pitchFamily="18" charset="0"/>
                      </a:rPr>
                      <m:t>𝑘</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tabLst>
                    <a:tab pos="3420745" algn="l"/>
                    <a:tab pos="4860925" algn="l"/>
                  </a:tabLst>
                </a:pPr>
                <a14:m>
                  <m:oMath xmlns:m="http://schemas.openxmlformats.org/officeDocument/2006/math">
                    <m:f>
                      <m:fPr>
                        <m:ctrlPr>
                          <a:rPr lang="en-US" sz="3200" i="1">
                            <a:effectLst/>
                            <a:latin typeface="Cambria Math"/>
                            <a:ea typeface="Times New Roman" panose="02020603050405020304" pitchFamily="18" charset="0"/>
                          </a:rPr>
                        </m:ctrlPr>
                      </m:fPr>
                      <m:num>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m:t>
                        </m:r>
                      </m:num>
                      <m:den>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𝑘</m:t>
                        </m:r>
                        <m:r>
                          <a:rPr lang="fr-FR" sz="3200" i="1">
                            <a:effectLst/>
                            <a:latin typeface="Cambria Math" panose="02040503050406030204" pitchFamily="18" charset="0"/>
                            <a:ea typeface="Times New Roman" panose="02020603050405020304" pitchFamily="18" charset="0"/>
                          </a:rPr>
                          <m:t>)!</m:t>
                        </m:r>
                      </m:den>
                    </m:f>
                    <m:r>
                      <a:rPr lang="fr-FR" sz="3200" i="1">
                        <a:effectLst/>
                        <a:latin typeface="Cambria Math" panose="02040503050406030204" pitchFamily="18" charset="0"/>
                        <a:ea typeface="Times New Roman" panose="02020603050405020304" pitchFamily="18" charset="0"/>
                      </a:rPr>
                      <m:t>=</m:t>
                    </m:r>
                    <m:d>
                      <m:dPr>
                        <m:ctrlPr>
                          <a:rPr lang="en-US" sz="3200" i="1">
                            <a:effectLst/>
                            <a:latin typeface="Cambria Math"/>
                            <a:ea typeface="Times New Roman" panose="02020603050405020304" pitchFamily="18" charset="0"/>
                          </a:rPr>
                        </m:ctrlPr>
                      </m:dPr>
                      <m:e>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𝑘</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1</m:t>
                        </m:r>
                      </m:e>
                    </m:d>
                    <m:r>
                      <a:rPr lang="fr-FR" sz="3200" i="1">
                        <a:effectLst/>
                        <a:latin typeface="Cambria Math" panose="02040503050406030204" pitchFamily="18" charset="0"/>
                        <a:ea typeface="Times New Roman" panose="02020603050405020304" pitchFamily="18" charset="0"/>
                      </a:rPr>
                      <m:t>.</m:t>
                    </m:r>
                    <m:d>
                      <m:dPr>
                        <m:ctrlPr>
                          <a:rPr lang="en-US" sz="3200" i="1">
                            <a:effectLst/>
                            <a:latin typeface="Cambria Math"/>
                            <a:ea typeface="Times New Roman" panose="02020603050405020304" pitchFamily="18" charset="0"/>
                          </a:rPr>
                        </m:ctrlPr>
                      </m:dPr>
                      <m:e>
                        <m:r>
                          <a:rPr lang="fr-FR" sz="3200" i="1">
                            <a:effectLst/>
                            <a:latin typeface="Cambria Math" panose="02040503050406030204" pitchFamily="18" charset="0"/>
                            <a:ea typeface="Times New Roman" panose="02020603050405020304" pitchFamily="18" charset="0"/>
                          </a:rPr>
                          <m:t>𝑛</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𝑘</m:t>
                        </m:r>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2</m:t>
                        </m:r>
                      </m:e>
                    </m:d>
                    <m:r>
                      <a:rPr lang="fr-FR" sz="3200" i="1">
                        <a:effectLst/>
                        <a:latin typeface="Cambria Math" panose="02040503050406030204" pitchFamily="18" charset="0"/>
                        <a:ea typeface="Times New Roman" panose="02020603050405020304" pitchFamily="18" charset="0"/>
                      </a:rPr>
                      <m:t>…</m:t>
                    </m:r>
                    <m:r>
                      <a:rPr lang="fr-FR"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&gt;</m:t>
                    </m:r>
                    <m:r>
                      <a:rPr lang="en-US" sz="3200" i="1">
                        <a:effectLst/>
                        <a:latin typeface="Cambria Math" panose="02040503050406030204" pitchFamily="18" charset="0"/>
                        <a:ea typeface="Times New Roman" panose="02020603050405020304" pitchFamily="18" charset="0"/>
                      </a:rPr>
                      <m:t>𝑘</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901699" y="1821709"/>
                <a:ext cx="9436919" cy="3051797"/>
              </a:xfrm>
              <a:prstGeom prst="rect">
                <a:avLst/>
              </a:prstGeom>
              <a:blipFill rotWithShape="0">
                <a:blip r:embed="rId2"/>
                <a:stretch>
                  <a:fillRect l="-1680" t="-2800"/>
                </a:stretch>
              </a:blipFill>
            </p:spPr>
            <p:txBody>
              <a:bodyPr/>
              <a:lstStyle/>
              <a:p>
                <a:r>
                  <a:rPr lang="en-US">
                    <a:noFill/>
                  </a:rPr>
                  <a:t> </a:t>
                </a:r>
              </a:p>
            </p:txBody>
          </p:sp>
        </mc:Fallback>
      </mc:AlternateContent>
      <p:sp>
        <p:nvSpPr>
          <p:cNvPr id="6"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6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294" y="1013768"/>
            <a:ext cx="2969659"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2. Hoán Vị: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508000" y="1583204"/>
                <a:ext cx="11087100" cy="3046988"/>
              </a:xfrm>
              <a:prstGeom prst="rect">
                <a:avLst/>
              </a:prstGeom>
            </p:spPr>
            <p:txBody>
              <a:bodyPr wrap="square">
                <a:spAutoFit/>
              </a:bodyPr>
              <a:lstStyle/>
              <a:p>
                <a:pPr>
                  <a:lnSpc>
                    <a:spcPct val="150000"/>
                  </a:lnSpc>
                  <a:spcAft>
                    <a:spcPts val="0"/>
                  </a:spcAft>
                  <a:tabLst>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rPr>
                  <a:t>2. Hoán vị (không lặp):</a:t>
                </a:r>
                <a:endParaRPr lang="en-US" sz="3200">
                  <a:effectLst/>
                  <a:latin typeface="Times New Roman" panose="02020603050405020304" pitchFamily="18" charset="0"/>
                  <a:ea typeface="Times New Roman" panose="02020603050405020304" pitchFamily="18" charset="0"/>
                </a:endParaRPr>
              </a:p>
              <a:p>
                <a:pPr>
                  <a:lnSpc>
                    <a:spcPct val="150000"/>
                  </a:lnSpc>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Một tập hợp gồm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≥1</m:t>
                    </m:r>
                  </m:oMath>
                </a14:m>
                <a:r>
                  <a:rPr lang="en-US" sz="3200">
                    <a:effectLst/>
                    <a:latin typeface="Times New Roman" panose="02020603050405020304" pitchFamily="18" charset="0"/>
                    <a:ea typeface="Times New Roman" panose="02020603050405020304" pitchFamily="18" charset="0"/>
                  </a:rPr>
                  <a:t>). Mỗi cách sắp xếp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này theo một thứ tự nào đó được gọi là một hoán vị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a:t>
                </a:r>
              </a:p>
              <a:p>
                <a:pPr>
                  <a:lnSpc>
                    <a:spcPct val="150000"/>
                  </a:lnSpc>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Số các hoán vị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là: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𝑃</m:t>
                        </m:r>
                      </m:e>
                      <m:sub>
                        <m:r>
                          <a:rPr lang="en-US" sz="3200" i="1">
                            <a:effectLst/>
                            <a:latin typeface="Cambria Math" panose="02040503050406030204" pitchFamily="18" charset="0"/>
                            <a:ea typeface="Times New Roman" panose="02020603050405020304" pitchFamily="18" charset="0"/>
                          </a:rPr>
                          <m:t>𝑛</m:t>
                        </m:r>
                      </m:sub>
                    </m:sSub>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oMath>
                </a14:m>
                <a:r>
                  <a:rPr lang="en-US" sz="3200">
                    <a:effectLst/>
                    <a:latin typeface="Times New Roman" panose="02020603050405020304" pitchFamily="18" charset="0"/>
                    <a:ea typeface="Times New Roman" panose="020206030504050203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508000" y="1583204"/>
                <a:ext cx="11087100" cy="3046988"/>
              </a:xfrm>
              <a:prstGeom prst="rect">
                <a:avLst/>
              </a:prstGeom>
              <a:blipFill rotWithShape="0">
                <a:blip r:embed="rId2"/>
                <a:stretch>
                  <a:fillRect l="-1374" r="-605" b="-2600"/>
                </a:stretch>
              </a:blipFill>
            </p:spPr>
            <p:txBody>
              <a:bodyPr/>
              <a:lstStyle/>
              <a:p>
                <a:r>
                  <a:rPr lang="en-US">
                    <a:noFill/>
                  </a:rPr>
                  <a:t> </a:t>
                </a:r>
              </a:p>
            </p:txBody>
          </p:sp>
        </mc:Fallback>
      </mc:AlternateContent>
      <p:sp>
        <p:nvSpPr>
          <p:cNvPr id="6"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23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394" y="988368"/>
            <a:ext cx="2969659"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2. Hoán Vị: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889000" y="1547110"/>
                <a:ext cx="10693400" cy="4544577"/>
              </a:xfrm>
              <a:prstGeom prst="rect">
                <a:avLst/>
              </a:prstGeom>
            </p:spPr>
            <p:txBody>
              <a:bodyPr wrap="square">
                <a:spAutoFit/>
              </a:bodyPr>
              <a:lstStyle/>
              <a:p>
                <a:pPr>
                  <a:spcAft>
                    <a:spcPts val="0"/>
                  </a:spcAft>
                  <a:tabLst>
                    <a:tab pos="3420745" algn="l"/>
                    <a:tab pos="4860925" algn="l"/>
                  </a:tabLst>
                </a:pPr>
                <a:r>
                  <a:rPr lang="en-US" sz="3200" b="1" smtClean="0">
                    <a:solidFill>
                      <a:srgbClr val="0000FF"/>
                    </a:solidFill>
                    <a:latin typeface="Times New Roman" panose="02020603050405020304" pitchFamily="18" charset="0"/>
                    <a:ea typeface="Times New Roman" panose="02020603050405020304" pitchFamily="18" charset="0"/>
                  </a:rPr>
                  <a:t>3. Hoán vị lặp:</a:t>
                </a:r>
                <a:endParaRPr lang="en-US" sz="3200">
                  <a:effectLst/>
                  <a:latin typeface="Times New Roman" panose="02020603050405020304" pitchFamily="18" charset="0"/>
                  <a:ea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Cho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𝑘</m:t>
                    </m:r>
                  </m:oMath>
                </a14:m>
                <a:r>
                  <a:rPr lang="en-US" sz="3200">
                    <a:effectLst/>
                    <a:latin typeface="Times New Roman" panose="02020603050405020304" pitchFamily="18" charset="0"/>
                    <a:ea typeface="Times New Roman" panose="02020603050405020304" pitchFamily="18" charset="0"/>
                  </a:rPr>
                  <a:t> phần tử khác nhau: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2</m:t>
                        </m:r>
                      </m:sub>
                    </m:sSub>
                    <m:r>
                      <a:rPr lang="en-US" sz="3200" i="1">
                        <a:effectLst/>
                        <a:latin typeface="Cambria Math" panose="02040503050406030204" pitchFamily="18" charset="0"/>
                        <a:ea typeface="Times New Roman" panose="02020603050405020304" pitchFamily="18" charset="0"/>
                      </a:rPr>
                      <m:t>, …,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𝑘</m:t>
                        </m:r>
                      </m:sub>
                    </m:sSub>
                    <m:r>
                      <a:rPr lang="en-US" sz="3200" i="1">
                        <a:effectLst/>
                        <a:latin typeface="Cambria Math" panose="02040503050406030204" pitchFamily="18" charset="0"/>
                        <a:ea typeface="Times New Roman" panose="02020603050405020304" pitchFamily="18" charset="0"/>
                      </a:rPr>
                      <m:t>.</m:t>
                    </m:r>
                  </m:oMath>
                </a14:m>
                <a:r>
                  <a:rPr lang="en-US" sz="3200">
                    <a:effectLst/>
                    <a:latin typeface="Times New Roman" panose="02020603050405020304" pitchFamily="18" charset="0"/>
                    <a:ea typeface="Times New Roman" panose="02020603050405020304" pitchFamily="18" charset="0"/>
                  </a:rPr>
                  <a:t> Một cách sắp xếp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trong đó gồm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1</m:t>
                        </m:r>
                      </m:sub>
                    </m:sSub>
                  </m:oMath>
                </a14:m>
                <a:r>
                  <a:rPr lang="en-US" sz="3200">
                    <a:effectLst/>
                    <a:latin typeface="Times New Roman" panose="02020603050405020304" pitchFamily="18" charset="0"/>
                    <a:ea typeface="Times New Roman" panose="02020603050405020304" pitchFamily="18" charset="0"/>
                  </a:rPr>
                  <a:t> phần tử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2</m:t>
                        </m:r>
                      </m:sub>
                    </m:sSub>
                  </m:oMath>
                </a14:m>
                <a:r>
                  <a:rPr lang="en-US" sz="3200">
                    <a:effectLst/>
                    <a:latin typeface="Times New Roman" panose="02020603050405020304" pitchFamily="18" charset="0"/>
                    <a:ea typeface="Times New Roman" panose="02020603050405020304" pitchFamily="18" charset="0"/>
                  </a:rPr>
                  <a:t> phần tử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2</m:t>
                        </m:r>
                      </m:sub>
                    </m:sSub>
                  </m:oMath>
                </a14:m>
                <a:r>
                  <a:rPr lang="en-US" sz="3200">
                    <a:effectLst/>
                    <a:latin typeface="Times New Roman" panose="02020603050405020304" pitchFamily="18" charset="0"/>
                    <a:ea typeface="Times New Roman" panose="02020603050405020304" pitchFamily="18" charset="0"/>
                  </a:rPr>
                  <a:t>, ….,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𝑘</m:t>
                        </m:r>
                      </m:sub>
                    </m:sSub>
                  </m:oMath>
                </a14:m>
                <a:r>
                  <a:rPr lang="en-US" sz="3200">
                    <a:effectLst/>
                    <a:latin typeface="Times New Roman" panose="02020603050405020304" pitchFamily="18" charset="0"/>
                    <a:ea typeface="Times New Roman" panose="02020603050405020304" pitchFamily="18" charset="0"/>
                  </a:rPr>
                  <a:t> phần tử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𝑘</m:t>
                        </m:r>
                      </m:sub>
                    </m:sSub>
                  </m:oMath>
                </a14:m>
                <a:r>
                  <a:rPr lang="en-US" sz="3200">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m:t>
                        </m:r>
                        <m:sSub>
                          <m:sSubPr>
                            <m:ctrlPr>
                              <a:rPr lang="en-US" sz="3200" i="1" smtClean="0">
                                <a:latin typeface="Cambria Math"/>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𝑛</m:t>
                            </m:r>
                          </m:e>
                          <m:sub>
                            <m:r>
                              <a:rPr lang="en-US" sz="3200" b="0" i="1" smtClean="0">
                                <a:latin typeface="Cambria Math"/>
                                <a:ea typeface="Times New Roman" panose="02020603050405020304" pitchFamily="18" charset="0"/>
                              </a:rPr>
                              <m:t>2</m:t>
                            </m:r>
                          </m:sub>
                        </m:sSub>
                        <m:r>
                          <a:rPr lang="en-US" sz="3200" i="1">
                            <a:effectLst/>
                            <a:latin typeface="Cambria Math" panose="02040503050406030204" pitchFamily="18" charset="0"/>
                            <a:ea typeface="Times New Roman" panose="02020603050405020304" pitchFamily="18" charset="0"/>
                          </a:rPr>
                          <m:t>+ …+</m:t>
                        </m:r>
                        <m:sSub>
                          <m:sSubPr>
                            <m:ctrlPr>
                              <a:rPr lang="en-US" sz="3200" i="1">
                                <a:latin typeface="Cambria Math"/>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𝑛</m:t>
                            </m:r>
                          </m:e>
                          <m:sub>
                            <m:r>
                              <a:rPr lang="en-US" sz="3200" b="0" i="1" smtClean="0">
                                <a:latin typeface="Cambria Math"/>
                                <a:ea typeface="Times New Roman" panose="02020603050405020304" pitchFamily="18" charset="0"/>
                              </a:rPr>
                              <m:t>𝑘</m:t>
                            </m:r>
                          </m:sub>
                        </m:sSub>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𝑛</m:t>
                        </m:r>
                      </m:e>
                    </m:d>
                  </m:oMath>
                </a14:m>
                <a:r>
                  <a:rPr lang="en-US" sz="3200">
                    <a:effectLst/>
                    <a:latin typeface="Times New Roman" panose="02020603050405020304" pitchFamily="18" charset="0"/>
                    <a:ea typeface="Times New Roman" panose="02020603050405020304" pitchFamily="18" charset="0"/>
                  </a:rPr>
                  <a:t> theo một thứ tự nào đó được gọi là một hoán vị lặp cấp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và kiểu </a:t>
                </a:r>
                <a14:m>
                  <m:oMath xmlns:m="http://schemas.openxmlformats.org/officeDocument/2006/math">
                    <m:d>
                      <m:dPr>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2</m:t>
                            </m:r>
                          </m:sub>
                        </m:sSub>
                        <m:r>
                          <a:rPr lang="en-US" sz="3200" i="1">
                            <a:effectLst/>
                            <a:latin typeface="Cambria Math" panose="02040503050406030204" pitchFamily="18" charset="0"/>
                            <a:ea typeface="Times New Roman" panose="02020603050405020304" pitchFamily="18" charset="0"/>
                          </a:rPr>
                          <m:t>, …,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𝑘</m:t>
                            </m:r>
                          </m:sub>
                        </m:sSub>
                      </m:e>
                    </m:d>
                  </m:oMath>
                </a14:m>
                <a:r>
                  <a:rPr lang="en-US" sz="3200">
                    <a:effectLst/>
                    <a:latin typeface="Times New Roman" panose="02020603050405020304" pitchFamily="18" charset="0"/>
                    <a:ea typeface="Times New Roman" panose="02020603050405020304" pitchFamily="18" charset="0"/>
                  </a:rPr>
                  <a:t>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𝑘</m:t>
                    </m:r>
                  </m:oMath>
                </a14:m>
                <a:r>
                  <a:rPr lang="en-US" sz="3200">
                    <a:effectLst/>
                    <a:latin typeface="Times New Roman" panose="02020603050405020304" pitchFamily="18" charset="0"/>
                    <a:ea typeface="Times New Roman" panose="02020603050405020304" pitchFamily="18" charset="0"/>
                  </a:rPr>
                  <a:t> phần tử.</a:t>
                </a: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Số các hoán vị lặp cấp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kiểu </a:t>
                </a:r>
                <a14:m>
                  <m:oMath xmlns:m="http://schemas.openxmlformats.org/officeDocument/2006/math">
                    <m:d>
                      <m:dPr>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2</m:t>
                            </m:r>
                          </m:sub>
                        </m:sSub>
                        <m:r>
                          <a:rPr lang="en-US" sz="3200" i="1">
                            <a:effectLst/>
                            <a:latin typeface="Cambria Math" panose="02040503050406030204" pitchFamily="18" charset="0"/>
                            <a:ea typeface="Times New Roman" panose="02020603050405020304" pitchFamily="18" charset="0"/>
                          </a:rPr>
                          <m:t>, …,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𝑘</m:t>
                            </m:r>
                          </m:sub>
                        </m:sSub>
                      </m:e>
                    </m:d>
                  </m:oMath>
                </a14:m>
                <a:r>
                  <a:rPr lang="en-US" sz="3200">
                    <a:effectLst/>
                    <a:latin typeface="Times New Roman" panose="02020603050405020304" pitchFamily="18" charset="0"/>
                    <a:ea typeface="Times New Roman" panose="02020603050405020304" pitchFamily="18" charset="0"/>
                  </a:rPr>
                  <a:t>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𝑘</m:t>
                    </m:r>
                  </m:oMath>
                </a14:m>
                <a:r>
                  <a:rPr lang="en-US" sz="3200">
                    <a:effectLst/>
                    <a:latin typeface="Times New Roman" panose="02020603050405020304" pitchFamily="18" charset="0"/>
                    <a:ea typeface="Times New Roman" panose="02020603050405020304" pitchFamily="18" charset="0"/>
                  </a:rPr>
                  <a:t> phần tử là:</a:t>
                </a:r>
              </a:p>
              <a:p>
                <a:pPr algn="ctr">
                  <a:spcAft>
                    <a:spcPts val="0"/>
                  </a:spcAft>
                  <a:tabLst>
                    <a:tab pos="3420745" algn="l"/>
                    <a:tab pos="486092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𝑃</m:t>
                          </m:r>
                        </m:e>
                        <m:sub>
                          <m:r>
                            <a:rPr lang="en-US" sz="3200" i="1">
                              <a:effectLst/>
                              <a:latin typeface="Cambria Math" panose="02040503050406030204" pitchFamily="18" charset="0"/>
                              <a:ea typeface="Times New Roman" panose="02020603050405020304" pitchFamily="18" charset="0"/>
                            </a:rPr>
                            <m:t>𝑛</m:t>
                          </m:r>
                        </m:sub>
                      </m:sSub>
                      <m:d>
                        <m:dPr>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2</m:t>
                              </m:r>
                            </m:sub>
                          </m:sSub>
                          <m:r>
                            <a:rPr lang="en-US" sz="3200" i="1">
                              <a:effectLst/>
                              <a:latin typeface="Cambria Math" panose="02040503050406030204" pitchFamily="18" charset="0"/>
                              <a:ea typeface="Times New Roman" panose="02020603050405020304" pitchFamily="18" charset="0"/>
                            </a:rPr>
                            <m:t>, …, </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𝑘</m:t>
                              </m:r>
                            </m:sub>
                          </m:sSub>
                        </m:e>
                      </m:d>
                      <m:r>
                        <a:rPr lang="en-US" sz="3200" i="1">
                          <a:effectLst/>
                          <a:latin typeface="Cambria Math" panose="02040503050406030204" pitchFamily="18" charset="0"/>
                          <a:ea typeface="Times New Roman" panose="02020603050405020304" pitchFamily="18" charset="0"/>
                        </a:rPr>
                        <m:t> =</m:t>
                      </m:r>
                      <m:f>
                        <m:fPr>
                          <m:ctrlPr>
                            <a:rPr lang="en-US" sz="3200" i="1">
                              <a:effectLst/>
                              <a:latin typeface="Cambria Math"/>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num>
                        <m:den>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2</m:t>
                              </m:r>
                            </m:sub>
                          </m:sSub>
                          <m:r>
                            <a:rPr lang="en-US"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𝑛</m:t>
                              </m:r>
                            </m:e>
                            <m:sub>
                              <m:r>
                                <a:rPr lang="en-US" sz="3200" i="1">
                                  <a:effectLst/>
                                  <a:latin typeface="Cambria Math" panose="02040503050406030204" pitchFamily="18" charset="0"/>
                                  <a:ea typeface="Times New Roman" panose="02020603050405020304" pitchFamily="18" charset="0"/>
                                </a:rPr>
                                <m:t>𝑘</m:t>
                              </m:r>
                            </m:sub>
                          </m:sSub>
                          <m:r>
                            <a:rPr lang="en-US" sz="3200" i="1">
                              <a:effectLst/>
                              <a:latin typeface="Cambria Math" panose="02040503050406030204" pitchFamily="18" charset="0"/>
                              <a:ea typeface="Times New Roman" panose="02020603050405020304" pitchFamily="18" charset="0"/>
                            </a:rPr>
                            <m:t>!</m:t>
                          </m:r>
                        </m:den>
                      </m:f>
                    </m:oMath>
                  </m:oMathPara>
                </a14:m>
                <a:endParaRPr lang="en-US" sz="320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889000" y="1547110"/>
                <a:ext cx="10693400" cy="4544577"/>
              </a:xfrm>
              <a:prstGeom prst="rect">
                <a:avLst/>
              </a:prstGeom>
              <a:blipFill rotWithShape="0">
                <a:blip r:embed="rId2"/>
                <a:stretch>
                  <a:fillRect l="-1482" t="-1879"/>
                </a:stretch>
              </a:blipFill>
            </p:spPr>
            <p:txBody>
              <a:bodyPr/>
              <a:lstStyle/>
              <a:p>
                <a:r>
                  <a:rPr lang="en-US">
                    <a:noFill/>
                  </a:rPr>
                  <a:t> </a:t>
                </a:r>
              </a:p>
            </p:txBody>
          </p:sp>
        </mc:Fallback>
      </mc:AlternateContent>
      <p:sp>
        <p:nvSpPr>
          <p:cNvPr id="7"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57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794" y="810568"/>
            <a:ext cx="2969659"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2. Hoán Vị: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787400" y="1436638"/>
                <a:ext cx="10566400" cy="2554545"/>
              </a:xfrm>
              <a:prstGeom prst="rect">
                <a:avLst/>
              </a:prstGeom>
            </p:spPr>
            <p:txBody>
              <a:bodyPr wrap="square">
                <a:spAutoFit/>
              </a:bodyPr>
              <a:lstStyle/>
              <a:p>
                <a:pPr>
                  <a:spcAft>
                    <a:spcPts val="0"/>
                  </a:spcAft>
                  <a:tabLst>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rPr>
                  <a:t>4. Hoán vị vòng quanh:</a:t>
                </a:r>
                <a:endParaRPr lang="en-US" sz="3200">
                  <a:effectLst/>
                  <a:latin typeface="Times New Roman" panose="02020603050405020304" pitchFamily="18" charset="0"/>
                  <a:ea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Cho tập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en-US" sz="3200">
                    <a:effectLst/>
                    <a:latin typeface="Times New Roman" panose="02020603050405020304" pitchFamily="18" charset="0"/>
                    <a:ea typeface="Times New Roman" panose="02020603050405020304" pitchFamily="18" charset="0"/>
                  </a:rPr>
                  <a:t> gồm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Một cách sắp xếp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của tập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𝐴</m:t>
                    </m:r>
                  </m:oMath>
                </a14:m>
                <a:r>
                  <a:rPr lang="en-US" sz="3200">
                    <a:effectLst/>
                    <a:latin typeface="Times New Roman" panose="02020603050405020304" pitchFamily="18" charset="0"/>
                    <a:ea typeface="Times New Roman" panose="02020603050405020304" pitchFamily="18" charset="0"/>
                  </a:rPr>
                  <a:t> thành một dãy kín được gọi là một hoán vị vòng quanh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a:t>
                </a: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Số các hoán vị vòng quanh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là: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𝑄</m:t>
                        </m:r>
                      </m:e>
                      <m:sub>
                        <m:r>
                          <a:rPr lang="en-US" sz="3200" i="1">
                            <a:effectLst/>
                            <a:latin typeface="Cambria Math" panose="02040503050406030204" pitchFamily="18" charset="0"/>
                            <a:ea typeface="Times New Roman" panose="02020603050405020304" pitchFamily="18" charset="0"/>
                          </a:rPr>
                          <m:t>𝑛</m:t>
                        </m:r>
                      </m:sub>
                    </m:sSub>
                    <m:r>
                      <a:rPr lang="en-US" sz="3200" i="1">
                        <a:effectLst/>
                        <a:latin typeface="Cambria Math" panose="02040503050406030204" pitchFamily="18" charset="0"/>
                        <a:ea typeface="Times New Roman" panose="02020603050405020304" pitchFamily="18" charset="0"/>
                      </a:rPr>
                      <m:t> = </m:t>
                    </m:r>
                    <m:d>
                      <m:dPr>
                        <m:ctrlPr>
                          <a:rPr lang="en-US" sz="3200" i="1">
                            <a:effectLst/>
                            <a:latin typeface="Cambria Math"/>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1</m:t>
                        </m:r>
                      </m:e>
                    </m:d>
                    <m:r>
                      <a:rPr lang="en-US" sz="3200" i="1">
                        <a:effectLst/>
                        <a:latin typeface="Cambria Math" panose="02040503050406030204" pitchFamily="18" charset="0"/>
                        <a:ea typeface="Times New Roman" panose="02020603050405020304" pitchFamily="18" charset="0"/>
                      </a:rPr>
                      <m:t>!</m:t>
                    </m:r>
                  </m:oMath>
                </a14:m>
                <a:r>
                  <a:rPr lang="en-US" sz="3200">
                    <a:effectLst/>
                    <a:latin typeface="Times New Roman" panose="02020603050405020304" pitchFamily="18" charset="0"/>
                    <a:ea typeface="Times New Roman" panose="02020603050405020304" pitchFamily="18"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787400" y="1436638"/>
                <a:ext cx="10566400" cy="2554545"/>
              </a:xfrm>
              <a:prstGeom prst="rect">
                <a:avLst/>
              </a:prstGeom>
              <a:blipFill rotWithShape="0">
                <a:blip r:embed="rId2"/>
                <a:stretch>
                  <a:fillRect l="-1442" t="-3341" b="-66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41400" y="5812304"/>
                <a:ext cx="5461000" cy="584775"/>
              </a:xfrm>
              <a:prstGeom prst="rect">
                <a:avLst/>
              </a:prstGeom>
            </p:spPr>
            <p:txBody>
              <a:bodyPr wrap="square">
                <a:spAutoFit/>
              </a:bodyPr>
              <a:lstStyle/>
              <a:p>
                <a:pPr>
                  <a:spcAft>
                    <a:spcPts val="0"/>
                  </a:spcAft>
                  <a:tabLst>
                    <a:tab pos="3420745" algn="l"/>
                    <a:tab pos="4860925" algn="l"/>
                  </a:tabLst>
                </a:pP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3200">
                    <a:effectLst/>
                    <a:latin typeface="Times New Roman" panose="02020603050405020304" pitchFamily="18" charset="0"/>
                    <a:ea typeface="Times New Roman" panose="02020603050405020304" pitchFamily="18" charset="0"/>
                  </a:rPr>
                  <a:t> Có thứ tự giữa các phần tử.</a:t>
                </a:r>
                <a:endParaRPr lang="en-US" sz="3200"/>
              </a:p>
            </p:txBody>
          </p:sp>
        </mc:Choice>
        <mc:Fallback xmlns="">
          <p:sp>
            <p:nvSpPr>
              <p:cNvPr id="5" name="Rectangle 4"/>
              <p:cNvSpPr>
                <a:spLocks noRot="1" noChangeAspect="1" noMove="1" noResize="1" noEditPoints="1" noAdjustHandles="1" noChangeArrowheads="1" noChangeShapeType="1" noTextEdit="1"/>
              </p:cNvSpPr>
              <p:nvPr/>
            </p:nvSpPr>
            <p:spPr>
              <a:xfrm>
                <a:off x="1041400" y="5812304"/>
                <a:ext cx="5461000" cy="584775"/>
              </a:xfrm>
              <a:prstGeom prst="rect">
                <a:avLst/>
              </a:prstGeom>
              <a:blipFill rotWithShape="0">
                <a:blip r:embed="rId3"/>
                <a:stretch>
                  <a:fillRect t="-15625" b="-31250"/>
                </a:stretch>
              </a:blipFill>
            </p:spPr>
            <p:txBody>
              <a:bodyPr/>
              <a:lstStyle/>
              <a:p>
                <a:r>
                  <a:rPr lang="en-US">
                    <a:noFill/>
                  </a:rPr>
                  <a:t> </a:t>
                </a:r>
              </a:p>
            </p:txBody>
          </p:sp>
        </mc:Fallback>
      </mc:AlternateContent>
      <p:sp>
        <p:nvSpPr>
          <p:cNvPr id="7" name="Rectangle 6"/>
          <p:cNvSpPr/>
          <p:nvPr/>
        </p:nvSpPr>
        <p:spPr>
          <a:xfrm>
            <a:off x="810810" y="3960168"/>
            <a:ext cx="4818948" cy="584775"/>
          </a:xfrm>
          <a:prstGeom prst="rect">
            <a:avLst/>
          </a:prstGeom>
        </p:spPr>
        <p:txBody>
          <a:bodyPr wrap="none">
            <a:spAutoFit/>
          </a:bodyPr>
          <a:lstStyle/>
          <a:p>
            <a:r>
              <a:rPr lang="nl-NL" sz="3200" b="1">
                <a:solidFill>
                  <a:srgbClr val="0000FF"/>
                </a:solidFill>
                <a:latin typeface="Times New Roman" panose="02020603050405020304" pitchFamily="18" charset="0"/>
                <a:ea typeface="Times New Roman" panose="02020603050405020304" pitchFamily="18" charset="0"/>
              </a:rPr>
              <a:t>5. Các dấu hiệu đặc trưng</a:t>
            </a:r>
            <a:r>
              <a:rPr lang="nl-NL" sz="3200">
                <a:solidFill>
                  <a:srgbClr val="0000FF"/>
                </a:solidFill>
                <a:latin typeface="Times New Roman" panose="02020603050405020304" pitchFamily="18" charset="0"/>
                <a:ea typeface="Times New Roman" panose="02020603050405020304" pitchFamily="18" charset="0"/>
              </a:rPr>
              <a:t> </a:t>
            </a:r>
            <a:endParaRPr lang="en-US" sz="3200"/>
          </a:p>
        </p:txBody>
      </p:sp>
      <mc:AlternateContent xmlns:mc="http://schemas.openxmlformats.org/markup-compatibility/2006" xmlns:a14="http://schemas.microsoft.com/office/drawing/2010/main">
        <mc:Choice Requires="a14">
          <p:sp>
            <p:nvSpPr>
              <p:cNvPr id="8" name="Rectangle 7"/>
              <p:cNvSpPr/>
              <p:nvPr/>
            </p:nvSpPr>
            <p:spPr>
              <a:xfrm>
                <a:off x="990600" y="4435902"/>
                <a:ext cx="9398000" cy="584775"/>
              </a:xfrm>
              <a:prstGeom prst="rect">
                <a:avLst/>
              </a:prstGeom>
            </p:spPr>
            <p:txBody>
              <a:bodyPr wrap="square">
                <a:spAutoFit/>
              </a:bodyPr>
              <a:lstStyle/>
              <a:p>
                <a:pPr lvl="0">
                  <a:tabLst>
                    <a:tab pos="3420745" algn="l"/>
                    <a:tab pos="4860925" algn="l"/>
                  </a:tabLst>
                </a:pPr>
                <a:r>
                  <a:rPr lang="nl-NL" sz="3200" i="1">
                    <a:solidFill>
                      <a:prstClr val="black"/>
                    </a:solidFill>
                    <a:latin typeface="Times New Roman" panose="02020603050405020304" pitchFamily="18" charset="0"/>
                    <a:ea typeface="Times New Roman" panose="02020603050405020304" pitchFamily="18" charset="0"/>
                  </a:rPr>
                  <a:t>để giúp ta nhận dạng một hoán vị của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𝑛</m:t>
                    </m:r>
                  </m:oMath>
                </a14:m>
                <a:r>
                  <a:rPr lang="nl-NL" sz="3200" i="1">
                    <a:solidFill>
                      <a:prstClr val="black"/>
                    </a:solidFill>
                    <a:latin typeface="Times New Roman" panose="02020603050405020304" pitchFamily="18" charset="0"/>
                    <a:ea typeface="Times New Roman" panose="02020603050405020304" pitchFamily="18" charset="0"/>
                  </a:rPr>
                  <a:t> phần tử là:</a:t>
                </a:r>
                <a:endParaRPr lang="en-US" sz="3200" i="1">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90600" y="4435902"/>
                <a:ext cx="9398000" cy="584775"/>
              </a:xfrm>
              <a:prstGeom prst="rect">
                <a:avLst/>
              </a:prstGeom>
              <a:blipFill rotWithShape="0">
                <a:blip r:embed="rId4"/>
                <a:stretch>
                  <a:fillRect l="-1687"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16738" y="4925368"/>
                <a:ext cx="5876481" cy="584775"/>
              </a:xfrm>
              <a:prstGeom prst="rect">
                <a:avLst/>
              </a:prstGeom>
            </p:spPr>
            <p:txBody>
              <a:bodyPr wrap="none">
                <a:spAutoFit/>
              </a:bodyPr>
              <a:lstStyle/>
              <a:p>
                <a:pPr lvl="0">
                  <a:tabLst>
                    <a:tab pos="3420745" algn="l"/>
                    <a:tab pos="4860925" algn="l"/>
                  </a:tabLst>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oMath>
                </a14:m>
                <a:r>
                  <a:rPr lang="nl-NL" sz="3200">
                    <a:solidFill>
                      <a:prstClr val="black"/>
                    </a:solidFill>
                    <a:latin typeface="Times New Roman" panose="02020603050405020304" pitchFamily="18" charset="0"/>
                    <a:ea typeface="Times New Roman" panose="02020603050405020304" pitchFamily="18" charset="0"/>
                  </a:rPr>
                  <a:t> Tất cả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𝑛</m:t>
                    </m:r>
                  </m:oMath>
                </a14:m>
                <a:r>
                  <a:rPr lang="nl-NL" sz="3200">
                    <a:solidFill>
                      <a:prstClr val="black"/>
                    </a:solidFill>
                    <a:latin typeface="Times New Roman" panose="02020603050405020304" pitchFamily="18" charset="0"/>
                    <a:ea typeface="Times New Roman" panose="02020603050405020304" pitchFamily="18" charset="0"/>
                  </a:rPr>
                  <a:t> phần tử đều phải có mặt</a:t>
                </a:r>
                <a:endParaRPr lang="en-US" sz="320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016738" y="4925368"/>
                <a:ext cx="5876481" cy="584775"/>
              </a:xfrm>
              <a:prstGeom prst="rect">
                <a:avLst/>
              </a:prstGeom>
              <a:blipFill rotWithShape="0">
                <a:blip r:embed="rId5"/>
                <a:stretch>
                  <a:fillRect t="-14583" r="-176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1996" y="5369868"/>
                <a:ext cx="5561138" cy="584775"/>
              </a:xfrm>
              <a:prstGeom prst="rect">
                <a:avLst/>
              </a:prstGeom>
            </p:spPr>
            <p:txBody>
              <a:bodyPr wrap="none">
                <a:spAutoFit/>
              </a:bodyPr>
              <a:lstStyle/>
              <a:p>
                <a:pPr lvl="0">
                  <a:tabLst>
                    <a:tab pos="3420745" algn="l"/>
                    <a:tab pos="4860925" algn="l"/>
                  </a:tabLst>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oMath>
                </a14:m>
                <a:r>
                  <a:rPr lang="nl-NL" sz="3200">
                    <a:solidFill>
                      <a:prstClr val="black"/>
                    </a:solidFill>
                    <a:latin typeface="Times New Roman" panose="02020603050405020304" pitchFamily="18" charset="0"/>
                    <a:ea typeface="Times New Roman" panose="02020603050405020304" pitchFamily="18" charset="0"/>
                  </a:rPr>
                  <a:t> Mỗi phần tử xuất hiện một lần.</a:t>
                </a:r>
                <a:endParaRPr lang="en-US" sz="3200">
                  <a:solidFill>
                    <a:prstClr val="black"/>
                  </a:solidFill>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1996" y="5369868"/>
                <a:ext cx="5561138" cy="584775"/>
              </a:xfrm>
              <a:prstGeom prst="rect">
                <a:avLst/>
              </a:prstGeom>
              <a:blipFill rotWithShape="0">
                <a:blip r:embed="rId6"/>
                <a:stretch>
                  <a:fillRect t="-14583" r="-1972" b="-32292"/>
                </a:stretch>
              </a:blipFill>
            </p:spPr>
            <p:txBody>
              <a:bodyPr/>
              <a:lstStyle/>
              <a:p>
                <a:r>
                  <a:rPr lang="en-US">
                    <a:noFill/>
                  </a:rPr>
                  <a:t> </a:t>
                </a:r>
              </a:p>
            </p:txBody>
          </p:sp>
        </mc:Fallback>
      </mc:AlternateContent>
      <p:sp>
        <p:nvSpPr>
          <p:cNvPr id="12"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3" name="Isosceles Triangle 12">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5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4852" y="1178868"/>
            <a:ext cx="3477234"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3. Chỉnh Hợp: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812800" y="1615925"/>
                <a:ext cx="10871200" cy="4659994"/>
              </a:xfrm>
              <a:prstGeom prst="rect">
                <a:avLst/>
              </a:prstGeom>
            </p:spPr>
            <p:txBody>
              <a:bodyPr wrap="square">
                <a:spAutoFit/>
              </a:bodyPr>
              <a:lstStyle/>
              <a:p>
                <a:pPr>
                  <a:spcAft>
                    <a:spcPts val="0"/>
                  </a:spcAft>
                  <a:tabLst>
                    <a:tab pos="3420745" algn="l"/>
                    <a:tab pos="4860925" algn="l"/>
                  </a:tabLst>
                </a:pPr>
                <a:r>
                  <a:rPr lang="en-US" sz="3200" b="1"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Chỉnh hợp </a:t>
                </a:r>
                <a:r>
                  <a:rPr lang="en-US"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 </a:t>
                </a: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lặp):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Cho tập hợp A gồm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phần tử. Mỗi cách sắp xếp k phần tử của A (</a:t>
                </a:r>
                <a14:m>
                  <m:oMath xmlns:m="http://schemas.openxmlformats.org/officeDocument/2006/math">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𝑘</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theo một thứ tự nào đó được gọi là một chỉnh hợp chập k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phần tử của tập A.</a:t>
                </a:r>
              </a:p>
              <a:p>
                <a:pPr algn="just">
                  <a:lnSpc>
                    <a:spcPct val="115000"/>
                  </a:lnSpc>
                  <a:spcAft>
                    <a:spcPts val="0"/>
                  </a:spcAft>
                  <a:tabLst>
                    <a:tab pos="2971800" algn="ctr"/>
                    <a:tab pos="5943600" algn="r"/>
                    <a:tab pos="3420745" algn="l"/>
                    <a:tab pos="4860925"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Số chỉnh hợp chập k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phần tử</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15000"/>
                  </a:lnSpc>
                  <a:spcAft>
                    <a:spcPts val="0"/>
                  </a:spcAft>
                  <a:tabLst>
                    <a:tab pos="2971800" algn="ctr"/>
                    <a:tab pos="5943600" algn="r"/>
                    <a:tab pos="3420745" algn="l"/>
                    <a:tab pos="4860925" algn="l"/>
                  </a:tabLst>
                </a:pP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3200" i="1">
                            <a:effectLst/>
                            <a:latin typeface="Cambria Math"/>
                            <a:ea typeface="Times New Roman" panose="02020603050405020304" pitchFamily="18" charset="0"/>
                          </a:rPr>
                        </m:ctrlPr>
                      </m:sSubSupPr>
                      <m:e>
                        <m:r>
                          <a:rPr lang="en-US" sz="3200" i="1">
                            <a:effectLst/>
                            <a:latin typeface="Cambria Math" panose="02040503050406030204" pitchFamily="18" charset="0"/>
                            <a:ea typeface="Times New Roman" panose="02020603050405020304" pitchFamily="18" charset="0"/>
                          </a:rPr>
                          <m:t>𝐴</m:t>
                        </m:r>
                      </m:e>
                      <m:sub>
                        <m:r>
                          <a:rPr lang="en-US" sz="3200" i="1">
                            <a:effectLst/>
                            <a:latin typeface="Cambria Math" panose="02040503050406030204" pitchFamily="18" charset="0"/>
                            <a:ea typeface="Times New Roman" panose="02020603050405020304" pitchFamily="18" charset="0"/>
                          </a:rPr>
                          <m:t>𝑛</m:t>
                        </m:r>
                      </m:sub>
                      <m:sup>
                        <m:r>
                          <a:rPr lang="en-US" sz="3200" i="1">
                            <a:effectLst/>
                            <a:latin typeface="Cambria Math" panose="02040503050406030204" pitchFamily="18" charset="0"/>
                            <a:ea typeface="Times New Roman" panose="02020603050405020304" pitchFamily="18" charset="0"/>
                          </a:rPr>
                          <m:t>𝑘</m:t>
                        </m:r>
                      </m:sup>
                    </m:sSub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𝑘</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num>
                      <m:den>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𝑘</m:t>
                        </m:r>
                        <m:r>
                          <a:rPr lang="en-US" sz="3200" i="1">
                            <a:effectLst/>
                            <a:latin typeface="Cambria Math" panose="02040503050406030204" pitchFamily="18" charset="0"/>
                            <a:ea typeface="Times New Roman" panose="02020603050405020304" pitchFamily="18" charset="0"/>
                          </a:rPr>
                          <m:t>)!</m:t>
                        </m:r>
                      </m:den>
                    </m:f>
                  </m:oMath>
                </a14:m>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2971800" algn="ctr"/>
                    <a:tab pos="5943600" algn="r"/>
                    <a:tab pos="3420745" algn="l"/>
                    <a:tab pos="4860925"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Công thức trên cũng đúng khi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𝑘</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0</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hoặc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𝑘</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tabLst>
                    <a:tab pos="2971800" algn="ctr"/>
                    <a:tab pos="5943600" algn="r"/>
                    <a:tab pos="3420745" algn="l"/>
                    <a:tab pos="4860925"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Khi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𝑘</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thì </a:t>
                </a:r>
                <a14:m>
                  <m:oMath xmlns:m="http://schemas.openxmlformats.org/officeDocument/2006/math">
                    <m:sSubSup>
                      <m:sSubSupPr>
                        <m:ctrlPr>
                          <a:rPr lang="en-US" sz="3200" i="1">
                            <a:effectLst/>
                            <a:latin typeface="Cambria Math"/>
                            <a:ea typeface="Times New Roman" panose="02020603050405020304" pitchFamily="18" charset="0"/>
                          </a:rPr>
                        </m:ctrlPr>
                      </m:sSubSupPr>
                      <m:e>
                        <m:r>
                          <a:rPr lang="en-US" sz="3200" i="1">
                            <a:effectLst/>
                            <a:latin typeface="Cambria Math" panose="02040503050406030204" pitchFamily="18" charset="0"/>
                            <a:ea typeface="Times New Roman" panose="02020603050405020304" pitchFamily="18" charset="0"/>
                          </a:rPr>
                          <m:t>𝐴</m:t>
                        </m:r>
                      </m:e>
                      <m:sub>
                        <m:r>
                          <a:rPr lang="en-US" sz="3200" i="1">
                            <a:effectLst/>
                            <a:latin typeface="Cambria Math" panose="02040503050406030204" pitchFamily="18" charset="0"/>
                            <a:ea typeface="Times New Roman" panose="02020603050405020304" pitchFamily="18" charset="0"/>
                          </a:rPr>
                          <m:t>𝑛</m:t>
                        </m:r>
                      </m:sub>
                      <m:sup>
                        <m:r>
                          <a:rPr lang="en-US" sz="3200" i="1">
                            <a:effectLst/>
                            <a:latin typeface="Cambria Math" panose="02040503050406030204" pitchFamily="18" charset="0"/>
                            <a:ea typeface="Times New Roman" panose="02020603050405020304" pitchFamily="18" charset="0"/>
                          </a:rPr>
                          <m:t>𝑛</m:t>
                        </m:r>
                      </m:sup>
                    </m:sSubSup>
                    <m:r>
                      <a:rPr lang="en-US"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𝑃</m:t>
                        </m:r>
                      </m:e>
                      <m:sub>
                        <m:r>
                          <a:rPr lang="en-US" sz="3200" i="1">
                            <a:effectLst/>
                            <a:latin typeface="Cambria Math" panose="02040503050406030204" pitchFamily="18" charset="0"/>
                            <a:ea typeface="Times New Roman" panose="02020603050405020304" pitchFamily="18" charset="0"/>
                          </a:rPr>
                          <m:t>𝑛</m:t>
                        </m:r>
                      </m:sub>
                    </m:sSub>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12800" y="1615925"/>
                <a:ext cx="10871200" cy="4659994"/>
              </a:xfrm>
              <a:prstGeom prst="rect">
                <a:avLst/>
              </a:prstGeom>
              <a:blipFill rotWithShape="0">
                <a:blip r:embed="rId2"/>
                <a:stretch>
                  <a:fillRect l="-1401" t="-1830" r="-1065" b="-1961"/>
                </a:stretch>
              </a:blipFill>
            </p:spPr>
            <p:txBody>
              <a:bodyPr/>
              <a:lstStyle/>
              <a:p>
                <a:r>
                  <a:rPr lang="en-US">
                    <a:noFill/>
                  </a:rPr>
                  <a:t> </a:t>
                </a:r>
              </a:p>
            </p:txBody>
          </p:sp>
        </mc:Fallback>
      </mc:AlternateContent>
      <p:sp>
        <p:nvSpPr>
          <p:cNvPr id="7"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Isosceles Triangle 4">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3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5652" y="1026468"/>
            <a:ext cx="3477234"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3. Chỉnh Hợp: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948404" y="2448063"/>
                <a:ext cx="10642600" cy="3425168"/>
              </a:xfrm>
              <a:prstGeom prst="rect">
                <a:avLst/>
              </a:prstGeom>
            </p:spPr>
            <p:txBody>
              <a:bodyPr wrap="square">
                <a:spAutoFit/>
              </a:bodyPr>
              <a:lstStyle/>
              <a:p>
                <a:pPr algn="just">
                  <a:lnSpc>
                    <a:spcPct val="115000"/>
                  </a:lnSpc>
                  <a:spcAft>
                    <a:spcPts val="0"/>
                  </a:spcAft>
                  <a:tabLst>
                    <a:tab pos="2971800" algn="ctr"/>
                    <a:tab pos="5943600" algn="r"/>
                    <a:tab pos="3420745" algn="l"/>
                    <a:tab pos="4860925" algn="l"/>
                  </a:tabLst>
                </a:pPr>
                <a:r>
                  <a:rPr lang="en-US" sz="3200" b="1">
                    <a:solidFill>
                      <a:srgbClr val="0000CC"/>
                    </a:solidFill>
                    <a:latin typeface="Times New Roman" panose="02020603050405020304" pitchFamily="18" charset="0"/>
                    <a:ea typeface="Times New Roman" panose="02020603050405020304" pitchFamily="18" charset="0"/>
                  </a:rPr>
                  <a:t>2. Chỉnh hợp lặp:</a:t>
                </a:r>
                <a:endParaRPr lang="en-US" sz="320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2971800" algn="ctr"/>
                    <a:tab pos="5943600" algn="r"/>
                    <a:tab pos="3420745" algn="l"/>
                    <a:tab pos="4860925" algn="l"/>
                  </a:tabLst>
                </a:pPr>
                <a:r>
                  <a:rPr lang="en-US" sz="3200">
                    <a:effectLst/>
                    <a:latin typeface="Times New Roman" panose="02020603050405020304" pitchFamily="18" charset="0"/>
                    <a:ea typeface="Times New Roman" panose="02020603050405020304" pitchFamily="18" charset="0"/>
                  </a:rPr>
                  <a:t>Cho tập A gồm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Một dãy gồm k phần tử của A, trong đó mỗi phần tử có thể lặp lại nhiều lần, được sắp xếp theo một thứ tự nhất định được gọi là một chỉnh hợp lặp chập k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của tập A.</a:t>
                </a:r>
              </a:p>
              <a:p>
                <a:r>
                  <a:rPr lang="en-US" sz="3200" smtClean="0">
                    <a:effectLst/>
                    <a:latin typeface="Times New Roman" panose="02020603050405020304" pitchFamily="18" charset="0"/>
                    <a:ea typeface="Times New Roman" panose="02020603050405020304" pitchFamily="18" charset="0"/>
                  </a:rPr>
                  <a:t>+ Số </a:t>
                </a:r>
                <a:r>
                  <a:rPr lang="en-US" sz="3200">
                    <a:effectLst/>
                    <a:latin typeface="Times New Roman" panose="02020603050405020304" pitchFamily="18" charset="0"/>
                    <a:ea typeface="Times New Roman" panose="02020603050405020304" pitchFamily="18" charset="0"/>
                  </a:rPr>
                  <a:t>chỉnh hợp lặp chập k của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phần tử: </a:t>
                </a:r>
                <a14:m>
                  <m:oMath xmlns:m="http://schemas.openxmlformats.org/officeDocument/2006/math">
                    <m:sSubSup>
                      <m:sSubSupPr>
                        <m:ctrlPr>
                          <a:rPr lang="en-US" sz="3200" i="1">
                            <a:effectLst/>
                            <a:latin typeface="Cambria Math"/>
                          </a:rPr>
                        </m:ctrlPr>
                      </m:sSubSup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effectLst/>
                            <a:latin typeface="Cambria Math"/>
                          </a:rPr>
                        </m:ctrlPr>
                      </m:sSup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𝑛</m:t>
                        </m:r>
                      </m:e>
                      <m:sup>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𝑘</m:t>
                        </m:r>
                      </m:sup>
                    </m:sSup>
                  </m:oMath>
                </a14:m>
                <a:endParaRPr lang="en-US" sz="3200"/>
              </a:p>
            </p:txBody>
          </p:sp>
        </mc:Choice>
        <mc:Fallback xmlns="">
          <p:sp>
            <p:nvSpPr>
              <p:cNvPr id="3" name="Rectangle 2"/>
              <p:cNvSpPr>
                <a:spLocks noRot="1" noChangeAspect="1" noMove="1" noResize="1" noEditPoints="1" noAdjustHandles="1" noChangeArrowheads="1" noChangeShapeType="1" noTextEdit="1"/>
              </p:cNvSpPr>
              <p:nvPr/>
            </p:nvSpPr>
            <p:spPr>
              <a:xfrm>
                <a:off x="948404" y="2448063"/>
                <a:ext cx="10642600" cy="3425168"/>
              </a:xfrm>
              <a:prstGeom prst="rect">
                <a:avLst/>
              </a:prstGeom>
              <a:blipFill rotWithShape="0">
                <a:blip r:embed="rId2"/>
                <a:stretch>
                  <a:fillRect l="-1490" t="-1604" r="-1490" b="-4635"/>
                </a:stretch>
              </a:blipFill>
            </p:spPr>
            <p:txBody>
              <a:bodyPr/>
              <a:lstStyle/>
              <a:p>
                <a:r>
                  <a:rPr lang="en-US">
                    <a:noFill/>
                  </a:rPr>
                  <a:t> </a:t>
                </a:r>
              </a:p>
            </p:txBody>
          </p:sp>
        </mc:Fallback>
      </mc:AlternateContent>
      <p:sp>
        <p:nvSpPr>
          <p:cNvPr id="5" name="Rectangle 4"/>
          <p:cNvSpPr/>
          <p:nvPr/>
        </p:nvSpPr>
        <p:spPr>
          <a:xfrm>
            <a:off x="955997" y="1788878"/>
            <a:ext cx="4830168" cy="584775"/>
          </a:xfrm>
          <a:prstGeom prst="rect">
            <a:avLst/>
          </a:prstGeom>
        </p:spPr>
        <p:txBody>
          <a:bodyPr wrap="none">
            <a:spAutoFit/>
          </a:bodyPr>
          <a:lstStyle/>
          <a:p>
            <a:pPr lvl="0">
              <a:tabLst>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rPr>
              <a:t>1. Chỉnh hợp ( không lặp):</a:t>
            </a:r>
            <a:endParaRPr lang="en-US" sz="320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4050890" y="1521438"/>
                <a:ext cx="6096000" cy="110164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𝐴</m:t>
                          </m:r>
                        </m:e>
                        <m:sub>
                          <m:r>
                            <a:rPr lang="en-US" sz="3200" i="1">
                              <a:solidFill>
                                <a:prstClr val="black"/>
                              </a:solidFill>
                              <a:latin typeface="Cambria Math" panose="02040503050406030204" pitchFamily="18" charset="0"/>
                              <a:ea typeface="Times New Roman" panose="02020603050405020304" pitchFamily="18" charset="0"/>
                            </a:rPr>
                            <m:t>𝑛</m:t>
                          </m:r>
                        </m:sub>
                        <m:sup>
                          <m:r>
                            <a:rPr lang="en-US" sz="3200" i="1">
                              <a:solidFill>
                                <a:prstClr val="black"/>
                              </a:solidFill>
                              <a:latin typeface="Cambria Math" panose="02040503050406030204" pitchFamily="18" charset="0"/>
                              <a:ea typeface="Times New Roman" panose="02020603050405020304" pitchFamily="18" charset="0"/>
                            </a:rPr>
                            <m:t>𝑘</m:t>
                          </m:r>
                        </m:sup>
                      </m:sSubSup>
                      <m:r>
                        <a:rPr lang="en-US" sz="3200" i="1">
                          <a:solidFill>
                            <a:prstClr val="black"/>
                          </a:solidFill>
                          <a:latin typeface="Cambria Math" panose="02040503050406030204" pitchFamily="18" charset="0"/>
                          <a:ea typeface="Times New Roman" panose="02020603050405020304" pitchFamily="18" charset="0"/>
                        </a:rPr>
                        <m:t>=</m:t>
                      </m:r>
                      <m:f>
                        <m:fPr>
                          <m:ctrlPr>
                            <a:rPr lang="en-US" sz="3200" i="1">
                              <a:solidFill>
                                <a:prstClr val="black"/>
                              </a:solidFill>
                              <a:latin typeface="Cambria Math"/>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𝑛</m:t>
                          </m:r>
                          <m:r>
                            <a:rPr lang="en-US" sz="3200" i="1">
                              <a:solidFill>
                                <a:prstClr val="black"/>
                              </a:solidFill>
                              <a:latin typeface="Cambria Math" panose="02040503050406030204" pitchFamily="18" charset="0"/>
                              <a:ea typeface="Times New Roman" panose="02020603050405020304" pitchFamily="18" charset="0"/>
                            </a:rPr>
                            <m:t>!</m:t>
                          </m:r>
                        </m:num>
                        <m:den>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𝑛</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𝑘</m:t>
                          </m:r>
                          <m:r>
                            <a:rPr lang="en-US" sz="3200" i="1">
                              <a:solidFill>
                                <a:prstClr val="black"/>
                              </a:solidFill>
                              <a:latin typeface="Cambria Math" panose="02040503050406030204" pitchFamily="18" charset="0"/>
                              <a:ea typeface="Times New Roman" panose="02020603050405020304" pitchFamily="18" charset="0"/>
                            </a:rPr>
                            <m:t>)!</m:t>
                          </m:r>
                        </m:den>
                      </m:f>
                    </m:oMath>
                  </m:oMathPara>
                </a14:m>
                <a:endParaRPr lang="en-US" sz="3200"/>
              </a:p>
            </p:txBody>
          </p:sp>
        </mc:Choice>
        <mc:Fallback xmlns="">
          <p:sp>
            <p:nvSpPr>
              <p:cNvPr id="7" name="Rectangle 6"/>
              <p:cNvSpPr>
                <a:spLocks noRot="1" noChangeAspect="1" noMove="1" noResize="1" noEditPoints="1" noAdjustHandles="1" noChangeArrowheads="1" noChangeShapeType="1" noTextEdit="1"/>
              </p:cNvSpPr>
              <p:nvPr/>
            </p:nvSpPr>
            <p:spPr>
              <a:xfrm>
                <a:off x="4050890" y="1521438"/>
                <a:ext cx="6096000" cy="1101648"/>
              </a:xfrm>
              <a:prstGeom prst="rect">
                <a:avLst/>
              </a:prstGeom>
              <a:blipFill rotWithShape="0">
                <a:blip r:embed="rId3"/>
                <a:stretch>
                  <a:fillRect/>
                </a:stretch>
              </a:blipFill>
            </p:spPr>
            <p:txBody>
              <a:bodyPr/>
              <a:lstStyle/>
              <a:p>
                <a:r>
                  <a:rPr lang="en-US">
                    <a:noFill/>
                  </a:rPr>
                  <a:t> </a:t>
                </a:r>
              </a:p>
            </p:txBody>
          </p:sp>
        </mc:Fallback>
      </mc:AlternateContent>
      <p:sp>
        <p:nvSpPr>
          <p:cNvPr id="8"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9" name="Isosceles Triangle 8">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8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20" y="940435"/>
            <a:ext cx="2855846"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4. Tổ Hợp: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927100" y="1638153"/>
                <a:ext cx="10490200" cy="2430537"/>
              </a:xfrm>
              <a:prstGeom prst="rect">
                <a:avLst/>
              </a:prstGeom>
            </p:spPr>
            <p:txBody>
              <a:bodyPr wrap="square">
                <a:spAutoFit/>
              </a:bodyPr>
              <a:lstStyle/>
              <a:p>
                <a:pPr>
                  <a:spcAft>
                    <a:spcPts val="0"/>
                  </a:spcAft>
                  <a:tabLst>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rPr>
                  <a:t>1. Tổ hợp (không lặp):</a:t>
                </a:r>
                <a:endParaRPr lang="en-US" sz="3200">
                  <a:effectLst/>
                  <a:latin typeface="Times New Roman" panose="02020603050405020304" pitchFamily="18" charset="0"/>
                  <a:ea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Cho tập A gồm n phần tử. Mỗi tập con gồm k (1 </a:t>
                </a:r>
                <a14:m>
                  <m:oMath xmlns:m="http://schemas.openxmlformats.org/officeDocument/2006/math">
                    <m:r>
                      <a:rPr lang="en-US" sz="3200" i="1" smtClean="0">
                        <a:effectLst/>
                        <a:latin typeface="Cambria Math" panose="02040503050406030204" pitchFamily="18" charset="0"/>
                        <a:ea typeface="Cambria Math" panose="02040503050406030204" pitchFamily="18" charset="0"/>
                      </a:rPr>
                      <m:t>≤</m:t>
                    </m:r>
                  </m:oMath>
                </a14:m>
                <a:r>
                  <a:rPr lang="en-US" sz="3200" smtClean="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k </a:t>
                </a:r>
                <a14:m>
                  <m:oMath xmlns:m="http://schemas.openxmlformats.org/officeDocument/2006/math">
                    <m:r>
                      <a:rPr lang="en-US" sz="3200" i="1" smtClean="0">
                        <a:effectLst/>
                        <a:latin typeface="Cambria Math" panose="02040503050406030204" pitchFamily="18" charset="0"/>
                        <a:ea typeface="Cambria Math" panose="02040503050406030204" pitchFamily="18" charset="0"/>
                      </a:rPr>
                      <m:t>≤</m:t>
                    </m:r>
                  </m:oMath>
                </a14:m>
                <a:r>
                  <a:rPr lang="en-US" sz="3200" smtClean="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n) phần tử của A được gọi là một tổ hợp chập k của n phần tử.</a:t>
                </a: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Số các tổ hợp chập k của n phần tử:	</a:t>
                </a:r>
                <a14:m>
                  <m:oMath xmlns:m="http://schemas.openxmlformats.org/officeDocument/2006/math">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𝐶</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r>
                      <a:rPr lang="en-US" sz="3200" i="1">
                        <a:effectLst/>
                        <a:latin typeface="Cambria Math" panose="02040503050406030204" pitchFamily="18" charset="0"/>
                        <a:ea typeface="Calibri" panose="020F0502020204030204" pitchFamily="34" charset="0"/>
                      </a:rPr>
                      <m:t>=</m:t>
                    </m:r>
                    <m:f>
                      <m:fPr>
                        <m:ctrlPr>
                          <a:rPr lang="en-US" sz="3200" i="1">
                            <a:effectLst/>
                            <a:latin typeface="Cambria Math"/>
                            <a:ea typeface="Calibri" panose="020F0502020204030204" pitchFamily="34" charset="0"/>
                          </a:rPr>
                        </m:ctrlPr>
                      </m:fPr>
                      <m:num>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𝐴</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num>
                      <m:den>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m:t>
                        </m:r>
                      </m:den>
                    </m:f>
                    <m:r>
                      <a:rPr lang="en-US" sz="3200" i="1">
                        <a:effectLst/>
                        <a:latin typeface="Cambria Math" panose="02040503050406030204" pitchFamily="18" charset="0"/>
                        <a:ea typeface="Calibri" panose="020F0502020204030204" pitchFamily="34" charset="0"/>
                      </a:rPr>
                      <m:t>=</m:t>
                    </m:r>
                    <m:f>
                      <m:fPr>
                        <m:ctrlPr>
                          <a:rPr lang="en-US" sz="3200" i="1">
                            <a:effectLst/>
                            <a:latin typeface="Cambria Math"/>
                            <a:ea typeface="Calibri" panose="020F0502020204030204" pitchFamily="34" charset="0"/>
                          </a:rPr>
                        </m:ctrlPr>
                      </m:fPr>
                      <m:num>
                        <m:r>
                          <a:rPr lang="en-US" sz="3200" i="1">
                            <a:effectLst/>
                            <a:latin typeface="Cambria Math" panose="02040503050406030204" pitchFamily="18" charset="0"/>
                            <a:ea typeface="Calibri" panose="020F0502020204030204" pitchFamily="34" charset="0"/>
                          </a:rPr>
                          <m:t>𝑛</m:t>
                        </m:r>
                        <m:r>
                          <a:rPr lang="en-US" sz="3200" i="1">
                            <a:effectLst/>
                            <a:latin typeface="Cambria Math" panose="02040503050406030204" pitchFamily="18" charset="0"/>
                            <a:ea typeface="Calibri" panose="020F0502020204030204" pitchFamily="34" charset="0"/>
                          </a:rPr>
                          <m:t>!</m:t>
                        </m:r>
                      </m:num>
                      <m:den>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m:t>
                        </m:r>
                        <m:r>
                          <a:rPr lang="en-US" sz="3200" i="1">
                            <a:effectLst/>
                            <a:latin typeface="Cambria Math" panose="02040503050406030204" pitchFamily="18" charset="0"/>
                            <a:ea typeface="Calibri" panose="020F0502020204030204" pitchFamily="34" charset="0"/>
                          </a:rPr>
                          <m:t>𝑛</m:t>
                        </m:r>
                        <m:r>
                          <a:rPr lang="en-US" sz="3200" i="1">
                            <a:effectLst/>
                            <a:latin typeface="Cambria Math" panose="02040503050406030204" pitchFamily="18" charset="0"/>
                            <a:ea typeface="Calibri" panose="020F0502020204030204" pitchFamily="34" charset="0"/>
                          </a:rPr>
                          <m:t>−</m:t>
                        </m:r>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m:t>
                        </m:r>
                      </m:den>
                    </m:f>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27100" y="1638153"/>
                <a:ext cx="10490200" cy="2430537"/>
              </a:xfrm>
              <a:prstGeom prst="rect">
                <a:avLst/>
              </a:prstGeom>
              <a:blipFill rotWithShape="0">
                <a:blip r:embed="rId2"/>
                <a:stretch>
                  <a:fillRect l="-1453" t="-3518" r="-2092" b="-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927100" y="3931196"/>
                <a:ext cx="6096000" cy="584775"/>
              </a:xfrm>
              <a:prstGeom prst="rect">
                <a:avLst/>
              </a:prstGeom>
            </p:spPr>
            <p:txBody>
              <a:bodyPr>
                <a:spAutoFit/>
              </a:bodyPr>
              <a:lstStyle/>
              <a:p>
                <a:pPr>
                  <a:spcAft>
                    <a:spcPts val="0"/>
                  </a:spcAft>
                  <a:tabLst>
                    <a:tab pos="3420745" algn="l"/>
                    <a:tab pos="4860925" algn="l"/>
                  </a:tabLst>
                </a:pPr>
                <a:r>
                  <a:rPr lang="en-US" sz="3200">
                    <a:latin typeface="Times New Roman" panose="02020603050405020304" pitchFamily="18" charset="0"/>
                    <a:ea typeface="Times New Roman" panose="02020603050405020304" pitchFamily="18" charset="0"/>
                    <a:sym typeface="Symbol" panose="05050102010706020507" pitchFamily="18" charset="2"/>
                  </a:rPr>
                  <a:t></a:t>
                </a:r>
                <a:r>
                  <a:rPr lang="en-US" sz="3200">
                    <a:effectLst/>
                    <a:latin typeface="Times New Roman" panose="02020603050405020304" pitchFamily="18" charset="0"/>
                    <a:ea typeface="Times New Roman" panose="02020603050405020304" pitchFamily="18" charset="0"/>
                  </a:rPr>
                  <a:t> Qui ước: </a:t>
                </a:r>
                <a14:m>
                  <m:oMath xmlns:m="http://schemas.openxmlformats.org/officeDocument/2006/math">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𝐶</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0</m:t>
                        </m:r>
                      </m:sup>
                    </m:sSubSup>
                  </m:oMath>
                </a14:m>
                <a:r>
                  <a:rPr lang="en-US" sz="3200">
                    <a:effectLst/>
                    <a:latin typeface="Times New Roman" panose="02020603050405020304" pitchFamily="18" charset="0"/>
                    <a:ea typeface="Times New Roman" panose="02020603050405020304" pitchFamily="18" charset="0"/>
                  </a:rPr>
                  <a:t> = </a:t>
                </a:r>
                <a:r>
                  <a:rPr lang="en-US" sz="3200" smtClean="0">
                    <a:effectLst/>
                    <a:latin typeface="Times New Roman" panose="02020603050405020304" pitchFamily="18" charset="0"/>
                    <a:ea typeface="Times New Roman" panose="02020603050405020304" pitchFamily="18" charset="0"/>
                  </a:rPr>
                  <a:t>1</a:t>
                </a:r>
                <a:endParaRPr lang="en-US" sz="3200">
                  <a:effectLst/>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27100" y="3931196"/>
                <a:ext cx="6096000" cy="584775"/>
              </a:xfrm>
              <a:prstGeom prst="rect">
                <a:avLst/>
              </a:prstGeom>
              <a:blipFill rotWithShape="0">
                <a:blip r:embed="rId3"/>
                <a:stretch>
                  <a:fillRect l="-2500"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01700" y="4534962"/>
                <a:ext cx="7404100" cy="1795363"/>
              </a:xfrm>
              <a:prstGeom prst="rect">
                <a:avLst/>
              </a:prstGeom>
            </p:spPr>
            <p:txBody>
              <a:bodyPr wrap="square">
                <a:spAutoFit/>
              </a:bodyPr>
              <a:lstStyle/>
              <a:p>
                <a:pPr lvl="0">
                  <a:tabLst>
                    <a:tab pos="3420745" algn="l"/>
                    <a:tab pos="4860925" algn="l"/>
                  </a:tabLst>
                </a:pPr>
                <a:r>
                  <a:rPr lang="en-US" sz="3200" smtClean="0">
                    <a:solidFill>
                      <a:prstClr val="black"/>
                    </a:solidFill>
                    <a:latin typeface="Times New Roman" panose="02020603050405020304" pitchFamily="18" charset="0"/>
                    <a:ea typeface="Times New Roman" panose="02020603050405020304" pitchFamily="18" charset="0"/>
                  </a:rPr>
                  <a:t>+ Tính </a:t>
                </a:r>
                <a:r>
                  <a:rPr lang="en-US" sz="3200">
                    <a:solidFill>
                      <a:prstClr val="black"/>
                    </a:solidFill>
                    <a:latin typeface="Times New Roman" panose="02020603050405020304" pitchFamily="18" charset="0"/>
                    <a:ea typeface="Times New Roman" panose="02020603050405020304" pitchFamily="18" charset="0"/>
                  </a:rPr>
                  <a:t>chất: </a:t>
                </a:r>
              </a:p>
              <a:p>
                <a:pPr lvl="0">
                  <a:tabLst>
                    <a:tab pos="3420745" algn="l"/>
                    <a:tab pos="4860925" algn="l"/>
                  </a:tabLst>
                </a:pPr>
                <a14:m>
                  <m:oMath xmlns:m="http://schemas.openxmlformats.org/officeDocument/2006/math">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sub>
                      <m:sup>
                        <m:r>
                          <a:rPr lang="en-US" sz="3200" i="1">
                            <a:solidFill>
                              <a:prstClr val="black"/>
                            </a:solidFill>
                            <a:latin typeface="Cambria Math" panose="02040503050406030204" pitchFamily="18" charset="0"/>
                            <a:ea typeface="Calibri" panose="020F0502020204030204" pitchFamily="34" charset="0"/>
                          </a:rPr>
                          <m:t>0</m:t>
                        </m:r>
                      </m:sup>
                    </m:sSubSup>
                    <m:r>
                      <a:rPr lang="en-US" sz="3200" i="1">
                        <a:solidFill>
                          <a:prstClr val="black"/>
                        </a:solidFill>
                        <a:latin typeface="Cambria Math" panose="02040503050406030204" pitchFamily="18" charset="0"/>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sub>
                      <m:sup>
                        <m:r>
                          <a:rPr lang="en-US" sz="3200" i="1">
                            <a:solidFill>
                              <a:prstClr val="black"/>
                            </a:solidFill>
                            <a:latin typeface="Cambria Math" panose="02040503050406030204" pitchFamily="18" charset="0"/>
                            <a:ea typeface="Calibri" panose="020F0502020204030204" pitchFamily="34" charset="0"/>
                          </a:rPr>
                          <m:t>𝑛</m:t>
                        </m:r>
                      </m:sup>
                    </m:sSubSup>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r>
                      <a:rPr lang="en-US" sz="3200" i="1">
                        <a:solidFill>
                          <a:prstClr val="black"/>
                        </a:solidFill>
                        <a:latin typeface="Cambria Math" panose="02040503050406030204" pitchFamily="18" charset="0"/>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sub>
                      <m:sup>
                        <m:r>
                          <a:rPr lang="en-US" sz="3200" i="1">
                            <a:solidFill>
                              <a:prstClr val="black"/>
                            </a:solidFill>
                            <a:latin typeface="Cambria Math" panose="02040503050406030204" pitchFamily="18" charset="0"/>
                            <a:ea typeface="Calibri" panose="020F0502020204030204" pitchFamily="34" charset="0"/>
                          </a:rPr>
                          <m:t>𝑘</m:t>
                        </m:r>
                      </m:sup>
                    </m:sSubSup>
                    <m:r>
                      <a:rPr lang="en-US" sz="3200" i="1">
                        <a:solidFill>
                          <a:prstClr val="black"/>
                        </a:solidFill>
                        <a:latin typeface="Cambria Math" panose="02040503050406030204" pitchFamily="18" charset="0"/>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sub>
                      <m:sup>
                        <m:r>
                          <a:rPr lang="en-US" sz="3200" i="1">
                            <a:solidFill>
                              <a:prstClr val="black"/>
                            </a:solidFill>
                            <a:latin typeface="Cambria Math" panose="02040503050406030204" pitchFamily="18" charset="0"/>
                            <a:ea typeface="Calibri" panose="020F0502020204030204" pitchFamily="34" charset="0"/>
                          </a:rPr>
                          <m:t>𝑛</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𝑘</m:t>
                        </m:r>
                      </m:sup>
                    </m:sSubSup>
                    <m:r>
                      <a:rPr lang="en-US" sz="3200" i="1">
                        <a:solidFill>
                          <a:prstClr val="black"/>
                        </a:solidFill>
                        <a:latin typeface="Cambria Math" panose="02040503050406030204" pitchFamily="18" charset="0"/>
                        <a:ea typeface="Calibri" panose="020F0502020204030204" pitchFamily="34" charset="0"/>
                      </a:rPr>
                      <m:t>;</m:t>
                    </m:r>
                  </m:oMath>
                </a14:m>
                <a:r>
                  <a:rPr lang="en-US" sz="3200">
                    <a:solidFill>
                      <a:prstClr val="black"/>
                    </a:solidFill>
                    <a:latin typeface="Times New Roman" panose="02020603050405020304" pitchFamily="18" charset="0"/>
                    <a:ea typeface="Calibri" panose="020F0502020204030204" pitchFamily="34" charset="0"/>
                  </a:rPr>
                  <a:t> </a:t>
                </a:r>
                <a:endParaRPr lang="en-US" sz="3200">
                  <a:solidFill>
                    <a:prstClr val="black"/>
                  </a:solidFill>
                  <a:latin typeface="Times New Roman" panose="02020603050405020304" pitchFamily="18" charset="0"/>
                  <a:ea typeface="Times New Roman" panose="02020603050405020304" pitchFamily="18" charset="0"/>
                </a:endParaRPr>
              </a:p>
              <a:p>
                <a:pPr lvl="0">
                  <a:tabLst>
                    <a:tab pos="3420745" algn="l"/>
                    <a:tab pos="4860925" algn="l"/>
                  </a:tabLst>
                </a:pPr>
                <a:r>
                  <a:rPr lang="en-US" sz="3200">
                    <a:solidFill>
                      <a:prstClr val="black"/>
                    </a:solidFill>
                    <a:latin typeface="Times New Roman" panose="02020603050405020304" pitchFamily="18" charset="0"/>
                    <a:ea typeface="Calibri" panose="020F0502020204030204" pitchFamily="34" charset="0"/>
                  </a:rPr>
                  <a:t> </a:t>
                </a:r>
                <a14:m>
                  <m:oMath xmlns:m="http://schemas.openxmlformats.org/officeDocument/2006/math">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sub>
                      <m:sup>
                        <m:r>
                          <a:rPr lang="en-US" sz="3200" i="1">
                            <a:solidFill>
                              <a:prstClr val="black"/>
                            </a:solidFill>
                            <a:latin typeface="Cambria Math" panose="02040503050406030204" pitchFamily="18" charset="0"/>
                            <a:ea typeface="Calibri" panose="020F0502020204030204" pitchFamily="34" charset="0"/>
                          </a:rPr>
                          <m:t>𝑘</m:t>
                        </m:r>
                      </m:sup>
                    </m:sSubSup>
                    <m:r>
                      <a:rPr lang="en-US" sz="3200" i="1">
                        <a:solidFill>
                          <a:prstClr val="black"/>
                        </a:solidFill>
                        <a:latin typeface="Cambria Math" panose="02040503050406030204" pitchFamily="18" charset="0"/>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sub>
                      <m:sup>
                        <m:r>
                          <a:rPr lang="en-US" sz="3200" i="1">
                            <a:solidFill>
                              <a:prstClr val="black"/>
                            </a:solidFill>
                            <a:latin typeface="Cambria Math" panose="02040503050406030204" pitchFamily="18" charset="0"/>
                            <a:ea typeface="Calibri" panose="020F0502020204030204" pitchFamily="34" charset="0"/>
                          </a:rPr>
                          <m:t>𝑘</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sup>
                    </m:sSubSup>
                    <m:r>
                      <a:rPr lang="en-US" sz="3200" i="1">
                        <a:solidFill>
                          <a:prstClr val="black"/>
                        </a:solidFill>
                        <a:latin typeface="Cambria Math" panose="02040503050406030204" pitchFamily="18" charset="0"/>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sub>
                      <m:sup>
                        <m:r>
                          <a:rPr lang="en-US" sz="3200" i="1">
                            <a:solidFill>
                              <a:prstClr val="black"/>
                            </a:solidFill>
                            <a:latin typeface="Cambria Math" panose="02040503050406030204" pitchFamily="18" charset="0"/>
                            <a:ea typeface="Calibri" panose="020F0502020204030204" pitchFamily="34" charset="0"/>
                          </a:rPr>
                          <m:t>𝑘</m:t>
                        </m:r>
                      </m:sup>
                    </m:sSubSup>
                    <m:r>
                      <a:rPr lang="en-US" sz="3200" i="1">
                        <a:solidFill>
                          <a:prstClr val="black"/>
                        </a:solidFill>
                        <a:latin typeface="Cambria Math" panose="02040503050406030204" pitchFamily="18" charset="0"/>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sub>
                      <m:sup>
                        <m:r>
                          <a:rPr lang="en-US" sz="3200" i="1">
                            <a:solidFill>
                              <a:prstClr val="black"/>
                            </a:solidFill>
                            <a:latin typeface="Cambria Math" panose="02040503050406030204" pitchFamily="18" charset="0"/>
                            <a:ea typeface="Calibri" panose="020F0502020204030204" pitchFamily="34" charset="0"/>
                          </a:rPr>
                          <m:t>𝑘</m:t>
                        </m:r>
                      </m:sup>
                    </m:sSubSup>
                    <m:r>
                      <a:rPr lang="en-US" sz="3200" b="0" i="1" smtClean="0">
                        <a:solidFill>
                          <a:prstClr val="black"/>
                        </a:solidFill>
                        <a:latin typeface="Cambria Math" panose="02040503050406030204" pitchFamily="18" charset="0"/>
                        <a:ea typeface="Calibri" panose="020F0502020204030204" pitchFamily="34" charset="0"/>
                      </a:rPr>
                      <m:t>=</m:t>
                    </m:r>
                    <m:f>
                      <m:fPr>
                        <m:ctrlPr>
                          <a:rPr lang="en-US" sz="3200" i="1">
                            <a:solidFill>
                              <a:prstClr val="black"/>
                            </a:solidFill>
                            <a:latin typeface="Cambria Math"/>
                            <a:ea typeface="Calibri" panose="020F0502020204030204" pitchFamily="34" charset="0"/>
                          </a:rPr>
                        </m:ctrlPr>
                      </m:fPr>
                      <m:num>
                        <m:r>
                          <a:rPr lang="en-US" sz="3200" i="1">
                            <a:solidFill>
                              <a:prstClr val="black"/>
                            </a:solidFill>
                            <a:latin typeface="Cambria Math" panose="02040503050406030204" pitchFamily="18" charset="0"/>
                            <a:ea typeface="Calibri" panose="020F0502020204030204" pitchFamily="34" charset="0"/>
                          </a:rPr>
                          <m:t>𝑛</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𝑘</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num>
                      <m:den>
                        <m:r>
                          <a:rPr lang="en-US" sz="3200" i="1">
                            <a:solidFill>
                              <a:prstClr val="black"/>
                            </a:solidFill>
                            <a:latin typeface="Cambria Math" panose="02040503050406030204" pitchFamily="18" charset="0"/>
                            <a:ea typeface="Calibri" panose="020F0502020204030204" pitchFamily="34" charset="0"/>
                          </a:rPr>
                          <m:t>𝑘</m:t>
                        </m:r>
                      </m:den>
                    </m:f>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sub>
                      <m:sup>
                        <m:r>
                          <a:rPr lang="en-US" sz="3200" i="1">
                            <a:solidFill>
                              <a:prstClr val="black"/>
                            </a:solidFill>
                            <a:latin typeface="Cambria Math" panose="02040503050406030204" pitchFamily="18" charset="0"/>
                            <a:ea typeface="Calibri" panose="020F0502020204030204" pitchFamily="34" charset="0"/>
                          </a:rPr>
                          <m:t>𝑘</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sup>
                    </m:sSubSup>
                  </m:oMath>
                </a14:m>
                <a:endParaRPr lang="en-US" sz="3200">
                  <a:solidFill>
                    <a:prstClr val="black"/>
                  </a:solidFill>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901700" y="4534962"/>
                <a:ext cx="7404100" cy="1795363"/>
              </a:xfrm>
              <a:prstGeom prst="rect">
                <a:avLst/>
              </a:prstGeom>
              <a:blipFill rotWithShape="0">
                <a:blip r:embed="rId4"/>
                <a:stretch>
                  <a:fillRect l="-2140" t="-4762"/>
                </a:stretch>
              </a:blipFill>
            </p:spPr>
            <p:txBody>
              <a:bodyPr/>
              <a:lstStyle/>
              <a:p>
                <a:r>
                  <a:rPr lang="en-US">
                    <a:noFill/>
                  </a:rPr>
                  <a:t> </a:t>
                </a:r>
              </a:p>
            </p:txBody>
          </p:sp>
        </mc:Fallback>
      </mc:AlternateContent>
      <p:sp>
        <p:nvSpPr>
          <p:cNvPr id="12"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5"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6"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9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2000"/>
                                        <p:tgtEl>
                                          <p:spTgt spid="8"/>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675" y="1089968"/>
            <a:ext cx="2855846"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4. Tổ Hợp: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925052" y="1629140"/>
                <a:ext cx="10490200" cy="953210"/>
              </a:xfrm>
              <a:prstGeom prst="rect">
                <a:avLst/>
              </a:prstGeom>
            </p:spPr>
            <p:txBody>
              <a:bodyPr wrap="square">
                <a:spAutoFit/>
              </a:bodyPr>
              <a:lstStyle/>
              <a:p>
                <a:pPr>
                  <a:spcAft>
                    <a:spcPts val="0"/>
                  </a:spcAft>
                  <a:tabLst>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rPr>
                  <a:t>1. Tổ hợp (không lặp</a:t>
                </a:r>
                <a:r>
                  <a:rPr lang="en-US" sz="3200" b="1" smtClean="0">
                    <a:solidFill>
                      <a:srgbClr val="0000FF"/>
                    </a:solidFill>
                    <a:latin typeface="Times New Roman" panose="02020603050405020304" pitchFamily="18" charset="0"/>
                    <a:ea typeface="Times New Roman" panose="02020603050405020304" pitchFamily="18" charset="0"/>
                  </a:rPr>
                  <a:t>):</a:t>
                </a:r>
                <a14:m>
                  <m:oMath xmlns:m="http://schemas.openxmlformats.org/officeDocument/2006/math">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𝐶</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r>
                      <a:rPr lang="en-US" sz="3200" i="1">
                        <a:effectLst/>
                        <a:latin typeface="Cambria Math" panose="02040503050406030204" pitchFamily="18" charset="0"/>
                        <a:ea typeface="Calibri" panose="020F0502020204030204" pitchFamily="34" charset="0"/>
                      </a:rPr>
                      <m:t>=</m:t>
                    </m:r>
                    <m:f>
                      <m:fPr>
                        <m:ctrlPr>
                          <a:rPr lang="en-US" sz="3200" i="1">
                            <a:effectLst/>
                            <a:latin typeface="Cambria Math"/>
                            <a:ea typeface="Calibri" panose="020F0502020204030204" pitchFamily="34" charset="0"/>
                          </a:rPr>
                        </m:ctrlPr>
                      </m:fPr>
                      <m:num>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𝐴</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num>
                      <m:den>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m:t>
                        </m:r>
                      </m:den>
                    </m:f>
                    <m:r>
                      <a:rPr lang="en-US" sz="3200" i="1">
                        <a:effectLst/>
                        <a:latin typeface="Cambria Math" panose="02040503050406030204" pitchFamily="18" charset="0"/>
                        <a:ea typeface="Calibri" panose="020F0502020204030204" pitchFamily="34" charset="0"/>
                      </a:rPr>
                      <m:t>=</m:t>
                    </m:r>
                    <m:f>
                      <m:fPr>
                        <m:ctrlPr>
                          <a:rPr lang="en-US" sz="3200" i="1">
                            <a:effectLst/>
                            <a:latin typeface="Cambria Math"/>
                            <a:ea typeface="Calibri" panose="020F0502020204030204" pitchFamily="34" charset="0"/>
                          </a:rPr>
                        </m:ctrlPr>
                      </m:fPr>
                      <m:num>
                        <m:r>
                          <a:rPr lang="en-US" sz="3200" i="1">
                            <a:effectLst/>
                            <a:latin typeface="Cambria Math" panose="02040503050406030204" pitchFamily="18" charset="0"/>
                            <a:ea typeface="Calibri" panose="020F0502020204030204" pitchFamily="34" charset="0"/>
                          </a:rPr>
                          <m:t>𝑛</m:t>
                        </m:r>
                        <m:r>
                          <a:rPr lang="en-US" sz="3200" i="1">
                            <a:effectLst/>
                            <a:latin typeface="Cambria Math" panose="02040503050406030204" pitchFamily="18" charset="0"/>
                            <a:ea typeface="Calibri" panose="020F0502020204030204" pitchFamily="34" charset="0"/>
                          </a:rPr>
                          <m:t>!</m:t>
                        </m:r>
                      </m:num>
                      <m:den>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m:t>
                        </m:r>
                        <m:r>
                          <a:rPr lang="en-US" sz="3200" i="1">
                            <a:effectLst/>
                            <a:latin typeface="Cambria Math" panose="02040503050406030204" pitchFamily="18" charset="0"/>
                            <a:ea typeface="Calibri" panose="020F0502020204030204" pitchFamily="34" charset="0"/>
                          </a:rPr>
                          <m:t>𝑛</m:t>
                        </m:r>
                        <m:r>
                          <a:rPr lang="en-US" sz="3200" i="1">
                            <a:effectLst/>
                            <a:latin typeface="Cambria Math" panose="02040503050406030204" pitchFamily="18" charset="0"/>
                            <a:ea typeface="Calibri" panose="020F0502020204030204" pitchFamily="34" charset="0"/>
                          </a:rPr>
                          <m:t>−</m:t>
                        </m:r>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m:t>
                        </m:r>
                      </m:den>
                    </m:f>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25052" y="1629140"/>
                <a:ext cx="10490200" cy="953210"/>
              </a:xfrm>
              <a:prstGeom prst="rect">
                <a:avLst/>
              </a:prstGeom>
              <a:blipFill rotWithShape="0">
                <a:blip r:embed="rId2"/>
                <a:stretch>
                  <a:fillRect l="-1511" b="-1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48403" y="2596302"/>
                <a:ext cx="10680700" cy="2062103"/>
              </a:xfrm>
              <a:prstGeom prst="rect">
                <a:avLst/>
              </a:prstGeom>
            </p:spPr>
            <p:txBody>
              <a:bodyPr wrap="square">
                <a:spAutoFit/>
              </a:bodyPr>
              <a:lstStyle/>
              <a:p>
                <a:pPr>
                  <a:spcAft>
                    <a:spcPts val="0"/>
                  </a:spcAft>
                  <a:tabLst>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rPr>
                  <a:t>2. Tổ hợp lặp:</a:t>
                </a:r>
                <a:endParaRPr lang="en-US" sz="3200">
                  <a:effectLst/>
                  <a:latin typeface="Times New Roman" panose="02020603050405020304" pitchFamily="18" charset="0"/>
                  <a:ea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Cho tập A = </a:t>
                </a:r>
                <a14:m>
                  <m:oMath xmlns:m="http://schemas.openxmlformats.org/officeDocument/2006/math">
                    <m:d>
                      <m:dPr>
                        <m:begChr m:val="{"/>
                        <m:endChr m:val="}"/>
                        <m:ctrlPr>
                          <a:rPr lang="en-US" sz="3200" i="1">
                            <a:effectLst/>
                            <a:latin typeface="Cambria Math"/>
                            <a:ea typeface="Calibri" panose="020F0502020204030204" pitchFamily="34" charset="0"/>
                          </a:rPr>
                        </m:ctrlPr>
                      </m:dPr>
                      <m:e>
                        <m:sSub>
                          <m:sSubPr>
                            <m:ctrlPr>
                              <a:rPr lang="en-US" sz="3200" i="1">
                                <a:effectLst/>
                                <a:latin typeface="Cambria Math"/>
                                <a:ea typeface="Calibri" panose="020F0502020204030204" pitchFamily="34" charset="0"/>
                              </a:rPr>
                            </m:ctrlPr>
                          </m:sSubPr>
                          <m:e>
                            <m:r>
                              <a:rPr lang="en-US" sz="3200" i="1">
                                <a:effectLst/>
                                <a:latin typeface="Cambria Math" panose="02040503050406030204" pitchFamily="18" charset="0"/>
                                <a:ea typeface="Calibri" panose="020F0502020204030204" pitchFamily="34" charset="0"/>
                              </a:rPr>
                              <m:t>𝑎</m:t>
                            </m:r>
                          </m:e>
                          <m:sub>
                            <m:r>
                              <a:rPr lang="en-US" sz="3200" i="1">
                                <a:effectLst/>
                                <a:latin typeface="Cambria Math" panose="02040503050406030204" pitchFamily="18" charset="0"/>
                                <a:ea typeface="Calibri" panose="020F0502020204030204" pitchFamily="34" charset="0"/>
                              </a:rPr>
                              <m:t>1</m:t>
                            </m:r>
                          </m:sub>
                        </m:sSub>
                        <m:r>
                          <a:rPr lang="en-US" sz="3200" i="1">
                            <a:effectLst/>
                            <a:latin typeface="Cambria Math" panose="02040503050406030204" pitchFamily="18" charset="0"/>
                            <a:ea typeface="Calibri" panose="020F0502020204030204" pitchFamily="34" charset="0"/>
                          </a:rPr>
                          <m:t>;</m:t>
                        </m:r>
                        <m:sSub>
                          <m:sSubPr>
                            <m:ctrlPr>
                              <a:rPr lang="en-US" sz="3200" i="1">
                                <a:effectLst/>
                                <a:latin typeface="Cambria Math"/>
                                <a:ea typeface="Calibri" panose="020F0502020204030204" pitchFamily="34" charset="0"/>
                              </a:rPr>
                            </m:ctrlPr>
                          </m:sSubPr>
                          <m:e>
                            <m:r>
                              <a:rPr lang="en-US" sz="3200" i="1">
                                <a:effectLst/>
                                <a:latin typeface="Cambria Math" panose="02040503050406030204" pitchFamily="18" charset="0"/>
                                <a:ea typeface="Calibri" panose="020F0502020204030204" pitchFamily="34" charset="0"/>
                              </a:rPr>
                              <m:t>𝑎</m:t>
                            </m:r>
                          </m:e>
                          <m:sub>
                            <m:r>
                              <a:rPr lang="en-US" sz="3200" i="1">
                                <a:effectLst/>
                                <a:latin typeface="Cambria Math" panose="02040503050406030204" pitchFamily="18" charset="0"/>
                                <a:ea typeface="Calibri" panose="020F0502020204030204" pitchFamily="34" charset="0"/>
                              </a:rPr>
                              <m:t>2</m:t>
                            </m:r>
                          </m:sub>
                        </m:sSub>
                        <m:r>
                          <a:rPr lang="en-US" sz="3200" i="1">
                            <a:effectLst/>
                            <a:latin typeface="Cambria Math" panose="02040503050406030204" pitchFamily="18" charset="0"/>
                            <a:ea typeface="Calibri" panose="020F0502020204030204" pitchFamily="34" charset="0"/>
                          </a:rPr>
                          <m:t>;...;</m:t>
                        </m:r>
                        <m:sSub>
                          <m:sSubPr>
                            <m:ctrlPr>
                              <a:rPr lang="en-US" sz="3200" i="1">
                                <a:effectLst/>
                                <a:latin typeface="Cambria Math"/>
                                <a:ea typeface="Calibri" panose="020F0502020204030204" pitchFamily="34" charset="0"/>
                              </a:rPr>
                            </m:ctrlPr>
                          </m:sSubPr>
                          <m:e>
                            <m:r>
                              <a:rPr lang="en-US" sz="3200" i="1">
                                <a:effectLst/>
                                <a:latin typeface="Cambria Math" panose="02040503050406030204" pitchFamily="18" charset="0"/>
                                <a:ea typeface="Calibri" panose="020F0502020204030204" pitchFamily="34" charset="0"/>
                              </a:rPr>
                              <m:t>𝑎</m:t>
                            </m:r>
                          </m:e>
                          <m:sub>
                            <m:r>
                              <a:rPr lang="en-US" sz="3200" i="1">
                                <a:effectLst/>
                                <a:latin typeface="Cambria Math" panose="02040503050406030204" pitchFamily="18" charset="0"/>
                                <a:ea typeface="Calibri" panose="020F0502020204030204" pitchFamily="34" charset="0"/>
                              </a:rPr>
                              <m:t>𝑛</m:t>
                            </m:r>
                          </m:sub>
                        </m:sSub>
                      </m:e>
                    </m:d>
                  </m:oMath>
                </a14:m>
                <a:r>
                  <a:rPr lang="en-US" sz="3200">
                    <a:effectLst/>
                    <a:latin typeface="Times New Roman" panose="02020603050405020304" pitchFamily="18" charset="0"/>
                    <a:ea typeface="Times New Roman" panose="02020603050405020304" pitchFamily="18" charset="0"/>
                  </a:rPr>
                  <a:t> và số tự nhiên k bất kì. Một tổ hợp lặp chập k của n phần tử là một hợp gồm k phần tử, trong đó mỗi phần tử là một trong n phần tử của A. </a:t>
                </a:r>
              </a:p>
            </p:txBody>
          </p:sp>
        </mc:Choice>
        <mc:Fallback xmlns="">
          <p:sp>
            <p:nvSpPr>
              <p:cNvPr id="3" name="Rectangle 2"/>
              <p:cNvSpPr>
                <a:spLocks noRot="1" noChangeAspect="1" noMove="1" noResize="1" noEditPoints="1" noAdjustHandles="1" noChangeArrowheads="1" noChangeShapeType="1" noTextEdit="1"/>
              </p:cNvSpPr>
              <p:nvPr/>
            </p:nvSpPr>
            <p:spPr>
              <a:xfrm>
                <a:off x="948403" y="2596302"/>
                <a:ext cx="10680700" cy="2062103"/>
              </a:xfrm>
              <a:prstGeom prst="rect">
                <a:avLst/>
              </a:prstGeom>
              <a:blipFill rotWithShape="0">
                <a:blip r:embed="rId3"/>
                <a:stretch>
                  <a:fillRect l="-1484" t="-4142" r="-970" b="-8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893302" y="4903113"/>
                <a:ext cx="10553700" cy="617220"/>
              </a:xfrm>
              <a:prstGeom prst="rect">
                <a:avLst/>
              </a:prstGeom>
            </p:spPr>
            <p:txBody>
              <a:bodyPr wrap="square">
                <a:spAutoFit/>
              </a:bodyPr>
              <a:lstStyle/>
              <a:p>
                <a:pPr lvl="0">
                  <a:tabLst>
                    <a:tab pos="3420745" algn="l"/>
                    <a:tab pos="4860925" algn="l"/>
                  </a:tabLst>
                </a:pPr>
                <a:r>
                  <a:rPr lang="en-US" sz="3200" smtClean="0">
                    <a:solidFill>
                      <a:prstClr val="black"/>
                    </a:solidFill>
                    <a:latin typeface="Times New Roman" panose="02020603050405020304" pitchFamily="18" charset="0"/>
                    <a:ea typeface="Times New Roman" panose="02020603050405020304" pitchFamily="18" charset="0"/>
                  </a:rPr>
                  <a:t>+ Số </a:t>
                </a:r>
                <a:r>
                  <a:rPr lang="en-US" sz="3200">
                    <a:solidFill>
                      <a:prstClr val="black"/>
                    </a:solidFill>
                    <a:latin typeface="Times New Roman" panose="02020603050405020304" pitchFamily="18" charset="0"/>
                    <a:ea typeface="Times New Roman" panose="02020603050405020304" pitchFamily="18" charset="0"/>
                  </a:rPr>
                  <a:t>tổ hợp lặp chập k của n phần tử: </a:t>
                </a:r>
                <a14:m>
                  <m:oMath xmlns:m="http://schemas.openxmlformats.org/officeDocument/2006/math">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sub>
                      <m:sup>
                        <m:r>
                          <a:rPr lang="en-US" sz="3200" i="1">
                            <a:solidFill>
                              <a:prstClr val="black"/>
                            </a:solidFill>
                            <a:latin typeface="Cambria Math" panose="02040503050406030204" pitchFamily="18" charset="0"/>
                            <a:ea typeface="Calibri" panose="020F0502020204030204" pitchFamily="34" charset="0"/>
                          </a:rPr>
                          <m:t>𝑘</m:t>
                        </m:r>
                      </m:sup>
                    </m:sSubSup>
                    <m:r>
                      <a:rPr lang="en-US" sz="3200" i="1">
                        <a:solidFill>
                          <a:prstClr val="black"/>
                        </a:solidFill>
                        <a:latin typeface="Cambria Math" panose="02040503050406030204" pitchFamily="18" charset="0"/>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𝑘</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sub>
                      <m:sup>
                        <m:r>
                          <a:rPr lang="en-US" sz="3200" i="1">
                            <a:solidFill>
                              <a:prstClr val="black"/>
                            </a:solidFill>
                            <a:latin typeface="Cambria Math" panose="02040503050406030204" pitchFamily="18" charset="0"/>
                            <a:ea typeface="Calibri" panose="020F0502020204030204" pitchFamily="34" charset="0"/>
                          </a:rPr>
                          <m:t>𝑘</m:t>
                        </m:r>
                      </m:sup>
                    </m:sSubSup>
                    <m:r>
                      <a:rPr lang="en-US" sz="3200" i="1">
                        <a:solidFill>
                          <a:prstClr val="black"/>
                        </a:solidFill>
                        <a:latin typeface="Cambria Math" panose="02040503050406030204" pitchFamily="18" charset="0"/>
                        <a:ea typeface="Calibri" panose="020F0502020204030204" pitchFamily="34" charset="0"/>
                      </a:rPr>
                      <m:t>=</m:t>
                    </m:r>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𝑛</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𝑘</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sub>
                      <m:sup>
                        <m:r>
                          <a:rPr lang="en-US" sz="3200" i="1">
                            <a:solidFill>
                              <a:prstClr val="black"/>
                            </a:solidFill>
                            <a:latin typeface="Cambria Math" panose="02040503050406030204" pitchFamily="18" charset="0"/>
                            <a:ea typeface="Calibri" panose="020F0502020204030204" pitchFamily="34" charset="0"/>
                          </a:rPr>
                          <m:t>𝑛</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m:t>
                        </m:r>
                      </m:sup>
                    </m:sSubSup>
                  </m:oMath>
                </a14:m>
                <a:r>
                  <a:rPr lang="en-US" sz="3200">
                    <a:solidFill>
                      <a:prstClr val="black"/>
                    </a:solidFill>
                    <a:latin typeface="Times New Roman" panose="02020603050405020304" pitchFamily="18" charset="0"/>
                    <a:ea typeface="Times New Roman" panose="020206030504050203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893302" y="4903113"/>
                <a:ext cx="10553700" cy="617220"/>
              </a:xfrm>
              <a:prstGeom prst="rect">
                <a:avLst/>
              </a:prstGeom>
              <a:blipFill rotWithShape="1">
                <a:blip r:embed="rId4"/>
                <a:stretch>
                  <a:fillRect l="-1502" t="-8824" b="-29412"/>
                </a:stretch>
              </a:blipFill>
            </p:spPr>
            <p:txBody>
              <a:bodyPr/>
              <a:lstStyle/>
              <a:p>
                <a:r>
                  <a:rPr lang="en-US">
                    <a:noFill/>
                  </a:rPr>
                  <a:t> </a:t>
                </a:r>
              </a:p>
            </p:txBody>
          </p:sp>
        </mc:Fallback>
      </mc:AlternateContent>
      <p:sp>
        <p:nvSpPr>
          <p:cNvPr id="10"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5"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6"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1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736600" y="779834"/>
                <a:ext cx="10833100" cy="2070952"/>
              </a:xfrm>
              <a:prstGeom prst="rect">
                <a:avLst/>
              </a:prstGeom>
            </p:spPr>
            <p:txBody>
              <a:bodyPr wrap="square">
                <a:spAutoFit/>
              </a:bodyPr>
              <a:lstStyle/>
              <a:p>
                <a:pPr>
                  <a:spcAft>
                    <a:spcPts val="0"/>
                  </a:spcAft>
                  <a:tabLst>
                    <a:tab pos="3420745" algn="l"/>
                    <a:tab pos="4860925" algn="l"/>
                  </a:tabLst>
                </a:pPr>
                <a:r>
                  <a:rPr lang="en-US" sz="3200" b="1">
                    <a:solidFill>
                      <a:srgbClr val="0000FF"/>
                    </a:solidFill>
                    <a:latin typeface="Times New Roman" panose="02020603050405020304" pitchFamily="18" charset="0"/>
                    <a:ea typeface="Times New Roman" panose="02020603050405020304" pitchFamily="18" charset="0"/>
                  </a:rPr>
                  <a:t>3. Phân biệt chỉnh hợp và tổ hợp:</a:t>
                </a:r>
                <a:endParaRPr lang="en-US" sz="3200">
                  <a:effectLst/>
                  <a:latin typeface="Times New Roman" panose="02020603050405020304" pitchFamily="18" charset="0"/>
                  <a:ea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sym typeface="Symbol" panose="05050102010706020507" pitchFamily="18" charset="2"/>
                  </a:rPr>
                  <a:t></a:t>
                </a:r>
                <a:r>
                  <a:rPr lang="en-US" sz="3200">
                    <a:effectLst/>
                    <a:latin typeface="Times New Roman" panose="02020603050405020304" pitchFamily="18" charset="0"/>
                    <a:ea typeface="Times New Roman" panose="02020603050405020304" pitchFamily="18" charset="0"/>
                  </a:rPr>
                  <a:t> Chỉnh hợp và tổ hợp liên hệ nhau bởi công thức: </a:t>
                </a:r>
                <a14:m>
                  <m:oMath xmlns:m="http://schemas.openxmlformats.org/officeDocument/2006/math">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𝐴</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r>
                      <a:rPr lang="en-US" sz="3200" i="1">
                        <a:effectLst/>
                        <a:latin typeface="Cambria Math" panose="02040503050406030204" pitchFamily="18" charset="0"/>
                        <a:ea typeface="Calibri" panose="020F0502020204030204" pitchFamily="34" charset="0"/>
                      </a:rPr>
                      <m:t>=</m:t>
                    </m:r>
                    <m:r>
                      <a:rPr lang="en-US" sz="3200" i="1">
                        <a:effectLst/>
                        <a:latin typeface="Cambria Math" panose="02040503050406030204" pitchFamily="18" charset="0"/>
                        <a:ea typeface="Calibri" panose="020F0502020204030204" pitchFamily="34" charset="0"/>
                      </a:rPr>
                      <m:t>𝑘</m:t>
                    </m:r>
                    <m:r>
                      <a:rPr lang="en-US" sz="3200" i="1">
                        <a:effectLst/>
                        <a:latin typeface="Cambria Math" panose="02040503050406030204" pitchFamily="18" charset="0"/>
                        <a:ea typeface="Calibri" panose="020F0502020204030204" pitchFamily="34" charset="0"/>
                      </a:rPr>
                      <m:t>!</m:t>
                    </m:r>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𝐶</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oMath>
                </a14:m>
                <a:endParaRPr lang="en-US" sz="3200">
                  <a:effectLst/>
                  <a:latin typeface="Times New Roman" panose="02020603050405020304" pitchFamily="18" charset="0"/>
                  <a:ea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sym typeface="Symbol" panose="05050102010706020507" pitchFamily="18" charset="2"/>
                  </a:rPr>
                  <a:t></a:t>
                </a:r>
                <a:r>
                  <a:rPr lang="en-US" sz="3200">
                    <a:effectLst/>
                    <a:latin typeface="Times New Roman" panose="02020603050405020304" pitchFamily="18" charset="0"/>
                    <a:ea typeface="Times New Roman" panose="02020603050405020304" pitchFamily="18" charset="0"/>
                  </a:rPr>
                  <a:t> Chỉnh hợp: có thứ tự. 		</a:t>
                </a: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sym typeface="Symbol" panose="05050102010706020507" pitchFamily="18" charset="2"/>
                  </a:rPr>
                  <a:t></a:t>
                </a:r>
                <a:r>
                  <a:rPr lang="en-US" sz="3200">
                    <a:effectLst/>
                    <a:latin typeface="Times New Roman" panose="02020603050405020304" pitchFamily="18" charset="0"/>
                    <a:ea typeface="Times New Roman" panose="02020603050405020304" pitchFamily="18" charset="0"/>
                  </a:rPr>
                  <a:t> Tổ hợp: không có thứ tự.</a:t>
                </a:r>
              </a:p>
            </p:txBody>
          </p:sp>
        </mc:Choice>
        <mc:Fallback xmlns="">
          <p:sp>
            <p:nvSpPr>
              <p:cNvPr id="6" name="Rectangle 5"/>
              <p:cNvSpPr>
                <a:spLocks noRot="1" noChangeAspect="1" noMove="1" noResize="1" noEditPoints="1" noAdjustHandles="1" noChangeArrowheads="1" noChangeShapeType="1" noTextEdit="1"/>
              </p:cNvSpPr>
              <p:nvPr/>
            </p:nvSpPr>
            <p:spPr>
              <a:xfrm>
                <a:off x="736600" y="779834"/>
                <a:ext cx="10833100" cy="2070952"/>
              </a:xfrm>
              <a:prstGeom prst="rect">
                <a:avLst/>
              </a:prstGeom>
              <a:blipFill rotWithShape="0">
                <a:blip r:embed="rId2"/>
                <a:stretch>
                  <a:fillRect l="-1463" t="-4118" b="-8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73100" y="2769207"/>
                <a:ext cx="11074400" cy="3694088"/>
              </a:xfrm>
              <a:prstGeom prst="rect">
                <a:avLst/>
              </a:prstGeom>
            </p:spPr>
            <p:txBody>
              <a:bodyPr wrap="square">
                <a:spAutoFit/>
              </a:bodyPr>
              <a:lstStyle/>
              <a:p>
                <a:pPr>
                  <a:spcAft>
                    <a:spcPts val="0"/>
                  </a:spcAft>
                  <a:tabLst>
                    <a:tab pos="3420745" algn="l"/>
                    <a:tab pos="4860925" algn="l"/>
                  </a:tabLst>
                </a:pPr>
                <a:r>
                  <a:rPr lang="en-US" sz="3200" smtClean="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Những bài toán mà kết quả phụ thuộc vào vị trí các phần tử –&gt; chỉnh hợp</a:t>
                </a: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Ngược lại, là tổ hợp.</a:t>
                </a: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sym typeface="Symbol" panose="05050102010706020507" pitchFamily="18" charset="2"/>
                  </a:rPr>
                  <a:t></a:t>
                </a:r>
                <a:r>
                  <a:rPr lang="en-US" sz="3200">
                    <a:effectLst/>
                    <a:latin typeface="Times New Roman" panose="02020603050405020304" pitchFamily="18" charset="0"/>
                    <a:ea typeface="Times New Roman" panose="02020603050405020304" pitchFamily="18" charset="0"/>
                  </a:rPr>
                  <a:t> Cách lấy k phần tử từ tập n phần tử (k </a:t>
                </a:r>
                <a14:m>
                  <m:oMath xmlns:m="http://schemas.openxmlformats.org/officeDocument/2006/math">
                    <m:r>
                      <a:rPr lang="en-US" sz="3200" i="1" smtClean="0">
                        <a:effectLst/>
                        <a:latin typeface="Cambria Math" panose="02040503050406030204" pitchFamily="18" charset="0"/>
                        <a:ea typeface="Cambria Math" panose="02040503050406030204" pitchFamily="18" charset="0"/>
                      </a:rPr>
                      <m:t>≤</m:t>
                    </m:r>
                  </m:oMath>
                </a14:m>
                <a:r>
                  <a:rPr lang="en-US" sz="3200" smtClean="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n): </a:t>
                </a: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 Không thứ tự, không hoàn lại: </a:t>
                </a:r>
                <a14:m>
                  <m:oMath xmlns:m="http://schemas.openxmlformats.org/officeDocument/2006/math">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𝐶</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oMath>
                </a14:m>
                <a:endParaRPr lang="en-US" sz="3200">
                  <a:effectLst/>
                  <a:latin typeface="Times New Roman" panose="02020603050405020304" pitchFamily="18" charset="0"/>
                  <a:ea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 Có thứ tự, không hoàn lại: </a:t>
                </a:r>
                <a14:m>
                  <m:oMath xmlns:m="http://schemas.openxmlformats.org/officeDocument/2006/math">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𝐴</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oMath>
                </a14:m>
                <a:endParaRPr lang="en-US" sz="3200">
                  <a:effectLst/>
                  <a:latin typeface="Times New Roman" panose="02020603050405020304" pitchFamily="18" charset="0"/>
                  <a:ea typeface="Times New Roman" panose="02020603050405020304" pitchFamily="18" charset="0"/>
                </a:endParaRPr>
              </a:p>
              <a:p>
                <a:pPr>
                  <a:spcAft>
                    <a:spcPts val="0"/>
                  </a:spcAft>
                  <a:tabLst>
                    <a:tab pos="3420745" algn="l"/>
                    <a:tab pos="4860925" algn="l"/>
                  </a:tabLst>
                </a:pPr>
                <a:r>
                  <a:rPr lang="en-US" sz="3200">
                    <a:effectLst/>
                    <a:latin typeface="Times New Roman" panose="02020603050405020304" pitchFamily="18" charset="0"/>
                    <a:ea typeface="Times New Roman" panose="02020603050405020304" pitchFamily="18" charset="0"/>
                  </a:rPr>
                  <a:t>+ Có thứ tự, có hoàn lại: </a:t>
                </a:r>
                <a14:m>
                  <m:oMath xmlns:m="http://schemas.openxmlformats.org/officeDocument/2006/math">
                    <m:bar>
                      <m:barPr>
                        <m:pos m:val="top"/>
                        <m:ctrlPr>
                          <a:rPr lang="en-US" sz="3200" i="1">
                            <a:effectLst/>
                            <a:latin typeface="Cambria Math"/>
                            <a:ea typeface="Calibri" panose="020F0502020204030204" pitchFamily="34" charset="0"/>
                          </a:rPr>
                        </m:ctrlPr>
                      </m:barPr>
                      <m:e>
                        <m:sSubSup>
                          <m:sSubSupPr>
                            <m:ctrlPr>
                              <a:rPr lang="en-US" sz="3200" i="1">
                                <a:effectLst/>
                                <a:latin typeface="Cambria Math"/>
                                <a:ea typeface="Calibri" panose="020F0502020204030204" pitchFamily="34" charset="0"/>
                              </a:rPr>
                            </m:ctrlPr>
                          </m:sSubSupPr>
                          <m:e>
                            <m:r>
                              <a:rPr lang="en-US" sz="3200" i="1">
                                <a:effectLst/>
                                <a:latin typeface="Cambria Math" panose="02040503050406030204" pitchFamily="18" charset="0"/>
                                <a:ea typeface="Calibri" panose="020F0502020204030204" pitchFamily="34" charset="0"/>
                              </a:rPr>
                              <m:t>𝐴</m:t>
                            </m:r>
                          </m:e>
                          <m:sub>
                            <m:r>
                              <a:rPr lang="en-US" sz="3200" i="1">
                                <a:effectLst/>
                                <a:latin typeface="Cambria Math" panose="02040503050406030204" pitchFamily="18" charset="0"/>
                                <a:ea typeface="Calibri" panose="020F0502020204030204" pitchFamily="34" charset="0"/>
                              </a:rPr>
                              <m:t>𝑛</m:t>
                            </m:r>
                          </m:sub>
                          <m:sup>
                            <m:r>
                              <a:rPr lang="en-US" sz="3200" i="1">
                                <a:effectLst/>
                                <a:latin typeface="Cambria Math" panose="02040503050406030204" pitchFamily="18" charset="0"/>
                                <a:ea typeface="Calibri" panose="020F0502020204030204" pitchFamily="34" charset="0"/>
                              </a:rPr>
                              <m:t>𝑘</m:t>
                            </m:r>
                          </m:sup>
                        </m:sSubSup>
                      </m:e>
                    </m:bar>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3100" y="2769207"/>
                <a:ext cx="11074400" cy="3694088"/>
              </a:xfrm>
              <a:prstGeom prst="rect">
                <a:avLst/>
              </a:prstGeom>
              <a:blipFill rotWithShape="0">
                <a:blip r:embed="rId3"/>
                <a:stretch>
                  <a:fillRect l="-1376" t="-2310" b="-4455"/>
                </a:stretch>
              </a:blipFill>
            </p:spPr>
            <p:txBody>
              <a:bodyPr/>
              <a:lstStyle/>
              <a:p>
                <a:r>
                  <a:rPr lang="en-US">
                    <a:noFill/>
                  </a:rPr>
                  <a:t> </a:t>
                </a:r>
              </a:p>
            </p:txBody>
          </p:sp>
        </mc:Fallback>
      </mc:AlternateContent>
      <p:sp>
        <p:nvSpPr>
          <p:cNvPr id="8"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 name="TextBox 1"/>
          <p:cNvSpPr txBox="1"/>
          <p:nvPr/>
        </p:nvSpPr>
        <p:spPr>
          <a:xfrm>
            <a:off x="6533535" y="6032090"/>
            <a:ext cx="1032655" cy="523220"/>
          </a:xfrm>
          <a:prstGeom prst="rect">
            <a:avLst/>
          </a:prstGeom>
          <a:noFill/>
        </p:spPr>
        <p:txBody>
          <a:bodyPr wrap="non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END.</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9" name="Isosceles Triangle 8">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21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05934" y="1333954"/>
            <a:ext cx="7145131" cy="124369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62000" y="2784902"/>
                <a:ext cx="10807700" cy="1569660"/>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Câu 1. </a:t>
                </a:r>
                <a:r>
                  <a:rPr lang="en-US" sz="3200">
                    <a:solidFill>
                      <a:srgbClr val="000000"/>
                    </a:solidFill>
                    <a:effectLst/>
                    <a:latin typeface="Times New Roman" panose="02020603050405020304" pitchFamily="18" charset="0"/>
                    <a:cs typeface="Times New Roman" panose="02020603050405020304" pitchFamily="18" charset="0"/>
                  </a:rPr>
                  <a:t>Cho</a:t>
                </a:r>
                <a:r>
                  <a:rPr lang="en-US" sz="3200">
                    <a:effectLst/>
                    <a:latin typeface="Times New Roman" panose="02020603050405020304" pitchFamily="18" charset="0"/>
                    <a:cs typeface="Times New Roman" panose="02020603050405020304" pitchFamily="18" charset="0"/>
                  </a:rPr>
                  <a:t> các số </a:t>
                </a:r>
                <a14:m>
                  <m:oMath xmlns:m="http://schemas.openxmlformats.org/officeDocument/2006/math">
                    <m:r>
                      <a:rPr lang="en-US" sz="3200" i="1">
                        <a:effectLst/>
                        <a:latin typeface="Cambria Math" panose="02040503050406030204" pitchFamily="18" charset="0"/>
                      </a:rPr>
                      <m:t>1</m:t>
                    </m:r>
                    <m:r>
                      <a:rPr lang="en-US" sz="3200" i="1">
                        <a:effectLst/>
                        <a:latin typeface="Cambria Math" panose="02040503050406030204" pitchFamily="18" charset="0"/>
                      </a:rPr>
                      <m:t>,</m:t>
                    </m:r>
                    <m:r>
                      <a:rPr lang="en-US" sz="3200" i="1">
                        <a:effectLst/>
                        <a:latin typeface="Cambria Math" panose="02040503050406030204" pitchFamily="18" charset="0"/>
                      </a:rPr>
                      <m:t>5</m:t>
                    </m:r>
                    <m:r>
                      <a:rPr lang="en-US" sz="3200" i="1">
                        <a:effectLst/>
                        <a:latin typeface="Cambria Math" panose="02040503050406030204" pitchFamily="18" charset="0"/>
                      </a:rPr>
                      <m:t>,</m:t>
                    </m:r>
                    <m:r>
                      <a:rPr lang="en-US" sz="3200" i="1">
                        <a:effectLst/>
                        <a:latin typeface="Cambria Math" panose="02040503050406030204" pitchFamily="18" charset="0"/>
                      </a:rPr>
                      <m:t>6</m:t>
                    </m:r>
                    <m:r>
                      <a:rPr lang="en-US" sz="3200" i="1">
                        <a:effectLst/>
                        <a:latin typeface="Cambria Math" panose="02040503050406030204" pitchFamily="18" charset="0"/>
                      </a:rPr>
                      <m:t>,</m:t>
                    </m:r>
                    <m:r>
                      <a:rPr lang="en-US" sz="3200" i="1">
                        <a:effectLst/>
                        <a:latin typeface="Cambria Math" panose="02040503050406030204" pitchFamily="18" charset="0"/>
                      </a:rPr>
                      <m:t>7</m:t>
                    </m:r>
                  </m:oMath>
                </a14:m>
                <a:r>
                  <a:rPr lang="en-US" sz="3200">
                    <a:effectLst/>
                    <a:latin typeface="Times New Roman" panose="02020603050405020304" pitchFamily="18" charset="0"/>
                    <a:cs typeface="Times New Roman" panose="02020603050405020304" pitchFamily="18" charset="0"/>
                  </a:rPr>
                  <a:t> có thể lập được bao nhiêu số tự nhiên có </a:t>
                </a:r>
                <a14:m>
                  <m:oMath xmlns:m="http://schemas.openxmlformats.org/officeDocument/2006/math">
                    <m:r>
                      <a:rPr lang="en-US" sz="3200" i="1">
                        <a:effectLst/>
                        <a:latin typeface="Cambria Math" panose="02040503050406030204" pitchFamily="18" charset="0"/>
                      </a:rPr>
                      <m:t>4</m:t>
                    </m:r>
                  </m:oMath>
                </a14:m>
                <a:r>
                  <a:rPr lang="en-US" sz="3200">
                    <a:effectLst/>
                    <a:latin typeface="Times New Roman" panose="02020603050405020304" pitchFamily="18" charset="0"/>
                    <a:cs typeface="Times New Roman" panose="02020603050405020304" pitchFamily="18" charset="0"/>
                  </a:rPr>
                  <a:t> chữ số với các chữ số khác nhau:</a:t>
                </a:r>
              </a:p>
              <a:p>
                <a:pPr algn="just">
                  <a:spcAft>
                    <a:spcPts val="0"/>
                  </a:spcAft>
                </a:pP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12</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24</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64</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256. </a:t>
                </a:r>
              </a:p>
            </p:txBody>
          </p:sp>
        </mc:Choice>
        <mc:Fallback xmlns="">
          <p:sp>
            <p:nvSpPr>
              <p:cNvPr id="3" name="Rectangle 2"/>
              <p:cNvSpPr>
                <a:spLocks noRot="1" noChangeAspect="1" noMove="1" noResize="1" noEditPoints="1" noAdjustHandles="1" noChangeArrowheads="1" noChangeShapeType="1" noTextEdit="1"/>
              </p:cNvSpPr>
              <p:nvPr/>
            </p:nvSpPr>
            <p:spPr>
              <a:xfrm>
                <a:off x="762000" y="2784902"/>
                <a:ext cx="10807700" cy="1569660"/>
              </a:xfrm>
              <a:prstGeom prst="rect">
                <a:avLst/>
              </a:prstGeom>
              <a:blipFill rotWithShape="0">
                <a:blip r:embed="rId4"/>
                <a:stretch>
                  <a:fillRect l="-1410" t="-5447" r="-1410" b="-11673"/>
                </a:stretch>
              </a:blipFill>
            </p:spPr>
            <p:txBody>
              <a:bodyPr/>
              <a:lstStyle/>
              <a:p>
                <a:r>
                  <a:rPr lang="en-US">
                    <a:noFill/>
                  </a:rPr>
                  <a:t> </a:t>
                </a:r>
              </a:p>
            </p:txBody>
          </p:sp>
        </mc:Fallback>
      </mc:AlternateContent>
      <p:sp>
        <p:nvSpPr>
          <p:cNvPr id="7" name="Oval 6"/>
          <p:cNvSpPr/>
          <p:nvPr/>
        </p:nvSpPr>
        <p:spPr>
          <a:xfrm>
            <a:off x="3724728" y="3817257"/>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Isosceles Triangle 7">
            <a:hlinkClick r:id="rId5"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6"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7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203203" y="304410"/>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sp>
        <p:nvSpPr>
          <p:cNvPr id="32" name="TextBox 31"/>
          <p:cNvSpPr txBox="1"/>
          <p:nvPr/>
        </p:nvSpPr>
        <p:spPr>
          <a:xfrm>
            <a:off x="304801" y="308137"/>
            <a:ext cx="11050075" cy="584775"/>
          </a:xfrm>
          <a:prstGeom prst="rect">
            <a:avLst/>
          </a:prstGeom>
          <a:noFill/>
        </p:spPr>
        <p:txBody>
          <a:bodyPr wrap="square" rtlCol="0">
            <a:spAutoFit/>
          </a:bodyPr>
          <a:lstStyle/>
          <a:p>
            <a:pPr algn="ctr"/>
            <a:r>
              <a:rPr lang="en-US" sz="3200" b="1" smtClean="0">
                <a:solidFill>
                  <a:srgbClr val="0000CC"/>
                </a:solidFill>
                <a:latin typeface="Times New Roman" panose="02020603050405020304" pitchFamily="18" charset="0"/>
                <a:cs typeface="Times New Roman" panose="02020603050405020304" pitchFamily="18" charset="0"/>
              </a:rPr>
              <a:t>CĐ39_</a:t>
            </a:r>
            <a:r>
              <a:rPr lang="en-US" sz="3200" b="1" smtClean="0">
                <a:solidFill>
                  <a:srgbClr val="FF0000"/>
                </a:solidFill>
                <a:latin typeface="Times New Roman" panose="02020603050405020304" pitchFamily="18" charset="0"/>
                <a:cs typeface="Times New Roman" panose="02020603050405020304" pitchFamily="18" charset="0"/>
              </a:rPr>
              <a:t>Hoán vị, chỉnh hợp, tổ hợp</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 xmlns:a16="http://schemas.microsoft.com/office/drawing/2014/main"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 xmlns:a16="http://schemas.microsoft.com/office/drawing/2014/main" id="{6512D224-3B8D-44B0-B24C-E08BAE30CDA9}"/>
              </a:ext>
            </a:extLst>
          </p:cNvPr>
          <p:cNvSpPr>
            <a:spLocks noChangeArrowheads="1"/>
          </p:cNvSpPr>
          <p:nvPr/>
        </p:nvSpPr>
        <p:spPr bwMode="ltGray">
          <a:xfrm rot="5400000">
            <a:off x="871860" y="2960175"/>
            <a:ext cx="4107280" cy="1845059"/>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Arial" charset="0"/>
              <a:cs typeface="+mn-cs"/>
            </a:endParaRPr>
          </a:p>
        </p:txBody>
      </p:sp>
      <p:sp>
        <p:nvSpPr>
          <p:cNvPr id="71" name="AutoShape 15">
            <a:hlinkClick r:id="rId3" action="ppaction://hlinksldjump"/>
            <a:extLst>
              <a:ext uri="{FF2B5EF4-FFF2-40B4-BE49-F238E27FC236}">
                <a16:creationId xmlns="" xmlns:a16="http://schemas.microsoft.com/office/drawing/2014/main" id="{577AD902-088F-4ACE-8D4B-39C5325F42C0}"/>
              </a:ext>
            </a:extLst>
          </p:cNvPr>
          <p:cNvSpPr>
            <a:spLocks noChangeArrowheads="1"/>
          </p:cNvSpPr>
          <p:nvPr/>
        </p:nvSpPr>
        <p:spPr bwMode="gray">
          <a:xfrm>
            <a:off x="3121318"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Times New Roman" panose="02020603050405020304" pitchFamily="18" charset="0"/>
                <a:cs typeface="Times New Roman" panose="02020603050405020304" pitchFamily="18" charset="0"/>
              </a:rPr>
              <a:t> </a:t>
            </a: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 </a:t>
            </a:r>
            <a:r>
              <a:rPr lang="en-US" sz="3200" b="1"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Lý</a:t>
            </a: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thuyết</a:t>
            </a:r>
            <a:endPar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2" name="AutoShape 40">
            <a:hlinkClick r:id="rId4" action="ppaction://hlinksldjump"/>
            <a:extLst>
              <a:ext uri="{FF2B5EF4-FFF2-40B4-BE49-F238E27FC236}">
                <a16:creationId xmlns="" xmlns:a16="http://schemas.microsoft.com/office/drawing/2014/main" id="{43C051DC-C7D1-4F76-A0E4-E9725AEA5753}"/>
              </a:ext>
            </a:extLst>
          </p:cNvPr>
          <p:cNvSpPr>
            <a:spLocks noChangeArrowheads="1"/>
          </p:cNvSpPr>
          <p:nvPr/>
        </p:nvSpPr>
        <p:spPr bwMode="gray">
          <a:xfrm>
            <a:off x="3724013" y="2264507"/>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a:t>
            </a:r>
            <a:r>
              <a:rPr lang="en-US" sz="3200" b="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Nhận biết</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3" name="AutoShape 42">
            <a:hlinkClick r:id="rId5" action="ppaction://hlinksldjump"/>
            <a:extLst>
              <a:ext uri="{FF2B5EF4-FFF2-40B4-BE49-F238E27FC236}">
                <a16:creationId xmlns="" xmlns:a16="http://schemas.microsoft.com/office/drawing/2014/main" id="{0FAF4748-6605-4C2C-B023-89CDD8CF2848}"/>
              </a:ext>
            </a:extLst>
          </p:cNvPr>
          <p:cNvSpPr>
            <a:spLocks noChangeArrowheads="1"/>
          </p:cNvSpPr>
          <p:nvPr/>
        </p:nvSpPr>
        <p:spPr bwMode="gray">
          <a:xfrm>
            <a:off x="3962157" y="3917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3.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dụng</a:t>
            </a:r>
            <a:r>
              <a:rPr lang="en-US" sz="3200" b="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4" name="AutoShape 51">
            <a:hlinkClick r:id="rId6" action="ppaction://hlinksldjump"/>
            <a:extLst>
              <a:ext uri="{FF2B5EF4-FFF2-40B4-BE49-F238E27FC236}">
                <a16:creationId xmlns="" xmlns:a16="http://schemas.microsoft.com/office/drawing/2014/main" id="{CE672B44-7DA4-451C-91C7-5C64339B4211}"/>
              </a:ext>
            </a:extLst>
          </p:cNvPr>
          <p:cNvSpPr>
            <a:spLocks noChangeArrowheads="1"/>
          </p:cNvSpPr>
          <p:nvPr/>
        </p:nvSpPr>
        <p:spPr bwMode="gray">
          <a:xfrm>
            <a:off x="3922521" y="3095161"/>
            <a:ext cx="7229154"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2</a:t>
            </a:r>
            <a:r>
              <a:rPr lang="en-US" sz="3200" b="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Thông hiểu</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5" name="AutoShape 42">
            <a:hlinkClick r:id="rId7" action="ppaction://hlinksldjump"/>
            <a:extLst>
              <a:ext uri="{FF2B5EF4-FFF2-40B4-BE49-F238E27FC236}">
                <a16:creationId xmlns="" xmlns:a16="http://schemas.microsoft.com/office/drawing/2014/main" id="{CAD2B4EC-B821-40B2-B9F1-5D402438BD57}"/>
              </a:ext>
            </a:extLst>
          </p:cNvPr>
          <p:cNvSpPr>
            <a:spLocks noChangeArrowheads="1"/>
          </p:cNvSpPr>
          <p:nvPr/>
        </p:nvSpPr>
        <p:spPr bwMode="gray">
          <a:xfrm>
            <a:off x="3849805" y="4684301"/>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4.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dụng</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cao</a:t>
            </a:r>
            <a:endPar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76" name="Group 65">
            <a:extLst>
              <a:ext uri="{FF2B5EF4-FFF2-40B4-BE49-F238E27FC236}">
                <a16:creationId xmlns="" xmlns:a16="http://schemas.microsoft.com/office/drawing/2014/main"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 xmlns:a16="http://schemas.microsoft.com/office/drawing/2014/main"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a:extLst>
                <a:ext uri="{FF2B5EF4-FFF2-40B4-BE49-F238E27FC236}">
                  <a16:creationId xmlns="" xmlns:a16="http://schemas.microsoft.com/office/drawing/2014/main"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a:extLst>
              <a:ext uri="{FF2B5EF4-FFF2-40B4-BE49-F238E27FC236}">
                <a16:creationId xmlns="" xmlns:a16="http://schemas.microsoft.com/office/drawing/2014/main"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 xmlns:a16="http://schemas.microsoft.com/office/drawing/2014/main"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a:extLst>
                <a:ext uri="{FF2B5EF4-FFF2-40B4-BE49-F238E27FC236}">
                  <a16:creationId xmlns="" xmlns:a16="http://schemas.microsoft.com/office/drawing/2014/main"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a:extLst>
              <a:ext uri="{FF2B5EF4-FFF2-40B4-BE49-F238E27FC236}">
                <a16:creationId xmlns="" xmlns:a16="http://schemas.microsoft.com/office/drawing/2014/main" id="{8D9D2BD9-A944-4950-AA10-4B5766A678A4}"/>
              </a:ext>
            </a:extLst>
          </p:cNvPr>
          <p:cNvGrpSpPr>
            <a:grpSpLocks/>
          </p:cNvGrpSpPr>
          <p:nvPr/>
        </p:nvGrpSpPr>
        <p:grpSpPr bwMode="auto">
          <a:xfrm>
            <a:off x="3668981" y="3262028"/>
            <a:ext cx="228600" cy="228600"/>
            <a:chOff x="8229600" y="5638800"/>
            <a:chExt cx="228600" cy="228600"/>
          </a:xfrm>
        </p:grpSpPr>
        <p:sp>
          <p:nvSpPr>
            <p:cNvPr id="83" name="Oval 82">
              <a:extLst>
                <a:ext uri="{FF2B5EF4-FFF2-40B4-BE49-F238E27FC236}">
                  <a16:creationId xmlns="" xmlns:a16="http://schemas.microsoft.com/office/drawing/2014/main"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a:extLst>
                <a:ext uri="{FF2B5EF4-FFF2-40B4-BE49-F238E27FC236}">
                  <a16:creationId xmlns="" xmlns:a16="http://schemas.microsoft.com/office/drawing/2014/main"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a:extLst>
              <a:ext uri="{FF2B5EF4-FFF2-40B4-BE49-F238E27FC236}">
                <a16:creationId xmlns="" xmlns:a16="http://schemas.microsoft.com/office/drawing/2014/main" id="{72026C21-6757-497F-8CD2-85B3C2E125E0}"/>
              </a:ext>
            </a:extLst>
          </p:cNvPr>
          <p:cNvGrpSpPr>
            <a:grpSpLocks/>
          </p:cNvGrpSpPr>
          <p:nvPr/>
        </p:nvGrpSpPr>
        <p:grpSpPr bwMode="auto">
          <a:xfrm>
            <a:off x="3744090" y="4050906"/>
            <a:ext cx="228600" cy="228600"/>
            <a:chOff x="8229600" y="5638800"/>
            <a:chExt cx="228600" cy="228600"/>
          </a:xfrm>
        </p:grpSpPr>
        <p:sp>
          <p:nvSpPr>
            <p:cNvPr id="86" name="Oval 85">
              <a:extLst>
                <a:ext uri="{FF2B5EF4-FFF2-40B4-BE49-F238E27FC236}">
                  <a16:creationId xmlns="" xmlns:a16="http://schemas.microsoft.com/office/drawing/2014/main"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a:extLst>
                <a:ext uri="{FF2B5EF4-FFF2-40B4-BE49-F238E27FC236}">
                  <a16:creationId xmlns="" xmlns:a16="http://schemas.microsoft.com/office/drawing/2014/main"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a:extLst>
              <a:ext uri="{FF2B5EF4-FFF2-40B4-BE49-F238E27FC236}">
                <a16:creationId xmlns="" xmlns:a16="http://schemas.microsoft.com/office/drawing/2014/main" id="{3B0D3E39-21F0-454D-A91F-D4D9485F53F7}"/>
              </a:ext>
            </a:extLst>
          </p:cNvPr>
          <p:cNvGrpSpPr>
            <a:grpSpLocks/>
          </p:cNvGrpSpPr>
          <p:nvPr/>
        </p:nvGrpSpPr>
        <p:grpSpPr bwMode="auto">
          <a:xfrm>
            <a:off x="3652738" y="4833900"/>
            <a:ext cx="228600" cy="228600"/>
            <a:chOff x="8229600" y="5638800"/>
            <a:chExt cx="228600" cy="228600"/>
          </a:xfrm>
        </p:grpSpPr>
        <p:sp>
          <p:nvSpPr>
            <p:cNvPr id="89" name="Oval 88">
              <a:extLst>
                <a:ext uri="{FF2B5EF4-FFF2-40B4-BE49-F238E27FC236}">
                  <a16:creationId xmlns="" xmlns:a16="http://schemas.microsoft.com/office/drawing/2014/main"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a:extLst>
                <a:ext uri="{FF2B5EF4-FFF2-40B4-BE49-F238E27FC236}">
                  <a16:creationId xmlns="" xmlns:a16="http://schemas.microsoft.com/office/drawing/2014/main"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a:extLst>
              <a:ext uri="{FF2B5EF4-FFF2-40B4-BE49-F238E27FC236}">
                <a16:creationId xmlns="" xmlns:a16="http://schemas.microsoft.com/office/drawing/2014/main" id="{BEE9A61B-18E2-4126-87AF-DA029539450E}"/>
              </a:ext>
            </a:extLst>
          </p:cNvPr>
          <p:cNvGrpSpPr>
            <a:grpSpLocks/>
          </p:cNvGrpSpPr>
          <p:nvPr/>
        </p:nvGrpSpPr>
        <p:grpSpPr bwMode="auto">
          <a:xfrm>
            <a:off x="2922032" y="5807501"/>
            <a:ext cx="228600" cy="228600"/>
            <a:chOff x="8229600" y="5638800"/>
            <a:chExt cx="228600" cy="228600"/>
          </a:xfrm>
        </p:grpSpPr>
        <p:sp>
          <p:nvSpPr>
            <p:cNvPr id="92" name="Oval 91">
              <a:extLst>
                <a:ext uri="{FF2B5EF4-FFF2-40B4-BE49-F238E27FC236}">
                  <a16:creationId xmlns="" xmlns:a16="http://schemas.microsoft.com/office/drawing/2014/main"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a:extLst>
                <a:ext uri="{FF2B5EF4-FFF2-40B4-BE49-F238E27FC236}">
                  <a16:creationId xmlns="" xmlns:a16="http://schemas.microsoft.com/office/drawing/2014/main"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a:extLst>
              <a:ext uri="{FF2B5EF4-FFF2-40B4-BE49-F238E27FC236}">
                <a16:creationId xmlns="" xmlns:a16="http://schemas.microsoft.com/office/drawing/2014/main"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Times New Roman" panose="02020603050405020304" pitchFamily="18" charset="0"/>
                <a:cs typeface="Times New Roman" panose="02020603050405020304" pitchFamily="18" charset="0"/>
              </a:rPr>
              <a:t>NỘI DUNG BÀI HỌC</a:t>
            </a:r>
          </a:p>
        </p:txBody>
      </p:sp>
      <p:sp>
        <p:nvSpPr>
          <p:cNvPr id="95" name="AutoShape 42">
            <a:extLst>
              <a:ext uri="{FF2B5EF4-FFF2-40B4-BE49-F238E27FC236}">
                <a16:creationId xmlns="" xmlns:a16="http://schemas.microsoft.com/office/drawing/2014/main" id="{48D6109D-698F-4E02-A46F-683DA1DC3949}"/>
              </a:ext>
            </a:extLst>
          </p:cNvPr>
          <p:cNvSpPr>
            <a:spLocks noChangeArrowheads="1"/>
          </p:cNvSpPr>
          <p:nvPr/>
        </p:nvSpPr>
        <p:spPr bwMode="gray">
          <a:xfrm>
            <a:off x="3322070" y="5658342"/>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 </a:t>
            </a:r>
            <a:r>
              <a:rPr lang="en-US" sz="3200" b="1"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a:t>
            </a: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luyện</a:t>
            </a:r>
            <a:endPar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713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par>
                          <p:cTn id="7" fill="hold">
                            <p:stCondLst>
                              <p:cond delay="2000"/>
                            </p:stCondLst>
                            <p:childTnLst>
                              <p:par>
                                <p:cTn id="8" presetID="8" presetClass="emph" presetSubtype="0" repeatCount="indefinite" fill="hold" nodeType="afterEffect">
                                  <p:stCondLst>
                                    <p:cond delay="0"/>
                                  </p:stCondLst>
                                  <p:childTnLst>
                                    <p:animRot by="21600000">
                                      <p:cBhvr>
                                        <p:cTn id="9" dur="2000" fill="hold"/>
                                        <p:tgtEl>
                                          <p:spTgt spid="76"/>
                                        </p:tgtEl>
                                        <p:attrNameLst>
                                          <p:attrName>r</p:attrName>
                                        </p:attrNameLst>
                                      </p:cBhvr>
                                    </p:animRot>
                                  </p:childTnLst>
                                </p:cTn>
                              </p:par>
                            </p:childTnLst>
                          </p:cTn>
                        </p:par>
                        <p:par>
                          <p:cTn id="10" fill="hold">
                            <p:stCondLst>
                              <p:cond delay="4000"/>
                            </p:stCondLst>
                            <p:childTnLst>
                              <p:par>
                                <p:cTn id="11" presetID="8" presetClass="emph" presetSubtype="0" repeatCount="indefinite" fill="hold" nodeType="afterEffect">
                                  <p:stCondLst>
                                    <p:cond delay="0"/>
                                  </p:stCondLst>
                                  <p:childTnLst>
                                    <p:animRot by="21600000">
                                      <p:cBhvr>
                                        <p:cTn id="12" dur="2000" fill="hold"/>
                                        <p:tgtEl>
                                          <p:spTgt spid="79"/>
                                        </p:tgtEl>
                                        <p:attrNameLst>
                                          <p:attrName>r</p:attrName>
                                        </p:attrNameLst>
                                      </p:cBhvr>
                                    </p:animRot>
                                  </p:childTnLst>
                                </p:cTn>
                              </p:par>
                            </p:childTnLst>
                          </p:cTn>
                        </p:par>
                        <p:par>
                          <p:cTn id="13" fill="hold">
                            <p:stCondLst>
                              <p:cond delay="6000"/>
                            </p:stCondLst>
                            <p:childTnLst>
                              <p:par>
                                <p:cTn id="14" presetID="8" presetClass="emph" presetSubtype="0" repeatCount="indefinite" fill="hold" nodeType="afterEffect">
                                  <p:stCondLst>
                                    <p:cond delay="0"/>
                                  </p:stCondLst>
                                  <p:childTnLst>
                                    <p:animRot by="21600000">
                                      <p:cBhvr>
                                        <p:cTn id="15" dur="2000" fill="hold"/>
                                        <p:tgtEl>
                                          <p:spTgt spid="82"/>
                                        </p:tgtEl>
                                        <p:attrNameLst>
                                          <p:attrName>r</p:attrName>
                                        </p:attrNameLst>
                                      </p:cBhvr>
                                    </p:animRot>
                                  </p:childTnLst>
                                </p:cTn>
                              </p:par>
                            </p:childTnLst>
                          </p:cTn>
                        </p:par>
                        <p:par>
                          <p:cTn id="16" fill="hold">
                            <p:stCondLst>
                              <p:cond delay="8000"/>
                            </p:stCondLst>
                            <p:childTnLst>
                              <p:par>
                                <p:cTn id="17" presetID="8" presetClass="emph" presetSubtype="0" repeatCount="indefinite" fill="hold" nodeType="afterEffect">
                                  <p:stCondLst>
                                    <p:cond delay="0"/>
                                  </p:stCondLst>
                                  <p:childTnLst>
                                    <p:animRot by="21600000">
                                      <p:cBhvr>
                                        <p:cTn id="18" dur="2000" fill="hold"/>
                                        <p:tgtEl>
                                          <p:spTgt spid="85"/>
                                        </p:tgtEl>
                                        <p:attrNameLst>
                                          <p:attrName>r</p:attrName>
                                        </p:attrNameLst>
                                      </p:cBhvr>
                                    </p:animRot>
                                  </p:childTnLst>
                                </p:cTn>
                              </p:par>
                            </p:childTnLst>
                          </p:cTn>
                        </p:par>
                        <p:par>
                          <p:cTn id="19" fill="hold">
                            <p:stCondLst>
                              <p:cond delay="10000"/>
                            </p:stCondLst>
                            <p:childTnLst>
                              <p:par>
                                <p:cTn id="20" presetID="8" presetClass="emph" presetSubtype="0" repeatCount="indefinite" fill="hold" nodeType="afterEffect">
                                  <p:stCondLst>
                                    <p:cond delay="0"/>
                                  </p:stCondLst>
                                  <p:childTnLst>
                                    <p:animRot by="21600000">
                                      <p:cBhvr>
                                        <p:cTn id="21" dur="2000" fill="hold"/>
                                        <p:tgtEl>
                                          <p:spTgt spid="8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7272" y="2324215"/>
            <a:ext cx="11010900" cy="2062103"/>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Câu 2. </a:t>
            </a:r>
            <a:r>
              <a:rPr lang="en-US" sz="3200">
                <a:latin typeface="Times New Roman" panose="02020603050405020304" pitchFamily="18" charset="0"/>
                <a:cs typeface="Times New Roman" panose="02020603050405020304" pitchFamily="18" charset="0"/>
              </a:rPr>
              <a:t>Có </a:t>
            </a:r>
            <a:r>
              <a:rPr lang="en-US" sz="3200">
                <a:solidFill>
                  <a:srgbClr val="000000"/>
                </a:solidFill>
                <a:latin typeface="Times New Roman" panose="02020603050405020304" pitchFamily="18" charset="0"/>
                <a:cs typeface="Times New Roman" panose="02020603050405020304" pitchFamily="18" charset="0"/>
              </a:rPr>
              <a:t>bao</a:t>
            </a:r>
            <a:r>
              <a:rPr lang="en-US" sz="3200">
                <a:latin typeface="Times New Roman" panose="02020603050405020304" pitchFamily="18" charset="0"/>
                <a:cs typeface="Times New Roman" panose="02020603050405020304" pitchFamily="18" charset="0"/>
              </a:rPr>
              <a:t> nhiêu số tự nhiên có hai chữ số mà các chữ số hàng chục lớn hơn chữ số hàng đơn vị?</a:t>
            </a:r>
          </a:p>
          <a:p>
            <a:pPr algn="just">
              <a:spcAft>
                <a:spcPts val="0"/>
              </a:spcAft>
            </a:pP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40</a:t>
            </a:r>
            <a:r>
              <a:rPr lang="vi-VN" sz="3200">
                <a:latin typeface="Times New Roman" panose="02020603050405020304" pitchFamily="18" charset="0"/>
                <a:ea typeface="Times New Roman" panose="02020603050405020304" pitchFamily="18" charset="0"/>
                <a:cs typeface="Times New Roman" panose="02020603050405020304" pitchFamily="18" charset="0"/>
              </a:rPr>
              <a:t>.</a:t>
            </a: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45</a:t>
            </a:r>
            <a:r>
              <a:rPr lang="vi-VN" sz="3200">
                <a:latin typeface="Times New Roman" panose="02020603050405020304" pitchFamily="18" charset="0"/>
                <a:ea typeface="Times New Roman" panose="02020603050405020304" pitchFamily="18" charset="0"/>
                <a:cs typeface="Times New Roman" panose="02020603050405020304" pitchFamily="18" charset="0"/>
              </a:rPr>
              <a:t>.</a:t>
            </a: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50</a:t>
            </a:r>
            <a:r>
              <a:rPr lang="vi-VN" sz="3200">
                <a:latin typeface="Times New Roman" panose="02020603050405020304" pitchFamily="18" charset="0"/>
                <a:ea typeface="Times New Roman" panose="02020603050405020304" pitchFamily="18" charset="0"/>
                <a:cs typeface="Times New Roman" panose="02020603050405020304" pitchFamily="18" charset="0"/>
              </a:rPr>
              <a:t>.</a:t>
            </a: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55.</a:t>
            </a:r>
          </a:p>
          <a:p>
            <a:pPr algn="just"/>
            <a:r>
              <a:rPr lang="en-US" sz="3200" b="1">
                <a:solidFill>
                  <a:srgbClr val="0000FF"/>
                </a:solidFill>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cs typeface="Times New Roman" panose="02020603050405020304" pitchFamily="18" charset="0"/>
            </a:endParaRPr>
          </a:p>
        </p:txBody>
      </p:sp>
      <p:sp>
        <p:nvSpPr>
          <p:cNvPr id="8" name="Oval 7"/>
          <p:cNvSpPr/>
          <p:nvPr/>
        </p:nvSpPr>
        <p:spPr>
          <a:xfrm>
            <a:off x="3704772" y="335098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9" name="Picture 8"/>
          <p:cNvPicPr>
            <a:picLocks noChangeAspect="1"/>
          </p:cNvPicPr>
          <p:nvPr/>
        </p:nvPicPr>
        <p:blipFill>
          <a:blip r:embed="rId2"/>
          <a:stretch>
            <a:fillRect/>
          </a:stretch>
        </p:blipFill>
        <p:spPr>
          <a:xfrm>
            <a:off x="2409134" y="448582"/>
            <a:ext cx="7145131" cy="1243692"/>
          </a:xfrm>
          <a:prstGeom prst="rect">
            <a:avLst/>
          </a:prstGeom>
        </p:spPr>
      </p:pic>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4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385" y="2104687"/>
            <a:ext cx="10404929" cy="2062103"/>
          </a:xfrm>
          <a:prstGeom prst="rect">
            <a:avLst/>
          </a:prstGeom>
        </p:spPr>
        <p:txBody>
          <a:bodyPr wrap="square">
            <a:spAutoFit/>
          </a:bodyPr>
          <a:lstStyle/>
          <a:p>
            <a:pPr algn="just">
              <a:spcAft>
                <a:spcPts val="0"/>
              </a:spcAft>
            </a:pPr>
            <a:r>
              <a:rPr lang="en-US" sz="3200" b="1">
                <a:solidFill>
                  <a:srgbClr val="0000FF"/>
                </a:solidFill>
                <a:latin typeface="Times New Roman" panose="02020603050405020304" pitchFamily="18" charset="0"/>
                <a:ea typeface="Times New Roman" panose="02020603050405020304" pitchFamily="18" charset="0"/>
              </a:rPr>
              <a:t>Câu 3.</a:t>
            </a:r>
            <a:r>
              <a:rPr lang="en-US" sz="3200">
                <a:latin typeface="Times New Roman" panose="02020603050405020304" pitchFamily="18" charset="0"/>
                <a:ea typeface="Times New Roman" panose="02020603050405020304" pitchFamily="18" charset="0"/>
              </a:rPr>
              <a:t> </a:t>
            </a:r>
            <a:r>
              <a:rPr lang="nl-NL" sz="3200">
                <a:latin typeface="Times New Roman" panose="02020603050405020304" pitchFamily="18" charset="0"/>
                <a:ea typeface="Times New Roman" panose="02020603050405020304" pitchFamily="18" charset="0"/>
              </a:rPr>
              <a:t>Có bao nhiêu cách xếp </a:t>
            </a:r>
            <a:r>
              <a:rPr lang="nl-NL" sz="3200" smtClean="0">
                <a:latin typeface="Times New Roman" panose="02020603050405020304" pitchFamily="18" charset="0"/>
                <a:ea typeface="Times New Roman" panose="02020603050405020304" pitchFamily="18" charset="0"/>
              </a:rPr>
              <a:t>chỗ </a:t>
            </a:r>
            <a:r>
              <a:rPr lang="nl-NL" sz="3200">
                <a:latin typeface="Times New Roman" panose="02020603050405020304" pitchFamily="18" charset="0"/>
                <a:ea typeface="Times New Roman" panose="02020603050405020304" pitchFamily="18" charset="0"/>
              </a:rPr>
              <a:t>ngồi cho 3 học sinh vào một dãy ghế dài có 8 cái ghế, sao cho mỗi học sinh chỉ ngồi trên một ghế.</a:t>
            </a:r>
            <a:endParaRPr lang="en-US" sz="3200">
              <a:latin typeface="Times New Roman" panose="02020603050405020304" pitchFamily="18" charset="0"/>
              <a:ea typeface="Times New Roman" panose="02020603050405020304" pitchFamily="18" charset="0"/>
            </a:endParaRPr>
          </a:p>
          <a:p>
            <a:pPr marL="457200">
              <a:spcAft>
                <a:spcPts val="0"/>
              </a:spcAft>
            </a:pPr>
            <a:r>
              <a:rPr lang="nl-NL" sz="3200" b="1">
                <a:solidFill>
                  <a:srgbClr val="0000CC"/>
                </a:solidFill>
                <a:latin typeface="Times New Roman" panose="02020603050405020304" pitchFamily="18" charset="0"/>
                <a:ea typeface="Times New Roman" panose="02020603050405020304" pitchFamily="18" charset="0"/>
              </a:rPr>
              <a:t>	A. </a:t>
            </a:r>
            <a:r>
              <a:rPr lang="nl-NL" sz="3200">
                <a:latin typeface="Times New Roman" panose="02020603050405020304" pitchFamily="18" charset="0"/>
                <a:ea typeface="Times New Roman" panose="02020603050405020304" pitchFamily="18" charset="0"/>
              </a:rPr>
              <a:t>168   	</a:t>
            </a:r>
            <a:r>
              <a:rPr lang="nl-NL" sz="3200" b="1">
                <a:solidFill>
                  <a:srgbClr val="0000CC"/>
                </a:solidFill>
                <a:latin typeface="Times New Roman" panose="02020603050405020304" pitchFamily="18" charset="0"/>
                <a:ea typeface="Times New Roman" panose="02020603050405020304" pitchFamily="18" charset="0"/>
              </a:rPr>
              <a:t>B. </a:t>
            </a:r>
            <a:r>
              <a:rPr lang="nl-NL" sz="3200">
                <a:latin typeface="Times New Roman" panose="02020603050405020304" pitchFamily="18" charset="0"/>
                <a:ea typeface="Times New Roman" panose="02020603050405020304" pitchFamily="18" charset="0"/>
              </a:rPr>
              <a:t>170  	</a:t>
            </a:r>
            <a:r>
              <a:rPr lang="nl-NL" sz="3200" b="1">
                <a:solidFill>
                  <a:srgbClr val="0000CC"/>
                </a:solidFill>
                <a:latin typeface="Times New Roman" panose="02020603050405020304" pitchFamily="18" charset="0"/>
                <a:ea typeface="Times New Roman" panose="02020603050405020304" pitchFamily="18" charset="0"/>
              </a:rPr>
              <a:t>C. </a:t>
            </a:r>
            <a:r>
              <a:rPr lang="nl-NL" sz="3200">
                <a:latin typeface="Times New Roman" panose="02020603050405020304" pitchFamily="18" charset="0"/>
                <a:ea typeface="Times New Roman" panose="02020603050405020304" pitchFamily="18" charset="0"/>
              </a:rPr>
              <a:t>164    	</a:t>
            </a:r>
            <a:r>
              <a:rPr lang="nl-NL" sz="3200" b="1">
                <a:solidFill>
                  <a:srgbClr val="0000CC"/>
                </a:solidFill>
                <a:latin typeface="Times New Roman" panose="02020603050405020304" pitchFamily="18" charset="0"/>
                <a:ea typeface="Times New Roman" panose="02020603050405020304" pitchFamily="18" charset="0"/>
              </a:rPr>
              <a:t>D. </a:t>
            </a:r>
            <a:r>
              <a:rPr lang="nl-NL" sz="3200">
                <a:latin typeface="Times New Roman" panose="02020603050405020304" pitchFamily="18" charset="0"/>
                <a:ea typeface="Times New Roman" panose="02020603050405020304" pitchFamily="18" charset="0"/>
              </a:rPr>
              <a:t>172</a:t>
            </a:r>
            <a:endParaRPr lang="en-US" sz="3200">
              <a:effectLst/>
              <a:latin typeface="Times New Roman" panose="02020603050405020304" pitchFamily="18" charset="0"/>
              <a:ea typeface="Times New Roman" panose="02020603050405020304" pitchFamily="18" charset="0"/>
            </a:endParaRPr>
          </a:p>
        </p:txBody>
      </p:sp>
      <p:sp>
        <p:nvSpPr>
          <p:cNvPr id="8" name="Oval 7"/>
          <p:cNvSpPr/>
          <p:nvPr/>
        </p:nvSpPr>
        <p:spPr>
          <a:xfrm>
            <a:off x="2033813" y="3635830"/>
            <a:ext cx="397871"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2409134" y="448582"/>
            <a:ext cx="7145131" cy="1243692"/>
          </a:xfrm>
          <a:prstGeom prst="rect">
            <a:avLst/>
          </a:prstGeom>
        </p:spPr>
      </p:pic>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9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76086" y="2238488"/>
                <a:ext cx="10330543" cy="1569660"/>
              </a:xfrm>
              <a:prstGeom prst="rect">
                <a:avLst/>
              </a:prstGeom>
            </p:spPr>
            <p:txBody>
              <a:bodyPr wrap="square">
                <a:spAutoFit/>
              </a:bodyPr>
              <a:lstStyle/>
              <a:p>
                <a:pPr algn="just">
                  <a:spcAft>
                    <a:spcPts val="0"/>
                  </a:spcAft>
                </a:pPr>
                <a:r>
                  <a:rPr lang="en-US" sz="3200" b="1">
                    <a:solidFill>
                      <a:srgbClr val="0000FF"/>
                    </a:solidFill>
                    <a:latin typeface="Times New Roman" panose="02020603050405020304" pitchFamily="18" charset="0"/>
                    <a:ea typeface="Times New Roman" panose="02020603050405020304" pitchFamily="18" charset="0"/>
                  </a:rPr>
                  <a:t>Câu 4. </a:t>
                </a:r>
                <a:r>
                  <a:rPr lang="en-US" sz="3200">
                    <a:effectLst/>
                    <a:latin typeface="Times New Roman" panose="02020603050405020304" pitchFamily="18" charset="0"/>
                    <a:ea typeface="Times New Roman" panose="02020603050405020304" pitchFamily="18" charset="0"/>
                  </a:rPr>
                  <a:t>Từ </a:t>
                </a:r>
                <a:r>
                  <a:rPr lang="en-US" sz="3200">
                    <a:solidFill>
                      <a:srgbClr val="000000"/>
                    </a:solidFill>
                    <a:effectLst/>
                    <a:latin typeface="Times New Roman" panose="02020603050405020304" pitchFamily="18" charset="0"/>
                    <a:ea typeface="Times New Roman" panose="02020603050405020304" pitchFamily="18" charset="0"/>
                  </a:rPr>
                  <a:t>các</a:t>
                </a:r>
                <a:r>
                  <a:rPr lang="en-US" sz="3200">
                    <a:effectLst/>
                    <a:latin typeface="Times New Roman" panose="02020603050405020304" pitchFamily="18" charset="0"/>
                    <a:ea typeface="Times New Roman" panose="02020603050405020304" pitchFamily="18" charset="0"/>
                  </a:rPr>
                  <a:t> số </a:t>
                </a:r>
                <a14:m>
                  <m:oMath xmlns:m="http://schemas.openxmlformats.org/officeDocument/2006/math">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oMath>
                </a14:m>
                <a:r>
                  <a:rPr lang="en-US" sz="3200">
                    <a:effectLst/>
                    <a:latin typeface="Times New Roman" panose="02020603050405020304" pitchFamily="18" charset="0"/>
                    <a:ea typeface="Times New Roman" panose="02020603050405020304" pitchFamily="18" charset="0"/>
                  </a:rPr>
                  <a:t> có thể lập được bao nhiêu số tự nhiên khác nhau và mỗi số có các chữ số khác nhau:</a:t>
                </a:r>
              </a:p>
              <a:p>
                <a:pPr marL="457200">
                  <a:spcAft>
                    <a:spcPts val="0"/>
                  </a:spcAft>
                </a:pPr>
                <a:r>
                  <a:rPr lang="en-US" sz="3200" b="1">
                    <a:solidFill>
                      <a:srgbClr val="0000CC"/>
                    </a:solidFill>
                    <a:effectLst/>
                    <a:latin typeface="Times New Roman" panose="02020603050405020304" pitchFamily="18" charset="0"/>
                    <a:ea typeface="Times New Roman" panose="02020603050405020304" pitchFamily="18" charset="0"/>
                  </a:rPr>
                  <a:t>	A. </a:t>
                </a:r>
                <a14:m>
                  <m:oMath xmlns:m="http://schemas.openxmlformats.org/officeDocument/2006/math">
                    <m:r>
                      <a:rPr lang="en-US" sz="3200" i="1">
                        <a:effectLst/>
                        <a:latin typeface="Cambria Math" panose="02040503050406030204" pitchFamily="18" charset="0"/>
                        <a:ea typeface="Times New Roman" panose="02020603050405020304" pitchFamily="18" charset="0"/>
                      </a:rPr>
                      <m:t>15</m:t>
                    </m:r>
                  </m:oMath>
                </a14:m>
                <a:r>
                  <a:rPr lang="en-US" sz="3200" b="1">
                    <a:effectLst/>
                    <a:latin typeface="Times New Roman" panose="02020603050405020304" pitchFamily="18" charset="0"/>
                    <a:ea typeface="Times New Roman" panose="02020603050405020304" pitchFamily="18" charset="0"/>
                  </a:rPr>
                  <a:t>.   	</a:t>
                </a:r>
                <a:r>
                  <a:rPr lang="en-US" sz="3200" b="1">
                    <a:solidFill>
                      <a:srgbClr val="0000CC"/>
                    </a:solidFill>
                    <a:effectLst/>
                    <a:latin typeface="Times New Roman" panose="02020603050405020304" pitchFamily="18" charset="0"/>
                    <a:ea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20</m:t>
                    </m:r>
                  </m:oMath>
                </a14:m>
                <a:r>
                  <a:rPr lang="en-US" sz="3200" b="1">
                    <a:effectLst/>
                    <a:latin typeface="Times New Roman" panose="02020603050405020304" pitchFamily="18" charset="0"/>
                    <a:ea typeface="Times New Roman" panose="02020603050405020304" pitchFamily="18" charset="0"/>
                  </a:rPr>
                  <a:t>.   	</a:t>
                </a:r>
                <a:r>
                  <a:rPr lang="en-US" sz="3200" b="1">
                    <a:solidFill>
                      <a:srgbClr val="0000CC"/>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3200" i="1">
                        <a:effectLst/>
                        <a:latin typeface="Cambria Math" panose="02040503050406030204" pitchFamily="18" charset="0"/>
                        <a:ea typeface="Times New Roman" panose="02020603050405020304" pitchFamily="18" charset="0"/>
                      </a:rPr>
                      <m:t>72</m:t>
                    </m:r>
                  </m:oMath>
                </a14:m>
                <a:r>
                  <a:rPr lang="en-US" sz="3200" b="1">
                    <a:effectLst/>
                    <a:latin typeface="Times New Roman" panose="02020603050405020304" pitchFamily="18" charset="0"/>
                    <a:ea typeface="Times New Roman" panose="02020603050405020304" pitchFamily="18" charset="0"/>
                  </a:rPr>
                  <a:t>.  	</a:t>
                </a:r>
                <a:r>
                  <a:rPr lang="en-US" sz="3200" b="1">
                    <a:solidFill>
                      <a:srgbClr val="0000CC"/>
                    </a:solidFill>
                    <a:effectLst/>
                    <a:latin typeface="Times New Roman" panose="02020603050405020304" pitchFamily="18" charset="0"/>
                    <a:ea typeface="Times New Roman" panose="02020603050405020304" pitchFamily="18" charset="0"/>
                  </a:rPr>
                  <a:t>D. </a:t>
                </a:r>
                <a14:m>
                  <m:oMath xmlns:m="http://schemas.openxmlformats.org/officeDocument/2006/math">
                    <m:r>
                      <a:rPr lang="en-US" sz="3200" i="1">
                        <a:effectLst/>
                        <a:latin typeface="Cambria Math" panose="02040503050406030204" pitchFamily="18" charset="0"/>
                        <a:ea typeface="Times New Roman" panose="02020603050405020304" pitchFamily="18" charset="0"/>
                      </a:rPr>
                      <m:t>36</m:t>
                    </m:r>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76086" y="2238488"/>
                <a:ext cx="10330543" cy="1569660"/>
              </a:xfrm>
              <a:prstGeom prst="rect">
                <a:avLst/>
              </a:prstGeom>
              <a:blipFill rotWithShape="0">
                <a:blip r:embed="rId2"/>
                <a:stretch>
                  <a:fillRect l="-1475" t="-5426" r="-1534" b="-11240"/>
                </a:stretch>
              </a:blipFill>
            </p:spPr>
            <p:txBody>
              <a:bodyPr/>
              <a:lstStyle/>
              <a:p>
                <a:r>
                  <a:rPr lang="en-US">
                    <a:noFill/>
                  </a:rPr>
                  <a:t> </a:t>
                </a:r>
              </a:p>
            </p:txBody>
          </p:sp>
        </mc:Fallback>
      </mc:AlternateContent>
      <p:sp>
        <p:nvSpPr>
          <p:cNvPr id="6" name="Oval 5"/>
          <p:cNvSpPr/>
          <p:nvPr/>
        </p:nvSpPr>
        <p:spPr>
          <a:xfrm>
            <a:off x="1910443" y="330925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1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379186" y="2239941"/>
                <a:ext cx="11226800" cy="1579728"/>
              </a:xfrm>
              <a:prstGeom prst="rect">
                <a:avLst/>
              </a:prstGeom>
            </p:spPr>
            <p:txBody>
              <a:bodyPr wrap="square">
                <a:spAutoFit/>
              </a:bodyPr>
              <a:lstStyle/>
              <a:p>
                <a:pPr marL="457200" algn="just">
                  <a:spcBef>
                    <a:spcPts val="600"/>
                  </a:spcBef>
                  <a:spcAft>
                    <a:spcPts val="0"/>
                  </a:spcAft>
                </a:pPr>
                <a:r>
                  <a:rPr lang="pt-BR" sz="3200" b="1">
                    <a:solidFill>
                      <a:srgbClr val="0000FF"/>
                    </a:solidFill>
                    <a:latin typeface="Times New Roman" panose="02020603050405020304" pitchFamily="18" charset="0"/>
                    <a:ea typeface="Times New Roman" panose="02020603050405020304" pitchFamily="18" charset="0"/>
                  </a:rPr>
                  <a:t>Câu </a:t>
                </a:r>
                <a:r>
                  <a:rPr lang="pt-BR" sz="3200" b="1" smtClean="0">
                    <a:solidFill>
                      <a:srgbClr val="0000FF"/>
                    </a:solidFill>
                    <a:latin typeface="Times New Roman" panose="02020603050405020304" pitchFamily="18" charset="0"/>
                    <a:ea typeface="Times New Roman" panose="02020603050405020304" pitchFamily="18" charset="0"/>
                  </a:rPr>
                  <a:t>5. </a:t>
                </a:r>
                <a:r>
                  <a:rPr lang="en-US" sz="3200">
                    <a:effectLst/>
                    <a:latin typeface="Times New Roman" panose="02020603050405020304" pitchFamily="18" charset="0"/>
                    <a:ea typeface="Times New Roman" panose="02020603050405020304" pitchFamily="18" charset="0"/>
                  </a:rPr>
                  <a:t>Có bao nhiêu cách chọn hai học sinh từ một nhóm </a:t>
                </a:r>
                <a14:m>
                  <m:oMath xmlns:m="http://schemas.openxmlformats.org/officeDocument/2006/math">
                    <m:r>
                      <a:rPr lang="en-US" sz="3200" i="1">
                        <a:effectLst/>
                        <a:latin typeface="Cambria Math" panose="02040503050406030204" pitchFamily="18" charset="0"/>
                        <a:ea typeface="Times New Roman" panose="02020603050405020304" pitchFamily="18" charset="0"/>
                      </a:rPr>
                      <m:t>38</m:t>
                    </m:r>
                  </m:oMath>
                </a14:m>
                <a:r>
                  <a:rPr lang="en-US" sz="3200">
                    <a:effectLst/>
                    <a:latin typeface="Times New Roman" panose="02020603050405020304" pitchFamily="18" charset="0"/>
                    <a:ea typeface="Times New Roman" panose="02020603050405020304" pitchFamily="18" charset="0"/>
                  </a:rPr>
                  <a:t> học sinh ? </a:t>
                </a:r>
              </a:p>
              <a:p>
                <a:pPr marL="457200" algn="just">
                  <a:spcAft>
                    <a:spcPts val="0"/>
                  </a:spcAft>
                </a:pPr>
                <a:r>
                  <a:rPr lang="en-US" sz="3200" b="1">
                    <a:solidFill>
                      <a:srgbClr val="0000FF"/>
                    </a:solidFill>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       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smtClean="0">
                            <a:solidFill>
                              <a:schemeClr val="tx1"/>
                            </a:solidFill>
                            <a:effectLst/>
                            <a:latin typeface="Cambria Math"/>
                            <a:ea typeface="Times New Roman" panose="02020603050405020304" pitchFamily="18" charset="0"/>
                          </a:rPr>
                        </m:ctrlPr>
                      </m:sSubSupPr>
                      <m:e>
                        <m:r>
                          <m:rPr>
                            <m:sty m:val="p"/>
                          </m:rPr>
                          <a:rPr lang="en-US" sz="3200" b="0" i="0">
                            <a:solidFill>
                              <a:schemeClr val="tx1"/>
                            </a:solidFill>
                            <a:effectLst/>
                            <a:latin typeface="Cambria Math" panose="02040503050406030204" pitchFamily="18" charset="0"/>
                            <a:ea typeface="Times New Roman" panose="02020603050405020304" pitchFamily="18" charset="0"/>
                          </a:rPr>
                          <m:t>A</m:t>
                        </m:r>
                      </m:e>
                      <m:sub>
                        <m:r>
                          <a:rPr lang="en-US" sz="3200" b="0" i="0">
                            <a:solidFill>
                              <a:schemeClr val="tx1"/>
                            </a:solidFill>
                            <a:effectLst/>
                            <a:latin typeface="Cambria Math" panose="02040503050406030204" pitchFamily="18" charset="0"/>
                            <a:ea typeface="Times New Roman" panose="02020603050405020304" pitchFamily="18" charset="0"/>
                          </a:rPr>
                          <m:t>38</m:t>
                        </m:r>
                      </m:sub>
                      <m:sup>
                        <m:r>
                          <a:rPr lang="en-US" sz="3200" b="0" i="0">
                            <a:solidFill>
                              <a:schemeClr val="tx1"/>
                            </a:solidFill>
                            <a:effectLst/>
                            <a:latin typeface="Cambria Math" panose="02040503050406030204" pitchFamily="18" charset="0"/>
                            <a:ea typeface="Times New Roman" panose="02020603050405020304" pitchFamily="18" charset="0"/>
                          </a:rPr>
                          <m:t>2</m:t>
                        </m:r>
                      </m:sup>
                    </m:sSubSup>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a:ea typeface="Times New Roman" panose="02020603050405020304" pitchFamily="18" charset="0"/>
                          </a:rPr>
                        </m:ctrlPr>
                      </m:sSupPr>
                      <m:e>
                        <m:r>
                          <a:rPr lang="en-US" sz="3200" b="0" i="1">
                            <a:latin typeface="Cambria Math"/>
                            <a:ea typeface="Times New Roman" panose="02020603050405020304" pitchFamily="18" charset="0"/>
                          </a:rPr>
                          <m:t>2</m:t>
                        </m:r>
                      </m:e>
                      <m:sup>
                        <m:r>
                          <a:rPr lang="en-US" sz="3200" b="0" i="1">
                            <a:latin typeface="Cambria Math"/>
                            <a:ea typeface="Times New Roman" panose="02020603050405020304" pitchFamily="18" charset="0"/>
                          </a:rPr>
                          <m:t>38</m:t>
                        </m:r>
                      </m:sup>
                    </m:sSup>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latin typeface="Cambria Math"/>
                            <a:ea typeface="Times New Roman" panose="02020603050405020304" pitchFamily="18" charset="0"/>
                          </a:rPr>
                        </m:ctrlPr>
                      </m:sSubSupPr>
                      <m:e>
                        <m:r>
                          <m:rPr>
                            <m:sty m:val="p"/>
                          </m:rPr>
                          <a:rPr lang="en-US" sz="3200" b="0" i="0">
                            <a:latin typeface="Cambria Math"/>
                            <a:ea typeface="Times New Roman" panose="02020603050405020304" pitchFamily="18" charset="0"/>
                          </a:rPr>
                          <m:t>C</m:t>
                        </m:r>
                      </m:e>
                      <m:sub>
                        <m:r>
                          <a:rPr lang="en-US" sz="3200" b="0" i="0">
                            <a:latin typeface="Cambria Math"/>
                            <a:ea typeface="Times New Roman" panose="02020603050405020304" pitchFamily="18" charset="0"/>
                          </a:rPr>
                          <m:t>38</m:t>
                        </m:r>
                      </m:sub>
                      <m:sup>
                        <m:r>
                          <a:rPr lang="en-US" sz="3200" b="0" i="0">
                            <a:latin typeface="Cambria Math"/>
                            <a:ea typeface="Times New Roman" panose="02020603050405020304" pitchFamily="18" charset="0"/>
                          </a:rPr>
                          <m:t>2</m:t>
                        </m:r>
                      </m:sup>
                    </m:sSubSup>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b="0" i="0" smtClean="0">
                        <a:solidFill>
                          <a:schemeClr val="tx1"/>
                        </a:solidFill>
                        <a:effectLst/>
                        <a:latin typeface="Cambria Math" panose="02040503050406030204" pitchFamily="18" charset="0"/>
                        <a:ea typeface="Times New Roman" panose="02020603050405020304" pitchFamily="18" charset="0"/>
                      </a:rPr>
                      <m:t>3</m:t>
                    </m:r>
                    <m:sSup>
                      <m:sSupPr>
                        <m:ctrlPr>
                          <a:rPr lang="en-US" sz="3200" i="1">
                            <a:solidFill>
                              <a:schemeClr val="tx1"/>
                            </a:solidFill>
                            <a:effectLst/>
                            <a:latin typeface="Cambria Math"/>
                            <a:ea typeface="Times New Roman" panose="02020603050405020304" pitchFamily="18" charset="0"/>
                          </a:rPr>
                        </m:ctrlPr>
                      </m:sSupPr>
                      <m:e>
                        <m:r>
                          <a:rPr lang="en-US" sz="3200" b="0" i="0">
                            <a:solidFill>
                              <a:schemeClr val="tx1"/>
                            </a:solidFill>
                            <a:effectLst/>
                            <a:latin typeface="Cambria Math" panose="02040503050406030204" pitchFamily="18" charset="0"/>
                            <a:ea typeface="Times New Roman" panose="02020603050405020304" pitchFamily="18" charset="0"/>
                          </a:rPr>
                          <m:t>8</m:t>
                        </m:r>
                      </m:e>
                      <m:sup>
                        <m:r>
                          <a:rPr lang="en-US" sz="3200" b="0" i="0">
                            <a:solidFill>
                              <a:schemeClr val="tx1"/>
                            </a:solidFill>
                            <a:effectLst/>
                            <a:latin typeface="Cambria Math" panose="02040503050406030204" pitchFamily="18" charset="0"/>
                            <a:ea typeface="Times New Roman" panose="02020603050405020304" pitchFamily="18" charset="0"/>
                          </a:rPr>
                          <m:t>2</m:t>
                        </m:r>
                      </m:sup>
                    </m:sSup>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79186" y="2239941"/>
                <a:ext cx="11226800" cy="1579728"/>
              </a:xfrm>
              <a:prstGeom prst="rect">
                <a:avLst/>
              </a:prstGeom>
              <a:blipFill rotWithShape="0">
                <a:blip r:embed="rId2"/>
                <a:stretch>
                  <a:fillRect t="-5385" b="-11154"/>
                </a:stretch>
              </a:blipFill>
            </p:spPr>
            <p:txBody>
              <a:bodyPr/>
              <a:lstStyle/>
              <a:p>
                <a:r>
                  <a:rPr lang="en-US">
                    <a:noFill/>
                  </a:rPr>
                  <a:t> </a:t>
                </a:r>
              </a:p>
            </p:txBody>
          </p:sp>
        </mc:Fallback>
      </mc:AlternateContent>
      <p:sp>
        <p:nvSpPr>
          <p:cNvPr id="9" name="Oval 8"/>
          <p:cNvSpPr/>
          <p:nvPr/>
        </p:nvSpPr>
        <p:spPr>
          <a:xfrm>
            <a:off x="6801756" y="326571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409134" y="448582"/>
            <a:ext cx="7145131" cy="1243692"/>
          </a:xfrm>
          <a:prstGeom prst="rect">
            <a:avLst/>
          </a:prstGeom>
        </p:spPr>
      </p:pic>
      <p:sp>
        <p:nvSpPr>
          <p:cNvPr id="8" name="Isosceles Triangle 7">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9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884" y="2530246"/>
            <a:ext cx="10613573" cy="1569660"/>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Câu 6.</a:t>
            </a:r>
            <a:r>
              <a:rPr lang="nl-NL" sz="3200">
                <a:latin typeface="Times New Roman" panose="02020603050405020304" pitchFamily="18" charset="0"/>
                <a:cs typeface="Times New Roman" panose="02020603050405020304" pitchFamily="18" charset="0"/>
              </a:rPr>
              <a:t> Có bao nhiêu cách xếp 4 người A,B,C,D lên 3 toa tàu, biết mỗi toa có thể chứa 4 người.</a:t>
            </a:r>
            <a:endParaRPr lang="en-US" sz="3200">
              <a:latin typeface="Times New Roman" panose="02020603050405020304" pitchFamily="18" charset="0"/>
              <a:cs typeface="Times New Roman" panose="02020603050405020304" pitchFamily="18" charset="0"/>
            </a:endParaRPr>
          </a:p>
          <a:p>
            <a:pPr>
              <a:spcAft>
                <a:spcPts val="0"/>
              </a:spcAft>
            </a:pP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 </a:t>
            </a:r>
            <a:r>
              <a:rPr lang="nl-NL" sz="3200">
                <a:latin typeface="Times New Roman" panose="02020603050405020304" pitchFamily="18" charset="0"/>
                <a:ea typeface="Times New Roman" panose="02020603050405020304" pitchFamily="18" charset="0"/>
                <a:cs typeface="Times New Roman" panose="02020603050405020304" pitchFamily="18" charset="0"/>
              </a:rPr>
              <a:t>81 	</a:t>
            </a:r>
            <a:r>
              <a:rPr lang="nl-NL"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a:latin typeface="Times New Roman" panose="02020603050405020304" pitchFamily="18" charset="0"/>
                <a:ea typeface="Times New Roman" panose="02020603050405020304" pitchFamily="18" charset="0"/>
                <a:cs typeface="Times New Roman" panose="02020603050405020304" pitchFamily="18" charset="0"/>
              </a:rPr>
              <a:t>68  	</a:t>
            </a:r>
            <a:r>
              <a:rPr lang="nl-NL"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a:latin typeface="Times New Roman" panose="02020603050405020304" pitchFamily="18" charset="0"/>
                <a:ea typeface="Times New Roman" panose="02020603050405020304" pitchFamily="18" charset="0"/>
                <a:cs typeface="Times New Roman" panose="02020603050405020304" pitchFamily="18" charset="0"/>
              </a:rPr>
              <a:t>42   	</a:t>
            </a:r>
            <a:r>
              <a:rPr lang="nl-NL"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a:latin typeface="Times New Roman" panose="02020603050405020304" pitchFamily="18" charset="0"/>
                <a:ea typeface="Times New Roman" panose="02020603050405020304" pitchFamily="18" charset="0"/>
                <a:cs typeface="Times New Roman" panose="02020603050405020304" pitchFamily="18" charset="0"/>
              </a:rPr>
              <a:t>98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Oval 9"/>
          <p:cNvSpPr/>
          <p:nvPr/>
        </p:nvSpPr>
        <p:spPr>
          <a:xfrm>
            <a:off x="1424212" y="3577772"/>
            <a:ext cx="448192"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7" name="Picture 6"/>
          <p:cNvPicPr>
            <a:picLocks noChangeAspect="1"/>
          </p:cNvPicPr>
          <p:nvPr/>
        </p:nvPicPr>
        <p:blipFill>
          <a:blip r:embed="rId2"/>
          <a:stretch>
            <a:fillRect/>
          </a:stretch>
        </p:blipFill>
        <p:spPr>
          <a:xfrm>
            <a:off x="2409134" y="448582"/>
            <a:ext cx="7145131" cy="1243692"/>
          </a:xfrm>
          <a:prstGeom prst="rect">
            <a:avLst/>
          </a:prstGeom>
        </p:spPr>
      </p:pic>
      <p:sp>
        <p:nvSpPr>
          <p:cNvPr id="6" name="Isosceles Triangle 5">
            <a:hlinkClick r:id="rId3" action="ppaction://hlinksldjump"/>
          </p:cNvPr>
          <p:cNvSpPr/>
          <p:nvPr/>
        </p:nvSpPr>
        <p:spPr>
          <a:xfrm rot="16200000">
            <a:off x="10795909" y="5838951"/>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4557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2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39371" y="2174988"/>
                <a:ext cx="10833100" cy="1569660"/>
              </a:xfrm>
              <a:prstGeom prst="rect">
                <a:avLst/>
              </a:prstGeom>
            </p:spPr>
            <p:txBody>
              <a:bodyPr wrap="square">
                <a:spAutoFit/>
              </a:bodyPr>
              <a:lstStyle/>
              <a:p>
                <a:pPr>
                  <a:spcAft>
                    <a:spcPts val="0"/>
                  </a:spcAft>
                </a:pPr>
                <a:r>
                  <a:rPr lang="en-US" sz="3200" b="1">
                    <a:solidFill>
                      <a:srgbClr val="0000FF"/>
                    </a:solidFill>
                    <a:latin typeface="Times New Roman" panose="02020603050405020304" pitchFamily="18" charset="0"/>
                    <a:ea typeface="Times New Roman" panose="02020603050405020304" pitchFamily="18" charset="0"/>
                  </a:rPr>
                  <a:t>Câu 7. </a:t>
                </a:r>
                <a:r>
                  <a:rPr lang="vi-VN" sz="3200">
                    <a:solidFill>
                      <a:srgbClr val="000000"/>
                    </a:solidFill>
                    <a:effectLst/>
                    <a:latin typeface="Times New Roman" panose="02020603050405020304" pitchFamily="18" charset="0"/>
                    <a:ea typeface="Times New Roman" panose="02020603050405020304" pitchFamily="18" charset="0"/>
                  </a:rPr>
                  <a:t>Cho tập hợp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𝑋</m:t>
                    </m:r>
                  </m:oMath>
                </a14:m>
                <a:r>
                  <a:rPr lang="vi-VN" sz="3200">
                    <a:solidFill>
                      <a:srgbClr val="000000"/>
                    </a:solidFill>
                    <a:effectLst/>
                    <a:latin typeface="Times New Roman" panose="02020603050405020304" pitchFamily="18" charset="0"/>
                    <a:ea typeface="Times New Roman" panose="02020603050405020304" pitchFamily="18" charset="0"/>
                  </a:rPr>
                  <a:t> gồm </a:t>
                </a:r>
                <a14:m>
                  <m:oMath xmlns:m="http://schemas.openxmlformats.org/officeDocument/2006/math">
                    <m:r>
                      <a:rPr lang="en-US" sz="3200" i="1">
                        <a:effectLst/>
                        <a:latin typeface="Cambria Math" panose="02040503050406030204" pitchFamily="18" charset="0"/>
                        <a:ea typeface="Times New Roman" panose="02020603050405020304" pitchFamily="18" charset="0"/>
                      </a:rPr>
                      <m:t>10</m:t>
                    </m:r>
                  </m:oMath>
                </a14:m>
                <a:r>
                  <a:rPr lang="vi-VN" sz="3200">
                    <a:solidFill>
                      <a:srgbClr val="000000"/>
                    </a:solidFill>
                    <a:effectLst/>
                    <a:latin typeface="Times New Roman" panose="02020603050405020304" pitchFamily="18" charset="0"/>
                    <a:ea typeface="Times New Roman" panose="02020603050405020304" pitchFamily="18" charset="0"/>
                  </a:rPr>
                  <a:t> phần tử. Số các hoán vị của </a:t>
                </a:r>
                <a14:m>
                  <m:oMath xmlns:m="http://schemas.openxmlformats.org/officeDocument/2006/math">
                    <m:r>
                      <a:rPr lang="en-US" sz="3200" i="1">
                        <a:effectLst/>
                        <a:latin typeface="Cambria Math" panose="02040503050406030204" pitchFamily="18" charset="0"/>
                        <a:ea typeface="Times New Roman" panose="02020603050405020304" pitchFamily="18" charset="0"/>
                      </a:rPr>
                      <m:t>10</m:t>
                    </m:r>
                  </m:oMath>
                </a14:m>
                <a:r>
                  <a:rPr lang="vi-VN" sz="3200">
                    <a:solidFill>
                      <a:srgbClr val="000000"/>
                    </a:solidFill>
                    <a:effectLst/>
                    <a:latin typeface="Times New Roman" panose="02020603050405020304" pitchFamily="18" charset="0"/>
                    <a:ea typeface="Times New Roman" panose="02020603050405020304" pitchFamily="18" charset="0"/>
                  </a:rPr>
                  <a:t> phần tử của tập hợp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𝑋</m:t>
                    </m:r>
                  </m:oMath>
                </a14:m>
                <a:r>
                  <a:rPr lang="vi-VN" sz="3200">
                    <a:solidFill>
                      <a:srgbClr val="000000"/>
                    </a:solidFill>
                    <a:effectLst/>
                    <a:latin typeface="Times New Roman" panose="02020603050405020304" pitchFamily="18" charset="0"/>
                    <a:ea typeface="Times New Roman" panose="02020603050405020304" pitchFamily="18" charset="0"/>
                  </a:rPr>
                  <a:t> là</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n-US" sz="3200" b="1">
                    <a:solidFill>
                      <a:srgbClr val="000080"/>
                    </a:solidFill>
                    <a:effectLst/>
                    <a:latin typeface="Times New Roman" panose="02020603050405020304" pitchFamily="18" charset="0"/>
                    <a:ea typeface="Times New Roman" panose="02020603050405020304" pitchFamily="18" charset="0"/>
                  </a:rPr>
                  <a:t>	</a:t>
                </a:r>
                <a:r>
                  <a:rPr lang="vi-VN" sz="3200" b="1">
                    <a:solidFill>
                      <a:srgbClr val="000080"/>
                    </a:solidFill>
                    <a:effectLst/>
                    <a:latin typeface="Times New Roman" panose="02020603050405020304" pitchFamily="18" charset="0"/>
                    <a:ea typeface="Times New Roman" panose="02020603050405020304" pitchFamily="18" charset="0"/>
                  </a:rPr>
                  <a:t>A.</a:t>
                </a:r>
                <a:r>
                  <a:rPr lang="vi-VN" sz="320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10</m:t>
                    </m:r>
                    <m:r>
                      <a:rPr lang="en-US" sz="3200" i="1">
                        <a:effectLst/>
                        <a:latin typeface="Cambria Math" panose="02040503050406030204" pitchFamily="18" charset="0"/>
                        <a:ea typeface="Times New Roman" panose="02020603050405020304" pitchFamily="18" charset="0"/>
                      </a:rPr>
                      <m:t>!</m:t>
                    </m:r>
                  </m:oMath>
                </a14:m>
                <a:r>
                  <a:rPr lang="vi-VN"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vi-VN" sz="3200" b="1">
                    <a:solidFill>
                      <a:srgbClr val="000080"/>
                    </a:solidFill>
                    <a:effectLst/>
                    <a:latin typeface="Times New Roman" panose="02020603050405020304" pitchFamily="18" charset="0"/>
                    <a:ea typeface="Times New Roman" panose="02020603050405020304" pitchFamily="18" charset="0"/>
                  </a:rPr>
                  <a:t>B.</a:t>
                </a:r>
                <a:r>
                  <a:rPr lang="vi-VN" sz="320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rPr>
                      <m:t>1</m:t>
                    </m:r>
                    <m:sSup>
                      <m:sSupPr>
                        <m:ctrlPr>
                          <a:rPr lang="en-US" sz="3200" i="1">
                            <a:solidFill>
                              <a:srgbClr val="000000"/>
                            </a:solidFill>
                            <a:effectLst/>
                            <a:latin typeface="Cambria Math"/>
                            <a:ea typeface="Times New Roman" panose="02020603050405020304" pitchFamily="18" charset="0"/>
                          </a:rPr>
                        </m:ctrlPr>
                      </m:sSupPr>
                      <m:e>
                        <m:r>
                          <a:rPr lang="en-US" sz="3200" i="1">
                            <a:solidFill>
                              <a:srgbClr val="000000"/>
                            </a:solidFill>
                            <a:effectLst/>
                            <a:latin typeface="Cambria Math" panose="02040503050406030204" pitchFamily="18" charset="0"/>
                            <a:ea typeface="Times New Roman" panose="02020603050405020304" pitchFamily="18" charset="0"/>
                          </a:rPr>
                          <m:t>0</m:t>
                        </m:r>
                      </m:e>
                      <m:sup>
                        <m:r>
                          <a:rPr lang="en-US" sz="3200" i="1">
                            <a:solidFill>
                              <a:srgbClr val="000000"/>
                            </a:solidFill>
                            <a:effectLst/>
                            <a:latin typeface="Cambria Math" panose="02040503050406030204" pitchFamily="18" charset="0"/>
                            <a:ea typeface="Times New Roman" panose="02020603050405020304" pitchFamily="18" charset="0"/>
                          </a:rPr>
                          <m:t>2</m:t>
                        </m:r>
                      </m:sup>
                    </m:sSup>
                  </m:oMath>
                </a14:m>
                <a:r>
                  <a:rPr lang="vi-VN" sz="3200">
                    <a:solidFill>
                      <a:srgbClr val="000000"/>
                    </a:solidFill>
                    <a:effectLst/>
                    <a:latin typeface="Times New Roman" panose="02020603050405020304" pitchFamily="18" charset="0"/>
                    <a:ea typeface="Times New Roman" panose="02020603050405020304" pitchFamily="18" charset="0"/>
                  </a:rPr>
                  <a:t>.</a:t>
                </a:r>
                <a:r>
                  <a:rPr lang="en-US" sz="3200">
                    <a:solidFill>
                      <a:srgbClr val="000000"/>
                    </a:solidFill>
                    <a:effectLst/>
                    <a:latin typeface="Times New Roman" panose="02020603050405020304" pitchFamily="18" charset="0"/>
                    <a:ea typeface="Times New Roman" panose="02020603050405020304" pitchFamily="18" charset="0"/>
                  </a:rPr>
                  <a:t>	</a:t>
                </a:r>
                <a:r>
                  <a:rPr lang="vi-VN" sz="3200" b="1">
                    <a:solidFill>
                      <a:srgbClr val="000080"/>
                    </a:solidFill>
                    <a:effectLst/>
                    <a:latin typeface="Times New Roman" panose="02020603050405020304" pitchFamily="18" charset="0"/>
                    <a:ea typeface="Times New Roman" panose="02020603050405020304" pitchFamily="18" charset="0"/>
                  </a:rPr>
                  <a:t>C.</a:t>
                </a:r>
                <a:r>
                  <a:rPr lang="vi-VN" sz="320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solidFill>
                              <a:srgbClr val="000000"/>
                            </a:solidFill>
                            <a:effectLst/>
                            <a:latin typeface="Cambria Math"/>
                            <a:ea typeface="Times New Roman" panose="02020603050405020304" pitchFamily="18" charset="0"/>
                          </a:rPr>
                        </m:ctrlPr>
                      </m:sSupPr>
                      <m:e>
                        <m:r>
                          <a:rPr lang="en-US" sz="3200" i="1">
                            <a:solidFill>
                              <a:srgbClr val="000000"/>
                            </a:solidFill>
                            <a:effectLst/>
                            <a:latin typeface="Cambria Math" panose="02040503050406030204" pitchFamily="18" charset="0"/>
                            <a:ea typeface="Times New Roman" panose="02020603050405020304" pitchFamily="18" charset="0"/>
                          </a:rPr>
                          <m:t>2</m:t>
                        </m:r>
                      </m:e>
                      <m:sup>
                        <m:r>
                          <a:rPr lang="en-US" sz="3200" i="1">
                            <a:solidFill>
                              <a:srgbClr val="000000"/>
                            </a:solidFill>
                            <a:effectLst/>
                            <a:latin typeface="Cambria Math" panose="02040503050406030204" pitchFamily="18" charset="0"/>
                            <a:ea typeface="Times New Roman" panose="02020603050405020304" pitchFamily="18" charset="0"/>
                          </a:rPr>
                          <m:t>10</m:t>
                        </m:r>
                      </m:sup>
                    </m:sSup>
                  </m:oMath>
                </a14:m>
                <a:r>
                  <a:rPr lang="vi-VN" sz="3200">
                    <a:solidFill>
                      <a:srgbClr val="000000"/>
                    </a:solidFill>
                    <a:effectLst/>
                    <a:latin typeface="Times New Roman" panose="02020603050405020304" pitchFamily="18" charset="0"/>
                    <a:ea typeface="Times New Roman" panose="02020603050405020304" pitchFamily="18" charset="0"/>
                  </a:rPr>
                  <a:t>.</a:t>
                </a:r>
                <a:r>
                  <a:rPr lang="en-US" sz="3200">
                    <a:solidFill>
                      <a:srgbClr val="000000"/>
                    </a:solidFill>
                    <a:effectLst/>
                    <a:latin typeface="Times New Roman" panose="02020603050405020304" pitchFamily="18" charset="0"/>
                    <a:ea typeface="Times New Roman" panose="02020603050405020304" pitchFamily="18" charset="0"/>
                  </a:rPr>
                  <a:t>	</a:t>
                </a:r>
                <a:r>
                  <a:rPr lang="vi-VN" sz="3200" b="1">
                    <a:solidFill>
                      <a:srgbClr val="000080"/>
                    </a:solidFill>
                    <a:effectLst/>
                    <a:latin typeface="Times New Roman" panose="02020603050405020304" pitchFamily="18" charset="0"/>
                    <a:ea typeface="Times New Roman" panose="02020603050405020304" pitchFamily="18" charset="0"/>
                  </a:rPr>
                  <a:t>D.</a:t>
                </a:r>
                <a:r>
                  <a:rPr lang="vi-VN" sz="320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rPr>
                      <m:t>1</m:t>
                    </m:r>
                    <m:sSup>
                      <m:sSupPr>
                        <m:ctrlPr>
                          <a:rPr lang="en-US" sz="3200" i="1">
                            <a:solidFill>
                              <a:srgbClr val="000000"/>
                            </a:solidFill>
                            <a:effectLst/>
                            <a:latin typeface="Cambria Math"/>
                            <a:ea typeface="Times New Roman" panose="02020603050405020304" pitchFamily="18" charset="0"/>
                          </a:rPr>
                        </m:ctrlPr>
                      </m:sSupPr>
                      <m:e>
                        <m:r>
                          <a:rPr lang="en-US" sz="3200" i="1">
                            <a:solidFill>
                              <a:srgbClr val="000000"/>
                            </a:solidFill>
                            <a:effectLst/>
                            <a:latin typeface="Cambria Math" panose="02040503050406030204" pitchFamily="18" charset="0"/>
                            <a:ea typeface="Times New Roman" panose="02020603050405020304" pitchFamily="18" charset="0"/>
                          </a:rPr>
                          <m:t>0</m:t>
                        </m:r>
                      </m:e>
                      <m:sup>
                        <m:r>
                          <a:rPr lang="en-US" sz="3200" i="1">
                            <a:solidFill>
                              <a:srgbClr val="000000"/>
                            </a:solidFill>
                            <a:effectLst/>
                            <a:latin typeface="Cambria Math" panose="02040503050406030204" pitchFamily="18" charset="0"/>
                            <a:ea typeface="Times New Roman" panose="02020603050405020304" pitchFamily="18" charset="0"/>
                          </a:rPr>
                          <m:t>10</m:t>
                        </m:r>
                      </m:sup>
                    </m:sSup>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39371" y="2174988"/>
                <a:ext cx="10833100" cy="1569660"/>
              </a:xfrm>
              <a:prstGeom prst="rect">
                <a:avLst/>
              </a:prstGeom>
              <a:blipFill rotWithShape="0">
                <a:blip r:embed="rId2"/>
                <a:stretch>
                  <a:fillRect l="-1463" t="-5447" b="-11673"/>
                </a:stretch>
              </a:blipFill>
            </p:spPr>
            <p:txBody>
              <a:bodyPr/>
              <a:lstStyle/>
              <a:p>
                <a:r>
                  <a:rPr lang="en-US">
                    <a:noFill/>
                  </a:rPr>
                  <a:t> </a:t>
                </a:r>
              </a:p>
            </p:txBody>
          </p:sp>
        </mc:Fallback>
      </mc:AlternateContent>
      <p:sp>
        <p:nvSpPr>
          <p:cNvPr id="6" name="Oval 5"/>
          <p:cNvSpPr/>
          <p:nvPr/>
        </p:nvSpPr>
        <p:spPr>
          <a:xfrm>
            <a:off x="2070099" y="3251201"/>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90599" y="2196759"/>
                <a:ext cx="10606315" cy="1569660"/>
              </a:xfrm>
              <a:prstGeom prst="rect">
                <a:avLst/>
              </a:prstGeom>
            </p:spPr>
            <p:txBody>
              <a:bodyPr wrap="square">
                <a:spAutoFit/>
              </a:bodyPr>
              <a:lstStyle/>
              <a:p>
                <a:pPr>
                  <a:spcAft>
                    <a:spcPts val="0"/>
                  </a:spcAft>
                </a:pPr>
                <a:r>
                  <a:rPr lang="vi-VN" sz="3200" b="1">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effectLst/>
                    <a:latin typeface="Times New Roman" panose="02020603050405020304" pitchFamily="18" charset="0"/>
                    <a:ea typeface="Times New Roman" panose="02020603050405020304" pitchFamily="18" charset="0"/>
                  </a:rPr>
                  <a:t>8.  </a:t>
                </a:r>
                <a:r>
                  <a:rPr lang="vi-VN" sz="3200">
                    <a:solidFill>
                      <a:srgbClr val="000000"/>
                    </a:solidFill>
                    <a:effectLst/>
                    <a:latin typeface="Times New Roman" panose="02020603050405020304" pitchFamily="18" charset="0"/>
                    <a:ea typeface="Times New Roman" panose="02020603050405020304" pitchFamily="18" charset="0"/>
                  </a:rPr>
                  <a:t>Có </a:t>
                </a:r>
                <a:r>
                  <a:rPr lang="vi-VN" sz="3200">
                    <a:effectLst/>
                    <a:latin typeface="Times New Roman" panose="02020603050405020304" pitchFamily="18" charset="0"/>
                    <a:ea typeface="Times New Roman" panose="02020603050405020304" pitchFamily="18" charset="0"/>
                  </a:rPr>
                  <a:t>bao</a:t>
                </a:r>
                <a:r>
                  <a:rPr lang="vi-VN" sz="3200">
                    <a:solidFill>
                      <a:srgbClr val="000000"/>
                    </a:solidFill>
                    <a:effectLst/>
                    <a:latin typeface="Times New Roman" panose="02020603050405020304" pitchFamily="18" charset="0"/>
                    <a:ea typeface="Times New Roman" panose="02020603050405020304" pitchFamily="18" charset="0"/>
                  </a:rPr>
                  <a:t> nhiêu cách xếp </a:t>
                </a:r>
                <a14:m>
                  <m:oMath xmlns:m="http://schemas.openxmlformats.org/officeDocument/2006/math">
                    <m:r>
                      <a:rPr lang="en-US" sz="3200" i="1">
                        <a:effectLst/>
                        <a:latin typeface="Cambria Math" panose="02040503050406030204" pitchFamily="18" charset="0"/>
                        <a:ea typeface="Times New Roman" panose="02020603050405020304" pitchFamily="18" charset="0"/>
                      </a:rPr>
                      <m:t>6</m:t>
                    </m:r>
                  </m:oMath>
                </a14:m>
                <a:r>
                  <a:rPr lang="vi-VN" sz="3200">
                    <a:solidFill>
                      <a:srgbClr val="000000"/>
                    </a:solidFill>
                    <a:effectLst/>
                    <a:latin typeface="Times New Roman" panose="02020603050405020304" pitchFamily="18" charset="0"/>
                    <a:ea typeface="Times New Roman" panose="02020603050405020304" pitchFamily="18" charset="0"/>
                  </a:rPr>
                  <a:t> bạn </a:t>
                </a:r>
                <a14:m>
                  <m:oMath xmlns:m="http://schemas.openxmlformats.org/officeDocument/2006/math">
                    <m:r>
                      <a:rPr lang="vi-VN" sz="3200" i="1">
                        <a:solidFill>
                          <a:srgbClr val="000000"/>
                        </a:solidFill>
                        <a:effectLst/>
                        <a:latin typeface="Cambria Math" panose="02040503050406030204" pitchFamily="18" charset="0"/>
                        <a:ea typeface="Times New Roman" panose="02020603050405020304" pitchFamily="18" charset="0"/>
                      </a:rPr>
                      <m:t>𝐴</m:t>
                    </m:r>
                    <m:r>
                      <a:rPr lang="vi-VN" sz="3200" i="1">
                        <a:solidFill>
                          <a:srgbClr val="000000"/>
                        </a:solidFill>
                        <a:effectLst/>
                        <a:latin typeface="Cambria Math" panose="02040503050406030204" pitchFamily="18" charset="0"/>
                        <a:ea typeface="Times New Roman" panose="02020603050405020304" pitchFamily="18" charset="0"/>
                      </a:rPr>
                      <m:t>,</m:t>
                    </m:r>
                    <m:r>
                      <a:rPr lang="vi-VN" sz="3200" i="1">
                        <a:solidFill>
                          <a:srgbClr val="000000"/>
                        </a:solidFill>
                        <a:effectLst/>
                        <a:latin typeface="Cambria Math" panose="02040503050406030204" pitchFamily="18" charset="0"/>
                        <a:ea typeface="Times New Roman" panose="02020603050405020304" pitchFamily="18" charset="0"/>
                      </a:rPr>
                      <m:t>𝐵</m:t>
                    </m:r>
                    <m:r>
                      <a:rPr lang="vi-VN" sz="3200" i="1">
                        <a:solidFill>
                          <a:srgbClr val="000000"/>
                        </a:solidFill>
                        <a:effectLst/>
                        <a:latin typeface="Cambria Math" panose="02040503050406030204" pitchFamily="18" charset="0"/>
                        <a:ea typeface="Times New Roman" panose="02020603050405020304" pitchFamily="18" charset="0"/>
                      </a:rPr>
                      <m:t>,</m:t>
                    </m:r>
                    <m:r>
                      <a:rPr lang="vi-VN" sz="3200" i="1">
                        <a:solidFill>
                          <a:srgbClr val="000000"/>
                        </a:solidFill>
                        <a:effectLst/>
                        <a:latin typeface="Cambria Math" panose="02040503050406030204" pitchFamily="18" charset="0"/>
                        <a:ea typeface="Times New Roman" panose="02020603050405020304" pitchFamily="18" charset="0"/>
                      </a:rPr>
                      <m:t>𝐶</m:t>
                    </m:r>
                    <m:r>
                      <a:rPr lang="vi-VN" sz="3200" i="1">
                        <a:solidFill>
                          <a:srgbClr val="000000"/>
                        </a:solidFill>
                        <a:effectLst/>
                        <a:latin typeface="Cambria Math" panose="02040503050406030204" pitchFamily="18" charset="0"/>
                        <a:ea typeface="Times New Roman" panose="02020603050405020304" pitchFamily="18" charset="0"/>
                      </a:rPr>
                      <m:t>,</m:t>
                    </m:r>
                    <m:r>
                      <a:rPr lang="vi-VN" sz="3200" i="1">
                        <a:solidFill>
                          <a:srgbClr val="000000"/>
                        </a:solidFill>
                        <a:effectLst/>
                        <a:latin typeface="Cambria Math" panose="02040503050406030204" pitchFamily="18" charset="0"/>
                        <a:ea typeface="Times New Roman" panose="02020603050405020304" pitchFamily="18" charset="0"/>
                      </a:rPr>
                      <m:t>𝐷</m:t>
                    </m:r>
                    <m:r>
                      <a:rPr lang="vi-VN" sz="3200" i="1">
                        <a:solidFill>
                          <a:srgbClr val="000000"/>
                        </a:solidFill>
                        <a:effectLst/>
                        <a:latin typeface="Cambria Math" panose="02040503050406030204" pitchFamily="18" charset="0"/>
                        <a:ea typeface="Times New Roman" panose="02020603050405020304" pitchFamily="18" charset="0"/>
                      </a:rPr>
                      <m:t>,</m:t>
                    </m:r>
                    <m:r>
                      <a:rPr lang="vi-VN" sz="3200" i="1">
                        <a:solidFill>
                          <a:srgbClr val="000000"/>
                        </a:solidFill>
                        <a:effectLst/>
                        <a:latin typeface="Cambria Math" panose="02040503050406030204" pitchFamily="18" charset="0"/>
                        <a:ea typeface="Times New Roman" panose="02020603050405020304" pitchFamily="18" charset="0"/>
                      </a:rPr>
                      <m:t>𝐸</m:t>
                    </m:r>
                    <m:r>
                      <a:rPr lang="vi-VN" sz="3200" i="1">
                        <a:solidFill>
                          <a:srgbClr val="000000"/>
                        </a:solidFill>
                        <a:effectLst/>
                        <a:latin typeface="Cambria Math" panose="02040503050406030204" pitchFamily="18" charset="0"/>
                        <a:ea typeface="Times New Roman" panose="02020603050405020304" pitchFamily="18" charset="0"/>
                      </a:rPr>
                      <m:t>,</m:t>
                    </m:r>
                    <m:r>
                      <a:rPr lang="vi-VN" sz="3200" i="1">
                        <a:solidFill>
                          <a:srgbClr val="000000"/>
                        </a:solidFill>
                        <a:effectLst/>
                        <a:latin typeface="Cambria Math" panose="02040503050406030204" pitchFamily="18" charset="0"/>
                        <a:ea typeface="Times New Roman" panose="02020603050405020304" pitchFamily="18" charset="0"/>
                      </a:rPr>
                      <m:t>𝐹</m:t>
                    </m:r>
                  </m:oMath>
                </a14:m>
                <a:r>
                  <a:rPr lang="vi-VN" sz="3200">
                    <a:solidFill>
                      <a:srgbClr val="000000"/>
                    </a:solidFill>
                    <a:effectLst/>
                    <a:latin typeface="Times New Roman" panose="02020603050405020304" pitchFamily="18" charset="0"/>
                    <a:ea typeface="Times New Roman" panose="02020603050405020304" pitchFamily="18" charset="0"/>
                  </a:rPr>
                  <a:t> vào một ghế dài sao cho bạn </a:t>
                </a:r>
                <a14:m>
                  <m:oMath xmlns:m="http://schemas.openxmlformats.org/officeDocument/2006/math">
                    <m:r>
                      <a:rPr lang="vi-VN" sz="3200" i="1">
                        <a:solidFill>
                          <a:srgbClr val="000000"/>
                        </a:solidFill>
                        <a:effectLst/>
                        <a:latin typeface="Cambria Math" panose="02040503050406030204" pitchFamily="18" charset="0"/>
                        <a:ea typeface="Times New Roman" panose="02020603050405020304" pitchFamily="18" charset="0"/>
                      </a:rPr>
                      <m:t>𝐴</m:t>
                    </m:r>
                    <m:r>
                      <a:rPr lang="vi-VN" sz="3200" i="1">
                        <a:solidFill>
                          <a:srgbClr val="000000"/>
                        </a:solidFill>
                        <a:effectLst/>
                        <a:latin typeface="Cambria Math" panose="02040503050406030204" pitchFamily="18" charset="0"/>
                        <a:ea typeface="Times New Roman" panose="02020603050405020304" pitchFamily="18" charset="0"/>
                      </a:rPr>
                      <m:t>,</m:t>
                    </m:r>
                    <m:r>
                      <a:rPr lang="vi-VN" sz="3200" i="1">
                        <a:solidFill>
                          <a:srgbClr val="000000"/>
                        </a:solidFill>
                        <a:effectLst/>
                        <a:latin typeface="Cambria Math" panose="02040503050406030204" pitchFamily="18" charset="0"/>
                        <a:ea typeface="Times New Roman" panose="02020603050405020304" pitchFamily="18" charset="0"/>
                      </a:rPr>
                      <m:t>𝐹</m:t>
                    </m:r>
                  </m:oMath>
                </a14:m>
                <a:r>
                  <a:rPr lang="vi-VN" sz="3200">
                    <a:solidFill>
                      <a:srgbClr val="000000"/>
                    </a:solidFill>
                    <a:effectLst/>
                    <a:latin typeface="Times New Roman" panose="02020603050405020304" pitchFamily="18" charset="0"/>
                    <a:ea typeface="Times New Roman" panose="02020603050405020304" pitchFamily="18" charset="0"/>
                  </a:rPr>
                  <a:t> ngồi ở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oMath>
                </a14:m>
                <a:r>
                  <a:rPr lang="vi-VN" sz="3200">
                    <a:solidFill>
                      <a:srgbClr val="000000"/>
                    </a:solidFill>
                    <a:effectLst/>
                    <a:latin typeface="Times New Roman" panose="02020603050405020304" pitchFamily="18" charset="0"/>
                    <a:ea typeface="Times New Roman" panose="02020603050405020304" pitchFamily="18" charset="0"/>
                  </a:rPr>
                  <a:t> đầu ghế?</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n-US" sz="3200" b="1">
                    <a:solidFill>
                      <a:srgbClr val="000099"/>
                    </a:solidFill>
                    <a:effectLst/>
                    <a:latin typeface="Times New Roman" panose="02020603050405020304" pitchFamily="18" charset="0"/>
                    <a:ea typeface="Times New Roman" panose="02020603050405020304" pitchFamily="18" charset="0"/>
                  </a:rPr>
                  <a:t>	</a:t>
                </a:r>
                <a:r>
                  <a:rPr lang="vi-VN" sz="3200" b="1">
                    <a:solidFill>
                      <a:srgbClr val="000099"/>
                    </a:solidFill>
                    <a:effectLst/>
                    <a:latin typeface="Times New Roman" panose="02020603050405020304" pitchFamily="18" charset="0"/>
                    <a:ea typeface="Times New Roman" panose="02020603050405020304" pitchFamily="18" charset="0"/>
                  </a:rPr>
                  <a:t>A.</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120</m:t>
                    </m:r>
                  </m:oMath>
                </a14:m>
                <a:r>
                  <a:rPr lang="vi-VN"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99"/>
                    </a:solidFill>
                    <a:effectLst/>
                    <a:latin typeface="Times New Roman" panose="02020603050405020304" pitchFamily="18" charset="0"/>
                    <a:ea typeface="Times New Roman" panose="02020603050405020304" pitchFamily="18" charset="0"/>
                  </a:rPr>
                  <a:t>B</a:t>
                </a:r>
                <a:r>
                  <a:rPr lang="vi-VN" sz="3200" b="1">
                    <a:solidFill>
                      <a:srgbClr val="000099"/>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720</m:t>
                    </m:r>
                  </m:oMath>
                </a14:m>
                <a:r>
                  <a:rPr lang="vi-VN" sz="3200">
                    <a:solidFill>
                      <a:srgbClr val="000000"/>
                    </a:solidFill>
                    <a:effectLst/>
                    <a:latin typeface="Times New Roman" panose="02020603050405020304" pitchFamily="18" charset="0"/>
                    <a:ea typeface="Times New Roman" panose="02020603050405020304" pitchFamily="18" charset="0"/>
                  </a:rPr>
                  <a:t>.</a:t>
                </a:r>
                <a:r>
                  <a:rPr lang="en-US" sz="3200">
                    <a:solidFill>
                      <a:srgbClr val="000000"/>
                    </a:solidFill>
                    <a:effectLst/>
                    <a:latin typeface="Times New Roman" panose="02020603050405020304" pitchFamily="18" charset="0"/>
                    <a:ea typeface="Times New Roman" panose="02020603050405020304" pitchFamily="18" charset="0"/>
                  </a:rPr>
                  <a:t>	</a:t>
                </a:r>
                <a:r>
                  <a:rPr lang="en-US" sz="3200" smtClean="0">
                    <a:solidFill>
                      <a:srgbClr val="000000"/>
                    </a:solidFill>
                    <a:effectLst/>
                    <a:latin typeface="Times New Roman" panose="02020603050405020304" pitchFamily="18" charset="0"/>
                    <a:ea typeface="Times New Roman" panose="02020603050405020304" pitchFamily="18" charset="0"/>
                  </a:rPr>
                  <a:t>	</a:t>
                </a:r>
                <a:r>
                  <a:rPr lang="vi-VN" sz="3200" b="1" smtClean="0">
                    <a:solidFill>
                      <a:srgbClr val="000099"/>
                    </a:solidFill>
                    <a:effectLst/>
                    <a:latin typeface="Times New Roman" panose="02020603050405020304" pitchFamily="18" charset="0"/>
                    <a:ea typeface="Times New Roman" panose="02020603050405020304" pitchFamily="18" charset="0"/>
                  </a:rPr>
                  <a:t>C</a:t>
                </a:r>
                <a:r>
                  <a:rPr lang="vi-VN" sz="3200" b="1">
                    <a:solidFill>
                      <a:srgbClr val="000099"/>
                    </a:solidFill>
                    <a:effectLst/>
                    <a:latin typeface="Times New Roman" panose="02020603050405020304" pitchFamily="18" charset="0"/>
                    <a:ea typeface="Times New Roman" panose="02020603050405020304" pitchFamily="18" charset="0"/>
                  </a:rPr>
                  <a:t>.</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24</m:t>
                    </m:r>
                  </m:oMath>
                </a14:m>
                <a:r>
                  <a:rPr lang="vi-VN"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99"/>
                    </a:solidFill>
                    <a:effectLst/>
                    <a:latin typeface="Times New Roman" panose="02020603050405020304" pitchFamily="18" charset="0"/>
                    <a:ea typeface="Times New Roman" panose="02020603050405020304" pitchFamily="18" charset="0"/>
                  </a:rPr>
                  <a:t>D</a:t>
                </a:r>
                <a:r>
                  <a:rPr lang="vi-VN" sz="3200" b="1">
                    <a:solidFill>
                      <a:srgbClr val="000099"/>
                    </a:solidFill>
                    <a:effectLst/>
                    <a:latin typeface="Times New Roman" panose="02020603050405020304" pitchFamily="18" charset="0"/>
                    <a:ea typeface="Times New Roman" panose="02020603050405020304" pitchFamily="18" charset="0"/>
                  </a:rPr>
                  <a:t>.</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48</m:t>
                    </m:r>
                  </m:oMath>
                </a14:m>
                <a:r>
                  <a:rPr lang="vi-VN" sz="3200">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599" y="2196759"/>
                <a:ext cx="10606315" cy="1569660"/>
              </a:xfrm>
              <a:prstGeom prst="rect">
                <a:avLst/>
              </a:prstGeom>
              <a:blipFill rotWithShape="0">
                <a:blip r:embed="rId2"/>
                <a:stretch>
                  <a:fillRect l="-1437" t="-5426" b="-11240"/>
                </a:stretch>
              </a:blipFill>
            </p:spPr>
            <p:txBody>
              <a:bodyPr/>
              <a:lstStyle/>
              <a:p>
                <a:r>
                  <a:rPr lang="en-US">
                    <a:noFill/>
                  </a:rPr>
                  <a:t> </a:t>
                </a:r>
              </a:p>
            </p:txBody>
          </p:sp>
        </mc:Fallback>
      </mc:AlternateContent>
      <p:sp>
        <p:nvSpPr>
          <p:cNvPr id="7" name="Oval 6"/>
          <p:cNvSpPr/>
          <p:nvPr/>
        </p:nvSpPr>
        <p:spPr>
          <a:xfrm>
            <a:off x="10147298" y="322942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5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01700" y="1907386"/>
                <a:ext cx="11087100" cy="2554545"/>
              </a:xfrm>
              <a:prstGeom prst="rect">
                <a:avLst/>
              </a:prstGeom>
            </p:spPr>
            <p:txBody>
              <a:bodyPr wrap="square">
                <a:spAutoFit/>
              </a:bodyPr>
              <a:lstStyle/>
              <a:p>
                <a:pPr algn="just">
                  <a:spcAft>
                    <a:spcPts val="0"/>
                  </a:spcAft>
                </a:pPr>
                <a:r>
                  <a:rPr lang="nl-NL" sz="3200" b="1">
                    <a:solidFill>
                      <a:srgbClr val="0000FF"/>
                    </a:solidFill>
                    <a:latin typeface="Times New Roman" panose="02020603050405020304" pitchFamily="18" charset="0"/>
                    <a:ea typeface="Times New Roman" panose="02020603050405020304" pitchFamily="18" charset="0"/>
                  </a:rPr>
                  <a:t>Câu 9. </a:t>
                </a:r>
                <a:r>
                  <a:rPr lang="vi-VN" sz="3200">
                    <a:effectLst/>
                    <a:latin typeface="Times New Roman" panose="02020603050405020304" pitchFamily="18" charset="0"/>
                    <a:ea typeface="Times New Roman" panose="02020603050405020304" pitchFamily="18" charset="0"/>
                  </a:rPr>
                  <a:t>Có </a:t>
                </a:r>
                <a14:m>
                  <m:oMath xmlns:m="http://schemas.openxmlformats.org/officeDocument/2006/math">
                    <m:r>
                      <a:rPr lang="en-US" sz="3200" i="1">
                        <a:effectLst/>
                        <a:latin typeface="Cambria Math" panose="02040503050406030204" pitchFamily="18" charset="0"/>
                        <a:ea typeface="Times New Roman" panose="02020603050405020304" pitchFamily="18" charset="0"/>
                      </a:rPr>
                      <m:t>3</m:t>
                    </m:r>
                  </m:oMath>
                </a14:m>
                <a:r>
                  <a:rPr lang="vi-VN" sz="3200">
                    <a:effectLst/>
                    <a:latin typeface="Times New Roman" panose="02020603050405020304" pitchFamily="18" charset="0"/>
                    <a:ea typeface="Times New Roman" panose="02020603050405020304" pitchFamily="18" charset="0"/>
                  </a:rPr>
                  <a:t> viên bi đen khác nhau, </a:t>
                </a:r>
                <a14:m>
                  <m:oMath xmlns:m="http://schemas.openxmlformats.org/officeDocument/2006/math">
                    <m:r>
                      <a:rPr lang="en-US" sz="3200" i="1">
                        <a:effectLst/>
                        <a:latin typeface="Cambria Math" panose="02040503050406030204" pitchFamily="18" charset="0"/>
                        <a:ea typeface="Times New Roman" panose="02020603050405020304" pitchFamily="18" charset="0"/>
                      </a:rPr>
                      <m:t>4</m:t>
                    </m:r>
                  </m:oMath>
                </a14:m>
                <a:r>
                  <a:rPr lang="vi-VN" sz="3200">
                    <a:effectLst/>
                    <a:latin typeface="Times New Roman" panose="02020603050405020304" pitchFamily="18" charset="0"/>
                    <a:ea typeface="Times New Roman" panose="02020603050405020304" pitchFamily="18" charset="0"/>
                  </a:rPr>
                  <a:t> viên bi đỏ khác nhau, </a:t>
                </a:r>
                <a14:m>
                  <m:oMath xmlns:m="http://schemas.openxmlformats.org/officeDocument/2006/math">
                    <m:r>
                      <a:rPr lang="en-US" sz="3200" i="1">
                        <a:effectLst/>
                        <a:latin typeface="Cambria Math" panose="02040503050406030204" pitchFamily="18" charset="0"/>
                        <a:ea typeface="Times New Roman" panose="02020603050405020304" pitchFamily="18" charset="0"/>
                      </a:rPr>
                      <m:t>5</m:t>
                    </m:r>
                  </m:oMath>
                </a14:m>
                <a:r>
                  <a:rPr lang="vi-VN" sz="3200">
                    <a:effectLst/>
                    <a:latin typeface="Times New Roman" panose="02020603050405020304" pitchFamily="18" charset="0"/>
                    <a:ea typeface="Times New Roman" panose="02020603050405020304" pitchFamily="18" charset="0"/>
                  </a:rPr>
                  <a:t> viên bi xanh khác nhau. Hỏi có bao nhiêu cách xếp các viên bi trên thành dãy sao cho các viên bi cùng màu ở cạnh nhau?</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n-US" sz="3200" b="1">
                    <a:solidFill>
                      <a:srgbClr val="0000CC"/>
                    </a:solidFill>
                    <a:effectLst/>
                    <a:latin typeface="Times New Roman" panose="02020603050405020304" pitchFamily="18" charset="0"/>
                    <a:ea typeface="Times New Roman" panose="02020603050405020304" pitchFamily="18" charset="0"/>
                  </a:rPr>
                  <a:t>	</a:t>
                </a:r>
                <a:r>
                  <a:rPr lang="en-US" sz="3200" b="1" smtClean="0">
                    <a:solidFill>
                      <a:srgbClr val="0000CC"/>
                    </a:solidFill>
                    <a:effectLst/>
                    <a:latin typeface="Times New Roman" panose="02020603050405020304" pitchFamily="18" charset="0"/>
                    <a:ea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rPr>
                  <a:t>A</a:t>
                </a:r>
                <a:r>
                  <a:rPr lang="vi-VN" sz="3200" b="1">
                    <a:solidFill>
                      <a:srgbClr val="0000CC"/>
                    </a:solidFill>
                    <a:effectLst/>
                    <a:latin typeface="Times New Roman" panose="02020603050405020304" pitchFamily="18" charset="0"/>
                    <a:ea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345600</m:t>
                    </m:r>
                  </m:oMath>
                </a14:m>
                <a:r>
                  <a:rPr lang="vi-VN"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B</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518400</m:t>
                    </m:r>
                  </m:oMath>
                </a14:m>
                <a:r>
                  <a:rPr lang="vi-VN"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endParaRPr lang="en-US" sz="3200" smtClean="0">
                  <a:effectLst/>
                  <a:latin typeface="Times New Roman" panose="02020603050405020304" pitchFamily="18" charset="0"/>
                  <a:ea typeface="Times New Roman" panose="02020603050405020304" pitchFamily="18" charset="0"/>
                </a:endParaRPr>
              </a:p>
              <a:p>
                <a:pPr algn="just">
                  <a:spcAft>
                    <a:spcPts val="0"/>
                  </a:spcAft>
                </a:pP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C</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725760</m:t>
                    </m:r>
                  </m:oMath>
                </a14:m>
                <a:r>
                  <a:rPr lang="vi-VN"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D</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103680</m:t>
                    </m:r>
                  </m:oMath>
                </a14:m>
                <a:r>
                  <a:rPr lang="vi-VN" sz="3200">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01700" y="1907386"/>
                <a:ext cx="11087100" cy="2554545"/>
              </a:xfrm>
              <a:prstGeom prst="rect">
                <a:avLst/>
              </a:prstGeom>
              <a:blipFill rotWithShape="0">
                <a:blip r:embed="rId2"/>
                <a:stretch>
                  <a:fillRect l="-1429" t="-3341" r="-1374" b="-6683"/>
                </a:stretch>
              </a:blipFill>
            </p:spPr>
            <p:txBody>
              <a:bodyPr/>
              <a:lstStyle/>
              <a:p>
                <a:r>
                  <a:rPr lang="en-US">
                    <a:noFill/>
                  </a:rPr>
                  <a:t> </a:t>
                </a:r>
              </a:p>
            </p:txBody>
          </p:sp>
        </mc:Fallback>
      </mc:AlternateContent>
      <p:sp>
        <p:nvSpPr>
          <p:cNvPr id="6" name="Oval 5"/>
          <p:cNvSpPr/>
          <p:nvPr/>
        </p:nvSpPr>
        <p:spPr>
          <a:xfrm>
            <a:off x="6395593" y="3918623"/>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4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69257" y="1987215"/>
                <a:ext cx="11201400" cy="2554545"/>
              </a:xfrm>
              <a:prstGeom prst="rect">
                <a:avLst/>
              </a:prstGeom>
            </p:spPr>
            <p:txBody>
              <a:bodyPr wrap="square">
                <a:spAutoFit/>
              </a:bodyPr>
              <a:lstStyle/>
              <a:p>
                <a:pPr algn="just">
                  <a:spcAft>
                    <a:spcPts val="0"/>
                  </a:spcAft>
                </a:pPr>
                <a:r>
                  <a:rPr lang="en-US" sz="3200" b="1">
                    <a:solidFill>
                      <a:srgbClr val="0000FF"/>
                    </a:solidFill>
                    <a:latin typeface="Times New Roman" panose="02020603050405020304" pitchFamily="18" charset="0"/>
                    <a:ea typeface="Times New Roman" panose="02020603050405020304" pitchFamily="18" charset="0"/>
                  </a:rPr>
                  <a:t>Câu </a:t>
                </a:r>
                <a:r>
                  <a:rPr lang="en-US" sz="3200" b="1" smtClean="0">
                    <a:solidFill>
                      <a:srgbClr val="0000FF"/>
                    </a:solidFill>
                    <a:latin typeface="Times New Roman" panose="02020603050405020304" pitchFamily="18" charset="0"/>
                    <a:ea typeface="Times New Roman" panose="02020603050405020304" pitchFamily="18" charset="0"/>
                  </a:rPr>
                  <a:t>10. </a:t>
                </a:r>
                <a:r>
                  <a:rPr lang="es-MX" sz="3200">
                    <a:effectLst/>
                    <a:latin typeface="Times New Roman" panose="02020603050405020304" pitchFamily="18" charset="0"/>
                    <a:ea typeface="Times New Roman" panose="02020603050405020304" pitchFamily="18" charset="0"/>
                  </a:rPr>
                  <a:t>Một dãy có </a:t>
                </a:r>
                <a14:m>
                  <m:oMath xmlns:m="http://schemas.openxmlformats.org/officeDocument/2006/math">
                    <m:r>
                      <a:rPr lang="en-US" sz="3200" i="1">
                        <a:effectLst/>
                        <a:latin typeface="Cambria Math" panose="02040503050406030204" pitchFamily="18" charset="0"/>
                        <a:ea typeface="Times New Roman" panose="02020603050405020304" pitchFamily="18" charset="0"/>
                      </a:rPr>
                      <m:t>5</m:t>
                    </m:r>
                  </m:oMath>
                </a14:m>
                <a:r>
                  <a:rPr lang="es-MX" sz="3200">
                    <a:effectLst/>
                    <a:latin typeface="Times New Roman" panose="02020603050405020304" pitchFamily="18" charset="0"/>
                    <a:ea typeface="Times New Roman" panose="02020603050405020304" pitchFamily="18" charset="0"/>
                  </a:rPr>
                  <a:t> chiếc </a:t>
                </a:r>
                <a:r>
                  <a:rPr lang="vi-VN" sz="3200">
                    <a:effectLst/>
                    <a:latin typeface="Times New Roman" panose="02020603050405020304" pitchFamily="18" charset="0"/>
                    <a:ea typeface="Times New Roman" panose="02020603050405020304" pitchFamily="18" charset="0"/>
                  </a:rPr>
                  <a:t>ghế</a:t>
                </a:r>
                <a:r>
                  <a:rPr lang="es-MX" sz="3200">
                    <a:effectLst/>
                    <a:latin typeface="Times New Roman" panose="02020603050405020304" pitchFamily="18" charset="0"/>
                    <a:ea typeface="Times New Roman" panose="02020603050405020304" pitchFamily="18" charset="0"/>
                  </a:rPr>
                  <a:t> dành cho </a:t>
                </a:r>
                <a14:m>
                  <m:oMath xmlns:m="http://schemas.openxmlformats.org/officeDocument/2006/math">
                    <m:r>
                      <a:rPr lang="en-US" sz="3200" i="1">
                        <a:effectLst/>
                        <a:latin typeface="Cambria Math" panose="02040503050406030204" pitchFamily="18" charset="0"/>
                        <a:ea typeface="Times New Roman" panose="02020603050405020304" pitchFamily="18" charset="0"/>
                      </a:rPr>
                      <m:t>5</m:t>
                    </m:r>
                  </m:oMath>
                </a14:m>
                <a:r>
                  <a:rPr lang="es-MX" sz="3200">
                    <a:effectLst/>
                    <a:latin typeface="Times New Roman" panose="02020603050405020304" pitchFamily="18" charset="0"/>
                    <a:ea typeface="Times New Roman" panose="02020603050405020304" pitchFamily="18" charset="0"/>
                  </a:rPr>
                  <a:t> học sinh trong đó có </a:t>
                </a:r>
                <a14:m>
                  <m:oMath xmlns:m="http://schemas.openxmlformats.org/officeDocument/2006/math">
                    <m:r>
                      <a:rPr lang="en-US" sz="3200" i="1">
                        <a:effectLst/>
                        <a:latin typeface="Cambria Math" panose="02040503050406030204" pitchFamily="18" charset="0"/>
                        <a:ea typeface="Times New Roman" panose="02020603050405020304" pitchFamily="18" charset="0"/>
                      </a:rPr>
                      <m:t>3</m:t>
                    </m:r>
                  </m:oMath>
                </a14:m>
                <a:r>
                  <a:rPr lang="es-MX" sz="3200">
                    <a:effectLst/>
                    <a:latin typeface="Times New Roman" panose="02020603050405020304" pitchFamily="18" charset="0"/>
                    <a:ea typeface="Times New Roman" panose="02020603050405020304" pitchFamily="18" charset="0"/>
                  </a:rPr>
                  <a:t> nam sinh và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oMath>
                </a14:m>
                <a:r>
                  <a:rPr lang="es-MX" sz="3200">
                    <a:effectLst/>
                    <a:latin typeface="Times New Roman" panose="02020603050405020304" pitchFamily="18" charset="0"/>
                    <a:ea typeface="Times New Roman" panose="02020603050405020304" pitchFamily="18" charset="0"/>
                  </a:rPr>
                  <a:t> nữ sinh. Hỏi có bao nhiêu cách sắp xếp chỗ ngồi cho </a:t>
                </a:r>
                <a14:m>
                  <m:oMath xmlns:m="http://schemas.openxmlformats.org/officeDocument/2006/math">
                    <m:r>
                      <a:rPr lang="en-US" sz="3200" i="1">
                        <a:effectLst/>
                        <a:latin typeface="Cambria Math" panose="02040503050406030204" pitchFamily="18" charset="0"/>
                        <a:ea typeface="Times New Roman" panose="02020603050405020304" pitchFamily="18" charset="0"/>
                      </a:rPr>
                      <m:t>5</m:t>
                    </m:r>
                  </m:oMath>
                </a14:m>
                <a:r>
                  <a:rPr lang="es-MX" sz="3200">
                    <a:effectLst/>
                    <a:latin typeface="Times New Roman" panose="02020603050405020304" pitchFamily="18" charset="0"/>
                    <a:ea typeface="Times New Roman" panose="02020603050405020304" pitchFamily="18" charset="0"/>
                  </a:rPr>
                  <a:t> học sinh nói trên sao cho nam sinh và nữ sinh ngồi xen kẽ.</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FF"/>
                    </a:solidFill>
                    <a:effectLst/>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	A</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b="0" i="1" smtClean="0">
                        <a:solidFill>
                          <a:schemeClr val="tx1"/>
                        </a:solidFill>
                        <a:effectLst/>
                        <a:latin typeface="Cambria Math" panose="02040503050406030204" pitchFamily="18" charset="0"/>
                        <a:ea typeface="Times New Roman" panose="02020603050405020304" pitchFamily="18" charset="0"/>
                      </a:rPr>
                      <m:t>48 </m:t>
                    </m:r>
                  </m:oMath>
                </a14:m>
                <a:r>
                  <a:rPr lang="es-MX" sz="3200">
                    <a:solidFill>
                      <a:schemeClr val="tx1"/>
                    </a:solidFill>
                    <a:effectLst/>
                    <a:latin typeface="Times New Roman" panose="02020603050405020304" pitchFamily="18" charset="0"/>
                    <a:ea typeface="Times New Roman" panose="02020603050405020304" pitchFamily="18" charset="0"/>
                  </a:rPr>
                  <a:t>cách</a:t>
                </a:r>
                <a:r>
                  <a:rPr lang="es-MX" sz="3200">
                    <a:effectLst/>
                    <a:latin typeface="Times New Roman" panose="02020603050405020304" pitchFamily="18" charset="0"/>
                    <a:ea typeface="Times New Roman" panose="02020603050405020304" pitchFamily="18" charset="0"/>
                  </a:rPr>
                  <a:t>.	</a:t>
                </a:r>
                <a:r>
                  <a:rPr lang="es-MX" sz="3200" smtClean="0">
                    <a:effectLst/>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B</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b="0" i="1" smtClean="0">
                        <a:solidFill>
                          <a:schemeClr val="tx1"/>
                        </a:solidFill>
                        <a:effectLst/>
                        <a:latin typeface="Cambria Math" panose="02040503050406030204" pitchFamily="18" charset="0"/>
                        <a:ea typeface="Times New Roman" panose="02020603050405020304" pitchFamily="18" charset="0"/>
                      </a:rPr>
                      <m:t>24 </m:t>
                    </m:r>
                  </m:oMath>
                </a14:m>
                <a:r>
                  <a:rPr lang="es-MX" sz="3200">
                    <a:solidFill>
                      <a:schemeClr val="tx1"/>
                    </a:solidFill>
                    <a:effectLst/>
                    <a:latin typeface="Times New Roman" panose="02020603050405020304" pitchFamily="18" charset="0"/>
                    <a:ea typeface="Times New Roman" panose="02020603050405020304" pitchFamily="18" charset="0"/>
                  </a:rPr>
                  <a:t>cách</a:t>
                </a:r>
                <a:r>
                  <a:rPr lang="es-MX" sz="3200">
                    <a:effectLst/>
                    <a:latin typeface="Times New Roman" panose="02020603050405020304" pitchFamily="18" charset="0"/>
                    <a:ea typeface="Times New Roman" panose="02020603050405020304" pitchFamily="18" charset="0"/>
                  </a:rPr>
                  <a:t>.	</a:t>
                </a:r>
                <a:r>
                  <a:rPr lang="es-MX" sz="3200" smtClean="0">
                    <a:effectLst/>
                    <a:latin typeface="Times New Roman" panose="02020603050405020304" pitchFamily="18" charset="0"/>
                    <a:ea typeface="Times New Roman" panose="02020603050405020304" pitchFamily="18" charset="0"/>
                  </a:rPr>
                  <a:t>	</a:t>
                </a:r>
              </a:p>
              <a:p>
                <a:pPr algn="just">
                  <a:spcAft>
                    <a:spcPts val="0"/>
                  </a:spcAft>
                </a:pPr>
                <a:r>
                  <a:rPr lang="es-MX" sz="3200" b="1">
                    <a:solidFill>
                      <a:srgbClr val="0000FF"/>
                    </a:solidFill>
                    <a:latin typeface="Times New Roman" panose="02020603050405020304" pitchFamily="18" charset="0"/>
                    <a:ea typeface="Times New Roman" panose="02020603050405020304" pitchFamily="18" charset="0"/>
                  </a:rPr>
                  <a:t>	</a:t>
                </a:r>
                <a:r>
                  <a:rPr lang="es-MX" sz="3200" b="1" smtClean="0">
                    <a:solidFill>
                      <a:srgbClr val="0000FF"/>
                    </a:solidFill>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C</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b="0" i="1" smtClean="0">
                        <a:solidFill>
                          <a:schemeClr val="tx1"/>
                        </a:solidFill>
                        <a:effectLst/>
                        <a:latin typeface="Cambria Math" panose="02040503050406030204" pitchFamily="18" charset="0"/>
                        <a:ea typeface="Times New Roman" panose="02020603050405020304" pitchFamily="18" charset="0"/>
                      </a:rPr>
                      <m:t>6 </m:t>
                    </m:r>
                  </m:oMath>
                </a14:m>
                <a:r>
                  <a:rPr lang="es-MX" sz="3200">
                    <a:solidFill>
                      <a:schemeClr val="tx1"/>
                    </a:solidFill>
                    <a:effectLst/>
                    <a:latin typeface="Times New Roman" panose="02020603050405020304" pitchFamily="18" charset="0"/>
                    <a:ea typeface="Times New Roman" panose="02020603050405020304" pitchFamily="18" charset="0"/>
                  </a:rPr>
                  <a:t>cách</a:t>
                </a:r>
                <a:r>
                  <a:rPr lang="es-MX" sz="3200">
                    <a:effectLst/>
                    <a:latin typeface="Times New Roman" panose="02020603050405020304" pitchFamily="18" charset="0"/>
                    <a:ea typeface="Times New Roman" panose="02020603050405020304" pitchFamily="18" charset="0"/>
                  </a:rPr>
                  <a:t>.	</a:t>
                </a:r>
                <a:r>
                  <a:rPr lang="es-MX" sz="3200" smtClean="0">
                    <a:effectLst/>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D</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b="0" i="1" smtClean="0">
                        <a:solidFill>
                          <a:schemeClr val="tx1"/>
                        </a:solidFill>
                        <a:effectLst/>
                        <a:latin typeface="Cambria Math" panose="02040503050406030204" pitchFamily="18" charset="0"/>
                        <a:ea typeface="Times New Roman" panose="02020603050405020304" pitchFamily="18" charset="0"/>
                      </a:rPr>
                      <m:t>12</m:t>
                    </m:r>
                  </m:oMath>
                </a14:m>
                <a:r>
                  <a:rPr lang="es-MX" sz="3200">
                    <a:solidFill>
                      <a:schemeClr val="tx1"/>
                    </a:solidFill>
                    <a:effectLst/>
                    <a:latin typeface="Times New Roman" panose="02020603050405020304" pitchFamily="18" charset="0"/>
                    <a:ea typeface="Times New Roman" panose="02020603050405020304" pitchFamily="18" charset="0"/>
                  </a:rPr>
                  <a:t> cách</a:t>
                </a:r>
                <a:r>
                  <a:rPr lang="es-MX" sz="3200">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9257" y="1987215"/>
                <a:ext cx="11201400" cy="2554545"/>
              </a:xfrm>
              <a:prstGeom prst="rect">
                <a:avLst/>
              </a:prstGeom>
              <a:blipFill rotWithShape="0">
                <a:blip r:embed="rId2"/>
                <a:stretch>
                  <a:fillRect l="-1360" t="-3341" r="-1360" b="-6683"/>
                </a:stretch>
              </a:blipFill>
            </p:spPr>
            <p:txBody>
              <a:bodyPr/>
              <a:lstStyle/>
              <a:p>
                <a:r>
                  <a:rPr lang="en-US">
                    <a:noFill/>
                  </a:rPr>
                  <a:t> </a:t>
                </a:r>
              </a:p>
            </p:txBody>
          </p:sp>
        </mc:Fallback>
      </mc:AlternateContent>
      <p:sp>
        <p:nvSpPr>
          <p:cNvPr id="7" name="Oval 6"/>
          <p:cNvSpPr/>
          <p:nvPr/>
        </p:nvSpPr>
        <p:spPr>
          <a:xfrm>
            <a:off x="7172104" y="3998452"/>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45671" y="1928244"/>
                <a:ext cx="10845800" cy="1569660"/>
              </a:xfrm>
              <a:prstGeom prst="rect">
                <a:avLst/>
              </a:prstGeom>
            </p:spPr>
            <p:txBody>
              <a:bodyPr wrap="square">
                <a:spAutoFit/>
              </a:bodyPr>
              <a:lstStyle/>
              <a:p>
                <a:pPr>
                  <a:spcAft>
                    <a:spcPts val="0"/>
                  </a:spcAft>
                </a:pPr>
                <a:r>
                  <a:rPr lang="vi-VN" sz="3200" b="1">
                    <a:solidFill>
                      <a:srgbClr val="0000FF"/>
                    </a:solidFill>
                    <a:latin typeface="Times New Roman" panose="02020603050405020304" pitchFamily="18" charset="0"/>
                    <a:ea typeface="Times New Roman" panose="02020603050405020304" pitchFamily="18" charset="0"/>
                  </a:rPr>
                  <a:t>Câu </a:t>
                </a:r>
                <a:r>
                  <a:rPr lang="en-US" sz="3200" b="1" smtClean="0">
                    <a:solidFill>
                      <a:srgbClr val="0000FF"/>
                    </a:solidFill>
                    <a:effectLst/>
                    <a:latin typeface="Times New Roman" panose="02020603050405020304" pitchFamily="18" charset="0"/>
                    <a:ea typeface="Times New Roman" panose="02020603050405020304" pitchFamily="18" charset="0"/>
                  </a:rPr>
                  <a:t>11. </a:t>
                </a:r>
                <a:r>
                  <a:rPr lang="es-MX" sz="3200">
                    <a:effectLst/>
                    <a:latin typeface="Times New Roman" panose="02020603050405020304" pitchFamily="18" charset="0"/>
                    <a:ea typeface="Times New Roman" panose="02020603050405020304" pitchFamily="18" charset="0"/>
                  </a:rPr>
                  <a:t>Từ </a:t>
                </a:r>
                <a:r>
                  <a:rPr lang="vi-VN" sz="3200">
                    <a:effectLst/>
                    <a:latin typeface="Times New Roman" panose="02020603050405020304" pitchFamily="18" charset="0"/>
                    <a:ea typeface="Times New Roman" panose="02020603050405020304" pitchFamily="18" charset="0"/>
                  </a:rPr>
                  <a:t>các</a:t>
                </a:r>
                <a:r>
                  <a:rPr lang="es-MX" sz="3200">
                    <a:effectLst/>
                    <a:latin typeface="Times New Roman" panose="02020603050405020304" pitchFamily="18" charset="0"/>
                    <a:ea typeface="Times New Roman" panose="02020603050405020304" pitchFamily="18" charset="0"/>
                  </a:rPr>
                  <a:t> chữ số </a:t>
                </a:r>
                <a14:m>
                  <m:oMath xmlns:m="http://schemas.openxmlformats.org/officeDocument/2006/math">
                    <m:r>
                      <a:rPr lang="es-MX" sz="3200" i="1">
                        <a:effectLst/>
                        <a:latin typeface="Cambria Math" panose="02040503050406030204" pitchFamily="18" charset="0"/>
                        <a:ea typeface="Times New Roman" panose="02020603050405020304" pitchFamily="18" charset="0"/>
                      </a:rPr>
                      <m:t>0</m:t>
                    </m:r>
                  </m:oMath>
                </a14:m>
                <a:r>
                  <a:rPr lang="es-MX" sz="3200">
                    <a:effectLst/>
                    <a:latin typeface="Times New Roman" panose="02020603050405020304" pitchFamily="18" charset="0"/>
                    <a:ea typeface="Times New Roman" panose="02020603050405020304" pitchFamily="18" charset="0"/>
                  </a:rPr>
                  <a:t>,</a:t>
                </a:r>
                <a14:m>
                  <m:oMath xmlns:m="http://schemas.openxmlformats.org/officeDocument/2006/math">
                    <m:r>
                      <a:rPr lang="es-MX" sz="3200" i="1">
                        <a:effectLst/>
                        <a:latin typeface="Cambria Math" panose="02040503050406030204" pitchFamily="18" charset="0"/>
                        <a:ea typeface="Times New Roman" panose="02020603050405020304" pitchFamily="18" charset="0"/>
                      </a:rPr>
                      <m:t>1</m:t>
                    </m:r>
                  </m:oMath>
                </a14:m>
                <a:r>
                  <a:rPr lang="es-MX" sz="3200">
                    <a:effectLst/>
                    <a:latin typeface="Times New Roman" panose="02020603050405020304" pitchFamily="18" charset="0"/>
                    <a:ea typeface="Times New Roman" panose="02020603050405020304" pitchFamily="18" charset="0"/>
                  </a:rPr>
                  <a:t>,</a:t>
                </a:r>
                <a14:m>
                  <m:oMath xmlns:m="http://schemas.openxmlformats.org/officeDocument/2006/math">
                    <m:r>
                      <a:rPr lang="es-MX" sz="3200" i="1">
                        <a:effectLst/>
                        <a:latin typeface="Cambria Math" panose="02040503050406030204" pitchFamily="18" charset="0"/>
                        <a:ea typeface="Times New Roman" panose="02020603050405020304" pitchFamily="18" charset="0"/>
                      </a:rPr>
                      <m:t>2</m:t>
                    </m:r>
                  </m:oMath>
                </a14:m>
                <a:r>
                  <a:rPr lang="es-MX" sz="3200">
                    <a:effectLst/>
                    <a:latin typeface="Times New Roman" panose="02020603050405020304" pitchFamily="18" charset="0"/>
                    <a:ea typeface="Times New Roman" panose="02020603050405020304" pitchFamily="18" charset="0"/>
                  </a:rPr>
                  <a:t>,</a:t>
                </a:r>
                <a14:m>
                  <m:oMath xmlns:m="http://schemas.openxmlformats.org/officeDocument/2006/math">
                    <m:r>
                      <a:rPr lang="es-MX" sz="3200" i="1">
                        <a:effectLst/>
                        <a:latin typeface="Cambria Math" panose="02040503050406030204" pitchFamily="18" charset="0"/>
                        <a:ea typeface="Times New Roman" panose="02020603050405020304" pitchFamily="18" charset="0"/>
                      </a:rPr>
                      <m:t>3</m:t>
                    </m:r>
                  </m:oMath>
                </a14:m>
                <a:r>
                  <a:rPr lang="es-MX" sz="3200">
                    <a:effectLst/>
                    <a:latin typeface="Times New Roman" panose="02020603050405020304" pitchFamily="18" charset="0"/>
                    <a:ea typeface="Times New Roman" panose="02020603050405020304" pitchFamily="18" charset="0"/>
                  </a:rPr>
                  <a:t>,</a:t>
                </a:r>
                <a14:m>
                  <m:oMath xmlns:m="http://schemas.openxmlformats.org/officeDocument/2006/math">
                    <m:r>
                      <a:rPr lang="es-MX" sz="3200" i="1">
                        <a:effectLst/>
                        <a:latin typeface="Cambria Math" panose="02040503050406030204" pitchFamily="18" charset="0"/>
                        <a:ea typeface="Times New Roman" panose="02020603050405020304" pitchFamily="18" charset="0"/>
                      </a:rPr>
                      <m:t>4</m:t>
                    </m:r>
                  </m:oMath>
                </a14:m>
                <a:r>
                  <a:rPr lang="es-MX" sz="3200">
                    <a:effectLst/>
                    <a:latin typeface="Times New Roman" panose="02020603050405020304" pitchFamily="18" charset="0"/>
                    <a:ea typeface="Times New Roman" panose="02020603050405020304" pitchFamily="18" charset="0"/>
                  </a:rPr>
                  <a:t> có thể lập được bao nhiêu số tự nhiên gồm </a:t>
                </a:r>
                <a14:m>
                  <m:oMath xmlns:m="http://schemas.openxmlformats.org/officeDocument/2006/math">
                    <m:r>
                      <a:rPr lang="es-MX" sz="3200" i="1">
                        <a:effectLst/>
                        <a:latin typeface="Cambria Math" panose="02040503050406030204" pitchFamily="18" charset="0"/>
                        <a:ea typeface="Times New Roman" panose="02020603050405020304" pitchFamily="18" charset="0"/>
                      </a:rPr>
                      <m:t>5</m:t>
                    </m:r>
                  </m:oMath>
                </a14:m>
                <a:r>
                  <a:rPr lang="es-MX" sz="3200">
                    <a:effectLst/>
                    <a:latin typeface="Times New Roman" panose="02020603050405020304" pitchFamily="18" charset="0"/>
                    <a:ea typeface="Times New Roman" panose="02020603050405020304" pitchFamily="18" charset="0"/>
                  </a:rPr>
                  <a:t> chữ số đôi một khác nhau?</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FF"/>
                    </a:solidFill>
                    <a:effectLst/>
                    <a:latin typeface="Times New Roman" panose="02020603050405020304" pitchFamily="18" charset="0"/>
                    <a:ea typeface="Times New Roman" panose="02020603050405020304" pitchFamily="18" charset="0"/>
                  </a:rPr>
                  <a:t>	A. </a:t>
                </a:r>
                <a14:m>
                  <m:oMath xmlns:m="http://schemas.openxmlformats.org/officeDocument/2006/math">
                    <m:r>
                      <a:rPr lang="es-MX" sz="3200" i="1">
                        <a:effectLst/>
                        <a:latin typeface="Cambria Math" panose="02040503050406030204" pitchFamily="18" charset="0"/>
                        <a:ea typeface="Times New Roman" panose="02020603050405020304" pitchFamily="18" charset="0"/>
                      </a:rPr>
                      <m:t>96</m:t>
                    </m:r>
                  </m:oMath>
                </a14:m>
                <a:r>
                  <a:rPr lang="es-MX" sz="3200">
                    <a:effectLst/>
                    <a:latin typeface="Times New Roman" panose="02020603050405020304" pitchFamily="18" charset="0"/>
                    <a:ea typeface="Times New Roman" panose="02020603050405020304" pitchFamily="18" charset="0"/>
                  </a:rPr>
                  <a:t> số.	</a:t>
                </a:r>
                <a:r>
                  <a:rPr lang="es-MX" sz="3200" smtClean="0">
                    <a:effectLst/>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B</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120</m:t>
                    </m:r>
                  </m:oMath>
                </a14:m>
                <a:r>
                  <a:rPr lang="es-MX" sz="3200">
                    <a:effectLst/>
                    <a:latin typeface="Times New Roman" panose="02020603050405020304" pitchFamily="18" charset="0"/>
                    <a:ea typeface="Times New Roman" panose="02020603050405020304" pitchFamily="18" charset="0"/>
                  </a:rPr>
                  <a:t> số.	</a:t>
                </a:r>
                <a:r>
                  <a:rPr lang="es-MX" sz="3200" smtClean="0">
                    <a:effectLst/>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C</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28</m:t>
                    </m:r>
                  </m:oMath>
                </a14:m>
                <a:r>
                  <a:rPr lang="es-MX" sz="3200">
                    <a:effectLst/>
                    <a:latin typeface="Times New Roman" panose="02020603050405020304" pitchFamily="18" charset="0"/>
                    <a:ea typeface="Times New Roman" panose="02020603050405020304" pitchFamily="18" charset="0"/>
                  </a:rPr>
                  <a:t> số.	</a:t>
                </a:r>
                <a:r>
                  <a:rPr lang="es-MX" sz="3200" smtClean="0">
                    <a:effectLst/>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D</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14</m:t>
                    </m:r>
                  </m:oMath>
                </a14:m>
                <a:r>
                  <a:rPr lang="es-MX" sz="3200">
                    <a:effectLst/>
                    <a:latin typeface="Times New Roman" panose="02020603050405020304" pitchFamily="18" charset="0"/>
                    <a:ea typeface="Times New Roman" panose="02020603050405020304" pitchFamily="18" charset="0"/>
                  </a:rPr>
                  <a:t> số.</a:t>
                </a: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45671" y="1928244"/>
                <a:ext cx="10845800" cy="1569660"/>
              </a:xfrm>
              <a:prstGeom prst="rect">
                <a:avLst/>
              </a:prstGeom>
              <a:blipFill rotWithShape="0">
                <a:blip r:embed="rId2"/>
                <a:stretch>
                  <a:fillRect l="-1405" t="-5426" r="-1405" b="-11240"/>
                </a:stretch>
              </a:blipFill>
            </p:spPr>
            <p:txBody>
              <a:bodyPr/>
              <a:lstStyle/>
              <a:p>
                <a:r>
                  <a:rPr lang="en-US">
                    <a:noFill/>
                  </a:rPr>
                  <a:t> </a:t>
                </a:r>
              </a:p>
            </p:txBody>
          </p:sp>
        </mc:Fallback>
      </mc:AlternateContent>
      <p:sp>
        <p:nvSpPr>
          <p:cNvPr id="6" name="Oval 5"/>
          <p:cNvSpPr/>
          <p:nvPr/>
        </p:nvSpPr>
        <p:spPr>
          <a:xfrm>
            <a:off x="1678214" y="297542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177335" y="14870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12</a:t>
            </a:r>
            <a:endParaRPr lang="en-US" sz="3200" dirty="0">
              <a:solidFill>
                <a:prstClr val="black"/>
              </a:solidFill>
              <a:latin typeface="Times New Roman" pitchFamily="18" charset="0"/>
              <a:cs typeface="Times New Roman" pitchFamily="18" charset="0"/>
            </a:endParaRP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13</a:t>
            </a:r>
            <a:endParaRPr lang="en-US" sz="3200" dirty="0">
              <a:solidFill>
                <a:prstClr val="black"/>
              </a:solidFill>
              <a:latin typeface="Times New Roman" pitchFamily="18" charset="0"/>
              <a:cs typeface="Times New Roman" pitchFamily="18" charset="0"/>
            </a:endParaRP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14</a:t>
            </a:r>
            <a:endParaRPr lang="en-US" sz="3200" dirty="0">
              <a:solidFill>
                <a:prstClr val="black"/>
              </a:solidFill>
              <a:latin typeface="Times New Roman" pitchFamily="18" charset="0"/>
              <a:cs typeface="Times New Roman" pitchFamily="18" charset="0"/>
            </a:endParaRP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15</a:t>
            </a:r>
            <a:endParaRPr lang="en-US" sz="3200" dirty="0">
              <a:solidFill>
                <a:prstClr val="black"/>
              </a:solidFill>
              <a:latin typeface="Times New Roman" pitchFamily="18" charset="0"/>
              <a:cs typeface="Times New Roman" pitchFamily="18" charset="0"/>
            </a:endParaRP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7</a:t>
            </a:r>
            <a:endParaRPr lang="en-US" sz="3200" dirty="0">
              <a:solidFill>
                <a:prstClr val="black"/>
              </a:solidFill>
              <a:latin typeface="Times New Roman" pitchFamily="18" charset="0"/>
              <a:cs typeface="Times New Roman" pitchFamily="18" charset="0"/>
            </a:endParaRP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8</a:t>
            </a:r>
            <a:endParaRPr lang="en-US" sz="3200" dirty="0">
              <a:solidFill>
                <a:prstClr val="black"/>
              </a:solidFill>
              <a:latin typeface="Times New Roman" pitchFamily="18" charset="0"/>
              <a:cs typeface="Times New Roman" pitchFamily="18" charset="0"/>
            </a:endParaRP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9</a:t>
            </a:r>
            <a:endParaRPr lang="en-US" sz="3200" dirty="0">
              <a:solidFill>
                <a:prstClr val="black"/>
              </a:solidFill>
              <a:latin typeface="Times New Roman" pitchFamily="18" charset="0"/>
              <a:cs typeface="Times New Roman" pitchFamily="18" charset="0"/>
            </a:endParaRP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10</a:t>
            </a:r>
            <a:endParaRPr lang="en-US" sz="3200" dirty="0">
              <a:solidFill>
                <a:prstClr val="black"/>
              </a:solidFill>
              <a:latin typeface="Times New Roman" pitchFamily="18" charset="0"/>
              <a:cs typeface="Times New Roman" pitchFamily="18" charset="0"/>
            </a:endParaRP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5</a:t>
            </a:r>
            <a:endParaRPr lang="en-US" sz="3200" dirty="0">
              <a:solidFill>
                <a:prstClr val="black"/>
              </a:solidFill>
              <a:latin typeface="Times New Roman" pitchFamily="18" charset="0"/>
              <a:cs typeface="Times New Roman" pitchFamily="18" charset="0"/>
            </a:endParaRP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4</a:t>
            </a:r>
            <a:endParaRPr lang="en-US" sz="3200" dirty="0">
              <a:solidFill>
                <a:prstClr val="black"/>
              </a:solidFill>
              <a:latin typeface="Times New Roman" pitchFamily="18" charset="0"/>
              <a:cs typeface="Times New Roman" pitchFamily="18" charset="0"/>
            </a:endParaRPr>
          </a:p>
        </p:txBody>
      </p:sp>
      <p:sp>
        <p:nvSpPr>
          <p:cNvPr id="15" name="TextBox 1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3</a:t>
            </a:r>
            <a:endParaRPr lang="en-US" sz="3200" dirty="0">
              <a:solidFill>
                <a:prstClr val="black"/>
              </a:solidFill>
              <a:latin typeface="Times New Roman" pitchFamily="18" charset="0"/>
              <a:cs typeface="Times New Roman" pitchFamily="18" charset="0"/>
            </a:endParaRPr>
          </a:p>
        </p:txBody>
      </p:sp>
      <p:sp>
        <p:nvSpPr>
          <p:cNvPr id="16" name="TextBox 15">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2</a:t>
            </a:r>
            <a:endParaRPr lang="en-US" sz="3200" dirty="0">
              <a:solidFill>
                <a:prstClr val="black"/>
              </a:solidFill>
              <a:latin typeface="Times New Roman" pitchFamily="18" charset="0"/>
              <a:cs typeface="Times New Roman" pitchFamily="18" charset="0"/>
            </a:endParaRPr>
          </a:p>
        </p:txBody>
      </p:sp>
      <p:sp>
        <p:nvSpPr>
          <p:cNvPr id="17" name="TextBox 16">
            <a:hlinkClick r:id="rId14"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11</a:t>
            </a:r>
            <a:endParaRPr lang="en-US" sz="3200" dirty="0">
              <a:solidFill>
                <a:prstClr val="black"/>
              </a:solidFill>
              <a:latin typeface="Times New Roman" pitchFamily="18" charset="0"/>
              <a:cs typeface="Times New Roman" pitchFamily="18" charset="0"/>
            </a:endParaRPr>
          </a:p>
        </p:txBody>
      </p:sp>
      <p:sp>
        <p:nvSpPr>
          <p:cNvPr id="18" name="TextBox 17">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6</a:t>
            </a:r>
            <a:endParaRPr lang="en-US" sz="3200" dirty="0">
              <a:solidFill>
                <a:prstClr val="black"/>
              </a:solidFill>
              <a:latin typeface="Times New Roman" pitchFamily="18" charset="0"/>
              <a:cs typeface="Times New Roman" pitchFamily="18" charset="0"/>
            </a:endParaRPr>
          </a:p>
        </p:txBody>
      </p:sp>
      <p:sp>
        <p:nvSpPr>
          <p:cNvPr id="19" name="TextBox 18">
            <a:hlinkClick r:id="rId16"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a:t>
            </a:r>
          </a:p>
        </p:txBody>
      </p:sp>
      <p:sp>
        <p:nvSpPr>
          <p:cNvPr id="22" name="Isosceles Triangle 21">
            <a:hlinkClick r:id="rId1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hlinkClick r:id="rId1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488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870857" y="2015786"/>
                <a:ext cx="10972800" cy="2062103"/>
              </a:xfrm>
              <a:prstGeom prst="rect">
                <a:avLst/>
              </a:prstGeom>
            </p:spPr>
            <p:txBody>
              <a:bodyPr wrap="square">
                <a:spAutoFit/>
              </a:bodyPr>
              <a:lstStyle/>
              <a:p>
                <a:pPr algn="just">
                  <a:spcAft>
                    <a:spcPts val="0"/>
                  </a:spcAft>
                </a:pPr>
                <a:r>
                  <a:rPr lang="en-US" sz="3200" b="1">
                    <a:solidFill>
                      <a:srgbClr val="0000FF"/>
                    </a:solidFill>
                    <a:latin typeface="Times New Roman" panose="02020603050405020304" pitchFamily="18" charset="0"/>
                    <a:ea typeface="Times New Roman" panose="02020603050405020304" pitchFamily="18" charset="0"/>
                  </a:rPr>
                  <a:t>Câu 12.</a:t>
                </a:r>
                <a:r>
                  <a:rPr lang="en-US" sz="3200">
                    <a:effectLst/>
                    <a:latin typeface="Times New Roman" panose="02020603050405020304" pitchFamily="18" charset="0"/>
                    <a:ea typeface="Times New Roman" panose="02020603050405020304" pitchFamily="18" charset="0"/>
                  </a:rPr>
                  <a:t> Cho tập </a:t>
                </a:r>
                <a14:m>
                  <m:oMath xmlns:m="http://schemas.openxmlformats.org/officeDocument/2006/math">
                    <m:r>
                      <a:rPr lang="fr-FR" sz="3200" i="1">
                        <a:effectLst/>
                        <a:latin typeface="Cambria Math" panose="02040503050406030204" pitchFamily="18" charset="0"/>
                        <a:ea typeface="Times New Roman" panose="02020603050405020304" pitchFamily="18" charset="0"/>
                      </a:rPr>
                      <m:t>𝐴</m:t>
                    </m:r>
                    <m:r>
                      <a:rPr lang="fr-FR" sz="3200" i="1">
                        <a:effectLst/>
                        <a:latin typeface="Cambria Math" panose="02040503050406030204" pitchFamily="18" charset="0"/>
                        <a:ea typeface="Times New Roman" panose="02020603050405020304" pitchFamily="18" charset="0"/>
                      </a:rPr>
                      <m:t>={</m:t>
                    </m:r>
                    <m:r>
                      <m:rPr>
                        <m:nor/>
                      </m:rPr>
                      <a:rPr lang="fr-FR" sz="3200">
                        <a:effectLst/>
                        <a:latin typeface="Times New Roman" panose="02020603050405020304" pitchFamily="18" charset="0"/>
                        <a:ea typeface="Times New Roman" panose="02020603050405020304" pitchFamily="18" charset="0"/>
                      </a:rPr>
                      <m:t>0</m:t>
                    </m:r>
                    <m:r>
                      <m:rPr>
                        <m:nor/>
                      </m:rPr>
                      <a:rPr lang="fr-FR" sz="3200">
                        <a:effectLst/>
                        <a:latin typeface="Times New Roman" panose="02020603050405020304" pitchFamily="18" charset="0"/>
                        <a:ea typeface="Times New Roman" panose="02020603050405020304" pitchFamily="18" charset="0"/>
                      </a:rPr>
                      <m:t>;</m:t>
                    </m:r>
                    <m:r>
                      <m:rPr>
                        <m:nor/>
                      </m:rPr>
                      <a:rPr lang="fr-FR" sz="3200">
                        <a:effectLst/>
                        <a:latin typeface="Times New Roman" panose="02020603050405020304" pitchFamily="18" charset="0"/>
                        <a:ea typeface="Times New Roman" panose="02020603050405020304" pitchFamily="18" charset="0"/>
                      </a:rPr>
                      <m:t>1</m:t>
                    </m:r>
                    <m:r>
                      <m:rPr>
                        <m:nor/>
                      </m:rPr>
                      <a:rPr lang="fr-FR" sz="3200">
                        <a:effectLst/>
                        <a:latin typeface="Times New Roman" panose="02020603050405020304" pitchFamily="18" charset="0"/>
                        <a:ea typeface="Times New Roman" panose="02020603050405020304" pitchFamily="18" charset="0"/>
                      </a:rPr>
                      <m:t>;</m:t>
                    </m:r>
                    <m:r>
                      <m:rPr>
                        <m:nor/>
                      </m:rPr>
                      <a:rPr lang="fr-FR" sz="3200">
                        <a:effectLst/>
                        <a:latin typeface="Times New Roman" panose="02020603050405020304" pitchFamily="18" charset="0"/>
                        <a:ea typeface="Times New Roman" panose="02020603050405020304" pitchFamily="18" charset="0"/>
                      </a:rPr>
                      <m:t>2</m:t>
                    </m:r>
                    <m:r>
                      <m:rPr>
                        <m:nor/>
                      </m:rPr>
                      <a:rPr lang="fr-FR" sz="3200">
                        <a:effectLst/>
                        <a:latin typeface="Times New Roman" panose="02020603050405020304" pitchFamily="18" charset="0"/>
                        <a:ea typeface="Times New Roman" panose="02020603050405020304" pitchFamily="18" charset="0"/>
                      </a:rPr>
                      <m:t>;</m:t>
                    </m:r>
                    <m:r>
                      <m:rPr>
                        <m:nor/>
                      </m:rPr>
                      <a:rPr lang="fr-FR" sz="3200">
                        <a:effectLst/>
                        <a:latin typeface="Times New Roman" panose="02020603050405020304" pitchFamily="18" charset="0"/>
                        <a:ea typeface="Times New Roman" panose="02020603050405020304" pitchFamily="18" charset="0"/>
                      </a:rPr>
                      <m:t>3</m:t>
                    </m:r>
                    <m:r>
                      <m:rPr>
                        <m:nor/>
                      </m:rPr>
                      <a:rPr lang="fr-FR" sz="3200">
                        <a:effectLst/>
                        <a:latin typeface="Times New Roman" panose="02020603050405020304" pitchFamily="18" charset="0"/>
                        <a:ea typeface="Times New Roman" panose="02020603050405020304" pitchFamily="18" charset="0"/>
                      </a:rPr>
                      <m:t>;</m:t>
                    </m:r>
                    <m:r>
                      <m:rPr>
                        <m:nor/>
                      </m:rPr>
                      <a:rPr lang="fr-FR" sz="3200">
                        <a:effectLst/>
                        <a:latin typeface="Times New Roman" panose="02020603050405020304" pitchFamily="18" charset="0"/>
                        <a:ea typeface="Times New Roman" panose="02020603050405020304" pitchFamily="18" charset="0"/>
                      </a:rPr>
                      <m:t>4</m:t>
                    </m:r>
                    <m:r>
                      <m:rPr>
                        <m:nor/>
                      </m:rPr>
                      <a:rPr lang="fr-FR" sz="3200">
                        <a:effectLst/>
                        <a:latin typeface="Times New Roman" panose="02020603050405020304" pitchFamily="18" charset="0"/>
                        <a:ea typeface="Times New Roman" panose="02020603050405020304" pitchFamily="18" charset="0"/>
                      </a:rPr>
                      <m:t>;</m:t>
                    </m:r>
                    <m:r>
                      <m:rPr>
                        <m:nor/>
                      </m:rPr>
                      <a:rPr lang="fr-FR" sz="3200">
                        <a:effectLst/>
                        <a:latin typeface="Times New Roman" panose="02020603050405020304" pitchFamily="18" charset="0"/>
                        <a:ea typeface="Times New Roman" panose="02020603050405020304" pitchFamily="18" charset="0"/>
                      </a:rPr>
                      <m:t>5</m:t>
                    </m:r>
                    <m:r>
                      <m:rPr>
                        <m:nor/>
                      </m:rPr>
                      <a:rPr lang="fr-FR" sz="3200">
                        <a:effectLst/>
                        <a:latin typeface="Times New Roman" panose="02020603050405020304" pitchFamily="18" charset="0"/>
                        <a:ea typeface="Times New Roman" panose="02020603050405020304" pitchFamily="18" charset="0"/>
                      </a:rPr>
                      <m:t>;</m:t>
                    </m:r>
                    <m:r>
                      <m:rPr>
                        <m:nor/>
                      </m:rPr>
                      <a:rPr lang="fr-FR" sz="3200">
                        <a:effectLst/>
                        <a:latin typeface="Times New Roman" panose="02020603050405020304" pitchFamily="18" charset="0"/>
                        <a:ea typeface="Times New Roman" panose="02020603050405020304" pitchFamily="18" charset="0"/>
                      </a:rPr>
                      <m:t>7</m:t>
                    </m:r>
                    <m:r>
                      <m:rPr>
                        <m:nor/>
                      </m:rPr>
                      <a:rPr lang="fr-FR" sz="3200">
                        <a:effectLst/>
                        <a:latin typeface="Times New Roman" panose="02020603050405020304" pitchFamily="18" charset="0"/>
                        <a:ea typeface="Times New Roman" panose="02020603050405020304" pitchFamily="18" charset="0"/>
                      </a:rPr>
                      <m:t>;</m:t>
                    </m:r>
                    <m:r>
                      <m:rPr>
                        <m:nor/>
                      </m:rPr>
                      <a:rPr lang="fr-FR" sz="3200">
                        <a:effectLst/>
                        <a:latin typeface="Times New Roman" panose="02020603050405020304" pitchFamily="18" charset="0"/>
                        <a:ea typeface="Times New Roman" panose="02020603050405020304" pitchFamily="18" charset="0"/>
                      </a:rPr>
                      <m:t>9</m:t>
                    </m:r>
                    <m:r>
                      <a:rPr lang="fr-FR" sz="3200">
                        <a:effectLst/>
                        <a:latin typeface="Cambria Math" panose="02040503050406030204" pitchFamily="18" charset="0"/>
                        <a:ea typeface="Times New Roman" panose="02020603050405020304" pitchFamily="18" charset="0"/>
                      </a:rPr>
                      <m:t>}</m:t>
                    </m:r>
                  </m:oMath>
                </a14:m>
                <a:r>
                  <a:rPr lang="en-US" sz="3200">
                    <a:effectLst/>
                    <a:latin typeface="Times New Roman" panose="02020603050405020304" pitchFamily="18" charset="0"/>
                    <a:ea typeface="Times New Roman" panose="02020603050405020304" pitchFamily="18" charset="0"/>
                  </a:rPr>
                  <a:t>. Hỏi có bao nhiêu số tự nhiên có 8 chữ số khác nhau lập từ tập A, biết các chữ số chẵn không đứng cạnh nhau </a:t>
                </a:r>
              </a:p>
              <a:p>
                <a:pPr algn="just">
                  <a:spcAft>
                    <a:spcPts val="0"/>
                  </a:spcAft>
                </a:pPr>
                <a:r>
                  <a:rPr lang="en-US" sz="3200" b="1">
                    <a:solidFill>
                      <a:srgbClr val="0000FF"/>
                    </a:solidFill>
                    <a:effectLst/>
                    <a:latin typeface="Times New Roman" panose="02020603050405020304" pitchFamily="18" charset="0"/>
                    <a:ea typeface="Times New Roman" panose="02020603050405020304" pitchFamily="18" charset="0"/>
                  </a:rPr>
                  <a:t>	A.</a:t>
                </a:r>
                <a:r>
                  <a:rPr lang="en-US" sz="3200">
                    <a:effectLst/>
                    <a:latin typeface="Times New Roman" panose="02020603050405020304" pitchFamily="18" charset="0"/>
                    <a:ea typeface="Times New Roman" panose="02020603050405020304" pitchFamily="18" charset="0"/>
                  </a:rPr>
                  <a:t>7200.</a:t>
                </a:r>
                <a:r>
                  <a:rPr lang="en-US" sz="3200" b="1">
                    <a:solidFill>
                      <a:srgbClr val="0000FF"/>
                    </a:solidFill>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	B</a:t>
                </a:r>
                <a:r>
                  <a:rPr lang="en-US" sz="3200" b="1">
                    <a:solidFill>
                      <a:srgbClr val="0000FF"/>
                    </a:solidFill>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15000.</a:t>
                </a:r>
                <a:r>
                  <a:rPr lang="en-US" sz="3200" b="1">
                    <a:solidFill>
                      <a:srgbClr val="0000FF"/>
                    </a:solidFill>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	C</a:t>
                </a:r>
                <a:r>
                  <a:rPr lang="en-US" sz="3200" b="1">
                    <a:solidFill>
                      <a:srgbClr val="0000FF"/>
                    </a:solidFill>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10200.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12000.</a:t>
                </a:r>
              </a:p>
            </p:txBody>
          </p:sp>
        </mc:Choice>
        <mc:Fallback xmlns="">
          <p:sp>
            <p:nvSpPr>
              <p:cNvPr id="3" name="Rectangle 2"/>
              <p:cNvSpPr>
                <a:spLocks noRot="1" noChangeAspect="1" noMove="1" noResize="1" noEditPoints="1" noAdjustHandles="1" noChangeArrowheads="1" noChangeShapeType="1" noTextEdit="1"/>
              </p:cNvSpPr>
              <p:nvPr/>
            </p:nvSpPr>
            <p:spPr>
              <a:xfrm>
                <a:off x="870857" y="2015786"/>
                <a:ext cx="10972800" cy="2062103"/>
              </a:xfrm>
              <a:prstGeom prst="rect">
                <a:avLst/>
              </a:prstGeom>
              <a:blipFill rotWithShape="0">
                <a:blip r:embed="rId2"/>
                <a:stretch>
                  <a:fillRect l="-1444" t="-4142" r="-1389" b="-8580"/>
                </a:stretch>
              </a:blipFill>
            </p:spPr>
            <p:txBody>
              <a:bodyPr/>
              <a:lstStyle/>
              <a:p>
                <a:r>
                  <a:rPr lang="en-US">
                    <a:noFill/>
                  </a:rPr>
                  <a:t> </a:t>
                </a:r>
              </a:p>
            </p:txBody>
          </p:sp>
        </mc:Fallback>
      </mc:AlternateContent>
      <p:sp>
        <p:nvSpPr>
          <p:cNvPr id="7" name="Oval 6"/>
          <p:cNvSpPr/>
          <p:nvPr/>
        </p:nvSpPr>
        <p:spPr>
          <a:xfrm>
            <a:off x="10009414" y="3526971"/>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8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9600" y="1892872"/>
                <a:ext cx="11010900" cy="2062103"/>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Câu 13.</a:t>
                </a:r>
                <a:r>
                  <a:rPr lang="en-US" sz="3200">
                    <a:effectLst/>
                    <a:latin typeface="Times New Roman" panose="02020603050405020304" pitchFamily="18" charset="0"/>
                    <a:cs typeface="Times New Roman" panose="02020603050405020304" pitchFamily="18" charset="0"/>
                  </a:rPr>
                  <a:t> </a:t>
                </a:r>
                <a:r>
                  <a:rPr lang="pt-BR" sz="3200">
                    <a:effectLst/>
                    <a:latin typeface="Times New Roman" panose="02020603050405020304" pitchFamily="18" charset="0"/>
                    <a:cs typeface="Times New Roman" panose="02020603050405020304" pitchFamily="18" charset="0"/>
                  </a:rPr>
                  <a:t>Bạn muốn mua một cây bút mực và một cây bút chì. Các cây bút mực có </a:t>
                </a:r>
                <a14:m>
                  <m:oMath xmlns:m="http://schemas.openxmlformats.org/officeDocument/2006/math">
                    <m:r>
                      <a:rPr lang="pt-BR" sz="3200" i="1">
                        <a:effectLst/>
                        <a:latin typeface="Cambria Math" panose="02040503050406030204" pitchFamily="18" charset="0"/>
                      </a:rPr>
                      <m:t>8</m:t>
                    </m:r>
                  </m:oMath>
                </a14:m>
                <a:r>
                  <a:rPr lang="pt-BR" sz="3200">
                    <a:effectLst/>
                    <a:latin typeface="Times New Roman" panose="02020603050405020304" pitchFamily="18" charset="0"/>
                    <a:cs typeface="Times New Roman" panose="02020603050405020304" pitchFamily="18" charset="0"/>
                  </a:rPr>
                  <a:t>  màu khác nhau, các cây bút chì cũng có </a:t>
                </a:r>
                <a14:m>
                  <m:oMath xmlns:m="http://schemas.openxmlformats.org/officeDocument/2006/math">
                    <m:r>
                      <a:rPr lang="pt-BR" sz="3200" i="1">
                        <a:effectLst/>
                        <a:latin typeface="Cambria Math" panose="02040503050406030204" pitchFamily="18" charset="0"/>
                      </a:rPr>
                      <m:t>8</m:t>
                    </m:r>
                  </m:oMath>
                </a14:m>
                <a:r>
                  <a:rPr lang="pt-BR" sz="3200">
                    <a:effectLst/>
                    <a:latin typeface="Times New Roman" panose="02020603050405020304" pitchFamily="18" charset="0"/>
                    <a:cs typeface="Times New Roman" panose="02020603050405020304" pitchFamily="18" charset="0"/>
                  </a:rPr>
                  <a:t> màu khác nhau. </a:t>
                </a:r>
                <a:r>
                  <a:rPr lang="en-US" sz="3200">
                    <a:effectLst/>
                    <a:latin typeface="Times New Roman" panose="02020603050405020304" pitchFamily="18" charset="0"/>
                    <a:cs typeface="Times New Roman" panose="02020603050405020304" pitchFamily="18" charset="0"/>
                  </a:rPr>
                  <a:t>Như vậy bạn có bao nhiêu cách </a:t>
                </a:r>
                <a:r>
                  <a:rPr lang="en-US" sz="3200" smtClean="0">
                    <a:effectLst/>
                    <a:latin typeface="Times New Roman" panose="02020603050405020304" pitchFamily="18" charset="0"/>
                    <a:cs typeface="Times New Roman" panose="02020603050405020304" pitchFamily="18" charset="0"/>
                  </a:rPr>
                  <a:t>chọn?</a:t>
                </a:r>
                <a:endParaRPr lang="en-US" sz="3200">
                  <a:effectLst/>
                  <a:latin typeface="Times New Roman" panose="02020603050405020304" pitchFamily="18" charset="0"/>
                  <a:cs typeface="Times New Roman" panose="02020603050405020304" pitchFamily="18" charset="0"/>
                </a:endParaRPr>
              </a:p>
              <a:p>
                <a:pPr algn="just">
                  <a:spcAft>
                    <a:spcPts val="0"/>
                  </a:spcAft>
                </a:pPr>
                <a:r>
                  <a:rPr lang="pt-BR"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r>
                      <a:rPr lang="pt-BR" sz="3200" i="1">
                        <a:effectLst/>
                        <a:latin typeface="Cambria Math" panose="02040503050406030204" pitchFamily="18" charset="0"/>
                        <a:ea typeface="Times New Roman" panose="02020603050405020304" pitchFamily="18" charset="0"/>
                      </a:rPr>
                      <m:t>64</m:t>
                    </m:r>
                  </m:oMath>
                </a14:m>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pt-BR"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pt-BR"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pt-BR" sz="3200" i="1">
                        <a:effectLst/>
                        <a:latin typeface="Cambria Math" panose="02040503050406030204" pitchFamily="18" charset="0"/>
                        <a:ea typeface="Times New Roman" panose="02020603050405020304" pitchFamily="18" charset="0"/>
                      </a:rPr>
                      <m:t>16</m:t>
                    </m:r>
                  </m:oMath>
                </a14:m>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pt-BR"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pt-BR"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pt-BR" sz="3200" i="1">
                        <a:effectLst/>
                        <a:latin typeface="Cambria Math" panose="02040503050406030204" pitchFamily="18" charset="0"/>
                        <a:ea typeface="Times New Roman" panose="02020603050405020304" pitchFamily="18" charset="0"/>
                      </a:rPr>
                      <m:t>32</m:t>
                    </m:r>
                  </m:oMath>
                </a14:m>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pt-BR"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pt-BR"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pt-BR" sz="3200" i="1">
                        <a:effectLst/>
                        <a:latin typeface="Cambria Math" panose="02040503050406030204" pitchFamily="18" charset="0"/>
                        <a:ea typeface="Times New Roman" panose="02020603050405020304" pitchFamily="18" charset="0"/>
                      </a:rPr>
                      <m:t>20</m:t>
                    </m:r>
                  </m:oMath>
                </a14:m>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892872"/>
                <a:ext cx="11010900" cy="2062103"/>
              </a:xfrm>
              <a:prstGeom prst="rect">
                <a:avLst/>
              </a:prstGeom>
              <a:blipFill rotWithShape="0">
                <a:blip r:embed="rId2"/>
                <a:stretch>
                  <a:fillRect l="-1384" t="-4142" r="-1384" b="-8580"/>
                </a:stretch>
              </a:blipFill>
            </p:spPr>
            <p:txBody>
              <a:bodyPr/>
              <a:lstStyle/>
              <a:p>
                <a:r>
                  <a:rPr lang="en-US">
                    <a:noFill/>
                  </a:rPr>
                  <a:t> </a:t>
                </a:r>
              </a:p>
            </p:txBody>
          </p:sp>
        </mc:Fallback>
      </mc:AlternateContent>
      <p:sp>
        <p:nvSpPr>
          <p:cNvPr id="6" name="Oval 5"/>
          <p:cNvSpPr/>
          <p:nvPr/>
        </p:nvSpPr>
        <p:spPr>
          <a:xfrm>
            <a:off x="1518556" y="345440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7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40229" y="1997187"/>
                <a:ext cx="10960100" cy="1569660"/>
              </a:xfrm>
              <a:prstGeom prst="rect">
                <a:avLst/>
              </a:prstGeom>
            </p:spPr>
            <p:txBody>
              <a:bodyPr wrap="square">
                <a:spAutoFit/>
              </a:bodyPr>
              <a:lstStyle/>
              <a:p>
                <a:pPr algn="just"/>
                <a:r>
                  <a:rPr lang="pt-BR" sz="3200" b="1">
                    <a:solidFill>
                      <a:srgbClr val="0000FF"/>
                    </a:solidFill>
                    <a:latin typeface="Times New Roman" panose="02020603050405020304" pitchFamily="18" charset="0"/>
                    <a:cs typeface="Times New Roman" panose="02020603050405020304" pitchFamily="18" charset="0"/>
                  </a:rPr>
                  <a:t>Câu 14. </a:t>
                </a:r>
                <a:r>
                  <a:rPr lang="en-US" sz="3200">
                    <a:effectLst/>
                    <a:latin typeface="Times New Roman" panose="02020603050405020304" pitchFamily="18" charset="0"/>
                    <a:cs typeface="Times New Roman" panose="02020603050405020304" pitchFamily="18" charset="0"/>
                  </a:rPr>
                  <a:t>Có </a:t>
                </a:r>
                <a:r>
                  <a:rPr lang="en-US" sz="3200">
                    <a:solidFill>
                      <a:srgbClr val="000000"/>
                    </a:solidFill>
                    <a:effectLst/>
                    <a:latin typeface="Times New Roman" panose="02020603050405020304" pitchFamily="18" charset="0"/>
                    <a:cs typeface="Times New Roman" panose="02020603050405020304" pitchFamily="18" charset="0"/>
                  </a:rPr>
                  <a:t>bao</a:t>
                </a:r>
                <a:r>
                  <a:rPr lang="en-US" sz="3200">
                    <a:effectLst/>
                    <a:latin typeface="Times New Roman" panose="02020603050405020304" pitchFamily="18" charset="0"/>
                    <a:cs typeface="Times New Roman" panose="02020603050405020304" pitchFamily="18" charset="0"/>
                  </a:rPr>
                  <a:t> nhiêu cách sắp xếp </a:t>
                </a:r>
                <a14:m>
                  <m:oMath xmlns:m="http://schemas.openxmlformats.org/officeDocument/2006/math">
                    <m:r>
                      <a:rPr lang="en-US" sz="3200" i="1">
                        <a:effectLst/>
                        <a:latin typeface="Cambria Math" panose="02040503050406030204" pitchFamily="18" charset="0"/>
                      </a:rPr>
                      <m:t>3</m:t>
                    </m:r>
                  </m:oMath>
                </a14:m>
                <a:r>
                  <a:rPr lang="en-US" sz="3200">
                    <a:effectLst/>
                    <a:latin typeface="Times New Roman" panose="02020603050405020304" pitchFamily="18" charset="0"/>
                    <a:cs typeface="Times New Roman" panose="02020603050405020304" pitchFamily="18" charset="0"/>
                  </a:rPr>
                  <a:t>  nữ sinh, </a:t>
                </a:r>
                <a14:m>
                  <m:oMath xmlns:m="http://schemas.openxmlformats.org/officeDocument/2006/math">
                    <m:r>
                      <a:rPr lang="en-US" sz="3200" i="1">
                        <a:effectLst/>
                        <a:latin typeface="Cambria Math" panose="02040503050406030204" pitchFamily="18" charset="0"/>
                      </a:rPr>
                      <m:t>3</m:t>
                    </m:r>
                  </m:oMath>
                </a14:m>
                <a:r>
                  <a:rPr lang="en-US" sz="3200">
                    <a:effectLst/>
                    <a:latin typeface="Times New Roman" panose="02020603050405020304" pitchFamily="18" charset="0"/>
                    <a:cs typeface="Times New Roman" panose="02020603050405020304" pitchFamily="18" charset="0"/>
                  </a:rPr>
                  <a:t> nam sinh thành một hàng dọc sao cho các bạn nam và nữ ngồi xen </a:t>
                </a:r>
                <a:r>
                  <a:rPr lang="en-US" sz="3200" smtClean="0">
                    <a:effectLst/>
                    <a:latin typeface="Times New Roman" panose="02020603050405020304" pitchFamily="18" charset="0"/>
                    <a:cs typeface="Times New Roman" panose="02020603050405020304" pitchFamily="18" charset="0"/>
                  </a:rPr>
                  <a:t>kẽ nhau ?</a:t>
                </a:r>
                <a:endParaRPr lang="en-US" sz="3200">
                  <a:effectLst/>
                  <a:latin typeface="Times New Roman" panose="02020603050405020304" pitchFamily="18" charset="0"/>
                  <a:cs typeface="Times New Roman" panose="02020603050405020304" pitchFamily="18" charset="0"/>
                </a:endParaRPr>
              </a:p>
              <a:p>
                <a:pPr algn="just">
                  <a:spcAft>
                    <a:spcPts val="0"/>
                  </a:spcAft>
                </a:pP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r>
                      <a:rPr lang="en-US" sz="3200" i="1">
                        <a:effectLst/>
                        <a:latin typeface="Cambria Math" panose="02040503050406030204" pitchFamily="18" charset="0"/>
                        <a:ea typeface="Times New Roman" panose="02020603050405020304" pitchFamily="18" charset="0"/>
                      </a:rPr>
                      <m:t>6</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72</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720</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144</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740229" y="1997187"/>
                <a:ext cx="10960100" cy="1569660"/>
              </a:xfrm>
              <a:prstGeom prst="rect">
                <a:avLst/>
              </a:prstGeom>
              <a:blipFill rotWithShape="0">
                <a:blip r:embed="rId2"/>
                <a:stretch>
                  <a:fillRect l="-1390" t="-5447" r="-1446" b="-11673"/>
                </a:stretch>
              </a:blipFill>
            </p:spPr>
            <p:txBody>
              <a:bodyPr/>
              <a:lstStyle/>
              <a:p>
                <a:r>
                  <a:rPr lang="en-US">
                    <a:noFill/>
                  </a:rPr>
                  <a:t> </a:t>
                </a:r>
              </a:p>
            </p:txBody>
          </p:sp>
        </mc:Fallback>
      </mc:AlternateContent>
      <p:sp>
        <p:nvSpPr>
          <p:cNvPr id="7" name="Oval 6"/>
          <p:cNvSpPr/>
          <p:nvPr/>
        </p:nvSpPr>
        <p:spPr>
          <a:xfrm>
            <a:off x="4392386" y="307702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6" name="Isosceles Triangle 5">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8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916214" y="1860225"/>
                <a:ext cx="10718800" cy="3539430"/>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Câu </a:t>
                </a:r>
                <a:r>
                  <a:rPr lang="en-US" sz="3200" b="1" smtClean="0">
                    <a:solidFill>
                      <a:srgbClr val="0000FF"/>
                    </a:solidFill>
                    <a:latin typeface="Times New Roman" panose="02020603050405020304" pitchFamily="18" charset="0"/>
                    <a:cs typeface="Times New Roman" panose="02020603050405020304" pitchFamily="18" charset="0"/>
                  </a:rPr>
                  <a:t>15</a:t>
                </a:r>
                <a:r>
                  <a:rPr lang="en-US" sz="3200" b="1">
                    <a:solidFill>
                      <a:srgbClr val="0000FF"/>
                    </a:solidFill>
                    <a:latin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cs typeface="Times New Roman" panose="02020603050405020304" pitchFamily="18" charset="0"/>
                  </a:rPr>
                  <a:t> Từ thành phố A đến thành phố B có </a:t>
                </a:r>
                <a14:m>
                  <m:oMath xmlns:m="http://schemas.openxmlformats.org/officeDocument/2006/math">
                    <m:r>
                      <a:rPr lang="en-US" sz="3200" i="1">
                        <a:effectLst/>
                        <a:latin typeface="Cambria Math" panose="02040503050406030204" pitchFamily="18" charset="0"/>
                      </a:rPr>
                      <m:t>3</m:t>
                    </m:r>
                  </m:oMath>
                </a14:m>
                <a:r>
                  <a:rPr lang="en-US" sz="3200">
                    <a:effectLst/>
                    <a:latin typeface="Times New Roman" panose="02020603050405020304" pitchFamily="18" charset="0"/>
                    <a:cs typeface="Times New Roman" panose="02020603050405020304" pitchFamily="18" charset="0"/>
                  </a:rPr>
                  <a:t> con đường, từ thành phố A đến thành phố C có </a:t>
                </a:r>
                <a14:m>
                  <m:oMath xmlns:m="http://schemas.openxmlformats.org/officeDocument/2006/math">
                    <m:r>
                      <a:rPr lang="en-US" sz="3200" i="1">
                        <a:effectLst/>
                        <a:latin typeface="Cambria Math" panose="02040503050406030204" pitchFamily="18" charset="0"/>
                      </a:rPr>
                      <m:t>2</m:t>
                    </m:r>
                  </m:oMath>
                </a14:m>
                <a:r>
                  <a:rPr lang="en-US" sz="3200">
                    <a:effectLst/>
                    <a:latin typeface="Times New Roman" panose="02020603050405020304" pitchFamily="18" charset="0"/>
                    <a:cs typeface="Times New Roman" panose="02020603050405020304" pitchFamily="18" charset="0"/>
                  </a:rPr>
                  <a:t>  con đường, từ thành phố B đến thành phố D có </a:t>
                </a:r>
                <a14:m>
                  <m:oMath xmlns:m="http://schemas.openxmlformats.org/officeDocument/2006/math">
                    <m:r>
                      <a:rPr lang="en-US" sz="3200" i="1">
                        <a:effectLst/>
                        <a:latin typeface="Cambria Math" panose="02040503050406030204" pitchFamily="18" charset="0"/>
                      </a:rPr>
                      <m:t>2</m:t>
                    </m:r>
                  </m:oMath>
                </a14:m>
                <a:r>
                  <a:rPr lang="en-US" sz="3200">
                    <a:effectLst/>
                    <a:latin typeface="Times New Roman" panose="02020603050405020304" pitchFamily="18" charset="0"/>
                    <a:cs typeface="Times New Roman" panose="02020603050405020304" pitchFamily="18" charset="0"/>
                  </a:rPr>
                  <a:t>  con đường, từ thành phố C đến thành phố D có </a:t>
                </a:r>
                <a14:m>
                  <m:oMath xmlns:m="http://schemas.openxmlformats.org/officeDocument/2006/math">
                    <m:r>
                      <a:rPr lang="en-US" sz="3200" i="1">
                        <a:effectLst/>
                        <a:latin typeface="Cambria Math" panose="02040503050406030204" pitchFamily="18" charset="0"/>
                      </a:rPr>
                      <m:t>3</m:t>
                    </m:r>
                  </m:oMath>
                </a14:m>
                <a:r>
                  <a:rPr lang="en-US" sz="3200">
                    <a:effectLst/>
                    <a:latin typeface="Times New Roman" panose="02020603050405020304" pitchFamily="18" charset="0"/>
                    <a:cs typeface="Times New Roman" panose="02020603050405020304" pitchFamily="18" charset="0"/>
                  </a:rPr>
                  <a:t>  con đường, </a:t>
                </a:r>
                <a:r>
                  <a:rPr lang="en-US" sz="3200">
                    <a:solidFill>
                      <a:srgbClr val="000000"/>
                    </a:solidFill>
                    <a:effectLst/>
                    <a:latin typeface="Times New Roman" panose="02020603050405020304" pitchFamily="18" charset="0"/>
                    <a:cs typeface="Times New Roman" panose="02020603050405020304" pitchFamily="18" charset="0"/>
                  </a:rPr>
                  <a:t>không</a:t>
                </a:r>
                <a:r>
                  <a:rPr lang="en-US" sz="3200">
                    <a:effectLst/>
                    <a:latin typeface="Times New Roman" panose="02020603050405020304" pitchFamily="18" charset="0"/>
                    <a:cs typeface="Times New Roman" panose="02020603050405020304" pitchFamily="18" charset="0"/>
                  </a:rPr>
                  <a:t> có con đường nào nối từ thành phố C đến thành phố B. Hỏi có bao nhiêu con đường đi từ thành phố A đến thành phố D. </a:t>
                </a:r>
              </a:p>
              <a:p>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6</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12</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18</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36</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16214" y="1860225"/>
                <a:ext cx="10718800" cy="3539430"/>
              </a:xfrm>
              <a:prstGeom prst="rect">
                <a:avLst/>
              </a:prstGeom>
              <a:blipFill rotWithShape="0">
                <a:blip r:embed="rId2"/>
                <a:stretch>
                  <a:fillRect l="-1421" t="-2410" r="-1421" b="-4475"/>
                </a:stretch>
              </a:blipFill>
            </p:spPr>
            <p:txBody>
              <a:bodyPr/>
              <a:lstStyle/>
              <a:p>
                <a:r>
                  <a:rPr lang="en-US">
                    <a:noFill/>
                  </a:rPr>
                  <a:t> </a:t>
                </a:r>
              </a:p>
            </p:txBody>
          </p:sp>
        </mc:Fallback>
      </mc:AlternateContent>
      <p:sp>
        <p:nvSpPr>
          <p:cNvPr id="7" name="Oval 6"/>
          <p:cNvSpPr/>
          <p:nvPr/>
        </p:nvSpPr>
        <p:spPr>
          <a:xfrm>
            <a:off x="4566557" y="483138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409134" y="448582"/>
            <a:ext cx="7145131" cy="1243692"/>
          </a:xfrm>
          <a:prstGeom prst="rect">
            <a:avLst/>
          </a:prstGeom>
        </p:spPr>
      </p:pic>
      <p:sp>
        <p:nvSpPr>
          <p:cNvPr id="10" name="Isosceles Triangle 9">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367835" y="1537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35000" y="2674372"/>
                <a:ext cx="11023600" cy="1569660"/>
              </a:xfrm>
              <a:prstGeom prst="rect">
                <a:avLst/>
              </a:prstGeom>
            </p:spPr>
            <p:txBody>
              <a:bodyPr wrap="square">
                <a:spAutoFit/>
              </a:bodyPr>
              <a:lstStyle/>
              <a:p>
                <a:pPr>
                  <a:spcAft>
                    <a:spcPts val="0"/>
                  </a:spcAft>
                </a:pPr>
                <a:r>
                  <a:rPr lang="en-US" sz="3200" b="1">
                    <a:solidFill>
                      <a:srgbClr val="0000FF"/>
                    </a:solidFill>
                    <a:latin typeface="Times New Roman" panose="02020603050405020304" pitchFamily="18" charset="0"/>
                    <a:ea typeface="Times New Roman" panose="02020603050405020304" pitchFamily="18" charset="0"/>
                  </a:rPr>
                  <a:t>Câu 1. </a:t>
                </a:r>
                <a:r>
                  <a:rPr lang="nl-NL" sz="3200">
                    <a:effectLst/>
                    <a:latin typeface="Times New Roman" panose="02020603050405020304" pitchFamily="18" charset="0"/>
                    <a:ea typeface="Times New Roman" panose="02020603050405020304" pitchFamily="18" charset="0"/>
                  </a:rPr>
                  <a:t>Từ c</a:t>
                </a:r>
                <a:r>
                  <a:rPr lang="en-US" sz="3200">
                    <a:solidFill>
                      <a:srgbClr val="000000"/>
                    </a:solidFill>
                    <a:effectLst/>
                    <a:latin typeface="Times New Roman" panose="02020603050405020304" pitchFamily="18" charset="0"/>
                    <a:ea typeface="Times New Roman" panose="02020603050405020304" pitchFamily="18" charset="0"/>
                  </a:rPr>
                  <a:t>á</a:t>
                </a:r>
                <a:r>
                  <a:rPr lang="nl-NL" sz="3200">
                    <a:effectLst/>
                    <a:latin typeface="Times New Roman" panose="02020603050405020304" pitchFamily="18" charset="0"/>
                    <a:ea typeface="Times New Roman" panose="02020603050405020304" pitchFamily="18" charset="0"/>
                  </a:rPr>
                  <a:t>c số </a:t>
                </a:r>
                <a14:m>
                  <m:oMath xmlns:m="http://schemas.openxmlformats.org/officeDocument/2006/math">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5</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6</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7</m:t>
                    </m:r>
                  </m:oMath>
                </a14:m>
                <a:r>
                  <a:rPr lang="nl-NL" sz="3200">
                    <a:effectLst/>
                    <a:latin typeface="Times New Roman" panose="02020603050405020304" pitchFamily="18" charset="0"/>
                    <a:ea typeface="Times New Roman" panose="02020603050405020304" pitchFamily="18" charset="0"/>
                  </a:rPr>
                  <a:t> lập được bao nhiêu số tự nhiên gồm 4 chữ số khác nhau và là số chẵn</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n-US" sz="3200" b="1" smtClean="0">
                    <a:solidFill>
                      <a:srgbClr val="0000CC"/>
                    </a:solidFill>
                    <a:effectLst/>
                    <a:latin typeface="Times New Roman" panose="02020603050405020304" pitchFamily="18" charset="0"/>
                    <a:ea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rPr>
                  <a:t>A</a:t>
                </a:r>
                <a:r>
                  <a:rPr lang="vi-VN" sz="3200" b="1">
                    <a:solidFill>
                      <a:srgbClr val="0000CC"/>
                    </a:solidFill>
                    <a:effectLst/>
                    <a:latin typeface="Times New Roman" panose="02020603050405020304" pitchFamily="18" charset="0"/>
                    <a:ea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360</a:t>
                </a:r>
                <a:r>
                  <a:rPr lang="vi-VN"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rPr>
                  <a:t>B</a:t>
                </a:r>
                <a:r>
                  <a:rPr lang="vi-VN" sz="3200" b="1">
                    <a:solidFill>
                      <a:srgbClr val="0000CC"/>
                    </a:solidFill>
                    <a:effectLst/>
                    <a:latin typeface="Times New Roman" panose="02020603050405020304" pitchFamily="18" charset="0"/>
                    <a:ea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343</a:t>
                </a:r>
                <a:r>
                  <a:rPr lang="vi-VN"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rPr>
                  <a:t>C</a:t>
                </a:r>
                <a:r>
                  <a:rPr lang="vi-VN" sz="3200" b="1">
                    <a:solidFill>
                      <a:srgbClr val="0000CC"/>
                    </a:solidFill>
                    <a:effectLst/>
                    <a:latin typeface="Times New Roman" panose="02020603050405020304" pitchFamily="18" charset="0"/>
                    <a:ea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523</a:t>
                </a:r>
                <a:r>
                  <a:rPr lang="vi-VN"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rPr>
                  <a:t>D</a:t>
                </a:r>
                <a:r>
                  <a:rPr lang="vi-VN" sz="3200" b="1">
                    <a:solidFill>
                      <a:srgbClr val="0000CC"/>
                    </a:solidFill>
                    <a:effectLst/>
                    <a:latin typeface="Times New Roman" panose="02020603050405020304" pitchFamily="18" charset="0"/>
                    <a:ea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347</a:t>
                </a:r>
                <a:r>
                  <a:rPr lang="en-US" sz="3200" smtClean="0">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000" y="2674372"/>
                <a:ext cx="11023600" cy="1569660"/>
              </a:xfrm>
              <a:prstGeom prst="rect">
                <a:avLst/>
              </a:prstGeom>
              <a:blipFill rotWithShape="0">
                <a:blip r:embed="rId3"/>
                <a:stretch>
                  <a:fillRect l="-1382" t="-5447" b="-11673"/>
                </a:stretch>
              </a:blipFill>
            </p:spPr>
            <p:txBody>
              <a:bodyPr/>
              <a:lstStyle/>
              <a:p>
                <a:r>
                  <a:rPr lang="en-US">
                    <a:noFill/>
                  </a:rPr>
                  <a:t> </a:t>
                </a:r>
              </a:p>
            </p:txBody>
          </p:sp>
        </mc:Fallback>
      </mc:AlternateContent>
      <p:sp>
        <p:nvSpPr>
          <p:cNvPr id="8" name="Oval 7"/>
          <p:cNvSpPr/>
          <p:nvPr/>
        </p:nvSpPr>
        <p:spPr>
          <a:xfrm>
            <a:off x="1547584" y="374468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Isosceles Triangle 8">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6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616857" y="1925072"/>
                <a:ext cx="11010900" cy="1569660"/>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Câu 2. </a:t>
                </a:r>
                <a:r>
                  <a:rPr lang="nl-NL" sz="3200">
                    <a:effectLst/>
                    <a:latin typeface="Times New Roman" panose="02020603050405020304" pitchFamily="18" charset="0"/>
                    <a:cs typeface="Times New Roman" panose="02020603050405020304" pitchFamily="18" charset="0"/>
                  </a:rPr>
                  <a:t>Có bao nhiêu chữ số chẵn gồm bốn chữ số đôi một khác nhau được lập từ các số </a:t>
                </a:r>
                <a14:m>
                  <m:oMath xmlns:m="http://schemas.openxmlformats.org/officeDocument/2006/math">
                    <m:r>
                      <a:rPr lang="en-US" sz="3200" i="1">
                        <a:effectLst/>
                        <a:latin typeface="Cambria Math" panose="02040503050406030204" pitchFamily="18" charset="0"/>
                      </a:rPr>
                      <m:t>0</m:t>
                    </m:r>
                    <m:r>
                      <a:rPr lang="en-US" sz="3200" i="1">
                        <a:effectLst/>
                        <a:latin typeface="Cambria Math" panose="02040503050406030204" pitchFamily="18" charset="0"/>
                      </a:rPr>
                      <m:t>,</m:t>
                    </m:r>
                    <m:r>
                      <a:rPr lang="en-US" sz="3200" i="1">
                        <a:effectLst/>
                        <a:latin typeface="Cambria Math" panose="02040503050406030204" pitchFamily="18" charset="0"/>
                      </a:rPr>
                      <m:t>1</m:t>
                    </m:r>
                    <m:r>
                      <a:rPr lang="en-US" sz="3200" i="1">
                        <a:effectLst/>
                        <a:latin typeface="Cambria Math" panose="02040503050406030204" pitchFamily="18" charset="0"/>
                      </a:rPr>
                      <m:t>,</m:t>
                    </m:r>
                    <m:r>
                      <a:rPr lang="en-US" sz="3200" i="1">
                        <a:effectLst/>
                        <a:latin typeface="Cambria Math" panose="02040503050406030204" pitchFamily="18" charset="0"/>
                      </a:rPr>
                      <m:t>2</m:t>
                    </m:r>
                    <m:r>
                      <a:rPr lang="en-US" sz="3200" i="1">
                        <a:effectLst/>
                        <a:latin typeface="Cambria Math" panose="02040503050406030204" pitchFamily="18" charset="0"/>
                      </a:rPr>
                      <m:t>,</m:t>
                    </m:r>
                    <m:r>
                      <a:rPr lang="en-US" sz="3200" i="1">
                        <a:effectLst/>
                        <a:latin typeface="Cambria Math" panose="02040503050406030204" pitchFamily="18" charset="0"/>
                      </a:rPr>
                      <m:t>4</m:t>
                    </m:r>
                    <m:r>
                      <a:rPr lang="en-US" sz="3200" i="1">
                        <a:effectLst/>
                        <a:latin typeface="Cambria Math" panose="02040503050406030204" pitchFamily="18" charset="0"/>
                      </a:rPr>
                      <m:t>,</m:t>
                    </m:r>
                    <m:r>
                      <a:rPr lang="en-US" sz="3200" i="1">
                        <a:effectLst/>
                        <a:latin typeface="Cambria Math" panose="02040503050406030204" pitchFamily="18" charset="0"/>
                      </a:rPr>
                      <m:t>5</m:t>
                    </m:r>
                    <m:r>
                      <a:rPr lang="en-US" sz="3200" i="1">
                        <a:effectLst/>
                        <a:latin typeface="Cambria Math" panose="02040503050406030204" pitchFamily="18" charset="0"/>
                      </a:rPr>
                      <m:t>,</m:t>
                    </m:r>
                    <m:r>
                      <a:rPr lang="en-US" sz="3200" i="1">
                        <a:effectLst/>
                        <a:latin typeface="Cambria Math" panose="02040503050406030204" pitchFamily="18" charset="0"/>
                      </a:rPr>
                      <m:t>6</m:t>
                    </m:r>
                    <m:r>
                      <a:rPr lang="en-US" sz="3200" i="1">
                        <a:effectLst/>
                        <a:latin typeface="Cambria Math" panose="02040503050406030204" pitchFamily="18" charset="0"/>
                      </a:rPr>
                      <m:t>,</m:t>
                    </m:r>
                    <m:r>
                      <a:rPr lang="en-US" sz="3200" i="1">
                        <a:effectLst/>
                        <a:latin typeface="Cambria Math" panose="02040503050406030204" pitchFamily="18" charset="0"/>
                      </a:rPr>
                      <m:t>8</m:t>
                    </m:r>
                  </m:oMath>
                </a14:m>
                <a:r>
                  <a:rPr lang="nl-NL" sz="32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cs typeface="Times New Roman" panose="02020603050405020304" pitchFamily="18" charset="0"/>
                </a:endParaRPr>
              </a:p>
              <a:p>
                <a:pPr algn="just">
                  <a:spcAft>
                    <a:spcPts val="0"/>
                  </a:spcAft>
                </a:pPr>
                <a:r>
                  <a:rPr lang="en-US"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252</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520</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480</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368</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16857" y="1925072"/>
                <a:ext cx="11010900" cy="1569660"/>
              </a:xfrm>
              <a:prstGeom prst="rect">
                <a:avLst/>
              </a:prstGeom>
              <a:blipFill rotWithShape="0">
                <a:blip r:embed="rId2"/>
                <a:stretch>
                  <a:fillRect l="-1384" t="-5447" r="-1440" b="-11673"/>
                </a:stretch>
              </a:blipFill>
            </p:spPr>
            <p:txBody>
              <a:bodyPr/>
              <a:lstStyle/>
              <a:p>
                <a:r>
                  <a:rPr lang="en-US">
                    <a:noFill/>
                  </a:rPr>
                  <a:t> </a:t>
                </a:r>
              </a:p>
            </p:txBody>
          </p:sp>
        </mc:Fallback>
      </mc:AlternateContent>
      <p:sp>
        <p:nvSpPr>
          <p:cNvPr id="9" name="Oval 8"/>
          <p:cNvSpPr/>
          <p:nvPr/>
        </p:nvSpPr>
        <p:spPr>
          <a:xfrm>
            <a:off x="4276272" y="296091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628" y="1839345"/>
            <a:ext cx="10631715" cy="2062103"/>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Câu 3. </a:t>
            </a:r>
            <a:r>
              <a:rPr lang="en-US" sz="3200">
                <a:solidFill>
                  <a:srgbClr val="000000"/>
                </a:solidFill>
                <a:latin typeface="Times New Roman" panose="02020603050405020304" pitchFamily="18" charset="0"/>
                <a:cs typeface="Times New Roman" panose="02020603050405020304" pitchFamily="18" charset="0"/>
              </a:rPr>
              <a:t>Tính</a:t>
            </a:r>
            <a:r>
              <a:rPr lang="nl-NL" sz="3200">
                <a:latin typeface="Times New Roman" panose="02020603050405020304" pitchFamily="18" charset="0"/>
                <a:cs typeface="Times New Roman" panose="02020603050405020304" pitchFamily="18" charset="0"/>
              </a:rPr>
              <a:t> tổng các chữ số gồm 5 chữ số khác nhau được lập từ các số 1, 2, 3, 4, 5?</a:t>
            </a:r>
            <a:endParaRPr lang="en-US" sz="3200">
              <a:latin typeface="Times New Roman" panose="02020603050405020304" pitchFamily="18" charset="0"/>
              <a:cs typeface="Times New Roman" panose="02020603050405020304" pitchFamily="18" charset="0"/>
            </a:endParaRPr>
          </a:p>
          <a:p>
            <a:pPr>
              <a:spcAft>
                <a:spcPts val="0"/>
              </a:spcAft>
            </a:pPr>
            <a:r>
              <a:rPr lang="nl-NL"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a:latin typeface="Times New Roman" panose="02020603050405020304" pitchFamily="18" charset="0"/>
                <a:ea typeface="Times New Roman" panose="02020603050405020304" pitchFamily="18" charset="0"/>
                <a:cs typeface="Times New Roman" panose="02020603050405020304" pitchFamily="18" charset="0"/>
              </a:rPr>
              <a:t>3999960    	</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 </a:t>
            </a:r>
            <a:r>
              <a:rPr lang="nl-NL" sz="3200">
                <a:latin typeface="Times New Roman" panose="02020603050405020304" pitchFamily="18" charset="0"/>
                <a:ea typeface="Times New Roman" panose="02020603050405020304" pitchFamily="18" charset="0"/>
                <a:cs typeface="Times New Roman" panose="02020603050405020304" pitchFamily="18" charset="0"/>
              </a:rPr>
              <a:t>33778933</a:t>
            </a:r>
            <a:r>
              <a:rPr lang="nl-NL" sz="3200" b="1">
                <a:latin typeface="Times New Roman" panose="02020603050405020304" pitchFamily="18" charset="0"/>
                <a:ea typeface="Times New Roman" panose="02020603050405020304" pitchFamily="18" charset="0"/>
                <a:cs typeface="Times New Roman" panose="02020603050405020304" pitchFamily="18" charset="0"/>
              </a:rPr>
              <a:t>	</a:t>
            </a:r>
            <a:endParaRPr lang="nl-NL" sz="3200" b="1"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C</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a:latin typeface="Times New Roman" panose="02020603050405020304" pitchFamily="18" charset="0"/>
                <a:ea typeface="Times New Roman" panose="02020603050405020304" pitchFamily="18" charset="0"/>
                <a:cs typeface="Times New Roman" panose="02020603050405020304" pitchFamily="18" charset="0"/>
              </a:rPr>
              <a:t>4859473   	</a:t>
            </a:r>
            <a:r>
              <a:rPr lang="nl-NL"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 </a:t>
            </a:r>
            <a:r>
              <a:rPr lang="nl-NL" sz="3200">
                <a:latin typeface="Times New Roman" panose="02020603050405020304" pitchFamily="18" charset="0"/>
                <a:ea typeface="Times New Roman" panose="02020603050405020304" pitchFamily="18" charset="0"/>
                <a:cs typeface="Times New Roman" panose="02020603050405020304" pitchFamily="18" charset="0"/>
              </a:rPr>
              <a:t>3847294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Oval 6"/>
          <p:cNvSpPr/>
          <p:nvPr/>
        </p:nvSpPr>
        <p:spPr>
          <a:xfrm>
            <a:off x="2737758" y="2888344"/>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2"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3"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8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88785" y="1907831"/>
                <a:ext cx="10477500" cy="1569660"/>
              </a:xfrm>
              <a:prstGeom prst="rect">
                <a:avLst/>
              </a:prstGeom>
            </p:spPr>
            <p:txBody>
              <a:bodyPr wrap="square">
                <a:spAutoFit/>
              </a:bodyPr>
              <a:lstStyle/>
              <a:p>
                <a:pPr algn="just"/>
                <a:r>
                  <a:rPr lang="en-US" sz="3200" b="1">
                    <a:solidFill>
                      <a:srgbClr val="0000FF"/>
                    </a:solidFill>
                    <a:latin typeface="Times New Roman" panose="02020603050405020304" pitchFamily="18" charset="0"/>
                    <a:cs typeface="Times New Roman" panose="02020603050405020304" pitchFamily="18" charset="0"/>
                  </a:rPr>
                  <a:t>Câu 4. </a:t>
                </a:r>
                <a:r>
                  <a:rPr lang="en-US" sz="3200">
                    <a:effectLst/>
                    <a:latin typeface="Times New Roman" panose="02020603050405020304" pitchFamily="18" charset="0"/>
                    <a:cs typeface="Times New Roman" panose="02020603050405020304" pitchFamily="18" charset="0"/>
                  </a:rPr>
                  <a:t>Có bao nhiêu số tự nhiên có chín chữ số mà các chữ số của nó viết theo thứ tự giảm </a:t>
                </a:r>
                <a:r>
                  <a:rPr lang="en-US" sz="3200" smtClean="0">
                    <a:effectLst/>
                    <a:latin typeface="Times New Roman" panose="02020603050405020304" pitchFamily="18" charset="0"/>
                    <a:cs typeface="Times New Roman" panose="02020603050405020304" pitchFamily="18" charset="0"/>
                  </a:rPr>
                  <a:t>dần?</a:t>
                </a:r>
                <a:endParaRPr lang="en-US" sz="3200">
                  <a:effectLst/>
                  <a:latin typeface="Times New Roman" panose="02020603050405020304" pitchFamily="18" charset="0"/>
                  <a:cs typeface="Times New Roman" panose="02020603050405020304" pitchFamily="18" charset="0"/>
                </a:endParaRPr>
              </a:p>
              <a:p>
                <a:pPr>
                  <a:spcAft>
                    <a:spcPts val="0"/>
                  </a:spcAft>
                </a:pPr>
                <a:r>
                  <a:rPr lang="en-US"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5</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Times New Roman" panose="02020603050405020304" pitchFamily="18" charset="0"/>
                      </a:rPr>
                      <m:t>15</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55</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10</m:t>
                    </m:r>
                  </m:oMath>
                </a14:m>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988785" y="1907831"/>
                <a:ext cx="10477500" cy="1569660"/>
              </a:xfrm>
              <a:prstGeom prst="rect">
                <a:avLst/>
              </a:prstGeom>
              <a:blipFill rotWithShape="0">
                <a:blip r:embed="rId2"/>
                <a:stretch>
                  <a:fillRect l="-1454" t="-5447" r="-1513" b="-11673"/>
                </a:stretch>
              </a:blipFill>
            </p:spPr>
            <p:txBody>
              <a:bodyPr/>
              <a:lstStyle/>
              <a:p>
                <a:r>
                  <a:rPr lang="en-US">
                    <a:noFill/>
                  </a:rPr>
                  <a:t> </a:t>
                </a:r>
              </a:p>
            </p:txBody>
          </p:sp>
        </mc:Fallback>
      </mc:AlternateContent>
      <p:sp>
        <p:nvSpPr>
          <p:cNvPr id="8" name="Oval 7"/>
          <p:cNvSpPr/>
          <p:nvPr/>
        </p:nvSpPr>
        <p:spPr>
          <a:xfrm>
            <a:off x="10125529" y="294640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0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02129" y="1676515"/>
                <a:ext cx="11127014" cy="1569660"/>
              </a:xfrm>
              <a:prstGeom prst="rect">
                <a:avLst/>
              </a:prstGeom>
            </p:spPr>
            <p:txBody>
              <a:bodyPr wrap="square">
                <a:spAutoFit/>
              </a:bodyPr>
              <a:lstStyle/>
              <a:p>
                <a:pPr>
                  <a:spcAft>
                    <a:spcPts val="0"/>
                  </a:spcAft>
                </a:pPr>
                <a:r>
                  <a:rPr lang="en-US" sz="3200" b="1">
                    <a:solidFill>
                      <a:srgbClr val="0000FF"/>
                    </a:solidFill>
                    <a:latin typeface="Times New Roman" panose="02020603050405020304" pitchFamily="18" charset="0"/>
                    <a:ea typeface="Times New Roman" panose="02020603050405020304" pitchFamily="18" charset="0"/>
                  </a:rPr>
                  <a:t>Câu </a:t>
                </a:r>
                <a:r>
                  <a:rPr lang="en-US" sz="3200" b="1" smtClean="0">
                    <a:solidFill>
                      <a:srgbClr val="0000FF"/>
                    </a:solidFill>
                    <a:latin typeface="Times New Roman" panose="02020603050405020304" pitchFamily="18" charset="0"/>
                    <a:ea typeface="Times New Roman" panose="02020603050405020304" pitchFamily="18" charset="0"/>
                  </a:rPr>
                  <a:t>5. </a:t>
                </a:r>
                <a:r>
                  <a:rPr lang="vi-VN" sz="3200">
                    <a:effectLst/>
                    <a:latin typeface="Times New Roman" panose="02020603050405020304" pitchFamily="18" charset="0"/>
                    <a:ea typeface="Times New Roman" panose="02020603050405020304" pitchFamily="18" charset="0"/>
                  </a:rPr>
                  <a:t>Một</a:t>
                </a:r>
                <a:r>
                  <a:rPr lang="pt-BR" sz="3200">
                    <a:effectLst/>
                    <a:latin typeface="Times New Roman" panose="02020603050405020304" pitchFamily="18" charset="0"/>
                    <a:ea typeface="Times New Roman" panose="02020603050405020304" pitchFamily="18" charset="0"/>
                  </a:rPr>
                  <a:t> bộ truyện tranh gồm </a:t>
                </a:r>
                <a14:m>
                  <m:oMath xmlns:m="http://schemas.openxmlformats.org/officeDocument/2006/math">
                    <m:r>
                      <a:rPr lang="es-MX" sz="3200" i="1">
                        <a:effectLst/>
                        <a:latin typeface="Cambria Math" panose="02040503050406030204" pitchFamily="18" charset="0"/>
                        <a:ea typeface="Times New Roman" panose="02020603050405020304" pitchFamily="18" charset="0"/>
                      </a:rPr>
                      <m:t>30</m:t>
                    </m:r>
                  </m:oMath>
                </a14:m>
                <a:r>
                  <a:rPr lang="pt-BR" sz="3200">
                    <a:effectLst/>
                    <a:latin typeface="Times New Roman" panose="02020603050405020304" pitchFamily="18" charset="0"/>
                    <a:ea typeface="Times New Roman" panose="02020603050405020304" pitchFamily="18" charset="0"/>
                  </a:rPr>
                  <a:t> tập. Có bao nhiêu cách xếp </a:t>
                </a:r>
                <a14:m>
                  <m:oMath xmlns:m="http://schemas.openxmlformats.org/officeDocument/2006/math">
                    <m:r>
                      <a:rPr lang="es-MX" sz="3200" i="1">
                        <a:effectLst/>
                        <a:latin typeface="Cambria Math" panose="02040503050406030204" pitchFamily="18" charset="0"/>
                        <a:ea typeface="Times New Roman" panose="02020603050405020304" pitchFamily="18" charset="0"/>
                      </a:rPr>
                      <m:t>30</m:t>
                    </m:r>
                  </m:oMath>
                </a14:m>
                <a:r>
                  <a:rPr lang="pt-BR" sz="3200">
                    <a:effectLst/>
                    <a:latin typeface="Times New Roman" panose="02020603050405020304" pitchFamily="18" charset="0"/>
                    <a:ea typeface="Times New Roman" panose="02020603050405020304" pitchFamily="18" charset="0"/>
                  </a:rPr>
                  <a:t> tập thành một hàng sao cho tập </a:t>
                </a:r>
                <a14:m>
                  <m:oMath xmlns:m="http://schemas.openxmlformats.org/officeDocument/2006/math">
                    <m:r>
                      <a:rPr lang="es-MX" sz="3200" i="1">
                        <a:effectLst/>
                        <a:latin typeface="Cambria Math" panose="02040503050406030204" pitchFamily="18" charset="0"/>
                        <a:ea typeface="Times New Roman" panose="02020603050405020304" pitchFamily="18" charset="0"/>
                      </a:rPr>
                      <m:t>1</m:t>
                    </m:r>
                  </m:oMath>
                </a14:m>
                <a:r>
                  <a:rPr lang="pt-BR" sz="3200">
                    <a:effectLst/>
                    <a:latin typeface="Times New Roman" panose="02020603050405020304" pitchFamily="18" charset="0"/>
                    <a:ea typeface="Times New Roman" panose="02020603050405020304" pitchFamily="18" charset="0"/>
                  </a:rPr>
                  <a:t> và tập </a:t>
                </a:r>
                <a14:m>
                  <m:oMath xmlns:m="http://schemas.openxmlformats.org/officeDocument/2006/math">
                    <m:r>
                      <a:rPr lang="es-MX" sz="3200" i="1">
                        <a:effectLst/>
                        <a:latin typeface="Cambria Math" panose="02040503050406030204" pitchFamily="18" charset="0"/>
                        <a:ea typeface="Times New Roman" panose="02020603050405020304" pitchFamily="18" charset="0"/>
                      </a:rPr>
                      <m:t>2</m:t>
                    </m:r>
                  </m:oMath>
                </a14:m>
                <a:r>
                  <a:rPr lang="pt-BR" sz="3200">
                    <a:effectLst/>
                    <a:latin typeface="Times New Roman" panose="02020603050405020304" pitchFamily="18" charset="0"/>
                    <a:ea typeface="Times New Roman" panose="02020603050405020304" pitchFamily="18" charset="0"/>
                  </a:rPr>
                  <a:t> không đứng kề nhau?</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pt-BR" sz="3200" b="1" smtClean="0">
                    <a:solidFill>
                      <a:srgbClr val="0000FF"/>
                    </a:solidFill>
                    <a:effectLst/>
                    <a:latin typeface="Times New Roman" panose="02020603050405020304" pitchFamily="18" charset="0"/>
                    <a:ea typeface="Times New Roman" panose="02020603050405020304" pitchFamily="18" charset="0"/>
                  </a:rPr>
                  <a:t>	A</a:t>
                </a:r>
                <a:r>
                  <a:rPr lang="pt-BR"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2</m:t>
                    </m:r>
                    <m:r>
                      <a:rPr lang="es-MX" sz="3200" i="1">
                        <a:effectLst/>
                        <a:latin typeface="Cambria Math" panose="02040503050406030204" pitchFamily="18" charset="0"/>
                        <a:ea typeface="Times New Roman" panose="02020603050405020304" pitchFamily="18" charset="0"/>
                      </a:rPr>
                      <m:t>.</m:t>
                    </m:r>
                    <m:r>
                      <a:rPr lang="es-MX" sz="3200" i="1">
                        <a:effectLst/>
                        <a:latin typeface="Cambria Math" panose="02040503050406030204" pitchFamily="18" charset="0"/>
                        <a:ea typeface="Times New Roman" panose="02020603050405020304" pitchFamily="18" charset="0"/>
                      </a:rPr>
                      <m:t>29</m:t>
                    </m:r>
                    <m:r>
                      <a:rPr lang="es-MX" sz="3200" i="1">
                        <a:effectLst/>
                        <a:latin typeface="Cambria Math" panose="02040503050406030204" pitchFamily="18" charset="0"/>
                        <a:ea typeface="Times New Roman" panose="02020603050405020304" pitchFamily="18" charset="0"/>
                      </a:rPr>
                      <m:t>!</m:t>
                    </m:r>
                  </m:oMath>
                </a14:m>
                <a:r>
                  <a:rPr lang="es-MX" sz="3200">
                    <a:effectLst/>
                    <a:latin typeface="Times New Roman" panose="02020603050405020304" pitchFamily="18" charset="0"/>
                    <a:ea typeface="Times New Roman" panose="02020603050405020304" pitchFamily="18" charset="0"/>
                  </a:rPr>
                  <a:t>.	</a:t>
                </a:r>
                <a:r>
                  <a:rPr lang="es-MX" sz="3200" smtClean="0">
                    <a:effectLst/>
                    <a:latin typeface="Times New Roman" panose="02020603050405020304" pitchFamily="18" charset="0"/>
                    <a:ea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rPr>
                  <a:t>B</a:t>
                </a:r>
                <a:r>
                  <a:rPr lang="pt-BR"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28</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29</m:t>
                    </m:r>
                    <m:r>
                      <a:rPr lang="en-US" sz="3200" i="1">
                        <a:effectLst/>
                        <a:latin typeface="Cambria Math" panose="02040503050406030204" pitchFamily="18" charset="0"/>
                        <a:ea typeface="Times New Roman" panose="02020603050405020304" pitchFamily="18" charset="0"/>
                      </a:rPr>
                      <m:t>!</m:t>
                    </m:r>
                  </m:oMath>
                </a14:m>
                <a:r>
                  <a:rPr lang="es-MX" sz="3200">
                    <a:effectLst/>
                    <a:latin typeface="Times New Roman" panose="02020603050405020304" pitchFamily="18" charset="0"/>
                    <a:ea typeface="Times New Roman" panose="02020603050405020304" pitchFamily="18" charset="0"/>
                  </a:rPr>
                  <a:t>.	</a:t>
                </a:r>
                <a:r>
                  <a:rPr lang="es-MX" sz="3200" smtClean="0">
                    <a:effectLst/>
                    <a:latin typeface="Times New Roman" panose="02020603050405020304" pitchFamily="18" charset="0"/>
                    <a:ea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rPr>
                  <a:t>C</a:t>
                </a:r>
                <a:r>
                  <a:rPr lang="pt-BR"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30</m:t>
                    </m:r>
                    <m:r>
                      <a:rPr lang="es-MX" sz="3200" i="1">
                        <a:effectLst/>
                        <a:latin typeface="Cambria Math" panose="02040503050406030204" pitchFamily="18" charset="0"/>
                        <a:ea typeface="Times New Roman" panose="02020603050405020304" pitchFamily="18" charset="0"/>
                      </a:rPr>
                      <m:t>!</m:t>
                    </m:r>
                  </m:oMath>
                </a14:m>
                <a:r>
                  <a:rPr lang="es-MX" sz="3200">
                    <a:effectLst/>
                    <a:latin typeface="Times New Roman" panose="02020603050405020304" pitchFamily="18" charset="0"/>
                    <a:ea typeface="Times New Roman" panose="02020603050405020304" pitchFamily="18" charset="0"/>
                  </a:rPr>
                  <a:t>.	</a:t>
                </a:r>
                <a:r>
                  <a:rPr lang="es-MX" sz="3200" smtClean="0">
                    <a:effectLst/>
                    <a:latin typeface="Times New Roman" panose="02020603050405020304" pitchFamily="18" charset="0"/>
                    <a:ea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rPr>
                  <a:t>D</a:t>
                </a:r>
                <a:r>
                  <a:rPr lang="pt-BR"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29</m:t>
                    </m:r>
                    <m:r>
                      <a:rPr lang="es-MX" sz="3200" i="1">
                        <a:effectLst/>
                        <a:latin typeface="Cambria Math" panose="02040503050406030204" pitchFamily="18" charset="0"/>
                        <a:ea typeface="Times New Roman" panose="02020603050405020304" pitchFamily="18" charset="0"/>
                      </a:rPr>
                      <m:t>!</m:t>
                    </m:r>
                  </m:oMath>
                </a14:m>
                <a:r>
                  <a:rPr lang="es-MX" sz="3200">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2129" y="1676515"/>
                <a:ext cx="11127014" cy="1569660"/>
              </a:xfrm>
              <a:prstGeom prst="rect">
                <a:avLst/>
              </a:prstGeom>
              <a:blipFill rotWithShape="0">
                <a:blip r:embed="rId2"/>
                <a:stretch>
                  <a:fillRect l="-1370" t="-5426" b="-11240"/>
                </a:stretch>
              </a:blipFill>
            </p:spPr>
            <p:txBody>
              <a:bodyPr/>
              <a:lstStyle/>
              <a:p>
                <a:r>
                  <a:rPr lang="en-US">
                    <a:noFill/>
                  </a:rPr>
                  <a:t> </a:t>
                </a:r>
              </a:p>
            </p:txBody>
          </p:sp>
        </mc:Fallback>
      </mc:AlternateContent>
      <p:sp>
        <p:nvSpPr>
          <p:cNvPr id="7" name="Oval 6"/>
          <p:cNvSpPr/>
          <p:nvPr/>
        </p:nvSpPr>
        <p:spPr>
          <a:xfrm>
            <a:off x="4363357" y="274320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2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874486" y="1908287"/>
                <a:ext cx="10972800" cy="2062103"/>
              </a:xfrm>
              <a:prstGeom prst="rect">
                <a:avLst/>
              </a:prstGeom>
            </p:spPr>
            <p:txBody>
              <a:bodyPr wrap="square">
                <a:spAutoFit/>
              </a:bodyPr>
              <a:lstStyle/>
              <a:p>
                <a:pPr>
                  <a:spcAft>
                    <a:spcPts val="0"/>
                  </a:spcAft>
                </a:pPr>
                <a:r>
                  <a:rPr lang="en-US" sz="3200" b="1">
                    <a:solidFill>
                      <a:srgbClr val="0000FF"/>
                    </a:solidFill>
                    <a:latin typeface="Times New Roman" panose="02020603050405020304" pitchFamily="18" charset="0"/>
                    <a:ea typeface="Times New Roman" panose="02020603050405020304" pitchFamily="18" charset="0"/>
                  </a:rPr>
                  <a:t>Câu 6. </a:t>
                </a:r>
                <a:r>
                  <a:rPr lang="es-MX" sz="3200">
                    <a:effectLst/>
                    <a:latin typeface="Times New Roman" panose="02020603050405020304" pitchFamily="18" charset="0"/>
                    <a:ea typeface="Times New Roman" panose="02020603050405020304" pitchFamily="18" charset="0"/>
                  </a:rPr>
                  <a:t>Từ </a:t>
                </a:r>
                <a:r>
                  <a:rPr lang="vi-VN" sz="3200">
                    <a:effectLst/>
                    <a:latin typeface="Times New Roman" panose="02020603050405020304" pitchFamily="18" charset="0"/>
                    <a:ea typeface="Times New Roman" panose="02020603050405020304" pitchFamily="18" charset="0"/>
                  </a:rPr>
                  <a:t>các</a:t>
                </a:r>
                <a:r>
                  <a:rPr lang="es-MX" sz="3200">
                    <a:effectLst/>
                    <a:latin typeface="Times New Roman" panose="02020603050405020304" pitchFamily="18" charset="0"/>
                    <a:ea typeface="Times New Roman" panose="02020603050405020304" pitchFamily="18" charset="0"/>
                  </a:rPr>
                  <a:t> chữ số </a:t>
                </a:r>
                <a14:m>
                  <m:oMath xmlns:m="http://schemas.openxmlformats.org/officeDocument/2006/math">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6</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9</m:t>
                    </m:r>
                  </m:oMath>
                </a14:m>
                <a:r>
                  <a:rPr lang="es-MX" sz="3200">
                    <a:effectLst/>
                    <a:latin typeface="Times New Roman" panose="02020603050405020304" pitchFamily="18" charset="0"/>
                    <a:ea typeface="Times New Roman" panose="02020603050405020304" pitchFamily="18" charset="0"/>
                  </a:rPr>
                  <a:t> có thể lập được bao nhiêu số tự nhiên lẻ gồm sáu chữ số đôi một khác nhau?</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n-US" sz="3200" b="1" smtClean="0">
                    <a:solidFill>
                      <a:srgbClr val="0000FF"/>
                    </a:solidFill>
                    <a:effectLst/>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A</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panose="02040503050406030204" pitchFamily="18" charset="0"/>
                        <a:ea typeface="Times New Roman" panose="02020603050405020304" pitchFamily="18" charset="0"/>
                      </a:rPr>
                      <m:t>360</m:t>
                    </m:r>
                  </m:oMath>
                </a14:m>
                <a:r>
                  <a:rPr lang="vi-VN" sz="3200">
                    <a:effectLst/>
                    <a:latin typeface="Times New Roman" panose="02020603050405020304" pitchFamily="18" charset="0"/>
                    <a:ea typeface="Times New Roman" panose="02020603050405020304" pitchFamily="18" charset="0"/>
                  </a:rPr>
                  <a:t> số.</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B</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panose="02040503050406030204" pitchFamily="18" charset="0"/>
                        <a:ea typeface="Times New Roman" panose="02020603050405020304" pitchFamily="18" charset="0"/>
                      </a:rPr>
                      <m:t>123</m:t>
                    </m:r>
                  </m:oMath>
                </a14:m>
                <a:r>
                  <a:rPr lang="vi-VN" sz="3200">
                    <a:effectLst/>
                    <a:latin typeface="Times New Roman" panose="02020603050405020304" pitchFamily="18" charset="0"/>
                    <a:ea typeface="Times New Roman" panose="02020603050405020304" pitchFamily="18" charset="0"/>
                  </a:rPr>
                  <a:t> số.</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p>
              <a:p>
                <a:pPr algn="just">
                  <a:spcAft>
                    <a:spcPts val="0"/>
                  </a:spcAft>
                </a:pPr>
                <a:r>
                  <a:rPr lang="en-US" sz="3200" b="1" smtClean="0">
                    <a:solidFill>
                      <a:srgbClr val="0000FF"/>
                    </a:solidFill>
                    <a:effectLst/>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C</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panose="02040503050406030204" pitchFamily="18" charset="0"/>
                        <a:ea typeface="Times New Roman" panose="02020603050405020304" pitchFamily="18" charset="0"/>
                      </a:rPr>
                      <m:t>2160</m:t>
                    </m:r>
                  </m:oMath>
                </a14:m>
                <a:r>
                  <a:rPr lang="vi-VN" sz="3200">
                    <a:effectLst/>
                    <a:latin typeface="Times New Roman" panose="02020603050405020304" pitchFamily="18" charset="0"/>
                    <a:ea typeface="Times New Roman" panose="02020603050405020304" pitchFamily="18" charset="0"/>
                  </a:rPr>
                  <a:t> số.</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vi-VN" sz="3200" b="1" smtClean="0">
                    <a:solidFill>
                      <a:srgbClr val="0000FF"/>
                    </a:solidFill>
                    <a:effectLst/>
                    <a:latin typeface="Times New Roman" panose="02020603050405020304" pitchFamily="18" charset="0"/>
                    <a:ea typeface="Times New Roman" panose="02020603050405020304" pitchFamily="18" charset="0"/>
                  </a:rPr>
                  <a:t>D</a:t>
                </a:r>
                <a:r>
                  <a:rPr lang="vi-VN"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vi-VN" sz="3200" i="1">
                        <a:effectLst/>
                        <a:latin typeface="Cambria Math" panose="02040503050406030204" pitchFamily="18" charset="0"/>
                        <a:ea typeface="Times New Roman" panose="02020603050405020304" pitchFamily="18" charset="0"/>
                      </a:rPr>
                      <m:t>720</m:t>
                    </m:r>
                  </m:oMath>
                </a14:m>
                <a:r>
                  <a:rPr lang="vi-VN" sz="3200">
                    <a:effectLst/>
                    <a:latin typeface="Times New Roman" panose="02020603050405020304" pitchFamily="18" charset="0"/>
                    <a:ea typeface="Times New Roman" panose="02020603050405020304" pitchFamily="18" charset="0"/>
                  </a:rPr>
                  <a:t> số.</a:t>
                </a:r>
                <a:endParaRPr lang="en-US" sz="320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74486" y="1908287"/>
                <a:ext cx="10972800" cy="2062103"/>
              </a:xfrm>
              <a:prstGeom prst="rect">
                <a:avLst/>
              </a:prstGeom>
              <a:blipFill rotWithShape="0">
                <a:blip r:embed="rId2"/>
                <a:stretch>
                  <a:fillRect l="-1389" t="-4142" r="-500" b="-8580"/>
                </a:stretch>
              </a:blipFill>
            </p:spPr>
            <p:txBody>
              <a:bodyPr/>
              <a:lstStyle/>
              <a:p>
                <a:r>
                  <a:rPr lang="en-US">
                    <a:noFill/>
                  </a:rPr>
                  <a:t> </a:t>
                </a:r>
              </a:p>
            </p:txBody>
          </p:sp>
        </mc:Fallback>
      </mc:AlternateContent>
      <p:sp>
        <p:nvSpPr>
          <p:cNvPr id="8" name="Oval 7"/>
          <p:cNvSpPr/>
          <p:nvPr/>
        </p:nvSpPr>
        <p:spPr>
          <a:xfrm>
            <a:off x="2723242" y="297542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9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278935" y="14362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a:extLst>
              <a:ext uri="{FF2B5EF4-FFF2-40B4-BE49-F238E27FC236}">
                <a16:creationId xmlns:a16="http://schemas.microsoft.com/office/drawing/2014/main" xmlns="" id="{CA92D000-6E66-44C3-B6D7-9D35E2F95418}"/>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12</a:t>
            </a:r>
            <a:endParaRPr lang="en-US" sz="3200" dirty="0">
              <a:solidFill>
                <a:prstClr val="black"/>
              </a:solidFill>
              <a:latin typeface="Times New Roman" pitchFamily="18" charset="0"/>
              <a:cs typeface="Times New Roman" pitchFamily="18" charset="0"/>
            </a:endParaRPr>
          </a:p>
        </p:txBody>
      </p:sp>
      <p:sp>
        <p:nvSpPr>
          <p:cNvPr id="21" name="TextBox 20">
            <a:hlinkClick r:id="rId3" action="ppaction://hlinksldjump"/>
            <a:extLst>
              <a:ext uri="{FF2B5EF4-FFF2-40B4-BE49-F238E27FC236}">
                <a16:creationId xmlns:a16="http://schemas.microsoft.com/office/drawing/2014/main" xmlns="" id="{3C540CE3-3415-4DE2-AA81-69A02078ABC1}"/>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13</a:t>
            </a:r>
            <a:endParaRPr lang="en-US" sz="3200" dirty="0">
              <a:solidFill>
                <a:prstClr val="black"/>
              </a:solidFill>
              <a:latin typeface="Times New Roman" pitchFamily="18" charset="0"/>
              <a:cs typeface="Times New Roman" pitchFamily="18" charset="0"/>
            </a:endParaRPr>
          </a:p>
        </p:txBody>
      </p:sp>
      <p:sp>
        <p:nvSpPr>
          <p:cNvPr id="22" name="TextBox 21">
            <a:hlinkClick r:id="rId4" action="ppaction://hlinksldjump"/>
            <a:extLst>
              <a:ext uri="{FF2B5EF4-FFF2-40B4-BE49-F238E27FC236}">
                <a16:creationId xmlns:a16="http://schemas.microsoft.com/office/drawing/2014/main" xmlns="" id="{68CDE045-7A62-45DB-AB43-3AD0D14226B4}"/>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14</a:t>
            </a:r>
            <a:endParaRPr lang="en-US" sz="3200" dirty="0">
              <a:solidFill>
                <a:prstClr val="black"/>
              </a:solidFill>
              <a:latin typeface="Times New Roman" pitchFamily="18" charset="0"/>
              <a:cs typeface="Times New Roman" pitchFamily="18" charset="0"/>
            </a:endParaRPr>
          </a:p>
        </p:txBody>
      </p:sp>
      <p:sp>
        <p:nvSpPr>
          <p:cNvPr id="23" name="TextBox 22">
            <a:hlinkClick r:id="rId5" action="ppaction://hlinksldjump"/>
            <a:extLst>
              <a:ext uri="{FF2B5EF4-FFF2-40B4-BE49-F238E27FC236}">
                <a16:creationId xmlns:a16="http://schemas.microsoft.com/office/drawing/2014/main" xmlns="" id="{8D1A76CE-772F-4844-880D-9E5F0CBD7C80}"/>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15</a:t>
            </a:r>
            <a:endParaRPr lang="en-US" sz="3200" dirty="0">
              <a:solidFill>
                <a:prstClr val="black"/>
              </a:solidFill>
              <a:latin typeface="Times New Roman" pitchFamily="18" charset="0"/>
              <a:cs typeface="Times New Roman" pitchFamily="18" charset="0"/>
            </a:endParaRPr>
          </a:p>
        </p:txBody>
      </p:sp>
      <p:sp>
        <p:nvSpPr>
          <p:cNvPr id="24" name="TextBox 23">
            <a:hlinkClick r:id="rId6" action="ppaction://hlinksldjump"/>
            <a:extLst>
              <a:ext uri="{FF2B5EF4-FFF2-40B4-BE49-F238E27FC236}">
                <a16:creationId xmlns:a16="http://schemas.microsoft.com/office/drawing/2014/main" xmlns="" id="{FEE4B047-E75A-4209-863C-2A5E8B38066F}"/>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7</a:t>
            </a:r>
            <a:endParaRPr lang="en-US" sz="3200" dirty="0">
              <a:solidFill>
                <a:prstClr val="black"/>
              </a:solidFill>
              <a:latin typeface="Times New Roman" pitchFamily="18" charset="0"/>
              <a:cs typeface="Times New Roman" pitchFamily="18" charset="0"/>
            </a:endParaRPr>
          </a:p>
        </p:txBody>
      </p:sp>
      <p:sp>
        <p:nvSpPr>
          <p:cNvPr id="25" name="TextBox 24">
            <a:hlinkClick r:id="rId7" action="ppaction://hlinksldjump"/>
            <a:extLst>
              <a:ext uri="{FF2B5EF4-FFF2-40B4-BE49-F238E27FC236}">
                <a16:creationId xmlns:a16="http://schemas.microsoft.com/office/drawing/2014/main" xmlns="" id="{49EEE9DE-0719-42DD-8D38-38E22FAC4B16}"/>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8</a:t>
            </a:r>
            <a:endParaRPr lang="en-US" sz="3200" dirty="0">
              <a:solidFill>
                <a:prstClr val="black"/>
              </a:solidFill>
              <a:latin typeface="Times New Roman" pitchFamily="18" charset="0"/>
              <a:cs typeface="Times New Roman" pitchFamily="18" charset="0"/>
            </a:endParaRPr>
          </a:p>
        </p:txBody>
      </p:sp>
      <p:sp>
        <p:nvSpPr>
          <p:cNvPr id="26" name="TextBox 25">
            <a:hlinkClick r:id="rId8" action="ppaction://hlinksldjump"/>
            <a:extLst>
              <a:ext uri="{FF2B5EF4-FFF2-40B4-BE49-F238E27FC236}">
                <a16:creationId xmlns:a16="http://schemas.microsoft.com/office/drawing/2014/main" xmlns="" id="{F18232B4-C89A-4B4A-B586-CDDFF45C26B4}"/>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9</a:t>
            </a:r>
            <a:endParaRPr lang="en-US" sz="3200" dirty="0">
              <a:solidFill>
                <a:prstClr val="black"/>
              </a:solidFill>
              <a:latin typeface="Times New Roman" pitchFamily="18" charset="0"/>
              <a:cs typeface="Times New Roman" pitchFamily="18" charset="0"/>
            </a:endParaRPr>
          </a:p>
        </p:txBody>
      </p:sp>
      <p:sp>
        <p:nvSpPr>
          <p:cNvPr id="27" name="TextBox 26">
            <a:hlinkClick r:id="rId9" action="ppaction://hlinksldjump"/>
            <a:extLst>
              <a:ext uri="{FF2B5EF4-FFF2-40B4-BE49-F238E27FC236}">
                <a16:creationId xmlns:a16="http://schemas.microsoft.com/office/drawing/2014/main" xmlns="" id="{965EA4FE-4CC2-46D0-9998-1A12C4881E3E}"/>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10</a:t>
            </a:r>
            <a:endParaRPr lang="en-US" sz="3200" dirty="0">
              <a:solidFill>
                <a:prstClr val="black"/>
              </a:solidFill>
              <a:latin typeface="Times New Roman" pitchFamily="18" charset="0"/>
              <a:cs typeface="Times New Roman" pitchFamily="18" charset="0"/>
            </a:endParaRPr>
          </a:p>
        </p:txBody>
      </p:sp>
      <p:sp>
        <p:nvSpPr>
          <p:cNvPr id="28" name="TextBox 27">
            <a:hlinkClick r:id="rId10" action="ppaction://hlinksldjump"/>
            <a:extLst>
              <a:ext uri="{FF2B5EF4-FFF2-40B4-BE49-F238E27FC236}">
                <a16:creationId xmlns:a16="http://schemas.microsoft.com/office/drawing/2014/main" xmlns="" id="{2E1F1D6C-80AC-43B5-92ED-2BEB45295842}"/>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5</a:t>
            </a:r>
            <a:endParaRPr lang="en-US" sz="3200" dirty="0">
              <a:solidFill>
                <a:prstClr val="black"/>
              </a:solidFill>
              <a:latin typeface="Times New Roman" pitchFamily="18" charset="0"/>
              <a:cs typeface="Times New Roman" pitchFamily="18" charset="0"/>
            </a:endParaRPr>
          </a:p>
        </p:txBody>
      </p:sp>
      <p:sp>
        <p:nvSpPr>
          <p:cNvPr id="29" name="TextBox 28">
            <a:hlinkClick r:id="rId11" action="ppaction://hlinksldjump"/>
            <a:extLst>
              <a:ext uri="{FF2B5EF4-FFF2-40B4-BE49-F238E27FC236}">
                <a16:creationId xmlns:a16="http://schemas.microsoft.com/office/drawing/2014/main" xmlns="" id="{45ED0B1D-17D6-40BE-8A66-D0E8F984A9B1}"/>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4</a:t>
            </a:r>
            <a:endParaRPr lang="en-US" sz="3200" dirty="0">
              <a:solidFill>
                <a:prstClr val="black"/>
              </a:solidFill>
              <a:latin typeface="Times New Roman" pitchFamily="18" charset="0"/>
              <a:cs typeface="Times New Roman" pitchFamily="18" charset="0"/>
            </a:endParaRPr>
          </a:p>
        </p:txBody>
      </p:sp>
      <p:sp>
        <p:nvSpPr>
          <p:cNvPr id="30" name="TextBox 29">
            <a:hlinkClick r:id="rId12" action="ppaction://hlinksldjump"/>
            <a:extLst>
              <a:ext uri="{FF2B5EF4-FFF2-40B4-BE49-F238E27FC236}">
                <a16:creationId xmlns:a16="http://schemas.microsoft.com/office/drawing/2014/main" xmlns="" id="{2587651A-45AE-4195-A1A7-CD95792BA441}"/>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3</a:t>
            </a:r>
            <a:endParaRPr lang="en-US" sz="3200" dirty="0">
              <a:solidFill>
                <a:prstClr val="black"/>
              </a:solidFill>
              <a:latin typeface="Times New Roman" pitchFamily="18" charset="0"/>
              <a:cs typeface="Times New Roman" pitchFamily="18" charset="0"/>
            </a:endParaRPr>
          </a:p>
        </p:txBody>
      </p:sp>
      <p:sp>
        <p:nvSpPr>
          <p:cNvPr id="31" name="TextBox 30">
            <a:hlinkClick r:id="rId13" action="ppaction://hlinksldjump"/>
            <a:extLst>
              <a:ext uri="{FF2B5EF4-FFF2-40B4-BE49-F238E27FC236}">
                <a16:creationId xmlns:a16="http://schemas.microsoft.com/office/drawing/2014/main" xmlns="" id="{04697A43-19B2-4AEC-A38B-4C331ED3BBCE}"/>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2</a:t>
            </a:r>
            <a:endParaRPr lang="en-US" sz="3200" dirty="0">
              <a:solidFill>
                <a:prstClr val="black"/>
              </a:solidFill>
              <a:latin typeface="Times New Roman" pitchFamily="18" charset="0"/>
              <a:cs typeface="Times New Roman" pitchFamily="18" charset="0"/>
            </a:endParaRPr>
          </a:p>
        </p:txBody>
      </p:sp>
      <p:sp>
        <p:nvSpPr>
          <p:cNvPr id="32" name="TextBox 31">
            <a:hlinkClick r:id="rId14" action="ppaction://hlinksldjump"/>
            <a:extLst>
              <a:ext uri="{FF2B5EF4-FFF2-40B4-BE49-F238E27FC236}">
                <a16:creationId xmlns:a16="http://schemas.microsoft.com/office/drawing/2014/main" xmlns="" id="{5F6972C7-D744-40BB-B369-0EB92651A393}"/>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11</a:t>
            </a:r>
            <a:endParaRPr lang="en-US" sz="3200" dirty="0">
              <a:solidFill>
                <a:prstClr val="black"/>
              </a:solidFill>
              <a:latin typeface="Times New Roman" pitchFamily="18" charset="0"/>
              <a:cs typeface="Times New Roman" pitchFamily="18" charset="0"/>
            </a:endParaRPr>
          </a:p>
        </p:txBody>
      </p:sp>
      <p:sp>
        <p:nvSpPr>
          <p:cNvPr id="33" name="TextBox 32">
            <a:hlinkClick r:id="rId15" action="ppaction://hlinksldjump"/>
            <a:extLst>
              <a:ext uri="{FF2B5EF4-FFF2-40B4-BE49-F238E27FC236}">
                <a16:creationId xmlns:a16="http://schemas.microsoft.com/office/drawing/2014/main" xmlns="" id="{665BA3AD-27E0-4E23-B6BD-3B28C44960A9}"/>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6</a:t>
            </a:r>
            <a:endParaRPr lang="en-US" sz="3200" dirty="0">
              <a:solidFill>
                <a:prstClr val="black"/>
              </a:solidFill>
              <a:latin typeface="Times New Roman" pitchFamily="18" charset="0"/>
              <a:cs typeface="Times New Roman" pitchFamily="18" charset="0"/>
            </a:endParaRPr>
          </a:p>
        </p:txBody>
      </p:sp>
      <p:sp>
        <p:nvSpPr>
          <p:cNvPr id="34" name="TextBox 33">
            <a:hlinkClick r:id="rId16" action="ppaction://hlinksldjump"/>
            <a:extLst>
              <a:ext uri="{FF2B5EF4-FFF2-40B4-BE49-F238E27FC236}">
                <a16:creationId xmlns:a16="http://schemas.microsoft.com/office/drawing/2014/main" xmlns="" id="{F96C4C47-FAB0-44A1-B08A-E84149743D3C}"/>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a:t>
            </a:r>
          </a:p>
        </p:txBody>
      </p:sp>
      <p:sp>
        <p:nvSpPr>
          <p:cNvPr id="36" name="Isosceles Triangle 35">
            <a:hlinkClick r:id="rId1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hlinkClick r:id="rId1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155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10985" y="1720515"/>
                <a:ext cx="11049000" cy="2062103"/>
              </a:xfrm>
              <a:prstGeom prst="rect">
                <a:avLst/>
              </a:prstGeom>
            </p:spPr>
            <p:txBody>
              <a:bodyPr wrap="square">
                <a:spAutoFit/>
              </a:bodyPr>
              <a:lstStyle/>
              <a:p>
                <a:pPr>
                  <a:spcAft>
                    <a:spcPts val="0"/>
                  </a:spcAft>
                </a:pPr>
                <a:r>
                  <a:rPr lang="en-US" sz="3200" b="1" smtClean="0">
                    <a:solidFill>
                      <a:srgbClr val="0000FF"/>
                    </a:solidFill>
                    <a:latin typeface="Times New Roman" panose="02020603050405020304" pitchFamily="18" charset="0"/>
                    <a:ea typeface="Times New Roman" panose="02020603050405020304" pitchFamily="18" charset="0"/>
                  </a:rPr>
                  <a:t>Câu 7. </a:t>
                </a:r>
                <a:r>
                  <a:rPr lang="vi-VN" sz="3200">
                    <a:effectLst/>
                    <a:latin typeface="Times New Roman" panose="02020603050405020304" pitchFamily="18" charset="0"/>
                    <a:ea typeface="Times New Roman" panose="02020603050405020304" pitchFamily="18" charset="0"/>
                  </a:rPr>
                  <a:t>Từ các chữ số </a:t>
                </a:r>
                <a14:m>
                  <m:oMath xmlns:m="http://schemas.openxmlformats.org/officeDocument/2006/math">
                    <m:r>
                      <a:rPr lang="vi-VN" sz="3200" i="1">
                        <a:effectLst/>
                        <a:latin typeface="Cambria Math" panose="02040503050406030204" pitchFamily="18" charset="0"/>
                        <a:ea typeface="Times New Roman" panose="02020603050405020304" pitchFamily="18" charset="0"/>
                      </a:rPr>
                      <m:t>1</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2</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3</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4</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5</m:t>
                    </m:r>
                    <m:r>
                      <a:rPr lang="vi-VN" sz="3200" i="1">
                        <a:effectLst/>
                        <a:latin typeface="Cambria Math" panose="02040503050406030204" pitchFamily="18" charset="0"/>
                        <a:ea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rPr>
                      <m:t>6</m:t>
                    </m:r>
                  </m:oMath>
                </a14:m>
                <a:r>
                  <a:rPr lang="vi-VN" sz="3200">
                    <a:effectLst/>
                    <a:latin typeface="Times New Roman" panose="02020603050405020304" pitchFamily="18" charset="0"/>
                    <a:ea typeface="Times New Roman" panose="02020603050405020304" pitchFamily="18" charset="0"/>
                  </a:rPr>
                  <a:t> có thể lập được bao nhiêu số tự nhiên có </a:t>
                </a:r>
                <a14:m>
                  <m:oMath xmlns:m="http://schemas.openxmlformats.org/officeDocument/2006/math">
                    <m:r>
                      <a:rPr lang="vi-VN" sz="3200" i="1">
                        <a:effectLst/>
                        <a:latin typeface="Cambria Math" panose="02040503050406030204" pitchFamily="18" charset="0"/>
                        <a:ea typeface="Times New Roman" panose="02020603050405020304" pitchFamily="18" charset="0"/>
                      </a:rPr>
                      <m:t>6</m:t>
                    </m:r>
                  </m:oMath>
                </a14:m>
                <a:r>
                  <a:rPr lang="vi-VN" sz="3200">
                    <a:effectLst/>
                    <a:latin typeface="Times New Roman" panose="02020603050405020304" pitchFamily="18" charset="0"/>
                    <a:ea typeface="Times New Roman" panose="02020603050405020304" pitchFamily="18" charset="0"/>
                  </a:rPr>
                  <a:t> chữ số khác nhau và trong mỗi số đó tổng của ba chữ số đầu lớn hơn tổng của ba chữ số cuối một đơn vị?</a:t>
                </a:r>
                <a:endParaRPr lang="en-US" sz="3200">
                  <a:effectLst/>
                  <a:latin typeface="Times New Roman" panose="02020603050405020304" pitchFamily="18" charset="0"/>
                  <a:ea typeface="Times New Roman" panose="02020603050405020304" pitchFamily="18" charset="0"/>
                </a:endParaRPr>
              </a:p>
              <a:p>
                <a:pPr>
                  <a:spcAft>
                    <a:spcPts val="0"/>
                  </a:spcAft>
                </a:pPr>
                <a:r>
                  <a:rPr lang="en-US" sz="3200" b="1" smtClean="0">
                    <a:solidFill>
                      <a:srgbClr val="0000FF"/>
                    </a:solidFill>
                    <a:effectLst/>
                    <a:latin typeface="Times New Roman" panose="02020603050405020304" pitchFamily="18" charset="0"/>
                    <a:ea typeface="Calibri" panose="020F0502020204030204" pitchFamily="34" charset="0"/>
                  </a:rPr>
                  <a:t>	</a:t>
                </a:r>
                <a:r>
                  <a:rPr lang="vi-VN" sz="3200" b="1" smtClean="0">
                    <a:solidFill>
                      <a:srgbClr val="0000FF"/>
                    </a:solidFill>
                    <a:effectLst/>
                    <a:latin typeface="Times New Roman" panose="02020603050405020304" pitchFamily="18" charset="0"/>
                    <a:ea typeface="Calibri" panose="020F0502020204030204" pitchFamily="34" charset="0"/>
                  </a:rPr>
                  <a:t>A</a:t>
                </a:r>
                <a:r>
                  <a:rPr lang="vi-VN" sz="3200" b="1">
                    <a:solidFill>
                      <a:srgbClr val="0000FF"/>
                    </a:solidFill>
                    <a:effectLst/>
                    <a:latin typeface="Times New Roman" panose="02020603050405020304" pitchFamily="18" charset="0"/>
                    <a:ea typeface="Calibri" panose="020F0502020204030204" pitchFamily="34" charset="0"/>
                  </a:rPr>
                  <a:t>.</a:t>
                </a:r>
                <a:r>
                  <a:rPr lang="vi-VN" sz="3200">
                    <a:effectLst/>
                    <a:latin typeface="Times New Roman" panose="02020603050405020304" pitchFamily="18" charset="0"/>
                    <a:ea typeface="Calibri" panose="020F0502020204030204" pitchFamily="34" charset="0"/>
                  </a:rPr>
                  <a:t> </a:t>
                </a:r>
                <a14:m>
                  <m:oMath xmlns:m="http://schemas.openxmlformats.org/officeDocument/2006/math">
                    <m:r>
                      <a:rPr lang="en-US" sz="3200" i="1">
                        <a:effectLst/>
                        <a:latin typeface="Cambria Math" panose="02040503050406030204" pitchFamily="18" charset="0"/>
                        <a:ea typeface="Calibri" panose="020F0502020204030204" pitchFamily="34" charset="0"/>
                      </a:rPr>
                      <m:t>96</m:t>
                    </m:r>
                  </m:oMath>
                </a14:m>
                <a:r>
                  <a:rPr lang="vi-VN" sz="3200">
                    <a:effectLst/>
                    <a:latin typeface="Times New Roman" panose="02020603050405020304" pitchFamily="18" charset="0"/>
                    <a:ea typeface="Calibri" panose="020F0502020204030204" pitchFamily="34" charset="0"/>
                  </a:rPr>
                  <a:t>.</a:t>
                </a:r>
                <a:r>
                  <a:rPr lang="en-US" sz="3200">
                    <a:effectLst/>
                    <a:latin typeface="Times New Roman" panose="02020603050405020304" pitchFamily="18" charset="0"/>
                    <a:ea typeface="Calibri" panose="020F0502020204030204" pitchFamily="34" charset="0"/>
                  </a:rPr>
                  <a:t>	</a:t>
                </a:r>
                <a:r>
                  <a:rPr lang="en-US" sz="3200" smtClean="0">
                    <a:effectLst/>
                    <a:latin typeface="Times New Roman" panose="02020603050405020304" pitchFamily="18" charset="0"/>
                    <a:ea typeface="Calibri" panose="020F0502020204030204" pitchFamily="34" charset="0"/>
                  </a:rPr>
                  <a:t>	</a:t>
                </a:r>
                <a:r>
                  <a:rPr lang="vi-VN" sz="3200" b="1" smtClean="0">
                    <a:solidFill>
                      <a:srgbClr val="0000FF"/>
                    </a:solidFill>
                    <a:effectLst/>
                    <a:latin typeface="Times New Roman" panose="02020603050405020304" pitchFamily="18" charset="0"/>
                    <a:ea typeface="Calibri" panose="020F0502020204030204" pitchFamily="34" charset="0"/>
                  </a:rPr>
                  <a:t>B</a:t>
                </a:r>
                <a:r>
                  <a:rPr lang="vi-VN" sz="3200" b="1">
                    <a:solidFill>
                      <a:srgbClr val="0000FF"/>
                    </a:solidFill>
                    <a:effectLst/>
                    <a:latin typeface="Times New Roman" panose="02020603050405020304" pitchFamily="18" charset="0"/>
                    <a:ea typeface="Calibri" panose="020F0502020204030204" pitchFamily="34" charset="0"/>
                  </a:rPr>
                  <a:t>.</a:t>
                </a:r>
                <a:r>
                  <a:rPr lang="vi-VN" sz="3200">
                    <a:effectLst/>
                    <a:latin typeface="Times New Roman" panose="02020603050405020304" pitchFamily="18" charset="0"/>
                    <a:ea typeface="Calibri" panose="020F0502020204030204" pitchFamily="34" charset="0"/>
                  </a:rPr>
                  <a:t> </a:t>
                </a:r>
                <a14:m>
                  <m:oMath xmlns:m="http://schemas.openxmlformats.org/officeDocument/2006/math">
                    <m:r>
                      <a:rPr lang="en-US" sz="3200" b="0" i="1" smtClean="0">
                        <a:effectLst/>
                        <a:latin typeface="Cambria Math" panose="02040503050406030204" pitchFamily="18" charset="0"/>
                        <a:ea typeface="Calibri" panose="020F0502020204030204" pitchFamily="34" charset="0"/>
                      </a:rPr>
                      <m:t>36</m:t>
                    </m:r>
                  </m:oMath>
                </a14:m>
                <a:r>
                  <a:rPr lang="vi-VN" sz="3200" smtClean="0">
                    <a:effectLst/>
                    <a:latin typeface="Times New Roman" panose="02020603050405020304" pitchFamily="18" charset="0"/>
                    <a:ea typeface="Calibri" panose="020F0502020204030204" pitchFamily="34" charset="0"/>
                  </a:rPr>
                  <a:t>.</a:t>
                </a:r>
                <a:r>
                  <a:rPr lang="en-US" sz="3200">
                    <a:effectLst/>
                    <a:latin typeface="Times New Roman" panose="02020603050405020304" pitchFamily="18" charset="0"/>
                    <a:ea typeface="Calibri" panose="020F0502020204030204" pitchFamily="34" charset="0"/>
                  </a:rPr>
                  <a:t>	</a:t>
                </a:r>
                <a:r>
                  <a:rPr lang="en-US" sz="3200" smtClean="0">
                    <a:effectLst/>
                    <a:latin typeface="Times New Roman" panose="02020603050405020304" pitchFamily="18" charset="0"/>
                    <a:ea typeface="Calibri" panose="020F0502020204030204" pitchFamily="34" charset="0"/>
                  </a:rPr>
                  <a:t>	</a:t>
                </a:r>
                <a:r>
                  <a:rPr lang="vi-VN" sz="3200" b="1" smtClean="0">
                    <a:solidFill>
                      <a:srgbClr val="0000FF"/>
                    </a:solidFill>
                    <a:effectLst/>
                    <a:latin typeface="Times New Roman" panose="02020603050405020304" pitchFamily="18" charset="0"/>
                    <a:ea typeface="Calibri" panose="020F0502020204030204" pitchFamily="34" charset="0"/>
                  </a:rPr>
                  <a:t>C</a:t>
                </a:r>
                <a:r>
                  <a:rPr lang="vi-VN" sz="3200" b="1">
                    <a:solidFill>
                      <a:srgbClr val="0000FF"/>
                    </a:solidFill>
                    <a:effectLst/>
                    <a:latin typeface="Times New Roman" panose="02020603050405020304" pitchFamily="18" charset="0"/>
                    <a:ea typeface="Calibri" panose="020F0502020204030204" pitchFamily="34" charset="0"/>
                  </a:rPr>
                  <a:t>.</a:t>
                </a:r>
                <a:r>
                  <a:rPr lang="vi-VN" sz="3200">
                    <a:effectLst/>
                    <a:latin typeface="Times New Roman" panose="02020603050405020304" pitchFamily="18" charset="0"/>
                    <a:ea typeface="Calibri" panose="020F0502020204030204" pitchFamily="34" charset="0"/>
                  </a:rPr>
                  <a:t> </a:t>
                </a:r>
                <a14:m>
                  <m:oMath xmlns:m="http://schemas.openxmlformats.org/officeDocument/2006/math">
                    <m:r>
                      <a:rPr lang="en-US" sz="3200" i="1">
                        <a:effectLst/>
                        <a:latin typeface="Cambria Math" panose="02040503050406030204" pitchFamily="18" charset="0"/>
                        <a:ea typeface="Calibri" panose="020F0502020204030204" pitchFamily="34" charset="0"/>
                      </a:rPr>
                      <m:t>72</m:t>
                    </m:r>
                  </m:oMath>
                </a14:m>
                <a:r>
                  <a:rPr lang="vi-VN" sz="3200">
                    <a:effectLst/>
                    <a:latin typeface="Times New Roman" panose="02020603050405020304" pitchFamily="18" charset="0"/>
                    <a:ea typeface="Calibri" panose="020F0502020204030204" pitchFamily="34" charset="0"/>
                  </a:rPr>
                  <a:t>.</a:t>
                </a:r>
                <a:r>
                  <a:rPr lang="en-US" sz="3200">
                    <a:effectLst/>
                    <a:latin typeface="Times New Roman" panose="02020603050405020304" pitchFamily="18" charset="0"/>
                    <a:ea typeface="Calibri" panose="020F0502020204030204" pitchFamily="34" charset="0"/>
                  </a:rPr>
                  <a:t>	</a:t>
                </a:r>
                <a:r>
                  <a:rPr lang="en-US" sz="3200" smtClean="0">
                    <a:effectLst/>
                    <a:latin typeface="Times New Roman" panose="02020603050405020304" pitchFamily="18" charset="0"/>
                    <a:ea typeface="Calibri" panose="020F0502020204030204" pitchFamily="34" charset="0"/>
                  </a:rPr>
                  <a:t>	</a:t>
                </a:r>
                <a:r>
                  <a:rPr lang="vi-VN" sz="3200" b="1" smtClean="0">
                    <a:solidFill>
                      <a:srgbClr val="0000FF"/>
                    </a:solidFill>
                    <a:effectLst/>
                    <a:latin typeface="Times New Roman" panose="02020603050405020304" pitchFamily="18" charset="0"/>
                    <a:ea typeface="Calibri" panose="020F0502020204030204" pitchFamily="34" charset="0"/>
                  </a:rPr>
                  <a:t>D</a:t>
                </a:r>
                <a:r>
                  <a:rPr lang="vi-VN" sz="3200" b="1">
                    <a:solidFill>
                      <a:srgbClr val="0000FF"/>
                    </a:solidFill>
                    <a:effectLst/>
                    <a:latin typeface="Times New Roman" panose="02020603050405020304" pitchFamily="18" charset="0"/>
                    <a:ea typeface="Calibri" panose="020F0502020204030204" pitchFamily="34" charset="0"/>
                  </a:rPr>
                  <a:t>.</a:t>
                </a:r>
                <a:r>
                  <a:rPr lang="vi-VN" sz="3200">
                    <a:effectLst/>
                    <a:latin typeface="Times New Roman" panose="02020603050405020304" pitchFamily="18" charset="0"/>
                    <a:ea typeface="Calibri" panose="020F0502020204030204" pitchFamily="34" charset="0"/>
                  </a:rPr>
                  <a:t> </a:t>
                </a:r>
                <a14:m>
                  <m:oMath xmlns:m="http://schemas.openxmlformats.org/officeDocument/2006/math">
                    <m:r>
                      <a:rPr lang="en-US" sz="3200" b="0" i="1" smtClean="0">
                        <a:effectLst/>
                        <a:latin typeface="Cambria Math" panose="02040503050406030204" pitchFamily="18" charset="0"/>
                        <a:ea typeface="Calibri" panose="020F0502020204030204" pitchFamily="34" charset="0"/>
                      </a:rPr>
                      <m:t>108</m:t>
                    </m:r>
                  </m:oMath>
                </a14:m>
                <a:r>
                  <a:rPr lang="vi-VN" sz="3200">
                    <a:effectLst/>
                    <a:latin typeface="Times New Roman" panose="02020603050405020304" pitchFamily="18" charset="0"/>
                    <a:ea typeface="Calibri" panose="020F0502020204030204" pitchFamily="34"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0985" y="1720515"/>
                <a:ext cx="11049000" cy="2062103"/>
              </a:xfrm>
              <a:prstGeom prst="rect">
                <a:avLst/>
              </a:prstGeom>
              <a:blipFill rotWithShape="0">
                <a:blip r:embed="rId2"/>
                <a:stretch>
                  <a:fillRect l="-1379" t="-4130" b="-8260"/>
                </a:stretch>
              </a:blipFill>
            </p:spPr>
            <p:txBody>
              <a:bodyPr/>
              <a:lstStyle/>
              <a:p>
                <a:r>
                  <a:rPr lang="en-US">
                    <a:noFill/>
                  </a:rPr>
                  <a:t> </a:t>
                </a:r>
              </a:p>
            </p:txBody>
          </p:sp>
        </mc:Fallback>
      </mc:AlternateContent>
      <p:sp>
        <p:nvSpPr>
          <p:cNvPr id="7" name="Oval 6"/>
          <p:cNvSpPr/>
          <p:nvPr/>
        </p:nvSpPr>
        <p:spPr>
          <a:xfrm>
            <a:off x="9951357" y="325120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49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90600" y="1922802"/>
                <a:ext cx="10998200" cy="2062103"/>
              </a:xfrm>
              <a:prstGeom prst="rect">
                <a:avLst/>
              </a:prstGeom>
            </p:spPr>
            <p:txBody>
              <a:bodyPr wrap="square">
                <a:spAutoFit/>
              </a:bodyPr>
              <a:lstStyle/>
              <a:p>
                <a:pPr>
                  <a:spcAft>
                    <a:spcPts val="0"/>
                  </a:spcAft>
                </a:pPr>
                <a:r>
                  <a:rPr lang="en-US" sz="3200" b="1">
                    <a:solidFill>
                      <a:srgbClr val="0000FF"/>
                    </a:solidFill>
                    <a:latin typeface="Times New Roman" panose="02020603050405020304" pitchFamily="18" charset="0"/>
                    <a:ea typeface="Times New Roman" panose="02020603050405020304" pitchFamily="18" charset="0"/>
                  </a:rPr>
                  <a:t>Câu 8. </a:t>
                </a:r>
                <a:r>
                  <a:rPr lang="es-MX" sz="3200">
                    <a:effectLst/>
                    <a:latin typeface="Times New Roman" panose="02020603050405020304" pitchFamily="18" charset="0"/>
                    <a:ea typeface="Times New Roman" panose="02020603050405020304" pitchFamily="18" charset="0"/>
                  </a:rPr>
                  <a:t>Từ các chữ số</a:t>
                </a:r>
                <a14:m>
                  <m:oMath xmlns:m="http://schemas.openxmlformats.org/officeDocument/2006/math">
                    <m:r>
                      <a:rPr lang="es-MX" sz="3200" i="1">
                        <a:effectLst/>
                        <a:latin typeface="Cambria Math" panose="02040503050406030204" pitchFamily="18" charset="0"/>
                        <a:ea typeface="Times New Roman" panose="02020603050405020304" pitchFamily="18" charset="0"/>
                      </a:rPr>
                      <m:t>1</m:t>
                    </m:r>
                  </m:oMath>
                </a14:m>
                <a:r>
                  <a:rPr lang="es-MX" sz="3200">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2</m:t>
                    </m:r>
                  </m:oMath>
                </a14:m>
                <a:r>
                  <a:rPr lang="nl-NL" sz="320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3</m:t>
                    </m:r>
                  </m:oMath>
                </a14:m>
                <a:r>
                  <a:rPr lang="es-MX" sz="3200">
                    <a:effectLst/>
                    <a:latin typeface="Times New Roman" panose="02020603050405020304" pitchFamily="18" charset="0"/>
                    <a:ea typeface="Times New Roman" panose="02020603050405020304" pitchFamily="18" charset="0"/>
                  </a:rPr>
                  <a:t> lập được bao nhiêu số tự nhiên có đúng năm chữ số </a:t>
                </a:r>
                <a14:m>
                  <m:oMath xmlns:m="http://schemas.openxmlformats.org/officeDocument/2006/math">
                    <m:r>
                      <a:rPr lang="es-MX" sz="3200" i="1">
                        <a:effectLst/>
                        <a:latin typeface="Cambria Math" panose="02040503050406030204" pitchFamily="18" charset="0"/>
                        <a:ea typeface="Times New Roman" panose="02020603050405020304" pitchFamily="18" charset="0"/>
                      </a:rPr>
                      <m:t>1</m:t>
                    </m:r>
                  </m:oMath>
                </a14:m>
                <a:r>
                  <a:rPr lang="es-MX" sz="3200">
                    <a:effectLst/>
                    <a:latin typeface="Times New Roman" panose="02020603050405020304" pitchFamily="18" charset="0"/>
                    <a:ea typeface="Times New Roman" panose="02020603050405020304" pitchFamily="18" charset="0"/>
                  </a:rPr>
                  <a:t>, hai chữ số </a:t>
                </a:r>
                <a14:m>
                  <m:oMath xmlns:m="http://schemas.openxmlformats.org/officeDocument/2006/math">
                    <m:r>
                      <a:rPr lang="es-MX" sz="3200" i="1">
                        <a:effectLst/>
                        <a:latin typeface="Cambria Math" panose="02040503050406030204" pitchFamily="18" charset="0"/>
                        <a:ea typeface="Times New Roman" panose="02020603050405020304" pitchFamily="18" charset="0"/>
                      </a:rPr>
                      <m:t>2</m:t>
                    </m:r>
                  </m:oMath>
                </a14:m>
                <a:r>
                  <a:rPr lang="es-MX" sz="3200">
                    <a:effectLst/>
                    <a:latin typeface="Times New Roman" panose="02020603050405020304" pitchFamily="18" charset="0"/>
                    <a:ea typeface="Times New Roman" panose="02020603050405020304" pitchFamily="18" charset="0"/>
                  </a:rPr>
                  <a:t> và ba chữ số </a:t>
                </a:r>
                <a14:m>
                  <m:oMath xmlns:m="http://schemas.openxmlformats.org/officeDocument/2006/math">
                    <m:r>
                      <a:rPr lang="es-MX" sz="3200" i="1">
                        <a:effectLst/>
                        <a:latin typeface="Cambria Math" panose="02040503050406030204" pitchFamily="18" charset="0"/>
                        <a:ea typeface="Times New Roman" panose="02020603050405020304" pitchFamily="18" charset="0"/>
                      </a:rPr>
                      <m:t>3</m:t>
                    </m:r>
                  </m:oMath>
                </a14:m>
                <a:r>
                  <a:rPr lang="es-MX" sz="3200">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s-MX" sz="3200" b="1" smtClean="0">
                    <a:solidFill>
                      <a:srgbClr val="0000FF"/>
                    </a:solidFill>
                    <a:effectLst/>
                    <a:latin typeface="Times New Roman" panose="02020603050405020304" pitchFamily="18" charset="0"/>
                    <a:ea typeface="Times New Roman" panose="02020603050405020304" pitchFamily="18" charset="0"/>
                  </a:rPr>
                  <a:t>		A</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2520</m:t>
                    </m:r>
                  </m:oMath>
                </a14:m>
                <a:r>
                  <a:rPr lang="es-MX" sz="3200">
                    <a:effectLst/>
                    <a:latin typeface="Times New Roman" panose="02020603050405020304" pitchFamily="18" charset="0"/>
                    <a:ea typeface="Times New Roman" panose="02020603050405020304" pitchFamily="18" charset="0"/>
                  </a:rPr>
                  <a:t> số.	</a:t>
                </a:r>
                <a:r>
                  <a:rPr lang="es-MX" sz="3200" smtClean="0">
                    <a:effectLst/>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B</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604800</m:t>
                    </m:r>
                  </m:oMath>
                </a14:m>
                <a:r>
                  <a:rPr lang="es-MX" sz="3200">
                    <a:effectLst/>
                    <a:latin typeface="Times New Roman" panose="02020603050405020304" pitchFamily="18" charset="0"/>
                    <a:ea typeface="Times New Roman" panose="02020603050405020304" pitchFamily="18" charset="0"/>
                  </a:rPr>
                  <a:t> số.	</a:t>
                </a:r>
                <a:endParaRPr lang="es-MX" sz="3200" smtClean="0">
                  <a:effectLst/>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FF"/>
                    </a:solidFill>
                    <a:latin typeface="Times New Roman" panose="02020603050405020304" pitchFamily="18" charset="0"/>
                    <a:ea typeface="Times New Roman" panose="02020603050405020304" pitchFamily="18" charset="0"/>
                  </a:rPr>
                  <a:t>	</a:t>
                </a:r>
                <a:r>
                  <a:rPr lang="es-MX" sz="3200" b="1" smtClean="0">
                    <a:solidFill>
                      <a:srgbClr val="0000FF"/>
                    </a:solidFill>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C</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1440</m:t>
                    </m:r>
                  </m:oMath>
                </a14:m>
                <a:r>
                  <a:rPr lang="es-MX" sz="3200">
                    <a:effectLst/>
                    <a:latin typeface="Times New Roman" panose="02020603050405020304" pitchFamily="18" charset="0"/>
                    <a:ea typeface="Times New Roman" panose="02020603050405020304" pitchFamily="18" charset="0"/>
                  </a:rPr>
                  <a:t> số.	</a:t>
                </a:r>
                <a:r>
                  <a:rPr lang="es-MX" sz="3200" smtClean="0">
                    <a:effectLst/>
                    <a:latin typeface="Times New Roman" panose="02020603050405020304" pitchFamily="18" charset="0"/>
                    <a:ea typeface="Times New Roman" panose="02020603050405020304" pitchFamily="18" charset="0"/>
                  </a:rPr>
                  <a:t>	</a:t>
                </a:r>
                <a:r>
                  <a:rPr lang="es-MX" sz="3200" b="1" smtClean="0">
                    <a:solidFill>
                      <a:srgbClr val="0000FF"/>
                    </a:solidFill>
                    <a:effectLst/>
                    <a:latin typeface="Times New Roman" panose="02020603050405020304" pitchFamily="18" charset="0"/>
                    <a:ea typeface="Times New Roman" panose="02020603050405020304" pitchFamily="18" charset="0"/>
                  </a:rPr>
                  <a:t>D</a:t>
                </a:r>
                <a:r>
                  <a:rPr lang="es-MX"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s-MX" sz="3200" i="1">
                        <a:effectLst/>
                        <a:latin typeface="Cambria Math" panose="02040503050406030204" pitchFamily="18" charset="0"/>
                        <a:ea typeface="Times New Roman" panose="02020603050405020304" pitchFamily="18" charset="0"/>
                      </a:rPr>
                      <m:t>128</m:t>
                    </m:r>
                  </m:oMath>
                </a14:m>
                <a:r>
                  <a:rPr lang="es-MX" sz="3200">
                    <a:effectLst/>
                    <a:latin typeface="Times New Roman" panose="02020603050405020304" pitchFamily="18" charset="0"/>
                    <a:ea typeface="Times New Roman" panose="02020603050405020304" pitchFamily="18" charset="0"/>
                  </a:rPr>
                  <a:t> số.</a:t>
                </a: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922802"/>
                <a:ext cx="10998200" cy="2062103"/>
              </a:xfrm>
              <a:prstGeom prst="rect">
                <a:avLst/>
              </a:prstGeom>
              <a:blipFill rotWithShape="0">
                <a:blip r:embed="rId2"/>
                <a:stretch>
                  <a:fillRect l="-1441" t="-4130" b="-8260"/>
                </a:stretch>
              </a:blipFill>
            </p:spPr>
            <p:txBody>
              <a:bodyPr/>
              <a:lstStyle/>
              <a:p>
                <a:r>
                  <a:rPr lang="en-US">
                    <a:noFill/>
                  </a:rPr>
                  <a:t> </a:t>
                </a:r>
              </a:p>
            </p:txBody>
          </p:sp>
        </mc:Fallback>
      </mc:AlternateContent>
      <p:sp>
        <p:nvSpPr>
          <p:cNvPr id="8" name="Oval 7"/>
          <p:cNvSpPr/>
          <p:nvPr/>
        </p:nvSpPr>
        <p:spPr>
          <a:xfrm>
            <a:off x="2853871" y="294640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13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20700" y="1545215"/>
                <a:ext cx="11023600" cy="2850011"/>
              </a:xfrm>
              <a:prstGeom prst="rect">
                <a:avLst/>
              </a:prstGeom>
            </p:spPr>
            <p:txBody>
              <a:bodyPr wrap="square">
                <a:spAutoFit/>
              </a:bodyPr>
              <a:lstStyle/>
              <a:p>
                <a:pPr marL="457200" algn="just">
                  <a:lnSpc>
                    <a:spcPct val="115000"/>
                  </a:lnSpc>
                  <a:spcAft>
                    <a:spcPts val="0"/>
                  </a:spcAft>
                </a:pP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Câu 9. </a:t>
                </a:r>
                <a:r>
                  <a:rPr lang="vi-VN" sz="3200">
                    <a:effectLst/>
                    <a:latin typeface="Times New Roman" panose="02020603050405020304" pitchFamily="18" charset="0"/>
                    <a:ea typeface="Calibri" panose="020F0502020204030204" pitchFamily="34" charset="0"/>
                  </a:rPr>
                  <a:t>Một lớp học có 45 học sinh, trong đó có 20 nam và 25 nữ. Giáo viên cần chọn 3 học sinh tham gia vệ sinh công cộng toàn trường. Hỏi có bao nhiêu cách chọn 3 học sinh trong đó có nhiều nhất 1 học sinh nam?</a:t>
                </a:r>
                <a:endParaRPr lang="en-US" sz="3200">
                  <a:effectLst/>
                  <a:latin typeface="Calibri" panose="020F0502020204030204" pitchFamily="34" charset="0"/>
                  <a:ea typeface="Calibri" panose="020F0502020204030204" pitchFamily="34" charset="0"/>
                </a:endParaRPr>
              </a:p>
              <a:p>
                <a:pPr algn="just">
                  <a:spcAft>
                    <a:spcPts val="0"/>
                  </a:spcAft>
                </a:pPr>
                <a:r>
                  <a:rPr lang="en-US" sz="3200" b="1" smtClean="0">
                    <a:solidFill>
                      <a:srgbClr val="0000FF"/>
                    </a:solidFill>
                    <a:effectLst/>
                    <a:latin typeface="Times New Roman" panose="02020603050405020304" pitchFamily="18" charset="0"/>
                    <a:ea typeface="Times New Roman" panose="02020603050405020304" pitchFamily="18" charset="0"/>
                  </a:rPr>
                  <a:t>	A</a:t>
                </a:r>
                <a:r>
                  <a:rPr lang="en-US" sz="3200" b="1">
                    <a:solidFill>
                      <a:srgbClr val="0000FF"/>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14:m>
                  <m:oMath xmlns:m="http://schemas.openxmlformats.org/officeDocument/2006/math">
                    <m:r>
                      <a:rPr lang="en-US" sz="3200">
                        <a:effectLst/>
                        <a:latin typeface="Cambria Math" panose="02040503050406030204" pitchFamily="18" charset="0"/>
                        <a:ea typeface="Times New Roman" panose="02020603050405020304" pitchFamily="18" charset="0"/>
                      </a:rPr>
                      <m:t>600</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a:effectLst/>
                        <a:latin typeface="Cambria Math" panose="02040503050406030204" pitchFamily="18" charset="0"/>
                        <a:ea typeface="Times New Roman" panose="02020603050405020304" pitchFamily="18" charset="0"/>
                      </a:rPr>
                      <m:t>8300</m:t>
                    </m:r>
                  </m:oMath>
                </a14:m>
                <a:r>
                  <a:rPr lang="en-US" sz="3200">
                    <a:solidFill>
                      <a:srgbClr val="0000FF"/>
                    </a:solidFill>
                    <a:effectLst/>
                    <a:latin typeface="Times New Roman" panose="02020603050405020304" pitchFamily="18" charset="0"/>
                    <a:ea typeface="Times New Roman" panose="02020603050405020304" pitchFamily="18" charset="0"/>
                  </a:rPr>
                  <a:t>	</a:t>
                </a:r>
                <a:r>
                  <a:rPr lang="en-US" sz="3200" smtClean="0">
                    <a:solidFill>
                      <a:srgbClr val="0000FF"/>
                    </a:solidFill>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C. </a:t>
                </a:r>
                <a14:m>
                  <m:oMath xmlns:m="http://schemas.openxmlformats.org/officeDocument/2006/math">
                    <m:r>
                      <a:rPr lang="en-US" sz="3200">
                        <a:effectLst/>
                        <a:latin typeface="Cambria Math" panose="02040503050406030204" pitchFamily="18" charset="0"/>
                        <a:ea typeface="Times New Roman" panose="02020603050405020304" pitchFamily="18" charset="0"/>
                      </a:rPr>
                      <m:t>3800</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a:effectLst/>
                        <a:latin typeface="Cambria Math" panose="02040503050406030204" pitchFamily="18" charset="0"/>
                        <a:ea typeface="Times New Roman" panose="02020603050405020304" pitchFamily="18" charset="0"/>
                      </a:rPr>
                      <m:t>2620</m:t>
                    </m:r>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0700" y="1545215"/>
                <a:ext cx="11023600" cy="2850011"/>
              </a:xfrm>
              <a:prstGeom prst="rect">
                <a:avLst/>
              </a:prstGeom>
              <a:blipFill rotWithShape="0">
                <a:blip r:embed="rId2"/>
                <a:stretch>
                  <a:fillRect t="-1923" r="-1382" b="-5769"/>
                </a:stretch>
              </a:blipFill>
            </p:spPr>
            <p:txBody>
              <a:bodyPr/>
              <a:lstStyle/>
              <a:p>
                <a:r>
                  <a:rPr lang="en-US">
                    <a:noFill/>
                  </a:rPr>
                  <a:t> </a:t>
                </a:r>
              </a:p>
            </p:txBody>
          </p:sp>
        </mc:Fallback>
      </mc:AlternateContent>
      <p:sp>
        <p:nvSpPr>
          <p:cNvPr id="7" name="Oval 6"/>
          <p:cNvSpPr/>
          <p:nvPr/>
        </p:nvSpPr>
        <p:spPr>
          <a:xfrm>
            <a:off x="4189186" y="3846286"/>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8" name="Isosceles Triangle 7">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64886" y="1917258"/>
                <a:ext cx="11328400" cy="2300502"/>
              </a:xfrm>
              <a:prstGeom prst="rect">
                <a:avLst/>
              </a:prstGeom>
            </p:spPr>
            <p:txBody>
              <a:bodyPr wrap="square">
                <a:spAutoFit/>
              </a:bodyPr>
              <a:lstStyle/>
              <a:p>
                <a:pPr marL="457200" algn="just">
                  <a:lnSpc>
                    <a:spcPct val="115000"/>
                  </a:lnSpc>
                  <a:spcAft>
                    <a:spcPts val="0"/>
                  </a:spcAft>
                </a:pP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1</a:t>
                </a:r>
                <a:r>
                  <a:rPr lang="en-US"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0</a:t>
                </a:r>
                <a:r>
                  <a:rPr lang="vi-VN" sz="3200" b="1" smtClean="0">
                    <a:solidFill>
                      <a:srgbClr val="0000FF"/>
                    </a:solidFill>
                    <a:effectLst/>
                    <a:latin typeface="Times New Roman" panose="02020603050405020304" pitchFamily="18" charset="0"/>
                    <a:ea typeface="Calibri" panose="020F0502020204030204" pitchFamily="34" charset="0"/>
                    <a:cs typeface="Calibri" panose="020F0502020204030204" pitchFamily="34" charset="0"/>
                  </a:rPr>
                  <a:t>. </a:t>
                </a:r>
                <a:r>
                  <a:rPr lang="vi-VN" sz="3200">
                    <a:effectLst/>
                    <a:latin typeface="Times New Roman" panose="02020603050405020304" pitchFamily="18" charset="0"/>
                    <a:ea typeface="Calibri" panose="020F0502020204030204" pitchFamily="34" charset="0"/>
                  </a:rPr>
                  <a:t>Một lớp học gồm có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20</m:t>
                    </m:r>
                  </m:oMath>
                </a14:m>
                <a:r>
                  <a:rPr lang="vi-VN" sz="3200">
                    <a:effectLst/>
                    <a:latin typeface="Times New Roman" panose="02020603050405020304" pitchFamily="18" charset="0"/>
                    <a:ea typeface="Calibri" panose="020F0502020204030204" pitchFamily="34" charset="0"/>
                  </a:rPr>
                  <a:t> học sinh nam và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15</m:t>
                    </m:r>
                  </m:oMath>
                </a14:m>
                <a:r>
                  <a:rPr lang="vi-VN" sz="3200">
                    <a:effectLst/>
                    <a:latin typeface="Times New Roman" panose="02020603050405020304" pitchFamily="18" charset="0"/>
                    <a:ea typeface="Calibri" panose="020F0502020204030204" pitchFamily="34" charset="0"/>
                  </a:rPr>
                  <a:t> học sinh nữ. Cần chọn ra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3200">
                    <a:effectLst/>
                    <a:latin typeface="Times New Roman" panose="02020603050405020304" pitchFamily="18" charset="0"/>
                    <a:ea typeface="Calibri" panose="020F0502020204030204" pitchFamily="34" charset="0"/>
                  </a:rPr>
                  <a:t> học sinh,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3200">
                    <a:effectLst/>
                    <a:latin typeface="Times New Roman" panose="02020603050405020304" pitchFamily="18" charset="0"/>
                    <a:ea typeface="Calibri" panose="020F0502020204030204" pitchFamily="34" charset="0"/>
                  </a:rPr>
                  <a:t> nam và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3200">
                    <a:effectLst/>
                    <a:latin typeface="Times New Roman" panose="02020603050405020304" pitchFamily="18" charset="0"/>
                    <a:ea typeface="Calibri" panose="020F0502020204030204" pitchFamily="34" charset="0"/>
                  </a:rPr>
                  <a:t> nữ để phân công trực nhật. Số cách chọn là</a:t>
                </a:r>
                <a:endParaRPr lang="en-US" sz="3200">
                  <a:effectLst/>
                  <a:latin typeface="Calibri" panose="020F0502020204030204" pitchFamily="34" charset="0"/>
                  <a:ea typeface="Calibri" panose="020F0502020204030204" pitchFamily="34" charset="0"/>
                </a:endParaRPr>
              </a:p>
              <a:p>
                <a:pPr algn="just">
                  <a:spcAft>
                    <a:spcPts val="0"/>
                  </a:spcAft>
                </a:pPr>
                <a:r>
                  <a:rPr lang="en-US" sz="3200" b="1" smtClean="0">
                    <a:solidFill>
                      <a:srgbClr val="0000FF"/>
                    </a:solidFill>
                    <a:effectLst/>
                    <a:latin typeface="Times New Roman" panose="02020603050405020304" pitchFamily="18" charset="0"/>
                    <a:ea typeface="Times New Roman" panose="02020603050405020304" pitchFamily="18" charset="0"/>
                  </a:rPr>
                  <a:t>	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rPr>
                      <m:t>300</m:t>
                    </m:r>
                  </m:oMath>
                </a14:m>
                <a:r>
                  <a:rPr lang="en-US" sz="3200">
                    <a:solidFill>
                      <a:srgbClr val="000000"/>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srgbClr val="000000"/>
                            </a:solidFill>
                            <a:effectLst/>
                            <a:latin typeface="Cambria Math"/>
                            <a:ea typeface="Times New Roman" panose="02020603050405020304" pitchFamily="18" charset="0"/>
                          </a:rPr>
                        </m:ctrlPr>
                      </m:sSubSupPr>
                      <m:e>
                        <m:r>
                          <a:rPr lang="en-US" sz="3200" i="1">
                            <a:solidFill>
                              <a:srgbClr val="000000"/>
                            </a:solidFill>
                            <a:effectLst/>
                            <a:latin typeface="Cambria Math" panose="02040503050406030204" pitchFamily="18" charset="0"/>
                            <a:ea typeface="Times New Roman" panose="02020603050405020304" pitchFamily="18" charset="0"/>
                          </a:rPr>
                          <m:t>𝐶</m:t>
                        </m:r>
                      </m:e>
                      <m:sub>
                        <m:r>
                          <a:rPr lang="en-US" sz="3200" i="1">
                            <a:solidFill>
                              <a:srgbClr val="000000"/>
                            </a:solidFill>
                            <a:effectLst/>
                            <a:latin typeface="Cambria Math" panose="02040503050406030204" pitchFamily="18" charset="0"/>
                            <a:ea typeface="Times New Roman" panose="02020603050405020304" pitchFamily="18" charset="0"/>
                          </a:rPr>
                          <m:t>35</m:t>
                        </m:r>
                      </m:sub>
                      <m:sup>
                        <m:r>
                          <a:rPr lang="en-US" sz="3200" i="1">
                            <a:solidFill>
                              <a:srgbClr val="000000"/>
                            </a:solidFill>
                            <a:effectLst/>
                            <a:latin typeface="Cambria Math" panose="02040503050406030204" pitchFamily="18" charset="0"/>
                            <a:ea typeface="Times New Roman" panose="02020603050405020304" pitchFamily="18" charset="0"/>
                          </a:rPr>
                          <m:t>2</m:t>
                        </m:r>
                      </m:sup>
                    </m:sSubSup>
                  </m:oMath>
                </a14:m>
                <a:r>
                  <a:rPr lang="en-US" sz="3200">
                    <a:solidFill>
                      <a:srgbClr val="000000"/>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rPr>
                      <m:t>35</m:t>
                    </m:r>
                  </m:oMath>
                </a14:m>
                <a:r>
                  <a:rPr lang="en-US" sz="3200">
                    <a:solidFill>
                      <a:srgbClr val="000000"/>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srgbClr val="000000"/>
                            </a:solidFill>
                            <a:effectLst/>
                            <a:latin typeface="Cambria Math"/>
                            <a:ea typeface="Times New Roman" panose="02020603050405020304" pitchFamily="18" charset="0"/>
                          </a:rPr>
                        </m:ctrlPr>
                      </m:sSubSupPr>
                      <m:e>
                        <m:r>
                          <a:rPr lang="en-US" sz="3200" i="1">
                            <a:solidFill>
                              <a:srgbClr val="000000"/>
                            </a:solidFill>
                            <a:effectLst/>
                            <a:latin typeface="Cambria Math" panose="02040503050406030204" pitchFamily="18" charset="0"/>
                            <a:ea typeface="Times New Roman" panose="02020603050405020304" pitchFamily="18" charset="0"/>
                          </a:rPr>
                          <m:t>𝐴</m:t>
                        </m:r>
                      </m:e>
                      <m:sub>
                        <m:r>
                          <a:rPr lang="en-US" sz="3200" i="1">
                            <a:solidFill>
                              <a:srgbClr val="000000"/>
                            </a:solidFill>
                            <a:effectLst/>
                            <a:latin typeface="Cambria Math" panose="02040503050406030204" pitchFamily="18" charset="0"/>
                            <a:ea typeface="Times New Roman" panose="02020603050405020304" pitchFamily="18" charset="0"/>
                          </a:rPr>
                          <m:t>35</m:t>
                        </m:r>
                      </m:sub>
                      <m:sup>
                        <m:r>
                          <a:rPr lang="en-US" sz="3200" i="1">
                            <a:solidFill>
                              <a:srgbClr val="000000"/>
                            </a:solidFill>
                            <a:effectLst/>
                            <a:latin typeface="Cambria Math" panose="02040503050406030204" pitchFamily="18" charset="0"/>
                            <a:ea typeface="Times New Roman" panose="02020603050405020304" pitchFamily="18" charset="0"/>
                          </a:rPr>
                          <m:t>2</m:t>
                        </m:r>
                      </m:sup>
                    </m:sSubSup>
                  </m:oMath>
                </a14:m>
                <a:r>
                  <a:rPr lang="en-US" sz="3200">
                    <a:solidFill>
                      <a:srgbClr val="000000"/>
                    </a:solidFill>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4886" y="1917258"/>
                <a:ext cx="11328400" cy="2300502"/>
              </a:xfrm>
              <a:prstGeom prst="rect">
                <a:avLst/>
              </a:prstGeom>
              <a:blipFill rotWithShape="0">
                <a:blip r:embed="rId2"/>
                <a:stretch>
                  <a:fillRect t="-2387" r="-2259" b="-7692"/>
                </a:stretch>
              </a:blipFill>
            </p:spPr>
            <p:txBody>
              <a:bodyPr/>
              <a:lstStyle/>
              <a:p>
                <a:r>
                  <a:rPr lang="en-US">
                    <a:noFill/>
                  </a:rPr>
                  <a:t> </a:t>
                </a:r>
              </a:p>
            </p:txBody>
          </p:sp>
        </mc:Fallback>
      </mc:AlternateContent>
      <p:sp>
        <p:nvSpPr>
          <p:cNvPr id="8" name="Oval 7"/>
          <p:cNvSpPr/>
          <p:nvPr/>
        </p:nvSpPr>
        <p:spPr>
          <a:xfrm>
            <a:off x="1184729" y="371565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44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2271" y="1778460"/>
                <a:ext cx="11391900" cy="2283702"/>
              </a:xfrm>
              <a:prstGeom prst="rect">
                <a:avLst/>
              </a:prstGeom>
            </p:spPr>
            <p:txBody>
              <a:bodyPr wrap="square">
                <a:spAutoFit/>
              </a:bodyPr>
              <a:lstStyle/>
              <a:p>
                <a:pPr marL="457200" algn="just">
                  <a:lnSpc>
                    <a:spcPct val="115000"/>
                  </a:lnSpc>
                  <a:spcAft>
                    <a:spcPts val="0"/>
                  </a:spcAft>
                </a:pP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1</a:t>
                </a:r>
                <a:r>
                  <a:rPr lang="en-US"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1</a:t>
                </a:r>
                <a:r>
                  <a:rPr lang="vi-VN" sz="3200" b="1" smtClean="0">
                    <a:solidFill>
                      <a:srgbClr val="0000FF"/>
                    </a:solidFill>
                    <a:effectLst/>
                    <a:latin typeface="Times New Roman" panose="02020603050405020304" pitchFamily="18" charset="0"/>
                    <a:ea typeface="Calibri" panose="020F0502020204030204" pitchFamily="34" charset="0"/>
                    <a:cs typeface="Calibri" panose="020F0502020204030204" pitchFamily="34" charset="0"/>
                  </a:rPr>
                  <a:t>. </a:t>
                </a:r>
                <a:r>
                  <a:rPr lang="vi-VN" sz="3200">
                    <a:effectLst/>
                    <a:latin typeface="Times New Roman" panose="02020603050405020304" pitchFamily="18" charset="0"/>
                    <a:ea typeface="Calibri" panose="020F0502020204030204" pitchFamily="34" charset="0"/>
                  </a:rPr>
                  <a:t>Có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vi-VN" sz="3200">
                    <a:effectLst/>
                    <a:latin typeface="Times New Roman" panose="02020603050405020304" pitchFamily="18" charset="0"/>
                    <a:ea typeface="Calibri" panose="020F0502020204030204" pitchFamily="34" charset="0"/>
                  </a:rPr>
                  <a:t> học sinh và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3200">
                    <a:effectLst/>
                    <a:latin typeface="Times New Roman" panose="02020603050405020304" pitchFamily="18" charset="0"/>
                    <a:ea typeface="Calibri" panose="020F0502020204030204" pitchFamily="34" charset="0"/>
                  </a:rPr>
                  <a:t> giáo viên. Hỏi có bao nhiêu cách lập nhóm công tác gồm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3200">
                    <a:effectLst/>
                    <a:latin typeface="Times New Roman" panose="02020603050405020304" pitchFamily="18" charset="0"/>
                    <a:ea typeface="Calibri" panose="020F0502020204030204" pitchFamily="34" charset="0"/>
                  </a:rPr>
                  <a:t> giáo viên làm trưởng đoàn,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3200">
                    <a:effectLst/>
                    <a:latin typeface="Times New Roman" panose="02020603050405020304" pitchFamily="18" charset="0"/>
                    <a:ea typeface="Calibri" panose="020F0502020204030204" pitchFamily="34" charset="0"/>
                  </a:rPr>
                  <a:t> học sinh làm phó đoàn và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3200">
                    <a:effectLst/>
                    <a:latin typeface="Times New Roman" panose="02020603050405020304" pitchFamily="18" charset="0"/>
                    <a:ea typeface="Calibri" panose="020F0502020204030204" pitchFamily="34" charset="0"/>
                  </a:rPr>
                  <a:t> học sinh thành viên</a:t>
                </a:r>
                <a:r>
                  <a:rPr lang="nl-NL" sz="3200">
                    <a:effectLst/>
                    <a:latin typeface="Times New Roman" panose="02020603050405020304" pitchFamily="18" charset="0"/>
                    <a:ea typeface="Calibri" panose="020F0502020204030204" pitchFamily="34" charset="0"/>
                  </a:rPr>
                  <a:t>?</a:t>
                </a:r>
                <a:endParaRPr lang="en-US" sz="3200">
                  <a:effectLst/>
                  <a:latin typeface="Calibri" panose="020F0502020204030204" pitchFamily="34" charset="0"/>
                  <a:ea typeface="Calibri" panose="020F0502020204030204" pitchFamily="34" charset="0"/>
                </a:endParaRPr>
              </a:p>
              <a:p>
                <a:pPr algn="just">
                  <a:spcAft>
                    <a:spcPts val="0"/>
                  </a:spcAft>
                </a:pPr>
                <a:r>
                  <a:rPr lang="pt-BR" sz="3200" b="1" smtClean="0">
                    <a:solidFill>
                      <a:srgbClr val="0000FF"/>
                    </a:solidFill>
                    <a:effectLst/>
                    <a:latin typeface="Times New Roman" panose="02020603050405020304" pitchFamily="18" charset="0"/>
                    <a:ea typeface="Times New Roman" panose="02020603050405020304" pitchFamily="18" charset="0"/>
                  </a:rPr>
                  <a:t>	A</a:t>
                </a:r>
                <a:r>
                  <a:rPr lang="pt-BR"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8730</m:t>
                    </m:r>
                  </m:oMath>
                </a14:m>
                <a:r>
                  <a:rPr lang="nl-NL" sz="3200">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rPr>
                  <a:t>B</a:t>
                </a:r>
                <a:r>
                  <a:rPr lang="pt-BR"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3780</m:t>
                    </m:r>
                    <m:r>
                      <a:rPr lang="en-US" sz="3200" i="1">
                        <a:effectLst/>
                        <a:latin typeface="Cambria Math" panose="02040503050406030204" pitchFamily="18" charset="0"/>
                        <a:ea typeface="Times New Roman" panose="02020603050405020304" pitchFamily="18" charset="0"/>
                      </a:rPr>
                      <m:t>.</m:t>
                    </m:r>
                  </m:oMath>
                </a14:m>
                <a:r>
                  <a:rPr lang="nl-NL" sz="3200">
                    <a:effectLst/>
                    <a:latin typeface="Times New Roman" panose="02020603050405020304" pitchFamily="18" charset="0"/>
                    <a:ea typeface="Times New Roman" panose="02020603050405020304" pitchFamily="18" charset="0"/>
                  </a:rPr>
                  <a:t>	</a:t>
                </a:r>
                <a:r>
                  <a:rPr lang="nl-NL" sz="3200" smtClean="0">
                    <a:effectLst/>
                    <a:latin typeface="Times New Roman" panose="02020603050405020304" pitchFamily="18" charset="0"/>
                    <a:ea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rPr>
                  <a:t>C</a:t>
                </a:r>
                <a:r>
                  <a:rPr lang="pt-BR"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3870</m:t>
                    </m:r>
                    <m:r>
                      <a:rPr lang="en-US" sz="3200" i="1">
                        <a:effectLst/>
                        <a:latin typeface="Cambria Math" panose="02040503050406030204" pitchFamily="18" charset="0"/>
                        <a:ea typeface="Times New Roman" panose="02020603050405020304" pitchFamily="18" charset="0"/>
                      </a:rPr>
                      <m:t>.</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pt-BR" sz="3200" b="1" smtClean="0">
                    <a:solidFill>
                      <a:srgbClr val="0000FF"/>
                    </a:solidFill>
                    <a:effectLst/>
                    <a:latin typeface="Times New Roman" panose="02020603050405020304" pitchFamily="18" charset="0"/>
                    <a:ea typeface="Times New Roman" panose="02020603050405020304" pitchFamily="18" charset="0"/>
                  </a:rPr>
                  <a:t>D</a:t>
                </a:r>
                <a:r>
                  <a:rPr lang="pt-BR"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7830</m:t>
                    </m:r>
                    <m:r>
                      <a:rPr lang="en-US" sz="3200" i="1">
                        <a:effectLst/>
                        <a:latin typeface="Cambria Math" panose="02040503050406030204" pitchFamily="18" charset="0"/>
                        <a:ea typeface="Times New Roman" panose="02020603050405020304" pitchFamily="18" charset="0"/>
                      </a:rPr>
                      <m:t>.</m:t>
                    </m:r>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2271" y="1778460"/>
                <a:ext cx="11391900" cy="2283702"/>
              </a:xfrm>
              <a:prstGeom prst="rect">
                <a:avLst/>
              </a:prstGeom>
              <a:blipFill rotWithShape="0">
                <a:blip r:embed="rId2"/>
                <a:stretch>
                  <a:fillRect t="-2406" r="-1338" b="-7754"/>
                </a:stretch>
              </a:blipFill>
            </p:spPr>
            <p:txBody>
              <a:bodyPr/>
              <a:lstStyle/>
              <a:p>
                <a:r>
                  <a:rPr lang="en-US">
                    <a:noFill/>
                  </a:rPr>
                  <a:t> </a:t>
                </a:r>
              </a:p>
            </p:txBody>
          </p:sp>
        </mc:Fallback>
      </mc:AlternateContent>
      <p:sp>
        <p:nvSpPr>
          <p:cNvPr id="7" name="Oval 6"/>
          <p:cNvSpPr/>
          <p:nvPr/>
        </p:nvSpPr>
        <p:spPr>
          <a:xfrm>
            <a:off x="3869870" y="355599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9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62643" y="1805894"/>
                <a:ext cx="10985500" cy="1717393"/>
              </a:xfrm>
              <a:prstGeom prst="rect">
                <a:avLst/>
              </a:prstGeom>
            </p:spPr>
            <p:txBody>
              <a:bodyPr wrap="square">
                <a:spAutoFit/>
              </a:bodyPr>
              <a:lstStyle/>
              <a:p>
                <a:pPr marL="457200" algn="just">
                  <a:lnSpc>
                    <a:spcPct val="115000"/>
                  </a:lnSpc>
                  <a:spcAft>
                    <a:spcPts val="0"/>
                  </a:spcAft>
                </a:pP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vi-VN"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1</a:t>
                </a:r>
                <a:r>
                  <a:rPr lang="en-US" sz="3200" b="1"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2</a:t>
                </a:r>
                <a:r>
                  <a:rPr lang="vi-VN" sz="3200" b="1" smtClean="0">
                    <a:solidFill>
                      <a:srgbClr val="0000FF"/>
                    </a:solidFill>
                    <a:effectLst/>
                    <a:latin typeface="Times New Roman" panose="02020603050405020304" pitchFamily="18" charset="0"/>
                    <a:ea typeface="Calibri" panose="020F0502020204030204" pitchFamily="34" charset="0"/>
                    <a:cs typeface="Calibri" panose="020F0502020204030204" pitchFamily="34" charset="0"/>
                  </a:rPr>
                  <a:t>. </a:t>
                </a:r>
                <a:r>
                  <a:rPr lang="vi-VN" sz="3200">
                    <a:effectLst/>
                    <a:latin typeface="Times New Roman" panose="02020603050405020304" pitchFamily="18" charset="0"/>
                    <a:ea typeface="Calibri" panose="020F0502020204030204" pitchFamily="34" charset="0"/>
                  </a:rPr>
                  <a:t>Một hộp có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vi-VN" sz="3200">
                    <a:effectLst/>
                    <a:latin typeface="Times New Roman" panose="02020603050405020304" pitchFamily="18" charset="0"/>
                    <a:ea typeface="Calibri" panose="020F0502020204030204" pitchFamily="34" charset="0"/>
                  </a:rPr>
                  <a:t> quả cầu xanh, </a:t>
                </a:r>
                <a14:m>
                  <m:oMath xmlns:m="http://schemas.openxmlformats.org/officeDocument/2006/math">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3200">
                    <a:effectLst/>
                    <a:latin typeface="Times New Roman" panose="02020603050405020304" pitchFamily="18" charset="0"/>
                    <a:ea typeface="Calibri" panose="020F0502020204030204" pitchFamily="34" charset="0"/>
                  </a:rPr>
                  <a:t> quả cầu đỏ. </a:t>
                </a:r>
                <a:r>
                  <a:rPr lang="en-US" sz="3200">
                    <a:effectLst/>
                    <a:latin typeface="Times New Roman" panose="02020603050405020304" pitchFamily="18" charset="0"/>
                    <a:ea typeface="Calibri" panose="020F0502020204030204" pitchFamily="34" charset="0"/>
                  </a:rPr>
                  <a:t>Số cách chọn ra 5 quả cầu có đủ 2 màu từ hộp đó là</a:t>
                </a:r>
                <a:endParaRPr lang="en-US" sz="3200">
                  <a:effectLst/>
                  <a:latin typeface="Calibri" panose="020F0502020204030204" pitchFamily="34" charset="0"/>
                  <a:ea typeface="Calibri" panose="020F0502020204030204" pitchFamily="34" charset="0"/>
                </a:endParaRPr>
              </a:p>
              <a:p>
                <a:pPr algn="just">
                  <a:spcAft>
                    <a:spcPts val="0"/>
                  </a:spcAft>
                </a:pPr>
                <a:r>
                  <a:rPr lang="en-US" sz="3200" b="1" smtClean="0">
                    <a:solidFill>
                      <a:srgbClr val="0000FF"/>
                    </a:solidFill>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A.</a:t>
                </a:r>
                <a:r>
                  <a:rPr lang="en-US" sz="3200">
                    <a:effectLst/>
                    <a:latin typeface="Times New Roman" panose="02020603050405020304" pitchFamily="18" charset="0"/>
                    <a:ea typeface="Times New Roman" panose="02020603050405020304" pitchFamily="18" charset="0"/>
                  </a:rPr>
                  <a:t> </a:t>
                </a:r>
                <a14:m>
                  <m:oMath xmlns:m="http://schemas.openxmlformats.org/officeDocument/2006/math">
                    <m:r>
                      <a:rPr lang="en-US" sz="3200">
                        <a:effectLst/>
                        <a:latin typeface="Cambria Math" panose="02040503050406030204" pitchFamily="18" charset="0"/>
                        <a:ea typeface="Times New Roman" panose="02020603050405020304" pitchFamily="18" charset="0"/>
                      </a:rPr>
                      <m:t>273</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a:effectLst/>
                        <a:latin typeface="Cambria Math" panose="02040503050406030204" pitchFamily="18" charset="0"/>
                        <a:ea typeface="Times New Roman" panose="02020603050405020304" pitchFamily="18" charset="0"/>
                      </a:rPr>
                      <m:t>2772</m:t>
                    </m:r>
                  </m:oMath>
                </a14:m>
                <a:r>
                  <a:rPr lang="en-US" sz="3200">
                    <a:effectLst/>
                    <a:latin typeface="Times New Roman" panose="02020603050405020304" pitchFamily="18" charset="0"/>
                    <a:ea typeface="Times New Roman" panose="02020603050405020304" pitchFamily="18" charset="0"/>
                  </a:rPr>
                  <a:t>	</a:t>
                </a:r>
                <a:r>
                  <a:rPr lang="en-US" sz="3200" b="1">
                    <a:solidFill>
                      <a:srgbClr val="0000FF"/>
                    </a:solidFill>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	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a:effectLst/>
                        <a:latin typeface="Cambria Math" panose="02040503050406030204" pitchFamily="18" charset="0"/>
                        <a:ea typeface="Times New Roman" panose="02020603050405020304" pitchFamily="18" charset="0"/>
                      </a:rPr>
                      <m:t>252</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rPr>
                  <a:t> </a:t>
                </a:r>
                <a14:m>
                  <m:oMath xmlns:m="http://schemas.openxmlformats.org/officeDocument/2006/math">
                    <m:r>
                      <a:rPr lang="en-US" sz="3200">
                        <a:effectLst/>
                        <a:latin typeface="Cambria Math" panose="02040503050406030204" pitchFamily="18" charset="0"/>
                        <a:ea typeface="Times New Roman" panose="02020603050405020304" pitchFamily="18" charset="0"/>
                      </a:rPr>
                      <m:t>2750</m:t>
                    </m:r>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62643" y="1805894"/>
                <a:ext cx="10985500" cy="1717393"/>
              </a:xfrm>
              <a:prstGeom prst="rect">
                <a:avLst/>
              </a:prstGeom>
              <a:blipFill rotWithShape="0">
                <a:blip r:embed="rId2"/>
                <a:stretch>
                  <a:fillRect t="-3191" r="-1387" b="-10284"/>
                </a:stretch>
              </a:blipFill>
            </p:spPr>
            <p:txBody>
              <a:bodyPr/>
              <a:lstStyle/>
              <a:p>
                <a:r>
                  <a:rPr lang="en-US">
                    <a:noFill/>
                  </a:rPr>
                  <a:t> </a:t>
                </a:r>
              </a:p>
            </p:txBody>
          </p:sp>
        </mc:Fallback>
      </mc:AlternateContent>
      <p:sp>
        <p:nvSpPr>
          <p:cNvPr id="8" name="Oval 7"/>
          <p:cNvSpPr/>
          <p:nvPr/>
        </p:nvSpPr>
        <p:spPr>
          <a:xfrm>
            <a:off x="9632043" y="297542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69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64886" y="1740360"/>
                <a:ext cx="11404600" cy="2283702"/>
              </a:xfrm>
              <a:prstGeom prst="rect">
                <a:avLst/>
              </a:prstGeom>
            </p:spPr>
            <p:txBody>
              <a:bodyPr wrap="square">
                <a:spAutoFit/>
              </a:bodyPr>
              <a:lstStyle/>
              <a:p>
                <a:pPr marL="457200" algn="just">
                  <a:lnSpc>
                    <a:spcPct val="115000"/>
                  </a:lnSpc>
                  <a:spcAft>
                    <a:spcPts val="0"/>
                  </a:spcAft>
                </a:pPr>
                <a:r>
                  <a:rPr lang="vi-VN" sz="3200" b="1">
                    <a:solidFill>
                      <a:srgbClr val="0000FF"/>
                    </a:solidFill>
                    <a:latin typeface="Times New Roman" panose="02020603050405020304" pitchFamily="18" charset="0"/>
                    <a:ea typeface="Calibri" panose="020F0502020204030204" pitchFamily="34" charset="0"/>
                    <a:cs typeface="Calibri" panose="020F0502020204030204" pitchFamily="34" charset="0"/>
                  </a:rPr>
                  <a:t>Câu 1</a:t>
                </a:r>
                <a:r>
                  <a:rPr lang="en-US" sz="3200" b="1">
                    <a:solidFill>
                      <a:srgbClr val="0000FF"/>
                    </a:solidFill>
                    <a:effectLst/>
                    <a:latin typeface="Times New Roman" panose="02020603050405020304" pitchFamily="18" charset="0"/>
                    <a:ea typeface="Calibri" panose="020F0502020204030204" pitchFamily="34" charset="0"/>
                    <a:cs typeface="Calibri" panose="020F0502020204030204" pitchFamily="34" charset="0"/>
                  </a:rPr>
                  <a:t>3</a:t>
                </a:r>
                <a:r>
                  <a:rPr lang="vi-VN" sz="3200" b="1">
                    <a:solidFill>
                      <a:srgbClr val="0000FF"/>
                    </a:solidFill>
                    <a:effectLst/>
                    <a:latin typeface="Times New Roman" panose="02020603050405020304" pitchFamily="18" charset="0"/>
                    <a:ea typeface="Calibri" panose="020F0502020204030204" pitchFamily="34" charset="0"/>
                    <a:cs typeface="Calibri" panose="020F0502020204030204" pitchFamily="34" charset="0"/>
                  </a:rPr>
                  <a:t>. </a:t>
                </a:r>
                <a:r>
                  <a:rPr lang="fr-FR" sz="3200">
                    <a:effectLst/>
                    <a:latin typeface="Times New Roman" panose="02020603050405020304" pitchFamily="18" charset="0"/>
                    <a:ea typeface="Calibri" panose="020F0502020204030204" pitchFamily="34" charset="0"/>
                  </a:rPr>
                  <a:t>Một hộp </a:t>
                </a:r>
                <a:r>
                  <a:rPr lang="vi-VN" sz="3200">
                    <a:effectLst/>
                    <a:latin typeface="Times New Roman" panose="02020603050405020304" pitchFamily="18" charset="0"/>
                    <a:ea typeface="Calibri" panose="020F0502020204030204" pitchFamily="34" charset="0"/>
                  </a:rPr>
                  <a:t>đựng</a:t>
                </a:r>
                <a:r>
                  <a:rPr lang="fr-FR" sz="3200">
                    <a:effectLst/>
                    <a:latin typeface="Times New Roman" panose="02020603050405020304" pitchFamily="18" charset="0"/>
                    <a:ea typeface="Calibri" panose="020F0502020204030204" pitchFamily="34" charset="0"/>
                  </a:rPr>
                  <a:t> 11 tấm thẻ được đánh số từ 1 đến 11. Tính số cách lấy ra 4 tấm thẻ từ hộp đó để tổng các số ghi trên 4 tấm thẻ ấy là một số lẻ. </a:t>
                </a:r>
                <a:endParaRPr lang="en-US" sz="3200">
                  <a:effectLst/>
                  <a:latin typeface="Calibri" panose="020F0502020204030204" pitchFamily="34" charset="0"/>
                  <a:ea typeface="Calibri" panose="020F0502020204030204" pitchFamily="34" charset="0"/>
                </a:endParaRPr>
              </a:p>
              <a:p>
                <a:pPr algn="just">
                  <a:spcAft>
                    <a:spcPts val="0"/>
                  </a:spcAft>
                </a:pPr>
                <a:r>
                  <a:rPr lang="en-US" sz="3200" b="1" smtClean="0">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54</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CC"/>
                    </a:solidFill>
                    <a:effectLst/>
                    <a:latin typeface="Times New Roman" panose="02020603050405020304" pitchFamily="18" charset="0"/>
                    <a:ea typeface="Times New Roman" panose="02020603050405020304" pitchFamily="18" charset="0"/>
                  </a:rPr>
                  <a:t>B</a:t>
                </a:r>
                <a:r>
                  <a:rPr lang="en-US" sz="3200" b="1">
                    <a:solidFill>
                      <a:srgbClr val="0000CC"/>
                    </a:solidFill>
                    <a:effectLst/>
                    <a:latin typeface="Times New Roman" panose="02020603050405020304" pitchFamily="18" charset="0"/>
                    <a:ea typeface="Times New Roman" panose="02020603050405020304" pitchFamily="18" charset="0"/>
                  </a:rPr>
                  <a:t>.</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160</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100</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60</m:t>
                    </m:r>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4886" y="1740360"/>
                <a:ext cx="11404600" cy="2283702"/>
              </a:xfrm>
              <a:prstGeom prst="rect">
                <a:avLst/>
              </a:prstGeom>
              <a:blipFill rotWithShape="0">
                <a:blip r:embed="rId2"/>
                <a:stretch>
                  <a:fillRect t="-2400" r="-1390" b="-7467"/>
                </a:stretch>
              </a:blipFill>
            </p:spPr>
            <p:txBody>
              <a:bodyPr/>
              <a:lstStyle/>
              <a:p>
                <a:r>
                  <a:rPr lang="en-US">
                    <a:noFill/>
                  </a:rPr>
                  <a:t> </a:t>
                </a:r>
              </a:p>
            </p:txBody>
          </p:sp>
        </mc:Fallback>
      </mc:AlternateContent>
      <p:sp>
        <p:nvSpPr>
          <p:cNvPr id="7" name="Oval 6"/>
          <p:cNvSpPr/>
          <p:nvPr/>
        </p:nvSpPr>
        <p:spPr>
          <a:xfrm>
            <a:off x="3942443" y="346891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9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71072" y="2028943"/>
                <a:ext cx="10811328" cy="2062103"/>
              </a:xfrm>
              <a:prstGeom prst="rect">
                <a:avLst/>
              </a:prstGeom>
            </p:spPr>
            <p:txBody>
              <a:bodyPr wrap="square">
                <a:spAutoFit/>
              </a:bodyPr>
              <a:lstStyle/>
              <a:p>
                <a:pPr>
                  <a:spcAft>
                    <a:spcPts val="0"/>
                  </a:spcAft>
                </a:pPr>
                <a:r>
                  <a:rPr lang="en-US" sz="3200" b="1">
                    <a:solidFill>
                      <a:srgbClr val="0000FF"/>
                    </a:solidFill>
                    <a:latin typeface="Times New Roman" panose="02020603050405020304" pitchFamily="18" charset="0"/>
                    <a:ea typeface="Times New Roman" panose="02020603050405020304" pitchFamily="18" charset="0"/>
                  </a:rPr>
                  <a:t>Câu 14. </a:t>
                </a:r>
                <a:r>
                  <a:rPr lang="en-US" sz="3200">
                    <a:effectLst/>
                    <a:latin typeface="Times New Roman" panose="02020603050405020304" pitchFamily="18" charset="0"/>
                    <a:ea typeface="Times New Roman" panose="02020603050405020304" pitchFamily="18" charset="0"/>
                  </a:rPr>
                  <a:t>Từ các chữ số</a:t>
                </a:r>
                <a:r>
                  <a:rPr lang="en-US" sz="3200" b="1">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0</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5</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6</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7</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8</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9</m:t>
                    </m:r>
                  </m:oMath>
                </a14:m>
                <a:r>
                  <a:rPr lang="en-US" sz="3200" b="1">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có thể lập được bao nhiêu số tự nhiên gồm có 5 chữ số dạng </a:t>
                </a:r>
                <a14:m>
                  <m:oMath xmlns:m="http://schemas.openxmlformats.org/officeDocument/2006/math">
                    <m:bar>
                      <m:barPr>
                        <m:pos m:val="top"/>
                        <m:ctrlPr>
                          <a:rPr lang="en-US" sz="3200" i="1">
                            <a:effectLst/>
                            <a:latin typeface="Cambria Math"/>
                            <a:ea typeface="Times New Roman" panose="02020603050405020304" pitchFamily="18" charset="0"/>
                          </a:rPr>
                        </m:ctrlPr>
                      </m:barPr>
                      <m:e>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1</m:t>
                            </m:r>
                          </m:sub>
                        </m:sSub>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2</m:t>
                            </m:r>
                          </m:sub>
                        </m:sSub>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3</m:t>
                            </m:r>
                          </m:sub>
                        </m:sSub>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4</m:t>
                            </m:r>
                          </m:sub>
                        </m:sSub>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5</m:t>
                            </m:r>
                          </m:sub>
                        </m:sSub>
                      </m:e>
                    </m:bar>
                  </m:oMath>
                </a14:m>
                <a:r>
                  <a:rPr lang="en-US" sz="3200">
                    <a:effectLst/>
                    <a:latin typeface="Times New Roman" panose="02020603050405020304" pitchFamily="18" charset="0"/>
                    <a:ea typeface="Times New Roman" panose="02020603050405020304" pitchFamily="18" charset="0"/>
                  </a:rPr>
                  <a:t> mà </a:t>
                </a:r>
                <a14:m>
                  <m:oMath xmlns:m="http://schemas.openxmlformats.org/officeDocument/2006/math">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1</m:t>
                        </m:r>
                      </m:sub>
                    </m:sSub>
                    <m:r>
                      <a:rPr lang="en-US" sz="3200" i="1">
                        <a:effectLst/>
                        <a:latin typeface="Cambria Math" panose="02040503050406030204" pitchFamily="18" charset="0"/>
                        <a:ea typeface="Times New Roman" panose="02020603050405020304" pitchFamily="18" charset="0"/>
                      </a:rPr>
                      <m:t>&lt;</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2</m:t>
                        </m:r>
                      </m:sub>
                    </m:sSub>
                    <m:r>
                      <a:rPr lang="en-US" sz="3200" i="1">
                        <a:effectLst/>
                        <a:latin typeface="Cambria Math" panose="02040503050406030204" pitchFamily="18" charset="0"/>
                        <a:ea typeface="Times New Roman" panose="02020603050405020304" pitchFamily="18" charset="0"/>
                      </a:rPr>
                      <m:t>&lt;</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3</m:t>
                        </m:r>
                      </m:sub>
                    </m:sSub>
                    <m:r>
                      <a:rPr lang="en-US" sz="3200" i="1">
                        <a:effectLst/>
                        <a:latin typeface="Cambria Math" panose="02040503050406030204" pitchFamily="18" charset="0"/>
                        <a:ea typeface="Times New Roman" panose="02020603050405020304" pitchFamily="18" charset="0"/>
                      </a:rPr>
                      <m:t>&lt;</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4</m:t>
                        </m:r>
                      </m:sub>
                    </m:sSub>
                    <m:r>
                      <a:rPr lang="en-US" sz="3200" i="1">
                        <a:effectLst/>
                        <a:latin typeface="Cambria Math" panose="02040503050406030204" pitchFamily="18" charset="0"/>
                        <a:ea typeface="Times New Roman" panose="02020603050405020304" pitchFamily="18" charset="0"/>
                      </a:rPr>
                      <m:t>&lt;</m:t>
                    </m:r>
                    <m:sSub>
                      <m:sSubPr>
                        <m:ctrlPr>
                          <a:rPr lang="en-US" sz="3200" i="1">
                            <a:effectLst/>
                            <a:latin typeface="Cambria Math"/>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𝑎</m:t>
                        </m:r>
                      </m:e>
                      <m:sub>
                        <m:r>
                          <a:rPr lang="en-US" sz="3200" i="1">
                            <a:effectLst/>
                            <a:latin typeface="Cambria Math" panose="02040503050406030204" pitchFamily="18" charset="0"/>
                            <a:ea typeface="Times New Roman" panose="02020603050405020304" pitchFamily="18" charset="0"/>
                          </a:rPr>
                          <m:t>5</m:t>
                        </m:r>
                      </m:sub>
                    </m:sSub>
                  </m:oMath>
                </a14:m>
                <a:r>
                  <a:rPr lang="en-US" sz="3200">
                    <a:effectLst/>
                    <a:latin typeface="Times New Roman" panose="02020603050405020304" pitchFamily="18" charset="0"/>
                    <a:ea typeface="Times New Roman" panose="02020603050405020304" pitchFamily="18" charset="0"/>
                  </a:rPr>
                  <a:t>.</a:t>
                </a:r>
              </a:p>
              <a:p>
                <a:pPr>
                  <a:spcAft>
                    <a:spcPts val="0"/>
                  </a:spcAft>
                </a:pP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 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252</m:t>
                    </m:r>
                  </m:oMath>
                </a14:m>
                <a:r>
                  <a:rPr lang="en-US" sz="320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27216</m:t>
                    </m:r>
                  </m:oMath>
                </a14:m>
                <a:r>
                  <a:rPr lang="en-US" sz="3200">
                    <a:effectLst/>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28214</m:t>
                    </m:r>
                  </m:oMath>
                </a14:m>
                <a:r>
                  <a:rPr lang="en-US" sz="3200">
                    <a:effectLst/>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126</m:t>
                    </m:r>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71072" y="2028943"/>
                <a:ext cx="10811328" cy="2062103"/>
              </a:xfrm>
              <a:prstGeom prst="rect">
                <a:avLst/>
              </a:prstGeom>
              <a:blipFill rotWithShape="0">
                <a:blip r:embed="rId2"/>
                <a:stretch>
                  <a:fillRect l="-1409" t="-4142" b="-8580"/>
                </a:stretch>
              </a:blipFill>
            </p:spPr>
            <p:txBody>
              <a:bodyPr/>
              <a:lstStyle/>
              <a:p>
                <a:r>
                  <a:rPr lang="en-US">
                    <a:noFill/>
                  </a:rPr>
                  <a:t> </a:t>
                </a:r>
              </a:p>
            </p:txBody>
          </p:sp>
        </mc:Fallback>
      </mc:AlternateContent>
      <p:sp>
        <p:nvSpPr>
          <p:cNvPr id="8" name="Oval 7"/>
          <p:cNvSpPr/>
          <p:nvPr/>
        </p:nvSpPr>
        <p:spPr>
          <a:xfrm>
            <a:off x="8703128" y="3541486"/>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96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682172" y="1751082"/>
                <a:ext cx="11049000" cy="3253006"/>
              </a:xfrm>
              <a:prstGeom prst="rect">
                <a:avLst/>
              </a:prstGeom>
            </p:spPr>
            <p:txBody>
              <a:bodyPr wrap="square">
                <a:spAutoFit/>
              </a:bodyPr>
              <a:lstStyle/>
              <a:p>
                <a:pPr algn="just">
                  <a:spcAft>
                    <a:spcPts val="0"/>
                  </a:spcAft>
                </a:pPr>
                <a:r>
                  <a:rPr lang="en-US" sz="3200" b="1">
                    <a:solidFill>
                      <a:srgbClr val="0000FF"/>
                    </a:solidFill>
                    <a:latin typeface="Times New Roman" panose="02020603050405020304" pitchFamily="18" charset="0"/>
                    <a:ea typeface="Times New Roman" panose="02020603050405020304" pitchFamily="18" charset="0"/>
                  </a:rPr>
                  <a:t>Câu 15. </a:t>
                </a:r>
                <a:r>
                  <a:rPr lang="en-US" sz="3200">
                    <a:effectLst/>
                    <a:latin typeface="Times New Roman" panose="02020603050405020304" pitchFamily="18" charset="0"/>
                    <a:ea typeface="Times New Roman" panose="02020603050405020304" pitchFamily="18" charset="0"/>
                  </a:rPr>
                  <a:t>Trong một lớp có </a:t>
                </a:r>
                <a14:m>
                  <m:oMath xmlns:m="http://schemas.openxmlformats.org/officeDocument/2006/math">
                    <m:d>
                      <m:dPr>
                        <m:ctrlPr>
                          <a:rPr lang="en-US" sz="3200" i="1">
                            <a:effectLst/>
                            <a:latin typeface="Cambria Math"/>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oMath>
                </a14:m>
                <a:r>
                  <a:rPr lang="en-US" sz="3200">
                    <a:effectLst/>
                    <a:latin typeface="Times New Roman" panose="02020603050405020304" pitchFamily="18" charset="0"/>
                    <a:ea typeface="Times New Roman" panose="02020603050405020304" pitchFamily="18" charset="0"/>
                  </a:rPr>
                  <a:t> học sinh gồm An, Bình, Chi cùng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𝑛</m:t>
                    </m:r>
                  </m:oMath>
                </a14:m>
                <a:r>
                  <a:rPr lang="en-US" sz="3200">
                    <a:effectLst/>
                    <a:latin typeface="Times New Roman" panose="02020603050405020304" pitchFamily="18" charset="0"/>
                    <a:ea typeface="Times New Roman" panose="02020603050405020304" pitchFamily="18" charset="0"/>
                  </a:rPr>
                  <a:t> học sinh khác. Khi xếp tùy ý các học sinh này vào một dãy ghế được đánh số từ </a:t>
                </a:r>
                <a14:m>
                  <m:oMath xmlns:m="http://schemas.openxmlformats.org/officeDocument/2006/math">
                    <m:r>
                      <a:rPr lang="en-US" sz="3200" i="1">
                        <a:effectLst/>
                        <a:latin typeface="Cambria Math" panose="02040503050406030204" pitchFamily="18" charset="0"/>
                        <a:ea typeface="Times New Roman" panose="02020603050405020304" pitchFamily="18" charset="0"/>
                      </a:rPr>
                      <m:t>1</m:t>
                    </m:r>
                  </m:oMath>
                </a14:m>
                <a:r>
                  <a:rPr lang="en-US" sz="3200">
                    <a:effectLst/>
                    <a:latin typeface="Times New Roman" panose="02020603050405020304" pitchFamily="18" charset="0"/>
                    <a:ea typeface="Times New Roman" panose="02020603050405020304" pitchFamily="18" charset="0"/>
                  </a:rPr>
                  <a:t> đến </a:t>
                </a:r>
                <a14:m>
                  <m:oMath xmlns:m="http://schemas.openxmlformats.org/officeDocument/2006/math">
                    <m:d>
                      <m:dPr>
                        <m:ctrlPr>
                          <a:rPr lang="en-US" sz="3200" i="1">
                            <a:effectLst/>
                            <a:latin typeface="Cambria Math"/>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𝑛</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oMath>
                </a14:m>
                <a:r>
                  <a:rPr lang="en-US" sz="3200">
                    <a:effectLst/>
                    <a:latin typeface="Times New Roman" panose="02020603050405020304" pitchFamily="18" charset="0"/>
                    <a:ea typeface="Times New Roman" panose="02020603050405020304" pitchFamily="18" charset="0"/>
                  </a:rPr>
                  <a:t>, mỗi học sinh ngồi một ghế thì xác suất để số ghế của An, Bình, Chi theo thứ tự lập thành một cấp số cộng là </a:t>
                </a:r>
                <a14:m>
                  <m:oMath xmlns:m="http://schemas.openxmlformats.org/officeDocument/2006/math">
                    <m:f>
                      <m:fPr>
                        <m:ctrlPr>
                          <a:rPr lang="en-US" sz="3200" i="1">
                            <a:effectLst/>
                            <a:latin typeface="Cambria Math"/>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17</m:t>
                        </m:r>
                      </m:num>
                      <m:den>
                        <m:r>
                          <a:rPr lang="en-US" sz="3200" i="1">
                            <a:effectLst/>
                            <a:latin typeface="Cambria Math" panose="02040503050406030204" pitchFamily="18" charset="0"/>
                            <a:ea typeface="Times New Roman" panose="02020603050405020304" pitchFamily="18" charset="0"/>
                          </a:rPr>
                          <m:t>1155</m:t>
                        </m:r>
                      </m:den>
                    </m:f>
                  </m:oMath>
                </a14:m>
                <a:r>
                  <a:rPr lang="en-US" sz="3200">
                    <a:effectLst/>
                    <a:latin typeface="Times New Roman" panose="02020603050405020304" pitchFamily="18" charset="0"/>
                    <a:ea typeface="Times New Roman" panose="02020603050405020304" pitchFamily="18" charset="0"/>
                  </a:rPr>
                  <a:t>. Số học sinh của lớp là</a:t>
                </a:r>
              </a:p>
              <a:p>
                <a:pPr algn="just">
                  <a:spcAft>
                    <a:spcPts val="0"/>
                  </a:spcAft>
                </a:pPr>
                <a:r>
                  <a:rPr lang="en-US" sz="3200" b="1" smtClean="0">
                    <a:solidFill>
                      <a:srgbClr val="0000FF"/>
                    </a:solidFill>
                    <a:effectLst/>
                    <a:latin typeface="Times New Roman" panose="02020603050405020304" pitchFamily="18" charset="0"/>
                    <a:ea typeface="Times New Roman" panose="02020603050405020304" pitchFamily="18" charset="0"/>
                  </a:rPr>
                  <a:t>	A</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27</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B</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25</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C</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45</m:t>
                    </m:r>
                  </m:oMath>
                </a14:m>
                <a:r>
                  <a:rPr lang="en-US" sz="3200">
                    <a:effectLst/>
                    <a:latin typeface="Times New Roman" panose="02020603050405020304" pitchFamily="18" charset="0"/>
                    <a:ea typeface="Times New Roman" panose="02020603050405020304" pitchFamily="18" charset="0"/>
                  </a:rPr>
                  <a:t>.	</a:t>
                </a:r>
                <a:r>
                  <a:rPr lang="en-US" sz="3200" smtClean="0">
                    <a:effectLst/>
                    <a:latin typeface="Times New Roman" panose="02020603050405020304" pitchFamily="18" charset="0"/>
                    <a:ea typeface="Times New Roman" panose="02020603050405020304" pitchFamily="18" charset="0"/>
                  </a:rPr>
                  <a:t>	</a:t>
                </a:r>
                <a:r>
                  <a:rPr lang="en-US" sz="3200" b="1" smtClean="0">
                    <a:solidFill>
                      <a:srgbClr val="0000FF"/>
                    </a:solidFill>
                    <a:effectLst/>
                    <a:latin typeface="Times New Roman" panose="02020603050405020304" pitchFamily="18" charset="0"/>
                    <a:ea typeface="Times New Roman" panose="02020603050405020304" pitchFamily="18" charset="0"/>
                  </a:rPr>
                  <a:t>D</a:t>
                </a:r>
                <a:r>
                  <a:rPr lang="en-US" sz="3200" b="1">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35</m:t>
                    </m:r>
                  </m:oMath>
                </a14:m>
                <a:r>
                  <a:rPr lang="en-US" sz="3200">
                    <a:effectLst/>
                    <a:latin typeface="Times New Roman" panose="02020603050405020304" pitchFamily="18" charset="0"/>
                    <a:ea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82172" y="1751082"/>
                <a:ext cx="11049000" cy="3253006"/>
              </a:xfrm>
              <a:prstGeom prst="rect">
                <a:avLst/>
              </a:prstGeom>
              <a:blipFill rotWithShape="0">
                <a:blip r:embed="rId2"/>
                <a:stretch>
                  <a:fillRect l="-1435" t="-2622" r="-1380" b="-5056"/>
                </a:stretch>
              </a:blipFill>
            </p:spPr>
            <p:txBody>
              <a:bodyPr/>
              <a:lstStyle/>
              <a:p>
                <a:r>
                  <a:rPr lang="en-US">
                    <a:noFill/>
                  </a:rPr>
                  <a:t> </a:t>
                </a:r>
              </a:p>
            </p:txBody>
          </p:sp>
        </mc:Fallback>
      </mc:AlternateContent>
      <p:sp>
        <p:nvSpPr>
          <p:cNvPr id="7" name="Oval 6"/>
          <p:cNvSpPr/>
          <p:nvPr/>
        </p:nvSpPr>
        <p:spPr>
          <a:xfrm>
            <a:off x="9806215" y="4441371"/>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80106" y="5218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6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2"/>
              <p:cNvSpPr/>
              <p:nvPr/>
            </p:nvSpPr>
            <p:spPr>
              <a:xfrm>
                <a:off x="693057" y="2479712"/>
                <a:ext cx="11023600" cy="1569660"/>
              </a:xfrm>
              <a:prstGeom prst="rect">
                <a:avLst/>
              </a:prstGeom>
            </p:spPr>
            <p:txBody>
              <a:bodyPr wrap="square">
                <a:spAutoFit/>
              </a:bodyPr>
              <a:lstStyle/>
              <a:p>
                <a:pPr algn="just"/>
                <a:r>
                  <a:rPr lang="en-US" sz="32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pt-BR" sz="3200" dirty="0">
                    <a:solidFill>
                      <a:prstClr val="black"/>
                    </a:solidFill>
                    <a:latin typeface="Times New Roman" panose="02020603050405020304" pitchFamily="18" charset="0"/>
                    <a:cs typeface="Times New Roman" panose="02020603050405020304" pitchFamily="18" charset="0"/>
                  </a:rPr>
                  <a:t>Cho các chữ số</a:t>
                </a:r>
                <a14:m>
                  <m:oMath xmlns:m="http://schemas.openxmlformats.org/officeDocument/2006/math">
                    <m:r>
                      <a:rPr lang="pt-BR" sz="3200" i="1">
                        <a:solidFill>
                          <a:prstClr val="black"/>
                        </a:solidFill>
                        <a:latin typeface="Cambria Math" panose="02040503050406030204" pitchFamily="18" charset="0"/>
                      </a:rPr>
                      <m:t> </m:t>
                    </m:r>
                    <m:r>
                      <a:rPr lang="pt-BR" sz="3200" i="1">
                        <a:solidFill>
                          <a:prstClr val="black"/>
                        </a:solidFill>
                        <a:latin typeface="Cambria Math" panose="02040503050406030204" pitchFamily="18" charset="0"/>
                      </a:rPr>
                      <m:t>0</m:t>
                    </m:r>
                    <m:r>
                      <a:rPr lang="pt-BR" sz="3200" i="1">
                        <a:solidFill>
                          <a:prstClr val="black"/>
                        </a:solidFill>
                        <a:latin typeface="Cambria Math" panose="02040503050406030204" pitchFamily="18" charset="0"/>
                      </a:rPr>
                      <m:t>,</m:t>
                    </m:r>
                    <m:r>
                      <a:rPr lang="pt-BR" sz="3200" i="1">
                        <a:solidFill>
                          <a:prstClr val="black"/>
                        </a:solidFill>
                        <a:latin typeface="Cambria Math" panose="02040503050406030204" pitchFamily="18" charset="0"/>
                      </a:rPr>
                      <m:t>1</m:t>
                    </m:r>
                    <m:r>
                      <a:rPr lang="pt-BR" sz="3200" i="1">
                        <a:solidFill>
                          <a:prstClr val="black"/>
                        </a:solidFill>
                        <a:latin typeface="Cambria Math" panose="02040503050406030204" pitchFamily="18" charset="0"/>
                      </a:rPr>
                      <m:t>,</m:t>
                    </m:r>
                    <m:r>
                      <a:rPr lang="pt-BR" sz="3200" i="1">
                        <a:solidFill>
                          <a:prstClr val="black"/>
                        </a:solidFill>
                        <a:latin typeface="Cambria Math" panose="02040503050406030204" pitchFamily="18" charset="0"/>
                      </a:rPr>
                      <m:t>2</m:t>
                    </m:r>
                    <m:r>
                      <a:rPr lang="pt-BR" sz="3200" i="1">
                        <a:solidFill>
                          <a:prstClr val="black"/>
                        </a:solidFill>
                        <a:latin typeface="Cambria Math" panose="02040503050406030204" pitchFamily="18" charset="0"/>
                      </a:rPr>
                      <m:t>,</m:t>
                    </m:r>
                    <m:r>
                      <a:rPr lang="pt-BR" sz="3200" i="1">
                        <a:solidFill>
                          <a:prstClr val="black"/>
                        </a:solidFill>
                        <a:latin typeface="Cambria Math" panose="02040503050406030204" pitchFamily="18" charset="0"/>
                      </a:rPr>
                      <m:t>3</m:t>
                    </m:r>
                    <m:r>
                      <a:rPr lang="pt-BR" sz="3200" i="1">
                        <a:solidFill>
                          <a:prstClr val="black"/>
                        </a:solidFill>
                        <a:latin typeface="Cambria Math" panose="02040503050406030204" pitchFamily="18" charset="0"/>
                      </a:rPr>
                      <m:t>,</m:t>
                    </m:r>
                    <m:r>
                      <a:rPr lang="pt-BR" sz="3200" i="1">
                        <a:solidFill>
                          <a:prstClr val="black"/>
                        </a:solidFill>
                        <a:latin typeface="Cambria Math" panose="02040503050406030204" pitchFamily="18" charset="0"/>
                      </a:rPr>
                      <m:t>4</m:t>
                    </m:r>
                    <m:r>
                      <a:rPr lang="pt-BR" sz="3200" i="1">
                        <a:solidFill>
                          <a:prstClr val="black"/>
                        </a:solidFill>
                        <a:latin typeface="Cambria Math" panose="02040503050406030204" pitchFamily="18" charset="0"/>
                      </a:rPr>
                      <m:t>,</m:t>
                    </m:r>
                    <m:r>
                      <a:rPr lang="pt-BR" sz="3200" i="1">
                        <a:solidFill>
                          <a:prstClr val="black"/>
                        </a:solidFill>
                        <a:latin typeface="Cambria Math" panose="02040503050406030204" pitchFamily="18" charset="0"/>
                      </a:rPr>
                      <m:t>5</m:t>
                    </m:r>
                  </m:oMath>
                </a14:m>
                <a:r>
                  <a:rPr lang="pt-BR" sz="3200" dirty="0">
                    <a:solidFill>
                      <a:prstClr val="black"/>
                    </a:solidFill>
                    <a:latin typeface="Times New Roman" panose="02020603050405020304" pitchFamily="18" charset="0"/>
                    <a:cs typeface="Times New Roman" panose="02020603050405020304" pitchFamily="18" charset="0"/>
                  </a:rPr>
                  <a:t>. Từ các chữ số đã cho lập được bao nhiêu số chẵn có </a:t>
                </a:r>
                <a14:m>
                  <m:oMath xmlns:m="http://schemas.openxmlformats.org/officeDocument/2006/math">
                    <m:r>
                      <a:rPr lang="pt-BR" sz="3200" i="1">
                        <a:solidFill>
                          <a:prstClr val="black"/>
                        </a:solidFill>
                        <a:latin typeface="Cambria Math" panose="02040503050406030204" pitchFamily="18" charset="0"/>
                      </a:rPr>
                      <m:t>4</m:t>
                    </m:r>
                  </m:oMath>
                </a14:m>
                <a:r>
                  <a:rPr lang="pt-BR" sz="3200" dirty="0">
                    <a:solidFill>
                      <a:prstClr val="black"/>
                    </a:solidFill>
                    <a:latin typeface="Times New Roman" panose="02020603050405020304" pitchFamily="18" charset="0"/>
                    <a:cs typeface="Times New Roman" panose="02020603050405020304" pitchFamily="18" charset="0"/>
                  </a:rPr>
                  <a:t>  chữ số và các chữ số đó phải </a:t>
                </a:r>
                <a:r>
                  <a:rPr lang="pt-BR" sz="3200">
                    <a:solidFill>
                      <a:prstClr val="black"/>
                    </a:solidFill>
                    <a:latin typeface="Times New Roman" panose="02020603050405020304" pitchFamily="18" charset="0"/>
                    <a:cs typeface="Times New Roman" panose="02020603050405020304" pitchFamily="18" charset="0"/>
                  </a:rPr>
                  <a:t>khác </a:t>
                </a:r>
                <a:r>
                  <a:rPr lang="pt-BR" sz="3200" smtClean="0">
                    <a:solidFill>
                      <a:prstClr val="black"/>
                    </a:solidFill>
                    <a:latin typeface="Times New Roman" panose="02020603050405020304" pitchFamily="18" charset="0"/>
                    <a:cs typeface="Times New Roman" panose="02020603050405020304" pitchFamily="18" charset="0"/>
                  </a:rPr>
                  <a:t>nhau.</a:t>
                </a:r>
                <a:endParaRPr lang="en-US" sz="3200" dirty="0">
                  <a:solidFill>
                    <a:prstClr val="black"/>
                  </a:solidFill>
                  <a:latin typeface="Times New Roman" panose="02020603050405020304" pitchFamily="18" charset="0"/>
                  <a:cs typeface="Times New Roman" panose="02020603050405020304" pitchFamily="18" charset="0"/>
                </a:endParaRPr>
              </a:p>
              <a:p>
                <a:pPr algn="just"/>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160</m:t>
                    </m:r>
                  </m:oMath>
                </a14:m>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156</m:t>
                    </m:r>
                  </m:oMath>
                </a14:m>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pt-BR"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752</m:t>
                    </m:r>
                  </m:oMath>
                </a14:m>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pt-BR"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pt-B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240</m:t>
                    </m:r>
                  </m:oMath>
                </a14:m>
                <a:r>
                  <a:rPr lang="pt-BR"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2"/>
              <p:cNvSpPr>
                <a:spLocks noRot="1" noChangeAspect="1" noMove="1" noResize="1" noEditPoints="1" noAdjustHandles="1" noChangeArrowheads="1" noChangeShapeType="1" noTextEdit="1"/>
              </p:cNvSpPr>
              <p:nvPr/>
            </p:nvSpPr>
            <p:spPr>
              <a:xfrm>
                <a:off x="693057" y="2479712"/>
                <a:ext cx="11023600" cy="1569660"/>
              </a:xfrm>
              <a:prstGeom prst="rect">
                <a:avLst/>
              </a:prstGeom>
              <a:blipFill rotWithShape="0">
                <a:blip r:embed="rId2"/>
                <a:stretch>
                  <a:fillRect l="-1438" t="-5447" r="-1383" b="-11673"/>
                </a:stretch>
              </a:blipFill>
            </p:spPr>
            <p:txBody>
              <a:bodyPr/>
              <a:lstStyle/>
              <a:p>
                <a:r>
                  <a:rPr lang="en-US">
                    <a:noFill/>
                  </a:rPr>
                  <a:t> </a:t>
                </a:r>
              </a:p>
            </p:txBody>
          </p:sp>
        </mc:Fallback>
      </mc:AlternateContent>
      <p:sp>
        <p:nvSpPr>
          <p:cNvPr id="8" name="Oval 7"/>
          <p:cNvSpPr/>
          <p:nvPr/>
        </p:nvSpPr>
        <p:spPr>
          <a:xfrm>
            <a:off x="4333859" y="354172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94796" y="13981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9" name="Isosceles Triangle 8">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52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94796" y="13981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4" name="TextBox 23">
            <a:hlinkClick r:id="rId2" action="ppaction://hlinksldjump"/>
            <a:extLst>
              <a:ext uri="{FF2B5EF4-FFF2-40B4-BE49-F238E27FC236}">
                <a16:creationId xmlns="" xmlns:a16="http://schemas.microsoft.com/office/drawing/2014/main" id="{D369527D-B458-4701-803E-7B7683AD437B}"/>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7</a:t>
            </a:r>
            <a:endParaRPr lang="en-US" sz="3200" dirty="0">
              <a:solidFill>
                <a:prstClr val="black"/>
              </a:solidFill>
              <a:latin typeface="Times New Roman" pitchFamily="18" charset="0"/>
              <a:cs typeface="Times New Roman" pitchFamily="18" charset="0"/>
            </a:endParaRPr>
          </a:p>
        </p:txBody>
      </p:sp>
      <p:sp>
        <p:nvSpPr>
          <p:cNvPr id="25" name="TextBox 24">
            <a:hlinkClick r:id="rId3" action="ppaction://hlinksldjump"/>
            <a:extLst>
              <a:ext uri="{FF2B5EF4-FFF2-40B4-BE49-F238E27FC236}">
                <a16:creationId xmlns="" xmlns:a16="http://schemas.microsoft.com/office/drawing/2014/main" id="{2AD7AB7B-6F53-4847-BC13-76796FAEC5F8}"/>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8</a:t>
            </a:r>
            <a:endParaRPr lang="en-US" sz="3200" dirty="0">
              <a:solidFill>
                <a:prstClr val="black"/>
              </a:solidFill>
              <a:latin typeface="Times New Roman" pitchFamily="18" charset="0"/>
              <a:cs typeface="Times New Roman" pitchFamily="18" charset="0"/>
            </a:endParaRPr>
          </a:p>
        </p:txBody>
      </p:sp>
      <p:sp>
        <p:nvSpPr>
          <p:cNvPr id="26" name="TextBox 25">
            <a:hlinkClick r:id="rId4" action="ppaction://hlinksldjump"/>
            <a:extLst>
              <a:ext uri="{FF2B5EF4-FFF2-40B4-BE49-F238E27FC236}">
                <a16:creationId xmlns="" xmlns:a16="http://schemas.microsoft.com/office/drawing/2014/main" id="{93BFC503-ED44-4BC2-8E3E-B238B93AD157}"/>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9</a:t>
            </a:r>
            <a:endParaRPr lang="en-US" sz="3200" dirty="0">
              <a:solidFill>
                <a:prstClr val="black"/>
              </a:solidFill>
              <a:latin typeface="Times New Roman" pitchFamily="18" charset="0"/>
              <a:cs typeface="Times New Roman" pitchFamily="18" charset="0"/>
            </a:endParaRPr>
          </a:p>
        </p:txBody>
      </p:sp>
      <p:sp>
        <p:nvSpPr>
          <p:cNvPr id="27" name="TextBox 26">
            <a:hlinkClick r:id="rId5" action="ppaction://hlinksldjump"/>
            <a:extLst>
              <a:ext uri="{FF2B5EF4-FFF2-40B4-BE49-F238E27FC236}">
                <a16:creationId xmlns="" xmlns:a16="http://schemas.microsoft.com/office/drawing/2014/main" id="{7E0795DD-8B0B-4375-8115-7BE3D3964F2B}"/>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10</a:t>
            </a:r>
            <a:endParaRPr lang="en-US" sz="3200" dirty="0">
              <a:solidFill>
                <a:prstClr val="black"/>
              </a:solidFill>
              <a:latin typeface="Times New Roman" pitchFamily="18" charset="0"/>
              <a:cs typeface="Times New Roman" pitchFamily="18" charset="0"/>
            </a:endParaRPr>
          </a:p>
        </p:txBody>
      </p:sp>
      <p:sp>
        <p:nvSpPr>
          <p:cNvPr id="28" name="TextBox 27">
            <a:hlinkClick r:id="rId6" action="ppaction://hlinksldjump"/>
            <a:extLst>
              <a:ext uri="{FF2B5EF4-FFF2-40B4-BE49-F238E27FC236}">
                <a16:creationId xmlns="" xmlns:a16="http://schemas.microsoft.com/office/drawing/2014/main" id="{5929A7A2-0EC4-4887-99DE-8FF3E3467BF8}"/>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5</a:t>
            </a:r>
            <a:endParaRPr lang="en-US" sz="3200" dirty="0">
              <a:solidFill>
                <a:prstClr val="black"/>
              </a:solidFill>
              <a:latin typeface="Times New Roman" pitchFamily="18" charset="0"/>
              <a:cs typeface="Times New Roman" pitchFamily="18" charset="0"/>
            </a:endParaRPr>
          </a:p>
        </p:txBody>
      </p:sp>
      <p:sp>
        <p:nvSpPr>
          <p:cNvPr id="29" name="TextBox 28">
            <a:hlinkClick r:id="rId7" action="ppaction://hlinksldjump"/>
            <a:extLst>
              <a:ext uri="{FF2B5EF4-FFF2-40B4-BE49-F238E27FC236}">
                <a16:creationId xmlns="" xmlns:a16="http://schemas.microsoft.com/office/drawing/2014/main" id="{93072E0F-1051-4B0B-BA80-BBEDACEA5093}"/>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4</a:t>
            </a:r>
            <a:endParaRPr lang="en-US" sz="3200" dirty="0">
              <a:solidFill>
                <a:prstClr val="black"/>
              </a:solidFill>
              <a:latin typeface="Times New Roman" pitchFamily="18" charset="0"/>
              <a:cs typeface="Times New Roman" pitchFamily="18" charset="0"/>
            </a:endParaRPr>
          </a:p>
        </p:txBody>
      </p:sp>
      <p:sp>
        <p:nvSpPr>
          <p:cNvPr id="30" name="TextBox 29">
            <a:hlinkClick r:id="rId8" action="ppaction://hlinksldjump"/>
            <a:extLst>
              <a:ext uri="{FF2B5EF4-FFF2-40B4-BE49-F238E27FC236}">
                <a16:creationId xmlns="" xmlns:a16="http://schemas.microsoft.com/office/drawing/2014/main" id="{53AEA5F0-DF98-4F88-B69E-C245CB90AB30}"/>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3</a:t>
            </a:r>
            <a:endParaRPr lang="en-US" sz="3200" dirty="0">
              <a:solidFill>
                <a:prstClr val="black"/>
              </a:solidFill>
              <a:latin typeface="Times New Roman" pitchFamily="18" charset="0"/>
              <a:cs typeface="Times New Roman" pitchFamily="18" charset="0"/>
            </a:endParaRPr>
          </a:p>
        </p:txBody>
      </p:sp>
      <p:sp>
        <p:nvSpPr>
          <p:cNvPr id="31" name="TextBox 30">
            <a:hlinkClick r:id="rId9" action="ppaction://hlinksldjump"/>
            <a:extLst>
              <a:ext uri="{FF2B5EF4-FFF2-40B4-BE49-F238E27FC236}">
                <a16:creationId xmlns="" xmlns:a16="http://schemas.microsoft.com/office/drawing/2014/main" id="{0B7C6F0E-D42E-4076-91FD-BF16A446187C}"/>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2</a:t>
            </a:r>
            <a:endParaRPr lang="en-US" sz="3200" dirty="0">
              <a:solidFill>
                <a:prstClr val="black"/>
              </a:solidFill>
              <a:latin typeface="Times New Roman" pitchFamily="18" charset="0"/>
              <a:cs typeface="Times New Roman" pitchFamily="18" charset="0"/>
            </a:endParaRPr>
          </a:p>
        </p:txBody>
      </p:sp>
      <p:sp>
        <p:nvSpPr>
          <p:cNvPr id="33" name="TextBox 32">
            <a:hlinkClick r:id="rId10" action="ppaction://hlinksldjump"/>
            <a:extLst>
              <a:ext uri="{FF2B5EF4-FFF2-40B4-BE49-F238E27FC236}">
                <a16:creationId xmlns="" xmlns:a16="http://schemas.microsoft.com/office/drawing/2014/main" id="{A830A629-0599-412F-A2C9-ACA68A60D94A}"/>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6</a:t>
            </a:r>
            <a:endParaRPr lang="en-US" sz="3200" dirty="0">
              <a:solidFill>
                <a:prstClr val="black"/>
              </a:solidFill>
              <a:latin typeface="Times New Roman" pitchFamily="18" charset="0"/>
              <a:cs typeface="Times New Roman" pitchFamily="18" charset="0"/>
            </a:endParaRPr>
          </a:p>
        </p:txBody>
      </p:sp>
      <p:sp>
        <p:nvSpPr>
          <p:cNvPr id="34" name="TextBox 33">
            <a:hlinkClick r:id="rId11" action="ppaction://hlinksldjump"/>
            <a:extLst>
              <a:ext uri="{FF2B5EF4-FFF2-40B4-BE49-F238E27FC236}">
                <a16:creationId xmlns="" xmlns:a16="http://schemas.microsoft.com/office/drawing/2014/main" id="{B5DDC732-3520-4B92-85B9-575A92B130CB}"/>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a:t>
            </a:r>
          </a:p>
        </p:txBody>
      </p:sp>
      <p:sp>
        <p:nvSpPr>
          <p:cNvPr id="16" name="Isosceles Triangle 15">
            <a:hlinkClick r:id="rId12"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13"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521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6"/>
              <p:cNvSpPr/>
              <p:nvPr/>
            </p:nvSpPr>
            <p:spPr>
              <a:xfrm>
                <a:off x="664135" y="3400959"/>
                <a:ext cx="11527865" cy="3114892"/>
              </a:xfrm>
              <a:prstGeom prst="rect">
                <a:avLst/>
              </a:prstGeom>
            </p:spPr>
            <p:txBody>
              <a:bodyPr wrap="square">
                <a:spAutoFit/>
              </a:bodyPr>
              <a:lstStyle/>
              <a:p>
                <a:pPr>
                  <a:tabLst>
                    <a:tab pos="630555" algn="l"/>
                  </a:tabLst>
                </a:pPr>
                <a:r>
                  <a:rPr lang="pt-BR" sz="3200" b="1" dirty="0">
                    <a:solidFill>
                      <a:prstClr val="black"/>
                    </a:solidFill>
                    <a:latin typeface="Times New Roman" panose="02020603050405020304" pitchFamily="18" charset="0"/>
                    <a:ea typeface="Times New Roman" panose="02020603050405020304" pitchFamily="18" charset="0"/>
                  </a:rPr>
                  <a:t>TH2.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𝑑</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0</m:t>
                    </m:r>
                  </m:oMath>
                </a14:m>
                <a:endParaRPr lang="en-US" sz="3200" dirty="0">
                  <a:solidFill>
                    <a:prstClr val="black"/>
                  </a:solidFill>
                  <a:latin typeface="Times New Roman" panose="02020603050405020304" pitchFamily="18" charset="0"/>
                  <a:ea typeface="Times New Roman" panose="02020603050405020304" pitchFamily="18" charset="0"/>
                </a:endParaRPr>
              </a:p>
              <a:p>
                <a:pPr>
                  <a:tabLst>
                    <a:tab pos="630555" algn="l"/>
                  </a:tabLst>
                </a:pPr>
                <a:r>
                  <a:rPr lang="pt-BR" sz="3200" dirty="0">
                    <a:solidFill>
                      <a:prstClr val="black"/>
                    </a:solidFill>
                    <a:latin typeface="Times New Roman" panose="02020603050405020304" pitchFamily="18" charset="0"/>
                    <a:ea typeface="Times New Roman" panose="02020603050405020304" pitchFamily="18" charset="0"/>
                  </a:rPr>
                  <a:t>Chọn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𝑑</m:t>
                    </m:r>
                  </m:oMath>
                </a14:m>
                <a:r>
                  <a:rPr lang="pt-BR" sz="3200" dirty="0">
                    <a:solidFill>
                      <a:prstClr val="black"/>
                    </a:solidFill>
                    <a:latin typeface="Times New Roman" panose="02020603050405020304" pitchFamily="18" charset="0"/>
                    <a:ea typeface="Times New Roman" panose="02020603050405020304" pitchFamily="18" charset="0"/>
                  </a:rPr>
                  <a:t>    : có 2 cách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𝑑</m:t>
                        </m:r>
                        <m:r>
                          <a:rPr lang="pt-BR" sz="32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prstClr val="black"/>
                                </a:solidFill>
                                <a:latin typeface="Cambria Math"/>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2</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4</m:t>
                            </m:r>
                          </m:e>
                        </m:d>
                      </m:e>
                    </m:d>
                  </m:oMath>
                </a14:m>
                <a:r>
                  <a:rPr lang="pt-BR" sz="3200" dirty="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a:p>
                <a:pPr>
                  <a:tabLst>
                    <a:tab pos="630555" algn="l"/>
                  </a:tabLst>
                </a:pPr>
                <a:r>
                  <a:rPr lang="pt-BR" sz="3200" dirty="0">
                    <a:solidFill>
                      <a:prstClr val="black"/>
                    </a:solidFill>
                    <a:latin typeface="Times New Roman" panose="02020603050405020304" pitchFamily="18" charset="0"/>
                    <a:ea typeface="Times New Roman" panose="02020603050405020304" pitchFamily="18" charset="0"/>
                  </a:rPr>
                  <a:t>Chọn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𝑎</m:t>
                    </m:r>
                  </m:oMath>
                </a14:m>
                <a:r>
                  <a:rPr lang="pt-BR" sz="3200" dirty="0">
                    <a:solidFill>
                      <a:prstClr val="black"/>
                    </a:solidFill>
                    <a:latin typeface="Times New Roman" panose="02020603050405020304" pitchFamily="18" charset="0"/>
                    <a:ea typeface="Times New Roman" panose="02020603050405020304" pitchFamily="18" charset="0"/>
                  </a:rPr>
                  <a:t>    : có 4 cách </a:t>
                </a:r>
                <a14:m>
                  <m:oMath xmlns:m="http://schemas.openxmlformats.org/officeDocument/2006/math">
                    <m:d>
                      <m:dPr>
                        <m:ctrlPr>
                          <a:rPr lang="en-US" sz="3200" i="1">
                            <a:solidFill>
                              <a:prstClr val="black"/>
                            </a:solidFill>
                            <a:latin typeface="Cambria Math"/>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𝑎</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0</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𝑎</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𝑑</m:t>
                        </m:r>
                      </m:e>
                    </m:d>
                  </m:oMath>
                </a14:m>
                <a:r>
                  <a:rPr lang="pt-BR" sz="3200" dirty="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a:p>
                <a:pPr>
                  <a:tabLst>
                    <a:tab pos="630555" algn="l"/>
                  </a:tabLst>
                </a:pPr>
                <a:r>
                  <a:rPr lang="pt-BR" sz="3200" dirty="0">
                    <a:solidFill>
                      <a:prstClr val="black"/>
                    </a:solidFill>
                    <a:latin typeface="Times New Roman" panose="02020603050405020304" pitchFamily="18" charset="0"/>
                    <a:ea typeface="Times New Roman" panose="02020603050405020304" pitchFamily="18" charset="0"/>
                  </a:rPr>
                  <a:t>Chọn </a:t>
                </a:r>
                <a14:m>
                  <m:oMath xmlns:m="http://schemas.openxmlformats.org/officeDocument/2006/math">
                    <m:bar>
                      <m:barPr>
                        <m:pos m:val="top"/>
                        <m:ctrlPr>
                          <a:rPr lang="en-US" sz="3200" i="1">
                            <a:solidFill>
                              <a:prstClr val="black"/>
                            </a:solidFill>
                            <a:latin typeface="Cambria Math"/>
                            <a:ea typeface="Times New Roman" panose="02020603050405020304" pitchFamily="18" charset="0"/>
                          </a:rPr>
                        </m:ctrlPr>
                      </m:barPr>
                      <m:e>
                        <m:r>
                          <a:rPr lang="pt-BR" sz="3200" i="1">
                            <a:solidFill>
                              <a:prstClr val="black"/>
                            </a:solidFill>
                            <a:latin typeface="Cambria Math" panose="02040503050406030204" pitchFamily="18" charset="0"/>
                            <a:ea typeface="Times New Roman" panose="02020603050405020304" pitchFamily="18" charset="0"/>
                          </a:rPr>
                          <m:t>𝑏𝑐</m:t>
                        </m:r>
                      </m:e>
                    </m:bar>
                  </m:oMath>
                </a14:m>
                <a:r>
                  <a:rPr lang="pt-BR" sz="3200" dirty="0">
                    <a:solidFill>
                      <a:prstClr val="black"/>
                    </a:solidFill>
                    <a:latin typeface="Times New Roman" panose="02020603050405020304" pitchFamily="18" charset="0"/>
                    <a:ea typeface="Times New Roman" panose="02020603050405020304" pitchFamily="18" charset="0"/>
                  </a:rPr>
                  <a:t>    : có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4</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3</m:t>
                    </m:r>
                  </m:oMath>
                </a14:m>
                <a:r>
                  <a:rPr lang="pt-BR" sz="3200" dirty="0">
                    <a:solidFill>
                      <a:prstClr val="black"/>
                    </a:solidFill>
                    <a:latin typeface="Times New Roman" panose="02020603050405020304" pitchFamily="18" charset="0"/>
                    <a:ea typeface="Times New Roman" panose="02020603050405020304" pitchFamily="18" charset="0"/>
                  </a:rPr>
                  <a:t> cách</a:t>
                </a:r>
                <a:endParaRPr lang="en-US" sz="3200" dirty="0">
                  <a:solidFill>
                    <a:prstClr val="black"/>
                  </a:solidFill>
                  <a:latin typeface="Times New Roman" panose="02020603050405020304" pitchFamily="18" charset="0"/>
                  <a:ea typeface="Times New Roman" panose="02020603050405020304" pitchFamily="18" charset="0"/>
                </a:endParaRPr>
              </a:p>
              <a:p>
                <a:pPr>
                  <a:tabLst>
                    <a:tab pos="630555" algn="l"/>
                  </a:tabLst>
                </a:pPr>
                <a:r>
                  <a:rPr lang="pt-BR" sz="3200" dirty="0">
                    <a:solidFill>
                      <a:prstClr val="black"/>
                    </a:solidFill>
                    <a:latin typeface="Times New Roman" panose="02020603050405020304" pitchFamily="18" charset="0"/>
                    <a:ea typeface="Times New Roman" panose="02020603050405020304" pitchFamily="18" charset="0"/>
                  </a:rPr>
                  <a:t>Theo quy tắc nhân, có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2</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4</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4</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3</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96</m:t>
                    </m:r>
                  </m:oMath>
                </a14:m>
                <a:r>
                  <a:rPr lang="pt-BR" sz="3200" dirty="0">
                    <a:solidFill>
                      <a:prstClr val="black"/>
                    </a:solidFill>
                    <a:latin typeface="Times New Roman" panose="02020603050405020304" pitchFamily="18" charset="0"/>
                    <a:ea typeface="Times New Roman" panose="02020603050405020304" pitchFamily="18" charset="0"/>
                  </a:rPr>
                  <a:t> (số)</a:t>
                </a:r>
                <a:endParaRPr lang="en-US" sz="3200" dirty="0">
                  <a:solidFill>
                    <a:prstClr val="black"/>
                  </a:solidFill>
                  <a:latin typeface="Times New Roman" panose="02020603050405020304" pitchFamily="18" charset="0"/>
                  <a:ea typeface="Times New Roman" panose="02020603050405020304" pitchFamily="18" charset="0"/>
                </a:endParaRPr>
              </a:p>
              <a:p>
                <a:pPr>
                  <a:tabLst>
                    <a:tab pos="630555" algn="l"/>
                  </a:tabLst>
                </a:pPr>
                <a:r>
                  <a:rPr lang="pt-BR" sz="3200" dirty="0">
                    <a:solidFill>
                      <a:prstClr val="black"/>
                    </a:solidFill>
                    <a:latin typeface="Times New Roman" panose="02020603050405020304" pitchFamily="18" charset="0"/>
                    <a:ea typeface="Times New Roman" panose="02020603050405020304" pitchFamily="18" charset="0"/>
                  </a:rPr>
                  <a:t>Theo quy tắc cộng, vậy có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60</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96</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156</m:t>
                    </m:r>
                  </m:oMath>
                </a14:m>
                <a:r>
                  <a:rPr lang="pt-BR" sz="3200" dirty="0">
                    <a:solidFill>
                      <a:prstClr val="black"/>
                    </a:solidFill>
                    <a:latin typeface="Times New Roman" panose="02020603050405020304" pitchFamily="18" charset="0"/>
                    <a:ea typeface="Times New Roman" panose="02020603050405020304" pitchFamily="18" charset="0"/>
                  </a:rPr>
                  <a:t> (số).</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6"/>
              <p:cNvSpPr>
                <a:spLocks noRot="1" noChangeAspect="1" noMove="1" noResize="1" noEditPoints="1" noAdjustHandles="1" noChangeArrowheads="1" noChangeShapeType="1" noTextEdit="1"/>
              </p:cNvSpPr>
              <p:nvPr/>
            </p:nvSpPr>
            <p:spPr>
              <a:xfrm>
                <a:off x="664135" y="3400959"/>
                <a:ext cx="11527865" cy="3114892"/>
              </a:xfrm>
              <a:prstGeom prst="rect">
                <a:avLst/>
              </a:prstGeom>
              <a:blipFill rotWithShape="0">
                <a:blip r:embed="rId2"/>
                <a:stretch>
                  <a:fillRect l="-1375" t="-2740" b="-5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64135" y="357538"/>
                <a:ext cx="11527865" cy="652679"/>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1</a:t>
                </a:r>
                <a:r>
                  <a:rPr lang="en-US" sz="3200" smtClean="0">
                    <a:solidFill>
                      <a:prstClr val="black"/>
                    </a:solidFill>
                    <a:latin typeface="Times New Roman" panose="02020603050405020304" pitchFamily="18" charset="0"/>
                    <a:ea typeface="Times New Roman" panose="02020603050405020304" pitchFamily="18" charset="0"/>
                  </a:rPr>
                  <a:t>: </a:t>
                </a:r>
                <a:r>
                  <a:rPr lang="pt-BR" sz="3200" smtClean="0">
                    <a:solidFill>
                      <a:prstClr val="black"/>
                    </a:solidFill>
                    <a:latin typeface="Times New Roman" panose="02020603050405020304" pitchFamily="18" charset="0"/>
                    <a:ea typeface="Times New Roman" panose="02020603050405020304" pitchFamily="18" charset="0"/>
                  </a:rPr>
                  <a:t>Gọi </a:t>
                </a:r>
                <a:r>
                  <a:rPr lang="pt-BR" sz="3200" dirty="0">
                    <a:solidFill>
                      <a:prstClr val="black"/>
                    </a:solidFill>
                    <a:latin typeface="Times New Roman" panose="02020603050405020304" pitchFamily="18" charset="0"/>
                    <a:ea typeface="Times New Roman" panose="02020603050405020304" pitchFamily="18" charset="0"/>
                  </a:rPr>
                  <a:t>số cần tìm có dạng : </a:t>
                </a:r>
                <a14:m>
                  <m:oMath xmlns:m="http://schemas.openxmlformats.org/officeDocument/2006/math">
                    <m:bar>
                      <m:barPr>
                        <m:pos m:val="top"/>
                        <m:ctrlPr>
                          <a:rPr lang="en-US" sz="3200" i="1">
                            <a:solidFill>
                              <a:prstClr val="black"/>
                            </a:solidFill>
                            <a:latin typeface="Cambria Math"/>
                            <a:ea typeface="Times New Roman" panose="02020603050405020304" pitchFamily="18" charset="0"/>
                          </a:rPr>
                        </m:ctrlPr>
                      </m:barPr>
                      <m:e>
                        <m:r>
                          <a:rPr lang="pt-BR" sz="3200" i="1">
                            <a:solidFill>
                              <a:prstClr val="black"/>
                            </a:solidFill>
                            <a:latin typeface="Cambria Math" panose="02040503050406030204" pitchFamily="18" charset="0"/>
                            <a:ea typeface="Times New Roman" panose="02020603050405020304" pitchFamily="18" charset="0"/>
                          </a:rPr>
                          <m:t>𝑎𝑏𝑐𝑑</m:t>
                        </m:r>
                      </m:e>
                    </m:bar>
                    <m:r>
                      <m:rPr>
                        <m:nor/>
                      </m:rPr>
                      <a:rPr lang="pt-BR" sz="3200">
                        <a:solidFill>
                          <a:prstClr val="black"/>
                        </a:solidFill>
                        <a:latin typeface="Cambria Math" panose="02040503050406030204" pitchFamily="18" charset="0"/>
                        <a:ea typeface="Times New Roman" panose="02020603050405020304" pitchFamily="18" charset="0"/>
                      </a:rPr>
                      <m:t>       </m:t>
                    </m:r>
                    <m:d>
                      <m:dPr>
                        <m:ctrlPr>
                          <a:rPr lang="en-US" sz="3200" i="1">
                            <a:solidFill>
                              <a:prstClr val="black"/>
                            </a:solidFill>
                            <a:latin typeface="Cambria Math"/>
                            <a:ea typeface="Times New Roman" panose="02020603050405020304" pitchFamily="18" charset="0"/>
                          </a:rPr>
                        </m:ctrlPr>
                      </m:dPr>
                      <m:e>
                        <m:r>
                          <a:rPr lang="pt-BR" sz="3200" i="1">
                            <a:solidFill>
                              <a:prstClr val="black"/>
                            </a:solidFill>
                            <a:latin typeface="Cambria Math" panose="02040503050406030204" pitchFamily="18" charset="0"/>
                            <a:ea typeface="Times New Roman" panose="02020603050405020304" pitchFamily="18" charset="0"/>
                          </a:rPr>
                          <m:t>𝑎</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0</m:t>
                        </m:r>
                      </m:e>
                    </m:d>
                  </m:oMath>
                </a14:m>
                <a:r>
                  <a:rPr lang="pt-BR" sz="3200" dirty="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64135" y="357538"/>
                <a:ext cx="11527865" cy="652679"/>
              </a:xfrm>
              <a:prstGeom prst="rect">
                <a:avLst/>
              </a:prstGeom>
              <a:blipFill rotWithShape="0">
                <a:blip r:embed="rId3"/>
                <a:stretch>
                  <a:fillRect l="-1375" t="-1869" b="-29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4136" y="1169910"/>
                <a:ext cx="10555408" cy="2130007"/>
              </a:xfrm>
              <a:prstGeom prst="rect">
                <a:avLst/>
              </a:prstGeom>
            </p:spPr>
            <p:txBody>
              <a:bodyPr wrap="square">
                <a:spAutoFit/>
              </a:bodyPr>
              <a:lstStyle/>
              <a:p>
                <a:pPr>
                  <a:tabLst>
                    <a:tab pos="630555" algn="l"/>
                  </a:tabLst>
                </a:pPr>
                <a:r>
                  <a:rPr lang="pt-BR" sz="3200" b="1" dirty="0">
                    <a:solidFill>
                      <a:prstClr val="black"/>
                    </a:solidFill>
                    <a:latin typeface="Times New Roman" panose="02020603050405020304" pitchFamily="18" charset="0"/>
                    <a:ea typeface="Times New Roman" panose="02020603050405020304" pitchFamily="18" charset="0"/>
                  </a:rPr>
                  <a:t>TH1.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𝑑</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0</m:t>
                    </m:r>
                  </m:oMath>
                </a14:m>
                <a:r>
                  <a:rPr lang="pt-BR" sz="3200" dirty="0">
                    <a:solidFill>
                      <a:prstClr val="black"/>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a:p>
                <a:pPr>
                  <a:tabLst>
                    <a:tab pos="630555" algn="l"/>
                  </a:tabLst>
                </a:pPr>
                <a:r>
                  <a:rPr lang="pt-BR" sz="3200" dirty="0">
                    <a:solidFill>
                      <a:prstClr val="black"/>
                    </a:solidFill>
                    <a:latin typeface="Times New Roman" panose="02020603050405020304" pitchFamily="18" charset="0"/>
                    <a:ea typeface="Times New Roman" panose="02020603050405020304" pitchFamily="18" charset="0"/>
                  </a:rPr>
                  <a:t>Chọn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𝑑</m:t>
                    </m:r>
                  </m:oMath>
                </a14:m>
                <a:r>
                  <a:rPr lang="pt-BR" sz="3200" dirty="0">
                    <a:solidFill>
                      <a:prstClr val="black"/>
                    </a:solidFill>
                    <a:latin typeface="Times New Roman" panose="02020603050405020304" pitchFamily="18" charset="0"/>
                    <a:ea typeface="Times New Roman" panose="02020603050405020304" pitchFamily="18" charset="0"/>
                  </a:rPr>
                  <a:t>    : có 1 cách</a:t>
                </a:r>
                <a:endParaRPr lang="en-US" sz="3200" dirty="0">
                  <a:solidFill>
                    <a:prstClr val="black"/>
                  </a:solidFill>
                  <a:latin typeface="Times New Roman" panose="02020603050405020304" pitchFamily="18" charset="0"/>
                  <a:ea typeface="Times New Roman" panose="02020603050405020304" pitchFamily="18" charset="0"/>
                </a:endParaRPr>
              </a:p>
              <a:p>
                <a:pPr>
                  <a:tabLst>
                    <a:tab pos="630555" algn="l"/>
                  </a:tabLst>
                </a:pPr>
                <a:r>
                  <a:rPr lang="pt-BR" sz="3200" dirty="0">
                    <a:solidFill>
                      <a:prstClr val="black"/>
                    </a:solidFill>
                    <a:latin typeface="Times New Roman" panose="02020603050405020304" pitchFamily="18" charset="0"/>
                    <a:ea typeface="Times New Roman" panose="02020603050405020304" pitchFamily="18" charset="0"/>
                  </a:rPr>
                  <a:t>Chọn </a:t>
                </a:r>
                <a14:m>
                  <m:oMath xmlns:m="http://schemas.openxmlformats.org/officeDocument/2006/math">
                    <m:bar>
                      <m:barPr>
                        <m:pos m:val="top"/>
                        <m:ctrlPr>
                          <a:rPr lang="en-US" sz="3200" i="1">
                            <a:solidFill>
                              <a:prstClr val="black"/>
                            </a:solidFill>
                            <a:latin typeface="Cambria Math"/>
                            <a:ea typeface="Times New Roman" panose="02020603050405020304" pitchFamily="18" charset="0"/>
                          </a:rPr>
                        </m:ctrlPr>
                      </m:barPr>
                      <m:e>
                        <m:r>
                          <a:rPr lang="pt-BR" sz="3200" i="1">
                            <a:solidFill>
                              <a:prstClr val="black"/>
                            </a:solidFill>
                            <a:latin typeface="Cambria Math" panose="02040503050406030204" pitchFamily="18" charset="0"/>
                            <a:ea typeface="Times New Roman" panose="02020603050405020304" pitchFamily="18" charset="0"/>
                          </a:rPr>
                          <m:t>𝑎𝑏𝑐</m:t>
                        </m:r>
                      </m:e>
                    </m:bar>
                  </m:oMath>
                </a14:m>
                <a:r>
                  <a:rPr lang="pt-BR" sz="3200" dirty="0">
                    <a:solidFill>
                      <a:prstClr val="black"/>
                    </a:solidFill>
                    <a:latin typeface="Times New Roman" panose="02020603050405020304" pitchFamily="18" charset="0"/>
                    <a:ea typeface="Times New Roman" panose="02020603050405020304" pitchFamily="18" charset="0"/>
                  </a:rPr>
                  <a:t> : có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5</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4</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3</m:t>
                    </m:r>
                  </m:oMath>
                </a14:m>
                <a:r>
                  <a:rPr lang="pt-BR" sz="3200" dirty="0">
                    <a:solidFill>
                      <a:prstClr val="black"/>
                    </a:solidFill>
                    <a:latin typeface="Times New Roman" panose="02020603050405020304" pitchFamily="18" charset="0"/>
                    <a:ea typeface="Times New Roman" panose="02020603050405020304" pitchFamily="18" charset="0"/>
                  </a:rPr>
                  <a:t> cách</a:t>
                </a:r>
                <a:endParaRPr lang="en-US" sz="3200" dirty="0">
                  <a:solidFill>
                    <a:prstClr val="black"/>
                  </a:solidFill>
                  <a:latin typeface="Times New Roman" panose="02020603050405020304" pitchFamily="18" charset="0"/>
                  <a:ea typeface="Times New Roman" panose="02020603050405020304" pitchFamily="18" charset="0"/>
                </a:endParaRPr>
              </a:p>
              <a:p>
                <a:pPr>
                  <a:tabLst>
                    <a:tab pos="630555" algn="l"/>
                  </a:tabLst>
                </a:pPr>
                <a:r>
                  <a:rPr lang="pt-BR" sz="3200" dirty="0">
                    <a:solidFill>
                      <a:prstClr val="black"/>
                    </a:solidFill>
                    <a:latin typeface="Times New Roman" panose="02020603050405020304" pitchFamily="18" charset="0"/>
                    <a:ea typeface="Times New Roman" panose="02020603050405020304" pitchFamily="18" charset="0"/>
                  </a:rPr>
                  <a:t>Theo quy tắc nhân, có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1</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5</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4</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3</m:t>
                    </m:r>
                    <m:r>
                      <a:rPr lang="pt-BR" sz="3200" i="1">
                        <a:solidFill>
                          <a:prstClr val="black"/>
                        </a:solidFill>
                        <a:latin typeface="Cambria Math" panose="02040503050406030204" pitchFamily="18" charset="0"/>
                        <a:ea typeface="Times New Roman" panose="02020603050405020304" pitchFamily="18" charset="0"/>
                      </a:rPr>
                      <m:t>=</m:t>
                    </m:r>
                    <m:r>
                      <a:rPr lang="pt-BR" sz="3200" i="1">
                        <a:solidFill>
                          <a:prstClr val="black"/>
                        </a:solidFill>
                        <a:latin typeface="Cambria Math" panose="02040503050406030204" pitchFamily="18" charset="0"/>
                        <a:ea typeface="Times New Roman" panose="02020603050405020304" pitchFamily="18" charset="0"/>
                      </a:rPr>
                      <m:t>60</m:t>
                    </m:r>
                  </m:oMath>
                </a14:m>
                <a:r>
                  <a:rPr lang="pt-BR" sz="3200" dirty="0">
                    <a:solidFill>
                      <a:prstClr val="black"/>
                    </a:solidFill>
                    <a:latin typeface="Times New Roman" panose="02020603050405020304" pitchFamily="18" charset="0"/>
                    <a:ea typeface="Times New Roman" panose="02020603050405020304" pitchFamily="18" charset="0"/>
                  </a:rPr>
                  <a:t> (số)</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64136" y="1169910"/>
                <a:ext cx="10555408" cy="2130007"/>
              </a:xfrm>
              <a:prstGeom prst="rect">
                <a:avLst/>
              </a:prstGeom>
              <a:blipFill rotWithShape="0">
                <a:blip r:embed="rId4"/>
                <a:stretch>
                  <a:fillRect l="-1502" t="-4011" b="-8309"/>
                </a:stretch>
              </a:blipFill>
            </p:spPr>
            <p:txBody>
              <a:bodyPr/>
              <a:lstStyle/>
              <a:p>
                <a:r>
                  <a:rPr lang="en-US">
                    <a:noFill/>
                  </a:rPr>
                  <a:t> </a:t>
                </a:r>
              </a:p>
            </p:txBody>
          </p:sp>
        </mc:Fallback>
      </mc:AlternateContent>
      <p:sp>
        <p:nvSpPr>
          <p:cNvPr id="9" name="Isosceles Triangle 8">
            <a:hlinkClick r:id="rId5"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6"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1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2"/>
              <p:cNvSpPr/>
              <p:nvPr/>
            </p:nvSpPr>
            <p:spPr>
              <a:xfrm>
                <a:off x="107580" y="1957197"/>
                <a:ext cx="11371729" cy="2283702"/>
              </a:xfrm>
              <a:prstGeom prst="rect">
                <a:avLst/>
              </a:prstGeom>
            </p:spPr>
            <p:txBody>
              <a:bodyPr wrap="square">
                <a:spAutoFit/>
              </a:bodyPr>
              <a:lstStyle/>
              <a:p>
                <a:pPr marL="457200" algn="just">
                  <a:lnSpc>
                    <a:spcPct val="115000"/>
                  </a:lnSpc>
                </a:pP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en-US"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2</a:t>
                </a: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Mỗi</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bạn</a:t>
                </a:r>
                <a:r>
                  <a:rPr lang="vi-VN" sz="3200" dirty="0">
                    <a:solidFill>
                      <a:prstClr val="black"/>
                    </a:solidFill>
                    <a:latin typeface="Times New Roman" panose="02020603050405020304" pitchFamily="18" charset="0"/>
                    <a:ea typeface="Calibri" panose="020F0502020204030204" pitchFamily="34" charset="0"/>
                  </a:rPr>
                  <a:t> An </a:t>
                </a:r>
                <a:r>
                  <a:rPr lang="vi-VN" sz="3200" dirty="0" err="1">
                    <a:solidFill>
                      <a:prstClr val="black"/>
                    </a:solidFill>
                    <a:latin typeface="Times New Roman" panose="02020603050405020304" pitchFamily="18" charset="0"/>
                    <a:ea typeface="Calibri" panose="020F0502020204030204" pitchFamily="34" charset="0"/>
                  </a:rPr>
                  <a:t>và</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Bình</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chọn</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ngẫu</a:t>
                </a:r>
                <a:r>
                  <a:rPr lang="vi-VN" sz="3200" dirty="0">
                    <a:solidFill>
                      <a:prstClr val="black"/>
                    </a:solidFill>
                    <a:latin typeface="Times New Roman" panose="02020603050405020304" pitchFamily="18" charset="0"/>
                    <a:ea typeface="Calibri" panose="020F0502020204030204" pitchFamily="34" charset="0"/>
                  </a:rPr>
                  <a:t> nhiên ba </a:t>
                </a:r>
                <a:r>
                  <a:rPr lang="vi-VN" sz="3200" dirty="0" err="1">
                    <a:solidFill>
                      <a:prstClr val="black"/>
                    </a:solidFill>
                    <a:latin typeface="Times New Roman" panose="02020603050405020304" pitchFamily="18" charset="0"/>
                    <a:ea typeface="Calibri" panose="020F0502020204030204" pitchFamily="34" charset="0"/>
                  </a:rPr>
                  <a:t>số</a:t>
                </a:r>
                <a:r>
                  <a:rPr lang="vi-VN" sz="3200" dirty="0">
                    <a:solidFill>
                      <a:prstClr val="black"/>
                    </a:solidFill>
                    <a:latin typeface="Times New Roman" panose="02020603050405020304" pitchFamily="18" charset="0"/>
                    <a:ea typeface="Calibri" panose="020F0502020204030204" pitchFamily="34" charset="0"/>
                  </a:rPr>
                  <a:t> trong </a:t>
                </a:r>
                <a:r>
                  <a:rPr lang="vi-VN" sz="3200" dirty="0" err="1">
                    <a:solidFill>
                      <a:prstClr val="black"/>
                    </a:solidFill>
                    <a:latin typeface="Times New Roman" panose="02020603050405020304" pitchFamily="18" charset="0"/>
                    <a:ea typeface="Calibri" panose="020F0502020204030204" pitchFamily="34" charset="0"/>
                  </a:rPr>
                  <a:t>tập</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hợp</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các</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số</a:t>
                </a:r>
                <a:r>
                  <a:rPr lang="en-US"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cs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0,1,2,3,4,5,6,7,8,9</m:t>
                        </m:r>
                      </m:e>
                    </m:d>
                  </m:oMath>
                </a14:m>
                <a:r>
                  <a:rPr lang="vi-VN"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Số</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cách</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để</a:t>
                </a:r>
                <a:r>
                  <a:rPr lang="vi-VN" sz="3200" dirty="0">
                    <a:solidFill>
                      <a:prstClr val="black"/>
                    </a:solidFill>
                    <a:latin typeface="Times New Roman" panose="02020603050405020304" pitchFamily="18" charset="0"/>
                    <a:ea typeface="Calibri" panose="020F0502020204030204" pitchFamily="34" charset="0"/>
                  </a:rPr>
                  <a:t> trong hai </a:t>
                </a:r>
                <a:r>
                  <a:rPr lang="vi-VN" sz="3200" dirty="0" err="1">
                    <a:solidFill>
                      <a:prstClr val="black"/>
                    </a:solidFill>
                    <a:latin typeface="Times New Roman" panose="02020603050405020304" pitchFamily="18" charset="0"/>
                    <a:ea typeface="Calibri" panose="020F0502020204030204" pitchFamily="34" charset="0"/>
                  </a:rPr>
                  <a:t>bộ</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số</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của</a:t>
                </a:r>
                <a:r>
                  <a:rPr lang="vi-VN" sz="3200" dirty="0">
                    <a:solidFill>
                      <a:prstClr val="black"/>
                    </a:solidFill>
                    <a:latin typeface="Times New Roman" panose="02020603050405020304" pitchFamily="18" charset="0"/>
                    <a:ea typeface="Calibri" panose="020F0502020204030204" pitchFamily="34" charset="0"/>
                  </a:rPr>
                  <a:t> An </a:t>
                </a:r>
                <a:r>
                  <a:rPr lang="vi-VN" sz="3200" dirty="0" err="1">
                    <a:solidFill>
                      <a:prstClr val="black"/>
                    </a:solidFill>
                    <a:latin typeface="Times New Roman" panose="02020603050405020304" pitchFamily="18" charset="0"/>
                    <a:ea typeface="Calibri" panose="020F0502020204030204" pitchFamily="34" charset="0"/>
                  </a:rPr>
                  <a:t>và</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Bình</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chọn</a:t>
                </a:r>
                <a:r>
                  <a:rPr lang="vi-VN" sz="3200" dirty="0">
                    <a:solidFill>
                      <a:prstClr val="black"/>
                    </a:solidFill>
                    <a:latin typeface="Times New Roman" panose="02020603050405020304" pitchFamily="18" charset="0"/>
                    <a:ea typeface="Calibri" panose="020F0502020204030204" pitchFamily="34" charset="0"/>
                  </a:rPr>
                  <a:t> ra </a:t>
                </a:r>
                <a:r>
                  <a:rPr lang="vi-VN" sz="3200" dirty="0" err="1">
                    <a:solidFill>
                      <a:prstClr val="black"/>
                    </a:solidFill>
                    <a:latin typeface="Times New Roman" panose="02020603050405020304" pitchFamily="18" charset="0"/>
                    <a:ea typeface="Calibri" panose="020F0502020204030204" pitchFamily="34" charset="0"/>
                  </a:rPr>
                  <a:t>có</a:t>
                </a:r>
                <a:r>
                  <a:rPr lang="vi-VN" sz="3200" dirty="0">
                    <a:solidFill>
                      <a:prstClr val="black"/>
                    </a:solidFill>
                    <a:latin typeface="Times New Roman" panose="02020603050405020304" pitchFamily="18" charset="0"/>
                    <a:ea typeface="Calibri" panose="020F0502020204030204" pitchFamily="34" charset="0"/>
                  </a:rPr>
                  <a:t> </a:t>
                </a:r>
                <a:r>
                  <a:rPr lang="vi-VN" sz="3200" b="1" dirty="0" err="1">
                    <a:solidFill>
                      <a:prstClr val="black"/>
                    </a:solidFill>
                    <a:latin typeface="Times New Roman" panose="02020603050405020304" pitchFamily="18" charset="0"/>
                    <a:ea typeface="Calibri" panose="020F0502020204030204" pitchFamily="34" charset="0"/>
                  </a:rPr>
                  <a:t>nhiều</a:t>
                </a:r>
                <a:r>
                  <a:rPr lang="vi-VN" sz="3200" b="1" dirty="0">
                    <a:solidFill>
                      <a:prstClr val="black"/>
                    </a:solidFill>
                    <a:latin typeface="Times New Roman" panose="02020603050405020304" pitchFamily="18" charset="0"/>
                    <a:ea typeface="Calibri" panose="020F0502020204030204" pitchFamily="34" charset="0"/>
                  </a:rPr>
                  <a:t> </a:t>
                </a:r>
                <a:r>
                  <a:rPr lang="vi-VN" sz="3200" b="1" dirty="0" err="1">
                    <a:solidFill>
                      <a:prstClr val="black"/>
                    </a:solidFill>
                    <a:latin typeface="Times New Roman" panose="02020603050405020304" pitchFamily="18" charset="0"/>
                    <a:ea typeface="Calibri" panose="020F0502020204030204" pitchFamily="34" charset="0"/>
                  </a:rPr>
                  <a:t>nhất</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một</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số</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giống</a:t>
                </a:r>
                <a:r>
                  <a:rPr lang="vi-VN" sz="3200" dirty="0">
                    <a:solidFill>
                      <a:prstClr val="black"/>
                    </a:solidFill>
                    <a:latin typeface="Times New Roman" panose="02020603050405020304" pitchFamily="18" charset="0"/>
                    <a:ea typeface="Calibri" panose="020F0502020204030204" pitchFamily="34" charset="0"/>
                  </a:rPr>
                  <a:t> nhau</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là</a:t>
                </a:r>
                <a:endParaRPr lang="en-US" sz="3200" dirty="0">
                  <a:solidFill>
                    <a:prstClr val="black"/>
                  </a:solidFill>
                  <a:ea typeface="Calibri" panose="020F0502020204030204" pitchFamily="34" charset="0"/>
                </a:endParaRPr>
              </a:p>
              <a:p>
                <a:pPr algn="just"/>
                <a:r>
                  <a:rPr lang="en-US" sz="3200" b="1" dirty="0">
                    <a:solidFill>
                      <a:srgbClr val="0000FF"/>
                    </a:solidFill>
                    <a:latin typeface="Times New Roman" panose="02020603050405020304" pitchFamily="18" charset="0"/>
                    <a:ea typeface="Times New Roman" panose="02020603050405020304" pitchFamily="18" charset="0"/>
                  </a:rPr>
                  <a:t>	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7560</m:t>
                    </m:r>
                  </m:oMath>
                </a14:m>
                <a:r>
                  <a:rPr lang="en-US" sz="3200" b="1" dirty="0">
                    <a:solidFill>
                      <a:srgbClr val="FF0000"/>
                    </a:solidFill>
                    <a:latin typeface="Times New Roman" panose="02020603050405020304" pitchFamily="18" charset="0"/>
                    <a:ea typeface="Times New Roman" panose="02020603050405020304" pitchFamily="18" charset="0"/>
                  </a:rPr>
                  <a:t> </a:t>
                </a:r>
                <a:r>
                  <a:rPr lang="en-US" sz="3200" b="1">
                    <a:solidFill>
                      <a:srgbClr val="FF0000"/>
                    </a:solidFill>
                    <a:latin typeface="Times New Roman" panose="02020603050405020304" pitchFamily="18" charset="0"/>
                    <a:ea typeface="Times New Roman" panose="02020603050405020304" pitchFamily="18" charset="0"/>
                  </a:rPr>
                  <a:t>	</a:t>
                </a:r>
                <a:r>
                  <a:rPr lang="en-US" sz="3200" b="1" smtClean="0">
                    <a:solidFill>
                      <a:srgbClr val="FF0000"/>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6090</m:t>
                    </m:r>
                  </m:oMath>
                </a14:m>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11760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10200</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Rectangle 2"/>
              <p:cNvSpPr>
                <a:spLocks noRot="1" noChangeAspect="1" noMove="1" noResize="1" noEditPoints="1" noAdjustHandles="1" noChangeArrowheads="1" noChangeShapeType="1" noTextEdit="1"/>
              </p:cNvSpPr>
              <p:nvPr/>
            </p:nvSpPr>
            <p:spPr>
              <a:xfrm>
                <a:off x="107580" y="1957197"/>
                <a:ext cx="11371729" cy="2283702"/>
              </a:xfrm>
              <a:prstGeom prst="rect">
                <a:avLst/>
              </a:prstGeom>
              <a:blipFill rotWithShape="0">
                <a:blip r:embed="rId2"/>
                <a:stretch>
                  <a:fillRect t="-2400" r="-1340" b="-7467"/>
                </a:stretch>
              </a:blipFill>
            </p:spPr>
            <p:txBody>
              <a:bodyPr/>
              <a:lstStyle/>
              <a:p>
                <a:r>
                  <a:rPr lang="en-US">
                    <a:noFill/>
                  </a:rPr>
                  <a:t> </a:t>
                </a:r>
              </a:p>
            </p:txBody>
          </p:sp>
        </mc:Fallback>
      </mc:AlternateContent>
      <p:sp>
        <p:nvSpPr>
          <p:cNvPr id="11" name="Oval 10"/>
          <p:cNvSpPr/>
          <p:nvPr/>
        </p:nvSpPr>
        <p:spPr>
          <a:xfrm>
            <a:off x="6540500" y="3701377"/>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2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p:nvPr/>
        </p:nvSpPr>
        <p:spPr>
          <a:xfrm>
            <a:off x="379771" y="1391381"/>
            <a:ext cx="11527865"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2</a:t>
            </a:r>
            <a:r>
              <a:rPr lang="vi-VN" sz="3200" b="1" smtClean="0">
                <a:solidFill>
                  <a:srgbClr val="0000FF"/>
                </a:solidFill>
                <a:latin typeface="Times New Roman" panose="02020603050405020304" pitchFamily="18" charset="0"/>
                <a:ea typeface="Times New Roman" panose="02020603050405020304" pitchFamily="18" charset="0"/>
              </a:rPr>
              <a:t>:  </a:t>
            </a:r>
            <a:r>
              <a:rPr lang="en-US" sz="3200" dirty="0" smtClean="0">
                <a:solidFill>
                  <a:prstClr val="black"/>
                </a:solidFill>
                <a:latin typeface="Times New Roman" panose="02020603050405020304" pitchFamily="18" charset="0"/>
                <a:ea typeface="Times New Roman" panose="02020603050405020304" pitchFamily="18" charset="0"/>
              </a:rPr>
              <a:t>Ta </a:t>
            </a:r>
            <a:r>
              <a:rPr lang="en-US" sz="3200" dirty="0" err="1">
                <a:solidFill>
                  <a:prstClr val="black"/>
                </a:solidFill>
                <a:latin typeface="Times New Roman" panose="02020603050405020304" pitchFamily="18" charset="0"/>
                <a:ea typeface="Times New Roman" panose="02020603050405020304" pitchFamily="18" charset="0"/>
              </a:rPr>
              <a:t>xét</a:t>
            </a:r>
            <a:r>
              <a:rPr lang="en-US" sz="3200" dirty="0">
                <a:solidFill>
                  <a:prstClr val="black"/>
                </a:solidFill>
                <a:latin typeface="Times New Roman" panose="02020603050405020304" pitchFamily="18" charset="0"/>
                <a:ea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rPr>
              <a:t>trường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10" name="Rectangle 6"/>
              <p:cNvSpPr/>
              <p:nvPr/>
            </p:nvSpPr>
            <p:spPr>
              <a:xfrm>
                <a:off x="305917" y="2080817"/>
                <a:ext cx="11527865" cy="1089465"/>
              </a:xfrm>
              <a:prstGeom prst="rect">
                <a:avLst/>
              </a:prstGeom>
            </p:spPr>
            <p:txBody>
              <a:bodyPr wrap="square">
                <a:spAutoFit/>
              </a:bodyPr>
              <a:lstStyle/>
              <a:p>
                <a:pPr>
                  <a:tabLst>
                    <a:tab pos="1260475" algn="l"/>
                  </a:tabLst>
                </a:pPr>
                <a:r>
                  <a:rPr lang="en-US" sz="3200" smtClean="0">
                    <a:solidFill>
                      <a:prstClr val="black"/>
                    </a:solidFill>
                    <a:latin typeface="Times New Roman" panose="02020603050405020304" pitchFamily="18" charset="0"/>
                    <a:ea typeface="Times New Roman" panose="02020603050405020304" pitchFamily="18" charset="0"/>
                  </a:rPr>
                  <a:t>TH </a:t>
                </a:r>
                <a:r>
                  <a:rPr lang="en-US" sz="3200" dirty="0">
                    <a:solidFill>
                      <a:prstClr val="black"/>
                    </a:solidFill>
                    <a:latin typeface="Times New Roman" panose="02020603050405020304" pitchFamily="18" charset="0"/>
                    <a:ea typeface="Times New Roman" panose="02020603050405020304" pitchFamily="18" charset="0"/>
                  </a:rPr>
                  <a:t>1: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bộ</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a:solidFill>
                      <a:prstClr val="black"/>
                    </a:solidFill>
                    <a:latin typeface="Times New Roman" panose="02020603050405020304" pitchFamily="18" charset="0"/>
                    <a:ea typeface="Times New Roman" panose="02020603050405020304" pitchFamily="18" charset="0"/>
                  </a:rPr>
                  <a:t>. </a:t>
                </a:r>
                <a:endParaRPr lang="en-US" sz="3200" smtClean="0">
                  <a:solidFill>
                    <a:prstClr val="black"/>
                  </a:solidFill>
                  <a:latin typeface="Times New Roman" panose="02020603050405020304" pitchFamily="18" charset="0"/>
                  <a:ea typeface="Times New Roman" panose="02020603050405020304" pitchFamily="18" charset="0"/>
                </a:endParaRPr>
              </a:p>
              <a:p>
                <a:pPr>
                  <a:tabLst>
                    <a:tab pos="1260475" algn="l"/>
                  </a:tabLst>
                </a:pP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fr-FR" sz="3200" smtClean="0">
                    <a:solidFill>
                      <a:prstClr val="black"/>
                    </a:solidFill>
                    <a:latin typeface="Times New Roman" panose="02020603050405020304" pitchFamily="18" charset="0"/>
                    <a:ea typeface="Times New Roman" panose="02020603050405020304" pitchFamily="18" charset="0"/>
                  </a:rPr>
                  <a:t>Số </a:t>
                </a:r>
                <a:r>
                  <a:rPr lang="fr-FR" sz="3200" dirty="0" err="1">
                    <a:solidFill>
                      <a:prstClr val="black"/>
                    </a:solidFill>
                    <a:latin typeface="Times New Roman" panose="02020603050405020304" pitchFamily="18" charset="0"/>
                    <a:ea typeface="Times New Roman" panose="02020603050405020304" pitchFamily="18" charset="0"/>
                  </a:rPr>
                  <a:t>các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khả</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năng</a:t>
                </a:r>
                <a:r>
                  <a:rPr lang="fr-FR" sz="32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10</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7</m:t>
                        </m:r>
                      </m:sub>
                      <m:sup>
                        <m:r>
                          <a:rPr lang="en-US" sz="3200" i="1">
                            <a:solidFill>
                              <a:prstClr val="black"/>
                            </a:solidFill>
                            <a:latin typeface="Cambria Math" panose="02040503050406030204" pitchFamily="18" charset="0"/>
                            <a:ea typeface="Times New Roman" panose="02020603050405020304" pitchFamily="18" charset="0"/>
                          </a:rPr>
                          <m:t>3</m:t>
                        </m:r>
                      </m:sup>
                    </m:sSubSup>
                  </m:oMath>
                </a14:m>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6"/>
              <p:cNvSpPr>
                <a:spLocks noRot="1" noChangeAspect="1" noMove="1" noResize="1" noEditPoints="1" noAdjustHandles="1" noChangeArrowheads="1" noChangeShapeType="1" noTextEdit="1"/>
              </p:cNvSpPr>
              <p:nvPr/>
            </p:nvSpPr>
            <p:spPr>
              <a:xfrm>
                <a:off x="305917" y="2080817"/>
                <a:ext cx="11527865" cy="1089465"/>
              </a:xfrm>
              <a:prstGeom prst="rect">
                <a:avLst/>
              </a:prstGeom>
              <a:blipFill rotWithShape="0">
                <a:blip r:embed="rId2"/>
                <a:stretch>
                  <a:fillRect l="-1322" t="-7821" b="-16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6"/>
              <p:cNvSpPr/>
              <p:nvPr/>
            </p:nvSpPr>
            <p:spPr>
              <a:xfrm>
                <a:off x="329164" y="3270216"/>
                <a:ext cx="11527865" cy="1089465"/>
              </a:xfrm>
              <a:prstGeom prst="rect">
                <a:avLst/>
              </a:prstGeom>
            </p:spPr>
            <p:txBody>
              <a:bodyPr wrap="square">
                <a:spAutoFit/>
              </a:bodyPr>
              <a:lstStyle/>
              <a:p>
                <a:pPr>
                  <a:tabLst>
                    <a:tab pos="1260475" algn="l"/>
                  </a:tabLst>
                </a:pPr>
                <a:r>
                  <a:rPr lang="fr-FR" sz="3200" smtClean="0">
                    <a:solidFill>
                      <a:prstClr val="black"/>
                    </a:solidFill>
                    <a:latin typeface="Times New Roman" panose="02020603050405020304" pitchFamily="18" charset="0"/>
                    <a:ea typeface="Times New Roman" panose="02020603050405020304" pitchFamily="18" charset="0"/>
                  </a:rPr>
                  <a:t>TH </a:t>
                </a:r>
                <a:r>
                  <a:rPr lang="fr-FR" sz="3200" dirty="0">
                    <a:solidFill>
                      <a:prstClr val="black"/>
                    </a:solidFill>
                    <a:latin typeface="Times New Roman" panose="02020603050405020304" pitchFamily="18" charset="0"/>
                    <a:ea typeface="Times New Roman" panose="02020603050405020304" pitchFamily="18" charset="0"/>
                  </a:rPr>
                  <a:t>2: </a:t>
                </a:r>
                <a:r>
                  <a:rPr lang="fr-FR" sz="3200" dirty="0" err="1">
                    <a:solidFill>
                      <a:prstClr val="black"/>
                    </a:solidFill>
                    <a:latin typeface="Times New Roman" panose="02020603050405020304" pitchFamily="18" charset="0"/>
                    <a:ea typeface="Times New Roman" panose="02020603050405020304" pitchFamily="18" charset="0"/>
                  </a:rPr>
                  <a:t>Trong</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hai</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bộ</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một</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nào</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đó</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giống</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nhau</a:t>
                </a:r>
                <a:r>
                  <a:rPr lang="fr-FR" sz="3200">
                    <a:solidFill>
                      <a:prstClr val="black"/>
                    </a:solidFill>
                    <a:latin typeface="Times New Roman" panose="02020603050405020304" pitchFamily="18" charset="0"/>
                    <a:ea typeface="Times New Roman" panose="02020603050405020304" pitchFamily="18" charset="0"/>
                  </a:rPr>
                  <a:t>. </a:t>
                </a:r>
                <a:endParaRPr lang="fr-FR" sz="3200" smtClean="0">
                  <a:solidFill>
                    <a:prstClr val="black"/>
                  </a:solidFill>
                  <a:latin typeface="Times New Roman" panose="02020603050405020304" pitchFamily="18" charset="0"/>
                  <a:ea typeface="Times New Roman" panose="02020603050405020304" pitchFamily="18" charset="0"/>
                </a:endParaRPr>
              </a:p>
              <a:p>
                <a:pPr>
                  <a:tabLst>
                    <a:tab pos="1260475" algn="l"/>
                  </a:tabLst>
                </a:pPr>
                <a:r>
                  <a:rPr lang="fr-FR" sz="3200">
                    <a:solidFill>
                      <a:prstClr val="black"/>
                    </a:solidFill>
                    <a:latin typeface="Times New Roman" panose="02020603050405020304" pitchFamily="18" charset="0"/>
                    <a:ea typeface="Times New Roman" panose="02020603050405020304" pitchFamily="18" charset="0"/>
                  </a:rPr>
                  <a:t> </a:t>
                </a:r>
                <a:r>
                  <a:rPr lang="fr-FR" sz="3200" smtClean="0">
                    <a:solidFill>
                      <a:prstClr val="black"/>
                    </a:solidFill>
                    <a:latin typeface="Times New Roman" panose="02020603050405020304" pitchFamily="18" charset="0"/>
                    <a:ea typeface="Times New Roman" panose="02020603050405020304" pitchFamily="18" charset="0"/>
                  </a:rPr>
                  <a:t>         Số </a:t>
                </a:r>
                <a:r>
                  <a:rPr lang="fr-FR" sz="3200" dirty="0" err="1">
                    <a:solidFill>
                      <a:prstClr val="black"/>
                    </a:solidFill>
                    <a:latin typeface="Times New Roman" panose="02020603050405020304" pitchFamily="18" charset="0"/>
                    <a:ea typeface="Times New Roman" panose="02020603050405020304" pitchFamily="18" charset="0"/>
                  </a:rPr>
                  <a:t>các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khả</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năng</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10</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3</m:t>
                        </m:r>
                      </m:sub>
                      <m:sup>
                        <m:r>
                          <a:rPr lang="en-US" sz="3200" i="1">
                            <a:solidFill>
                              <a:prstClr val="black"/>
                            </a:solidFill>
                            <a:latin typeface="Cambria Math" panose="02040503050406030204" pitchFamily="18" charset="0"/>
                            <a:ea typeface="Times New Roman" panose="02020603050405020304" pitchFamily="18" charset="0"/>
                          </a:rPr>
                          <m:t>1</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7</m:t>
                        </m:r>
                      </m:sub>
                      <m:sup>
                        <m:r>
                          <a:rPr lang="en-US" sz="3200" i="1">
                            <a:solidFill>
                              <a:prstClr val="black"/>
                            </a:solidFill>
                            <a:latin typeface="Cambria Math" panose="02040503050406030204" pitchFamily="18" charset="0"/>
                            <a:ea typeface="Times New Roman" panose="02020603050405020304" pitchFamily="18" charset="0"/>
                          </a:rPr>
                          <m:t>2</m:t>
                        </m:r>
                      </m:sup>
                    </m:sSubSup>
                  </m:oMath>
                </a14:m>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329164" y="3270216"/>
                <a:ext cx="11527865" cy="1089465"/>
              </a:xfrm>
              <a:prstGeom prst="rect">
                <a:avLst/>
              </a:prstGeom>
              <a:blipFill rotWithShape="0">
                <a:blip r:embed="rId3"/>
                <a:stretch>
                  <a:fillRect l="-1375" t="-7821" b="-16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420672" y="4702690"/>
                <a:ext cx="11378038" cy="597023"/>
              </a:xfrm>
              <a:prstGeom prst="rect">
                <a:avLst/>
              </a:prstGeom>
            </p:spPr>
            <p:txBody>
              <a:bodyPr wrap="square">
                <a:spAutoFit/>
              </a:bodyPr>
              <a:lstStyle/>
              <a:p>
                <a:pPr algn="just">
                  <a:tabLst>
                    <a:tab pos="1260475" algn="l"/>
                  </a:tabLst>
                </a:pPr>
                <a:r>
                  <a:rPr lang="fr-FR" sz="3200" dirty="0" smtClean="0">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cách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thỏa</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mãn</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điều</a:t>
                </a:r>
                <a:r>
                  <a:rPr lang="fr-FR" sz="3200" dirty="0">
                    <a:solidFill>
                      <a:prstClr val="black"/>
                    </a:solidFill>
                    <a:latin typeface="Times New Roman" panose="02020603050405020304" pitchFamily="18" charset="0"/>
                    <a:ea typeface="Times New Roman" panose="02020603050405020304" pitchFamily="18" charset="0"/>
                  </a:rPr>
                  <a:t> </a:t>
                </a:r>
                <a:r>
                  <a:rPr lang="fr-FR" sz="3200" err="1">
                    <a:solidFill>
                      <a:prstClr val="black"/>
                    </a:solidFill>
                    <a:latin typeface="Times New Roman" panose="02020603050405020304" pitchFamily="18" charset="0"/>
                    <a:ea typeface="Times New Roman" panose="02020603050405020304" pitchFamily="18" charset="0"/>
                  </a:rPr>
                  <a:t>kiện</a:t>
                </a:r>
                <a:r>
                  <a:rPr lang="fr-FR" sz="3200">
                    <a:solidFill>
                      <a:prstClr val="black"/>
                    </a:solidFill>
                    <a:latin typeface="Times New Roman" panose="02020603050405020304" pitchFamily="18" charset="0"/>
                    <a:ea typeface="Times New Roman" panose="02020603050405020304" pitchFamily="18" charset="0"/>
                  </a:rPr>
                  <a:t> </a:t>
                </a:r>
                <a:r>
                  <a:rPr lang="fr-FR" sz="3200" smtClean="0">
                    <a:solidFill>
                      <a:prstClr val="black"/>
                    </a:solidFill>
                    <a:latin typeface="Times New Roman" panose="02020603050405020304" pitchFamily="18" charset="0"/>
                    <a:ea typeface="Times New Roman" panose="02020603050405020304" pitchFamily="18" charset="0"/>
                  </a:rPr>
                  <a:t>là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10</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7</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10</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3</m:t>
                        </m:r>
                      </m:sub>
                      <m:sup>
                        <m:r>
                          <a:rPr lang="en-US" sz="3200" i="1">
                            <a:solidFill>
                              <a:prstClr val="black"/>
                            </a:solidFill>
                            <a:latin typeface="Cambria Math" panose="02040503050406030204" pitchFamily="18" charset="0"/>
                            <a:ea typeface="Times New Roman" panose="02020603050405020304" pitchFamily="18" charset="0"/>
                          </a:rPr>
                          <m:t>1</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7</m:t>
                        </m:r>
                      </m:sub>
                      <m:sup>
                        <m:r>
                          <a:rPr lang="en-US" sz="3200" i="1">
                            <a:solidFill>
                              <a:prstClr val="black"/>
                            </a:solidFill>
                            <a:latin typeface="Cambria Math" panose="02040503050406030204" pitchFamily="18" charset="0"/>
                            <a:ea typeface="Times New Roman" panose="02020603050405020304" pitchFamily="18" charset="0"/>
                          </a:rPr>
                          <m:t>2</m:t>
                        </m:r>
                      </m:sup>
                    </m:sSub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11760</m:t>
                    </m:r>
                  </m:oMath>
                </a14:m>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420672" y="4702690"/>
                <a:ext cx="11378038" cy="597023"/>
              </a:xfrm>
              <a:prstGeom prst="rect">
                <a:avLst/>
              </a:prstGeom>
              <a:blipFill rotWithShape="0">
                <a:blip r:embed="rId4"/>
                <a:stretch>
                  <a:fillRect l="-1340" t="-12245" b="-31633"/>
                </a:stretch>
              </a:blipFill>
            </p:spPr>
            <p:txBody>
              <a:bodyPr/>
              <a:lstStyle/>
              <a:p>
                <a:r>
                  <a:rPr lang="en-US">
                    <a:noFill/>
                  </a:rPr>
                  <a:t> </a:t>
                </a:r>
              </a:p>
            </p:txBody>
          </p:sp>
        </mc:Fallback>
      </mc:AlternateContent>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1" name="Isosceles Triangle 10">
            <a:hlinkClick r:id="rId5"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hlinkClick r:id="rId6"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4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689642" y="1797540"/>
                <a:ext cx="11081443" cy="2062103"/>
              </a:xfrm>
              <a:prstGeom prst="rect">
                <a:avLst/>
              </a:prstGeom>
            </p:spPr>
            <p:txBody>
              <a:bodyPr wrap="square">
                <a:spAutoFit/>
              </a:bodyPr>
              <a:lstStyle/>
              <a:p>
                <a:pPr algn="just"/>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3. </a:t>
                </a:r>
                <a:r>
                  <a:rPr lang="nl-NL" sz="3200" dirty="0">
                    <a:solidFill>
                      <a:prstClr val="black"/>
                    </a:solidFill>
                    <a:latin typeface="Times New Roman" panose="02020603050405020304" pitchFamily="18" charset="0"/>
                    <a:ea typeface="Times New Roman" panose="02020603050405020304" pitchFamily="18" charset="0"/>
                  </a:rPr>
                  <a:t>Có 6 học sinh và 3 thầy giáo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𝐴</m:t>
                    </m:r>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𝐵</m:t>
                    </m:r>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𝐶</m:t>
                    </m:r>
                  </m:oMath>
                </a14:m>
                <a:r>
                  <a:rPr lang="nl-NL" sz="3200" dirty="0">
                    <a:solidFill>
                      <a:prstClr val="black"/>
                    </a:solidFill>
                    <a:latin typeface="Times New Roman" panose="02020603050405020304" pitchFamily="18" charset="0"/>
                    <a:ea typeface="Times New Roman" panose="02020603050405020304" pitchFamily="18" charset="0"/>
                  </a:rPr>
                  <a:t> được xếp vào một hàng ngang có 9 ghế. Hỏi có bao nhiêu cách xếp chỗ cho 9 người đó sao cho mỗi thầy giáo ngồi giữa hai học sinh?</a:t>
                </a:r>
                <a:endParaRPr lang="en-US" sz="3200" dirty="0">
                  <a:solidFill>
                    <a:prstClr val="black"/>
                  </a:solidFill>
                  <a:latin typeface="Times New Roman" panose="02020603050405020304" pitchFamily="18" charset="0"/>
                  <a:ea typeface="Times New Roman" panose="02020603050405020304" pitchFamily="18" charset="0"/>
                </a:endParaRPr>
              </a:p>
              <a:p>
                <a:pPr algn="just"/>
                <a:r>
                  <a:rPr lang="nl-NL" sz="3200" b="1" dirty="0">
                    <a:solidFill>
                      <a:srgbClr val="0000FF"/>
                    </a:solidFill>
                    <a:latin typeface="Times New Roman" panose="02020603050405020304" pitchFamily="18" charset="0"/>
                    <a:ea typeface="Times New Roman" panose="02020603050405020304" pitchFamily="18" charset="0"/>
                  </a:rPr>
                  <a:t>	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55012</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nl-NL" sz="3200" b="1" smtClean="0">
                    <a:solidFill>
                      <a:srgbClr val="0000FF"/>
                    </a:solidFill>
                    <a:latin typeface="Times New Roman" panose="02020603050405020304" pitchFamily="18" charset="0"/>
                    <a:ea typeface="Times New Roman" panose="02020603050405020304" pitchFamily="18" charset="0"/>
                  </a:rPr>
                  <a:t>B</a:t>
                </a:r>
                <a:r>
                  <a:rPr lang="nl-NL"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94536</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nl-NL" sz="3200" b="1" smtClean="0">
                    <a:solidFill>
                      <a:srgbClr val="0000FF"/>
                    </a:solidFill>
                    <a:latin typeface="Times New Roman" panose="02020603050405020304" pitchFamily="18" charset="0"/>
                    <a:ea typeface="Times New Roman" panose="02020603050405020304" pitchFamily="18" charset="0"/>
                  </a:rPr>
                  <a:t>C</a:t>
                </a:r>
                <a:r>
                  <a:rPr lang="nl-NL"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35684</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nl-NL" sz="3200" b="1" smtClean="0">
                    <a:solidFill>
                      <a:srgbClr val="0000FF"/>
                    </a:solidFill>
                    <a:latin typeface="Times New Roman" panose="02020603050405020304" pitchFamily="18" charset="0"/>
                    <a:ea typeface="Times New Roman" panose="02020603050405020304" pitchFamily="18" charset="0"/>
                  </a:rPr>
                  <a:t>D</a:t>
                </a:r>
                <a:r>
                  <a:rPr lang="nl-NL"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43200</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0" name="Rectangle 2"/>
              <p:cNvSpPr>
                <a:spLocks noRot="1" noChangeAspect="1" noMove="1" noResize="1" noEditPoints="1" noAdjustHandles="1" noChangeArrowheads="1" noChangeShapeType="1" noTextEdit="1"/>
              </p:cNvSpPr>
              <p:nvPr/>
            </p:nvSpPr>
            <p:spPr>
              <a:xfrm>
                <a:off x="689642" y="1797540"/>
                <a:ext cx="11081443" cy="2062103"/>
              </a:xfrm>
              <a:prstGeom prst="rect">
                <a:avLst/>
              </a:prstGeom>
              <a:blipFill rotWithShape="0">
                <a:blip r:embed="rId2"/>
                <a:stretch>
                  <a:fillRect l="-1375" t="-4142" r="-1430" b="-8580"/>
                </a:stretch>
              </a:blipFill>
            </p:spPr>
            <p:txBody>
              <a:bodyPr/>
              <a:lstStyle/>
              <a:p>
                <a:r>
                  <a:rPr lang="en-US">
                    <a:noFill/>
                  </a:rPr>
                  <a:t> </a:t>
                </a:r>
              </a:p>
            </p:txBody>
          </p:sp>
        </mc:Fallback>
      </mc:AlternateContent>
      <p:sp>
        <p:nvSpPr>
          <p:cNvPr id="15" name="Oval 14"/>
          <p:cNvSpPr/>
          <p:nvPr/>
        </p:nvSpPr>
        <p:spPr>
          <a:xfrm>
            <a:off x="9849758" y="3338286"/>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2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831588" y="1556247"/>
            <a:ext cx="10620183"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3</a:t>
            </a:r>
            <a:r>
              <a:rPr lang="vi-VN" sz="3200" b="1" smtClean="0">
                <a:solidFill>
                  <a:srgbClr val="0000FF"/>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356466" y="2199580"/>
                <a:ext cx="11527865" cy="1224951"/>
              </a:xfrm>
              <a:prstGeom prst="rect">
                <a:avLst/>
              </a:prstGeom>
            </p:spPr>
            <p:txBody>
              <a:bodyPr wrap="square">
                <a:spAutoFit/>
              </a:bodyPr>
              <a:lstStyle/>
              <a:p>
                <a:pPr marL="457200">
                  <a:lnSpc>
                    <a:spcPct val="115000"/>
                  </a:lnSpc>
                </a:pPr>
                <a:r>
                  <a:rPr lang="nl-NL" sz="3200" dirty="0">
                    <a:solidFill>
                      <a:prstClr val="black"/>
                    </a:solidFill>
                    <a:latin typeface="Times New Roman" panose="02020603050405020304" pitchFamily="18" charset="0"/>
                    <a:ea typeface="Times New Roman" panose="02020603050405020304" pitchFamily="18" charset="0"/>
                  </a:rPr>
                  <a:t>+ Trước tiên, ta xếp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6</m:t>
                    </m:r>
                  </m:oMath>
                </a14:m>
                <a:r>
                  <a:rPr lang="nl-NL" sz="3200" dirty="0">
                    <a:solidFill>
                      <a:prstClr val="black"/>
                    </a:solidFill>
                    <a:latin typeface="Times New Roman" panose="02020603050405020304" pitchFamily="18" charset="0"/>
                    <a:ea typeface="Times New Roman" panose="02020603050405020304" pitchFamily="18" charset="0"/>
                  </a:rPr>
                  <a:t> học sinh thành hàng ngang: có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m:t>
                    </m:r>
                    <m:r>
                      <a:rPr lang="en-US" sz="3200" i="1">
                        <a:solidFill>
                          <a:prstClr val="black"/>
                        </a:solidFill>
                        <a:latin typeface="Cambria Math" panose="02040503050406030204" pitchFamily="18" charset="0"/>
                        <a:ea typeface="Times New Roman" panose="02020603050405020304" pitchFamily="18" charset="0"/>
                      </a:rPr>
                      <m:t>!</m:t>
                    </m:r>
                  </m:oMath>
                </a14:m>
                <a:r>
                  <a:rPr lang="nl-NL" sz="3200" dirty="0">
                    <a:solidFill>
                      <a:prstClr val="black"/>
                    </a:solidFill>
                    <a:latin typeface="Times New Roman" panose="02020603050405020304" pitchFamily="18" charset="0"/>
                    <a:ea typeface="Times New Roman" panose="02020603050405020304" pitchFamily="18" charset="0"/>
                  </a:rPr>
                  <a:t> cách xếp. Khi đó, tạo ra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5</m:t>
                    </m:r>
                  </m:oMath>
                </a14:m>
                <a:r>
                  <a:rPr lang="nl-NL" sz="3200" dirty="0">
                    <a:solidFill>
                      <a:prstClr val="black"/>
                    </a:solidFill>
                    <a:latin typeface="Times New Roman" panose="02020603050405020304" pitchFamily="18" charset="0"/>
                    <a:ea typeface="Times New Roman" panose="02020603050405020304" pitchFamily="18" charset="0"/>
                  </a:rPr>
                  <a:t> khoảng trống ở phía trong.</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356466" y="2199580"/>
                <a:ext cx="11527865" cy="1224951"/>
              </a:xfrm>
              <a:prstGeom prst="rect">
                <a:avLst/>
              </a:prstGeom>
              <a:blipFill rotWithShape="0">
                <a:blip r:embed="rId2"/>
                <a:stretch>
                  <a:fillRect t="-4478" r="-317" b="-114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404701" y="3383344"/>
                <a:ext cx="11527865" cy="1247136"/>
              </a:xfrm>
              <a:prstGeom prst="rect">
                <a:avLst/>
              </a:prstGeom>
            </p:spPr>
            <p:txBody>
              <a:bodyPr wrap="square">
                <a:spAutoFit/>
              </a:bodyPr>
              <a:lstStyle/>
              <a:p>
                <a:pPr marL="457200">
                  <a:lnSpc>
                    <a:spcPct val="115000"/>
                  </a:lnSpc>
                </a:pPr>
                <a:r>
                  <a:rPr lang="nl-NL" sz="3200" dirty="0">
                    <a:solidFill>
                      <a:prstClr val="black"/>
                    </a:solidFill>
                    <a:latin typeface="Times New Roman" panose="02020603050405020304" pitchFamily="18" charset="0"/>
                    <a:ea typeface="Times New Roman" panose="02020603050405020304" pitchFamily="18" charset="0"/>
                  </a:rPr>
                  <a:t>+ Để thỏa mãn điều kiện, ta xếp giáo viên vào các khoảng trống đó, mỗi khoảng trống có nhiều nhất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1</m:t>
                    </m:r>
                  </m:oMath>
                </a14:m>
                <a:r>
                  <a:rPr lang="nl-NL" sz="3200" dirty="0">
                    <a:solidFill>
                      <a:prstClr val="black"/>
                    </a:solidFill>
                    <a:latin typeface="Times New Roman" panose="02020603050405020304" pitchFamily="18" charset="0"/>
                    <a:ea typeface="Times New Roman" panose="02020603050405020304" pitchFamily="18" charset="0"/>
                  </a:rPr>
                  <a:t> người: có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nl-NL" sz="3200" i="1">
                            <a:solidFill>
                              <a:prstClr val="black"/>
                            </a:solidFill>
                            <a:latin typeface="Cambria Math" panose="02040503050406030204" pitchFamily="18" charset="0"/>
                            <a:ea typeface="Times New Roman" panose="02020603050405020304" pitchFamily="18" charset="0"/>
                          </a:rPr>
                          <m:t>𝐴</m:t>
                        </m:r>
                      </m:e>
                      <m:sub>
                        <m:r>
                          <a:rPr lang="nl-NL" sz="3200" i="1">
                            <a:solidFill>
                              <a:prstClr val="black"/>
                            </a:solidFill>
                            <a:latin typeface="Cambria Math" panose="02040503050406030204" pitchFamily="18" charset="0"/>
                            <a:ea typeface="Times New Roman" panose="02020603050405020304" pitchFamily="18" charset="0"/>
                          </a:rPr>
                          <m:t>5</m:t>
                        </m:r>
                      </m:sub>
                      <m:sup>
                        <m:r>
                          <a:rPr lang="nl-NL" sz="3200" i="1">
                            <a:solidFill>
                              <a:prstClr val="black"/>
                            </a:solidFill>
                            <a:latin typeface="Cambria Math" panose="02040503050406030204" pitchFamily="18" charset="0"/>
                            <a:ea typeface="Times New Roman" panose="02020603050405020304" pitchFamily="18" charset="0"/>
                          </a:rPr>
                          <m:t>3</m:t>
                        </m:r>
                      </m:sup>
                    </m:sSubSup>
                  </m:oMath>
                </a14:m>
                <a:r>
                  <a:rPr lang="nl-NL" sz="3200" dirty="0">
                    <a:solidFill>
                      <a:prstClr val="black"/>
                    </a:solidFill>
                    <a:latin typeface="Times New Roman" panose="02020603050405020304" pitchFamily="18" charset="0"/>
                    <a:ea typeface="Times New Roman" panose="02020603050405020304" pitchFamily="18" charset="0"/>
                  </a:rPr>
                  <a:t> cách.</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404701" y="3383344"/>
                <a:ext cx="11527865" cy="1247136"/>
              </a:xfrm>
              <a:prstGeom prst="rect">
                <a:avLst/>
              </a:prstGeom>
              <a:blipFill rotWithShape="0">
                <a:blip r:embed="rId3"/>
                <a:stretch>
                  <a:fillRect t="-4390" b="-10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822626" y="4578207"/>
                <a:ext cx="10890404" cy="604076"/>
              </a:xfrm>
              <a:prstGeom prst="rect">
                <a:avLst/>
              </a:prstGeom>
            </p:spPr>
            <p:txBody>
              <a:bodyPr wrap="square">
                <a:spAutoFit/>
              </a:bodyPr>
              <a:lstStyle/>
              <a:p>
                <a:pPr>
                  <a:tabLst>
                    <a:tab pos="630555" algn="l"/>
                  </a:tabLst>
                </a:pPr>
                <a:r>
                  <a:rPr lang="nl-NL" sz="3200" dirty="0">
                    <a:solidFill>
                      <a:prstClr val="black"/>
                    </a:solidFill>
                    <a:latin typeface="Times New Roman" panose="02020603050405020304" pitchFamily="18" charset="0"/>
                    <a:ea typeface="Times New Roman" panose="02020603050405020304" pitchFamily="18" charset="0"/>
                  </a:rPr>
                  <a:t>+ Vậy số cách xếp chỗ </a:t>
                </a:r>
                <a:r>
                  <a:rPr lang="vi-VN" sz="3200" dirty="0" err="1" smtClean="0">
                    <a:solidFill>
                      <a:prstClr val="black"/>
                    </a:solidFill>
                    <a:latin typeface="Times New Roman" panose="02020603050405020304" pitchFamily="18" charset="0"/>
                    <a:ea typeface="Times New Roman" panose="02020603050405020304" pitchFamily="18" charset="0"/>
                  </a:rPr>
                  <a:t>thỏa</a:t>
                </a:r>
                <a:r>
                  <a:rPr lang="vi-VN" sz="3200" dirty="0" smtClean="0">
                    <a:solidFill>
                      <a:prstClr val="black"/>
                    </a:solidFill>
                    <a:latin typeface="Times New Roman" panose="02020603050405020304" pitchFamily="18" charset="0"/>
                    <a:ea typeface="Times New Roman" panose="02020603050405020304" pitchFamily="18" charset="0"/>
                  </a:rPr>
                  <a:t> </a:t>
                </a:r>
                <a:r>
                  <a:rPr lang="vi-VN" sz="3200" dirty="0" err="1" smtClean="0">
                    <a:solidFill>
                      <a:prstClr val="black"/>
                    </a:solidFill>
                    <a:latin typeface="Times New Roman" panose="02020603050405020304" pitchFamily="18" charset="0"/>
                    <a:ea typeface="Times New Roman" panose="02020603050405020304" pitchFamily="18" charset="0"/>
                  </a:rPr>
                  <a:t>mãn</a:t>
                </a:r>
                <a:r>
                  <a:rPr lang="nl-NL" sz="3200" dirty="0" smtClean="0">
                    <a:solidFill>
                      <a:prstClr val="black"/>
                    </a:solidFill>
                    <a:latin typeface="Times New Roman" panose="02020603050405020304" pitchFamily="18" charset="0"/>
                    <a:ea typeface="Times New Roman" panose="02020603050405020304" pitchFamily="18" charset="0"/>
                  </a:rPr>
                  <a:t> </a:t>
                </a:r>
                <a:r>
                  <a:rPr lang="nl-NL" sz="3200" dirty="0">
                    <a:solidFill>
                      <a:prstClr val="black"/>
                    </a:solidFill>
                    <a:latin typeface="Times New Roman" panose="02020603050405020304" pitchFamily="18" charset="0"/>
                    <a:ea typeface="Times New Roman" panose="02020603050405020304" pitchFamily="18" charset="0"/>
                  </a:rPr>
                  <a:t>là </a:t>
                </a:r>
                <a14:m>
                  <m:oMath xmlns:m="http://schemas.openxmlformats.org/officeDocument/2006/math">
                    <m:r>
                      <a:rPr lang="nl-NL" sz="3200" i="1">
                        <a:solidFill>
                          <a:prstClr val="black"/>
                        </a:solidFill>
                        <a:latin typeface="Cambria Math" panose="02040503050406030204" pitchFamily="18" charset="0"/>
                        <a:ea typeface="Times New Roman" panose="02020603050405020304" pitchFamily="18" charset="0"/>
                      </a:rPr>
                      <m:t>6</m:t>
                    </m:r>
                    <m:r>
                      <a:rPr lang="nl-NL"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nl-NL" sz="3200" i="1">
                            <a:solidFill>
                              <a:prstClr val="black"/>
                            </a:solidFill>
                            <a:latin typeface="Cambria Math" panose="02040503050406030204" pitchFamily="18" charset="0"/>
                            <a:ea typeface="Times New Roman" panose="02020603050405020304" pitchFamily="18" charset="0"/>
                          </a:rPr>
                          <m:t>𝐴</m:t>
                        </m:r>
                      </m:e>
                      <m:sub>
                        <m:r>
                          <a:rPr lang="nl-NL" sz="3200" i="1">
                            <a:solidFill>
                              <a:prstClr val="black"/>
                            </a:solidFill>
                            <a:latin typeface="Cambria Math" panose="02040503050406030204" pitchFamily="18" charset="0"/>
                            <a:ea typeface="Times New Roman" panose="02020603050405020304" pitchFamily="18" charset="0"/>
                          </a:rPr>
                          <m:t>5</m:t>
                        </m:r>
                      </m:sub>
                      <m:sup>
                        <m:r>
                          <a:rPr lang="nl-NL" sz="3200" i="1">
                            <a:solidFill>
                              <a:prstClr val="black"/>
                            </a:solidFill>
                            <a:latin typeface="Cambria Math" panose="02040503050406030204" pitchFamily="18" charset="0"/>
                            <a:ea typeface="Times New Roman" panose="02020603050405020304" pitchFamily="18" charset="0"/>
                          </a:rPr>
                          <m:t>3</m:t>
                        </m:r>
                      </m:sup>
                    </m:sSubSup>
                    <m:r>
                      <a:rPr lang="nl-NL" sz="3200" i="1">
                        <a:solidFill>
                          <a:prstClr val="black"/>
                        </a:solidFill>
                        <a:latin typeface="Cambria Math" panose="02040503050406030204" pitchFamily="18" charset="0"/>
                        <a:ea typeface="Times New Roman" panose="02020603050405020304" pitchFamily="18" charset="0"/>
                      </a:rPr>
                      <m:t>=</m:t>
                    </m:r>
                    <m:r>
                      <a:rPr lang="nl-NL" sz="3200" i="1">
                        <a:solidFill>
                          <a:prstClr val="black"/>
                        </a:solidFill>
                        <a:latin typeface="Cambria Math" panose="02040503050406030204" pitchFamily="18" charset="0"/>
                        <a:ea typeface="Times New Roman" panose="02020603050405020304" pitchFamily="18" charset="0"/>
                      </a:rPr>
                      <m:t>43200</m:t>
                    </m:r>
                  </m:oMath>
                </a14:m>
                <a:r>
                  <a:rPr lang="nl-NL" sz="3200" dirty="0">
                    <a:solidFill>
                      <a:prstClr val="black"/>
                    </a:solidFill>
                    <a:latin typeface="Times New Roman" panose="02020603050405020304" pitchFamily="18" charset="0"/>
                    <a:ea typeface="Times New Roman" panose="02020603050405020304" pitchFamily="18" charset="0"/>
                  </a:rPr>
                  <a:t> cách.</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4" name="Rectangle 6"/>
              <p:cNvSpPr>
                <a:spLocks noRot="1" noChangeAspect="1" noMove="1" noResize="1" noEditPoints="1" noAdjustHandles="1" noChangeArrowheads="1" noChangeShapeType="1" noTextEdit="1"/>
              </p:cNvSpPr>
              <p:nvPr/>
            </p:nvSpPr>
            <p:spPr>
              <a:xfrm>
                <a:off x="822626" y="4578207"/>
                <a:ext cx="10890404" cy="604076"/>
              </a:xfrm>
              <a:prstGeom prst="rect">
                <a:avLst/>
              </a:prstGeom>
              <a:blipFill rotWithShape="0">
                <a:blip r:embed="rId4"/>
                <a:stretch>
                  <a:fillRect l="-1456" t="-11111" b="-31313"/>
                </a:stretch>
              </a:blipFill>
            </p:spPr>
            <p:txBody>
              <a:bodyPr/>
              <a:lstStyle/>
              <a:p>
                <a:r>
                  <a:rPr lang="en-US">
                    <a:noFill/>
                  </a:rPr>
                  <a:t> </a:t>
                </a:r>
              </a:p>
            </p:txBody>
          </p:sp>
        </mc:Fallback>
      </mc:AlternateContent>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9" name="Isosceles Triangle 8">
            <a:hlinkClick r:id="rId5"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6"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8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695506" y="1552611"/>
                <a:ext cx="11032038" cy="2554545"/>
              </a:xfrm>
              <a:prstGeom prst="rect">
                <a:avLst/>
              </a:prstGeom>
            </p:spPr>
            <p:txBody>
              <a:bodyPr wrap="square">
                <a:spAutoFit/>
              </a:bodyPr>
              <a:lstStyle/>
              <a:p>
                <a:pPr algn="just"/>
                <a:r>
                  <a:rPr lang="nl-NL" sz="3200" b="1" dirty="0">
                    <a:solidFill>
                      <a:srgbClr val="0000FF"/>
                    </a:solidFill>
                    <a:latin typeface="Times New Roman" panose="02020603050405020304" pitchFamily="18" charset="0"/>
                    <a:ea typeface="Times New Roman" panose="02020603050405020304" pitchFamily="18" charset="0"/>
                  </a:rPr>
                  <a:t>Câu 4.</a:t>
                </a:r>
                <a:r>
                  <a:rPr lang="nl-NL" sz="3200" dirty="0">
                    <a:solidFill>
                      <a:prstClr val="black"/>
                    </a:solidFill>
                    <a:latin typeface="Times New Roman" panose="02020603050405020304" pitchFamily="18" charset="0"/>
                    <a:ea typeface="Times New Roman" panose="02020603050405020304" pitchFamily="18" charset="0"/>
                  </a:rPr>
                  <a:t>  Xếp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m:t>
                    </m:r>
                  </m:oMath>
                </a14:m>
                <a:r>
                  <a:rPr lang="nl-NL" sz="3200" dirty="0">
                    <a:solidFill>
                      <a:prstClr val="black"/>
                    </a:solidFill>
                    <a:latin typeface="Times New Roman" panose="02020603050405020304" pitchFamily="18" charset="0"/>
                    <a:ea typeface="Times New Roman" panose="02020603050405020304" pitchFamily="18" charset="0"/>
                  </a:rPr>
                  <a:t> học </a:t>
                </a:r>
                <a:r>
                  <a:rPr lang="vi-VN" sz="3200" dirty="0">
                    <a:solidFill>
                      <a:prstClr val="black"/>
                    </a:solidFill>
                    <a:latin typeface="Times New Roman" panose="02020603050405020304" pitchFamily="18" charset="0"/>
                    <a:ea typeface="Times New Roman" panose="02020603050405020304" pitchFamily="18" charset="0"/>
                  </a:rPr>
                  <a:t>sinh</a:t>
                </a:r>
                <a:r>
                  <a:rPr lang="nl-NL" sz="3200" dirty="0">
                    <a:solidFill>
                      <a:prstClr val="black"/>
                    </a:solidFill>
                    <a:latin typeface="Times New Roman" panose="02020603050405020304" pitchFamily="18" charset="0"/>
                    <a:ea typeface="Times New Roman" panose="02020603050405020304" pitchFamily="18" charset="0"/>
                  </a:rPr>
                  <a:t> gồm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oMath>
                </a14:m>
                <a:r>
                  <a:rPr lang="nl-NL" sz="3200" dirty="0">
                    <a:solidFill>
                      <a:prstClr val="black"/>
                    </a:solidFill>
                    <a:latin typeface="Times New Roman" panose="02020603050405020304" pitchFamily="18" charset="0"/>
                    <a:ea typeface="Times New Roman" panose="02020603050405020304" pitchFamily="18" charset="0"/>
                  </a:rPr>
                  <a:t> học sinh nam và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oMath>
                </a14:m>
                <a:r>
                  <a:rPr lang="nl-NL" sz="3200" dirty="0">
                    <a:solidFill>
                      <a:prstClr val="black"/>
                    </a:solidFill>
                    <a:latin typeface="Times New Roman" panose="02020603050405020304" pitchFamily="18" charset="0"/>
                    <a:ea typeface="Times New Roman" panose="02020603050405020304" pitchFamily="18" charset="0"/>
                  </a:rPr>
                  <a:t> học sinh ngồi vào hai dãy ghế đối diện nhau, mỗi dãy có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oMath>
                </a14:m>
                <a:r>
                  <a:rPr lang="nl-NL" sz="3200" dirty="0">
                    <a:solidFill>
                      <a:prstClr val="black"/>
                    </a:solidFill>
                    <a:latin typeface="Times New Roman" panose="02020603050405020304" pitchFamily="18" charset="0"/>
                    <a:ea typeface="Times New Roman" panose="02020603050405020304" pitchFamily="18" charset="0"/>
                  </a:rPr>
                  <a:t> ghế (mỗi học sinh ngồi một ghế, các ghế đều khác nhau). Hỏi có bao nhiêu cách xếp sao cho không có hai học sinh cùng giới ngồi đối diện nhau?</a:t>
                </a:r>
                <a:endParaRPr lang="en-US" sz="3200" dirty="0">
                  <a:solidFill>
                    <a:prstClr val="black"/>
                  </a:solidFill>
                  <a:latin typeface="Times New Roman" panose="02020603050405020304" pitchFamily="18" charset="0"/>
                  <a:ea typeface="Times New Roman" panose="02020603050405020304" pitchFamily="18" charset="0"/>
                </a:endParaRPr>
              </a:p>
              <a:p>
                <a:pPr algn="just"/>
                <a:r>
                  <a:rPr lang="nl-NL" sz="3200" b="1" dirty="0">
                    <a:solidFill>
                      <a:srgbClr val="0000FF"/>
                    </a:solidFill>
                    <a:latin typeface="Times New Roman" panose="02020603050405020304" pitchFamily="18" charset="0"/>
                    <a:ea typeface="Times New Roman" panose="02020603050405020304" pitchFamily="18" charset="0"/>
                  </a:rPr>
                  <a:t>	A. </a:t>
                </a:r>
                <a:r>
                  <a:rPr lang="nl-NL" sz="3200" dirty="0">
                    <a:solidFill>
                      <a:prstClr val="black"/>
                    </a:solidFill>
                    <a:latin typeface="Times New Roman" panose="02020603050405020304" pitchFamily="18" charset="0"/>
                    <a:ea typeface="Times New Roman" panose="02020603050405020304" pitchFamily="18" charset="0"/>
                  </a:rPr>
                  <a:t>720.</a:t>
                </a:r>
                <a:r>
                  <a:rPr lang="nl-NL" sz="3200">
                    <a:solidFill>
                      <a:prstClr val="black"/>
                    </a:solidFill>
                    <a:latin typeface="Times New Roman" panose="02020603050405020304" pitchFamily="18" charset="0"/>
                    <a:ea typeface="Times New Roman" panose="02020603050405020304" pitchFamily="18" charset="0"/>
                  </a:rPr>
                  <a:t>	</a:t>
                </a:r>
                <a:r>
                  <a:rPr lang="nl-NL" sz="3200" smtClean="0">
                    <a:solidFill>
                      <a:prstClr val="black"/>
                    </a:solidFill>
                    <a:latin typeface="Times New Roman" panose="02020603050405020304" pitchFamily="18" charset="0"/>
                    <a:ea typeface="Times New Roman" panose="02020603050405020304" pitchFamily="18" charset="0"/>
                  </a:rPr>
                  <a:t>	</a:t>
                </a:r>
                <a:r>
                  <a:rPr lang="nl-NL" sz="3200" b="1" smtClean="0">
                    <a:solidFill>
                      <a:srgbClr val="0000FF"/>
                    </a:solidFill>
                    <a:latin typeface="Times New Roman" panose="02020603050405020304" pitchFamily="18" charset="0"/>
                    <a:ea typeface="Times New Roman" panose="02020603050405020304" pitchFamily="18" charset="0"/>
                  </a:rPr>
                  <a:t>B</a:t>
                </a:r>
                <a:r>
                  <a:rPr lang="nl-NL" sz="3200" b="1" dirty="0">
                    <a:solidFill>
                      <a:srgbClr val="0000FF"/>
                    </a:solidFill>
                    <a:latin typeface="Times New Roman" panose="02020603050405020304" pitchFamily="18" charset="0"/>
                    <a:ea typeface="Times New Roman" panose="02020603050405020304" pitchFamily="18" charset="0"/>
                  </a:rPr>
                  <a:t>. </a:t>
                </a:r>
                <a:r>
                  <a:rPr lang="nl-NL" sz="3200" dirty="0">
                    <a:solidFill>
                      <a:prstClr val="black"/>
                    </a:solidFill>
                    <a:latin typeface="Times New Roman" panose="02020603050405020304" pitchFamily="18" charset="0"/>
                    <a:ea typeface="Times New Roman" panose="02020603050405020304" pitchFamily="18" charset="0"/>
                  </a:rPr>
                  <a:t>36.	</a:t>
                </a:r>
                <a:r>
                  <a:rPr lang="vi-VN" sz="3200" dirty="0" smtClean="0">
                    <a:solidFill>
                      <a:prstClr val="black"/>
                    </a:solidFill>
                    <a:latin typeface="Times New Roman" panose="02020603050405020304" pitchFamily="18" charset="0"/>
                    <a:ea typeface="Times New Roman" panose="02020603050405020304" pitchFamily="18" charset="0"/>
                  </a:rPr>
                  <a:t>	</a:t>
                </a:r>
                <a:r>
                  <a:rPr lang="nl-NL" sz="3200" b="1" dirty="0" smtClean="0">
                    <a:solidFill>
                      <a:srgbClr val="0000FF"/>
                    </a:solidFill>
                    <a:latin typeface="Times New Roman" panose="02020603050405020304" pitchFamily="18" charset="0"/>
                    <a:ea typeface="Times New Roman" panose="02020603050405020304" pitchFamily="18" charset="0"/>
                  </a:rPr>
                  <a:t>C</a:t>
                </a:r>
                <a:r>
                  <a:rPr lang="nl-NL" sz="3200" b="1" dirty="0">
                    <a:solidFill>
                      <a:srgbClr val="0000FF"/>
                    </a:solidFill>
                    <a:latin typeface="Times New Roman" panose="02020603050405020304" pitchFamily="18" charset="0"/>
                    <a:ea typeface="Times New Roman" panose="02020603050405020304" pitchFamily="18" charset="0"/>
                  </a:rPr>
                  <a:t>. </a:t>
                </a:r>
                <a:r>
                  <a:rPr lang="nl-NL" sz="3200" dirty="0">
                    <a:solidFill>
                      <a:prstClr val="black"/>
                    </a:solidFill>
                    <a:latin typeface="Times New Roman" panose="02020603050405020304" pitchFamily="18" charset="0"/>
                    <a:ea typeface="Times New Roman" panose="02020603050405020304" pitchFamily="18" charset="0"/>
                  </a:rPr>
                  <a:t>288.</a:t>
                </a:r>
                <a:r>
                  <a:rPr lang="nl-NL" sz="3200">
                    <a:solidFill>
                      <a:prstClr val="black"/>
                    </a:solidFill>
                    <a:latin typeface="Times New Roman" panose="02020603050405020304" pitchFamily="18" charset="0"/>
                    <a:ea typeface="Times New Roman" panose="02020603050405020304" pitchFamily="18" charset="0"/>
                  </a:rPr>
                  <a:t>	</a:t>
                </a:r>
                <a:r>
                  <a:rPr lang="nl-NL" sz="3200" smtClean="0">
                    <a:solidFill>
                      <a:prstClr val="black"/>
                    </a:solidFill>
                    <a:latin typeface="Times New Roman" panose="02020603050405020304" pitchFamily="18" charset="0"/>
                    <a:ea typeface="Times New Roman" panose="02020603050405020304" pitchFamily="18" charset="0"/>
                  </a:rPr>
                  <a:t>	</a:t>
                </a:r>
                <a:r>
                  <a:rPr lang="nl-NL" sz="3200" b="1" smtClean="0">
                    <a:solidFill>
                      <a:srgbClr val="0000FF"/>
                    </a:solidFill>
                    <a:latin typeface="Times New Roman" panose="02020603050405020304" pitchFamily="18" charset="0"/>
                    <a:ea typeface="Times New Roman" panose="02020603050405020304" pitchFamily="18" charset="0"/>
                  </a:rPr>
                  <a:t>D</a:t>
                </a:r>
                <a:r>
                  <a:rPr lang="nl-NL" sz="3200" b="1" dirty="0">
                    <a:solidFill>
                      <a:srgbClr val="0000FF"/>
                    </a:solidFill>
                    <a:latin typeface="Times New Roman" panose="02020603050405020304" pitchFamily="18" charset="0"/>
                    <a:ea typeface="Times New Roman" panose="02020603050405020304" pitchFamily="18" charset="0"/>
                  </a:rPr>
                  <a:t>. </a:t>
                </a:r>
                <a:r>
                  <a:rPr lang="nl-NL" sz="3200" dirty="0">
                    <a:solidFill>
                      <a:prstClr val="black"/>
                    </a:solidFill>
                    <a:latin typeface="Times New Roman" panose="02020603050405020304" pitchFamily="18" charset="0"/>
                    <a:ea typeface="Times New Roman" panose="02020603050405020304" pitchFamily="18" charset="0"/>
                  </a:rPr>
                  <a:t>72.</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695506" y="1552611"/>
                <a:ext cx="11032038" cy="2554545"/>
              </a:xfrm>
              <a:prstGeom prst="rect">
                <a:avLst/>
              </a:prstGeom>
              <a:blipFill rotWithShape="0">
                <a:blip r:embed="rId2"/>
                <a:stretch>
                  <a:fillRect l="-1381" t="-3341" r="-1436" b="-6683"/>
                </a:stretch>
              </a:blipFill>
            </p:spPr>
            <p:txBody>
              <a:bodyPr/>
              <a:lstStyle/>
              <a:p>
                <a:r>
                  <a:rPr lang="en-US">
                    <a:noFill/>
                  </a:rPr>
                  <a:t> </a:t>
                </a:r>
              </a:p>
            </p:txBody>
          </p:sp>
        </mc:Fallback>
      </mc:AlternateContent>
      <p:sp>
        <p:nvSpPr>
          <p:cNvPr id="15" name="Oval 14"/>
          <p:cNvSpPr/>
          <p:nvPr/>
        </p:nvSpPr>
        <p:spPr>
          <a:xfrm>
            <a:off x="7136053" y="3556001"/>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89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476415" y="1234365"/>
            <a:ext cx="11527865"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4</a:t>
            </a:r>
            <a:r>
              <a:rPr lang="vi-VN" sz="3200" b="1" smtClean="0">
                <a:solidFill>
                  <a:srgbClr val="0000FF"/>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467462" y="1883673"/>
                <a:ext cx="11527865" cy="584775"/>
              </a:xfrm>
              <a:prstGeom prst="rect">
                <a:avLst/>
              </a:prstGeom>
            </p:spPr>
            <p:txBody>
              <a:bodyPr wrap="square">
                <a:spAutoFit/>
              </a:bodyPr>
              <a:lstStyle/>
              <a:p>
                <a:pPr algn="just">
                  <a:tabLst>
                    <a:tab pos="630555" algn="l"/>
                  </a:tabLst>
                </a:pPr>
                <a:r>
                  <a:rPr lang="en-US" sz="3200" smtClean="0">
                    <a:solidFill>
                      <a:prstClr val="black"/>
                    </a:solidFill>
                    <a:latin typeface="Times New Roman" panose="02020603050405020304" pitchFamily="18" charset="0"/>
                    <a:ea typeface="Times New Roman" panose="02020603050405020304" pitchFamily="18" charset="0"/>
                  </a:rPr>
                  <a:t>+ </a:t>
                </a:r>
                <a:r>
                  <a:rPr lang="vi-VN" sz="3200" smtClean="0">
                    <a:solidFill>
                      <a:prstClr val="black"/>
                    </a:solidFill>
                    <a:latin typeface="Times New Roman" panose="02020603050405020304" pitchFamily="18" charset="0"/>
                    <a:ea typeface="Times New Roman" panose="02020603050405020304" pitchFamily="18" charset="0"/>
                  </a:rPr>
                  <a:t>Xếp </a:t>
                </a:r>
                <a:r>
                  <a:rPr lang="vi-VN" sz="3200" dirty="0" err="1">
                    <a:solidFill>
                      <a:prstClr val="black"/>
                    </a:solidFill>
                    <a:latin typeface="Times New Roman" panose="02020603050405020304" pitchFamily="18" charset="0"/>
                    <a:ea typeface="Times New Roman" panose="02020603050405020304" pitchFamily="18" charset="0"/>
                  </a:rPr>
                  <a:t>chỗ</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ngồi</a:t>
                </a:r>
                <a:r>
                  <a:rPr lang="vi-VN" sz="3200" dirty="0">
                    <a:solidFill>
                      <a:prstClr val="black"/>
                    </a:solidFill>
                    <a:latin typeface="Times New Roman" panose="02020603050405020304" pitchFamily="18" charset="0"/>
                    <a:ea typeface="Times New Roman" panose="02020603050405020304" pitchFamily="18" charset="0"/>
                  </a:rPr>
                  <a:t> cho </a:t>
                </a:r>
                <a:r>
                  <a:rPr lang="vi-VN" sz="3200" dirty="0" err="1">
                    <a:solidFill>
                      <a:prstClr val="black"/>
                    </a:solidFill>
                    <a:latin typeface="Times New Roman" panose="02020603050405020304" pitchFamily="18" charset="0"/>
                    <a:ea typeface="Times New Roman" panose="02020603050405020304" pitchFamily="18" charset="0"/>
                  </a:rPr>
                  <a:t>bạn</a:t>
                </a:r>
                <a:r>
                  <a:rPr lang="vi-VN" sz="3200" dirty="0">
                    <a:solidFill>
                      <a:prstClr val="black"/>
                    </a:solidFill>
                    <a:latin typeface="Times New Roman" panose="02020603050405020304" pitchFamily="18" charset="0"/>
                    <a:ea typeface="Times New Roman" panose="02020603050405020304" pitchFamily="18" charset="0"/>
                  </a:rPr>
                  <a:t> nam </a:t>
                </a:r>
                <a:r>
                  <a:rPr lang="vi-VN" sz="3200" dirty="0" err="1">
                    <a:solidFill>
                      <a:prstClr val="black"/>
                    </a:solidFill>
                    <a:latin typeface="Times New Roman" panose="02020603050405020304" pitchFamily="18" charset="0"/>
                    <a:ea typeface="Times New Roman" panose="02020603050405020304" pitchFamily="18" charset="0"/>
                  </a:rPr>
                  <a:t>thứ</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nhất</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có</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m:t>
                    </m:r>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cách</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xếp</a:t>
                </a:r>
                <a:r>
                  <a:rPr lang="vi-VN"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467462" y="1883673"/>
                <a:ext cx="11527865" cy="584775"/>
              </a:xfrm>
              <a:prstGeom prst="rect">
                <a:avLst/>
              </a:prstGeom>
              <a:blipFill rotWithShape="0">
                <a:blip r:embed="rId2"/>
                <a:stretch>
                  <a:fillRect l="-1375"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458488" y="2412598"/>
                <a:ext cx="11065856" cy="1077218"/>
              </a:xfrm>
              <a:prstGeom prst="rect">
                <a:avLst/>
              </a:prstGeom>
            </p:spPr>
            <p:txBody>
              <a:bodyPr wrap="square">
                <a:spAutoFit/>
              </a:bodyPr>
              <a:lstStyle/>
              <a:p>
                <a:pPr algn="just">
                  <a:tabLst>
                    <a:tab pos="630555" algn="l"/>
                  </a:tabLst>
                </a:pPr>
                <a:r>
                  <a:rPr lang="en-US" sz="3200" smtClean="0">
                    <a:solidFill>
                      <a:prstClr val="black"/>
                    </a:solidFill>
                    <a:latin typeface="Times New Roman" panose="02020603050405020304" pitchFamily="18" charset="0"/>
                    <a:ea typeface="Times New Roman" panose="02020603050405020304" pitchFamily="18" charset="0"/>
                  </a:rPr>
                  <a:t>+ </a:t>
                </a:r>
                <a:r>
                  <a:rPr lang="vi-VN" sz="3200" smtClean="0">
                    <a:solidFill>
                      <a:prstClr val="black"/>
                    </a:solidFill>
                    <a:latin typeface="Times New Roman" panose="02020603050405020304" pitchFamily="18" charset="0"/>
                    <a:ea typeface="Times New Roman" panose="02020603050405020304" pitchFamily="18" charset="0"/>
                  </a:rPr>
                  <a:t>Xếp </a:t>
                </a:r>
                <a:r>
                  <a:rPr lang="vi-VN" sz="3200" dirty="0" err="1">
                    <a:solidFill>
                      <a:prstClr val="black"/>
                    </a:solidFill>
                    <a:latin typeface="Times New Roman" panose="02020603050405020304" pitchFamily="18" charset="0"/>
                    <a:ea typeface="Times New Roman" panose="02020603050405020304" pitchFamily="18" charset="0"/>
                  </a:rPr>
                  <a:t>chỗ</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ngồi</a:t>
                </a:r>
                <a:r>
                  <a:rPr lang="vi-VN" sz="3200" dirty="0">
                    <a:solidFill>
                      <a:prstClr val="black"/>
                    </a:solidFill>
                    <a:latin typeface="Times New Roman" panose="02020603050405020304" pitchFamily="18" charset="0"/>
                    <a:ea typeface="Times New Roman" panose="02020603050405020304" pitchFamily="18" charset="0"/>
                  </a:rPr>
                  <a:t> cho </a:t>
                </a:r>
                <a:r>
                  <a:rPr lang="vi-VN" sz="3200" dirty="0" err="1">
                    <a:solidFill>
                      <a:prstClr val="black"/>
                    </a:solidFill>
                    <a:latin typeface="Times New Roman" panose="02020603050405020304" pitchFamily="18" charset="0"/>
                    <a:ea typeface="Times New Roman" panose="02020603050405020304" pitchFamily="18" charset="0"/>
                  </a:rPr>
                  <a:t>bạn</a:t>
                </a:r>
                <a:r>
                  <a:rPr lang="vi-VN" sz="3200" dirty="0">
                    <a:solidFill>
                      <a:prstClr val="black"/>
                    </a:solidFill>
                    <a:latin typeface="Times New Roman" panose="02020603050405020304" pitchFamily="18" charset="0"/>
                    <a:ea typeface="Times New Roman" panose="02020603050405020304" pitchFamily="18" charset="0"/>
                  </a:rPr>
                  <a:t> nam </a:t>
                </a:r>
                <a:r>
                  <a:rPr lang="vi-VN" sz="3200" dirty="0" err="1">
                    <a:solidFill>
                      <a:prstClr val="black"/>
                    </a:solidFill>
                    <a:latin typeface="Times New Roman" panose="02020603050405020304" pitchFamily="18" charset="0"/>
                    <a:ea typeface="Times New Roman" panose="02020603050405020304" pitchFamily="18" charset="0"/>
                  </a:rPr>
                  <a:t>thứ</a:t>
                </a:r>
                <a:r>
                  <a:rPr lang="vi-VN" sz="3200" dirty="0">
                    <a:solidFill>
                      <a:prstClr val="black"/>
                    </a:solidFill>
                    <a:latin typeface="Times New Roman" panose="02020603050405020304" pitchFamily="18" charset="0"/>
                    <a:ea typeface="Times New Roman" panose="02020603050405020304" pitchFamily="18" charset="0"/>
                  </a:rPr>
                  <a:t> hai </a:t>
                </a:r>
                <a:r>
                  <a:rPr lang="vi-VN" sz="3200" dirty="0" err="1">
                    <a:solidFill>
                      <a:prstClr val="black"/>
                    </a:solidFill>
                    <a:latin typeface="Times New Roman" panose="02020603050405020304" pitchFamily="18" charset="0"/>
                    <a:ea typeface="Times New Roman" panose="02020603050405020304" pitchFamily="18" charset="0"/>
                  </a:rPr>
                  <a:t>có</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vi-VN" sz="3200" i="1">
                        <a:solidFill>
                          <a:prstClr val="black"/>
                        </a:solidFill>
                        <a:latin typeface="Cambria Math" panose="02040503050406030204" pitchFamily="18" charset="0"/>
                        <a:ea typeface="Times New Roman" panose="02020603050405020304" pitchFamily="18" charset="0"/>
                      </a:rPr>
                      <m:t>4</m:t>
                    </m:r>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cách</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xếp</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Trừ</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chỗ</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của</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bạn</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thứ</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nhất</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và</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ghế</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đối</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diện</a:t>
                </a:r>
                <a:r>
                  <a:rPr lang="vi-VN"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458488" y="2412598"/>
                <a:ext cx="11065856" cy="1077218"/>
              </a:xfrm>
              <a:prstGeom prst="rect">
                <a:avLst/>
              </a:prstGeom>
              <a:blipFill rotWithShape="0">
                <a:blip r:embed="rId3"/>
                <a:stretch>
                  <a:fillRect l="-1377" t="-7955" r="-1433" b="-17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485381" y="3394006"/>
                <a:ext cx="11527865" cy="584775"/>
              </a:xfrm>
              <a:prstGeom prst="rect">
                <a:avLst/>
              </a:prstGeom>
            </p:spPr>
            <p:txBody>
              <a:bodyPr wrap="square">
                <a:spAutoFit/>
              </a:bodyPr>
              <a:lstStyle/>
              <a:p>
                <a:pPr algn="just">
                  <a:tabLst>
                    <a:tab pos="630555" algn="l"/>
                  </a:tabLst>
                </a:pPr>
                <a:r>
                  <a:rPr lang="en-US" sz="3200" smtClean="0">
                    <a:solidFill>
                      <a:prstClr val="black"/>
                    </a:solidFill>
                    <a:latin typeface="Times New Roman" panose="02020603050405020304" pitchFamily="18" charset="0"/>
                    <a:ea typeface="Times New Roman" panose="02020603050405020304" pitchFamily="18" charset="0"/>
                  </a:rPr>
                  <a:t>+ </a:t>
                </a:r>
                <a:r>
                  <a:rPr lang="vi-VN" sz="3200" smtClean="0">
                    <a:solidFill>
                      <a:prstClr val="black"/>
                    </a:solidFill>
                    <a:latin typeface="Times New Roman" panose="02020603050405020304" pitchFamily="18" charset="0"/>
                    <a:ea typeface="Times New Roman" panose="02020603050405020304" pitchFamily="18" charset="0"/>
                  </a:rPr>
                  <a:t>Xếp </a:t>
                </a:r>
                <a:r>
                  <a:rPr lang="vi-VN" sz="3200" dirty="0" err="1">
                    <a:solidFill>
                      <a:prstClr val="black"/>
                    </a:solidFill>
                    <a:latin typeface="Times New Roman" panose="02020603050405020304" pitchFamily="18" charset="0"/>
                    <a:ea typeface="Times New Roman" panose="02020603050405020304" pitchFamily="18" charset="0"/>
                  </a:rPr>
                  <a:t>chỗ</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ngồi</a:t>
                </a:r>
                <a:r>
                  <a:rPr lang="vi-VN" sz="3200" dirty="0">
                    <a:solidFill>
                      <a:prstClr val="black"/>
                    </a:solidFill>
                    <a:latin typeface="Times New Roman" panose="02020603050405020304" pitchFamily="18" charset="0"/>
                    <a:ea typeface="Times New Roman" panose="02020603050405020304" pitchFamily="18" charset="0"/>
                  </a:rPr>
                  <a:t> cho </a:t>
                </a:r>
                <a:r>
                  <a:rPr lang="vi-VN" sz="3200" dirty="0" err="1">
                    <a:solidFill>
                      <a:prstClr val="black"/>
                    </a:solidFill>
                    <a:latin typeface="Times New Roman" panose="02020603050405020304" pitchFamily="18" charset="0"/>
                    <a:ea typeface="Times New Roman" panose="02020603050405020304" pitchFamily="18" charset="0"/>
                  </a:rPr>
                  <a:t>bạn</a:t>
                </a:r>
                <a:r>
                  <a:rPr lang="vi-VN" sz="3200" dirty="0">
                    <a:solidFill>
                      <a:prstClr val="black"/>
                    </a:solidFill>
                    <a:latin typeface="Times New Roman" panose="02020603050405020304" pitchFamily="18" charset="0"/>
                    <a:ea typeface="Times New Roman" panose="02020603050405020304" pitchFamily="18" charset="0"/>
                  </a:rPr>
                  <a:t> nam </a:t>
                </a:r>
                <a:r>
                  <a:rPr lang="vi-VN" sz="3200" dirty="0" err="1">
                    <a:solidFill>
                      <a:prstClr val="black"/>
                    </a:solidFill>
                    <a:latin typeface="Times New Roman" panose="02020603050405020304" pitchFamily="18" charset="0"/>
                    <a:ea typeface="Times New Roman" panose="02020603050405020304" pitchFamily="18" charset="0"/>
                  </a:rPr>
                  <a:t>thứ</a:t>
                </a:r>
                <a:r>
                  <a:rPr lang="vi-VN" sz="3200" dirty="0">
                    <a:solidFill>
                      <a:prstClr val="black"/>
                    </a:solidFill>
                    <a:latin typeface="Times New Roman" panose="02020603050405020304" pitchFamily="18" charset="0"/>
                    <a:ea typeface="Times New Roman" panose="02020603050405020304" pitchFamily="18" charset="0"/>
                  </a:rPr>
                  <a:t> ba </a:t>
                </a:r>
                <a:r>
                  <a:rPr lang="vi-VN" sz="3200" dirty="0" err="1">
                    <a:solidFill>
                      <a:prstClr val="black"/>
                    </a:solidFill>
                    <a:latin typeface="Times New Roman" panose="02020603050405020304" pitchFamily="18" charset="0"/>
                    <a:ea typeface="Times New Roman" panose="02020603050405020304" pitchFamily="18" charset="0"/>
                  </a:rPr>
                  <a:t>có</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m:t>
                    </m:r>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cách</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xếp</a:t>
                </a:r>
                <a:r>
                  <a:rPr lang="vi-VN"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4" name="Rectangle 6"/>
              <p:cNvSpPr>
                <a:spLocks noRot="1" noChangeAspect="1" noMove="1" noResize="1" noEditPoints="1" noAdjustHandles="1" noChangeArrowheads="1" noChangeShapeType="1" noTextEdit="1"/>
              </p:cNvSpPr>
              <p:nvPr/>
            </p:nvSpPr>
            <p:spPr>
              <a:xfrm>
                <a:off x="485381" y="3394006"/>
                <a:ext cx="11527865" cy="584775"/>
              </a:xfrm>
              <a:prstGeom prst="rect">
                <a:avLst/>
              </a:prstGeom>
              <a:blipFill rotWithShape="0">
                <a:blip r:embed="rId4"/>
                <a:stretch>
                  <a:fillRect l="-1375"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6"/>
              <p:cNvSpPr/>
              <p:nvPr/>
            </p:nvSpPr>
            <p:spPr>
              <a:xfrm>
                <a:off x="489233" y="4063818"/>
                <a:ext cx="11527865" cy="1077218"/>
              </a:xfrm>
              <a:prstGeom prst="rect">
                <a:avLst/>
              </a:prstGeom>
            </p:spPr>
            <p:txBody>
              <a:bodyPr wrap="square">
                <a:spAutoFit/>
              </a:bodyPr>
              <a:lstStyle/>
              <a:p>
                <a:pPr algn="just">
                  <a:tabLst>
                    <a:tab pos="630555" algn="l"/>
                  </a:tabLst>
                </a:pPr>
                <a:r>
                  <a:rPr lang="en-US" sz="3200" smtClean="0">
                    <a:solidFill>
                      <a:prstClr val="black"/>
                    </a:solidFill>
                    <a:latin typeface="Times New Roman" panose="02020603050405020304" pitchFamily="18" charset="0"/>
                    <a:ea typeface="Times New Roman" panose="02020603050405020304" pitchFamily="18" charset="0"/>
                  </a:rPr>
                  <a:t>+ </a:t>
                </a:r>
                <a:r>
                  <a:rPr lang="vi-VN" sz="3200" smtClean="0">
                    <a:solidFill>
                      <a:prstClr val="black"/>
                    </a:solidFill>
                    <a:latin typeface="Times New Roman" panose="02020603050405020304" pitchFamily="18" charset="0"/>
                    <a:ea typeface="Times New Roman" panose="02020603050405020304" pitchFamily="18" charset="0"/>
                  </a:rPr>
                  <a:t>Xếp </a:t>
                </a:r>
                <a:r>
                  <a:rPr lang="vi-VN" sz="3200" dirty="0" err="1">
                    <a:solidFill>
                      <a:prstClr val="black"/>
                    </a:solidFill>
                    <a:latin typeface="Times New Roman" panose="02020603050405020304" pitchFamily="18" charset="0"/>
                    <a:ea typeface="Times New Roman" panose="02020603050405020304" pitchFamily="18" charset="0"/>
                  </a:rPr>
                  <a:t>chỗ</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ngồi</a:t>
                </a:r>
                <a:r>
                  <a:rPr lang="vi-VN" sz="3200" dirty="0">
                    <a:solidFill>
                      <a:prstClr val="black"/>
                    </a:solidFill>
                    <a:latin typeface="Times New Roman" panose="02020603050405020304" pitchFamily="18" charset="0"/>
                    <a:ea typeface="Times New Roman" panose="02020603050405020304" pitchFamily="18" charset="0"/>
                  </a:rPr>
                  <a:t> cho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bạn</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nữ</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có</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6</m:t>
                    </m:r>
                  </m:oMath>
                </a14:m>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cách</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xếp</a:t>
                </a:r>
                <a:r>
                  <a:rPr lang="vi-VN" sz="3200" dirty="0">
                    <a:solidFill>
                      <a:prstClr val="black"/>
                    </a:solidFill>
                    <a:latin typeface="Times New Roman" panose="02020603050405020304" pitchFamily="18" charset="0"/>
                    <a:ea typeface="Times New Roman" panose="02020603050405020304" pitchFamily="18" charset="0"/>
                  </a:rPr>
                  <a:t> (3 </a:t>
                </a:r>
                <a:r>
                  <a:rPr lang="vi-VN" sz="3200" dirty="0" err="1">
                    <a:solidFill>
                      <a:prstClr val="black"/>
                    </a:solidFill>
                    <a:latin typeface="Times New Roman" panose="02020603050405020304" pitchFamily="18" charset="0"/>
                    <a:ea typeface="Times New Roman" panose="02020603050405020304" pitchFamily="18" charset="0"/>
                  </a:rPr>
                  <a:t>bạn</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nữ</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xếp</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ngẫu</a:t>
                </a:r>
                <a:r>
                  <a:rPr lang="vi-VN" sz="3200" dirty="0">
                    <a:solidFill>
                      <a:prstClr val="black"/>
                    </a:solidFill>
                    <a:latin typeface="Times New Roman" panose="02020603050405020304" pitchFamily="18" charset="0"/>
                    <a:ea typeface="Times New Roman" panose="02020603050405020304" pitchFamily="18" charset="0"/>
                  </a:rPr>
                  <a:t> nhiên </a:t>
                </a:r>
                <a:r>
                  <a:rPr lang="vi-VN" sz="3200" dirty="0" err="1">
                    <a:solidFill>
                      <a:prstClr val="black"/>
                    </a:solidFill>
                    <a:latin typeface="Times New Roman" panose="02020603050405020304" pitchFamily="18" charset="0"/>
                    <a:ea typeface="Times New Roman" panose="02020603050405020304" pitchFamily="18" charset="0"/>
                  </a:rPr>
                  <a:t>vào</a:t>
                </a:r>
                <a:r>
                  <a:rPr lang="vi-VN" sz="3200" dirty="0">
                    <a:solidFill>
                      <a:prstClr val="black"/>
                    </a:solidFill>
                    <a:latin typeface="Times New Roman" panose="02020603050405020304" pitchFamily="18" charset="0"/>
                    <a:ea typeface="Times New Roman" panose="02020603050405020304" pitchFamily="18" charset="0"/>
                  </a:rPr>
                  <a:t> 3 </a:t>
                </a:r>
                <a:r>
                  <a:rPr lang="vi-VN" sz="3200" dirty="0" err="1">
                    <a:solidFill>
                      <a:prstClr val="black"/>
                    </a:solidFill>
                    <a:latin typeface="Times New Roman" panose="02020603050405020304" pitchFamily="18" charset="0"/>
                    <a:ea typeface="Times New Roman" panose="02020603050405020304" pitchFamily="18" charset="0"/>
                  </a:rPr>
                  <a:t>chỗ</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còn</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lại</a:t>
                </a:r>
                <a:r>
                  <a:rPr lang="vi-VN"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9" name="Rectangle 6"/>
              <p:cNvSpPr>
                <a:spLocks noRot="1" noChangeAspect="1" noMove="1" noResize="1" noEditPoints="1" noAdjustHandles="1" noChangeArrowheads="1" noChangeShapeType="1" noTextEdit="1"/>
              </p:cNvSpPr>
              <p:nvPr/>
            </p:nvSpPr>
            <p:spPr>
              <a:xfrm>
                <a:off x="489233" y="4063818"/>
                <a:ext cx="11527865" cy="1077218"/>
              </a:xfrm>
              <a:prstGeom prst="rect">
                <a:avLst/>
              </a:prstGeom>
              <a:blipFill rotWithShape="0">
                <a:blip r:embed="rId6"/>
                <a:stretch>
                  <a:fillRect l="-1322" t="-7955" r="-1375" b="-17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6"/>
              <p:cNvSpPr/>
              <p:nvPr/>
            </p:nvSpPr>
            <p:spPr>
              <a:xfrm>
                <a:off x="494773" y="5251004"/>
                <a:ext cx="11527865" cy="584775"/>
              </a:xfrm>
              <a:prstGeom prst="rect">
                <a:avLst/>
              </a:prstGeom>
            </p:spPr>
            <p:txBody>
              <a:bodyPr wrap="square">
                <a:spAutoFit/>
              </a:bodyPr>
              <a:lstStyle/>
              <a:p>
                <a:pPr>
                  <a:tabLst>
                    <a:tab pos="630555" algn="l"/>
                  </a:tabLst>
                </a:pPr>
                <a:r>
                  <a:rPr lang="vi-VN" sz="3200" dirty="0" smtClean="0">
                    <a:solidFill>
                      <a:prstClr val="black"/>
                    </a:solidFill>
                    <a:latin typeface="Times New Roman" panose="02020603050405020304" pitchFamily="18" charset="0"/>
                    <a:ea typeface="Times New Roman" panose="02020603050405020304" pitchFamily="18" charset="0"/>
                  </a:rPr>
                  <a:t>Vậy</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có</a:t>
                </a:r>
                <a:r>
                  <a:rPr lang="vi-VN"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6</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288</m:t>
                    </m:r>
                    <m:r>
                      <a:rPr lang="en-US" sz="3200" b="0" i="1" smtClean="0">
                        <a:solidFill>
                          <a:prstClr val="black"/>
                        </a:solidFill>
                        <a:latin typeface="Cambria Math" panose="02040503050406030204" pitchFamily="18" charset="0"/>
                        <a:ea typeface="Times New Roman" panose="02020603050405020304" pitchFamily="18" charset="0"/>
                      </a:rPr>
                      <m:t> </m:t>
                    </m:r>
                  </m:oMath>
                </a14:m>
                <a:r>
                  <a:rPr lang="vi-VN" sz="3200" dirty="0" err="1">
                    <a:solidFill>
                      <a:prstClr val="black"/>
                    </a:solidFill>
                    <a:latin typeface="Times New Roman" panose="02020603050405020304" pitchFamily="18" charset="0"/>
                    <a:ea typeface="Times New Roman" panose="02020603050405020304" pitchFamily="18" charset="0"/>
                  </a:rPr>
                  <a:t>cách</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xếp</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chỗ</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ngồi</a:t>
                </a:r>
                <a:r>
                  <a:rPr lang="vi-VN" sz="3200" dirty="0">
                    <a:solidFill>
                      <a:prstClr val="black"/>
                    </a:solidFill>
                    <a:latin typeface="Times New Roman" panose="02020603050405020304" pitchFamily="18" charset="0"/>
                    <a:ea typeface="Times New Roman" panose="02020603050405020304" pitchFamily="18" charset="0"/>
                  </a:rPr>
                  <a:t> cho 6 </a:t>
                </a:r>
                <a:r>
                  <a:rPr lang="vi-VN" sz="3200" dirty="0" err="1">
                    <a:solidFill>
                      <a:prstClr val="black"/>
                    </a:solidFill>
                    <a:latin typeface="Times New Roman" panose="02020603050405020304" pitchFamily="18" charset="0"/>
                    <a:ea typeface="Times New Roman" panose="02020603050405020304" pitchFamily="18" charset="0"/>
                  </a:rPr>
                  <a:t>bạn</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thỏa</a:t>
                </a:r>
                <a:r>
                  <a:rPr lang="vi-VN" sz="3200" dirty="0">
                    <a:solidFill>
                      <a:prstClr val="black"/>
                    </a:solidFill>
                    <a:latin typeface="Times New Roman" panose="02020603050405020304" pitchFamily="18" charset="0"/>
                    <a:ea typeface="Times New Roman" panose="02020603050405020304" pitchFamily="18" charset="0"/>
                  </a:rPr>
                  <a:t> </a:t>
                </a:r>
                <a:r>
                  <a:rPr lang="vi-VN" sz="3200" err="1">
                    <a:solidFill>
                      <a:prstClr val="black"/>
                    </a:solidFill>
                    <a:latin typeface="Times New Roman" panose="02020603050405020304" pitchFamily="18" charset="0"/>
                    <a:ea typeface="Times New Roman" panose="02020603050405020304" pitchFamily="18" charset="0"/>
                  </a:rPr>
                  <a:t>mãn</a:t>
                </a:r>
                <a:r>
                  <a:rPr lang="vi-VN" sz="3200">
                    <a:solidFill>
                      <a:prstClr val="black"/>
                    </a:solidFill>
                    <a:latin typeface="Times New Roman" panose="02020603050405020304" pitchFamily="18" charset="0"/>
                    <a:ea typeface="Times New Roman" panose="02020603050405020304" pitchFamily="18" charset="0"/>
                  </a:rPr>
                  <a:t> </a:t>
                </a:r>
                <a:r>
                  <a:rPr lang="vi-VN" sz="3200" smtClean="0">
                    <a:solidFill>
                      <a:prstClr val="black"/>
                    </a:solidFill>
                    <a:latin typeface="Times New Roman" panose="02020603050405020304" pitchFamily="18" charset="0"/>
                    <a:ea typeface="Times New Roman" panose="02020603050405020304" pitchFamily="18" charset="0"/>
                  </a:rPr>
                  <a:t>y</a:t>
                </a:r>
                <a:r>
                  <a:rPr lang="en-US" sz="3200" smtClean="0">
                    <a:solidFill>
                      <a:prstClr val="black"/>
                    </a:solidFill>
                    <a:latin typeface="Times New Roman" panose="02020603050405020304" pitchFamily="18" charset="0"/>
                    <a:ea typeface="Times New Roman" panose="02020603050405020304" pitchFamily="18" charset="0"/>
                  </a:rPr>
                  <a:t>cbt</a:t>
                </a:r>
                <a:r>
                  <a:rPr lang="vi-VN" sz="3200" smtClean="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6" name="Rectangle 6"/>
              <p:cNvSpPr>
                <a:spLocks noRot="1" noChangeAspect="1" noMove="1" noResize="1" noEditPoints="1" noAdjustHandles="1" noChangeArrowheads="1" noChangeShapeType="1" noTextEdit="1"/>
              </p:cNvSpPr>
              <p:nvPr/>
            </p:nvSpPr>
            <p:spPr>
              <a:xfrm>
                <a:off x="494773" y="5251004"/>
                <a:ext cx="11527865" cy="584775"/>
              </a:xfrm>
              <a:prstGeom prst="rect">
                <a:avLst/>
              </a:prstGeom>
              <a:blipFill rotWithShape="0">
                <a:blip r:embed="rId7"/>
                <a:stretch>
                  <a:fillRect l="-1322" t="-14583" b="-32292"/>
                </a:stretch>
              </a:blipFill>
            </p:spPr>
            <p:txBody>
              <a:bodyPr/>
              <a:lstStyle/>
              <a:p>
                <a:r>
                  <a:rPr lang="en-US">
                    <a:noFill/>
                  </a:rPr>
                  <a:t> </a:t>
                </a:r>
              </a:p>
            </p:txBody>
          </p:sp>
        </mc:Fallback>
      </mc:AlternateContent>
      <p:sp>
        <p:nvSpPr>
          <p:cNvPr id="1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7" name="Isosceles Triangle 16">
            <a:hlinkClick r:id="rId8"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9"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49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642892" y="1565312"/>
                <a:ext cx="11070138" cy="2554545"/>
              </a:xfrm>
              <a:prstGeom prst="rect">
                <a:avLst/>
              </a:prstGeom>
            </p:spPr>
            <p:txBody>
              <a:bodyPr wrap="square">
                <a:spAutoFit/>
              </a:bodyPr>
              <a:lstStyle/>
              <a:p>
                <a:pPr algn="just"/>
                <a:r>
                  <a:rPr lang="pt-BR" sz="3200" b="1" dirty="0">
                    <a:solidFill>
                      <a:srgbClr val="0000FF"/>
                    </a:solidFill>
                    <a:latin typeface="Times New Roman" panose="02020603050405020304" pitchFamily="18" charset="0"/>
                    <a:ea typeface="Times New Roman" panose="02020603050405020304" pitchFamily="18" charset="0"/>
                  </a:rPr>
                  <a:t>Câu 5.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một</a:t>
                </a:r>
                <a:r>
                  <a:rPr lang="fr-FR"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dãy</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ghế</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gồm</a:t>
                </a:r>
                <a:r>
                  <a:rPr lang="fr-FR" sz="3200" dirty="0">
                    <a:solidFill>
                      <a:prstClr val="black"/>
                    </a:solidFill>
                    <a:latin typeface="Times New Roman" panose="02020603050405020304" pitchFamily="18" charset="0"/>
                    <a:ea typeface="Times New Roman" panose="02020603050405020304" pitchFamily="18" charset="0"/>
                  </a:rPr>
                  <a:t> 6 </a:t>
                </a:r>
                <a:r>
                  <a:rPr lang="fr-FR" sz="3200" dirty="0" err="1">
                    <a:solidFill>
                      <a:prstClr val="black"/>
                    </a:solidFill>
                    <a:latin typeface="Times New Roman" panose="02020603050405020304" pitchFamily="18" charset="0"/>
                    <a:ea typeface="Times New Roman" panose="02020603050405020304" pitchFamily="18" charset="0"/>
                  </a:rPr>
                  <a:t>ghế</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Xếp</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ngẫu</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nhiên</a:t>
                </a:r>
                <a:r>
                  <a:rPr lang="fr-FR" sz="3200" dirty="0">
                    <a:solidFill>
                      <a:prstClr val="black"/>
                    </a:solidFill>
                    <a:latin typeface="Times New Roman" panose="02020603050405020304" pitchFamily="18" charset="0"/>
                    <a:ea typeface="Times New Roman" panose="02020603050405020304" pitchFamily="18" charset="0"/>
                  </a:rPr>
                  <a:t> 6 </a:t>
                </a:r>
                <a:r>
                  <a:rPr lang="fr-FR" sz="3200" dirty="0" err="1">
                    <a:solidFill>
                      <a:prstClr val="black"/>
                    </a:solidFill>
                    <a:latin typeface="Times New Roman" panose="02020603050405020304" pitchFamily="18" charset="0"/>
                    <a:ea typeface="Times New Roman" panose="02020603050405020304" pitchFamily="18" charset="0"/>
                  </a:rPr>
                  <a:t>học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sinh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gồm</a:t>
                </a:r>
                <a:r>
                  <a:rPr lang="fr-FR" sz="3200" dirty="0">
                    <a:solidFill>
                      <a:prstClr val="black"/>
                    </a:solidFill>
                    <a:latin typeface="Times New Roman" panose="02020603050405020304" pitchFamily="18" charset="0"/>
                    <a:ea typeface="Times New Roman" panose="02020603050405020304" pitchFamily="18" charset="0"/>
                  </a:rPr>
                  <a:t> 2 </a:t>
                </a:r>
                <a:r>
                  <a:rPr lang="fr-FR" sz="3200" dirty="0" err="1">
                    <a:solidFill>
                      <a:prstClr val="black"/>
                    </a:solidFill>
                    <a:latin typeface="Times New Roman" panose="02020603050405020304" pitchFamily="18" charset="0"/>
                    <a:ea typeface="Times New Roman" panose="02020603050405020304" pitchFamily="18" charset="0"/>
                  </a:rPr>
                  <a:t>học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sinh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lớp</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𝐴</m:t>
                    </m:r>
                  </m:oMath>
                </a14:m>
                <a:r>
                  <a:rPr lang="fr-FR" sz="3200" dirty="0">
                    <a:solidFill>
                      <a:prstClr val="black"/>
                    </a:solidFill>
                    <a:latin typeface="Times New Roman" panose="02020603050405020304" pitchFamily="18" charset="0"/>
                    <a:ea typeface="Times New Roman" panose="02020603050405020304" pitchFamily="18" charset="0"/>
                  </a:rPr>
                  <a:t>, 2 </a:t>
                </a:r>
                <a:r>
                  <a:rPr lang="fr-FR" sz="3200" dirty="0" err="1">
                    <a:solidFill>
                      <a:prstClr val="black"/>
                    </a:solidFill>
                    <a:latin typeface="Times New Roman" panose="02020603050405020304" pitchFamily="18" charset="0"/>
                    <a:ea typeface="Times New Roman" panose="02020603050405020304" pitchFamily="18" charset="0"/>
                  </a:rPr>
                  <a:t>học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sinh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lớp</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𝐵</m:t>
                    </m:r>
                  </m:oMath>
                </a14:m>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và</a:t>
                </a:r>
                <a:r>
                  <a:rPr lang="fr-FR" sz="3200" dirty="0">
                    <a:solidFill>
                      <a:prstClr val="black"/>
                    </a:solidFill>
                    <a:latin typeface="Times New Roman" panose="02020603050405020304" pitchFamily="18" charset="0"/>
                    <a:ea typeface="Times New Roman" panose="02020603050405020304" pitchFamily="18" charset="0"/>
                  </a:rPr>
                  <a:t> 2 </a:t>
                </a:r>
                <a:r>
                  <a:rPr lang="fr-FR" sz="3200" dirty="0" err="1">
                    <a:solidFill>
                      <a:prstClr val="black"/>
                    </a:solidFill>
                    <a:latin typeface="Times New Roman" panose="02020603050405020304" pitchFamily="18" charset="0"/>
                    <a:ea typeface="Times New Roman" panose="02020603050405020304" pitchFamily="18" charset="0"/>
                  </a:rPr>
                  <a:t>học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sinh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lớp</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𝐶</m:t>
                    </m:r>
                  </m:oMath>
                </a14:m>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ngồi</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vào</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dãy</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ghế</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sao</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cho</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mỗi</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ghế</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đúng</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một</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học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sinh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ngồi</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cách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xếp</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để</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không</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học</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sinh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lớp</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𝐶</m:t>
                    </m:r>
                  </m:oMath>
                </a14:m>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nào</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ngồi</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cạnh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nhau</a:t>
                </a:r>
                <a:r>
                  <a:rPr lang="fr-FR" sz="3200" dirty="0">
                    <a:solidFill>
                      <a:prstClr val="black"/>
                    </a:solidFill>
                    <a:latin typeface="Times New Roman" panose="02020603050405020304" pitchFamily="18" charset="0"/>
                    <a:ea typeface="Times New Roman" panose="02020603050405020304" pitchFamily="18" charset="0"/>
                  </a:rPr>
                  <a:t> là</a:t>
                </a:r>
                <a:endParaRPr lang="en-US" sz="3200" dirty="0">
                  <a:solidFill>
                    <a:prstClr val="black"/>
                  </a:solidFill>
                  <a:latin typeface="Times New Roman" panose="02020603050405020304" pitchFamily="18" charset="0"/>
                  <a:ea typeface="Times New Roman" panose="02020603050405020304" pitchFamily="18" charset="0"/>
                </a:endParaRPr>
              </a:p>
              <a:p>
                <a:r>
                  <a:rPr lang="en-US" sz="3200" b="1" dirty="0">
                    <a:solidFill>
                      <a:srgbClr val="0000FF"/>
                    </a:solidFill>
                    <a:latin typeface="Times New Roman" panose="02020603050405020304" pitchFamily="18" charset="0"/>
                    <a:ea typeface="Calibri" panose="020F0502020204030204" pitchFamily="34" charset="0"/>
                  </a:rPr>
                  <a:t>	</a:t>
                </a:r>
                <a:r>
                  <a:rPr lang="vi-VN" sz="3200" b="1" dirty="0">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480</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pt-BR" sz="3200" b="1" smtClean="0">
                    <a:solidFill>
                      <a:srgbClr val="0000FF"/>
                    </a:solidFill>
                    <a:latin typeface="Times New Roman" panose="02020603050405020304" pitchFamily="18" charset="0"/>
                    <a:ea typeface="Times New Roman" panose="02020603050405020304" pitchFamily="18" charset="0"/>
                  </a:rPr>
                  <a:t>B</a:t>
                </a:r>
                <a:r>
                  <a:rPr lang="pt-BR"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240</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pt-BR" sz="3200" b="1" smtClean="0">
                    <a:solidFill>
                      <a:srgbClr val="0000FF"/>
                    </a:solidFill>
                    <a:latin typeface="Times New Roman" panose="02020603050405020304" pitchFamily="18" charset="0"/>
                    <a:ea typeface="Times New Roman" panose="02020603050405020304" pitchFamily="18" charset="0"/>
                  </a:rPr>
                  <a:t>C</a:t>
                </a:r>
                <a:r>
                  <a:rPr lang="pt-BR" sz="3200" b="1" dirty="0">
                    <a:solidFill>
                      <a:srgbClr val="0000FF"/>
                    </a:solidFill>
                    <a:latin typeface="Times New Roman" panose="02020603050405020304" pitchFamily="18" charset="0"/>
                    <a:ea typeface="Times New Roman" panose="02020603050405020304" pitchFamily="18" charset="0"/>
                  </a:rPr>
                  <a:t>.</a:t>
                </a:r>
                <a:r>
                  <a:rPr lang="pt-B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160</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pt-BR" sz="3200" b="1" smtClean="0">
                    <a:solidFill>
                      <a:srgbClr val="0000FF"/>
                    </a:solidFill>
                    <a:latin typeface="Times New Roman" panose="02020603050405020304" pitchFamily="18" charset="0"/>
                    <a:ea typeface="Times New Roman" panose="02020603050405020304" pitchFamily="18" charset="0"/>
                  </a:rPr>
                  <a:t>D</a:t>
                </a:r>
                <a:r>
                  <a:rPr lang="pt-BR"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pt-BR" sz="3200" i="1">
                        <a:solidFill>
                          <a:prstClr val="black"/>
                        </a:solidFill>
                        <a:latin typeface="Cambria Math" panose="02040503050406030204" pitchFamily="18" charset="0"/>
                        <a:ea typeface="Times New Roman" panose="02020603050405020304" pitchFamily="18" charset="0"/>
                      </a:rPr>
                      <m:t>144</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0" name="Rectangle 2"/>
              <p:cNvSpPr>
                <a:spLocks noRot="1" noChangeAspect="1" noMove="1" noResize="1" noEditPoints="1" noAdjustHandles="1" noChangeArrowheads="1" noChangeShapeType="1" noTextEdit="1"/>
              </p:cNvSpPr>
              <p:nvPr/>
            </p:nvSpPr>
            <p:spPr>
              <a:xfrm>
                <a:off x="642892" y="1565312"/>
                <a:ext cx="11070138" cy="2554545"/>
              </a:xfrm>
              <a:prstGeom prst="rect">
                <a:avLst/>
              </a:prstGeom>
              <a:blipFill rotWithShape="0">
                <a:blip r:embed="rId2"/>
                <a:stretch>
                  <a:fillRect l="-1377" t="-3341" r="-1432" b="-6683"/>
                </a:stretch>
              </a:blipFill>
            </p:spPr>
            <p:txBody>
              <a:bodyPr/>
              <a:lstStyle/>
              <a:p>
                <a:r>
                  <a:rPr lang="en-US">
                    <a:noFill/>
                  </a:rPr>
                  <a:t> </a:t>
                </a:r>
              </a:p>
            </p:txBody>
          </p:sp>
        </mc:Fallback>
      </mc:AlternateContent>
      <p:sp>
        <p:nvSpPr>
          <p:cNvPr id="15" name="Oval 14"/>
          <p:cNvSpPr/>
          <p:nvPr/>
        </p:nvSpPr>
        <p:spPr>
          <a:xfrm>
            <a:off x="1576614" y="3614057"/>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5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780250" y="1230097"/>
            <a:ext cx="11527865"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5</a:t>
            </a:r>
            <a:r>
              <a:rPr lang="vi-VN" sz="3200" b="1" smtClean="0">
                <a:solidFill>
                  <a:srgbClr val="0000FF"/>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189013" y="1728288"/>
                <a:ext cx="11527865" cy="1224951"/>
              </a:xfrm>
              <a:prstGeom prst="rect">
                <a:avLst/>
              </a:prstGeom>
            </p:spPr>
            <p:txBody>
              <a:bodyPr wrap="square">
                <a:spAutoFit/>
              </a:bodyPr>
              <a:lstStyle/>
              <a:p>
                <a:pPr marL="457200">
                  <a:lnSpc>
                    <a:spcPct val="115000"/>
                  </a:lnSpc>
                  <a:tabLst>
                    <a:tab pos="630555" algn="l"/>
                  </a:tabLst>
                </a:pP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Trước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tiên</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sinh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lớp</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𝐴</m:t>
                    </m:r>
                    <m:r>
                      <a:rPr lang="fr-FR" sz="3200" i="1">
                        <a:solidFill>
                          <a:prstClr val="black"/>
                        </a:solidFill>
                        <a:latin typeface="Cambria Math" panose="02040503050406030204" pitchFamily="18" charset="0"/>
                        <a:ea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rPr>
                      <m:t>𝐵</m:t>
                    </m:r>
                  </m:oMath>
                </a14:m>
                <a:r>
                  <a:rPr lang="en-US" sz="3200" dirty="0">
                    <a:solidFill>
                      <a:prstClr val="black"/>
                    </a:solidFill>
                    <a:latin typeface="Times New Roman" panose="02020603050405020304" pitchFamily="18" charset="0"/>
                    <a:ea typeface="Times New Roman" panose="02020603050405020304" pitchFamily="18" charset="0"/>
                  </a:rPr>
                  <a:t> :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4</m:t>
                    </m:r>
                    <m:r>
                      <a:rPr lang="fr-FR" sz="3200" i="1">
                        <a:solidFill>
                          <a:prstClr val="black"/>
                        </a:solidFill>
                        <a:latin typeface="Cambria Math" panose="02040503050406030204" pitchFamily="18" charset="0"/>
                        <a:ea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tạo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5</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phía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phía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ngoài</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2" name="Rectangle 6"/>
              <p:cNvSpPr>
                <a:spLocks noRot="1" noChangeAspect="1" noMove="1" noResize="1" noEditPoints="1" noAdjustHandles="1" noChangeArrowheads="1" noChangeShapeType="1" noTextEdit="1"/>
              </p:cNvSpPr>
              <p:nvPr/>
            </p:nvSpPr>
            <p:spPr>
              <a:xfrm>
                <a:off x="189013" y="1728288"/>
                <a:ext cx="11527865" cy="1224951"/>
              </a:xfrm>
              <a:prstGeom prst="rect">
                <a:avLst/>
              </a:prstGeom>
              <a:blipFill rotWithShape="0">
                <a:blip r:embed="rId2"/>
                <a:stretch>
                  <a:fillRect t="-4500" r="-126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208221" y="2839482"/>
                <a:ext cx="11527865" cy="1810560"/>
              </a:xfrm>
              <a:prstGeom prst="rect">
                <a:avLst/>
              </a:prstGeom>
            </p:spPr>
            <p:txBody>
              <a:bodyPr wrap="square">
                <a:spAutoFit/>
              </a:bodyPr>
              <a:lstStyle/>
              <a:p>
                <a:pPr marL="457200">
                  <a:lnSpc>
                    <a:spcPct val="115000"/>
                  </a:lnSpc>
                  <a:tabLst>
                    <a:tab pos="630555" algn="l"/>
                  </a:tabLst>
                </a:pP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thỏa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mãn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yêu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cầu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toán</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chỉ</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2</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sinh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lớp</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𝐶</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mỗi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chứa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nhất</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học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sinh</a:t>
                </a:r>
                <a:r>
                  <a:rPr lang="en-US"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Suy</a:t>
                </a:r>
                <a:r>
                  <a:rPr lang="fr-FR" sz="3200" dirty="0">
                    <a:solidFill>
                      <a:prstClr val="black"/>
                    </a:solidFill>
                    <a:latin typeface="Times New Roman" panose="02020603050405020304" pitchFamily="18" charset="0"/>
                    <a:ea typeface="Times New Roman" panose="02020603050405020304" pitchFamily="18" charset="0"/>
                  </a:rPr>
                  <a:t> ra </a:t>
                </a:r>
                <a:r>
                  <a:rPr lang="fr-FR" sz="3200" dirty="0" err="1">
                    <a:solidFill>
                      <a:prstClr val="black"/>
                    </a:solidFill>
                    <a:latin typeface="Times New Roman" panose="02020603050405020304" pitchFamily="18" charset="0"/>
                    <a:ea typeface="Times New Roman" panose="02020603050405020304" pitchFamily="18" charset="0"/>
                  </a:rPr>
                  <a:t>có</a:t>
                </a:r>
                <a:r>
                  <a:rPr lang="fr-FR"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fr-FR" sz="3200" i="1">
                            <a:solidFill>
                              <a:prstClr val="black"/>
                            </a:solidFill>
                            <a:latin typeface="Cambria Math" panose="02040503050406030204" pitchFamily="18" charset="0"/>
                            <a:ea typeface="Times New Roman" panose="02020603050405020304" pitchFamily="18" charset="0"/>
                          </a:rPr>
                          <m:t>𝐴</m:t>
                        </m:r>
                      </m:e>
                      <m:sub>
                        <m:r>
                          <a:rPr lang="fr-FR" sz="3200" i="1">
                            <a:solidFill>
                              <a:prstClr val="black"/>
                            </a:solidFill>
                            <a:latin typeface="Cambria Math" panose="02040503050406030204" pitchFamily="18" charset="0"/>
                            <a:ea typeface="Times New Roman" panose="02020603050405020304" pitchFamily="18" charset="0"/>
                          </a:rPr>
                          <m:t>5</m:t>
                        </m:r>
                      </m:sub>
                      <m:sup>
                        <m:r>
                          <a:rPr lang="fr-FR" sz="3200" i="1">
                            <a:solidFill>
                              <a:prstClr val="black"/>
                            </a:solidFill>
                            <a:latin typeface="Cambria Math" panose="02040503050406030204" pitchFamily="18" charset="0"/>
                            <a:ea typeface="Times New Roman" panose="02020603050405020304" pitchFamily="18" charset="0"/>
                          </a:rPr>
                          <m:t>2</m:t>
                        </m:r>
                      </m:sup>
                    </m:sSubSup>
                  </m:oMath>
                </a14:m>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cách</a:t>
                </a:r>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208221" y="2839482"/>
                <a:ext cx="11527865" cy="1810560"/>
              </a:xfrm>
              <a:prstGeom prst="rect">
                <a:avLst/>
              </a:prstGeom>
              <a:blipFill rotWithShape="0">
                <a:blip r:embed="rId3"/>
                <a:stretch>
                  <a:fillRect t="-3030" b="-7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183798" y="4614971"/>
                <a:ext cx="11527865" cy="677943"/>
              </a:xfrm>
              <a:prstGeom prst="rect">
                <a:avLst/>
              </a:prstGeom>
            </p:spPr>
            <p:txBody>
              <a:bodyPr wrap="square">
                <a:spAutoFit/>
              </a:bodyPr>
              <a:lstStyle/>
              <a:p>
                <a:pPr marL="457200">
                  <a:lnSpc>
                    <a:spcPct val="115000"/>
                  </a:lnSpc>
                  <a:tabLst>
                    <a:tab pos="630555" algn="l"/>
                  </a:tabLst>
                </a:pPr>
                <a:r>
                  <a:rPr lang="fr-FR" sz="3200" smtClean="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Vậy</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số</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cách</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xếp</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thỏa</a:t>
                </a:r>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mãn</a:t>
                </a:r>
                <a:r>
                  <a:rPr lang="fr-FR" sz="32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fr-FR" sz="3200" i="1">
                        <a:solidFill>
                          <a:prstClr val="black"/>
                        </a:solidFill>
                        <a:latin typeface="Cambria Math" panose="02040503050406030204" pitchFamily="18" charset="0"/>
                        <a:ea typeface="Times New Roman" panose="02020603050405020304" pitchFamily="18" charset="0"/>
                      </a:rPr>
                      <m:t>4</m:t>
                    </m:r>
                    <m:r>
                      <a:rPr lang="fr-FR"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fr-FR" sz="3200" i="1">
                            <a:solidFill>
                              <a:prstClr val="black"/>
                            </a:solidFill>
                            <a:latin typeface="Cambria Math" panose="02040503050406030204" pitchFamily="18" charset="0"/>
                            <a:ea typeface="Times New Roman" panose="02020603050405020304" pitchFamily="18" charset="0"/>
                          </a:rPr>
                          <m:t>𝐴</m:t>
                        </m:r>
                      </m:e>
                      <m:sub>
                        <m:r>
                          <a:rPr lang="fr-FR" sz="3200" i="1">
                            <a:solidFill>
                              <a:prstClr val="black"/>
                            </a:solidFill>
                            <a:latin typeface="Cambria Math" panose="02040503050406030204" pitchFamily="18" charset="0"/>
                            <a:ea typeface="Times New Roman" panose="02020603050405020304" pitchFamily="18" charset="0"/>
                          </a:rPr>
                          <m:t>5</m:t>
                        </m:r>
                      </m:sub>
                      <m:sup>
                        <m:r>
                          <a:rPr lang="fr-FR" sz="3200" i="1">
                            <a:solidFill>
                              <a:prstClr val="black"/>
                            </a:solidFill>
                            <a:latin typeface="Cambria Math" panose="02040503050406030204" pitchFamily="18" charset="0"/>
                            <a:ea typeface="Times New Roman" panose="02020603050405020304" pitchFamily="18" charset="0"/>
                          </a:rPr>
                          <m:t>2</m:t>
                        </m:r>
                      </m:sup>
                    </m:sSubSup>
                    <m:r>
                      <a:rPr lang="fr-FR" sz="3200" i="1">
                        <a:solidFill>
                          <a:prstClr val="black"/>
                        </a:solidFill>
                        <a:latin typeface="Cambria Math" panose="02040503050406030204" pitchFamily="18" charset="0"/>
                        <a:ea typeface="Times New Roman" panose="02020603050405020304" pitchFamily="18" charset="0"/>
                      </a:rPr>
                      <m:t>=</m:t>
                    </m:r>
                    <m:r>
                      <a:rPr lang="fr-FR" sz="3200" i="1">
                        <a:solidFill>
                          <a:prstClr val="black"/>
                        </a:solidFill>
                        <a:latin typeface="Cambria Math" panose="02040503050406030204" pitchFamily="18" charset="0"/>
                        <a:ea typeface="Times New Roman" panose="02020603050405020304" pitchFamily="18" charset="0"/>
                      </a:rPr>
                      <m:t>480</m:t>
                    </m:r>
                  </m:oMath>
                </a14:m>
                <a:r>
                  <a:rPr lang="fr-FR" sz="3200" dirty="0">
                    <a:solidFill>
                      <a:prstClr val="black"/>
                    </a:solidFill>
                    <a:latin typeface="Times New Roman" panose="02020603050405020304" pitchFamily="18" charset="0"/>
                    <a:ea typeface="Times New Roman" panose="02020603050405020304" pitchFamily="18" charset="0"/>
                  </a:rPr>
                  <a:t> </a:t>
                </a:r>
                <a:r>
                  <a:rPr lang="fr-FR" sz="3200" dirty="0" err="1">
                    <a:solidFill>
                      <a:prstClr val="black"/>
                    </a:solidFill>
                    <a:latin typeface="Times New Roman" panose="02020603050405020304" pitchFamily="18" charset="0"/>
                    <a:ea typeface="Times New Roman" panose="02020603050405020304" pitchFamily="18" charset="0"/>
                  </a:rPr>
                  <a:t>cách</a:t>
                </a:r>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4" name="Rectangle 6"/>
              <p:cNvSpPr>
                <a:spLocks noRot="1" noChangeAspect="1" noMove="1" noResize="1" noEditPoints="1" noAdjustHandles="1" noChangeArrowheads="1" noChangeShapeType="1" noTextEdit="1"/>
              </p:cNvSpPr>
              <p:nvPr/>
            </p:nvSpPr>
            <p:spPr>
              <a:xfrm>
                <a:off x="183798" y="4614971"/>
                <a:ext cx="11527865" cy="677943"/>
              </a:xfrm>
              <a:prstGeom prst="rect">
                <a:avLst/>
              </a:prstGeom>
              <a:blipFill rotWithShape="0">
                <a:blip r:embed="rId4"/>
                <a:stretch>
                  <a:fillRect t="-6306" b="-20721"/>
                </a:stretch>
              </a:blipFill>
            </p:spPr>
            <p:txBody>
              <a:bodyPr/>
              <a:lstStyle/>
              <a:p>
                <a:r>
                  <a:rPr lang="en-US">
                    <a:noFill/>
                  </a:rPr>
                  <a:t> </a:t>
                </a:r>
              </a:p>
            </p:txBody>
          </p:sp>
        </mc:Fallback>
      </mc:AlternateContent>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8" name="Isosceles Triangle 7">
            <a:hlinkClick r:id="rId5"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6"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p:nvPr/>
        </p:nvSpPr>
        <p:spPr>
          <a:xfrm>
            <a:off x="773520" y="1608854"/>
            <a:ext cx="10895966" cy="3046988"/>
          </a:xfrm>
          <a:prstGeom prst="rect">
            <a:avLst/>
          </a:prstGeom>
        </p:spPr>
        <p:txBody>
          <a:bodyPr wrap="square">
            <a:spAutoFit/>
          </a:bodyPr>
          <a:lstStyle/>
          <a:p>
            <a:pPr algn="just"/>
            <a:r>
              <a:rPr lang="pt-BR" sz="3200" b="1" dirty="0">
                <a:solidFill>
                  <a:srgbClr val="0000FF"/>
                </a:solidFill>
                <a:latin typeface="Times New Roman" panose="02020603050405020304" pitchFamily="18" charset="0"/>
                <a:ea typeface="Times New Roman" panose="02020603050405020304" pitchFamily="18" charset="0"/>
              </a:rPr>
              <a:t>Câu 6. </a:t>
            </a:r>
            <a:r>
              <a:rPr lang="es-CL" sz="3200" dirty="0">
                <a:solidFill>
                  <a:prstClr val="black"/>
                </a:solidFill>
                <a:latin typeface="Times New Roman" panose="02020603050405020304" pitchFamily="18" charset="0"/>
                <a:ea typeface="Times New Roman" panose="02020603050405020304" pitchFamily="18" charset="0"/>
              </a:rPr>
              <a:t>Một hội nghị </a:t>
            </a:r>
            <a:r>
              <a:rPr lang="vi-VN" sz="3200" dirty="0" err="1">
                <a:solidFill>
                  <a:prstClr val="black"/>
                </a:solidFill>
                <a:latin typeface="Times New Roman" panose="02020603050405020304" pitchFamily="18" charset="0"/>
                <a:ea typeface="Times New Roman" panose="02020603050405020304" pitchFamily="18" charset="0"/>
              </a:rPr>
              <a:t>bàn</a:t>
            </a:r>
            <a:r>
              <a:rPr lang="es-CL" sz="3200" dirty="0">
                <a:solidFill>
                  <a:prstClr val="black"/>
                </a:solidFill>
                <a:latin typeface="Times New Roman" panose="02020603050405020304" pitchFamily="18" charset="0"/>
                <a:ea typeface="Times New Roman" panose="02020603050405020304" pitchFamily="18" charset="0"/>
              </a:rPr>
              <a:t> tròn có các phái đoàn 3 người Anh, 5 người Pháp và 7 người Mỹ. Hỏi có bao nhiêu cách xếp chỗ ngồi cho các thành viên sao cho những người có cùng quốc tịch thì ngồi gần nhau.</a:t>
            </a:r>
            <a:endParaRPr lang="en-US" sz="3200" dirty="0">
              <a:solidFill>
                <a:prstClr val="black"/>
              </a:solidFill>
              <a:latin typeface="Times New Roman" panose="02020603050405020304" pitchFamily="18" charset="0"/>
              <a:ea typeface="Times New Roman" panose="02020603050405020304" pitchFamily="18" charset="0"/>
            </a:endParaRPr>
          </a:p>
          <a:p>
            <a:pPr algn="just"/>
            <a:r>
              <a:rPr lang="nl-NL" sz="3200" b="1">
                <a:solidFill>
                  <a:srgbClr val="0000CC"/>
                </a:solidFill>
                <a:latin typeface="Times New Roman" panose="02020603050405020304" pitchFamily="18" charset="0"/>
                <a:ea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rPr>
              <a:t>	A</a:t>
            </a:r>
            <a:r>
              <a:rPr lang="nl-NL" sz="3200" b="1" dirty="0">
                <a:solidFill>
                  <a:srgbClr val="0000CC"/>
                </a:solidFill>
                <a:latin typeface="Times New Roman" panose="02020603050405020304" pitchFamily="18" charset="0"/>
                <a:ea typeface="Times New Roman" panose="02020603050405020304" pitchFamily="18" charset="0"/>
              </a:rPr>
              <a:t>. </a:t>
            </a:r>
            <a:r>
              <a:rPr lang="nl-NL" sz="3200" dirty="0">
                <a:solidFill>
                  <a:prstClr val="black"/>
                </a:solidFill>
                <a:latin typeface="Times New Roman" panose="02020603050405020304" pitchFamily="18" charset="0"/>
                <a:ea typeface="Times New Roman" panose="02020603050405020304" pitchFamily="18" charset="0"/>
              </a:rPr>
              <a:t>72757600.</a:t>
            </a:r>
            <a:r>
              <a:rPr lang="nl-NL" sz="3200">
                <a:solidFill>
                  <a:prstClr val="black"/>
                </a:solidFill>
                <a:latin typeface="Times New Roman" panose="02020603050405020304" pitchFamily="18" charset="0"/>
                <a:ea typeface="Times New Roman" panose="02020603050405020304" pitchFamily="18" charset="0"/>
              </a:rPr>
              <a:t>	</a:t>
            </a:r>
            <a:r>
              <a:rPr lang="nl-NL" sz="3200" smtClean="0">
                <a:solidFill>
                  <a:prstClr val="black"/>
                </a:solidFill>
                <a:latin typeface="Times New Roman" panose="02020603050405020304" pitchFamily="18" charset="0"/>
                <a:ea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rPr>
              <a:t>B</a:t>
            </a:r>
            <a:r>
              <a:rPr lang="nl-NL" sz="3200" b="1" dirty="0">
                <a:solidFill>
                  <a:srgbClr val="0000CC"/>
                </a:solidFill>
                <a:latin typeface="Times New Roman" panose="02020603050405020304" pitchFamily="18" charset="0"/>
                <a:ea typeface="Times New Roman" panose="02020603050405020304" pitchFamily="18" charset="0"/>
              </a:rPr>
              <a:t>. </a:t>
            </a:r>
            <a:r>
              <a:rPr lang="nl-NL" sz="3200" dirty="0">
                <a:solidFill>
                  <a:prstClr val="black"/>
                </a:solidFill>
                <a:latin typeface="Times New Roman" panose="02020603050405020304" pitchFamily="18" charset="0"/>
                <a:ea typeface="Times New Roman" panose="02020603050405020304" pitchFamily="18" charset="0"/>
              </a:rPr>
              <a:t>7293732.</a:t>
            </a:r>
            <a:r>
              <a:rPr lang="nl-NL" sz="3200">
                <a:solidFill>
                  <a:prstClr val="black"/>
                </a:solidFill>
                <a:latin typeface="Times New Roman" panose="02020603050405020304" pitchFamily="18" charset="0"/>
                <a:ea typeface="Times New Roman" panose="02020603050405020304" pitchFamily="18" charset="0"/>
              </a:rPr>
              <a:t>	</a:t>
            </a:r>
            <a:r>
              <a:rPr lang="nl-NL" sz="3200" smtClean="0">
                <a:solidFill>
                  <a:prstClr val="black"/>
                </a:solidFill>
                <a:latin typeface="Times New Roman" panose="02020603050405020304" pitchFamily="18" charset="0"/>
                <a:ea typeface="Times New Roman" panose="02020603050405020304" pitchFamily="18" charset="0"/>
              </a:rPr>
              <a:t>      </a:t>
            </a:r>
          </a:p>
          <a:p>
            <a:pPr algn="just"/>
            <a:r>
              <a:rPr lang="nl-NL" sz="3200" b="1">
                <a:solidFill>
                  <a:prstClr val="black"/>
                </a:solidFill>
                <a:latin typeface="Times New Roman" panose="02020603050405020304" pitchFamily="18" charset="0"/>
                <a:ea typeface="Times New Roman" panose="02020603050405020304" pitchFamily="18" charset="0"/>
              </a:rPr>
              <a:t>	</a:t>
            </a:r>
            <a:r>
              <a:rPr lang="nl-NL" sz="3200" b="1" smtClean="0">
                <a:solidFill>
                  <a:prstClr val="black"/>
                </a:solidFill>
                <a:latin typeface="Times New Roman" panose="02020603050405020304" pitchFamily="18" charset="0"/>
                <a:ea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rPr>
              <a:t>C</a:t>
            </a:r>
            <a:r>
              <a:rPr lang="nl-NL" sz="3200" b="1" dirty="0">
                <a:solidFill>
                  <a:srgbClr val="0000CC"/>
                </a:solidFill>
                <a:latin typeface="Times New Roman" panose="02020603050405020304" pitchFamily="18" charset="0"/>
                <a:ea typeface="Times New Roman" panose="02020603050405020304" pitchFamily="18" charset="0"/>
              </a:rPr>
              <a:t>. </a:t>
            </a:r>
            <a:r>
              <a:rPr lang="nl-NL" sz="3200" dirty="0">
                <a:solidFill>
                  <a:prstClr val="black"/>
                </a:solidFill>
                <a:latin typeface="Times New Roman" panose="02020603050405020304" pitchFamily="18" charset="0"/>
                <a:ea typeface="Times New Roman" panose="02020603050405020304" pitchFamily="18" charset="0"/>
              </a:rPr>
              <a:t>3174012.</a:t>
            </a:r>
            <a:r>
              <a:rPr lang="nl-NL" sz="3200">
                <a:solidFill>
                  <a:prstClr val="black"/>
                </a:solidFill>
                <a:latin typeface="Times New Roman" panose="02020603050405020304" pitchFamily="18" charset="0"/>
                <a:ea typeface="Times New Roman" panose="02020603050405020304" pitchFamily="18" charset="0"/>
              </a:rPr>
              <a:t>	</a:t>
            </a:r>
            <a:r>
              <a:rPr lang="nl-NL" sz="3200" smtClean="0">
                <a:solidFill>
                  <a:prstClr val="black"/>
                </a:solidFill>
                <a:latin typeface="Times New Roman" panose="02020603050405020304" pitchFamily="18" charset="0"/>
                <a:ea typeface="Times New Roman" panose="02020603050405020304" pitchFamily="18" charset="0"/>
              </a:rPr>
              <a:t> 	</a:t>
            </a:r>
            <a:r>
              <a:rPr lang="nl-NL" sz="3200" b="1" smtClean="0">
                <a:solidFill>
                  <a:srgbClr val="0000CC"/>
                </a:solidFill>
                <a:latin typeface="Times New Roman" panose="02020603050405020304" pitchFamily="18" charset="0"/>
                <a:ea typeface="Times New Roman" panose="02020603050405020304" pitchFamily="18" charset="0"/>
              </a:rPr>
              <a:t>D</a:t>
            </a:r>
            <a:r>
              <a:rPr lang="nl-NL" sz="3200" b="1" dirty="0">
                <a:solidFill>
                  <a:srgbClr val="0000CC"/>
                </a:solidFill>
                <a:latin typeface="Times New Roman" panose="02020603050405020304" pitchFamily="18" charset="0"/>
                <a:ea typeface="Times New Roman" panose="02020603050405020304" pitchFamily="18" charset="0"/>
              </a:rPr>
              <a:t>. </a:t>
            </a:r>
            <a:r>
              <a:rPr lang="nl-NL" sz="3200" dirty="0">
                <a:solidFill>
                  <a:prstClr val="black"/>
                </a:solidFill>
                <a:latin typeface="Times New Roman" panose="02020603050405020304" pitchFamily="18" charset="0"/>
                <a:ea typeface="Times New Roman" panose="02020603050405020304" pitchFamily="18" charset="0"/>
              </a:rPr>
              <a:t>1418746.</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17" name="Oval 16"/>
          <p:cNvSpPr/>
          <p:nvPr/>
        </p:nvSpPr>
        <p:spPr>
          <a:xfrm>
            <a:off x="2607129" y="3628572"/>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2450862" y="145142"/>
            <a:ext cx="7145131" cy="1237595"/>
          </a:xfrm>
          <a:prstGeom prst="rect">
            <a:avLst/>
          </a:prstGeom>
        </p:spPr>
      </p:pic>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81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30477" y="14489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1" name="TextBox 20">
            <a:hlinkClick r:id="rId2" action="ppaction://hlinksldjump"/>
            <a:extLst>
              <a:ext uri="{FF2B5EF4-FFF2-40B4-BE49-F238E27FC236}">
                <a16:creationId xmlns="" xmlns:a16="http://schemas.microsoft.com/office/drawing/2014/main" id="{098B84E5-3D5A-4303-8163-259271C3D175}"/>
              </a:ext>
            </a:extLst>
          </p:cNvPr>
          <p:cNvSpPr txBox="1"/>
          <p:nvPr/>
        </p:nvSpPr>
        <p:spPr>
          <a:xfrm>
            <a:off x="9199815"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5</a:t>
            </a:r>
            <a:endParaRPr lang="en-US" sz="3200" dirty="0">
              <a:solidFill>
                <a:prstClr val="black"/>
              </a:solidFill>
              <a:latin typeface="Times New Roman" pitchFamily="18" charset="0"/>
              <a:cs typeface="Times New Roman" pitchFamily="18" charset="0"/>
            </a:endParaRPr>
          </a:p>
        </p:txBody>
      </p:sp>
      <p:sp>
        <p:nvSpPr>
          <p:cNvPr id="22" name="TextBox 21">
            <a:hlinkClick r:id="rId3" action="ppaction://hlinksldjump"/>
            <a:extLst>
              <a:ext uri="{FF2B5EF4-FFF2-40B4-BE49-F238E27FC236}">
                <a16:creationId xmlns="" xmlns:a16="http://schemas.microsoft.com/office/drawing/2014/main" id="{2D116311-D887-475E-A44A-4AC352C1DFBC}"/>
              </a:ext>
            </a:extLst>
          </p:cNvPr>
          <p:cNvSpPr txBox="1"/>
          <p:nvPr/>
        </p:nvSpPr>
        <p:spPr>
          <a:xfrm>
            <a:off x="71868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4</a:t>
            </a:r>
            <a:endParaRPr lang="en-US" sz="3200" dirty="0">
              <a:solidFill>
                <a:prstClr val="black"/>
              </a:solidFill>
              <a:latin typeface="Times New Roman" pitchFamily="18" charset="0"/>
              <a:cs typeface="Times New Roman" pitchFamily="18" charset="0"/>
            </a:endParaRPr>
          </a:p>
        </p:txBody>
      </p:sp>
      <p:sp>
        <p:nvSpPr>
          <p:cNvPr id="23" name="TextBox 22">
            <a:hlinkClick r:id="rId4" action="ppaction://hlinksldjump"/>
            <a:extLst>
              <a:ext uri="{FF2B5EF4-FFF2-40B4-BE49-F238E27FC236}">
                <a16:creationId xmlns="" xmlns:a16="http://schemas.microsoft.com/office/drawing/2014/main" id="{BA2A77EC-6A51-47F0-86B7-056DAF74C522}"/>
              </a:ext>
            </a:extLst>
          </p:cNvPr>
          <p:cNvSpPr txBox="1"/>
          <p:nvPr/>
        </p:nvSpPr>
        <p:spPr>
          <a:xfrm>
            <a:off x="52437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3</a:t>
            </a:r>
            <a:endParaRPr lang="en-US" sz="3200" dirty="0">
              <a:solidFill>
                <a:prstClr val="black"/>
              </a:solidFill>
              <a:latin typeface="Times New Roman" pitchFamily="18" charset="0"/>
              <a:cs typeface="Times New Roman" pitchFamily="18" charset="0"/>
            </a:endParaRPr>
          </a:p>
        </p:txBody>
      </p:sp>
      <p:sp>
        <p:nvSpPr>
          <p:cNvPr id="24" name="TextBox 23">
            <a:hlinkClick r:id="rId5" action="ppaction://hlinksldjump"/>
            <a:extLst>
              <a:ext uri="{FF2B5EF4-FFF2-40B4-BE49-F238E27FC236}">
                <a16:creationId xmlns="" xmlns:a16="http://schemas.microsoft.com/office/drawing/2014/main" id="{745C8C66-DF03-4067-9C7F-2C0016A87188}"/>
              </a:ext>
            </a:extLst>
          </p:cNvPr>
          <p:cNvSpPr txBox="1"/>
          <p:nvPr/>
        </p:nvSpPr>
        <p:spPr>
          <a:xfrm>
            <a:off x="3176839" y="28442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2</a:t>
            </a:r>
            <a:endParaRPr lang="en-US" sz="3200" dirty="0">
              <a:solidFill>
                <a:prstClr val="black"/>
              </a:solidFill>
              <a:latin typeface="Times New Roman" pitchFamily="18" charset="0"/>
              <a:cs typeface="Times New Roman" pitchFamily="18" charset="0"/>
            </a:endParaRPr>
          </a:p>
        </p:txBody>
      </p:sp>
      <p:sp>
        <p:nvSpPr>
          <p:cNvPr id="27" name="TextBox 26">
            <a:hlinkClick r:id="rId6" action="ppaction://hlinksldjump"/>
            <a:extLst>
              <a:ext uri="{FF2B5EF4-FFF2-40B4-BE49-F238E27FC236}">
                <a16:creationId xmlns="" xmlns:a16="http://schemas.microsoft.com/office/drawing/2014/main" id="{4CE7376D-CD54-4F35-A381-BF158D6A3505}"/>
              </a:ext>
            </a:extLst>
          </p:cNvPr>
          <p:cNvSpPr txBox="1"/>
          <p:nvPr/>
        </p:nvSpPr>
        <p:spPr>
          <a:xfrm>
            <a:off x="1119439" y="28632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1</a:t>
            </a:r>
          </a:p>
        </p:txBody>
      </p:sp>
      <p:sp>
        <p:nvSpPr>
          <p:cNvPr id="9" name="TextBox 8">
            <a:hlinkClick r:id="rId7" action="ppaction://hlinksldjump"/>
            <a:extLst>
              <a:ext uri="{FF2B5EF4-FFF2-40B4-BE49-F238E27FC236}">
                <a16:creationId xmlns="" xmlns:a16="http://schemas.microsoft.com/office/drawing/2014/main" id="{098B84E5-3D5A-4303-8163-259271C3D175}"/>
              </a:ext>
            </a:extLst>
          </p:cNvPr>
          <p:cNvSpPr txBox="1"/>
          <p:nvPr/>
        </p:nvSpPr>
        <p:spPr>
          <a:xfrm>
            <a:off x="1137128" y="395613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6</a:t>
            </a:r>
            <a:endParaRPr lang="en-US" sz="3200" dirty="0">
              <a:solidFill>
                <a:prstClr val="black"/>
              </a:solidFill>
              <a:latin typeface="Times New Roman" pitchFamily="18" charset="0"/>
              <a:cs typeface="Times New Roman" pitchFamily="18" charset="0"/>
            </a:endParaRPr>
          </a:p>
        </p:txBody>
      </p:sp>
      <p:sp>
        <p:nvSpPr>
          <p:cNvPr id="10" name="TextBox 9">
            <a:hlinkClick r:id="rId8" action="ppaction://hlinksldjump"/>
            <a:extLst>
              <a:ext uri="{FF2B5EF4-FFF2-40B4-BE49-F238E27FC236}">
                <a16:creationId xmlns="" xmlns:a16="http://schemas.microsoft.com/office/drawing/2014/main" id="{098B84E5-3D5A-4303-8163-259271C3D175}"/>
              </a:ext>
            </a:extLst>
          </p:cNvPr>
          <p:cNvSpPr txBox="1"/>
          <p:nvPr/>
        </p:nvSpPr>
        <p:spPr>
          <a:xfrm>
            <a:off x="3205415" y="396339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7</a:t>
            </a:r>
            <a:endParaRPr lang="en-US" sz="3200" dirty="0">
              <a:solidFill>
                <a:prstClr val="black"/>
              </a:solidFill>
              <a:latin typeface="Times New Roman" pitchFamily="18" charset="0"/>
              <a:cs typeface="Times New Roman" pitchFamily="18" charset="0"/>
            </a:endParaRPr>
          </a:p>
        </p:txBody>
      </p:sp>
      <p:sp>
        <p:nvSpPr>
          <p:cNvPr id="11" name="TextBox 10">
            <a:hlinkClick r:id="rId9" action="ppaction://hlinksldjump"/>
            <a:extLst>
              <a:ext uri="{FF2B5EF4-FFF2-40B4-BE49-F238E27FC236}">
                <a16:creationId xmlns="" xmlns:a16="http://schemas.microsoft.com/office/drawing/2014/main" id="{098B84E5-3D5A-4303-8163-259271C3D175}"/>
              </a:ext>
            </a:extLst>
          </p:cNvPr>
          <p:cNvSpPr txBox="1"/>
          <p:nvPr/>
        </p:nvSpPr>
        <p:spPr>
          <a:xfrm>
            <a:off x="5273700" y="395614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8</a:t>
            </a:r>
            <a:endParaRPr lang="en-US" sz="3200" dirty="0">
              <a:solidFill>
                <a:prstClr val="black"/>
              </a:solidFill>
              <a:latin typeface="Times New Roman" pitchFamily="18" charset="0"/>
              <a:cs typeface="Times New Roman" pitchFamily="18" charset="0"/>
            </a:endParaRPr>
          </a:p>
        </p:txBody>
      </p:sp>
      <p:sp>
        <p:nvSpPr>
          <p:cNvPr id="12" name="TextBox 11">
            <a:hlinkClick r:id="rId10" action="ppaction://hlinksldjump"/>
            <a:extLst>
              <a:ext uri="{FF2B5EF4-FFF2-40B4-BE49-F238E27FC236}">
                <a16:creationId xmlns="" xmlns:a16="http://schemas.microsoft.com/office/drawing/2014/main" id="{098B84E5-3D5A-4303-8163-259271C3D175}"/>
              </a:ext>
            </a:extLst>
          </p:cNvPr>
          <p:cNvSpPr txBox="1"/>
          <p:nvPr/>
        </p:nvSpPr>
        <p:spPr>
          <a:xfrm>
            <a:off x="7254901" y="396339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9</a:t>
            </a:r>
            <a:endParaRPr lang="en-US" sz="3200" dirty="0">
              <a:solidFill>
                <a:prstClr val="black"/>
              </a:solidFill>
              <a:latin typeface="Times New Roman" pitchFamily="18" charset="0"/>
              <a:cs typeface="Times New Roman" pitchFamily="18" charset="0"/>
            </a:endParaRPr>
          </a:p>
        </p:txBody>
      </p:sp>
      <p:sp>
        <p:nvSpPr>
          <p:cNvPr id="13" name="TextBox 12">
            <a:hlinkClick r:id="rId11" action="ppaction://hlinksldjump"/>
            <a:extLst>
              <a:ext uri="{FF2B5EF4-FFF2-40B4-BE49-F238E27FC236}">
                <a16:creationId xmlns="" xmlns:a16="http://schemas.microsoft.com/office/drawing/2014/main" id="{098B84E5-3D5A-4303-8163-259271C3D175}"/>
              </a:ext>
            </a:extLst>
          </p:cNvPr>
          <p:cNvSpPr txBox="1"/>
          <p:nvPr/>
        </p:nvSpPr>
        <p:spPr>
          <a:xfrm>
            <a:off x="9250615" y="39416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solidFill>
                  <a:prstClr val="black"/>
                </a:solidFill>
                <a:latin typeface="Times New Roman" pitchFamily="18" charset="0"/>
                <a:cs typeface="Times New Roman" pitchFamily="18" charset="0"/>
              </a:rPr>
              <a:t>Câu</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10</a:t>
            </a:r>
            <a:endParaRPr lang="en-US" sz="3200" dirty="0">
              <a:solidFill>
                <a:prstClr val="black"/>
              </a:solidFill>
              <a:latin typeface="Times New Roman" pitchFamily="18" charset="0"/>
              <a:cs typeface="Times New Roman" pitchFamily="18" charset="0"/>
            </a:endParaRPr>
          </a:p>
        </p:txBody>
      </p:sp>
      <p:sp>
        <p:nvSpPr>
          <p:cNvPr id="16" name="Isosceles Triangle 15">
            <a:hlinkClick r:id="rId12"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13"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7841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1020274" y="1483673"/>
            <a:ext cx="9996070"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6</a:t>
            </a:r>
            <a:r>
              <a:rPr lang="vi-VN" sz="3200" b="1" smtClean="0">
                <a:solidFill>
                  <a:srgbClr val="0000FF"/>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843976" y="2050166"/>
                <a:ext cx="11144824" cy="1077218"/>
              </a:xfrm>
              <a:prstGeom prst="rect">
                <a:avLst/>
              </a:prstGeom>
            </p:spPr>
            <p:txBody>
              <a:bodyPr wrap="square">
                <a:spAutoFit/>
              </a:bodyPr>
              <a:lstStyle/>
              <a:p>
                <a:pPr>
                  <a:tabLst>
                    <a:tab pos="630555" algn="l"/>
                  </a:tabLst>
                </a:pPr>
                <a:r>
                  <a:rPr lang="nl-NL" sz="3200" dirty="0">
                    <a:solidFill>
                      <a:prstClr val="black"/>
                    </a:solidFill>
                    <a:latin typeface="Times New Roman" panose="02020603050405020304" pitchFamily="18" charset="0"/>
                    <a:ea typeface="Times New Roman" panose="02020603050405020304" pitchFamily="18" charset="0"/>
                  </a:rPr>
                  <a:t>Có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m:t>
                    </m:r>
                  </m:oMath>
                </a14:m>
                <a:r>
                  <a:rPr lang="nl-NL" sz="3200" dirty="0">
                    <a:solidFill>
                      <a:prstClr val="black"/>
                    </a:solidFill>
                    <a:latin typeface="Times New Roman" panose="02020603050405020304" pitchFamily="18" charset="0"/>
                    <a:ea typeface="Times New Roman" panose="02020603050405020304" pitchFamily="18" charset="0"/>
                  </a:rPr>
                  <a:t> cách xếp 3 phái đoàn vào bàn tròn</a:t>
                </a:r>
                <a:r>
                  <a:rPr lang="nl-NL" sz="3200">
                    <a:solidFill>
                      <a:prstClr val="black"/>
                    </a:solidFill>
                    <a:latin typeface="Times New Roman" panose="02020603050405020304" pitchFamily="18" charset="0"/>
                    <a:ea typeface="Times New Roman" panose="02020603050405020304" pitchFamily="18" charset="0"/>
                  </a:rPr>
                  <a:t>. </a:t>
                </a:r>
                <a:endParaRPr lang="nl-NL" sz="3200" smtClean="0">
                  <a:solidFill>
                    <a:prstClr val="black"/>
                  </a:solidFill>
                  <a:latin typeface="Times New Roman" panose="02020603050405020304" pitchFamily="18" charset="0"/>
                  <a:ea typeface="Times New Roman" panose="02020603050405020304" pitchFamily="18" charset="0"/>
                </a:endParaRPr>
              </a:p>
              <a:p>
                <a:pPr>
                  <a:tabLst>
                    <a:tab pos="630555" algn="l"/>
                  </a:tabLst>
                </a:pPr>
                <a:r>
                  <a:rPr lang="nl-NL" sz="3200" smtClean="0">
                    <a:solidFill>
                      <a:prstClr val="black"/>
                    </a:solidFill>
                    <a:latin typeface="Times New Roman" panose="02020603050405020304" pitchFamily="18" charset="0"/>
                    <a:ea typeface="Times New Roman" panose="02020603050405020304" pitchFamily="18" charset="0"/>
                  </a:rPr>
                  <a:t>Với </a:t>
                </a:r>
                <a:r>
                  <a:rPr lang="nl-NL" sz="3200" dirty="0">
                    <a:solidFill>
                      <a:prstClr val="black"/>
                    </a:solidFill>
                    <a:latin typeface="Times New Roman" panose="02020603050405020304" pitchFamily="18" charset="0"/>
                    <a:ea typeface="Times New Roman" panose="02020603050405020304" pitchFamily="18" charset="0"/>
                  </a:rPr>
                  <a:t>mỗi cách xếp thì có:</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843976" y="2050166"/>
                <a:ext cx="11144824" cy="1077218"/>
              </a:xfrm>
              <a:prstGeom prst="rect">
                <a:avLst/>
              </a:prstGeom>
              <a:blipFill rotWithShape="0">
                <a:blip r:embed="rId2"/>
                <a:stretch>
                  <a:fillRect l="-1367" t="-791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1285803" y="3071715"/>
                <a:ext cx="10906197" cy="584775"/>
              </a:xfrm>
              <a:prstGeom prst="rect">
                <a:avLst/>
              </a:prstGeom>
            </p:spPr>
            <p:txBody>
              <a:bodyPr wrap="square">
                <a:spAutoFit/>
              </a:bodyPr>
              <a:lstStyle/>
              <a:p>
                <a:pPr>
                  <a:tabLst>
                    <a:tab pos="630555" algn="l"/>
                  </a:tabLst>
                </a:pP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rPr>
                      <m:t>!</m:t>
                    </m:r>
                  </m:oMath>
                </a14:m>
                <a:r>
                  <a:rPr lang="nl-NL" sz="3200" dirty="0">
                    <a:solidFill>
                      <a:prstClr val="black"/>
                    </a:solidFill>
                    <a:latin typeface="Times New Roman" panose="02020603050405020304" pitchFamily="18" charset="0"/>
                    <a:ea typeface="Times New Roman" panose="02020603050405020304" pitchFamily="18" charset="0"/>
                  </a:rPr>
                  <a:t> cách xếp các thành viên phái đoàn Anh</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1285803" y="3071715"/>
                <a:ext cx="10906197" cy="584775"/>
              </a:xfrm>
              <a:prstGeom prst="rect">
                <a:avLst/>
              </a:prstGeom>
              <a:blipFill rotWithShape="0">
                <a:blip r:embed="rId3"/>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1280252" y="4194006"/>
                <a:ext cx="10360205" cy="584775"/>
              </a:xfrm>
              <a:prstGeom prst="rect">
                <a:avLst/>
              </a:prstGeom>
            </p:spPr>
            <p:txBody>
              <a:bodyPr wrap="square">
                <a:spAutoFit/>
              </a:bodyPr>
              <a:lstStyle/>
              <a:p>
                <a:pPr>
                  <a:tabLst>
                    <a:tab pos="630555" algn="l"/>
                  </a:tabLst>
                </a:pP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7</m:t>
                    </m:r>
                    <m:r>
                      <a:rPr lang="en-US" sz="3200" i="1">
                        <a:solidFill>
                          <a:prstClr val="black"/>
                        </a:solidFill>
                        <a:latin typeface="Cambria Math" panose="02040503050406030204" pitchFamily="18" charset="0"/>
                        <a:ea typeface="Times New Roman" panose="02020603050405020304" pitchFamily="18" charset="0"/>
                      </a:rPr>
                      <m:t>!</m:t>
                    </m:r>
                  </m:oMath>
                </a14:m>
                <a:r>
                  <a:rPr lang="nl-NL" sz="3200" dirty="0">
                    <a:solidFill>
                      <a:prstClr val="black"/>
                    </a:solidFill>
                    <a:latin typeface="Times New Roman" panose="02020603050405020304" pitchFamily="18" charset="0"/>
                    <a:ea typeface="Times New Roman" panose="02020603050405020304" pitchFamily="18" charset="0"/>
                  </a:rPr>
                  <a:t> cách xếp các thành viên phái đoàn Mỹ</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4" name="Rectangle 6"/>
              <p:cNvSpPr>
                <a:spLocks noRot="1" noChangeAspect="1" noMove="1" noResize="1" noEditPoints="1" noAdjustHandles="1" noChangeArrowheads="1" noChangeShapeType="1" noTextEdit="1"/>
              </p:cNvSpPr>
              <p:nvPr/>
            </p:nvSpPr>
            <p:spPr>
              <a:xfrm>
                <a:off x="1280252" y="4194006"/>
                <a:ext cx="10360205" cy="584775"/>
              </a:xfrm>
              <a:prstGeom prst="rect">
                <a:avLst/>
              </a:prstGeom>
              <a:blipFill rotWithShape="0">
                <a:blip r:embed="rId4"/>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6"/>
              <p:cNvSpPr/>
              <p:nvPr/>
            </p:nvSpPr>
            <p:spPr>
              <a:xfrm>
                <a:off x="1276841" y="3637344"/>
                <a:ext cx="10537787" cy="584775"/>
              </a:xfrm>
              <a:prstGeom prst="rect">
                <a:avLst/>
              </a:prstGeom>
            </p:spPr>
            <p:txBody>
              <a:bodyPr wrap="square">
                <a:spAutoFit/>
              </a:bodyPr>
              <a:lstStyle/>
              <a:p>
                <a:pPr>
                  <a:tabLst>
                    <a:tab pos="630555" algn="l"/>
                  </a:tabLst>
                </a:pP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m:t>
                    </m:r>
                    <m:r>
                      <a:rPr lang="en-US" sz="3200" i="1">
                        <a:solidFill>
                          <a:prstClr val="black"/>
                        </a:solidFill>
                        <a:latin typeface="Cambria Math" panose="02040503050406030204" pitchFamily="18" charset="0"/>
                        <a:ea typeface="Times New Roman" panose="02020603050405020304" pitchFamily="18" charset="0"/>
                      </a:rPr>
                      <m:t>!</m:t>
                    </m:r>
                  </m:oMath>
                </a14:m>
                <a:r>
                  <a:rPr lang="nl-NL" sz="3200" dirty="0">
                    <a:solidFill>
                      <a:prstClr val="black"/>
                    </a:solidFill>
                    <a:latin typeface="Times New Roman" panose="02020603050405020304" pitchFamily="18" charset="0"/>
                    <a:ea typeface="Times New Roman" panose="02020603050405020304" pitchFamily="18" charset="0"/>
                  </a:rPr>
                  <a:t> cách xếp các thành viên phái đoàn Pháp</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5" name="Rectangle 6"/>
              <p:cNvSpPr>
                <a:spLocks noRot="1" noChangeAspect="1" noMove="1" noResize="1" noEditPoints="1" noAdjustHandles="1" noChangeArrowheads="1" noChangeShapeType="1" noTextEdit="1"/>
              </p:cNvSpPr>
              <p:nvPr/>
            </p:nvSpPr>
            <p:spPr>
              <a:xfrm>
                <a:off x="1276841" y="3637344"/>
                <a:ext cx="10537787" cy="584775"/>
              </a:xfrm>
              <a:prstGeom prst="rect">
                <a:avLst/>
              </a:prstGeom>
              <a:blipFill rotWithShape="0">
                <a:blip r:embed="rId5"/>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6"/>
              <p:cNvSpPr/>
              <p:nvPr/>
            </p:nvSpPr>
            <p:spPr>
              <a:xfrm>
                <a:off x="899890" y="4926975"/>
                <a:ext cx="10566396" cy="584775"/>
              </a:xfrm>
              <a:prstGeom prst="rect">
                <a:avLst/>
              </a:prstGeom>
            </p:spPr>
            <p:txBody>
              <a:bodyPr wrap="square">
                <a:spAutoFit/>
              </a:bodyPr>
              <a:lstStyle/>
              <a:p>
                <a:pPr>
                  <a:tabLst>
                    <a:tab pos="630555" algn="l"/>
                  </a:tabLst>
                </a:pPr>
                <a:r>
                  <a:rPr lang="nl-NL" sz="3200" dirty="0">
                    <a:solidFill>
                      <a:prstClr val="black"/>
                    </a:solidFill>
                    <a:latin typeface="Times New Roman" panose="02020603050405020304" pitchFamily="18" charset="0"/>
                    <a:ea typeface="Times New Roman" panose="02020603050405020304" pitchFamily="18" charset="0"/>
                  </a:rPr>
                  <a:t>Vậy có tất cả: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5</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7</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7257600</m:t>
                    </m:r>
                  </m:oMath>
                </a14:m>
                <a:r>
                  <a:rPr lang="nl-NL" sz="3200" dirty="0">
                    <a:solidFill>
                      <a:prstClr val="black"/>
                    </a:solidFill>
                    <a:latin typeface="Times New Roman" panose="02020603050405020304" pitchFamily="18" charset="0"/>
                    <a:ea typeface="Times New Roman" panose="02020603050405020304" pitchFamily="18" charset="0"/>
                  </a:rPr>
                  <a:t> cách xếp.</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6" name="Rectangle 6"/>
              <p:cNvSpPr>
                <a:spLocks noRot="1" noChangeAspect="1" noMove="1" noResize="1" noEditPoints="1" noAdjustHandles="1" noChangeArrowheads="1" noChangeShapeType="1" noTextEdit="1"/>
              </p:cNvSpPr>
              <p:nvPr/>
            </p:nvSpPr>
            <p:spPr>
              <a:xfrm>
                <a:off x="899890" y="4926975"/>
                <a:ext cx="10566396" cy="584775"/>
              </a:xfrm>
              <a:prstGeom prst="rect">
                <a:avLst/>
              </a:prstGeom>
              <a:blipFill rotWithShape="0">
                <a:blip r:embed="rId6"/>
                <a:stretch>
                  <a:fillRect l="-1500" t="-14583" b="-32292"/>
                </a:stretch>
              </a:blipFill>
            </p:spPr>
            <p:txBody>
              <a:bodyPr/>
              <a:lstStyle/>
              <a:p>
                <a:r>
                  <a:rPr lang="en-US">
                    <a:noFill/>
                  </a:rPr>
                  <a:t> </a:t>
                </a:r>
              </a:p>
            </p:txBody>
          </p:sp>
        </mc:Fallback>
      </mc:AlternateContent>
      <p:sp>
        <p:nvSpPr>
          <p:cNvPr id="9"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7" name="Isosceles Triangle 16">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39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613862" y="1594340"/>
                <a:ext cx="10895967" cy="2062103"/>
              </a:xfrm>
              <a:prstGeom prst="rect">
                <a:avLst/>
              </a:prstGeom>
            </p:spPr>
            <p:txBody>
              <a:bodyPr wrap="square">
                <a:spAutoFit/>
              </a:bodyPr>
              <a:lstStyle/>
              <a:p>
                <a:pPr algn="just"/>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7. </a:t>
                </a: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3200" i="1">
                            <a:solidFill>
                              <a:prstClr val="black"/>
                            </a:solidFill>
                            <a:latin typeface="Cambria Math"/>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5</m:t>
                        </m:r>
                      </m:e>
                    </m:d>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được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phải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mặt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rPr>
                  <a:t>?</a:t>
                </a:r>
              </a:p>
              <a:p>
                <a:pPr marL="457200" algn="just"/>
                <a:r>
                  <a:rPr lang="en-US" sz="3200" b="1" dirty="0">
                    <a:solidFill>
                      <a:srgbClr val="0000FF"/>
                    </a:solidFill>
                    <a:latin typeface="Times New Roman" panose="02020603050405020304" pitchFamily="18" charset="0"/>
                    <a:ea typeface="Times New Roman" panose="02020603050405020304" pitchFamily="18" charset="0"/>
                  </a:rPr>
                  <a:t>	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120</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b="1">
                    <a:solidFill>
                      <a:prstClr val="black"/>
                    </a:solidFill>
                    <a:latin typeface="Times New Roman" panose="02020603050405020304" pitchFamily="18" charset="0"/>
                    <a:ea typeface="Times New Roman" panose="02020603050405020304" pitchFamily="18" charset="0"/>
                  </a:rPr>
                  <a:t>	</a:t>
                </a:r>
                <a:r>
                  <a:rPr lang="en-US" sz="3200" b="1"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504</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b="1">
                    <a:solidFill>
                      <a:prstClr val="black"/>
                    </a:solidFill>
                    <a:latin typeface="Times New Roman" panose="02020603050405020304" pitchFamily="18" charset="0"/>
                    <a:ea typeface="Times New Roman" panose="02020603050405020304" pitchFamily="18" charset="0"/>
                  </a:rPr>
                  <a:t>	</a:t>
                </a:r>
                <a:r>
                  <a:rPr lang="en-US" sz="3200" b="1"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720</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b="1">
                    <a:solidFill>
                      <a:prstClr val="black"/>
                    </a:solidFill>
                    <a:latin typeface="Times New Roman" panose="02020603050405020304" pitchFamily="18" charset="0"/>
                    <a:ea typeface="Times New Roman" panose="02020603050405020304" pitchFamily="18" charset="0"/>
                  </a:rPr>
                  <a:t>	</a:t>
                </a:r>
                <a:r>
                  <a:rPr lang="en-US" sz="3200" b="1"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D</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480</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0" name="Rectangle 2"/>
              <p:cNvSpPr>
                <a:spLocks noRot="1" noChangeAspect="1" noMove="1" noResize="1" noEditPoints="1" noAdjustHandles="1" noChangeArrowheads="1" noChangeShapeType="1" noTextEdit="1"/>
              </p:cNvSpPr>
              <p:nvPr/>
            </p:nvSpPr>
            <p:spPr>
              <a:xfrm>
                <a:off x="613862" y="1594340"/>
                <a:ext cx="10895967" cy="2062103"/>
              </a:xfrm>
              <a:prstGeom prst="rect">
                <a:avLst/>
              </a:prstGeom>
              <a:blipFill rotWithShape="0">
                <a:blip r:embed="rId2"/>
                <a:stretch>
                  <a:fillRect l="-1455" t="-4142" r="-1399" b="-8580"/>
                </a:stretch>
              </a:blipFill>
            </p:spPr>
            <p:txBody>
              <a:bodyPr/>
              <a:lstStyle/>
              <a:p>
                <a:r>
                  <a:rPr lang="en-US">
                    <a:noFill/>
                  </a:rPr>
                  <a:t> </a:t>
                </a:r>
              </a:p>
            </p:txBody>
          </p:sp>
        </mc:Fallback>
      </mc:AlternateContent>
      <p:sp>
        <p:nvSpPr>
          <p:cNvPr id="15" name="Oval 14"/>
          <p:cNvSpPr/>
          <p:nvPr/>
        </p:nvSpPr>
        <p:spPr>
          <a:xfrm>
            <a:off x="9777186" y="310605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0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440640" y="172941"/>
            <a:ext cx="11449732"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7 </a:t>
            </a:r>
            <a:r>
              <a:rPr lang="vi-VN" sz="3200" b="1" smtClean="0">
                <a:solidFill>
                  <a:srgbClr val="0000FF"/>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387432" y="753342"/>
                <a:ext cx="11449732" cy="1077218"/>
              </a:xfrm>
              <a:prstGeom prst="rect">
                <a:avLst/>
              </a:prstGeom>
            </p:spPr>
            <p:txBody>
              <a:bodyPr wrap="square">
                <a:spAutoFit/>
              </a:bodyPr>
              <a:lstStyle/>
              <a:p>
                <a:pPr algn="just">
                  <a:tabLst>
                    <a:tab pos="630555" algn="l"/>
                  </a:tabLst>
                </a:pPr>
                <a:r>
                  <a:rPr lang="en-US" sz="3200" dirty="0" err="1">
                    <a:solidFill>
                      <a:prstClr val="black"/>
                    </a:solidFill>
                    <a:latin typeface="Times New Roman" panose="02020603050405020304" pitchFamily="18" charset="0"/>
                    <a:ea typeface="Times New Roman" panose="02020603050405020304" pitchFamily="18" charset="0"/>
                  </a:rPr>
                  <a:t>Giả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sử</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dạng</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bar>
                      <m:barPr>
                        <m:pos m:val="top"/>
                        <m:ctrlPr>
                          <a:rPr lang="en-US" sz="3200" i="1">
                            <a:solidFill>
                              <a:prstClr val="black"/>
                            </a:solidFill>
                            <a:latin typeface="Cambria Math"/>
                            <a:ea typeface="Times New Roman" panose="02020603050405020304" pitchFamily="18" charset="0"/>
                          </a:rPr>
                        </m:ctrlPr>
                      </m:barPr>
                      <m:e>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1</m:t>
                            </m:r>
                          </m:sub>
                        </m:sSub>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2</m:t>
                            </m:r>
                          </m:sub>
                        </m:sSub>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3</m:t>
                            </m:r>
                          </m:sub>
                        </m:sSub>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4</m:t>
                            </m:r>
                          </m:sub>
                        </m:sSub>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5</m:t>
                            </m:r>
                          </m:sub>
                        </m:sSub>
                      </m:e>
                    </m:ba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2" name="Rectangle 6"/>
              <p:cNvSpPr>
                <a:spLocks noRot="1" noChangeAspect="1" noMove="1" noResize="1" noEditPoints="1" noAdjustHandles="1" noChangeArrowheads="1" noChangeShapeType="1" noTextEdit="1"/>
              </p:cNvSpPr>
              <p:nvPr/>
            </p:nvSpPr>
            <p:spPr>
              <a:xfrm>
                <a:off x="387432" y="753342"/>
                <a:ext cx="11449732" cy="1077218"/>
              </a:xfrm>
              <a:prstGeom prst="rect">
                <a:avLst/>
              </a:prstGeom>
              <a:blipFill rotWithShape="0">
                <a:blip r:embed="rId2"/>
                <a:stretch>
                  <a:fillRect l="-1384" t="-7955" r="-1331" b="-17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385530" y="1861479"/>
                <a:ext cx="11449732" cy="584775"/>
              </a:xfrm>
              <a:prstGeom prst="rect">
                <a:avLst/>
              </a:prstGeom>
            </p:spPr>
            <p:txBody>
              <a:bodyPr wrap="square">
                <a:spAutoFit/>
              </a:bodyPr>
              <a:lstStyle/>
              <a:p>
                <a:pPr algn="just">
                  <a:tabLst>
                    <a:tab pos="630555" algn="l"/>
                  </a:tabLst>
                </a:pP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1</m:t>
                        </m:r>
                      </m:sub>
                    </m:sSub>
                  </m:oMath>
                </a14:m>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3" name="Rectangle 6"/>
              <p:cNvSpPr>
                <a:spLocks noRot="1" noChangeAspect="1" noMove="1" noResize="1" noEditPoints="1" noAdjustHandles="1" noChangeArrowheads="1" noChangeShapeType="1" noTextEdit="1"/>
              </p:cNvSpPr>
              <p:nvPr/>
            </p:nvSpPr>
            <p:spPr>
              <a:xfrm>
                <a:off x="385530" y="1861479"/>
                <a:ext cx="11449732" cy="584775"/>
              </a:xfrm>
              <a:prstGeom prst="rect">
                <a:avLst/>
              </a:prstGeom>
              <a:blipFill rotWithShape="0">
                <a:blip r:embed="rId3"/>
                <a:stretch>
                  <a:fillRect l="-1331"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372448" y="2439829"/>
                <a:ext cx="11382016" cy="1084336"/>
              </a:xfrm>
              <a:prstGeom prst="rect">
                <a:avLst/>
              </a:prstGeom>
            </p:spPr>
            <p:txBody>
              <a:bodyPr wrap="square">
                <a:spAutoFit/>
              </a:bodyPr>
              <a:lstStyle/>
              <a:p>
                <a:pPr algn="just">
                  <a:tabLst>
                    <a:tab pos="630555" algn="l"/>
                  </a:tabLst>
                </a:pPr>
                <a:r>
                  <a:rPr lang="en-US" sz="3200" dirty="0" err="1">
                    <a:solidFill>
                      <a:prstClr val="black"/>
                    </a:solidFill>
                    <a:latin typeface="Times New Roman" panose="02020603050405020304" pitchFamily="18" charset="0"/>
                    <a:ea typeface="Times New Roman" panose="02020603050405020304" pitchFamily="18" charset="0"/>
                  </a:rPr>
                  <a:t>Tiếp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theo</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bỏ</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1</m:t>
                        </m:r>
                      </m:sub>
                    </m:sSub>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thì</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còn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lại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4</m:t>
                        </m:r>
                      </m:sub>
                      <m:sup>
                        <m:r>
                          <a:rPr lang="en-US" sz="3200" i="1">
                            <a:solidFill>
                              <a:prstClr val="black"/>
                            </a:solidFill>
                            <a:latin typeface="Cambria Math" panose="02040503050406030204" pitchFamily="18" charset="0"/>
                            <a:ea typeface="Times New Roman" panose="02020603050405020304" pitchFamily="18" charset="0"/>
                          </a:rPr>
                          <m:t>3</m:t>
                        </m:r>
                      </m:sup>
                    </m:sSubSup>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2</m:t>
                        </m:r>
                      </m:sub>
                    </m:sSub>
                    <m:r>
                      <a:rPr lang="en-US" sz="3200" i="1">
                        <a:solidFill>
                          <a:prstClr val="black"/>
                        </a:solidFill>
                        <a:latin typeface="Cambria Math" panose="02040503050406030204" pitchFamily="18" charset="0"/>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3</m:t>
                        </m:r>
                      </m:sub>
                    </m:sSub>
                    <m:r>
                      <a:rPr lang="en-US" sz="3200" i="1">
                        <a:solidFill>
                          <a:prstClr val="black"/>
                        </a:solidFill>
                        <a:latin typeface="Cambria Math" panose="02040503050406030204" pitchFamily="18" charset="0"/>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4</m:t>
                        </m:r>
                      </m:sub>
                    </m:sSub>
                    <m:r>
                      <a:rPr lang="en-US" sz="3200" i="1">
                        <a:solidFill>
                          <a:prstClr val="black"/>
                        </a:solidFill>
                        <a:latin typeface="Cambria Math" panose="02040503050406030204" pitchFamily="18" charset="0"/>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5</m:t>
                        </m:r>
                      </m:sub>
                    </m:sSub>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4" name="Rectangle 6"/>
              <p:cNvSpPr>
                <a:spLocks noRot="1" noChangeAspect="1" noMove="1" noResize="1" noEditPoints="1" noAdjustHandles="1" noChangeArrowheads="1" noChangeShapeType="1" noTextEdit="1"/>
              </p:cNvSpPr>
              <p:nvPr/>
            </p:nvSpPr>
            <p:spPr>
              <a:xfrm>
                <a:off x="372448" y="2439829"/>
                <a:ext cx="11382016" cy="1084336"/>
              </a:xfrm>
              <a:prstGeom prst="rect">
                <a:avLst/>
              </a:prstGeom>
              <a:blipFill rotWithShape="0">
                <a:blip r:embed="rId4"/>
                <a:stretch>
                  <a:fillRect l="-1339" t="-7865" b="-174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6"/>
              <p:cNvSpPr/>
              <p:nvPr/>
            </p:nvSpPr>
            <p:spPr>
              <a:xfrm>
                <a:off x="416228" y="3568377"/>
                <a:ext cx="11449732" cy="1077218"/>
              </a:xfrm>
              <a:prstGeom prst="rect">
                <a:avLst/>
              </a:prstGeom>
            </p:spPr>
            <p:txBody>
              <a:bodyPr wrap="square">
                <a:spAutoFit/>
              </a:bodyPr>
              <a:lstStyle/>
              <a:p>
                <a:pPr algn="just">
                  <a:tabLst>
                    <a:tab pos="630555" algn="l"/>
                  </a:tabLst>
                </a:pPr>
                <a:r>
                  <a:rPr lang="en-US" sz="3200" dirty="0" err="1">
                    <a:solidFill>
                      <a:prstClr val="black"/>
                    </a:solidFill>
                    <a:latin typeface="Times New Roman" panose="02020603050405020304" pitchFamily="18" charset="0"/>
                    <a:ea typeface="Times New Roman" panose="02020603050405020304" pitchFamily="18" charset="0"/>
                  </a:rPr>
                  <a:t>Chúng</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vừa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mới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trí</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được</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7" name="Rectangle 6"/>
              <p:cNvSpPr>
                <a:spLocks noRot="1" noChangeAspect="1" noMove="1" noResize="1" noEditPoints="1" noAdjustHandles="1" noChangeArrowheads="1" noChangeShapeType="1" noTextEdit="1"/>
              </p:cNvSpPr>
              <p:nvPr/>
            </p:nvSpPr>
            <p:spPr>
              <a:xfrm>
                <a:off x="416228" y="3568377"/>
                <a:ext cx="11449732" cy="1077218"/>
              </a:xfrm>
              <a:prstGeom prst="rect">
                <a:avLst/>
              </a:prstGeom>
              <a:blipFill rotWithShape="0">
                <a:blip r:embed="rId5"/>
                <a:stretch>
                  <a:fillRect l="-1330" t="-7910" r="-1330"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6"/>
              <p:cNvSpPr/>
              <p:nvPr/>
            </p:nvSpPr>
            <p:spPr>
              <a:xfrm>
                <a:off x="457868" y="4544952"/>
                <a:ext cx="11449732" cy="1096519"/>
              </a:xfrm>
              <a:prstGeom prst="rect">
                <a:avLst/>
              </a:prstGeom>
            </p:spPr>
            <p:txBody>
              <a:bodyPr wrap="square">
                <a:spAutoFit/>
              </a:bodyPr>
              <a:lstStyle/>
              <a:p>
                <a:pPr algn="just">
                  <a:tabLst>
                    <a:tab pos="630555" algn="l"/>
                  </a:tabLst>
                </a:pP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2</m:t>
                        </m:r>
                      </m:sub>
                    </m:sSub>
                    <m:r>
                      <a:rPr lang="en-US" sz="3200" i="1">
                        <a:solidFill>
                          <a:prstClr val="black"/>
                        </a:solidFill>
                        <a:latin typeface="Cambria Math" panose="02040503050406030204" pitchFamily="18" charset="0"/>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3</m:t>
                        </m:r>
                      </m:sub>
                    </m:sSub>
                    <m:r>
                      <a:rPr lang="en-US" sz="3200" i="1">
                        <a:solidFill>
                          <a:prstClr val="black"/>
                        </a:solidFill>
                        <a:latin typeface="Cambria Math" panose="02040503050406030204" pitchFamily="18" charset="0"/>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4</m:t>
                        </m:r>
                      </m:sub>
                    </m:sSub>
                    <m:r>
                      <a:rPr lang="en-US" sz="3200" i="1">
                        <a:solidFill>
                          <a:prstClr val="black"/>
                        </a:solidFill>
                        <a:latin typeface="Cambria Math" panose="02040503050406030204" pitchFamily="18" charset="0"/>
                        <a:ea typeface="Times New Roman" panose="02020603050405020304" pitchFamily="18" charset="0"/>
                      </a:rPr>
                      <m:t>,</m:t>
                    </m:r>
                    <m:sSub>
                      <m:sSubPr>
                        <m:ctrlPr>
                          <a:rPr lang="en-US" sz="3200" i="1">
                            <a:solidFill>
                              <a:prstClr val="black"/>
                            </a:solidFill>
                            <a:latin typeface="Cambria Math"/>
                            <a:ea typeface="Times New Roman" panose="02020603050405020304" pitchFamily="18" charset="0"/>
                          </a:rPr>
                        </m:ctrlPr>
                      </m:sSubPr>
                      <m:e>
                        <m:r>
                          <a:rPr lang="en-US" sz="3200" i="1">
                            <a:solidFill>
                              <a:prstClr val="black"/>
                            </a:solidFill>
                            <a:latin typeface="Cambria Math" panose="02040503050406030204" pitchFamily="18" charset="0"/>
                            <a:ea typeface="Times New Roman" panose="02020603050405020304" pitchFamily="18" charset="0"/>
                          </a:rPr>
                          <m:t>𝑎</m:t>
                        </m:r>
                      </m:e>
                      <m:sub>
                        <m:r>
                          <a:rPr lang="en-US" sz="3200" i="1">
                            <a:solidFill>
                              <a:prstClr val="black"/>
                            </a:solidFill>
                            <a:latin typeface="Cambria Math" panose="02040503050406030204" pitchFamily="18" charset="0"/>
                            <a:ea typeface="Times New Roman" panose="02020603050405020304" pitchFamily="18" charset="0"/>
                          </a:rPr>
                          <m:t>5</m:t>
                        </m:r>
                      </m:sub>
                    </m:sSub>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mặt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0</m:t>
                    </m:r>
                  </m:oMath>
                </a14:m>
                <a:r>
                  <a:rPr lang="vi-VN" sz="3200" dirty="0" smtClean="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ta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5</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8" name="Rectangle 6"/>
              <p:cNvSpPr>
                <a:spLocks noRot="1" noChangeAspect="1" noMove="1" noResize="1" noEditPoints="1" noAdjustHandles="1" noChangeArrowheads="1" noChangeShapeType="1" noTextEdit="1"/>
              </p:cNvSpPr>
              <p:nvPr/>
            </p:nvSpPr>
            <p:spPr>
              <a:xfrm>
                <a:off x="457868" y="4544952"/>
                <a:ext cx="11449732" cy="1096519"/>
              </a:xfrm>
              <a:prstGeom prst="rect">
                <a:avLst/>
              </a:prstGeom>
              <a:blipFill rotWithShape="0">
                <a:blip r:embed="rId6"/>
                <a:stretch>
                  <a:fillRect l="-1331" t="-6145" r="-1384" b="-17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6"/>
              <p:cNvSpPr/>
              <p:nvPr/>
            </p:nvSpPr>
            <p:spPr>
              <a:xfrm>
                <a:off x="504717" y="5581673"/>
                <a:ext cx="11449732" cy="1084336"/>
              </a:xfrm>
              <a:prstGeom prst="rect">
                <a:avLst/>
              </a:prstGeom>
            </p:spPr>
            <p:txBody>
              <a:bodyPr wrap="square">
                <a:spAutoFit/>
              </a:bodyPr>
              <a:lstStyle/>
              <a:p>
                <a:pPr algn="just">
                  <a:tabLst>
                    <a:tab pos="630555" algn="l"/>
                  </a:tabLst>
                </a:pPr>
                <a:r>
                  <a:rPr lang="en-US" sz="3200" smtClean="0">
                    <a:solidFill>
                      <a:prstClr val="black"/>
                    </a:solidFill>
                    <a:latin typeface="Times New Roman" panose="02020603050405020304" pitchFamily="18" charset="0"/>
                    <a:ea typeface="Times New Roman" panose="02020603050405020304" pitchFamily="18" charset="0"/>
                  </a:rPr>
                  <a:t>Số các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thỏa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yêu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cầu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được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endParaRPr lang="en-US" sz="3200" i="1" smtClean="0">
                  <a:solidFill>
                    <a:prstClr val="black"/>
                  </a:solidFill>
                  <a:latin typeface="Cambria Math" panose="02040503050406030204" pitchFamily="18" charset="0"/>
                  <a:ea typeface="Times New Roman" panose="02020603050405020304" pitchFamily="18" charset="0"/>
                </a:endParaRPr>
              </a:p>
              <a:p>
                <a:pPr algn="ctr">
                  <a:tabLst>
                    <a:tab pos="630555" algn="l"/>
                  </a:tabLst>
                </a:pP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4</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480</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9" name="Rectangle 6"/>
              <p:cNvSpPr>
                <a:spLocks noRot="1" noChangeAspect="1" noMove="1" noResize="1" noEditPoints="1" noAdjustHandles="1" noChangeArrowheads="1" noChangeShapeType="1" noTextEdit="1"/>
              </p:cNvSpPr>
              <p:nvPr/>
            </p:nvSpPr>
            <p:spPr>
              <a:xfrm>
                <a:off x="504717" y="5581673"/>
                <a:ext cx="11449732" cy="1084336"/>
              </a:xfrm>
              <a:prstGeom prst="rect">
                <a:avLst/>
              </a:prstGeom>
              <a:blipFill rotWithShape="0">
                <a:blip r:embed="rId7"/>
                <a:stretch>
                  <a:fillRect l="-1384" t="-7865" b="-17416"/>
                </a:stretch>
              </a:blipFill>
            </p:spPr>
            <p:txBody>
              <a:bodyPr/>
              <a:lstStyle/>
              <a:p>
                <a:r>
                  <a:rPr lang="en-US">
                    <a:noFill/>
                  </a:rPr>
                  <a:t> </a:t>
                </a:r>
              </a:p>
            </p:txBody>
          </p:sp>
        </mc:Fallback>
      </mc:AlternateContent>
      <p:sp>
        <p:nvSpPr>
          <p:cNvPr id="10" name="Isosceles Triangle 9">
            <a:hlinkClick r:id="rId8"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hlinkClick r:id="rId9"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2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7" grpId="0"/>
      <p:bldP spid="18" grpId="0"/>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497749" y="1637882"/>
                <a:ext cx="11200766" cy="2062103"/>
              </a:xfrm>
              <a:prstGeom prst="rect">
                <a:avLst/>
              </a:prstGeom>
            </p:spPr>
            <p:txBody>
              <a:bodyPr wrap="square">
                <a:spAutoFit/>
              </a:bodyPr>
              <a:lstStyle/>
              <a:p>
                <a:pPr algn="just"/>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8. </a:t>
                </a: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𝐴</m:t>
                    </m:r>
                    <m:r>
                      <a:rPr lang="en-US" sz="3200" i="1">
                        <a:solidFill>
                          <a:prstClr val="black"/>
                        </a:solidFill>
                        <a:latin typeface="Cambria Math" panose="02040503050406030204" pitchFamily="18" charset="0"/>
                        <a:ea typeface="Times New Roman" panose="02020603050405020304" pitchFamily="18" charset="0"/>
                      </a:rPr>
                      <m:t>=</m:t>
                    </m:r>
                    <m:d>
                      <m:dPr>
                        <m:begChr m:val="{"/>
                        <m:endChr m:val="}"/>
                        <m:ctrlPr>
                          <a:rPr lang="en-US" sz="3200" i="1">
                            <a:solidFill>
                              <a:prstClr val="black"/>
                            </a:solidFill>
                            <a:latin typeface="Cambria Math"/>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0</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3</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5</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6</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7</m:t>
                        </m:r>
                      </m:e>
                    </m:d>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được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nhiêusố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gồm</a:t>
                </a:r>
                <a:r>
                  <a:rPr lang="en-US" sz="3200" dirty="0">
                    <a:solidFill>
                      <a:prstClr val="black"/>
                    </a:solidFill>
                    <a:latin typeface="Times New Roman" panose="02020603050405020304" pitchFamily="18" charset="0"/>
                    <a:ea typeface="Times New Roman" panose="02020603050405020304" pitchFamily="18" charset="0"/>
                  </a:rPr>
                  <a:t> 7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rPr>
                  <a:t>xuất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hiện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đúng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lần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còn</a:t>
                </a:r>
                <a:r>
                  <a:rPr lang="en-US" sz="3200" dirty="0">
                    <a:solidFill>
                      <a:prstClr val="black"/>
                    </a:solidFill>
                    <a:latin typeface="Times New Roman" panose="02020603050405020304" pitchFamily="18" charset="0"/>
                    <a:ea typeface="Times New Roman" panose="02020603050405020304" pitchFamily="18" charset="0"/>
                  </a:rPr>
                  <a:t> </a:t>
                </a:r>
                <a:r>
                  <a:rPr lang="en-US" sz="3200" err="1">
                    <a:solidFill>
                      <a:prstClr val="black"/>
                    </a:solidFill>
                    <a:latin typeface="Times New Roman" panose="02020603050405020304" pitchFamily="18" charset="0"/>
                    <a:ea typeface="Times New Roman" panose="02020603050405020304" pitchFamily="18" charset="0"/>
                  </a:rPr>
                  <a:t>lại</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đôi một </a:t>
                </a:r>
                <a:r>
                  <a:rPr lang="en-US" sz="3200" dirty="0" err="1">
                    <a:solidFill>
                      <a:prstClr val="black"/>
                    </a:solidFill>
                    <a:latin typeface="Times New Roman" panose="02020603050405020304" pitchFamily="18" charset="0"/>
                    <a:ea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a:t>
                </a:r>
              </a:p>
              <a:p>
                <a:pPr algn="just"/>
                <a:r>
                  <a:rPr lang="en-US" sz="3200" b="1" dirty="0">
                    <a:solidFill>
                      <a:srgbClr val="0000FF"/>
                    </a:solidFill>
                    <a:latin typeface="Times New Roman" panose="02020603050405020304" pitchFamily="18" charset="0"/>
                    <a:ea typeface="Times New Roman" panose="02020603050405020304" pitchFamily="18" charset="0"/>
                  </a:rPr>
                  <a:t>	A. </a:t>
                </a:r>
                <a:r>
                  <a:rPr lang="en-US" sz="3200" dirty="0">
                    <a:solidFill>
                      <a:srgbClr val="000000"/>
                    </a:solidFill>
                    <a:latin typeface="Times New Roman" panose="02020603050405020304" pitchFamily="18" charset="0"/>
                    <a:ea typeface="Times New Roman" panose="02020603050405020304" pitchFamily="18" charset="0"/>
                  </a:rPr>
                  <a:t>27000</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12600.</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181440.</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31203.</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497749" y="1637882"/>
                <a:ext cx="11200766" cy="2062103"/>
              </a:xfrm>
              <a:prstGeom prst="rect">
                <a:avLst/>
              </a:prstGeom>
              <a:blipFill rotWithShape="0">
                <a:blip r:embed="rId2"/>
                <a:stretch>
                  <a:fillRect l="-1415" t="-4142" r="-1361" b="-8580"/>
                </a:stretch>
              </a:blipFill>
            </p:spPr>
            <p:txBody>
              <a:bodyPr/>
              <a:lstStyle/>
              <a:p>
                <a:r>
                  <a:rPr lang="en-US">
                    <a:noFill/>
                  </a:rPr>
                  <a:t> </a:t>
                </a:r>
              </a:p>
            </p:txBody>
          </p:sp>
        </mc:Fallback>
      </mc:AlternateContent>
      <p:sp>
        <p:nvSpPr>
          <p:cNvPr id="14" name="Oval 13"/>
          <p:cNvSpPr/>
          <p:nvPr/>
        </p:nvSpPr>
        <p:spPr>
          <a:xfrm>
            <a:off x="1416957" y="3207658"/>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3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6"/>
              <p:cNvSpPr/>
              <p:nvPr/>
            </p:nvSpPr>
            <p:spPr>
              <a:xfrm>
                <a:off x="386025" y="2850968"/>
                <a:ext cx="11527865" cy="956544"/>
              </a:xfrm>
              <a:prstGeom prst="rect">
                <a:avLst/>
              </a:prstGeom>
            </p:spPr>
            <p:txBody>
              <a:bodyPr wrap="square">
                <a:spAutoFit/>
              </a:bodyPr>
              <a:lstStyle/>
              <a:p>
                <a:pPr algn="just">
                  <a:tabLst>
                    <a:tab pos="630555" algn="l"/>
                  </a:tabLst>
                </a:pPr>
                <a:r>
                  <a:rPr lang="en-US" sz="2800" dirty="0" err="1">
                    <a:solidFill>
                      <a:prstClr val="black"/>
                    </a:solidFill>
                    <a:latin typeface="Times New Roman" panose="02020603050405020304" pitchFamily="18" charset="0"/>
                    <a:ea typeface="Times New Roman" panose="02020603050405020304" pitchFamily="18" charset="0"/>
                  </a:rPr>
                  <a:t>Chọn</a:t>
                </a:r>
                <a:r>
                  <a:rPr lang="en-US" sz="2800" dirty="0">
                    <a:solidFill>
                      <a:prstClr val="black"/>
                    </a:solidFill>
                    <a:latin typeface="Times New Roman" panose="02020603050405020304" pitchFamily="18" charset="0"/>
                    <a:ea typeface="Times New Roman" panose="02020603050405020304" pitchFamily="18" charset="0"/>
                  </a:rPr>
                  <a:t> 4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0</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4</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5</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7</m:t>
                        </m:r>
                      </m:e>
                    </m:d>
                  </m:oMath>
                </a14:m>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4 </a:t>
                </a:r>
                <a:r>
                  <a:rPr lang="en-US" sz="2800" dirty="0" err="1">
                    <a:solidFill>
                      <a:prstClr val="black"/>
                    </a:solidFill>
                    <a:latin typeface="Times New Roman" panose="02020603050405020304" pitchFamily="18" charset="0"/>
                    <a:ea typeface="Times New Roman" panose="02020603050405020304" pitchFamily="18" charset="0"/>
                  </a:rPr>
                  <a:t>vị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trí</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lại</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oMath>
                </a14:m>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7</m:t>
                        </m:r>
                      </m:sub>
                      <m:sup>
                        <m:r>
                          <a:rPr lang="en-US" sz="2800" i="1">
                            <a:solidFill>
                              <a:prstClr val="black"/>
                            </a:solidFill>
                            <a:latin typeface="Cambria Math" panose="02040503050406030204" pitchFamily="18" charset="0"/>
                            <a:ea typeface="Times New Roman" panose="02020603050405020304" pitchFamily="18" charset="0"/>
                          </a:rPr>
                          <m:t>4</m:t>
                        </m:r>
                      </m:sup>
                    </m:sSubSup>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0" name="Rectangle 6"/>
              <p:cNvSpPr>
                <a:spLocks noRot="1" noChangeAspect="1" noMove="1" noResize="1" noEditPoints="1" noAdjustHandles="1" noChangeArrowheads="1" noChangeShapeType="1" noTextEdit="1"/>
              </p:cNvSpPr>
              <p:nvPr/>
            </p:nvSpPr>
            <p:spPr>
              <a:xfrm>
                <a:off x="386025" y="2850968"/>
                <a:ext cx="11527865" cy="956544"/>
              </a:xfrm>
              <a:prstGeom prst="rect">
                <a:avLst/>
              </a:prstGeom>
              <a:blipFill rotWithShape="0">
                <a:blip r:embed="rId2"/>
                <a:stretch>
                  <a:fillRect l="-1058" t="-7006" r="-1111" b="-17197"/>
                </a:stretch>
              </a:blipFill>
            </p:spPr>
            <p:txBody>
              <a:bodyPr/>
              <a:lstStyle/>
              <a:p>
                <a:r>
                  <a:rPr lang="en-US">
                    <a:noFill/>
                  </a:rPr>
                  <a:t> </a:t>
                </a:r>
              </a:p>
            </p:txBody>
          </p:sp>
        </mc:Fallback>
      </mc:AlternateContent>
      <p:sp>
        <p:nvSpPr>
          <p:cNvPr id="11" name="Rectangle 6"/>
          <p:cNvSpPr/>
          <p:nvPr/>
        </p:nvSpPr>
        <p:spPr>
          <a:xfrm>
            <a:off x="412920" y="3935696"/>
            <a:ext cx="11527865" cy="523220"/>
          </a:xfrm>
          <a:prstGeom prst="rect">
            <a:avLst/>
          </a:prstGeom>
        </p:spPr>
        <p:txBody>
          <a:bodyPr wrap="square">
            <a:spAutoFit/>
          </a:bodyPr>
          <a:lstStyle/>
          <a:p>
            <a:pPr algn="just">
              <a:tabLst>
                <a:tab pos="630555" algn="l"/>
              </a:tabLst>
            </a:pPr>
            <a:r>
              <a:rPr lang="en-US" sz="2800" b="1" dirty="0" err="1">
                <a:solidFill>
                  <a:prstClr val="black"/>
                </a:solidFill>
                <a:latin typeface="Times New Roman" panose="02020603050405020304" pitchFamily="18" charset="0"/>
                <a:ea typeface="Times New Roman" panose="02020603050405020304" pitchFamily="18" charset="0"/>
              </a:rPr>
              <a:t>Bước</a:t>
            </a:r>
            <a:r>
              <a:rPr lang="en-US" sz="2800" b="1" dirty="0">
                <a:solidFill>
                  <a:prstClr val="black"/>
                </a:solidFill>
                <a:latin typeface="Times New Roman" panose="02020603050405020304" pitchFamily="18" charset="0"/>
                <a:ea typeface="Times New Roman" panose="02020603050405020304" pitchFamily="18" charset="0"/>
              </a:rPr>
              <a:t> 2:</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Chọn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đầu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0.</a:t>
            </a:r>
          </a:p>
        </p:txBody>
      </p:sp>
      <mc:AlternateContent xmlns:mc="http://schemas.openxmlformats.org/markup-compatibility/2006" xmlns:a14="http://schemas.microsoft.com/office/drawing/2010/main">
        <mc:Choice Requires="a14">
          <p:sp>
            <p:nvSpPr>
              <p:cNvPr id="12" name="Rectangle 6"/>
              <p:cNvSpPr/>
              <p:nvPr/>
            </p:nvSpPr>
            <p:spPr>
              <a:xfrm>
                <a:off x="359135" y="4491504"/>
                <a:ext cx="11527865" cy="975395"/>
              </a:xfrm>
              <a:prstGeom prst="rect">
                <a:avLst/>
              </a:prstGeom>
            </p:spPr>
            <p:txBody>
              <a:bodyPr wrap="square">
                <a:spAutoFit/>
              </a:bodyPr>
              <a:lstStyle/>
              <a:p>
                <a:pPr algn="just">
                  <a:tabLst>
                    <a:tab pos="630555" algn="l"/>
                  </a:tabLst>
                </a:pPr>
                <a:r>
                  <a:rPr lang="en-US" sz="2800" dirty="0">
                    <a:solidFill>
                      <a:prstClr val="black"/>
                    </a:solidFill>
                    <a:latin typeface="Times New Roman" panose="02020603050405020304" pitchFamily="18" charset="0"/>
                    <a:ea typeface="Times New Roman" panose="02020603050405020304" pitchFamily="18" charset="0"/>
                  </a:rPr>
                  <a:t>Ta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2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6 </a:t>
                </a:r>
                <a:r>
                  <a:rPr lang="en-US" sz="2800" dirty="0" err="1">
                    <a:solidFill>
                      <a:prstClr val="black"/>
                    </a:solidFill>
                    <a:latin typeface="Times New Roman" panose="02020603050405020304" pitchFamily="18" charset="0"/>
                    <a:ea typeface="Times New Roman" panose="02020603050405020304" pitchFamily="18" charset="0"/>
                  </a:rPr>
                  <a:t>vị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trí</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oMath>
                </a14:m>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6</m:t>
                        </m:r>
                      </m:sub>
                      <m:sup>
                        <m:r>
                          <a:rPr lang="en-US" sz="2800" i="1">
                            <a:solidFill>
                              <a:prstClr val="black"/>
                            </a:solidFill>
                            <a:latin typeface="Cambria Math" panose="02040503050406030204" pitchFamily="18" charset="0"/>
                            <a:ea typeface="Times New Roman" panose="02020603050405020304" pitchFamily="18" charset="0"/>
                          </a:rPr>
                          <m:t>3</m:t>
                        </m:r>
                      </m:sup>
                    </m:sSubSup>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6</m:t>
                        </m:r>
                      </m:sub>
                      <m:sup>
                        <m:r>
                          <a:rPr lang="en-US" sz="2800" i="1">
                            <a:solidFill>
                              <a:prstClr val="black"/>
                            </a:solidFill>
                            <a:latin typeface="Cambria Math" panose="02040503050406030204" pitchFamily="18" charset="0"/>
                            <a:ea typeface="Times New Roman" panose="02020603050405020304" pitchFamily="18" charset="0"/>
                          </a:rPr>
                          <m:t>3</m:t>
                        </m:r>
                      </m:sup>
                    </m:sSubSup>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chọn</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2" name="Rectangle 6"/>
              <p:cNvSpPr>
                <a:spLocks noRot="1" noChangeAspect="1" noMove="1" noResize="1" noEditPoints="1" noAdjustHandles="1" noChangeArrowheads="1" noChangeShapeType="1" noTextEdit="1"/>
              </p:cNvSpPr>
              <p:nvPr/>
            </p:nvSpPr>
            <p:spPr>
              <a:xfrm>
                <a:off x="359135" y="4491504"/>
                <a:ext cx="11527865" cy="975395"/>
              </a:xfrm>
              <a:prstGeom prst="rect">
                <a:avLst/>
              </a:prstGeom>
              <a:blipFill rotWithShape="0">
                <a:blip r:embed="rId3"/>
                <a:stretch>
                  <a:fillRect l="-1111" t="-5625" r="-1058" b="-16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368098" y="5647967"/>
                <a:ext cx="11527865" cy="533864"/>
              </a:xfrm>
              <a:prstGeom prst="rect">
                <a:avLst/>
              </a:prstGeom>
            </p:spPr>
            <p:txBody>
              <a:bodyPr wrap="square">
                <a:spAutoFit/>
              </a:bodyPr>
              <a:lstStyle/>
              <a:p>
                <a:pPr algn="just">
                  <a:tabLst>
                    <a:tab pos="630555" algn="l"/>
                  </a:tabLst>
                </a:pPr>
                <a:r>
                  <a:rPr lang="en-US" sz="2800" b="1" dirty="0" err="1">
                    <a:solidFill>
                      <a:prstClr val="black"/>
                    </a:solidFill>
                    <a:latin typeface="Times New Roman" panose="02020603050405020304" pitchFamily="18" charset="0"/>
                    <a:ea typeface="Times New Roman" panose="02020603050405020304" pitchFamily="18" charset="0"/>
                  </a:rPr>
                  <a:t>Kết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luận</a:t>
                </a:r>
                <a:r>
                  <a:rPr lang="en-US" sz="2800" b="1">
                    <a:solidFill>
                      <a:prstClr val="black"/>
                    </a:solidFill>
                    <a:latin typeface="Times New Roman" panose="02020603050405020304" pitchFamily="18" charset="0"/>
                    <a:ea typeface="Times New Roman" panose="02020603050405020304" pitchFamily="18" charset="0"/>
                  </a:rPr>
                  <a:t>:</a:t>
                </a:r>
                <a:r>
                  <a:rPr lang="en-US" sz="2800">
                    <a:solidFill>
                      <a:prstClr val="black"/>
                    </a:solidFill>
                    <a:latin typeface="Times New Roman" panose="02020603050405020304" pitchFamily="18" charset="0"/>
                    <a:ea typeface="Times New Roman" panose="02020603050405020304" pitchFamily="18" charset="0"/>
                  </a:rPr>
                  <a:t> </a:t>
                </a:r>
                <a:r>
                  <a:rPr lang="en-US" sz="2800" smtClean="0">
                    <a:solidFill>
                      <a:prstClr val="black"/>
                    </a:solidFill>
                    <a:latin typeface="Times New Roman" panose="02020603050405020304" pitchFamily="18" charset="0"/>
                    <a:ea typeface="Times New Roman" panose="02020603050405020304" pitchFamily="18" charset="0"/>
                  </a:rPr>
                  <a:t>có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7</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7</m:t>
                        </m:r>
                      </m:sub>
                      <m:sup>
                        <m:r>
                          <a:rPr lang="en-US" sz="2800" i="1">
                            <a:solidFill>
                              <a:prstClr val="black"/>
                            </a:solidFill>
                            <a:latin typeface="Cambria Math" panose="02040503050406030204" pitchFamily="18" charset="0"/>
                            <a:ea typeface="Times New Roman" panose="02020603050405020304" pitchFamily="18" charset="0"/>
                          </a:rPr>
                          <m:t>4</m:t>
                        </m:r>
                      </m:sup>
                    </m:sSubSup>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6</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6</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27000</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err="1">
                    <a:solidFill>
                      <a:prstClr val="black"/>
                    </a:solidFill>
                    <a:latin typeface="Times New Roman" panose="02020603050405020304" pitchFamily="18" charset="0"/>
                    <a:ea typeface="Times New Roman" panose="02020603050405020304" pitchFamily="18" charset="0"/>
                  </a:rPr>
                  <a:t>số</a:t>
                </a:r>
                <a:r>
                  <a:rPr lang="en-US" sz="2800">
                    <a:solidFill>
                      <a:prstClr val="black"/>
                    </a:solidFill>
                    <a:latin typeface="Times New Roman" panose="02020603050405020304" pitchFamily="18" charset="0"/>
                    <a:ea typeface="Times New Roman" panose="02020603050405020304" pitchFamily="18" charset="0"/>
                  </a:rPr>
                  <a:t> </a:t>
                </a:r>
                <a:r>
                  <a:rPr lang="en-US" sz="2800" smtClean="0">
                    <a:solidFill>
                      <a:prstClr val="black"/>
                    </a:solidFill>
                    <a:latin typeface="Times New Roman" panose="02020603050405020304" pitchFamily="18" charset="0"/>
                    <a:ea typeface="Times New Roman" panose="02020603050405020304" pitchFamily="18" charset="0"/>
                  </a:rPr>
                  <a:t>tmbt.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368098" y="5647967"/>
                <a:ext cx="11527865" cy="533864"/>
              </a:xfrm>
              <a:prstGeom prst="rect">
                <a:avLst/>
              </a:prstGeom>
              <a:blipFill rotWithShape="0">
                <a:blip r:embed="rId4"/>
                <a:stretch>
                  <a:fillRect l="-1058" t="-10345" b="-32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412918" y="2252891"/>
                <a:ext cx="11527865" cy="529376"/>
              </a:xfrm>
              <a:prstGeom prst="rect">
                <a:avLst/>
              </a:prstGeom>
            </p:spPr>
            <p:txBody>
              <a:bodyPr wrap="square">
                <a:spAutoFit/>
              </a:bodyPr>
              <a:lstStyle/>
              <a:p>
                <a:pPr algn="just">
                  <a:tabLst>
                    <a:tab pos="630555" algn="l"/>
                  </a:tabLst>
                </a:pPr>
                <a:r>
                  <a:rPr lang="en-US" sz="2800" b="1" dirty="0" err="1">
                    <a:solidFill>
                      <a:prstClr val="black"/>
                    </a:solidFill>
                    <a:latin typeface="Times New Roman" panose="02020603050405020304" pitchFamily="18" charset="0"/>
                    <a:ea typeface="Times New Roman" panose="02020603050405020304" pitchFamily="18" charset="0"/>
                  </a:rPr>
                  <a:t>Bước</a:t>
                </a:r>
                <a:r>
                  <a:rPr lang="en-US" sz="2800" b="1" dirty="0">
                    <a:solidFill>
                      <a:prstClr val="black"/>
                    </a:solidFill>
                    <a:latin typeface="Times New Roman" panose="02020603050405020304" pitchFamily="18" charset="0"/>
                    <a:ea typeface="Times New Roman" panose="02020603050405020304" pitchFamily="18" charset="0"/>
                  </a:rPr>
                  <a:t> 1:</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2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7 </a:t>
                </a:r>
                <a:r>
                  <a:rPr lang="en-US" sz="2800" dirty="0" err="1">
                    <a:solidFill>
                      <a:prstClr val="black"/>
                    </a:solidFill>
                    <a:latin typeface="Times New Roman" panose="02020603050405020304" pitchFamily="18" charset="0"/>
                    <a:ea typeface="Times New Roman" panose="02020603050405020304" pitchFamily="18" charset="0"/>
                  </a:rPr>
                  <a:t>vị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trí</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oMath>
                </a14:m>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7</m:t>
                        </m:r>
                      </m:sub>
                      <m:sup>
                        <m:r>
                          <a:rPr lang="en-US" sz="2800" i="1">
                            <a:solidFill>
                              <a:prstClr val="black"/>
                            </a:solidFill>
                            <a:latin typeface="Cambria Math" panose="02040503050406030204" pitchFamily="18" charset="0"/>
                            <a:ea typeface="Times New Roman" panose="02020603050405020304" pitchFamily="18" charset="0"/>
                          </a:rPr>
                          <m:t>3</m:t>
                        </m:r>
                      </m:sup>
                    </m:sSubSup>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4" name="Rectangle 6"/>
              <p:cNvSpPr>
                <a:spLocks noRot="1" noChangeAspect="1" noMove="1" noResize="1" noEditPoints="1" noAdjustHandles="1" noChangeArrowheads="1" noChangeShapeType="1" noTextEdit="1"/>
              </p:cNvSpPr>
              <p:nvPr/>
            </p:nvSpPr>
            <p:spPr>
              <a:xfrm>
                <a:off x="412918" y="2252891"/>
                <a:ext cx="11527865" cy="529376"/>
              </a:xfrm>
              <a:prstGeom prst="rect">
                <a:avLst/>
              </a:prstGeom>
              <a:blipFill rotWithShape="0">
                <a:blip r:embed="rId5"/>
                <a:stretch>
                  <a:fillRect l="-1111" t="-11628" b="-32558"/>
                </a:stretch>
              </a:blipFill>
            </p:spPr>
            <p:txBody>
              <a:bodyPr/>
              <a:lstStyle/>
              <a:p>
                <a:r>
                  <a:rPr lang="en-US">
                    <a:noFill/>
                  </a:rPr>
                  <a:t> </a:t>
                </a:r>
              </a:p>
            </p:txBody>
          </p:sp>
        </mc:Fallback>
      </mc:AlternateContent>
      <p:sp>
        <p:nvSpPr>
          <p:cNvPr id="16" name="Rectangle 6"/>
          <p:cNvSpPr/>
          <p:nvPr/>
        </p:nvSpPr>
        <p:spPr>
          <a:xfrm>
            <a:off x="488793" y="372865"/>
            <a:ext cx="11527865"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8</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6"/>
              <p:cNvSpPr/>
              <p:nvPr/>
            </p:nvSpPr>
            <p:spPr>
              <a:xfrm>
                <a:off x="363716" y="848856"/>
                <a:ext cx="11527865" cy="1384995"/>
              </a:xfrm>
              <a:prstGeom prst="rect">
                <a:avLst/>
              </a:prstGeom>
            </p:spPr>
            <p:txBody>
              <a:bodyPr wrap="square">
                <a:spAutoFit/>
              </a:bodyPr>
              <a:lstStyle/>
              <a:p>
                <a:pPr algn="just">
                  <a:tabLst>
                    <a:tab pos="630555" algn="l"/>
                  </a:tabLst>
                </a:pPr>
                <a:r>
                  <a:rPr lang="en-US" sz="2800" i="1" u="sng" dirty="0">
                    <a:solidFill>
                      <a:prstClr val="black"/>
                    </a:solidFill>
                    <a:latin typeface="Times New Roman" panose="02020603050405020304" pitchFamily="18" charset="0"/>
                    <a:ea typeface="Times New Roman" panose="02020603050405020304" pitchFamily="18" charset="0"/>
                  </a:rPr>
                  <a:t>*Ý </a:t>
                </a:r>
                <a:r>
                  <a:rPr lang="en-US" sz="2800" i="1" u="sng" dirty="0" err="1">
                    <a:solidFill>
                      <a:prstClr val="black"/>
                    </a:solidFill>
                    <a:latin typeface="Times New Roman" panose="02020603050405020304" pitchFamily="18" charset="0"/>
                    <a:ea typeface="Times New Roman" panose="02020603050405020304" pitchFamily="18" charset="0"/>
                  </a:rPr>
                  <a:t>tưởng</a:t>
                </a:r>
                <a:r>
                  <a:rPr lang="en-US" sz="2800" i="1" u="sng" dirty="0">
                    <a:solidFill>
                      <a:prstClr val="black"/>
                    </a:solidFill>
                    <a:latin typeface="Times New Roman" panose="02020603050405020304" pitchFamily="18" charset="0"/>
                    <a:ea typeface="Times New Roman" panose="02020603050405020304" pitchFamily="18" charset="0"/>
                  </a:rPr>
                  <a: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Đầu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tiên</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chọn</a:t>
                </a:r>
                <a:r>
                  <a:rPr lang="en-US" sz="2800" dirty="0">
                    <a:solidFill>
                      <a:prstClr val="black"/>
                    </a:solidFill>
                    <a:latin typeface="Times New Roman" panose="02020603050405020304" pitchFamily="18" charset="0"/>
                    <a:ea typeface="Times New Roman" panose="02020603050405020304" pitchFamily="18" charset="0"/>
                  </a:rPr>
                  <a:t> 7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gồm</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2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4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0</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4</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5</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7</m:t>
                        </m:r>
                      </m:e>
                    </m:d>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rồi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7 </a:t>
                </a:r>
                <a:r>
                  <a:rPr lang="en-US" sz="2800" dirty="0" err="1">
                    <a:solidFill>
                      <a:prstClr val="black"/>
                    </a:solidFill>
                    <a:latin typeface="Times New Roman" panose="02020603050405020304" pitchFamily="18" charset="0"/>
                    <a:ea typeface="Times New Roman" panose="02020603050405020304" pitchFamily="18" charset="0"/>
                  </a:rPr>
                  <a:t>vị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trí</a:t>
                </a:r>
                <a:r>
                  <a:rPr lang="en-US" sz="2800" dirty="0">
                    <a:solidFill>
                      <a:prstClr val="black"/>
                    </a:solidFill>
                    <a:latin typeface="Times New Roman" panose="02020603050405020304" pitchFamily="18" charset="0"/>
                    <a:ea typeface="Times New Roman" panose="02020603050405020304" pitchFamily="18" charset="0"/>
                  </a:rPr>
                  <a:t>. Sau </a:t>
                </a:r>
                <a:r>
                  <a:rPr lang="en-US" sz="2800" dirty="0" err="1">
                    <a:solidFill>
                      <a:prstClr val="black"/>
                    </a:solidFill>
                    <a:latin typeface="Times New Roman" panose="02020603050405020304" pitchFamily="18" charset="0"/>
                    <a:ea typeface="Times New Roman" panose="02020603050405020304" pitchFamily="18" charset="0"/>
                  </a:rPr>
                  <a:t>đó</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trừ</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trường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hợp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0 </a:t>
                </a:r>
                <a:r>
                  <a:rPr lang="en-US" sz="2800" dirty="0" err="1">
                    <a:solidFill>
                      <a:prstClr val="black"/>
                    </a:solidFill>
                    <a:latin typeface="Times New Roman" panose="02020603050405020304" pitchFamily="18" charset="0"/>
                    <a:ea typeface="Times New Roman" panose="02020603050405020304" pitchFamily="18" charset="0"/>
                  </a:rPr>
                  <a:t>đứng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đầu</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7" name="Rectangle 6"/>
              <p:cNvSpPr>
                <a:spLocks noRot="1" noChangeAspect="1" noMove="1" noResize="1" noEditPoints="1" noAdjustHandles="1" noChangeArrowheads="1" noChangeShapeType="1" noTextEdit="1"/>
              </p:cNvSpPr>
              <p:nvPr/>
            </p:nvSpPr>
            <p:spPr>
              <a:xfrm>
                <a:off x="363716" y="848856"/>
                <a:ext cx="11527865" cy="1384995"/>
              </a:xfrm>
              <a:prstGeom prst="rect">
                <a:avLst/>
              </a:prstGeom>
              <a:blipFill rotWithShape="0">
                <a:blip r:embed="rId6"/>
                <a:stretch>
                  <a:fillRect l="-1111" t="-4405" r="-1058" b="-11454"/>
                </a:stretch>
              </a:blipFill>
            </p:spPr>
            <p:txBody>
              <a:bodyPr/>
              <a:lstStyle/>
              <a:p>
                <a:r>
                  <a:rPr lang="en-US">
                    <a:noFill/>
                  </a:rPr>
                  <a:t> </a:t>
                </a:r>
              </a:p>
            </p:txBody>
          </p:sp>
        </mc:Fallback>
      </mc:AlternateContent>
      <p:sp>
        <p:nvSpPr>
          <p:cNvPr id="18" name="Isosceles Triangle 17">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542151" y="1594340"/>
                <a:ext cx="11371729" cy="2850011"/>
              </a:xfrm>
              <a:prstGeom prst="rect">
                <a:avLst/>
              </a:prstGeom>
            </p:spPr>
            <p:txBody>
              <a:bodyPr wrap="square">
                <a:spAutoFit/>
              </a:bodyPr>
              <a:lstStyle/>
              <a:p>
                <a:pPr marL="457200" algn="just">
                  <a:lnSpc>
                    <a:spcPct val="115000"/>
                  </a:lnSpc>
                </a:pP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Câu </a:t>
                </a:r>
                <a:r>
                  <a:rPr lang="en-US"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9</a:t>
                </a: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Giải</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bóng</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chuyền</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quốc</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tế</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VTV</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Cup</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có</a:t>
                </a:r>
                <a:r>
                  <a:rPr lang="vi-VN" sz="3200" dirty="0">
                    <a:solidFill>
                      <a:prstClr val="black"/>
                    </a:solidFill>
                    <a:latin typeface="Times New Roman" panose="02020603050405020304" pitchFamily="18" charset="0"/>
                    <a:ea typeface="Calibri" panose="020F0502020204030204" pitchFamily="34" charset="0"/>
                  </a:rPr>
                  <a:t> 8 </a:t>
                </a:r>
                <a:r>
                  <a:rPr lang="vi-VN" sz="3200" dirty="0" err="1">
                    <a:solidFill>
                      <a:prstClr val="black"/>
                    </a:solidFill>
                    <a:latin typeface="Times New Roman" panose="02020603050405020304" pitchFamily="18" charset="0"/>
                    <a:ea typeface="Calibri" panose="020F0502020204030204" pitchFamily="34" charset="0"/>
                  </a:rPr>
                  <a:t>đội</a:t>
                </a:r>
                <a:r>
                  <a:rPr lang="vi-VN" sz="3200" dirty="0">
                    <a:solidFill>
                      <a:prstClr val="black"/>
                    </a:solidFill>
                    <a:latin typeface="Times New Roman" panose="02020603050405020304" pitchFamily="18" charset="0"/>
                    <a:ea typeface="Calibri" panose="020F0502020204030204" pitchFamily="34" charset="0"/>
                  </a:rPr>
                  <a:t> tham gia, trong </a:t>
                </a:r>
                <a:r>
                  <a:rPr lang="vi-VN" sz="3200" dirty="0" err="1">
                    <a:solidFill>
                      <a:prstClr val="black"/>
                    </a:solidFill>
                    <a:latin typeface="Times New Roman" panose="02020603050405020304" pitchFamily="18" charset="0"/>
                    <a:ea typeface="Calibri" panose="020F0502020204030204" pitchFamily="34" charset="0"/>
                  </a:rPr>
                  <a:t>đó</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có</a:t>
                </a:r>
                <a:r>
                  <a:rPr lang="vi-VN" sz="3200" dirty="0">
                    <a:solidFill>
                      <a:prstClr val="black"/>
                    </a:solidFill>
                    <a:latin typeface="Times New Roman" panose="02020603050405020304" pitchFamily="18" charset="0"/>
                    <a:ea typeface="Calibri" panose="020F0502020204030204" pitchFamily="34" charset="0"/>
                  </a:rPr>
                  <a:t> hai </a:t>
                </a:r>
                <a:r>
                  <a:rPr lang="vi-VN" sz="3200" dirty="0" err="1">
                    <a:solidFill>
                      <a:prstClr val="black"/>
                    </a:solidFill>
                    <a:latin typeface="Times New Roman" panose="02020603050405020304" pitchFamily="18" charset="0"/>
                    <a:ea typeface="Calibri" panose="020F0502020204030204" pitchFamily="34" charset="0"/>
                  </a:rPr>
                  <a:t>đội</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Việt</a:t>
                </a:r>
                <a:r>
                  <a:rPr lang="vi-VN" sz="3200" dirty="0">
                    <a:solidFill>
                      <a:prstClr val="black"/>
                    </a:solidFill>
                    <a:latin typeface="Times New Roman" panose="02020603050405020304" pitchFamily="18" charset="0"/>
                    <a:ea typeface="Calibri" panose="020F0502020204030204" pitchFamily="34" charset="0"/>
                  </a:rPr>
                  <a:t> Nam. Ban </a:t>
                </a:r>
                <a:r>
                  <a:rPr lang="vi-VN" sz="3200" dirty="0" err="1">
                    <a:solidFill>
                      <a:prstClr val="black"/>
                    </a:solidFill>
                    <a:latin typeface="Times New Roman" panose="02020603050405020304" pitchFamily="18" charset="0"/>
                    <a:ea typeface="Calibri" panose="020F0502020204030204" pitchFamily="34" charset="0"/>
                  </a:rPr>
                  <a:t>tổ</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chức</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bốc</a:t>
                </a:r>
                <a:r>
                  <a:rPr lang="vi-VN" sz="3200" dirty="0">
                    <a:solidFill>
                      <a:prstClr val="black"/>
                    </a:solidFill>
                    <a:latin typeface="Times New Roman" panose="02020603050405020304" pitchFamily="18" charset="0"/>
                    <a:ea typeface="Calibri" panose="020F0502020204030204" pitchFamily="34" charset="0"/>
                  </a:rPr>
                  <a:t> thăm </a:t>
                </a:r>
                <a:r>
                  <a:rPr lang="vi-VN" sz="3200" dirty="0" err="1">
                    <a:solidFill>
                      <a:prstClr val="black"/>
                    </a:solidFill>
                    <a:latin typeface="Times New Roman" panose="02020603050405020304" pitchFamily="18" charset="0"/>
                    <a:ea typeface="Calibri" panose="020F0502020204030204" pitchFamily="34" charset="0"/>
                  </a:rPr>
                  <a:t>ngẫu</a:t>
                </a:r>
                <a:r>
                  <a:rPr lang="vi-VN" sz="3200" dirty="0">
                    <a:solidFill>
                      <a:prstClr val="black"/>
                    </a:solidFill>
                    <a:latin typeface="Times New Roman" panose="02020603050405020304" pitchFamily="18" charset="0"/>
                    <a:ea typeface="Calibri" panose="020F0502020204030204" pitchFamily="34" charset="0"/>
                  </a:rPr>
                  <a:t> nhiên </a:t>
                </a:r>
                <a:r>
                  <a:rPr lang="vi-VN" sz="3200" dirty="0" err="1">
                    <a:solidFill>
                      <a:prstClr val="black"/>
                    </a:solidFill>
                    <a:latin typeface="Times New Roman" panose="02020603050405020304" pitchFamily="18" charset="0"/>
                    <a:ea typeface="Calibri" panose="020F0502020204030204" pitchFamily="34" charset="0"/>
                  </a:rPr>
                  <a:t>để</a:t>
                </a:r>
                <a:r>
                  <a:rPr lang="vi-VN" sz="3200" dirty="0">
                    <a:solidFill>
                      <a:prstClr val="black"/>
                    </a:solidFill>
                    <a:latin typeface="Times New Roman" panose="02020603050405020304" pitchFamily="18" charset="0"/>
                    <a:ea typeface="Calibri" panose="020F0502020204030204" pitchFamily="34" charset="0"/>
                  </a:rPr>
                  <a:t> chia </a:t>
                </a:r>
                <a:r>
                  <a:rPr lang="vi-VN" sz="3200" dirty="0" err="1">
                    <a:solidFill>
                      <a:prstClr val="black"/>
                    </a:solidFill>
                    <a:latin typeface="Times New Roman" panose="02020603050405020304" pitchFamily="18" charset="0"/>
                    <a:ea typeface="Calibri" panose="020F0502020204030204" pitchFamily="34" charset="0"/>
                  </a:rPr>
                  <a:t>thành</a:t>
                </a:r>
                <a:r>
                  <a:rPr lang="vi-VN" sz="3200" dirty="0">
                    <a:solidFill>
                      <a:prstClr val="black"/>
                    </a:solidFill>
                    <a:latin typeface="Times New Roman" panose="02020603050405020304" pitchFamily="18" charset="0"/>
                    <a:ea typeface="Calibri" panose="020F0502020204030204" pitchFamily="34" charset="0"/>
                  </a:rPr>
                  <a:t> hai </a:t>
                </a:r>
                <a:r>
                  <a:rPr lang="vi-VN" sz="3200" dirty="0" err="1">
                    <a:solidFill>
                      <a:prstClr val="black"/>
                    </a:solidFill>
                    <a:latin typeface="Times New Roman" panose="02020603050405020304" pitchFamily="18" charset="0"/>
                    <a:ea typeface="Calibri" panose="020F0502020204030204" pitchFamily="34" charset="0"/>
                  </a:rPr>
                  <a:t>bảng</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đấu</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mỗi</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bảng</a:t>
                </a:r>
                <a:r>
                  <a:rPr lang="vi-VN" sz="3200" dirty="0">
                    <a:solidFill>
                      <a:prstClr val="black"/>
                    </a:solidFill>
                    <a:latin typeface="Times New Roman" panose="02020603050405020304" pitchFamily="18" charset="0"/>
                    <a:ea typeface="Calibri" panose="020F0502020204030204" pitchFamily="34" charset="0"/>
                  </a:rPr>
                  <a:t> 4 </a:t>
                </a:r>
                <a:r>
                  <a:rPr lang="vi-VN" sz="3200" dirty="0" err="1">
                    <a:solidFill>
                      <a:prstClr val="black"/>
                    </a:solidFill>
                    <a:latin typeface="Times New Roman" panose="02020603050405020304" pitchFamily="18" charset="0"/>
                    <a:ea typeface="Calibri" panose="020F0502020204030204" pitchFamily="34" charset="0"/>
                  </a:rPr>
                  <a:t>đội</a:t>
                </a:r>
                <a:r>
                  <a:rPr lang="vi-VN" sz="3200" dirty="0">
                    <a:solidFill>
                      <a:prstClr val="black"/>
                    </a:solidFill>
                    <a:latin typeface="Times New Roman" panose="02020603050405020304" pitchFamily="18" charset="0"/>
                    <a:ea typeface="Calibri" panose="020F0502020204030204" pitchFamily="34" charset="0"/>
                  </a:rPr>
                  <a:t>.</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Số</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cách</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bốc</a:t>
                </a:r>
                <a:r>
                  <a:rPr lang="en-US"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để</a:t>
                </a:r>
                <a:r>
                  <a:rPr lang="vi-VN" sz="3200" dirty="0">
                    <a:solidFill>
                      <a:prstClr val="black"/>
                    </a:solidFill>
                    <a:latin typeface="Times New Roman" panose="02020603050405020304" pitchFamily="18" charset="0"/>
                    <a:ea typeface="Calibri" panose="020F0502020204030204" pitchFamily="34" charset="0"/>
                  </a:rPr>
                  <a:t> hai </a:t>
                </a:r>
                <a:r>
                  <a:rPr lang="vi-VN" sz="3200" dirty="0" err="1">
                    <a:solidFill>
                      <a:prstClr val="black"/>
                    </a:solidFill>
                    <a:latin typeface="Times New Roman" panose="02020603050405020304" pitchFamily="18" charset="0"/>
                    <a:ea typeface="Calibri" panose="020F0502020204030204" pitchFamily="34" charset="0"/>
                  </a:rPr>
                  <a:t>đội</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của</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Việt</a:t>
                </a:r>
                <a:r>
                  <a:rPr lang="vi-VN" sz="3200" dirty="0">
                    <a:solidFill>
                      <a:prstClr val="black"/>
                    </a:solidFill>
                    <a:latin typeface="Times New Roman" panose="02020603050405020304" pitchFamily="18" charset="0"/>
                    <a:ea typeface="Calibri" panose="020F0502020204030204" pitchFamily="34" charset="0"/>
                  </a:rPr>
                  <a:t> Nam </a:t>
                </a:r>
                <a:r>
                  <a:rPr lang="vi-VN" sz="3200" dirty="0" err="1">
                    <a:solidFill>
                      <a:prstClr val="black"/>
                    </a:solidFill>
                    <a:latin typeface="Times New Roman" panose="02020603050405020304" pitchFamily="18" charset="0"/>
                    <a:ea typeface="Calibri" panose="020F0502020204030204" pitchFamily="34" charset="0"/>
                  </a:rPr>
                  <a:t>nằm</a:t>
                </a:r>
                <a:r>
                  <a:rPr lang="vi-VN" sz="3200" dirty="0">
                    <a:solidFill>
                      <a:prstClr val="black"/>
                    </a:solidFill>
                    <a:latin typeface="Times New Roman" panose="02020603050405020304" pitchFamily="18" charset="0"/>
                    <a:ea typeface="Calibri" panose="020F0502020204030204" pitchFamily="34" charset="0"/>
                  </a:rPr>
                  <a:t> ở hai </a:t>
                </a:r>
                <a:r>
                  <a:rPr lang="vi-VN" sz="3200" dirty="0" err="1">
                    <a:solidFill>
                      <a:prstClr val="black"/>
                    </a:solidFill>
                    <a:latin typeface="Times New Roman" panose="02020603050405020304" pitchFamily="18" charset="0"/>
                    <a:ea typeface="Calibri" panose="020F0502020204030204" pitchFamily="34" charset="0"/>
                  </a:rPr>
                  <a:t>bảng</a:t>
                </a:r>
                <a:r>
                  <a:rPr lang="vi-VN"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khác</a:t>
                </a:r>
                <a:r>
                  <a:rPr lang="vi-VN" sz="3200" dirty="0">
                    <a:solidFill>
                      <a:prstClr val="black"/>
                    </a:solidFill>
                    <a:latin typeface="Times New Roman" panose="02020603050405020304" pitchFamily="18" charset="0"/>
                    <a:ea typeface="Calibri" panose="020F0502020204030204" pitchFamily="34" charset="0"/>
                  </a:rPr>
                  <a:t> nhau </a:t>
                </a:r>
                <a:r>
                  <a:rPr lang="en-US" sz="3200" dirty="0" err="1">
                    <a:solidFill>
                      <a:prstClr val="black"/>
                    </a:solidFill>
                    <a:latin typeface="Times New Roman" panose="02020603050405020304" pitchFamily="18" charset="0"/>
                    <a:ea typeface="Calibri" panose="020F0502020204030204" pitchFamily="34" charset="0"/>
                  </a:rPr>
                  <a:t>là</a:t>
                </a:r>
                <a:endParaRPr lang="en-US" sz="3200" dirty="0">
                  <a:solidFill>
                    <a:prstClr val="black"/>
                  </a:solidFill>
                  <a:ea typeface="Calibri" panose="020F0502020204030204" pitchFamily="34" charset="0"/>
                </a:endParaRPr>
              </a:p>
              <a:p>
                <a:pPr algn="just"/>
                <a:r>
                  <a:rPr lang="en-US" sz="3200" b="1" dirty="0">
                    <a:solidFill>
                      <a:srgbClr val="0000FF"/>
                    </a:solidFill>
                    <a:latin typeface="Times New Roman" panose="02020603050405020304" pitchFamily="18" charset="0"/>
                    <a:ea typeface="Times New Roman" panose="02020603050405020304" pitchFamily="18" charset="0"/>
                  </a:rPr>
                  <a:t> 	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30</m:t>
                    </m:r>
                  </m:oMath>
                </a14:m>
                <a:r>
                  <a:rPr lang="en-US" sz="3200" dirty="0">
                    <a:solidFill>
                      <a:srgbClr val="000000"/>
                    </a:solidFill>
                    <a:latin typeface="Times New Roman" panose="02020603050405020304" pitchFamily="18" charset="0"/>
                    <a:ea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rPr>
                  <a:t> </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50</m:t>
                    </m:r>
                  </m:oMath>
                </a14:m>
                <a:r>
                  <a:rPr lang="en-US" sz="3200" dirty="0">
                    <a:solidFill>
                      <a:srgbClr val="000000"/>
                    </a:solidFill>
                    <a:latin typeface="Times New Roman" panose="02020603050405020304" pitchFamily="18" charset="0"/>
                    <a:ea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 </a:t>
                </a:r>
                <a:r>
                  <a:rPr lang="vi-VN" sz="3200" b="1" smtClean="0">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20</m:t>
                    </m:r>
                  </m:oMath>
                </a14:m>
                <a:r>
                  <a:rPr lang="en-US" sz="3200" dirty="0">
                    <a:solidFill>
                      <a:srgbClr val="000000"/>
                    </a:solidFill>
                    <a:latin typeface="Times New Roman" panose="02020603050405020304" pitchFamily="18" charset="0"/>
                    <a:ea typeface="Times New Roman" panose="02020603050405020304" pitchFamily="18" charset="0"/>
                  </a:rPr>
                  <a:t>.</a:t>
                </a:r>
                <a:r>
                  <a:rPr lang="en-US" sz="3200" dirty="0">
                    <a:solidFill>
                      <a:prstClr val="black"/>
                    </a:solidFill>
                    <a:latin typeface="Times New Roman" panose="02020603050405020304" pitchFamily="18" charset="0"/>
                    <a:ea typeface="Times New Roman" panose="02020603050405020304" pitchFamily="18" charset="0"/>
                  </a:rPr>
                  <a:t> </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40</m:t>
                    </m:r>
                  </m:oMath>
                </a14:m>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542151" y="1594340"/>
                <a:ext cx="11371729" cy="2850011"/>
              </a:xfrm>
              <a:prstGeom prst="rect">
                <a:avLst/>
              </a:prstGeom>
              <a:blipFill rotWithShape="0">
                <a:blip r:embed="rId3"/>
                <a:stretch>
                  <a:fillRect t="-1927" r="-1340" b="-5996"/>
                </a:stretch>
              </a:blipFill>
            </p:spPr>
            <p:txBody>
              <a:bodyPr/>
              <a:lstStyle/>
              <a:p>
                <a:r>
                  <a:rPr lang="en-US">
                    <a:noFill/>
                  </a:rPr>
                  <a:t> </a:t>
                </a:r>
              </a:p>
            </p:txBody>
          </p:sp>
        </mc:Fallback>
      </mc:AlternateContent>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p:sp>
        <p:nvSpPr>
          <p:cNvPr id="14" name="Oval 13"/>
          <p:cNvSpPr/>
          <p:nvPr/>
        </p:nvSpPr>
        <p:spPr>
          <a:xfrm>
            <a:off x="9675585" y="3904343"/>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6"/>
              <p:cNvSpPr/>
              <p:nvPr/>
            </p:nvSpPr>
            <p:spPr>
              <a:xfrm>
                <a:off x="409395" y="4497102"/>
                <a:ext cx="11527865" cy="1089465"/>
              </a:xfrm>
              <a:prstGeom prst="rect">
                <a:avLst/>
              </a:prstGeom>
            </p:spPr>
            <p:txBody>
              <a:bodyPr wrap="square">
                <a:spAutoFit/>
              </a:bodyPr>
              <a:lstStyle/>
              <a:p>
                <a:pPr>
                  <a:tabLst>
                    <a:tab pos="1260475" algn="l"/>
                  </a:tabLst>
                </a:pP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chia 8 </a:t>
                </a:r>
                <a:r>
                  <a:rPr lang="en-US" sz="3200" dirty="0" err="1">
                    <a:solidFill>
                      <a:prstClr val="black"/>
                    </a:solidFill>
                    <a:latin typeface="Times New Roman" panose="02020603050405020304" pitchFamily="18" charset="0"/>
                    <a:ea typeface="Times New Roman" panose="02020603050405020304" pitchFamily="18" charset="0"/>
                  </a:rPr>
                  <a:t>đội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thành</a:t>
                </a:r>
                <a:r>
                  <a:rPr lang="en-US" sz="3200" dirty="0">
                    <a:solidFill>
                      <a:prstClr val="black"/>
                    </a:solidFill>
                    <a:latin typeface="Times New Roman" panose="02020603050405020304" pitchFamily="18" charset="0"/>
                    <a:ea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đấu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Việt</a:t>
                </a:r>
                <a:r>
                  <a:rPr lang="en-US" sz="3200" dirty="0">
                    <a:solidFill>
                      <a:prstClr val="black"/>
                    </a:solidFill>
                    <a:latin typeface="Times New Roman" panose="02020603050405020304" pitchFamily="18" charset="0"/>
                    <a:ea typeface="Times New Roman" panose="02020603050405020304" pitchFamily="18" charset="0"/>
                  </a:rPr>
                  <a:t> Nam </a:t>
                </a:r>
                <a:r>
                  <a:rPr lang="en-US" sz="3200" dirty="0" err="1">
                    <a:solidFill>
                      <a:prstClr val="black"/>
                    </a:solidFill>
                    <a:latin typeface="Times New Roman" panose="02020603050405020304" pitchFamily="18" charset="0"/>
                    <a:ea typeface="Times New Roman" panose="02020603050405020304" pitchFamily="18" charset="0"/>
                  </a:rPr>
                  <a:t>nằm</a:t>
                </a:r>
                <a:r>
                  <a:rPr lang="en-US" sz="3200" dirty="0">
                    <a:solidFill>
                      <a:prstClr val="black"/>
                    </a:solidFill>
                    <a:latin typeface="Times New Roman" panose="02020603050405020304" pitchFamily="18" charset="0"/>
                    <a:ea typeface="Times New Roman" panose="02020603050405020304" pitchFamily="18" charset="0"/>
                  </a:rPr>
                  <a:t> ở </a:t>
                </a:r>
                <a:r>
                  <a:rPr lang="en-US" sz="3200" dirty="0" err="1">
                    <a:solidFill>
                      <a:prstClr val="black"/>
                    </a:solidFill>
                    <a:latin typeface="Times New Roman" panose="02020603050405020304" pitchFamily="18" charset="0"/>
                    <a:ea typeface="Times New Roman" panose="02020603050405020304" pitchFamily="18" charset="0"/>
                  </a:rPr>
                  <a:t>hai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6</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2</m:t>
                        </m:r>
                      </m:sub>
                      <m:sup>
                        <m:r>
                          <a:rPr lang="en-US" sz="3200" i="1">
                            <a:solidFill>
                              <a:prstClr val="black"/>
                            </a:solidFill>
                            <a:latin typeface="Cambria Math" panose="02040503050406030204" pitchFamily="18" charset="0"/>
                            <a:ea typeface="Times New Roman" panose="02020603050405020304" pitchFamily="18" charset="0"/>
                          </a:rPr>
                          <m:t>1</m:t>
                        </m:r>
                      </m:sup>
                    </m:sSubSup>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1</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40</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2" name="Rectangle 6"/>
              <p:cNvSpPr>
                <a:spLocks noRot="1" noChangeAspect="1" noMove="1" noResize="1" noEditPoints="1" noAdjustHandles="1" noChangeArrowheads="1" noChangeShapeType="1" noTextEdit="1"/>
              </p:cNvSpPr>
              <p:nvPr/>
            </p:nvSpPr>
            <p:spPr>
              <a:xfrm>
                <a:off x="409395" y="4497102"/>
                <a:ext cx="11527865" cy="1089465"/>
              </a:xfrm>
              <a:prstGeom prst="rect">
                <a:avLst/>
              </a:prstGeom>
              <a:blipFill rotWithShape="0">
                <a:blip r:embed="rId3"/>
                <a:stretch>
                  <a:fillRect l="-1322" t="-7865" b="-17416"/>
                </a:stretch>
              </a:blipFill>
            </p:spPr>
            <p:txBody>
              <a:bodyPr/>
              <a:lstStyle/>
              <a:p>
                <a:r>
                  <a:rPr lang="en-US">
                    <a:noFill/>
                  </a:rPr>
                  <a:t> </a:t>
                </a:r>
              </a:p>
            </p:txBody>
          </p:sp>
        </mc:Fallback>
      </mc:AlternateContent>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p:sp>
        <p:nvSpPr>
          <p:cNvPr id="10" name="Rectangle 6"/>
          <p:cNvSpPr/>
          <p:nvPr/>
        </p:nvSpPr>
        <p:spPr>
          <a:xfrm>
            <a:off x="454216" y="1516958"/>
            <a:ext cx="11527865"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9</a:t>
            </a:r>
            <a:r>
              <a:rPr lang="vi-VN" sz="3200" b="1" smtClean="0">
                <a:solidFill>
                  <a:srgbClr val="0000FF"/>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6"/>
              <p:cNvSpPr/>
              <p:nvPr/>
            </p:nvSpPr>
            <p:spPr>
              <a:xfrm>
                <a:off x="445255" y="2167123"/>
                <a:ext cx="11527865" cy="1089465"/>
              </a:xfrm>
              <a:prstGeom prst="rect">
                <a:avLst/>
              </a:prstGeom>
            </p:spPr>
            <p:txBody>
              <a:bodyPr wrap="square">
                <a:spAutoFit/>
              </a:bodyPr>
              <a:lstStyle/>
              <a:p>
                <a:pPr>
                  <a:tabLst>
                    <a:tab pos="1260475" algn="l"/>
                  </a:tabLst>
                </a:pPr>
                <a:r>
                  <a:rPr lang="en-US" sz="3200" b="1" dirty="0" err="1">
                    <a:solidFill>
                      <a:prstClr val="black"/>
                    </a:solidFill>
                    <a:latin typeface="Times New Roman" panose="02020603050405020304" pitchFamily="18" charset="0"/>
                    <a:ea typeface="Times New Roman" panose="02020603050405020304" pitchFamily="18" charset="0"/>
                  </a:rPr>
                  <a:t>Bảng</a:t>
                </a:r>
                <a:r>
                  <a:rPr lang="en-US" sz="3200" b="1" dirty="0">
                    <a:solidFill>
                      <a:prstClr val="black"/>
                    </a:solidFill>
                    <a:latin typeface="Times New Roman" panose="02020603050405020304" pitchFamily="18" charset="0"/>
                    <a:ea typeface="Times New Roman" panose="02020603050405020304" pitchFamily="18" charset="0"/>
                  </a:rPr>
                  <a:t> 1:</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8 </a:t>
                </a:r>
                <a:r>
                  <a:rPr lang="en-US" sz="3200" dirty="0" err="1">
                    <a:solidFill>
                      <a:prstClr val="black"/>
                    </a:solidFill>
                    <a:latin typeface="Times New Roman" panose="02020603050405020304" pitchFamily="18" charset="0"/>
                    <a:ea typeface="Times New Roman" panose="02020603050405020304" pitchFamily="18" charset="0"/>
                  </a:rPr>
                  <a:t>đội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tham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ngẫu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nhiên</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đội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Việt</a:t>
                </a:r>
                <a:r>
                  <a:rPr lang="en-US" sz="3200" dirty="0">
                    <a:solidFill>
                      <a:prstClr val="black"/>
                    </a:solidFill>
                    <a:latin typeface="Times New Roman" panose="02020603050405020304" pitchFamily="18" charset="0"/>
                    <a:ea typeface="Times New Roman" panose="02020603050405020304" pitchFamily="18" charset="0"/>
                  </a:rPr>
                  <a:t> Nam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3 </a:t>
                </a:r>
                <a:r>
                  <a:rPr lang="en-US" sz="3200" dirty="0" err="1">
                    <a:solidFill>
                      <a:prstClr val="black"/>
                    </a:solidFill>
                    <a:latin typeface="Times New Roman" panose="02020603050405020304" pitchFamily="18" charset="0"/>
                    <a:ea typeface="Times New Roman" panose="02020603050405020304" pitchFamily="18" charset="0"/>
                  </a:rPr>
                  <a:t>đội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nước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ngoài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6</m:t>
                        </m:r>
                      </m:sub>
                      <m:sup>
                        <m:r>
                          <a:rPr lang="en-US" sz="3200" i="1">
                            <a:solidFill>
                              <a:prstClr val="black"/>
                            </a:solidFill>
                            <a:latin typeface="Cambria Math" panose="02040503050406030204" pitchFamily="18" charset="0"/>
                            <a:ea typeface="Times New Roman" panose="02020603050405020304" pitchFamily="18" charset="0"/>
                          </a:rPr>
                          <m:t>3</m:t>
                        </m:r>
                      </m:sup>
                    </m:sSubSup>
                    <m:r>
                      <a:rPr lang="en-US" sz="3200" i="1">
                        <a:solidFill>
                          <a:prstClr val="black"/>
                        </a:solidFill>
                        <a:latin typeface="Cambria Math" panose="02040503050406030204" pitchFamily="18" charset="0"/>
                        <a:ea typeface="Times New Roman" panose="02020603050405020304" pitchFamily="18" charset="0"/>
                      </a:rPr>
                      <m:t>.</m:t>
                    </m:r>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2</m:t>
                        </m:r>
                      </m:sub>
                      <m:sup>
                        <m:r>
                          <a:rPr lang="en-US" sz="3200" i="1">
                            <a:solidFill>
                              <a:prstClr val="black"/>
                            </a:solidFill>
                            <a:latin typeface="Cambria Math" panose="02040503050406030204" pitchFamily="18" charset="0"/>
                            <a:ea typeface="Times New Roman" panose="02020603050405020304" pitchFamily="18" charset="0"/>
                          </a:rPr>
                          <m:t>1</m:t>
                        </m:r>
                      </m:sup>
                    </m:sSubSup>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1" name="Rectangle 6"/>
              <p:cNvSpPr>
                <a:spLocks noRot="1" noChangeAspect="1" noMove="1" noResize="1" noEditPoints="1" noAdjustHandles="1" noChangeArrowheads="1" noChangeShapeType="1" noTextEdit="1"/>
              </p:cNvSpPr>
              <p:nvPr/>
            </p:nvSpPr>
            <p:spPr>
              <a:xfrm>
                <a:off x="445255" y="2167123"/>
                <a:ext cx="11527865" cy="1089465"/>
              </a:xfrm>
              <a:prstGeom prst="rect">
                <a:avLst/>
              </a:prstGeom>
              <a:blipFill rotWithShape="0">
                <a:blip r:embed="rId4"/>
                <a:stretch>
                  <a:fillRect l="-1322" t="-7263" b="-16760"/>
                </a:stretch>
              </a:blipFill>
            </p:spPr>
            <p:txBody>
              <a:bodyPr/>
              <a:lstStyle/>
              <a:p>
                <a:r>
                  <a:rPr lang="en-US">
                    <a:noFill/>
                  </a:rPr>
                  <a:t> </a:t>
                </a:r>
              </a:p>
            </p:txBody>
          </p:sp>
        </mc:Fallback>
      </mc:AlternateContent>
      <p:sp>
        <p:nvSpPr>
          <p:cNvPr id="13" name="Rectangle 6"/>
          <p:cNvSpPr/>
          <p:nvPr/>
        </p:nvSpPr>
        <p:spPr>
          <a:xfrm>
            <a:off x="443119" y="3321850"/>
            <a:ext cx="11527865" cy="1077218"/>
          </a:xfrm>
          <a:prstGeom prst="rect">
            <a:avLst/>
          </a:prstGeom>
        </p:spPr>
        <p:txBody>
          <a:bodyPr wrap="square">
            <a:spAutoFit/>
          </a:bodyPr>
          <a:lstStyle/>
          <a:p>
            <a:pPr>
              <a:tabLst>
                <a:tab pos="1260475" algn="l"/>
              </a:tabLst>
            </a:pPr>
            <a:r>
              <a:rPr lang="en-US" sz="3200" b="1" dirty="0" err="1">
                <a:solidFill>
                  <a:prstClr val="black"/>
                </a:solidFill>
                <a:latin typeface="Times New Roman" panose="02020603050405020304" pitchFamily="18" charset="0"/>
                <a:ea typeface="Times New Roman" panose="02020603050405020304" pitchFamily="18" charset="0"/>
              </a:rPr>
              <a:t>Bảng</a:t>
            </a:r>
            <a:r>
              <a:rPr lang="en-US" sz="3200" b="1" dirty="0">
                <a:solidFill>
                  <a:prstClr val="black"/>
                </a:solidFill>
                <a:latin typeface="Times New Roman" panose="02020603050405020304" pitchFamily="18" charset="0"/>
                <a:ea typeface="Times New Roman" panose="02020603050405020304" pitchFamily="18" charset="0"/>
              </a:rPr>
              <a:t> 2</a:t>
            </a:r>
            <a:r>
              <a:rPr lang="en-US" sz="3200" dirty="0">
                <a:solidFill>
                  <a:prstClr val="black"/>
                </a:solidFill>
                <a:latin typeface="Times New Roman" panose="02020603050405020304" pitchFamily="18" charset="0"/>
                <a:ea typeface="Times New Roman" panose="02020603050405020304" pitchFamily="18" charset="0"/>
              </a:rPr>
              <a:t>: Sau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còn</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đội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Việt</a:t>
            </a:r>
            <a:r>
              <a:rPr lang="en-US" sz="3200" dirty="0">
                <a:solidFill>
                  <a:prstClr val="black"/>
                </a:solidFill>
                <a:latin typeface="Times New Roman" panose="02020603050405020304" pitchFamily="18" charset="0"/>
                <a:ea typeface="Times New Roman" panose="02020603050405020304" pitchFamily="18" charset="0"/>
              </a:rPr>
              <a:t> Nam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3 </a:t>
            </a:r>
            <a:r>
              <a:rPr lang="en-US" sz="3200" dirty="0" err="1">
                <a:solidFill>
                  <a:prstClr val="black"/>
                </a:solidFill>
                <a:latin typeface="Times New Roman" panose="02020603050405020304" pitchFamily="18" charset="0"/>
                <a:ea typeface="Times New Roman" panose="02020603050405020304" pitchFamily="18" charset="0"/>
              </a:rPr>
              <a:t>đội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nước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ngoài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a:t>
            </a:r>
          </a:p>
        </p:txBody>
      </p:sp>
      <p:sp>
        <p:nvSpPr>
          <p:cNvPr id="8"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4" name="Isosceles Triangle 13">
            <a:hlinkClick r:id="rId5"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hlinkClick r:id="rId6"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6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2"/>
              <p:cNvSpPr/>
              <p:nvPr/>
            </p:nvSpPr>
            <p:spPr>
              <a:xfrm>
                <a:off x="201488" y="1405655"/>
                <a:ext cx="11371729" cy="1151084"/>
              </a:xfrm>
              <a:prstGeom prst="rect">
                <a:avLst/>
              </a:prstGeom>
            </p:spPr>
            <p:txBody>
              <a:bodyPr wrap="square">
                <a:spAutoFit/>
              </a:bodyPr>
              <a:lstStyle/>
              <a:p>
                <a:pPr marL="457200" algn="just">
                  <a:lnSpc>
                    <a:spcPct val="115000"/>
                  </a:lnSpc>
                </a:pP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Câu 1</a:t>
                </a:r>
                <a:r>
                  <a:rPr lang="en-US"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0</a:t>
                </a:r>
                <a:r>
                  <a:rPr lang="vi-VN" sz="3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Đa</a:t>
                </a:r>
                <a:r>
                  <a:rPr lang="fr-FR" sz="3200" dirty="0">
                    <a:solidFill>
                      <a:prstClr val="black"/>
                    </a:solidFill>
                    <a:latin typeface="Times New Roman" panose="02020603050405020304" pitchFamily="18" charset="0"/>
                    <a:ea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giác</a:t>
                </a:r>
                <a:r>
                  <a:rPr lang="fr-FR" sz="3200" dirty="0">
                    <a:solidFill>
                      <a:prstClr val="black"/>
                    </a:solidFill>
                    <a:latin typeface="Times New Roman" panose="02020603050405020304" pitchFamily="18" charset="0"/>
                    <a:ea typeface="Calibri" panose="020F0502020204030204" pitchFamily="34" charset="0"/>
                  </a:rPr>
                  <a:t> </a:t>
                </a:r>
                <a:r>
                  <a:rPr lang="vi-VN" sz="3200" dirty="0" err="1">
                    <a:solidFill>
                      <a:prstClr val="black"/>
                    </a:solidFill>
                    <a:latin typeface="Times New Roman" panose="02020603050405020304" pitchFamily="18" charset="0"/>
                    <a:ea typeface="Calibri" panose="020F0502020204030204" pitchFamily="34" charset="0"/>
                  </a:rPr>
                  <a:t>lồi</a:t>
                </a:r>
                <a:r>
                  <a:rPr lang="fr-FR" sz="3200" dirty="0">
                    <a:solidFill>
                      <a:prstClr val="black"/>
                    </a:solidFill>
                    <a:latin typeface="Times New Roman" panose="02020603050405020304" pitchFamily="18" charset="0"/>
                    <a:ea typeface="Calibri" panose="020F0502020204030204" pitchFamily="34" charset="0"/>
                  </a:rPr>
                  <a:t> 12 </a:t>
                </a:r>
                <a:r>
                  <a:rPr lang="fr-FR" sz="3200" dirty="0" err="1">
                    <a:solidFill>
                      <a:prstClr val="black"/>
                    </a:solidFill>
                    <a:latin typeface="Times New Roman" panose="02020603050405020304" pitchFamily="18" charset="0"/>
                    <a:ea typeface="Calibri" panose="020F0502020204030204" pitchFamily="34" charset="0"/>
                  </a:rPr>
                  <a:t>cạnh</a:t>
                </a:r>
                <a:r>
                  <a:rPr lang="fr-FR" sz="3200" dirty="0">
                    <a:solidFill>
                      <a:prstClr val="black"/>
                    </a:solidFill>
                    <a:latin typeface="Times New Roman" panose="02020603050405020304" pitchFamily="18" charset="0"/>
                    <a:ea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có</a:t>
                </a:r>
                <a:r>
                  <a:rPr lang="fr-FR" sz="3200" dirty="0">
                    <a:solidFill>
                      <a:prstClr val="black"/>
                    </a:solidFill>
                    <a:latin typeface="Times New Roman" panose="02020603050405020304" pitchFamily="18" charset="0"/>
                    <a:ea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bao</a:t>
                </a:r>
                <a:r>
                  <a:rPr lang="fr-FR" sz="3200" dirty="0">
                    <a:solidFill>
                      <a:prstClr val="black"/>
                    </a:solidFill>
                    <a:latin typeface="Times New Roman" panose="02020603050405020304" pitchFamily="18" charset="0"/>
                    <a:ea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nhiêu</a:t>
                </a:r>
                <a:r>
                  <a:rPr lang="fr-FR" sz="3200" dirty="0">
                    <a:solidFill>
                      <a:prstClr val="black"/>
                    </a:solidFill>
                    <a:latin typeface="Times New Roman" panose="02020603050405020304" pitchFamily="18" charset="0"/>
                    <a:ea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đường</a:t>
                </a:r>
                <a:r>
                  <a:rPr lang="fr-FR" sz="3200" dirty="0">
                    <a:solidFill>
                      <a:prstClr val="black"/>
                    </a:solidFill>
                    <a:latin typeface="Times New Roman" panose="02020603050405020304" pitchFamily="18" charset="0"/>
                    <a:ea typeface="Calibri" panose="020F0502020204030204" pitchFamily="34" charset="0"/>
                  </a:rPr>
                  <a:t> </a:t>
                </a:r>
                <a:r>
                  <a:rPr lang="fr-FR" sz="3200" dirty="0" err="1">
                    <a:solidFill>
                      <a:prstClr val="black"/>
                    </a:solidFill>
                    <a:latin typeface="Times New Roman" panose="02020603050405020304" pitchFamily="18" charset="0"/>
                    <a:ea typeface="Calibri" panose="020F0502020204030204" pitchFamily="34" charset="0"/>
                  </a:rPr>
                  <a:t>chéo</a:t>
                </a:r>
                <a:r>
                  <a:rPr lang="fr-FR" sz="3200" dirty="0">
                    <a:solidFill>
                      <a:prstClr val="black"/>
                    </a:solidFill>
                    <a:latin typeface="Times New Roman" panose="02020603050405020304" pitchFamily="18" charset="0"/>
                    <a:ea typeface="Calibri" panose="020F0502020204030204" pitchFamily="34" charset="0"/>
                  </a:rPr>
                  <a:t> ?</a:t>
                </a:r>
                <a:endParaRPr lang="en-US" sz="3200" dirty="0">
                  <a:solidFill>
                    <a:prstClr val="black"/>
                  </a:solidFill>
                  <a:ea typeface="Calibri" panose="020F0502020204030204" pitchFamily="34" charset="0"/>
                </a:endParaRPr>
              </a:p>
              <a:p>
                <a:r>
                  <a:rPr lang="en-US" sz="3200" b="1" dirty="0">
                    <a:solidFill>
                      <a:srgbClr val="0000CC"/>
                    </a:solidFill>
                    <a:latin typeface="Times New Roman" panose="02020603050405020304" pitchFamily="18" charset="0"/>
                    <a:ea typeface="Times New Roman" panose="02020603050405020304" pitchFamily="18" charset="0"/>
                  </a:rPr>
                  <a:t>	A.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rPr>
                      <m:t>121</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B</a:t>
                </a:r>
                <a:r>
                  <a:rPr lang="en-US" sz="3200" b="1" dirty="0">
                    <a:solidFill>
                      <a:srgbClr val="0000CC"/>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54.</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C</a:t>
                </a:r>
                <a:r>
                  <a:rPr lang="en-US" sz="3200" b="1"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rPr>
                      <m:t>132</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D</a:t>
                </a:r>
                <a:r>
                  <a:rPr lang="en-US" sz="3200" b="1"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rPr>
                      <m:t>56</m:t>
                    </m:r>
                    <m:r>
                      <a:rPr lang="en-US" sz="3200" i="1">
                        <a:solidFill>
                          <a:prstClr val="black"/>
                        </a:solidFill>
                        <a:latin typeface="Cambria Math" panose="02040503050406030204" pitchFamily="18" charset="0"/>
                        <a:ea typeface="Calibri" panose="020F0502020204030204" pitchFamily="34" charset="0"/>
                      </a:rPr>
                      <m:t>.</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a:xfrm>
                <a:off x="201488" y="1405655"/>
                <a:ext cx="11371729" cy="1151084"/>
              </a:xfrm>
              <a:prstGeom prst="rect">
                <a:avLst/>
              </a:prstGeom>
              <a:blipFill rotWithShape="0">
                <a:blip r:embed="rId2"/>
                <a:stretch>
                  <a:fillRect t="-4787" b="-16489"/>
                </a:stretch>
              </a:blipFill>
            </p:spPr>
            <p:txBody>
              <a:bodyPr/>
              <a:lstStyle/>
              <a:p>
                <a:r>
                  <a:rPr lang="en-US">
                    <a:noFill/>
                  </a:rPr>
                  <a:t> </a:t>
                </a:r>
              </a:p>
            </p:txBody>
          </p:sp>
        </mc:Fallback>
      </mc:AlternateContent>
      <p:sp>
        <p:nvSpPr>
          <p:cNvPr id="11" name="Rectangle 6"/>
          <p:cNvSpPr/>
          <p:nvPr/>
        </p:nvSpPr>
        <p:spPr>
          <a:xfrm>
            <a:off x="428160" y="2801196"/>
            <a:ext cx="11527865"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10</a:t>
            </a:r>
            <a:r>
              <a:rPr lang="vi-VN" sz="3200" b="1" smtClean="0">
                <a:solidFill>
                  <a:srgbClr val="0000FF"/>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376593" y="3335948"/>
                <a:ext cx="11527865" cy="1077218"/>
              </a:xfrm>
              <a:prstGeom prst="rect">
                <a:avLst/>
              </a:prstGeom>
            </p:spPr>
            <p:txBody>
              <a:bodyPr wrap="square">
                <a:spAutoFit/>
              </a:bodyPr>
              <a:lstStyle/>
              <a:p>
                <a:pPr>
                  <a:tabLst>
                    <a:tab pos="1260475" algn="l"/>
                  </a:tabLst>
                </a:pPr>
                <a:r>
                  <a:rPr lang="en-US" sz="3200" b="1" i="1" dirty="0" err="1">
                    <a:solidFill>
                      <a:prstClr val="black"/>
                    </a:solidFill>
                    <a:latin typeface="Times New Roman" panose="02020603050405020304" pitchFamily="18" charset="0"/>
                    <a:ea typeface="Times New Roman" panose="02020603050405020304" pitchFamily="18" charset="0"/>
                  </a:rPr>
                  <a:t>Cách</a:t>
                </a:r>
                <a:r>
                  <a:rPr lang="en-US" sz="3200" b="1" i="1" dirty="0">
                    <a:solidFill>
                      <a:prstClr val="black"/>
                    </a:solidFill>
                    <a:latin typeface="Times New Roman" panose="02020603050405020304" pitchFamily="18" charset="0"/>
                    <a:ea typeface="Times New Roman" panose="02020603050405020304" pitchFamily="18" charset="0"/>
                  </a:rPr>
                  <a:t> 1</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Cứ</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rPr>
                      <m:t>2</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đỉnh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của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sẽ</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tạo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thành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đoạn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thẳng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gồm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cạnh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đường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chéo</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2" name="Rectangle 6"/>
              <p:cNvSpPr>
                <a:spLocks noRot="1" noChangeAspect="1" noMove="1" noResize="1" noEditPoints="1" noAdjustHandles="1" noChangeArrowheads="1" noChangeShapeType="1" noTextEdit="1"/>
              </p:cNvSpPr>
              <p:nvPr/>
            </p:nvSpPr>
            <p:spPr>
              <a:xfrm>
                <a:off x="376593" y="3335948"/>
                <a:ext cx="11527865" cy="1077218"/>
              </a:xfrm>
              <a:prstGeom prst="rect">
                <a:avLst/>
              </a:prstGeom>
              <a:blipFill rotWithShape="0">
                <a:blip r:embed="rId3"/>
                <a:stretch>
                  <a:fillRect l="-1375" t="-7910" r="-899" b="-16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788845" y="4419325"/>
                <a:ext cx="10665970" cy="591444"/>
              </a:xfrm>
              <a:prstGeom prst="rect">
                <a:avLst/>
              </a:prstGeom>
            </p:spPr>
            <p:txBody>
              <a:bodyPr wrap="square">
                <a:spAutoFit/>
              </a:bodyPr>
              <a:lstStyle/>
              <a:p>
                <a:pPr>
                  <a:tabLst>
                    <a:tab pos="1260475" algn="l"/>
                  </a:tabLst>
                </a:pP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prstClr val="black"/>
                            </a:solidFill>
                            <a:latin typeface="Cambria Math"/>
                            <a:ea typeface="Calibri" panose="020F0502020204030204" pitchFamily="34" charset="0"/>
                          </a:rPr>
                        </m:ctrlPr>
                      </m:sSubSupPr>
                      <m:e>
                        <m:r>
                          <a:rPr lang="en-US" sz="3200" i="1">
                            <a:solidFill>
                              <a:prstClr val="black"/>
                            </a:solidFill>
                            <a:latin typeface="Cambria Math" panose="02040503050406030204" pitchFamily="18" charset="0"/>
                            <a:ea typeface="Calibri" panose="020F0502020204030204" pitchFamily="34" charset="0"/>
                          </a:rPr>
                          <m:t>𝐶</m:t>
                        </m:r>
                      </m:e>
                      <m:sub>
                        <m:r>
                          <a:rPr lang="en-US" sz="3200" i="1">
                            <a:solidFill>
                              <a:prstClr val="black"/>
                            </a:solidFill>
                            <a:latin typeface="Cambria Math" panose="02040503050406030204" pitchFamily="18" charset="0"/>
                            <a:ea typeface="Calibri" panose="020F0502020204030204" pitchFamily="34" charset="0"/>
                          </a:rPr>
                          <m:t>12</m:t>
                        </m:r>
                      </m:sub>
                      <m:sup>
                        <m:r>
                          <a:rPr lang="en-US" sz="3200" i="1">
                            <a:solidFill>
                              <a:prstClr val="black"/>
                            </a:solidFill>
                            <a:latin typeface="Cambria Math" panose="02040503050406030204" pitchFamily="18" charset="0"/>
                            <a:ea typeface="Calibri" panose="020F0502020204030204" pitchFamily="34" charset="0"/>
                          </a:rPr>
                          <m:t>2</m:t>
                        </m:r>
                      </m:sup>
                    </m:sSubSup>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66</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cạnh</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4" name="Rectangle 6"/>
              <p:cNvSpPr>
                <a:spLocks noRot="1" noChangeAspect="1" noMove="1" noResize="1" noEditPoints="1" noAdjustHandles="1" noChangeArrowheads="1" noChangeShapeType="1" noTextEdit="1"/>
              </p:cNvSpPr>
              <p:nvPr/>
            </p:nvSpPr>
            <p:spPr>
              <a:xfrm>
                <a:off x="788845" y="4419325"/>
                <a:ext cx="10665970" cy="591444"/>
              </a:xfrm>
              <a:prstGeom prst="rect">
                <a:avLst/>
              </a:prstGeom>
              <a:blipFill rotWithShape="0">
                <a:blip r:embed="rId4"/>
                <a:stretch>
                  <a:fillRect l="-1429"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6"/>
              <p:cNvSpPr/>
              <p:nvPr/>
            </p:nvSpPr>
            <p:spPr>
              <a:xfrm>
                <a:off x="767374" y="4977507"/>
                <a:ext cx="11527865" cy="584775"/>
              </a:xfrm>
              <a:prstGeom prst="rect">
                <a:avLst/>
              </a:prstGeom>
            </p:spPr>
            <p:txBody>
              <a:bodyPr wrap="square">
                <a:spAutoFit/>
              </a:bodyPr>
              <a:lstStyle/>
              <a:p>
                <a:pPr>
                  <a:tabLst>
                    <a:tab pos="1260475" algn="l"/>
                  </a:tabLst>
                </a:pP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đường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chéo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rPr>
                      <m:t>66</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12</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54</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5" name="Rectangle 6"/>
              <p:cNvSpPr>
                <a:spLocks noRot="1" noChangeAspect="1" noMove="1" noResize="1" noEditPoints="1" noAdjustHandles="1" noChangeArrowheads="1" noChangeShapeType="1" noTextEdit="1"/>
              </p:cNvSpPr>
              <p:nvPr/>
            </p:nvSpPr>
            <p:spPr>
              <a:xfrm>
                <a:off x="767374" y="4977507"/>
                <a:ext cx="11527865" cy="584775"/>
              </a:xfrm>
              <a:prstGeom prst="rect">
                <a:avLst/>
              </a:prstGeom>
              <a:blipFill rotWithShape="0">
                <a:blip r:embed="rId5"/>
                <a:stretch>
                  <a:fillRect l="-1375" t="-14737" b="-3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6"/>
              <p:cNvSpPr/>
              <p:nvPr/>
            </p:nvSpPr>
            <p:spPr>
              <a:xfrm>
                <a:off x="336957" y="5651918"/>
                <a:ext cx="10921681" cy="823623"/>
              </a:xfrm>
              <a:prstGeom prst="rect">
                <a:avLst/>
              </a:prstGeom>
            </p:spPr>
            <p:txBody>
              <a:bodyPr wrap="square">
                <a:spAutoFit/>
              </a:bodyPr>
              <a:lstStyle/>
              <a:p>
                <a:pPr>
                  <a:tabLst>
                    <a:tab pos="1260475" algn="l"/>
                  </a:tabLst>
                </a:pPr>
                <a:r>
                  <a:rPr lang="en-US" sz="3200" b="1" i="1" dirty="0" err="1">
                    <a:solidFill>
                      <a:prstClr val="black"/>
                    </a:solidFill>
                    <a:latin typeface="Times New Roman" panose="02020603050405020304" pitchFamily="18" charset="0"/>
                    <a:ea typeface="Times New Roman" panose="02020603050405020304" pitchFamily="18" charset="0"/>
                  </a:rPr>
                  <a:t>Cách</a:t>
                </a:r>
                <a:r>
                  <a:rPr lang="en-US" sz="3200" b="1" i="1" dirty="0">
                    <a:solidFill>
                      <a:prstClr val="black"/>
                    </a:solidFill>
                    <a:latin typeface="Times New Roman" panose="02020603050405020304" pitchFamily="18" charset="0"/>
                    <a:ea typeface="Times New Roman" panose="02020603050405020304" pitchFamily="18" charset="0"/>
                  </a:rPr>
                  <a:t> 2</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đường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chéo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lồi</a:t>
                </a:r>
                <a:r>
                  <a:rPr lang="en-US" sz="3200" dirty="0">
                    <a:solidFill>
                      <a:prstClr val="black"/>
                    </a:solidFill>
                    <a:latin typeface="Times New Roman" panose="02020603050405020304" pitchFamily="18" charset="0"/>
                    <a:ea typeface="Times New Roman" panose="02020603050405020304" pitchFamily="18" charset="0"/>
                  </a:rPr>
                  <a:t> n </a:t>
                </a:r>
                <a:r>
                  <a:rPr lang="en-US" sz="3200" dirty="0" err="1">
                    <a:solidFill>
                      <a:prstClr val="black"/>
                    </a:solidFill>
                    <a:latin typeface="Times New Roman" panose="02020603050405020304" pitchFamily="18" charset="0"/>
                    <a:ea typeface="Times New Roman" panose="02020603050405020304" pitchFamily="18" charset="0"/>
                  </a:rPr>
                  <a:t>cạnh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3200" i="1">
                            <a:solidFill>
                              <a:prstClr val="black"/>
                            </a:solidFill>
                            <a:latin typeface="Cambria Math"/>
                            <a:ea typeface="Times New Roman" panose="02020603050405020304" pitchFamily="18" charset="0"/>
                          </a:rPr>
                        </m:ctrlPr>
                      </m:fPr>
                      <m:num>
                        <m:r>
                          <a:rPr lang="en-US" sz="3200" i="1">
                            <a:solidFill>
                              <a:prstClr val="black"/>
                            </a:solidFill>
                            <a:latin typeface="Cambria Math" panose="02040503050406030204" pitchFamily="18" charset="0"/>
                            <a:ea typeface="Times New Roman" panose="02020603050405020304" pitchFamily="18" charset="0"/>
                          </a:rPr>
                          <m:t>𝑛</m:t>
                        </m:r>
                        <m:d>
                          <m:dPr>
                            <m:ctrlPr>
                              <a:rPr lang="en-US" sz="3200" i="1">
                                <a:solidFill>
                                  <a:prstClr val="black"/>
                                </a:solidFill>
                                <a:latin typeface="Cambria Math"/>
                                <a:ea typeface="Times New Roman" panose="02020603050405020304" pitchFamily="18" charset="0"/>
                              </a:rPr>
                            </m:ctrlPr>
                          </m:dPr>
                          <m:e>
                            <m:r>
                              <a:rPr lang="en-US" sz="3200" i="1">
                                <a:solidFill>
                                  <a:prstClr val="black"/>
                                </a:solidFill>
                                <a:latin typeface="Cambria Math" panose="02040503050406030204" pitchFamily="18" charset="0"/>
                                <a:ea typeface="Times New Roman" panose="02020603050405020304" pitchFamily="18" charset="0"/>
                              </a:rPr>
                              <m:t>𝑛</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3</m:t>
                            </m:r>
                          </m:e>
                        </m:d>
                      </m:num>
                      <m:den>
                        <m:r>
                          <a:rPr lang="en-US" sz="3200" i="1">
                            <a:solidFill>
                              <a:prstClr val="black"/>
                            </a:solidFill>
                            <a:latin typeface="Cambria Math" panose="02040503050406030204" pitchFamily="18" charset="0"/>
                            <a:ea typeface="Times New Roman" panose="02020603050405020304" pitchFamily="18" charset="0"/>
                          </a:rPr>
                          <m:t>2</m:t>
                        </m:r>
                      </m:den>
                    </m:f>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6" name="Rectangle 6"/>
              <p:cNvSpPr>
                <a:spLocks noRot="1" noChangeAspect="1" noMove="1" noResize="1" noEditPoints="1" noAdjustHandles="1" noChangeArrowheads="1" noChangeShapeType="1" noTextEdit="1"/>
              </p:cNvSpPr>
              <p:nvPr/>
            </p:nvSpPr>
            <p:spPr>
              <a:xfrm>
                <a:off x="336957" y="5651918"/>
                <a:ext cx="10921681" cy="823623"/>
              </a:xfrm>
              <a:prstGeom prst="rect">
                <a:avLst/>
              </a:prstGeom>
              <a:blipFill rotWithShape="0">
                <a:blip r:embed="rId6"/>
                <a:stretch>
                  <a:fillRect l="-1395" b="-9630"/>
                </a:stretch>
              </a:blipFill>
            </p:spPr>
            <p:txBody>
              <a:bodyPr/>
              <a:lstStyle/>
              <a:p>
                <a:r>
                  <a:rPr lang="en-US">
                    <a:noFill/>
                  </a:rPr>
                  <a:t> </a:t>
                </a:r>
              </a:p>
            </p:txBody>
          </p:sp>
        </mc:Fallback>
      </mc:AlternateContent>
      <p:sp>
        <p:nvSpPr>
          <p:cNvPr id="17" name="Oval 16"/>
          <p:cNvSpPr/>
          <p:nvPr/>
        </p:nvSpPr>
        <p:spPr>
          <a:xfrm>
            <a:off x="3869873" y="203200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639041" y="365799"/>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3" name="Isosceles Triangle 12">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8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58335" y="1296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12" name="Rectangle 2"/>
              <p:cNvSpPr/>
              <p:nvPr/>
            </p:nvSpPr>
            <p:spPr>
              <a:xfrm>
                <a:off x="495838" y="2251753"/>
                <a:ext cx="11023600" cy="2795124"/>
              </a:xfrm>
              <a:prstGeom prst="rect">
                <a:avLst/>
              </a:prstGeom>
            </p:spPr>
            <p:txBody>
              <a:bodyPr wrap="square">
                <a:spAutoFit/>
              </a:bodyPr>
              <a:lstStyle/>
              <a:p>
                <a:pPr algn="just">
                  <a:lnSpc>
                    <a:spcPct val="107000"/>
                  </a:lnSpc>
                  <a:spcAft>
                    <a:spcPts val="800"/>
                  </a:spcAf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Xét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bảng</a:t>
                </a:r>
                <a:r>
                  <a:rPr lang="en-US" sz="3200" dirty="0">
                    <a:solidFill>
                      <a:prstClr val="black"/>
                    </a:solidFill>
                    <a:latin typeface="Times New Roman" panose="02020603050405020304" pitchFamily="18" charset="0"/>
                    <a:ea typeface="Times New Roman" panose="02020603050405020304" pitchFamily="18" charset="0"/>
                  </a:rPr>
                  <a:t> ô </a:t>
                </a:r>
                <a:r>
                  <a:rPr lang="en-US" sz="3200" dirty="0" err="1">
                    <a:solidFill>
                      <a:prstClr val="black"/>
                    </a:solidFill>
                    <a:latin typeface="Times New Roman" panose="02020603050405020304" pitchFamily="18" charset="0"/>
                    <a:ea typeface="Times New Roman" panose="02020603050405020304" pitchFamily="18" charset="0"/>
                  </a:rPr>
                  <a:t>vuông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gồm</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4</m:t>
                    </m:r>
                  </m:oMath>
                </a14:m>
                <a:r>
                  <a:rPr lang="en-US" sz="3200" dirty="0">
                    <a:solidFill>
                      <a:prstClr val="black"/>
                    </a:solidFill>
                    <a:latin typeface="Times New Roman" panose="02020603050405020304" pitchFamily="18" charset="0"/>
                    <a:ea typeface="Times New Roman" panose="02020603050405020304" pitchFamily="18" charset="0"/>
                  </a:rPr>
                  <a:t> ô </a:t>
                </a:r>
                <a:r>
                  <a:rPr lang="en-US" sz="3200" dirty="0" err="1">
                    <a:solidFill>
                      <a:prstClr val="black"/>
                    </a:solidFill>
                    <a:latin typeface="Times New Roman" panose="02020603050405020304" pitchFamily="18" charset="0"/>
                    <a:ea typeface="Times New Roman" panose="02020603050405020304" pitchFamily="18" charset="0"/>
                  </a:rPr>
                  <a:t>vuông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điền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mỗi</a:t>
                </a:r>
                <a:r>
                  <a:rPr lang="en-US" sz="3200" dirty="0">
                    <a:solidFill>
                      <a:prstClr val="black"/>
                    </a:solidFill>
                    <a:latin typeface="Times New Roman" panose="02020603050405020304" pitchFamily="18" charset="0"/>
                    <a:ea typeface="Times New Roman" panose="02020603050405020304" pitchFamily="18" charset="0"/>
                  </a:rPr>
                  <a:t> ô </a:t>
                </a:r>
                <a:r>
                  <a:rPr lang="en-US" sz="3200" dirty="0" err="1">
                    <a:solidFill>
                      <a:prstClr val="black"/>
                    </a:solidFill>
                    <a:latin typeface="Times New Roman" panose="02020603050405020304" pitchFamily="18" charset="0"/>
                    <a:ea typeface="Times New Roman" panose="02020603050405020304" pitchFamily="18" charset="0"/>
                  </a:rPr>
                  <a:t>vuông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hoặc</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1</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tổng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mỗi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tổng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mỗi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đều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bằng</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0</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Hỏi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a:t>
                </a:r>
              </a:p>
              <a:p>
                <a:pPr marL="457200" algn="just"/>
                <a:r>
                  <a:rPr lang="en-US" sz="3200" b="1" dirty="0">
                    <a:solidFill>
                      <a:srgbClr val="000099"/>
                    </a:solidFill>
                    <a:latin typeface="Times New Roman" panose="02020603050405020304" pitchFamily="18" charset="0"/>
                    <a:ea typeface="Times New Roman" panose="02020603050405020304" pitchFamily="18" charset="0"/>
                  </a:rPr>
                  <a:t>	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72</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99"/>
                    </a:solidFill>
                    <a:latin typeface="Times New Roman" panose="02020603050405020304" pitchFamily="18" charset="0"/>
                    <a:ea typeface="Times New Roman" panose="02020603050405020304" pitchFamily="18" charset="0"/>
                  </a:rPr>
                  <a:t>B</a:t>
                </a:r>
                <a:r>
                  <a:rPr lang="en-US" sz="3200" b="1" dirty="0">
                    <a:solidFill>
                      <a:srgbClr val="000099"/>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90</m:t>
                    </m:r>
                  </m:oMath>
                </a14:m>
                <a:r>
                  <a:rPr lang="en-US" sz="3200" dirty="0">
                    <a:solidFill>
                      <a:prstClr val="black"/>
                    </a:solidFill>
                    <a:latin typeface="Times New Roman" panose="02020603050405020304" pitchFamily="18" charset="0"/>
                    <a:ea typeface="Times New Roman" panose="02020603050405020304" pitchFamily="18" charset="0"/>
                  </a:rPr>
                  <a:t>.	</a:t>
                </a:r>
                <a:r>
                  <a:rPr lang="vi-VN" sz="3200" dirty="0" smtClean="0">
                    <a:solidFill>
                      <a:prstClr val="black"/>
                    </a:solidFill>
                    <a:latin typeface="Times New Roman" panose="02020603050405020304" pitchFamily="18" charset="0"/>
                    <a:ea typeface="Times New Roman" panose="02020603050405020304" pitchFamily="18" charset="0"/>
                  </a:rPr>
                  <a:t>	</a:t>
                </a:r>
                <a:r>
                  <a:rPr lang="en-US" sz="3200" b="1" dirty="0" smtClean="0">
                    <a:solidFill>
                      <a:srgbClr val="000099"/>
                    </a:solidFill>
                    <a:latin typeface="Times New Roman" panose="02020603050405020304" pitchFamily="18" charset="0"/>
                    <a:ea typeface="Times New Roman" panose="02020603050405020304" pitchFamily="18" charset="0"/>
                  </a:rPr>
                  <a:t>C</a:t>
                </a:r>
                <a:r>
                  <a:rPr lang="en-US" sz="3200" b="1" dirty="0">
                    <a:solidFill>
                      <a:srgbClr val="000099"/>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80</m:t>
                    </m:r>
                  </m:oMath>
                </a14:m>
                <a:r>
                  <a:rPr lang="en-US" sz="3200" dirty="0">
                    <a:solidFill>
                      <a:prstClr val="black"/>
                    </a:solidFill>
                    <a:latin typeface="Times New Roman" panose="02020603050405020304" pitchFamily="18" charset="0"/>
                    <a:ea typeface="Times New Roman" panose="02020603050405020304" pitchFamily="18" charset="0"/>
                  </a:rPr>
                  <a:t>.</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99"/>
                    </a:solidFill>
                    <a:latin typeface="Times New Roman" panose="02020603050405020304" pitchFamily="18" charset="0"/>
                    <a:ea typeface="Times New Roman" panose="02020603050405020304" pitchFamily="18" charset="0"/>
                  </a:rPr>
                  <a:t>D</a:t>
                </a:r>
                <a:r>
                  <a:rPr lang="en-US" sz="3200" b="1" dirty="0">
                    <a:solidFill>
                      <a:srgbClr val="000099"/>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144</m:t>
                    </m:r>
                  </m:oMath>
                </a14:m>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2" name="Rectangle 2"/>
              <p:cNvSpPr>
                <a:spLocks noRot="1" noChangeAspect="1" noMove="1" noResize="1" noEditPoints="1" noAdjustHandles="1" noChangeArrowheads="1" noChangeShapeType="1" noTextEdit="1"/>
              </p:cNvSpPr>
              <p:nvPr/>
            </p:nvSpPr>
            <p:spPr>
              <a:xfrm>
                <a:off x="495838" y="2251753"/>
                <a:ext cx="11023600" cy="2795124"/>
              </a:xfrm>
              <a:prstGeom prst="rect">
                <a:avLst/>
              </a:prstGeom>
              <a:blipFill rotWithShape="0">
                <a:blip r:embed="rId3"/>
                <a:stretch>
                  <a:fillRect l="-1382" t="-3050" r="-1382" b="-5882"/>
                </a:stretch>
              </a:blipFill>
            </p:spPr>
            <p:txBody>
              <a:bodyPr/>
              <a:lstStyle/>
              <a:p>
                <a:r>
                  <a:rPr lang="en-US">
                    <a:noFill/>
                  </a:rPr>
                  <a:t> </a:t>
                </a:r>
              </a:p>
            </p:txBody>
          </p:sp>
        </mc:Fallback>
      </mc:AlternateContent>
      <p:sp>
        <p:nvSpPr>
          <p:cNvPr id="14" name="Oval 6"/>
          <p:cNvSpPr/>
          <p:nvPr/>
        </p:nvSpPr>
        <p:spPr>
          <a:xfrm>
            <a:off x="4163566" y="4491263"/>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Isosceles Triangle 7">
            <a:hlinkClick r:id="rId4"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5"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47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280899" y="103102"/>
            <a:ext cx="11527865" cy="523220"/>
          </a:xfrm>
          <a:prstGeom prst="rect">
            <a:avLst/>
          </a:prstGeom>
        </p:spPr>
        <p:txBody>
          <a:bodyPr wrap="square">
            <a:spAutoFit/>
          </a:bodyPr>
          <a:lstStyle/>
          <a:p>
            <a:pPr algn="just">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1</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286451" y="579095"/>
                <a:ext cx="11527865" cy="548099"/>
              </a:xfrm>
              <a:prstGeom prst="rect">
                <a:avLst/>
              </a:prstGeom>
            </p:spPr>
            <p:txBody>
              <a:bodyPr wrap="square">
                <a:spAutoFit/>
              </a:bodyPr>
              <a:lstStyle/>
              <a:p>
                <a:pPr algn="just">
                  <a:lnSpc>
                    <a:spcPct val="115000"/>
                  </a:lnSpc>
                </a:pPr>
                <a:r>
                  <a:rPr lang="en-US" sz="2800" dirty="0" err="1">
                    <a:solidFill>
                      <a:srgbClr val="000000"/>
                    </a:solidFill>
                    <a:latin typeface="Times New Roman" panose="02020603050405020304" pitchFamily="18" charset="0"/>
                    <a:ea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rPr>
                  <a:t> 1: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286451" y="579095"/>
                <a:ext cx="11527865" cy="548099"/>
              </a:xfrm>
              <a:prstGeom prst="rect">
                <a:avLst/>
              </a:prstGeom>
              <a:blipFill rotWithShape="0">
                <a:blip r:embed="rId3"/>
                <a:stretch>
                  <a:fillRect l="-1111" t="-7778" b="-30000"/>
                </a:stretch>
              </a:blipFill>
            </p:spPr>
            <p:txBody>
              <a:bodyPr/>
              <a:lstStyle/>
              <a:p>
                <a:r>
                  <a:rPr lang="en-US">
                    <a:noFill/>
                  </a:rPr>
                  <a:t> </a:t>
                </a:r>
              </a:p>
            </p:txBody>
          </p:sp>
        </mc:Fallback>
      </mc:AlternateContent>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3" name="Rectangle 6"/>
              <p:cNvSpPr/>
              <p:nvPr/>
            </p:nvSpPr>
            <p:spPr>
              <a:xfrm>
                <a:off x="251875" y="1114841"/>
                <a:ext cx="11527865" cy="1578894"/>
              </a:xfrm>
              <a:prstGeom prst="rect">
                <a:avLst/>
              </a:prstGeom>
            </p:spPr>
            <p:txBody>
              <a:bodyPr wrap="square">
                <a:spAutoFit/>
              </a:bodyPr>
              <a:lstStyle/>
              <a:p>
                <a:pPr algn="just">
                  <a:lnSpc>
                    <a:spcPct val="115000"/>
                  </a:lnSpc>
                </a:pPr>
                <a:r>
                  <a:rPr lang="en-US" sz="2800" dirty="0" err="1">
                    <a:solidFill>
                      <a:srgbClr val="000000"/>
                    </a:solidFill>
                    <a:latin typeface="Times New Roman" panose="02020603050405020304" pitchFamily="18" charset="0"/>
                    <a:ea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rPr>
                  <a:t> 2: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tổng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0</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251875" y="1114841"/>
                <a:ext cx="11527865" cy="1578894"/>
              </a:xfrm>
              <a:prstGeom prst="rect">
                <a:avLst/>
              </a:prstGeom>
              <a:blipFill rotWithShape="0">
                <a:blip r:embed="rId4"/>
                <a:stretch>
                  <a:fillRect l="-1058" t="-2703" r="-1111" b="-7336"/>
                </a:stretch>
              </a:blipFill>
            </p:spPr>
            <p:txBody>
              <a:bodyPr/>
              <a:lstStyle/>
              <a:p>
                <a:r>
                  <a:rPr lang="en-US">
                    <a:noFill/>
                  </a:rPr>
                  <a:t> </a:t>
                </a:r>
              </a:p>
            </p:txBody>
          </p:sp>
        </mc:Fallback>
      </mc:AlternateContent>
      <p:sp>
        <p:nvSpPr>
          <p:cNvPr id="18" name="Rectangle 6"/>
          <p:cNvSpPr/>
          <p:nvPr/>
        </p:nvSpPr>
        <p:spPr>
          <a:xfrm>
            <a:off x="823480" y="2642889"/>
            <a:ext cx="5272520" cy="2074414"/>
          </a:xfrm>
          <a:prstGeom prst="rect">
            <a:avLst/>
          </a:prstGeom>
        </p:spPr>
        <p:txBody>
          <a:bodyPr wrap="square">
            <a:spAutoFit/>
          </a:bodyPr>
          <a:lstStyle/>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vẽ</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đánh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sau</a:t>
            </a:r>
            <a:r>
              <a:rPr lang="en-US" sz="2800" dirty="0">
                <a:solidFill>
                  <a:prstClr val="black"/>
                </a:solidFill>
                <a:latin typeface="Times New Roman" panose="02020603050405020304" pitchFamily="18" charset="0"/>
                <a:ea typeface="Times New Roman" panose="02020603050405020304" pitchFamily="18" charset="0"/>
              </a:rPr>
              <a:t>:</a:t>
            </a:r>
          </a:p>
        </p:txBody>
      </p:sp>
      <p:sp>
        <p:nvSpPr>
          <p:cNvPr id="19" name="Rectangle 9"/>
          <p:cNvSpPr>
            <a:spLocks noChangeArrowheads="1"/>
          </p:cNvSpPr>
          <p:nvPr/>
        </p:nvSpPr>
        <p:spPr bwMode="auto">
          <a:xfrm>
            <a:off x="-101600" y="22580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p:pic>
        <p:nvPicPr>
          <p:cNvPr id="20" name="Ảnh 1"/>
          <p:cNvPicPr>
            <a:picLocks noChangeAspect="1"/>
          </p:cNvPicPr>
          <p:nvPr/>
        </p:nvPicPr>
        <p:blipFill>
          <a:blip r:embed="rId5"/>
          <a:stretch>
            <a:fillRect/>
          </a:stretch>
        </p:blipFill>
        <p:spPr>
          <a:xfrm>
            <a:off x="6625758" y="2495342"/>
            <a:ext cx="3171825" cy="1924050"/>
          </a:xfrm>
          <a:prstGeom prst="rect">
            <a:avLst/>
          </a:prstGeom>
        </p:spPr>
      </p:pic>
      <mc:AlternateContent xmlns:mc="http://schemas.openxmlformats.org/markup-compatibility/2006" xmlns:a14="http://schemas.microsoft.com/office/drawing/2010/main">
        <mc:Choice Requires="a14">
          <p:sp>
            <p:nvSpPr>
              <p:cNvPr id="22" name="Rectangle 6"/>
              <p:cNvSpPr/>
              <p:nvPr/>
            </p:nvSpPr>
            <p:spPr>
              <a:xfrm>
                <a:off x="335548" y="4696655"/>
                <a:ext cx="11527865" cy="1298817"/>
              </a:xfrm>
              <a:prstGeom prst="rect">
                <a:avLst/>
              </a:prstGeom>
            </p:spPr>
            <p:txBody>
              <a:bodyPr wrap="square">
                <a:spAutoFit/>
              </a:bodyPr>
              <a:lstStyle/>
              <a:p>
                <a:pPr algn="just">
                  <a:lnSpc>
                    <a:spcPct val="115000"/>
                  </a:lnSpc>
                </a:pPr>
                <a:r>
                  <a:rPr lang="en-US" sz="2800" dirty="0" err="1">
                    <a:solidFill>
                      <a:srgbClr val="000000"/>
                    </a:solidFill>
                    <a:latin typeface="Times New Roman" panose="02020603050405020304" pitchFamily="18" charset="0"/>
                    <a:ea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do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a:solidFill>
                              <a:prstClr val="black"/>
                            </a:solidFill>
                            <a:latin typeface="Cambria Math"/>
                          </a:rPr>
                        </m:ctrlPr>
                      </m:fPr>
                      <m:num>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num>
                      <m:den>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2!.2!</m:t>
                        </m:r>
                      </m:den>
                    </m:f>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tổng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0,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2" name="Rectangle 6"/>
              <p:cNvSpPr>
                <a:spLocks noRot="1" noChangeAspect="1" noMove="1" noResize="1" noEditPoints="1" noAdjustHandles="1" noChangeArrowheads="1" noChangeShapeType="1" noTextEdit="1"/>
              </p:cNvSpPr>
              <p:nvPr/>
            </p:nvSpPr>
            <p:spPr>
              <a:xfrm>
                <a:off x="335548" y="4696655"/>
                <a:ext cx="11527865" cy="1298817"/>
              </a:xfrm>
              <a:prstGeom prst="rect">
                <a:avLst/>
              </a:prstGeom>
              <a:blipFill rotWithShape="0">
                <a:blip r:embed="rId6"/>
                <a:stretch>
                  <a:fillRect l="-1058" r="-1111" b="-8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6"/>
              <p:cNvSpPr/>
              <p:nvPr/>
            </p:nvSpPr>
            <p:spPr>
              <a:xfrm>
                <a:off x="511019" y="5955773"/>
                <a:ext cx="11527865" cy="587853"/>
              </a:xfrm>
              <a:prstGeom prst="rect">
                <a:avLst/>
              </a:prstGeom>
            </p:spPr>
            <p:txBody>
              <a:bodyPr wrap="square">
                <a:spAutoFit/>
              </a:bodyPr>
              <a:lstStyle/>
              <a:p>
                <a:pPr algn="just">
                  <a:lnSpc>
                    <a:spcPct val="115000"/>
                  </a:lnSpc>
                </a:pPr>
                <a:r>
                  <a:rPr lang="en-US" sz="2800" dirty="0">
                    <a:solidFill>
                      <a:srgbClr val="000000"/>
                    </a:solidFill>
                    <a:latin typeface="Times New Roman" panose="02020603050405020304" pitchFamily="18" charset="0"/>
                    <a:ea typeface="Times New Roman" panose="02020603050405020304" pitchFamily="18" charset="0"/>
                  </a:rPr>
                  <a:t>(Ta </a:t>
                </a:r>
                <a:r>
                  <a:rPr lang="en-US" sz="2800" dirty="0" err="1">
                    <a:solidFill>
                      <a:srgbClr val="000000"/>
                    </a:solidFill>
                    <a:latin typeface="Times New Roman" panose="02020603050405020304" pitchFamily="18" charset="0"/>
                    <a:ea typeface="Times New Roman" panose="02020603050405020304" pitchFamily="18" charset="0"/>
                  </a:rPr>
                  <a:t>gọi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1</m:t>
                        </m:r>
                      </m:e>
                    </m:d>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6</m:t>
                        </m:r>
                      </m:e>
                    </m:d>
                  </m:oMath>
                </a14:m>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4" name="Rectangle 6"/>
              <p:cNvSpPr>
                <a:spLocks noRot="1" noChangeAspect="1" noMove="1" noResize="1" noEditPoints="1" noAdjustHandles="1" noChangeArrowheads="1" noChangeShapeType="1" noTextEdit="1"/>
              </p:cNvSpPr>
              <p:nvPr/>
            </p:nvSpPr>
            <p:spPr>
              <a:xfrm>
                <a:off x="511019" y="5955773"/>
                <a:ext cx="11527865" cy="587853"/>
              </a:xfrm>
              <a:prstGeom prst="rect">
                <a:avLst/>
              </a:prstGeom>
              <a:blipFill rotWithShape="0">
                <a:blip r:embed="rId7"/>
                <a:stretch>
                  <a:fillRect l="-1111" t="-7292" b="-21875"/>
                </a:stretch>
              </a:blipFill>
            </p:spPr>
            <p:txBody>
              <a:bodyPr/>
              <a:lstStyle/>
              <a:p>
                <a:r>
                  <a:rPr lang="en-US">
                    <a:noFill/>
                  </a:rPr>
                  <a:t> </a:t>
                </a:r>
              </a:p>
            </p:txBody>
          </p:sp>
        </mc:Fallback>
      </mc:AlternateContent>
      <p:sp>
        <p:nvSpPr>
          <p:cNvPr id="14" name="Isosceles Triangle 13">
            <a:hlinkClick r:id="rId8"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hlinkClick r:id="rId9"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7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2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035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0" name="Rectangle 9"/>
          <p:cNvSpPr/>
          <p:nvPr/>
        </p:nvSpPr>
        <p:spPr>
          <a:xfrm>
            <a:off x="373465" y="699701"/>
            <a:ext cx="3318537"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1. Phép Đếm: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622300" y="1150935"/>
                <a:ext cx="11010900" cy="5548763"/>
              </a:xfrm>
              <a:prstGeom prst="rect">
                <a:avLst/>
              </a:prstGeom>
            </p:spPr>
            <p:txBody>
              <a:bodyPr wrap="square">
                <a:spAutoFit/>
              </a:bodyPr>
              <a:lstStyle/>
              <a:p>
                <a:pPr algn="just">
                  <a:spcAft>
                    <a:spcPts val="0"/>
                  </a:spcAft>
                  <a:tabLst>
                    <a:tab pos="3420745" algn="l"/>
                    <a:tab pos="4860925"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 </a:t>
                </a:r>
                <a:r>
                  <a:rPr lang="nl-NL"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Quy tắc cộng</a:t>
                </a:r>
                <a:r>
                  <a:rPr lang="nl-NL" sz="32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3420745" algn="l"/>
                    <a:tab pos="4860925" algn="l"/>
                  </a:tabLst>
                </a:pPr>
                <a:r>
                  <a:rPr lang="nl-NL"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Định nghĩa:</a:t>
                </a:r>
                <a:r>
                  <a:rPr lang="nl-NL" sz="32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Xét một công việc </a:t>
                </a:r>
                <a14:m>
                  <m:oMath xmlns:m="http://schemas.openxmlformats.org/officeDocument/2006/math">
                    <m:r>
                      <a:rPr lang="nl-NL" sz="3200" i="1">
                        <a:effectLst/>
                        <a:latin typeface="Cambria Math" panose="02040503050406030204" pitchFamily="18" charset="0"/>
                        <a:ea typeface="Times New Roman" panose="02020603050405020304" pitchFamily="18" charset="0"/>
                      </a:rPr>
                      <m:t>𝐻</m:t>
                    </m:r>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3420745" algn="l"/>
                    <a:tab pos="4860925" algn="l"/>
                  </a:tabLs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Giả sử </a:t>
                </a:r>
                <a14:m>
                  <m:oMath xmlns:m="http://schemas.openxmlformats.org/officeDocument/2006/math">
                    <m:r>
                      <a:rPr lang="nl-NL" sz="3200" i="1">
                        <a:effectLst/>
                        <a:latin typeface="Cambria Math" panose="02040503050406030204" pitchFamily="18" charset="0"/>
                        <a:ea typeface="Times New Roman" panose="02020603050405020304" pitchFamily="18" charset="0"/>
                      </a:rPr>
                      <m:t>𝐻</m:t>
                    </m:r>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có </a:t>
                </a:r>
                <a14:m>
                  <m:oMath xmlns:m="http://schemas.openxmlformats.org/officeDocument/2006/math">
                    <m:r>
                      <a:rPr lang="nl-NL" sz="3200" i="1">
                        <a:effectLst/>
                        <a:latin typeface="Cambria Math" panose="02040503050406030204" pitchFamily="18" charset="0"/>
                        <a:ea typeface="Times New Roman" panose="02020603050405020304" pitchFamily="18" charset="0"/>
                      </a:rPr>
                      <m:t>𝑘</m:t>
                    </m:r>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phương 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1</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2</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𝑘</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thực hiện công việc </a:t>
                </a:r>
                <a14:m>
                  <m:oMath xmlns:m="http://schemas.openxmlformats.org/officeDocument/2006/math">
                    <m:r>
                      <a:rPr lang="nl-NL" sz="3200" i="1">
                        <a:effectLst/>
                        <a:latin typeface="Cambria Math" panose="02040503050406030204" pitchFamily="18" charset="0"/>
                        <a:ea typeface="Times New Roman" panose="02020603050405020304" pitchFamily="18" charset="0"/>
                      </a:rPr>
                      <m:t>𝐻</m:t>
                    </m:r>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Nếu có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1</m:t>
                        </m:r>
                      </m:sub>
                    </m:sSub>
                  </m:oMath>
                </a14:m>
                <a:r>
                  <a:rPr lang="nl-NL" sz="3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cách thực hiện phương 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1</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có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2</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cách thực hiện phương 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2</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có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𝑘</m:t>
                        </m:r>
                      </m:sub>
                    </m:sSub>
                  </m:oMath>
                </a14:m>
                <a:r>
                  <a:rPr lang="nl-NL" sz="3200" smtClean="0">
                    <a:effectLst/>
                    <a:latin typeface="Times New Roman" panose="02020603050405020304" pitchFamily="18" charset="0"/>
                    <a:ea typeface="Times New Roman" panose="02020603050405020304" pitchFamily="18" charset="0"/>
                    <a:cs typeface="Times New Roman" panose="02020603050405020304" pitchFamily="18" charset="0"/>
                  </a:rPr>
                  <a:t>  cách </a:t>
                </a: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thực hiện phương 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𝑘</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và mỗi cách thực hiện phương 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𝑖</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không trùng với bất kì cách thực hiện phương 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𝑗</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nl-NL" sz="3200" i="1">
                        <a:effectLst/>
                        <a:latin typeface="Cambria Math" panose="02040503050406030204" pitchFamily="18" charset="0"/>
                        <a:ea typeface="Times New Roman" panose="02020603050405020304" pitchFamily="18" charset="0"/>
                      </a:rPr>
                      <m:t>𝑖</m:t>
                    </m:r>
                    <m:r>
                      <a:rPr lang="nl-NL" sz="3200" i="1">
                        <a:effectLst/>
                        <a:latin typeface="Cambria Math" panose="02040503050406030204" pitchFamily="18" charset="0"/>
                        <a:ea typeface="Times New Roman" panose="02020603050405020304" pitchFamily="18" charset="0"/>
                      </a:rPr>
                      <m:t>≠</m:t>
                    </m:r>
                    <m:r>
                      <a:rPr lang="nl-NL" sz="3200" i="1">
                        <a:effectLst/>
                        <a:latin typeface="Cambria Math" panose="02040503050406030204" pitchFamily="18" charset="0"/>
                        <a:ea typeface="Times New Roman" panose="02020603050405020304" pitchFamily="18" charset="0"/>
                      </a:rPr>
                      <m:t>𝑗</m:t>
                    </m:r>
                    <m:r>
                      <a:rPr lang="nl-NL" sz="3200" i="1">
                        <a:effectLst/>
                        <a:latin typeface="Cambria Math" panose="02040503050406030204" pitchFamily="18" charset="0"/>
                        <a:ea typeface="Times New Roman" panose="02020603050405020304" pitchFamily="18" charset="0"/>
                      </a:rPr>
                      <m:t>;</m:t>
                    </m:r>
                    <m:r>
                      <a:rPr lang="nl-NL" sz="3200" i="1">
                        <a:effectLst/>
                        <a:latin typeface="Cambria Math" panose="02040503050406030204" pitchFamily="18" charset="0"/>
                        <a:ea typeface="Times New Roman" panose="02020603050405020304" pitchFamily="18" charset="0"/>
                      </a:rPr>
                      <m:t>𝑖</m:t>
                    </m:r>
                    <m:r>
                      <a:rPr lang="nl-NL" sz="3200" i="1">
                        <a:effectLst/>
                        <a:latin typeface="Cambria Math" panose="02040503050406030204" pitchFamily="18" charset="0"/>
                        <a:ea typeface="Times New Roman" panose="02020603050405020304" pitchFamily="18" charset="0"/>
                      </a:rPr>
                      <m:t>,</m:t>
                    </m:r>
                    <m:r>
                      <a:rPr lang="nl-NL" sz="3200" i="1">
                        <a:effectLst/>
                        <a:latin typeface="Cambria Math" panose="02040503050406030204" pitchFamily="18" charset="0"/>
                        <a:ea typeface="Times New Roman" panose="02020603050405020304" pitchFamily="18" charset="0"/>
                      </a:rPr>
                      <m:t>𝑗</m:t>
                    </m:r>
                    <m:r>
                      <a:rPr lang="nl-NL" sz="3200" i="1">
                        <a:effectLst/>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effectLst/>
                            <a:latin typeface="Cambria Math"/>
                            <a:ea typeface="Times New Roman" panose="02020603050405020304" pitchFamily="18" charset="0"/>
                          </a:rPr>
                        </m:ctrlPr>
                      </m:dPr>
                      <m:e>
                        <m:r>
                          <a:rPr lang="nl-NL" sz="3200" i="1">
                            <a:effectLst/>
                            <a:latin typeface="Cambria Math" panose="02040503050406030204" pitchFamily="18" charset="0"/>
                            <a:ea typeface="Times New Roman" panose="02020603050405020304" pitchFamily="18" charset="0"/>
                          </a:rPr>
                          <m:t>1</m:t>
                        </m:r>
                        <m:r>
                          <a:rPr lang="nl-NL" sz="3200" i="1">
                            <a:effectLst/>
                            <a:latin typeface="Cambria Math" panose="02040503050406030204" pitchFamily="18" charset="0"/>
                            <a:ea typeface="Times New Roman" panose="02020603050405020304" pitchFamily="18" charset="0"/>
                          </a:rPr>
                          <m:t>,</m:t>
                        </m:r>
                        <m:r>
                          <a:rPr lang="nl-NL" sz="3200" i="1">
                            <a:effectLst/>
                            <a:latin typeface="Cambria Math" panose="02040503050406030204" pitchFamily="18" charset="0"/>
                            <a:ea typeface="Times New Roman" panose="02020603050405020304" pitchFamily="18" charset="0"/>
                          </a:rPr>
                          <m:t>2</m:t>
                        </m:r>
                        <m:r>
                          <a:rPr lang="nl-NL" sz="3200" i="1">
                            <a:effectLst/>
                            <a:latin typeface="Cambria Math" panose="02040503050406030204" pitchFamily="18" charset="0"/>
                            <a:ea typeface="Times New Roman" panose="02020603050405020304" pitchFamily="18" charset="0"/>
                          </a:rPr>
                          <m:t>,...,</m:t>
                        </m:r>
                        <m:r>
                          <a:rPr lang="nl-NL" sz="3200" i="1">
                            <a:effectLst/>
                            <a:latin typeface="Cambria Math" panose="02040503050406030204" pitchFamily="18" charset="0"/>
                            <a:ea typeface="Times New Roman" panose="02020603050405020304" pitchFamily="18" charset="0"/>
                          </a:rPr>
                          <m:t>𝑘</m:t>
                        </m:r>
                      </m:e>
                    </m:d>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thì có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1</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2</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𝑘</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cách thực hiện công việc </a:t>
                </a:r>
                <a14:m>
                  <m:oMath xmlns:m="http://schemas.openxmlformats.org/officeDocument/2006/math">
                    <m:r>
                      <a:rPr lang="nl-NL" sz="3200" i="1">
                        <a:effectLst/>
                        <a:latin typeface="Cambria Math" panose="02040503050406030204" pitchFamily="18" charset="0"/>
                        <a:ea typeface="Times New Roman" panose="02020603050405020304" pitchFamily="18" charset="0"/>
                      </a:rPr>
                      <m:t>𝐻</m:t>
                    </m:r>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3420745" algn="l"/>
                    <a:tab pos="4860925" algn="l"/>
                  </a:tabLst>
                </a:pPr>
                <a:r>
                  <a:rPr lang="nl-NL"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nl-NL" sz="32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Công thức quy tắc cộng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3420745" algn="l"/>
                    <a:tab pos="4860925" algn="l"/>
                  </a:tabLst>
                </a:pPr>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Nếu các tập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1</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2</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𝑛</m:t>
                        </m:r>
                      </m:sub>
                    </m:sSub>
                  </m:oMath>
                </a14:m>
                <a:r>
                  <a:rPr lang="nl-NL" sz="3200">
                    <a:effectLst/>
                    <a:latin typeface="Times New Roman" panose="02020603050405020304" pitchFamily="18" charset="0"/>
                    <a:ea typeface="Times New Roman" panose="02020603050405020304" pitchFamily="18" charset="0"/>
                    <a:cs typeface="Times New Roman" panose="02020603050405020304" pitchFamily="18" charset="0"/>
                  </a:rPr>
                  <a:t> đôi một rời nhau. Khi đó: </a:t>
                </a:r>
                <a:endParaRPr lang="nl-NL" sz="32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3420745" algn="l"/>
                    <a:tab pos="4860925" algn="l"/>
                  </a:tabLst>
                </a:pPr>
                <a14:m>
                  <m:oMathPara xmlns:m="http://schemas.openxmlformats.org/officeDocument/2006/math">
                    <m:oMathParaPr>
                      <m:jc m:val="centerGroup"/>
                    </m:oMathParaPr>
                    <m:oMath xmlns:m="http://schemas.openxmlformats.org/officeDocument/2006/math">
                      <m:d>
                        <m:dPr>
                          <m:begChr m:val="|"/>
                          <m:endChr m:val="|"/>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1</m:t>
                              </m:r>
                            </m:sub>
                          </m:sSub>
                          <m:r>
                            <a:rPr lang="nl-NL" sz="3200" i="1">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2</m:t>
                              </m:r>
                            </m:sub>
                          </m:sSub>
                          <m:r>
                            <a:rPr lang="nl-NL" sz="3200" i="1">
                              <a:effectLst/>
                              <a:latin typeface="Cambria Math" panose="02040503050406030204" pitchFamily="18" charset="0"/>
                              <a:ea typeface="Times New Roman" panose="02020603050405020304" pitchFamily="18" charset="0"/>
                              <a:cs typeface="Cambria Math" panose="02040503050406030204" pitchFamily="18" charset="0"/>
                            </a:rPr>
                            <m:t>∪</m:t>
                          </m:r>
                          <m:r>
                            <a:rPr lang="nl-NL" sz="3200" i="1">
                              <a:effectLst/>
                              <a:latin typeface="Cambria Math" panose="02040503050406030204" pitchFamily="18" charset="0"/>
                              <a:ea typeface="Times New Roman" panose="02020603050405020304" pitchFamily="18" charset="0"/>
                            </a:rPr>
                            <m:t>...</m:t>
                          </m:r>
                          <m:r>
                            <a:rPr lang="nl-NL" sz="3200" i="1">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𝑛</m:t>
                              </m:r>
                            </m:sub>
                          </m:sSub>
                        </m:e>
                      </m:d>
                      <m:r>
                        <a:rPr lang="nl-NL" sz="3200" i="1">
                          <a:effectLst/>
                          <a:latin typeface="Cambria Math" panose="02040503050406030204" pitchFamily="18" charset="0"/>
                          <a:ea typeface="Times New Roman" panose="02020603050405020304" pitchFamily="18" charset="0"/>
                        </a:rPr>
                        <m:t>=</m:t>
                      </m:r>
                      <m:d>
                        <m:dPr>
                          <m:begChr m:val="|"/>
                          <m:endChr m:val="|"/>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1</m:t>
                              </m:r>
                            </m:sub>
                          </m:sSub>
                        </m:e>
                      </m:d>
                      <m:r>
                        <a:rPr lang="nl-NL" sz="3200" i="1">
                          <a:effectLst/>
                          <a:latin typeface="Cambria Math" panose="02040503050406030204" pitchFamily="18" charset="0"/>
                          <a:ea typeface="Times New Roman" panose="02020603050405020304" pitchFamily="18" charset="0"/>
                        </a:rPr>
                        <m:t>+</m:t>
                      </m:r>
                      <m:d>
                        <m:dPr>
                          <m:begChr m:val="|"/>
                          <m:endChr m:val="|"/>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2</m:t>
                              </m:r>
                            </m:sub>
                          </m:sSub>
                        </m:e>
                      </m:d>
                      <m:r>
                        <a:rPr lang="nl-NL" sz="3200" i="1">
                          <a:effectLst/>
                          <a:latin typeface="Cambria Math" panose="02040503050406030204" pitchFamily="18" charset="0"/>
                          <a:ea typeface="Times New Roman" panose="02020603050405020304" pitchFamily="18" charset="0"/>
                        </a:rPr>
                        <m:t>+...+</m:t>
                      </m:r>
                      <m:d>
                        <m:dPr>
                          <m:begChr m:val="|"/>
                          <m:endChr m:val="|"/>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𝑛</m:t>
                              </m:r>
                            </m:sub>
                          </m:sSub>
                        </m:e>
                      </m:d>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22300" y="1150935"/>
                <a:ext cx="11010900" cy="5548763"/>
              </a:xfrm>
              <a:prstGeom prst="rect">
                <a:avLst/>
              </a:prstGeom>
              <a:blipFill rotWithShape="0">
                <a:blip r:embed="rId2"/>
                <a:stretch>
                  <a:fillRect l="-1384" t="-1538" r="-1440"/>
                </a:stretch>
              </a:blipFill>
            </p:spPr>
            <p:txBody>
              <a:bodyPr/>
              <a:lstStyle/>
              <a:p>
                <a:r>
                  <a:rPr lang="en-US">
                    <a:noFill/>
                  </a:rPr>
                  <a:t> </a:t>
                </a:r>
              </a:p>
            </p:txBody>
          </p:sp>
        </mc:Fallback>
      </mc:AlternateContent>
      <p:sp>
        <p:nvSpPr>
          <p:cNvPr id="5" name="Isosceles Triangle 4">
            <a:hlinkClick r:id="rId3" action="ppaction://hlinksldjump"/>
          </p:cNvPr>
          <p:cNvSpPr/>
          <p:nvPr/>
        </p:nvSpPr>
        <p:spPr>
          <a:xfrm rot="16200000">
            <a:off x="10795909" y="607748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hlinkClick r:id="rId4" action="ppaction://hlinksldjump"/>
          </p:cNvPr>
          <p:cNvSpPr/>
          <p:nvPr/>
        </p:nvSpPr>
        <p:spPr>
          <a:xfrm rot="5400000">
            <a:off x="11292861" y="6084115"/>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7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6"/>
              <p:cNvSpPr/>
              <p:nvPr/>
            </p:nvSpPr>
            <p:spPr>
              <a:xfrm>
                <a:off x="328123" y="126243"/>
                <a:ext cx="11527865" cy="1083374"/>
              </a:xfrm>
              <a:prstGeom prst="rect">
                <a:avLst/>
              </a:prstGeom>
            </p:spPr>
            <p:txBody>
              <a:bodyPr wrap="square">
                <a:spAutoFit/>
              </a:bodyPr>
              <a:lstStyle/>
              <a:p>
                <a:pPr algn="just">
                  <a:lnSpc>
                    <a:spcPct val="115000"/>
                  </a:lnSpc>
                </a:pP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1</m:t>
                        </m:r>
                      </m:e>
                    </m:d>
                  </m:oMath>
                </a14:m>
                <a:r>
                  <a:rPr lang="vi-VN" sz="2800" dirty="0">
                    <a:solidFill>
                      <a:prstClr val="black"/>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11</m:t>
                    </m:r>
                  </m:oMath>
                </a14:m>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2</m:t>
                        </m:r>
                      </m:e>
                    </m:d>
                  </m:oMath>
                </a14:m>
                <a:r>
                  <a:rPr lang="vi-VN" sz="2800" dirty="0">
                    <a:solidFill>
                      <a:prstClr val="black"/>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111</m:t>
                    </m:r>
                  </m:oMath>
                </a14:m>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3</m:t>
                        </m:r>
                      </m:e>
                    </m:d>
                  </m:oMath>
                </a14:m>
                <a:r>
                  <a:rPr lang="vi-VN" sz="2800" dirty="0">
                    <a:solidFill>
                      <a:prstClr val="black"/>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11</m:t>
                    </m:r>
                  </m:oMath>
                </a14:m>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4</m:t>
                        </m:r>
                      </m:e>
                    </m:d>
                  </m:oMath>
                </a14:m>
                <a:r>
                  <a:rPr lang="vi-VN" sz="2800" dirty="0">
                    <a:solidFill>
                      <a:prstClr val="black"/>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5</m:t>
                        </m:r>
                      </m:e>
                    </m:d>
                  </m:oMath>
                </a14:m>
                <a:r>
                  <a:rPr lang="vi-VN" sz="2800" dirty="0">
                    <a:solidFill>
                      <a:prstClr val="black"/>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111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6</m:t>
                        </m:r>
                      </m:e>
                    </m:d>
                  </m:oMath>
                </a14:m>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328123" y="126243"/>
                <a:ext cx="11527865" cy="1083374"/>
              </a:xfrm>
              <a:prstGeom prst="rect">
                <a:avLst/>
              </a:prstGeom>
              <a:blipFill rotWithShape="0">
                <a:blip r:embed="rId3"/>
                <a:stretch>
                  <a:fillRect t="-3955" b="-11864"/>
                </a:stretch>
              </a:blipFill>
            </p:spPr>
            <p:txBody>
              <a:bodyPr/>
              <a:lstStyle/>
              <a:p>
                <a:r>
                  <a:rPr lang="en-US">
                    <a:noFill/>
                  </a:rPr>
                  <a:t> </a:t>
                </a:r>
              </a:p>
            </p:txBody>
          </p:sp>
        </mc:Fallback>
      </mc:AlternateContent>
      <p:sp>
        <p:nvSpPr>
          <p:cNvPr id="21" name="Rectangle 9"/>
          <p:cNvSpPr>
            <a:spLocks noChangeArrowheads="1"/>
          </p:cNvSpPr>
          <p:nvPr/>
        </p:nvSpPr>
        <p:spPr bwMode="auto">
          <a:xfrm>
            <a:off x="-117987" y="1332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4" name="Rectangle 6"/>
              <p:cNvSpPr/>
              <p:nvPr/>
            </p:nvSpPr>
            <p:spPr>
              <a:xfrm>
                <a:off x="318459" y="1056815"/>
                <a:ext cx="11527865" cy="587853"/>
              </a:xfrm>
              <a:prstGeom prst="rect">
                <a:avLst/>
              </a:prstGeom>
            </p:spPr>
            <p:txBody>
              <a:bodyPr wrap="square">
                <a:spAutoFit/>
              </a:bodyPr>
              <a:lstStyle/>
              <a:p>
                <a:pPr algn="just">
                  <a:lnSpc>
                    <a:spcPct val="115000"/>
                  </a:lnSpc>
                </a:pPr>
                <a:r>
                  <a:rPr lang="en-US" sz="2800" dirty="0" err="1">
                    <a:solidFill>
                      <a:srgbClr val="000000"/>
                    </a:solidFill>
                    <a:latin typeface="Times New Roman" panose="02020603050405020304" pitchFamily="18" charset="0"/>
                    <a:ea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bộ</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1</m:t>
                        </m:r>
                      </m:e>
                    </m:d>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sau</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4" name="Rectangle 6"/>
              <p:cNvSpPr>
                <a:spLocks noRot="1" noChangeAspect="1" noMove="1" noResize="1" noEditPoints="1" noAdjustHandles="1" noChangeArrowheads="1" noChangeShapeType="1" noTextEdit="1"/>
              </p:cNvSpPr>
              <p:nvPr/>
            </p:nvSpPr>
            <p:spPr>
              <a:xfrm>
                <a:off x="318459" y="1056815"/>
                <a:ext cx="11527865" cy="587853"/>
              </a:xfrm>
              <a:prstGeom prst="rect">
                <a:avLst/>
              </a:prstGeom>
              <a:blipFill rotWithShape="0">
                <a:blip r:embed="rId4"/>
                <a:stretch>
                  <a:fillRect l="-1058" t="-6186" b="-20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6"/>
              <p:cNvSpPr/>
              <p:nvPr/>
            </p:nvSpPr>
            <p:spPr>
              <a:xfrm>
                <a:off x="277992" y="1696885"/>
                <a:ext cx="11527865" cy="587853"/>
              </a:xfrm>
              <a:prstGeom prst="rect">
                <a:avLst/>
              </a:prstGeom>
            </p:spPr>
            <p:txBody>
              <a:bodyPr wrap="square">
                <a:spAutoFit/>
              </a:bodyPr>
              <a:lstStyle/>
              <a:p>
                <a:pPr algn="just">
                  <a:lnSpc>
                    <a:spcPct val="115000"/>
                  </a:lnSpc>
                </a:pPr>
                <a:r>
                  <a:rPr lang="en-US" sz="2800" dirty="0">
                    <a:solidFill>
                      <a:prstClr val="black"/>
                    </a:solidFill>
                    <a:latin typeface="Times New Roman" panose="02020603050405020304" pitchFamily="18" charset="0"/>
                    <a:ea typeface="Times New Roman" panose="02020603050405020304" pitchFamily="18" charset="0"/>
                  </a:rPr>
                  <a:t>KN1: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giống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1: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 </a:t>
                </a:r>
                <a:r>
                  <a:rPr lang="en-US" sz="2800" dirty="0" err="1">
                    <a:solidFill>
                      <a:prstClr val="black"/>
                    </a:solidFill>
                    <a:latin typeface="Times New Roman" panose="02020603050405020304" pitchFamily="18" charset="0"/>
                    <a:ea typeface="Times New Roman" panose="02020603050405020304" pitchFamily="18" charset="0"/>
                  </a:rPr>
                  <a:t>bộ</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1</m:t>
                        </m:r>
                      </m:e>
                    </m:d>
                  </m:oMath>
                </a14:m>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5" name="Rectangle 6"/>
              <p:cNvSpPr>
                <a:spLocks noRot="1" noChangeAspect="1" noMove="1" noResize="1" noEditPoints="1" noAdjustHandles="1" noChangeArrowheads="1" noChangeShapeType="1" noTextEdit="1"/>
              </p:cNvSpPr>
              <p:nvPr/>
            </p:nvSpPr>
            <p:spPr>
              <a:xfrm>
                <a:off x="277992" y="1696885"/>
                <a:ext cx="11527865" cy="587853"/>
              </a:xfrm>
              <a:prstGeom prst="rect">
                <a:avLst/>
              </a:prstGeom>
              <a:blipFill rotWithShape="0">
                <a:blip r:embed="rId5"/>
                <a:stretch>
                  <a:fillRect l="-1111" t="-6186" b="-20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6"/>
              <p:cNvSpPr/>
              <p:nvPr/>
            </p:nvSpPr>
            <p:spPr>
              <a:xfrm>
                <a:off x="861252" y="2176790"/>
                <a:ext cx="11330748" cy="587853"/>
              </a:xfrm>
              <a:prstGeom prst="rect">
                <a:avLst/>
              </a:prstGeom>
            </p:spPr>
            <p:txBody>
              <a:bodyPr wrap="square">
                <a:spAutoFit/>
              </a:bodyPr>
              <a:lstStyle/>
              <a:p>
                <a:pPr algn="just">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3</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 </a:t>
                </a:r>
                <a:r>
                  <a:rPr lang="en-US" sz="2800" dirty="0" err="1">
                    <a:solidFill>
                      <a:prstClr val="black"/>
                    </a:solidFill>
                    <a:latin typeface="Times New Roman" panose="02020603050405020304" pitchFamily="18" charset="0"/>
                    <a:ea typeface="Times New Roman" panose="02020603050405020304" pitchFamily="18" charset="0"/>
                  </a:rPr>
                  <a:t>bộ</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3</m:t>
                        </m:r>
                      </m:e>
                    </m:d>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Vậy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24" name="Rectangle 6"/>
              <p:cNvSpPr>
                <a:spLocks noRot="1" noChangeAspect="1" noMove="1" noResize="1" noEditPoints="1" noAdjustHandles="1" noChangeArrowheads="1" noChangeShapeType="1" noTextEdit="1"/>
              </p:cNvSpPr>
              <p:nvPr/>
            </p:nvSpPr>
            <p:spPr>
              <a:xfrm>
                <a:off x="861252" y="2176790"/>
                <a:ext cx="11330748" cy="587853"/>
              </a:xfrm>
              <a:prstGeom prst="rect">
                <a:avLst/>
              </a:prstGeom>
              <a:blipFill rotWithShape="0">
                <a:blip r:embed="rId6"/>
                <a:stretch>
                  <a:fillRect l="-1076" t="-6186" b="-20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6"/>
              <p:cNvSpPr/>
              <p:nvPr/>
            </p:nvSpPr>
            <p:spPr>
              <a:xfrm>
                <a:off x="282021" y="2710443"/>
                <a:ext cx="11527865" cy="587853"/>
              </a:xfrm>
              <a:prstGeom prst="rect">
                <a:avLst/>
              </a:prstGeom>
            </p:spPr>
            <p:txBody>
              <a:bodyPr wrap="square">
                <a:spAutoFit/>
              </a:bodyPr>
              <a:lstStyle/>
              <a:p>
                <a:pPr algn="just">
                  <a:lnSpc>
                    <a:spcPct val="115000"/>
                  </a:lnSpc>
                </a:pPr>
                <a:r>
                  <a:rPr lang="en-US" sz="2800" dirty="0">
                    <a:solidFill>
                      <a:prstClr val="black"/>
                    </a:solidFill>
                    <a:latin typeface="Times New Roman" panose="02020603050405020304" pitchFamily="18" charset="0"/>
                    <a:ea typeface="Times New Roman" panose="02020603050405020304" pitchFamily="18" charset="0"/>
                  </a:rPr>
                  <a:t>KN2: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đối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xứng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1: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bộ</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3</m:t>
                        </m:r>
                      </m:e>
                    </m:d>
                  </m:oMath>
                </a14:m>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25" name="Rectangle 6"/>
              <p:cNvSpPr>
                <a:spLocks noRot="1" noChangeAspect="1" noMove="1" noResize="1" noEditPoints="1" noAdjustHandles="1" noChangeArrowheads="1" noChangeShapeType="1" noTextEdit="1"/>
              </p:cNvSpPr>
              <p:nvPr/>
            </p:nvSpPr>
            <p:spPr>
              <a:xfrm>
                <a:off x="282021" y="2710443"/>
                <a:ext cx="11527865" cy="587853"/>
              </a:xfrm>
              <a:prstGeom prst="rect">
                <a:avLst/>
              </a:prstGeom>
              <a:blipFill rotWithShape="0">
                <a:blip r:embed="rId7"/>
                <a:stretch>
                  <a:fillRect l="-1058" t="-7292"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6"/>
              <p:cNvSpPr/>
              <p:nvPr/>
            </p:nvSpPr>
            <p:spPr>
              <a:xfrm>
                <a:off x="664135" y="3235772"/>
                <a:ext cx="11527865" cy="1083374"/>
              </a:xfrm>
              <a:prstGeom prst="rect">
                <a:avLst/>
              </a:prstGeom>
            </p:spPr>
            <p:txBody>
              <a:bodyPr wrap="square">
                <a:spAutoFit/>
              </a:bodyPr>
              <a:lstStyle/>
              <a:p>
                <a:pPr algn="just">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3</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6</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 </a:t>
                </a:r>
                <a:r>
                  <a:rPr lang="en-US" sz="2800" dirty="0" err="1">
                    <a:solidFill>
                      <a:prstClr val="black"/>
                    </a:solidFill>
                    <a:latin typeface="Times New Roman" panose="02020603050405020304" pitchFamily="18" charset="0"/>
                    <a:ea typeface="Times New Roman" panose="02020603050405020304" pitchFamily="18" charset="0"/>
                  </a:rPr>
                  <a:t>lấy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thoải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bộ</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bằng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0</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Vậy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26" name="Rectangle 6"/>
              <p:cNvSpPr>
                <a:spLocks noRot="1" noChangeAspect="1" noMove="1" noResize="1" noEditPoints="1" noAdjustHandles="1" noChangeArrowheads="1" noChangeShapeType="1" noTextEdit="1"/>
              </p:cNvSpPr>
              <p:nvPr/>
            </p:nvSpPr>
            <p:spPr>
              <a:xfrm>
                <a:off x="664135" y="3235772"/>
                <a:ext cx="11527865" cy="1083374"/>
              </a:xfrm>
              <a:prstGeom prst="rect">
                <a:avLst/>
              </a:prstGeom>
              <a:blipFill rotWithShape="0">
                <a:blip r:embed="rId8"/>
                <a:stretch>
                  <a:fillRect l="-1111" t="-3933" r="-1058" b="-11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6"/>
              <p:cNvSpPr/>
              <p:nvPr/>
            </p:nvSpPr>
            <p:spPr>
              <a:xfrm>
                <a:off x="253912" y="4292544"/>
                <a:ext cx="11527865" cy="587853"/>
              </a:xfrm>
              <a:prstGeom prst="rect">
                <a:avLst/>
              </a:prstGeom>
            </p:spPr>
            <p:txBody>
              <a:bodyPr wrap="square">
                <a:spAutoFit/>
              </a:bodyPr>
              <a:lstStyle/>
              <a:p>
                <a:pPr algn="just">
                  <a:lnSpc>
                    <a:spcPct val="115000"/>
                  </a:lnSpc>
                </a:pPr>
                <a:r>
                  <a:rPr lang="en-US" sz="2800" dirty="0">
                    <a:solidFill>
                      <a:prstClr val="black"/>
                    </a:solidFill>
                    <a:latin typeface="Times New Roman" panose="02020603050405020304" pitchFamily="18" charset="0"/>
                    <a:ea typeface="Times New Roman" panose="02020603050405020304" pitchFamily="18" charset="0"/>
                  </a:rPr>
                  <a:t>KN3: </a:t>
                </a:r>
                <a:r>
                  <a:rPr lang="en-US" sz="2800" dirty="0" err="1">
                    <a:solidFill>
                      <a:prstClr val="black"/>
                    </a:solidFill>
                    <a:latin typeface="Times New Roman" panose="02020603050405020304" pitchFamily="18" charset="0"/>
                    <a:ea typeface="Times New Roman" panose="02020603050405020304" pitchFamily="18" charset="0"/>
                  </a:rPr>
                  <a:t>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srgbClr val="000000"/>
                    </a:solidFill>
                    <a:latin typeface="Times New Roman" panose="02020603050405020304" pitchFamily="18" charset="0"/>
                    <a:ea typeface="Times New Roman" panose="02020603050405020304" pitchFamily="18" charset="0"/>
                  </a:rPr>
                  <a:t> ở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err="1">
                    <a:solidFill>
                      <a:prstClr val="black"/>
                    </a:solidFill>
                    <a:latin typeface="Times New Roman" panose="02020603050405020304" pitchFamily="18" charset="0"/>
                    <a:ea typeface="Times New Roman" panose="02020603050405020304" pitchFamily="18" charset="0"/>
                  </a:rPr>
                  <a:t>cách</a:t>
                </a:r>
                <a:r>
                  <a:rPr lang="en-US" sz="2800">
                    <a:solidFill>
                      <a:prstClr val="black"/>
                    </a:solidFill>
                    <a:latin typeface="Times New Roman" panose="02020603050405020304" pitchFamily="18" charset="0"/>
                    <a:ea typeface="Times New Roman" panose="02020603050405020304" pitchFamily="18" charset="0"/>
                  </a:rPr>
                  <a:t> </a:t>
                </a:r>
                <a:r>
                  <a:rPr lang="en-US" sz="2800" smtClean="0">
                    <a:solidFill>
                      <a:prstClr val="black"/>
                    </a:solidFill>
                    <a:latin typeface="Times New Roman" panose="02020603050405020304" pitchFamily="18" charset="0"/>
                    <a:ea typeface="Times New Roman" panose="02020603050405020304" pitchFamily="18" charset="0"/>
                  </a:rPr>
                  <a:t>xếp</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9" name="Rectangle 6"/>
              <p:cNvSpPr>
                <a:spLocks noRot="1" noChangeAspect="1" noMove="1" noResize="1" noEditPoints="1" noAdjustHandles="1" noChangeArrowheads="1" noChangeShapeType="1" noTextEdit="1"/>
              </p:cNvSpPr>
              <p:nvPr/>
            </p:nvSpPr>
            <p:spPr>
              <a:xfrm>
                <a:off x="253912" y="4292544"/>
                <a:ext cx="11527865" cy="587853"/>
              </a:xfrm>
              <a:prstGeom prst="rect">
                <a:avLst/>
              </a:prstGeom>
              <a:blipFill rotWithShape="0">
                <a:blip r:embed="rId9"/>
                <a:stretch>
                  <a:fillRect l="-1111" t="-6186" b="-20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6"/>
              <p:cNvSpPr/>
              <p:nvPr/>
            </p:nvSpPr>
            <p:spPr>
              <a:xfrm>
                <a:off x="539919" y="4900993"/>
                <a:ext cx="11527865" cy="1083374"/>
              </a:xfrm>
              <a:prstGeom prst="rect">
                <a:avLst/>
              </a:prstGeom>
            </p:spPr>
            <p:txBody>
              <a:bodyPr wrap="square">
                <a:spAutoFit/>
              </a:bodyPr>
              <a:lstStyle/>
              <a:p>
                <a:pPr algn="just">
                  <a:lnSpc>
                    <a:spcPct val="115000"/>
                  </a:lnSpc>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t>
                </a:r>
                <a:r>
                  <a:rPr lang="en-US" sz="2800" dirty="0" err="1">
                    <a:solidFill>
                      <a:prstClr val="black"/>
                    </a:solidFill>
                    <a:latin typeface="Times New Roman" panose="02020603050405020304" pitchFamily="18" charset="0"/>
                    <a:ea typeface="Times New Roman" panose="02020603050405020304" pitchFamily="18" charset="0"/>
                  </a:rPr>
                  <a:t>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3</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cách.Hàng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a:solidFill>
                      <a:prstClr val="black"/>
                    </a:solidFill>
                    <a:latin typeface="Times New Roman" panose="02020603050405020304" pitchFamily="18" charset="0"/>
                    <a:ea typeface="Times New Roman" panose="02020603050405020304" pitchFamily="18" charset="0"/>
                  </a:rPr>
                  <a:t>. </a:t>
                </a:r>
                <a:endParaRPr lang="en-US" sz="2800" smtClean="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en-US" sz="2800" smtClean="0">
                    <a:solidFill>
                      <a:prstClr val="black"/>
                    </a:solidFill>
                    <a:latin typeface="Times New Roman" panose="02020603050405020304" pitchFamily="18" charset="0"/>
                    <a:ea typeface="Times New Roman" panose="02020603050405020304" pitchFamily="18" charset="0"/>
                  </a:rPr>
                  <a:t>Vậy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20" name="Rectangle 6"/>
              <p:cNvSpPr>
                <a:spLocks noRot="1" noChangeAspect="1" noMove="1" noResize="1" noEditPoints="1" noAdjustHandles="1" noChangeArrowheads="1" noChangeShapeType="1" noTextEdit="1"/>
              </p:cNvSpPr>
              <p:nvPr/>
            </p:nvSpPr>
            <p:spPr>
              <a:xfrm>
                <a:off x="539919" y="4900993"/>
                <a:ext cx="11527865" cy="1083374"/>
              </a:xfrm>
              <a:prstGeom prst="rect">
                <a:avLst/>
              </a:prstGeom>
              <a:blipFill rotWithShape="0">
                <a:blip r:embed="rId10"/>
                <a:stretch>
                  <a:fillRect l="-1111" t="-3933" b="-11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6"/>
              <p:cNvSpPr/>
              <p:nvPr/>
            </p:nvSpPr>
            <p:spPr>
              <a:xfrm>
                <a:off x="512441" y="5814381"/>
                <a:ext cx="11527865" cy="1083374"/>
              </a:xfrm>
              <a:prstGeom prst="rect">
                <a:avLst/>
              </a:prstGeom>
            </p:spPr>
            <p:txBody>
              <a:bodyPr wrap="square">
                <a:spAutoFit/>
              </a:bodyPr>
              <a:lstStyle/>
              <a:p>
                <a:pPr algn="just">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trò</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bộ</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xếp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thỏa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mãn</a:t>
                </a:r>
                <a:r>
                  <a:rPr lang="en-US" sz="2800" dirty="0">
                    <a:solidFill>
                      <a:prstClr val="black"/>
                    </a:solidFill>
                    <a:latin typeface="Times New Roman" panose="02020603050405020304" pitchFamily="18" charset="0"/>
                    <a:ea typeface="Times New Roman" panose="02020603050405020304" pitchFamily="18" charset="0"/>
                  </a:rPr>
                  <a:t> </a:t>
                </a:r>
                <a:r>
                  <a:rPr lang="en-US" sz="2800" err="1">
                    <a:solidFill>
                      <a:prstClr val="black"/>
                    </a:solidFill>
                    <a:latin typeface="Times New Roman" panose="02020603050405020304" pitchFamily="18" charset="0"/>
                    <a:ea typeface="Times New Roman" panose="02020603050405020304" pitchFamily="18" charset="0"/>
                  </a:rPr>
                  <a:t>ycbt</a:t>
                </a:r>
                <a:r>
                  <a:rPr lang="en-US" sz="2800">
                    <a:solidFill>
                      <a:prstClr val="black"/>
                    </a:solidFill>
                    <a:latin typeface="Times New Roman" panose="02020603050405020304" pitchFamily="18" charset="0"/>
                    <a:ea typeface="Times New Roman" panose="02020603050405020304" pitchFamily="18" charset="0"/>
                  </a:rPr>
                  <a:t> </a:t>
                </a:r>
                <a:r>
                  <a:rPr lang="en-US" sz="2800" smtClean="0">
                    <a:solidFill>
                      <a:prstClr val="black"/>
                    </a:solidFill>
                    <a:latin typeface="Times New Roman" panose="02020603050405020304" pitchFamily="18" charset="0"/>
                    <a:ea typeface="Times New Roman" panose="02020603050405020304" pitchFamily="18" charset="0"/>
                  </a:rPr>
                  <a:t>là: </a:t>
                </a:r>
                <a:endParaRPr lang="en-US" sz="2800" dirty="0" smtClean="0">
                  <a:solidFill>
                    <a:prstClr val="black"/>
                  </a:solidFill>
                  <a:latin typeface="Times New Roman" panose="02020603050405020304" pitchFamily="18" charset="0"/>
                  <a:ea typeface="Times New Roman" panose="02020603050405020304" pitchFamily="18" charset="0"/>
                </a:endParaRPr>
              </a:p>
              <a:p>
                <a:pPr algn="ctr">
                  <a:lnSpc>
                    <a:spcPct val="115000"/>
                  </a:lnSpc>
                </a:pP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e>
                    </m:d>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90</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22" name="Rectangle 6"/>
              <p:cNvSpPr>
                <a:spLocks noRot="1" noChangeAspect="1" noMove="1" noResize="1" noEditPoints="1" noAdjustHandles="1" noChangeArrowheads="1" noChangeShapeType="1" noTextEdit="1"/>
              </p:cNvSpPr>
              <p:nvPr/>
            </p:nvSpPr>
            <p:spPr>
              <a:xfrm>
                <a:off x="512441" y="5814381"/>
                <a:ext cx="11527865" cy="1083374"/>
              </a:xfrm>
              <a:prstGeom prst="rect">
                <a:avLst/>
              </a:prstGeom>
              <a:blipFill rotWithShape="0">
                <a:blip r:embed="rId11"/>
                <a:stretch>
                  <a:fillRect l="-1058" t="-3933" b="-11236"/>
                </a:stretch>
              </a:blipFill>
            </p:spPr>
            <p:txBody>
              <a:bodyPr/>
              <a:lstStyle/>
              <a:p>
                <a:r>
                  <a:rPr lang="en-US">
                    <a:noFill/>
                  </a:rPr>
                  <a:t> </a:t>
                </a:r>
              </a:p>
            </p:txBody>
          </p:sp>
        </mc:Fallback>
      </mc:AlternateContent>
      <p:sp>
        <p:nvSpPr>
          <p:cNvPr id="16" name="Isosceles Triangle 15">
            <a:hlinkClick r:id="rId12"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13"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2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4" grpId="0"/>
      <p:bldP spid="25" grpId="0"/>
      <p:bldP spid="26" grpId="0"/>
      <p:bldP spid="19" grpId="0"/>
      <p:bldP spid="20" grpId="0"/>
      <p:bldP spid="2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13" name="Rectangle 6"/>
              <p:cNvSpPr/>
              <p:nvPr/>
            </p:nvSpPr>
            <p:spPr>
              <a:xfrm>
                <a:off x="517390" y="1605758"/>
                <a:ext cx="11239182" cy="2923877"/>
              </a:xfrm>
              <a:prstGeom prst="rect">
                <a:avLst/>
              </a:prstGeom>
            </p:spPr>
            <p:txBody>
              <a:bodyPr wrap="square">
                <a:spAutoFit/>
              </a:bodyPr>
              <a:lstStyle/>
              <a:p>
                <a:pPr algn="just">
                  <a:lnSpc>
                    <a:spcPct val="115000"/>
                  </a:lnSpc>
                  <a:spcBef>
                    <a:spcPts val="600"/>
                  </a:spcBef>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2. </a:t>
                </a:r>
                <a:r>
                  <a:rPr lang="fr-FR" sz="3200" dirty="0" err="1">
                    <a:solidFill>
                      <a:srgbClr val="000000"/>
                    </a:solidFill>
                    <a:latin typeface="Times New Roman" panose="02020603050405020304" pitchFamily="18" charset="0"/>
                    <a:ea typeface="Times New Roman" panose="02020603050405020304" pitchFamily="18" charset="0"/>
                  </a:rPr>
                  <a:t>Có</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cặp</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vợ</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chồng</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được</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xếp</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ngồi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trên</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một</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chiếc</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ghế</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dài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có</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8</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chỗ</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Biết</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rằng</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mỗi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người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vợ</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chỉ</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ngồi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cạnh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chồng</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của</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mình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hoặc</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ngồi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cạnh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một</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người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phụ</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nữ</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khá</a:t>
                </a:r>
                <a:r>
                  <a:rPr lang="fr-FR" sz="3200" dirty="0" err="1">
                    <a:solidFill>
                      <a:prstClr val="black"/>
                    </a:solidFill>
                    <a:latin typeface="Times New Roman" panose="02020603050405020304" pitchFamily="18" charset="0"/>
                    <a:ea typeface="Times New Roman" panose="02020603050405020304" pitchFamily="18" charset="0"/>
                  </a:rPr>
                  <a:t>c</a:t>
                </a:r>
                <a:r>
                  <a:rPr lang="fr-FR" sz="3200" dirty="0">
                    <a:solidFill>
                      <a:prstClr val="black"/>
                    </a:solidFill>
                    <a:latin typeface="Times New Roman" panose="02020603050405020304" pitchFamily="18" charset="0"/>
                    <a:ea typeface="Times New Roman" panose="02020603050405020304" pitchFamily="18" charset="0"/>
                  </a:rPr>
                  <a:t>.</a:t>
                </a:r>
                <a:r>
                  <a:rPr lang="fr-FR"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Hỏi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nhiêu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sắp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xếp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chỗ</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ngồi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thỏa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mãn</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en-US" sz="3200" b="1" dirty="0">
                    <a:solidFill>
                      <a:srgbClr val="000099"/>
                    </a:solidFill>
                    <a:latin typeface="Times New Roman" panose="02020603050405020304" pitchFamily="18" charset="0"/>
                    <a:ea typeface="Times New Roman" panose="02020603050405020304" pitchFamily="18" charset="0"/>
                  </a:rPr>
                  <a:t>	</a:t>
                </a:r>
                <a:r>
                  <a:rPr lang="vi-VN" sz="3200" b="1" dirty="0">
                    <a:solidFill>
                      <a:srgbClr val="000099"/>
                    </a:solidFill>
                    <a:latin typeface="Times New Roman" panose="02020603050405020304" pitchFamily="18" charset="0"/>
                    <a:ea typeface="Times New Roman" panose="02020603050405020304" pitchFamily="18" charset="0"/>
                  </a:rPr>
                  <a:t>A.</a:t>
                </a:r>
                <a:r>
                  <a:rPr lang="vi-VN"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816</m:t>
                    </m:r>
                  </m:oMath>
                </a14:m>
                <a:r>
                  <a:rPr lang="vi-VN" sz="3200" dirty="0">
                    <a:solidFill>
                      <a:prstClr val="black"/>
                    </a:solidFill>
                    <a:latin typeface="Times New Roman" panose="02020603050405020304" pitchFamily="18" charset="0"/>
                    <a:ea typeface="Times New Roman" panose="02020603050405020304" pitchFamily="18" charset="0"/>
                  </a:rPr>
                  <a:t>.</a:t>
                </a:r>
                <a:r>
                  <a:rPr lang="vi-VN"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vi-VN" sz="3200" b="1" smtClean="0">
                    <a:solidFill>
                      <a:srgbClr val="000099"/>
                    </a:solidFill>
                    <a:latin typeface="Times New Roman" panose="02020603050405020304" pitchFamily="18" charset="0"/>
                    <a:ea typeface="Times New Roman" panose="02020603050405020304" pitchFamily="18" charset="0"/>
                  </a:rPr>
                  <a:t>B</a:t>
                </a:r>
                <a:r>
                  <a:rPr lang="vi-VN" sz="3200" b="1" dirty="0">
                    <a:solidFill>
                      <a:srgbClr val="000099"/>
                    </a:solidFill>
                    <a:latin typeface="Times New Roman" panose="02020603050405020304" pitchFamily="18" charset="0"/>
                    <a:ea typeface="Times New Roman" panose="02020603050405020304" pitchFamily="18" charset="0"/>
                  </a:rPr>
                  <a:t>.</a:t>
                </a:r>
                <a:r>
                  <a:rPr lang="vi-VN"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18</m:t>
                    </m:r>
                  </m:oMath>
                </a14:m>
                <a:r>
                  <a:rPr lang="vi-VN" sz="3200" dirty="0">
                    <a:solidFill>
                      <a:prstClr val="black"/>
                    </a:solidFill>
                    <a:latin typeface="Times New Roman" panose="02020603050405020304" pitchFamily="18" charset="0"/>
                    <a:ea typeface="Times New Roman" panose="02020603050405020304" pitchFamily="18" charset="0"/>
                  </a:rPr>
                  <a:t>.</a:t>
                </a:r>
                <a:r>
                  <a:rPr lang="vi-VN"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vi-VN" sz="3200" b="1" smtClean="0">
                    <a:solidFill>
                      <a:srgbClr val="000099"/>
                    </a:solidFill>
                    <a:latin typeface="Times New Roman" panose="02020603050405020304" pitchFamily="18" charset="0"/>
                    <a:ea typeface="Times New Roman" panose="02020603050405020304" pitchFamily="18" charset="0"/>
                  </a:rPr>
                  <a:t>C</a:t>
                </a:r>
                <a:r>
                  <a:rPr lang="vi-VN" sz="3200" b="1" dirty="0">
                    <a:solidFill>
                      <a:srgbClr val="000099"/>
                    </a:solidFill>
                    <a:latin typeface="Times New Roman" panose="02020603050405020304" pitchFamily="18" charset="0"/>
                    <a:ea typeface="Times New Roman" panose="02020603050405020304" pitchFamily="18" charset="0"/>
                  </a:rPr>
                  <a:t>.</a:t>
                </a:r>
                <a:r>
                  <a:rPr lang="vi-VN"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8</m:t>
                    </m:r>
                    <m:r>
                      <a:rPr lang="en-US" sz="3200" i="1">
                        <a:solidFill>
                          <a:prstClr val="black"/>
                        </a:solidFill>
                        <a:latin typeface="Cambria Math" panose="02040503050406030204" pitchFamily="18" charset="0"/>
                        <a:ea typeface="Times New Roman" panose="02020603050405020304" pitchFamily="18" charset="0"/>
                      </a:rPr>
                      <m:t>!</m:t>
                    </m:r>
                  </m:oMath>
                </a14:m>
                <a:r>
                  <a:rPr lang="vi-VN" sz="3200" dirty="0">
                    <a:solidFill>
                      <a:prstClr val="black"/>
                    </a:solidFill>
                    <a:latin typeface="Times New Roman" panose="02020603050405020304" pitchFamily="18" charset="0"/>
                    <a:ea typeface="Times New Roman" panose="02020603050405020304" pitchFamily="18" charset="0"/>
                  </a:rPr>
                  <a:t>.</a:t>
                </a:r>
                <a:r>
                  <a:rPr lang="vi-VN"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	</a:t>
                </a:r>
                <a:r>
                  <a:rPr lang="vi-VN" sz="3200" b="1" smtClean="0">
                    <a:solidFill>
                      <a:srgbClr val="000099"/>
                    </a:solidFill>
                    <a:latin typeface="Times New Roman" panose="02020603050405020304" pitchFamily="18" charset="0"/>
                    <a:ea typeface="Times New Roman" panose="02020603050405020304" pitchFamily="18" charset="0"/>
                  </a:rPr>
                  <a:t>D</a:t>
                </a:r>
                <a:r>
                  <a:rPr lang="vi-VN" sz="3200" b="1" dirty="0">
                    <a:solidFill>
                      <a:srgbClr val="000099"/>
                    </a:solidFill>
                    <a:latin typeface="Times New Roman" panose="02020603050405020304" pitchFamily="18" charset="0"/>
                    <a:ea typeface="Times New Roman" panose="02020603050405020304" pitchFamily="18" charset="0"/>
                  </a:rPr>
                  <a:t>.</a:t>
                </a:r>
                <a:r>
                  <a:rPr lang="vi-VN"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604</m:t>
                    </m:r>
                  </m:oMath>
                </a14:m>
                <a:r>
                  <a:rPr lang="vi-VN"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517390" y="1605758"/>
                <a:ext cx="11239182" cy="2923877"/>
              </a:xfrm>
              <a:prstGeom prst="rect">
                <a:avLst/>
              </a:prstGeom>
              <a:blipFill rotWithShape="0">
                <a:blip r:embed="rId2"/>
                <a:stretch>
                  <a:fillRect l="-1410" t="-1875" r="-1356" b="-4167"/>
                </a:stretch>
              </a:blipFill>
            </p:spPr>
            <p:txBody>
              <a:bodyPr/>
              <a:lstStyle/>
              <a:p>
                <a:r>
                  <a:rPr lang="en-US">
                    <a:noFill/>
                  </a:rPr>
                  <a:t> </a:t>
                </a:r>
              </a:p>
            </p:txBody>
          </p:sp>
        </mc:Fallback>
      </mc:AlternateContent>
      <p:sp>
        <p:nvSpPr>
          <p:cNvPr id="15" name="Oval 6"/>
          <p:cNvSpPr/>
          <p:nvPr/>
        </p:nvSpPr>
        <p:spPr>
          <a:xfrm>
            <a:off x="1458355" y="3982457"/>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69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469351" y="984259"/>
            <a:ext cx="11527865"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2</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2" name="Rectangle 6"/>
          <p:cNvSpPr/>
          <p:nvPr/>
        </p:nvSpPr>
        <p:spPr>
          <a:xfrm>
            <a:off x="416144" y="1446674"/>
            <a:ext cx="11527865" cy="1043619"/>
          </a:xfrm>
          <a:prstGeom prst="rect">
            <a:avLst/>
          </a:prstGeom>
        </p:spPr>
        <p:txBody>
          <a:bodyPr wrap="square">
            <a:spAutoFit/>
          </a:bodyPr>
          <a:lstStyle/>
          <a:p>
            <a:pPr>
              <a:lnSpc>
                <a:spcPct val="115000"/>
              </a:lnSpc>
            </a:pPr>
            <a:r>
              <a:rPr lang="vi-VN" sz="2800" b="1" dirty="0">
                <a:solidFill>
                  <a:prstClr val="black"/>
                </a:solidFill>
                <a:latin typeface="Times New Roman" panose="02020603050405020304" pitchFamily="18" charset="0"/>
                <a:ea typeface="Times New Roman" panose="02020603050405020304" pitchFamily="18" charset="0"/>
              </a:rPr>
              <a:t>TH1:</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Chỉ</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có</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một</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cặp</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vợ</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chồng</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ngồi</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cạnh</a:t>
            </a:r>
            <a:r>
              <a:rPr lang="vi-VN" sz="2800" dirty="0">
                <a:solidFill>
                  <a:prstClr val="black"/>
                </a:solidFill>
                <a:latin typeface="Times New Roman" panose="02020603050405020304" pitchFamily="18" charset="0"/>
                <a:ea typeface="Times New Roman" panose="02020603050405020304" pitchFamily="18" charset="0"/>
              </a:rPr>
              <a:t> nhau, khi </a:t>
            </a:r>
            <a:r>
              <a:rPr lang="vi-VN" sz="2800" dirty="0" err="1">
                <a:solidFill>
                  <a:prstClr val="black"/>
                </a:solidFill>
                <a:latin typeface="Times New Roman" panose="02020603050405020304" pitchFamily="18" charset="0"/>
                <a:ea typeface="Times New Roman" panose="02020603050405020304" pitchFamily="18" charset="0"/>
              </a:rPr>
              <a:t>đó</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buộc</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các</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bà</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vợ</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phải</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ngồi</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cùng</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một</a:t>
            </a:r>
            <a:r>
              <a:rPr lang="vi-VN" sz="2800" dirty="0">
                <a:solidFill>
                  <a:prstClr val="black"/>
                </a:solidFill>
                <a:latin typeface="Times New Roman" panose="02020603050405020304" pitchFamily="18" charset="0"/>
                <a:ea typeface="Times New Roman" panose="02020603050405020304" pitchFamily="18" charset="0"/>
              </a:rPr>
              <a:t> bên, </a:t>
            </a:r>
            <a:r>
              <a:rPr lang="vi-VN" sz="2800" dirty="0" err="1">
                <a:solidFill>
                  <a:prstClr val="black"/>
                </a:solidFill>
                <a:latin typeface="Times New Roman" panose="02020603050405020304" pitchFamily="18" charset="0"/>
                <a:ea typeface="Times New Roman" panose="02020603050405020304" pitchFamily="18" charset="0"/>
              </a:rPr>
              <a:t>các</a:t>
            </a:r>
            <a:r>
              <a:rPr lang="vi-VN" sz="2800" dirty="0">
                <a:solidFill>
                  <a:prstClr val="black"/>
                </a:solidFill>
                <a:latin typeface="Times New Roman" panose="02020603050405020304" pitchFamily="18" charset="0"/>
                <a:ea typeface="Times New Roman" panose="02020603050405020304" pitchFamily="18" charset="0"/>
              </a:rPr>
              <a:t> ông </a:t>
            </a:r>
            <a:r>
              <a:rPr lang="vi-VN" sz="2800" dirty="0" err="1">
                <a:solidFill>
                  <a:prstClr val="black"/>
                </a:solidFill>
                <a:latin typeface="Times New Roman" panose="02020603050405020304" pitchFamily="18" charset="0"/>
                <a:ea typeface="Times New Roman" panose="02020603050405020304" pitchFamily="18" charset="0"/>
              </a:rPr>
              <a:t>chồng</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ngồi</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cùng</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một</a:t>
            </a:r>
            <a:r>
              <a:rPr lang="vi-VN" sz="2800" dirty="0">
                <a:solidFill>
                  <a:prstClr val="black"/>
                </a:solidFill>
                <a:latin typeface="Times New Roman" panose="02020603050405020304" pitchFamily="18" charset="0"/>
                <a:ea typeface="Times New Roman" panose="02020603050405020304" pitchFamily="18" charset="0"/>
              </a:rPr>
              <a:t> bên so </a:t>
            </a:r>
            <a:r>
              <a:rPr lang="vi-VN" sz="2800" dirty="0" err="1">
                <a:solidFill>
                  <a:prstClr val="black"/>
                </a:solidFill>
                <a:latin typeface="Times New Roman" panose="02020603050405020304" pitchFamily="18" charset="0"/>
                <a:ea typeface="Times New Roman" panose="02020603050405020304" pitchFamily="18" charset="0"/>
              </a:rPr>
              <a:t>với</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cặp</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vợ</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chồng</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đó</a:t>
            </a:r>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21" name="Rectangle 9"/>
          <p:cNvSpPr>
            <a:spLocks noChangeArrowheads="1"/>
          </p:cNvSpPr>
          <p:nvPr/>
        </p:nvSpPr>
        <p:spPr bwMode="auto">
          <a:xfrm>
            <a:off x="0" y="1062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3" name="Rectangle 6"/>
              <p:cNvSpPr/>
              <p:nvPr/>
            </p:nvSpPr>
            <p:spPr>
              <a:xfrm>
                <a:off x="454608" y="2555694"/>
                <a:ext cx="11527865" cy="592085"/>
              </a:xfrm>
              <a:prstGeom prst="rect">
                <a:avLst/>
              </a:prstGeom>
            </p:spPr>
            <p:txBody>
              <a:bodyPr wrap="square">
                <a:spAutoFit/>
              </a:bodyPr>
              <a:lstStyle/>
              <a:p>
                <a:pPr>
                  <a:lnSpc>
                    <a:spcPct val="115000"/>
                  </a:lnSpc>
                </a:pP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có</a:t>
                </a:r>
                <a:r>
                  <a:rPr lang="vi-VN"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m:t>
                        </m:r>
                        <m:r>
                          <a:rPr lang="en-US" sz="2800" i="1">
                            <a:solidFill>
                              <a:prstClr val="black"/>
                            </a:solidFill>
                            <a:latin typeface="Cambria Math" panose="02040503050406030204" pitchFamily="18" charset="0"/>
                            <a:ea typeface="Times New Roman" panose="02020603050405020304" pitchFamily="18" charset="0"/>
                          </a:rPr>
                          <m:t>!</m:t>
                        </m:r>
                      </m:e>
                    </m:d>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1</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288</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cách</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xếp</a:t>
                </a:r>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454608" y="2555694"/>
                <a:ext cx="11527865" cy="592085"/>
              </a:xfrm>
              <a:prstGeom prst="rect">
                <a:avLst/>
              </a:prstGeom>
              <a:blipFill rotWithShape="0">
                <a:blip r:embed="rId3"/>
                <a:stretch>
                  <a:fillRect t="-5155" b="-216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398212" y="3361654"/>
                <a:ext cx="11527865" cy="593111"/>
              </a:xfrm>
              <a:prstGeom prst="rect">
                <a:avLst/>
              </a:prstGeom>
            </p:spPr>
            <p:txBody>
              <a:bodyPr wrap="square">
                <a:spAutoFit/>
              </a:bodyPr>
              <a:lstStyle/>
              <a:p>
                <a:pPr>
                  <a:lnSpc>
                    <a:spcPct val="115000"/>
                  </a:lnSpc>
                </a:pPr>
                <a:r>
                  <a:rPr lang="vi-VN" sz="2800" b="1" dirty="0">
                    <a:solidFill>
                      <a:prstClr val="black"/>
                    </a:solidFill>
                    <a:latin typeface="Times New Roman" panose="02020603050405020304" pitchFamily="18" charset="0"/>
                    <a:ea typeface="Times New Roman" panose="02020603050405020304" pitchFamily="18" charset="0"/>
                  </a:rPr>
                  <a:t>TH2:</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Có</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đúng</a:t>
                </a:r>
                <a:r>
                  <a:rPr lang="vi-VN" sz="2800" dirty="0">
                    <a:solidFill>
                      <a:prstClr val="black"/>
                    </a:solidFill>
                    <a:latin typeface="Times New Roman" panose="02020603050405020304" pitchFamily="18" charset="0"/>
                    <a:ea typeface="Times New Roman" panose="02020603050405020304" pitchFamily="18" charset="0"/>
                  </a:rPr>
                  <a:t> hai </a:t>
                </a:r>
                <a:r>
                  <a:rPr lang="vi-VN" sz="2800" dirty="0" err="1">
                    <a:solidFill>
                      <a:prstClr val="black"/>
                    </a:solidFill>
                    <a:latin typeface="Times New Roman" panose="02020603050405020304" pitchFamily="18" charset="0"/>
                    <a:ea typeface="Times New Roman" panose="02020603050405020304" pitchFamily="18" charset="0"/>
                  </a:rPr>
                  <a:t>cặp</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vợ</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chồng</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ngồi</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cạnh</a:t>
                </a:r>
                <a:r>
                  <a:rPr lang="vi-VN" sz="2800" dirty="0">
                    <a:solidFill>
                      <a:prstClr val="black"/>
                    </a:solidFill>
                    <a:latin typeface="Times New Roman" panose="02020603050405020304" pitchFamily="18" charset="0"/>
                    <a:ea typeface="Times New Roman" panose="02020603050405020304" pitchFamily="18" charset="0"/>
                  </a:rPr>
                  <a:t> nhau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có</a:t>
                </a:r>
                <a:r>
                  <a:rPr lang="vi-VN"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2</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288</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smtClean="0">
                    <a:solidFill>
                      <a:prstClr val="black"/>
                    </a:solidFill>
                    <a:latin typeface="Times New Roman" panose="02020603050405020304" pitchFamily="18" charset="0"/>
                    <a:ea typeface="Times New Roman" panose="02020603050405020304" pitchFamily="18" charset="0"/>
                  </a:rPr>
                  <a:t>cách</a:t>
                </a:r>
                <a:r>
                  <a:rPr lang="vi-VN" sz="2800" dirty="0" smtClean="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4" name="Rectangle 6"/>
              <p:cNvSpPr>
                <a:spLocks noRot="1" noChangeAspect="1" noMove="1" noResize="1" noEditPoints="1" noAdjustHandles="1" noChangeArrowheads="1" noChangeShapeType="1" noTextEdit="1"/>
              </p:cNvSpPr>
              <p:nvPr/>
            </p:nvSpPr>
            <p:spPr>
              <a:xfrm>
                <a:off x="398212" y="3361654"/>
                <a:ext cx="11527865" cy="593111"/>
              </a:xfrm>
              <a:prstGeom prst="rect">
                <a:avLst/>
              </a:prstGeom>
              <a:blipFill rotWithShape="0">
                <a:blip r:embed="rId4"/>
                <a:stretch>
                  <a:fillRect l="-1058" t="-5102" r="-106"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6"/>
              <p:cNvSpPr/>
              <p:nvPr/>
            </p:nvSpPr>
            <p:spPr>
              <a:xfrm>
                <a:off x="430892" y="4185561"/>
                <a:ext cx="10976633" cy="1090427"/>
              </a:xfrm>
              <a:prstGeom prst="rect">
                <a:avLst/>
              </a:prstGeom>
            </p:spPr>
            <p:txBody>
              <a:bodyPr wrap="square">
                <a:spAutoFit/>
              </a:bodyPr>
              <a:lstStyle/>
              <a:p>
                <a:pPr>
                  <a:lnSpc>
                    <a:spcPct val="115000"/>
                  </a:lnSpc>
                </a:pPr>
                <a:r>
                  <a:rPr lang="vi-VN" sz="2800" b="1" dirty="0">
                    <a:solidFill>
                      <a:prstClr val="black"/>
                    </a:solidFill>
                    <a:latin typeface="Times New Roman" panose="02020603050405020304" pitchFamily="18" charset="0"/>
                    <a:ea typeface="Times New Roman" panose="02020603050405020304" pitchFamily="18" charset="0"/>
                  </a:rPr>
                  <a:t>TH3:</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Có</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đúng</a:t>
                </a:r>
                <a:r>
                  <a:rPr lang="vi-VN" sz="2800" dirty="0">
                    <a:solidFill>
                      <a:prstClr val="black"/>
                    </a:solidFill>
                    <a:latin typeface="Times New Roman" panose="02020603050405020304" pitchFamily="18" charset="0"/>
                    <a:ea typeface="Times New Roman" panose="02020603050405020304" pitchFamily="18" charset="0"/>
                  </a:rPr>
                  <a:t> ba </a:t>
                </a:r>
                <a:r>
                  <a:rPr lang="vi-VN" sz="2800" dirty="0" err="1">
                    <a:solidFill>
                      <a:prstClr val="black"/>
                    </a:solidFill>
                    <a:latin typeface="Times New Roman" panose="02020603050405020304" pitchFamily="18" charset="0"/>
                    <a:ea typeface="Times New Roman" panose="02020603050405020304" pitchFamily="18" charset="0"/>
                  </a:rPr>
                  <a:t>cặp</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vợ</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chồng</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ngồi</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cạnh</a:t>
                </a:r>
                <a:r>
                  <a:rPr lang="vi-VN" sz="2800" dirty="0">
                    <a:solidFill>
                      <a:prstClr val="black"/>
                    </a:solidFill>
                    <a:latin typeface="Times New Roman" panose="02020603050405020304" pitchFamily="18" charset="0"/>
                    <a:ea typeface="Times New Roman" panose="02020603050405020304" pitchFamily="18" charset="0"/>
                  </a:rPr>
                  <a:t> nhau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có</a:t>
                </a:r>
                <a:r>
                  <a:rPr lang="vi-VN"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192</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cách</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xếp</a:t>
                </a:r>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6" name="Rectangle 6"/>
              <p:cNvSpPr>
                <a:spLocks noRot="1" noChangeAspect="1" noMove="1" noResize="1" noEditPoints="1" noAdjustHandles="1" noChangeArrowheads="1" noChangeShapeType="1" noTextEdit="1"/>
              </p:cNvSpPr>
              <p:nvPr/>
            </p:nvSpPr>
            <p:spPr>
              <a:xfrm>
                <a:off x="430892" y="4185561"/>
                <a:ext cx="10976633" cy="1090427"/>
              </a:xfrm>
              <a:prstGeom prst="rect">
                <a:avLst/>
              </a:prstGeom>
              <a:blipFill rotWithShape="0">
                <a:blip r:embed="rId5"/>
                <a:stretch>
                  <a:fillRect l="-1167" t="-3371" b="-117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6"/>
              <p:cNvSpPr/>
              <p:nvPr/>
            </p:nvSpPr>
            <p:spPr>
              <a:xfrm>
                <a:off x="421931" y="5197722"/>
                <a:ext cx="11527865" cy="590996"/>
              </a:xfrm>
              <a:prstGeom prst="rect">
                <a:avLst/>
              </a:prstGeom>
            </p:spPr>
            <p:txBody>
              <a:bodyPr wrap="square">
                <a:spAutoFit/>
              </a:bodyPr>
              <a:lstStyle/>
              <a:p>
                <a:pPr>
                  <a:lnSpc>
                    <a:spcPct val="115000"/>
                  </a:lnSpc>
                </a:pPr>
                <a:r>
                  <a:rPr lang="vi-VN" sz="2800" b="1" dirty="0">
                    <a:solidFill>
                      <a:prstClr val="black"/>
                    </a:solidFill>
                    <a:latin typeface="Times New Roman" panose="02020603050405020304" pitchFamily="18" charset="0"/>
                    <a:ea typeface="Times New Roman" panose="02020603050405020304" pitchFamily="18" charset="0"/>
                  </a:rPr>
                  <a:t>TH4:</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Tất</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cả</a:t>
                </a:r>
                <a:r>
                  <a:rPr lang="vi-VN"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cặp</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vợ</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chồng</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ngồi</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cạnh</a:t>
                </a:r>
                <a:r>
                  <a:rPr lang="vi-VN" sz="2800" dirty="0">
                    <a:solidFill>
                      <a:prstClr val="black"/>
                    </a:solidFill>
                    <a:latin typeface="Times New Roman" panose="02020603050405020304" pitchFamily="18" charset="0"/>
                    <a:ea typeface="Times New Roman" panose="02020603050405020304" pitchFamily="18" charset="0"/>
                  </a:rPr>
                  <a:t> nhau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có</a:t>
                </a:r>
                <a:r>
                  <a:rPr lang="vi-VN"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4</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48</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cách</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xếp</a:t>
                </a:r>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7" name="Rectangle 6"/>
              <p:cNvSpPr>
                <a:spLocks noRot="1" noChangeAspect="1" noMove="1" noResize="1" noEditPoints="1" noAdjustHandles="1" noChangeArrowheads="1" noChangeShapeType="1" noTextEdit="1"/>
              </p:cNvSpPr>
              <p:nvPr/>
            </p:nvSpPr>
            <p:spPr>
              <a:xfrm>
                <a:off x="421931" y="5197722"/>
                <a:ext cx="11527865" cy="590996"/>
              </a:xfrm>
              <a:prstGeom prst="rect">
                <a:avLst/>
              </a:prstGeom>
              <a:blipFill rotWithShape="0">
                <a:blip r:embed="rId6"/>
                <a:stretch>
                  <a:fillRect l="-1058" t="-6186" b="-216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6"/>
              <p:cNvSpPr/>
              <p:nvPr/>
            </p:nvSpPr>
            <p:spPr>
              <a:xfrm>
                <a:off x="424070" y="5765908"/>
                <a:ext cx="11527865" cy="587853"/>
              </a:xfrm>
              <a:prstGeom prst="rect">
                <a:avLst/>
              </a:prstGeom>
            </p:spPr>
            <p:txBody>
              <a:bodyPr wrap="square">
                <a:spAutoFit/>
              </a:bodyPr>
              <a:lstStyle/>
              <a:p>
                <a:pPr>
                  <a:lnSpc>
                    <a:spcPct val="115000"/>
                  </a:lnSpc>
                </a:pPr>
                <a:r>
                  <a:rPr lang="vi-VN" sz="2800" dirty="0" err="1">
                    <a:solidFill>
                      <a:prstClr val="black"/>
                    </a:solidFill>
                    <a:latin typeface="Times New Roman" panose="02020603050405020304" pitchFamily="18" charset="0"/>
                    <a:ea typeface="Times New Roman" panose="02020603050405020304" pitchFamily="18" charset="0"/>
                  </a:rPr>
                  <a:t>Vậy</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có</a:t>
                </a:r>
                <a:r>
                  <a:rPr lang="vi-VN" sz="2800" dirty="0">
                    <a:solidFill>
                      <a:prstClr val="black"/>
                    </a:solidFill>
                    <a:latin typeface="Times New Roman" panose="02020603050405020304" pitchFamily="18" charset="0"/>
                    <a:ea typeface="Times New Roman" panose="02020603050405020304" pitchFamily="18" charset="0"/>
                  </a:rPr>
                  <a:t> </a:t>
                </a:r>
                <a:r>
                  <a:rPr lang="vi-VN" sz="2800" err="1">
                    <a:solidFill>
                      <a:prstClr val="black"/>
                    </a:solidFill>
                    <a:latin typeface="Times New Roman" panose="02020603050405020304" pitchFamily="18" charset="0"/>
                    <a:ea typeface="Times New Roman" panose="02020603050405020304" pitchFamily="18" charset="0"/>
                  </a:rPr>
                  <a:t>tất</a:t>
                </a:r>
                <a:r>
                  <a:rPr lang="vi-VN" sz="2800">
                    <a:solidFill>
                      <a:prstClr val="black"/>
                    </a:solidFill>
                    <a:latin typeface="Times New Roman" panose="02020603050405020304" pitchFamily="18" charset="0"/>
                    <a:ea typeface="Times New Roman" panose="02020603050405020304" pitchFamily="18" charset="0"/>
                  </a:rPr>
                  <a:t> </a:t>
                </a:r>
                <a:r>
                  <a:rPr lang="vi-VN" sz="2800" smtClean="0">
                    <a:solidFill>
                      <a:prstClr val="black"/>
                    </a:solidFill>
                    <a:latin typeface="Times New Roman" panose="02020603050405020304" pitchFamily="18" charset="0"/>
                    <a:ea typeface="Times New Roman" panose="02020603050405020304" pitchFamily="18" charset="0"/>
                  </a:rPr>
                  <a:t>cả</a:t>
                </a:r>
                <a:r>
                  <a:rPr lang="en-US" sz="2800">
                    <a:solidFill>
                      <a:prstClr val="black"/>
                    </a:solidFill>
                    <a:latin typeface="Times New Roman" panose="02020603050405020304" pitchFamily="18" charset="0"/>
                    <a:ea typeface="Times New Roman" panose="02020603050405020304" pitchFamily="18" charset="0"/>
                  </a:rPr>
                  <a:t>:</a:t>
                </a:r>
                <a:r>
                  <a:rPr lang="vi-VN" sz="2800" smtClean="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288</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288</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192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48</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816</m:t>
                    </m:r>
                  </m:oMath>
                </a14:m>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cách</a:t>
                </a:r>
                <a:r>
                  <a:rPr lang="vi-VN" sz="2800" dirty="0">
                    <a:solidFill>
                      <a:prstClr val="black"/>
                    </a:solidFill>
                    <a:latin typeface="Times New Roman" panose="02020603050405020304" pitchFamily="18" charset="0"/>
                    <a:ea typeface="Times New Roman" panose="02020603050405020304" pitchFamily="18" charset="0"/>
                  </a:rPr>
                  <a:t> </a:t>
                </a:r>
                <a:r>
                  <a:rPr lang="vi-VN" sz="2800" dirty="0" err="1">
                    <a:solidFill>
                      <a:prstClr val="black"/>
                    </a:solidFill>
                    <a:latin typeface="Times New Roman" panose="02020603050405020304" pitchFamily="18" charset="0"/>
                    <a:ea typeface="Times New Roman" panose="02020603050405020304" pitchFamily="18" charset="0"/>
                  </a:rPr>
                  <a:t>xếp</a:t>
                </a:r>
                <a:r>
                  <a:rPr lang="vi-VN" sz="2800">
                    <a:solidFill>
                      <a:prstClr val="black"/>
                    </a:solidFill>
                    <a:latin typeface="Times New Roman" panose="02020603050405020304" pitchFamily="18" charset="0"/>
                    <a:ea typeface="Times New Roman" panose="02020603050405020304" pitchFamily="18" charset="0"/>
                  </a:rPr>
                  <a:t>) </a:t>
                </a:r>
                <a:r>
                  <a:rPr lang="vi-VN" sz="2800" smtClean="0">
                    <a:solidFill>
                      <a:prstClr val="black"/>
                    </a:solidFill>
                    <a:latin typeface="Times New Roman" panose="02020603050405020304" pitchFamily="18" charset="0"/>
                    <a:ea typeface="Times New Roman" panose="02020603050405020304" pitchFamily="18" charset="0"/>
                  </a:rPr>
                  <a:t>t</a:t>
                </a:r>
                <a:r>
                  <a:rPr lang="en-US" sz="2800" smtClean="0">
                    <a:solidFill>
                      <a:prstClr val="black"/>
                    </a:solidFill>
                    <a:latin typeface="Times New Roman" panose="02020603050405020304" pitchFamily="18" charset="0"/>
                    <a:ea typeface="Times New Roman" panose="02020603050405020304" pitchFamily="18" charset="0"/>
                  </a:rPr>
                  <a:t>mbt</a:t>
                </a:r>
                <a:r>
                  <a:rPr lang="vi-VN" sz="2800" smtClean="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8" name="Rectangle 6"/>
              <p:cNvSpPr>
                <a:spLocks noRot="1" noChangeAspect="1" noMove="1" noResize="1" noEditPoints="1" noAdjustHandles="1" noChangeArrowheads="1" noChangeShapeType="1" noTextEdit="1"/>
              </p:cNvSpPr>
              <p:nvPr/>
            </p:nvSpPr>
            <p:spPr>
              <a:xfrm>
                <a:off x="424070" y="5765908"/>
                <a:ext cx="11527865" cy="587853"/>
              </a:xfrm>
              <a:prstGeom prst="rect">
                <a:avLst/>
              </a:prstGeom>
              <a:blipFill rotWithShape="0">
                <a:blip r:embed="rId7"/>
                <a:stretch>
                  <a:fillRect l="-1111" t="-7292" b="-21875"/>
                </a:stretch>
              </a:blipFill>
            </p:spPr>
            <p:txBody>
              <a:bodyPr/>
              <a:lstStyle/>
              <a:p>
                <a:r>
                  <a:rPr lang="en-US">
                    <a:noFill/>
                  </a:rPr>
                  <a:t> </a:t>
                </a:r>
              </a:p>
            </p:txBody>
          </p:sp>
        </mc:Fallback>
      </mc:AlternateContent>
      <p:sp>
        <p:nvSpPr>
          <p:cNvPr id="1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19" name="Isosceles Triangle 18">
            <a:hlinkClick r:id="rId8"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hlinkClick r:id="rId9"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61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1"/>
              <p:cNvSpPr/>
              <p:nvPr/>
            </p:nvSpPr>
            <p:spPr>
              <a:xfrm>
                <a:off x="581584" y="1699819"/>
                <a:ext cx="11023600" cy="1769715"/>
              </a:xfrm>
              <a:prstGeom prst="rect">
                <a:avLst/>
              </a:prstGeom>
            </p:spPr>
            <p:txBody>
              <a:bodyPr wrap="square">
                <a:spAutoFit/>
              </a:bodyPr>
              <a:lstStyle/>
              <a:p>
                <a:pPr marL="457200">
                  <a:lnSpc>
                    <a:spcPct val="107000"/>
                  </a:lnSpc>
                  <a:spcAft>
                    <a:spcPts val="800"/>
                  </a:spcAf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3.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9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chia </a:t>
                </a:r>
                <a:r>
                  <a:rPr lang="en-US" sz="3200" dirty="0" err="1">
                    <a:solidFill>
                      <a:prstClr val="black"/>
                    </a:solidFill>
                    <a:latin typeface="Times New Roman" panose="02020603050405020304" pitchFamily="18" charset="0"/>
                    <a:ea typeface="Times New Roman" panose="02020603050405020304" pitchFamily="18" charset="0"/>
                  </a:rPr>
                  <a:t>hết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3.</a:t>
                </a:r>
              </a:p>
              <a:p>
                <a:pPr algn="just">
                  <a:lnSpc>
                    <a:spcPct val="115000"/>
                  </a:lnSpc>
                </a:pPr>
                <a:r>
                  <a:rPr lang="vi-VN" sz="3200" b="1" dirty="0" smtClean="0">
                    <a:solidFill>
                      <a:srgbClr val="0000FF"/>
                    </a:solidFill>
                    <a:latin typeface="Times New Roman" panose="02020603050405020304" pitchFamily="18" charset="0"/>
                    <a:ea typeface="TimesNewRomanPSMT"/>
                  </a:rPr>
                  <a:t>     </a:t>
                </a:r>
                <a:r>
                  <a:rPr lang="fr-FR" sz="3200" b="1" dirty="0" smtClean="0">
                    <a:solidFill>
                      <a:srgbClr val="0000FF"/>
                    </a:solidFill>
                    <a:latin typeface="Times New Roman" panose="02020603050405020304" pitchFamily="18" charset="0"/>
                    <a:ea typeface="TimesNewRomanPSMT"/>
                  </a:rPr>
                  <a:t>A</a:t>
                </a:r>
                <a:r>
                  <a:rPr lang="fr-FR" sz="3200" b="1" dirty="0">
                    <a:solidFill>
                      <a:srgbClr val="0000FF"/>
                    </a:solidFill>
                    <a:latin typeface="Times New Roman" panose="02020603050405020304" pitchFamily="18" charset="0"/>
                    <a:ea typeface="TimesNewRomanPSMT"/>
                  </a:rPr>
                  <a:t>.</a:t>
                </a:r>
                <a:r>
                  <a:rPr lang="fr-FR" sz="3200" dirty="0">
                    <a:solidFill>
                      <a:prstClr val="black"/>
                    </a:solidFill>
                    <a:latin typeface="Times New Roman" panose="02020603050405020304" pitchFamily="18" charset="0"/>
                    <a:ea typeface="TimesNewRomanPSMT"/>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1330560.</m:t>
                    </m:r>
                  </m:oMath>
                </a14:m>
                <a:r>
                  <a:rPr lang="fr-FR" sz="3200" dirty="0">
                    <a:solidFill>
                      <a:prstClr val="black"/>
                    </a:solidFill>
                    <a:latin typeface="Times New Roman" panose="02020603050405020304" pitchFamily="18" charset="0"/>
                    <a:ea typeface="TimesNewRomanPSMT"/>
                  </a:rPr>
                  <a:t>	</a:t>
                </a:r>
                <a:r>
                  <a:rPr lang="vi-VN" sz="3200" dirty="0" smtClean="0">
                    <a:solidFill>
                      <a:prstClr val="black"/>
                    </a:solidFill>
                    <a:latin typeface="Times New Roman" panose="02020603050405020304" pitchFamily="18" charset="0"/>
                    <a:ea typeface="TimesNewRomanPSMT"/>
                  </a:rPr>
                  <a:t>   </a:t>
                </a:r>
                <a:r>
                  <a:rPr lang="fr-FR" sz="3200" b="1" dirty="0" smtClean="0">
                    <a:solidFill>
                      <a:srgbClr val="0000FF"/>
                    </a:solidFill>
                    <a:latin typeface="Times New Roman" panose="02020603050405020304" pitchFamily="18" charset="0"/>
                    <a:ea typeface="TimesNewRomanPSMT"/>
                  </a:rPr>
                  <a:t>B</a:t>
                </a:r>
                <a:r>
                  <a:rPr lang="fr-FR" sz="3200" b="1" dirty="0">
                    <a:solidFill>
                      <a:srgbClr val="0000FF"/>
                    </a:solidFill>
                    <a:latin typeface="Times New Roman" panose="02020603050405020304" pitchFamily="18" charset="0"/>
                    <a:ea typeface="TimesNewRomanPSMT"/>
                  </a:rPr>
                  <a:t>.</a:t>
                </a:r>
                <a:r>
                  <a:rPr lang="fr-FR" sz="3200" dirty="0">
                    <a:solidFill>
                      <a:prstClr val="black"/>
                    </a:solidFill>
                    <a:latin typeface="Times New Roman" panose="02020603050405020304" pitchFamily="18" charset="0"/>
                    <a:ea typeface="TimesNewRomanPSMT"/>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1653120.</m:t>
                    </m:r>
                  </m:oMath>
                </a14:m>
                <a:r>
                  <a:rPr lang="fr-FR" sz="3200" dirty="0">
                    <a:solidFill>
                      <a:prstClr val="black"/>
                    </a:solidFill>
                    <a:latin typeface="Times New Roman" panose="02020603050405020304" pitchFamily="18" charset="0"/>
                    <a:ea typeface="TimesNewRomanPSMT"/>
                  </a:rPr>
                  <a:t>	</a:t>
                </a:r>
                <a:r>
                  <a:rPr lang="vi-VN" sz="3200" dirty="0" smtClean="0">
                    <a:solidFill>
                      <a:prstClr val="black"/>
                    </a:solidFill>
                    <a:latin typeface="Times New Roman" panose="02020603050405020304" pitchFamily="18" charset="0"/>
                    <a:ea typeface="TimesNewRomanPSMT"/>
                  </a:rPr>
                  <a:t>   </a:t>
                </a:r>
                <a:r>
                  <a:rPr lang="fr-FR" sz="3200" b="1" dirty="0" smtClean="0">
                    <a:solidFill>
                      <a:srgbClr val="0000FF"/>
                    </a:solidFill>
                    <a:latin typeface="Times New Roman" panose="02020603050405020304" pitchFamily="18" charset="0"/>
                    <a:ea typeface="TimesNewRomanPSMT"/>
                  </a:rPr>
                  <a:t>C</a:t>
                </a:r>
                <a:r>
                  <a:rPr lang="fr-FR" sz="3200" b="1" dirty="0">
                    <a:solidFill>
                      <a:prstClr val="black"/>
                    </a:solidFill>
                    <a:latin typeface="Times New Roman" panose="02020603050405020304" pitchFamily="18" charset="0"/>
                    <a:ea typeface="TimesNewRomanPSMT"/>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1451520.</m:t>
                    </m:r>
                  </m:oMath>
                </a14:m>
                <a:r>
                  <a:rPr lang="fr-FR" sz="3200" dirty="0">
                    <a:solidFill>
                      <a:prstClr val="black"/>
                    </a:solidFill>
                    <a:latin typeface="Times New Roman" panose="02020603050405020304" pitchFamily="18" charset="0"/>
                    <a:ea typeface="TimesNewRomanPSMT"/>
                  </a:rPr>
                  <a:t>	</a:t>
                </a:r>
                <a:r>
                  <a:rPr lang="fr-FR" sz="3200" b="1" dirty="0">
                    <a:solidFill>
                      <a:srgbClr val="0000FF"/>
                    </a:solidFill>
                    <a:latin typeface="Times New Roman" panose="02020603050405020304" pitchFamily="18" charset="0"/>
                    <a:ea typeface="TimesNewRomanPSMT"/>
                  </a:rPr>
                  <a:t>D.</a:t>
                </a:r>
                <a:r>
                  <a:rPr lang="fr-FR" sz="3200" dirty="0">
                    <a:solidFill>
                      <a:prstClr val="black"/>
                    </a:solidFill>
                    <a:latin typeface="Times New Roman" panose="02020603050405020304" pitchFamily="18" charset="0"/>
                    <a:ea typeface="TimesNewRomanPSMT"/>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1128960.</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1"/>
              <p:cNvSpPr>
                <a:spLocks noRot="1" noChangeAspect="1" noMove="1" noResize="1" noEditPoints="1" noAdjustHandles="1" noChangeArrowheads="1" noChangeShapeType="1" noTextEdit="1"/>
              </p:cNvSpPr>
              <p:nvPr/>
            </p:nvSpPr>
            <p:spPr>
              <a:xfrm>
                <a:off x="581584" y="1699819"/>
                <a:ext cx="11023600" cy="1769715"/>
              </a:xfrm>
              <a:prstGeom prst="rect">
                <a:avLst/>
              </a:prstGeom>
              <a:blipFill rotWithShape="0">
                <a:blip r:embed="rId2"/>
                <a:stretch>
                  <a:fillRect t="-4828" b="-10345"/>
                </a:stretch>
              </a:blipFill>
            </p:spPr>
            <p:txBody>
              <a:bodyPr/>
              <a:lstStyle/>
              <a:p>
                <a:r>
                  <a:rPr lang="en-US">
                    <a:noFill/>
                  </a:rPr>
                  <a:t> </a:t>
                </a:r>
              </a:p>
            </p:txBody>
          </p:sp>
        </mc:Fallback>
      </mc:AlternateContent>
      <p:sp>
        <p:nvSpPr>
          <p:cNvPr id="8" name="Oval 6"/>
          <p:cNvSpPr/>
          <p:nvPr/>
        </p:nvSpPr>
        <p:spPr>
          <a:xfrm>
            <a:off x="3657477" y="2927036"/>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439258" y="194794"/>
            <a:ext cx="11527865"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3</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0" y="671957"/>
                <a:ext cx="11527865" cy="1426865"/>
              </a:xfrm>
              <a:prstGeom prst="rect">
                <a:avLst/>
              </a:prstGeom>
            </p:spPr>
            <p:txBody>
              <a:bodyPr wrap="square">
                <a:spAutoFit/>
              </a:bodyPr>
              <a:lstStyle/>
              <a:p>
                <a:pPr marL="457200"/>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thỏa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yêu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cầu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toán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dạng</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bar>
                      <m:barPr>
                        <m:pos m:val="top"/>
                        <m:ctrlPr>
                          <a:rPr lang="en-US" sz="2800" i="1">
                            <a:solidFill>
                              <a:prstClr val="black"/>
                            </a:solidFill>
                            <a:latin typeface="Cambria Math"/>
                            <a:ea typeface="Times New Roman" panose="02020603050405020304" pitchFamily="18" charset="0"/>
                          </a:rPr>
                        </m:ctrlPr>
                      </m:barPr>
                      <m:e>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1</m:t>
                            </m:r>
                          </m:sub>
                        </m:sSub>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2</m:t>
                            </m:r>
                          </m:sub>
                        </m:sSub>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3</m:t>
                            </m:r>
                          </m:sub>
                        </m:sSub>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4</m:t>
                            </m:r>
                          </m:sub>
                        </m:sSub>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5</m:t>
                            </m:r>
                          </m:sub>
                        </m:sSub>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6</m:t>
                            </m:r>
                          </m:sub>
                        </m:sSub>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7</m:t>
                            </m:r>
                          </m:sub>
                        </m:sSub>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8</m:t>
                            </m:r>
                          </m:sub>
                        </m:sSub>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9</m:t>
                            </m:r>
                          </m:sub>
                        </m:sSub>
                      </m:e>
                    </m:bar>
                    <m:r>
                      <a:rPr lang="en-US" sz="2800" i="1">
                        <a:solidFill>
                          <a:prstClr val="black"/>
                        </a:solidFill>
                        <a:latin typeface="Cambria Math" panose="02040503050406030204" pitchFamily="18" charset="0"/>
                        <a:ea typeface="Times New Roman" panose="02020603050405020304" pitchFamily="18" charset="0"/>
                      </a:rPr>
                      <m:t>.</m:t>
                    </m:r>
                  </m:oMath>
                </a14:m>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𝑖</m:t>
                        </m:r>
                      </m:sub>
                    </m:sSub>
                    <m:r>
                      <a:rPr lang="en-US" sz="2800" i="1">
                        <a:solidFill>
                          <a:prstClr val="black"/>
                        </a:solidFill>
                        <a:latin typeface="Cambria Math" panose="02040503050406030204" pitchFamily="18" charset="0"/>
                        <a:ea typeface="Times New Roman" panose="02020603050405020304" pitchFamily="18" charset="0"/>
                      </a:rPr>
                      <m:t>≠</m:t>
                    </m:r>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𝑗</m:t>
                        </m:r>
                      </m:sub>
                    </m:sSub>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2800" i="1">
                        <a:solidFill>
                          <a:prstClr val="black"/>
                        </a:solidFill>
                        <a:latin typeface="Cambria Math" panose="02040503050406030204" pitchFamily="18" charset="0"/>
                        <a:ea typeface="Times New Roman" panose="02020603050405020304" pitchFamily="18" charset="0"/>
                      </a:rPr>
                      <m:t>𝑖</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𝑗</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𝑖</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𝑗</m:t>
                    </m:r>
                    <m:r>
                      <a:rPr lang="en-US" sz="28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d>
                          <m:dPr>
                            <m:begChr m:val=""/>
                            <m:endChr m:val="}"/>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9</m:t>
                            </m:r>
                          </m:e>
                        </m:d>
                      </m:e>
                    </m:d>
                  </m:oMath>
                </a14:m>
                <a:r>
                  <a:rPr lang="en-US" sz="2800" dirty="0">
                    <a:solidFill>
                      <a:prstClr val="black"/>
                    </a:solidFill>
                    <a:latin typeface="Times New Roman" panose="02020603050405020304" pitchFamily="18" charset="0"/>
                    <a:ea typeface="Times New Roman" panose="02020603050405020304" pitchFamily="18" charset="0"/>
                  </a:rPr>
                  <a:t> </a:t>
                </a:r>
              </a:p>
              <a:p>
                <a:pPr marL="457200"/>
                <a14:m>
                  <m:oMath xmlns:m="http://schemas.openxmlformats.org/officeDocument/2006/math">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1</m:t>
                        </m:r>
                      </m:sub>
                    </m:sSub>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0</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nary>
                      <m:naryPr>
                        <m:chr m:val="∑"/>
                        <m:ctrlPr>
                          <a:rPr lang="en-US" sz="2800" i="1">
                            <a:solidFill>
                              <a:prstClr val="black"/>
                            </a:solidFill>
                            <a:latin typeface="Cambria Math"/>
                            <a:ea typeface="Times New Roman" panose="02020603050405020304" pitchFamily="18" charset="0"/>
                          </a:rPr>
                        </m:ctrlPr>
                      </m:naryPr>
                      <m:sub>
                        <m:r>
                          <a:rPr lang="en-US" sz="2800" i="1">
                            <a:solidFill>
                              <a:prstClr val="black"/>
                            </a:solidFill>
                            <a:latin typeface="Cambria Math" panose="02040503050406030204" pitchFamily="18" charset="0"/>
                            <a:ea typeface="Times New Roman" panose="02020603050405020304" pitchFamily="18" charset="0"/>
                          </a:rPr>
                          <m:t>1</m:t>
                        </m:r>
                      </m:sub>
                      <m:sup>
                        <m:r>
                          <a:rPr lang="en-US" sz="2800" i="1">
                            <a:solidFill>
                              <a:prstClr val="black"/>
                            </a:solidFill>
                            <a:latin typeface="Cambria Math" panose="02040503050406030204" pitchFamily="18" charset="0"/>
                            <a:ea typeface="Times New Roman" panose="02020603050405020304" pitchFamily="18" charset="0"/>
                          </a:rPr>
                          <m:t>9</m:t>
                        </m:r>
                      </m:sup>
                      <m:e>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𝑖</m:t>
                            </m:r>
                          </m:sub>
                        </m:sSub>
                      </m:e>
                    </m:nary>
                    <m:r>
                      <a:rPr lang="en-US" sz="28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2800" i="1">
                        <a:solidFill>
                          <a:prstClr val="black"/>
                        </a:solidFill>
                        <a:latin typeface="Cambria Math" panose="02040503050406030204" pitchFamily="18" charset="0"/>
                        <a:ea typeface="Times New Roman" panose="02020603050405020304" pitchFamily="18" charset="0"/>
                      </a:rPr>
                      <m:t>3</m:t>
                    </m:r>
                  </m:oMath>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0" y="671957"/>
                <a:ext cx="11527865" cy="1426865"/>
              </a:xfrm>
              <a:prstGeom prst="rect">
                <a:avLst/>
              </a:prstGeom>
              <a:blipFill rotWithShape="0">
                <a:blip r:embed="rId3"/>
                <a:stretch>
                  <a:fillRect t="-4274" b="-11111"/>
                </a:stretch>
              </a:blipFill>
            </p:spPr>
            <p:txBody>
              <a:bodyPr/>
              <a:lstStyle/>
              <a:p>
                <a:r>
                  <a:rPr lang="en-US">
                    <a:noFill/>
                  </a:rPr>
                  <a:t> </a:t>
                </a:r>
              </a:p>
            </p:txBody>
          </p:sp>
        </mc:Fallback>
      </mc:AlternateContent>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3" name="Rectangle 6"/>
              <p:cNvSpPr/>
              <p:nvPr/>
            </p:nvSpPr>
            <p:spPr>
              <a:xfrm>
                <a:off x="98608" y="2097344"/>
                <a:ext cx="11527865" cy="1384995"/>
              </a:xfrm>
              <a:prstGeom prst="rect">
                <a:avLst/>
              </a:prstGeom>
            </p:spPr>
            <p:txBody>
              <a:bodyPr wrap="square">
                <a:spAutoFit/>
              </a:bodyPr>
              <a:lstStyle/>
              <a:p>
                <a:pPr marL="457200"/>
                <a:r>
                  <a:rPr lang="en-US" sz="2800" dirty="0">
                    <a:solidFill>
                      <a:prstClr val="black"/>
                    </a:solidFill>
                    <a:latin typeface="Times New Roman" panose="02020603050405020304" pitchFamily="18" charset="0"/>
                    <a:ea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rPr>
                  <a:t>Giả sử gọi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d>
                      <m:dPr>
                        <m:begChr m:val="{"/>
                        <m:endChr m:val="}"/>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0</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9</m:t>
                        </m:r>
                      </m:e>
                    </m:d>
                  </m:oMath>
                </a14:m>
                <a:r>
                  <a:rPr lang="vi-VN" sz="2800" dirty="0">
                    <a:solidFill>
                      <a:prstClr val="black"/>
                    </a:solidFill>
                    <a:latin typeface="Times New Roman" panose="02020603050405020304" pitchFamily="18" charset="0"/>
                    <a:ea typeface="Times New Roman" panose="02020603050405020304" pitchFamily="18" charset="0"/>
                  </a:rPr>
                  <a:t> có tổng 10 phần tử là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45</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m:t>
                    </m:r>
                  </m:oMath>
                </a14:m>
                <a:r>
                  <a:rPr lang="vi-VN" sz="2800" dirty="0">
                    <a:solidFill>
                      <a:prstClr val="black"/>
                    </a:solidFill>
                    <a:latin typeface="Times New Roman" panose="02020603050405020304" pitchFamily="18" charset="0"/>
                    <a:ea typeface="Times New Roman" panose="02020603050405020304" pitchFamily="18" charset="0"/>
                  </a:rPr>
                  <a:t>. Nên nếu muốn tạo thành một số có 9 chữ số v</a:t>
                </a:r>
                <a:r>
                  <a:rPr lang="en-US" sz="2800" dirty="0">
                    <a:solidFill>
                      <a:prstClr val="black"/>
                    </a:solidFill>
                    <a:latin typeface="Times New Roman" panose="02020603050405020304" pitchFamily="18" charset="0"/>
                    <a:ea typeface="Times New Roman" panose="02020603050405020304" pitchFamily="18" charset="0"/>
                  </a:rPr>
                  <a:t>à</a:t>
                </a:r>
                <a:r>
                  <a:rPr lang="vi-VN" sz="2800" dirty="0">
                    <a:solidFill>
                      <a:prstClr val="black"/>
                    </a:solidFill>
                    <a:latin typeface="Times New Roman" panose="02020603050405020304" pitchFamily="18" charset="0"/>
                    <a:ea typeface="Times New Roman" panose="02020603050405020304" pitchFamily="18" charset="0"/>
                  </a:rPr>
                  <a:t> chia hết cho 3, ta cần loại đi phần tử là bội của 3. Như vậy, ta sẽ có các tập: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0</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9</m:t>
                    </m:r>
                    <m:r>
                      <a:rPr lang="en-US" sz="2800" i="1">
                        <a:solidFill>
                          <a:prstClr val="black"/>
                        </a:solidFill>
                        <a:latin typeface="Cambria Math" panose="02040503050406030204" pitchFamily="18" charset="0"/>
                        <a:ea typeface="Times New Roman" panose="02020603050405020304" pitchFamily="18" charset="0"/>
                      </a:rPr>
                      <m:t>}</m:t>
                    </m:r>
                  </m:oMath>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98608" y="2097344"/>
                <a:ext cx="11527865" cy="1384995"/>
              </a:xfrm>
              <a:prstGeom prst="rect">
                <a:avLst/>
              </a:prstGeom>
              <a:blipFill rotWithShape="0">
                <a:blip r:embed="rId4"/>
                <a:stretch>
                  <a:fillRect t="-4405"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6"/>
              <p:cNvSpPr/>
              <p:nvPr/>
            </p:nvSpPr>
            <p:spPr>
              <a:xfrm>
                <a:off x="8961" y="3484861"/>
                <a:ext cx="11527865" cy="523220"/>
              </a:xfrm>
              <a:prstGeom prst="rect">
                <a:avLst/>
              </a:prstGeom>
            </p:spPr>
            <p:txBody>
              <a:bodyPr wrap="square">
                <a:spAutoFit/>
              </a:bodyPr>
              <a:lstStyle/>
              <a:p>
                <a:pPr marL="457200"/>
                <a:r>
                  <a:rPr lang="en-US" sz="2800" dirty="0">
                    <a:solidFill>
                      <a:prstClr val="black"/>
                    </a:solidFill>
                    <a:latin typeface="Times New Roman" panose="02020603050405020304" pitchFamily="18" charset="0"/>
                    <a:ea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rPr>
                  <a:t>TH1: Chọn tập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0</m:t>
                    </m:r>
                    <m:r>
                      <a:rPr lang="en-US" sz="2800" i="1">
                        <a:solidFill>
                          <a:prstClr val="black"/>
                        </a:solidFill>
                        <a:latin typeface="Cambria Math" panose="02040503050406030204" pitchFamily="18" charset="0"/>
                        <a:ea typeface="Times New Roman" panose="02020603050405020304" pitchFamily="18" charset="0"/>
                      </a:rPr>
                      <m:t>}</m:t>
                    </m:r>
                  </m:oMath>
                </a14:m>
                <a:r>
                  <a:rPr lang="vi-VN" sz="2800" dirty="0">
                    <a:solidFill>
                      <a:prstClr val="black"/>
                    </a:solidFill>
                    <a:latin typeface="Times New Roman" panose="02020603050405020304" pitchFamily="18" charset="0"/>
                    <a:ea typeface="Times New Roman" panose="02020603050405020304" pitchFamily="18" charset="0"/>
                  </a:rPr>
                  <a:t> để tạo số:</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5" name="Rectangle 6"/>
              <p:cNvSpPr>
                <a:spLocks noRot="1" noChangeAspect="1" noMove="1" noResize="1" noEditPoints="1" noAdjustHandles="1" noChangeArrowheads="1" noChangeShapeType="1" noTextEdit="1"/>
              </p:cNvSpPr>
              <p:nvPr/>
            </p:nvSpPr>
            <p:spPr>
              <a:xfrm>
                <a:off x="8961" y="3484861"/>
                <a:ext cx="11527865" cy="523220"/>
              </a:xfrm>
              <a:prstGeom prst="rect">
                <a:avLst/>
              </a:prstGeom>
              <a:blipFill rotWithShape="0">
                <a:blip r:embed="rId5"/>
                <a:stretch>
                  <a:fillRect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6"/>
              <p:cNvSpPr/>
              <p:nvPr/>
            </p:nvSpPr>
            <p:spPr>
              <a:xfrm>
                <a:off x="107569" y="3995862"/>
                <a:ext cx="11527865" cy="523220"/>
              </a:xfrm>
              <a:prstGeom prst="rect">
                <a:avLst/>
              </a:prstGeom>
            </p:spPr>
            <p:txBody>
              <a:bodyPr wrap="square">
                <a:spAutoFit/>
              </a:bodyPr>
              <a:lstStyle/>
              <a:p>
                <a:pPr marL="457200"/>
                <a:r>
                  <a:rPr lang="vi-VN" sz="2800" dirty="0">
                    <a:solidFill>
                      <a:prstClr val="black"/>
                    </a:solidFill>
                    <a:latin typeface="Times New Roman" panose="02020603050405020304" pitchFamily="18" charset="0"/>
                    <a:ea typeface="Times New Roman" panose="02020603050405020304" pitchFamily="18" charset="0"/>
                  </a:rPr>
                  <a:t>Ta còn 9 chữ số để xếp vào 9 vị trí </a:t>
                </a:r>
                <a14:m>
                  <m:oMath xmlns:m="http://schemas.openxmlformats.org/officeDocument/2006/math">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1</m:t>
                        </m:r>
                      </m:sub>
                    </m:sSub>
                    <m:r>
                      <a:rPr lang="en-US" sz="2800" i="1">
                        <a:solidFill>
                          <a:prstClr val="black"/>
                        </a:solidFill>
                        <a:latin typeface="Cambria Math" panose="02040503050406030204" pitchFamily="18" charset="0"/>
                        <a:ea typeface="Times New Roman" panose="02020603050405020304" pitchFamily="18" charset="0"/>
                      </a:rPr>
                      <m:t>→</m:t>
                    </m:r>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9</m:t>
                        </m:r>
                      </m:sub>
                    </m:sSub>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9</m:t>
                    </m:r>
                    <m:r>
                      <a:rPr lang="en-US" sz="2800" i="1">
                        <a:solidFill>
                          <a:prstClr val="black"/>
                        </a:solidFill>
                        <a:latin typeface="Cambria Math" panose="02040503050406030204" pitchFamily="18" charset="0"/>
                        <a:ea typeface="Times New Roman" panose="02020603050405020304" pitchFamily="18" charset="0"/>
                      </a:rPr>
                      <m:t>!</m:t>
                    </m:r>
                  </m:oMath>
                </a14:m>
                <a:r>
                  <a:rPr lang="vi-VN" sz="2800" dirty="0">
                    <a:solidFill>
                      <a:prstClr val="black"/>
                    </a:solidFill>
                    <a:latin typeface="Times New Roman" panose="02020603050405020304" pitchFamily="18" charset="0"/>
                    <a:ea typeface="Times New Roman" panose="02020603050405020304" pitchFamily="18" charset="0"/>
                  </a:rPr>
                  <a:t> cách.</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6" name="Rectangle 6"/>
              <p:cNvSpPr>
                <a:spLocks noRot="1" noChangeAspect="1" noMove="1" noResize="1" noEditPoints="1" noAdjustHandles="1" noChangeArrowheads="1" noChangeShapeType="1" noTextEdit="1"/>
              </p:cNvSpPr>
              <p:nvPr/>
            </p:nvSpPr>
            <p:spPr>
              <a:xfrm>
                <a:off x="107569" y="3995862"/>
                <a:ext cx="11527865" cy="523220"/>
              </a:xfrm>
              <a:prstGeom prst="rect">
                <a:avLst/>
              </a:prstGeom>
              <a:blipFill rotWithShape="0">
                <a:blip r:embed="rId6"/>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6"/>
              <p:cNvSpPr/>
              <p:nvPr/>
            </p:nvSpPr>
            <p:spPr>
              <a:xfrm>
                <a:off x="0" y="4444068"/>
                <a:ext cx="11527865" cy="523220"/>
              </a:xfrm>
              <a:prstGeom prst="rect">
                <a:avLst/>
              </a:prstGeom>
            </p:spPr>
            <p:txBody>
              <a:bodyPr wrap="square">
                <a:spAutoFit/>
              </a:bodyPr>
              <a:lstStyle/>
              <a:p>
                <a:pPr marL="457200"/>
                <a:r>
                  <a:rPr lang="en-US" sz="2800" dirty="0">
                    <a:solidFill>
                      <a:prstClr val="black"/>
                    </a:solidFill>
                    <a:latin typeface="Times New Roman" panose="02020603050405020304" pitchFamily="18" charset="0"/>
                    <a:ea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rPr>
                  <a:t>TH2: Chọn 1 trong ba tập: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𝐵</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9</m:t>
                    </m:r>
                    <m:r>
                      <a:rPr lang="en-US" sz="2800" i="1">
                        <a:solidFill>
                          <a:prstClr val="black"/>
                        </a:solidFill>
                        <a:latin typeface="Cambria Math" panose="02040503050406030204" pitchFamily="18" charset="0"/>
                        <a:ea typeface="Times New Roman" panose="02020603050405020304" pitchFamily="18" charset="0"/>
                      </a:rPr>
                      <m:t>}</m:t>
                    </m:r>
                  </m:oMath>
                </a14:m>
                <a:r>
                  <a:rPr lang="vi-VN" sz="2800" dirty="0">
                    <a:solidFill>
                      <a:prstClr val="black"/>
                    </a:solidFill>
                    <a:latin typeface="Times New Roman" panose="02020603050405020304" pitchFamily="18" charset="0"/>
                    <a:ea typeface="Times New Roman" panose="02020603050405020304" pitchFamily="18" charset="0"/>
                  </a:rPr>
                  <a:t>: 3 cách.</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7" name="Rectangle 6"/>
              <p:cNvSpPr>
                <a:spLocks noRot="1" noChangeAspect="1" noMove="1" noResize="1" noEditPoints="1" noAdjustHandles="1" noChangeArrowheads="1" noChangeShapeType="1" noTextEdit="1"/>
              </p:cNvSpPr>
              <p:nvPr/>
            </p:nvSpPr>
            <p:spPr>
              <a:xfrm>
                <a:off x="0" y="4444068"/>
                <a:ext cx="11527865" cy="523220"/>
              </a:xfrm>
              <a:prstGeom prst="rect">
                <a:avLst/>
              </a:prstGeom>
              <a:blipFill rotWithShape="0">
                <a:blip r:embed="rId7"/>
                <a:stretch>
                  <a:fillRect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6"/>
              <p:cNvSpPr/>
              <p:nvPr/>
            </p:nvSpPr>
            <p:spPr>
              <a:xfrm>
                <a:off x="98608" y="4955069"/>
                <a:ext cx="11527865" cy="523220"/>
              </a:xfrm>
              <a:prstGeom prst="rect">
                <a:avLst/>
              </a:prstGeom>
            </p:spPr>
            <p:txBody>
              <a:bodyPr wrap="square">
                <a:spAutoFit/>
              </a:bodyPr>
              <a:lstStyle/>
              <a:p>
                <a:pPr marL="457200"/>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800" i="1">
                            <a:solidFill>
                              <a:prstClr val="black"/>
                            </a:solidFill>
                            <a:latin typeface="Cambria Math"/>
                            <a:ea typeface="Times New Roman" panose="02020603050405020304" pitchFamily="18" charset="0"/>
                          </a:rPr>
                        </m:ctrlPr>
                      </m:sSubPr>
                      <m:e>
                        <m:r>
                          <a:rPr lang="en-US" sz="2800" i="1">
                            <a:solidFill>
                              <a:prstClr val="black"/>
                            </a:solidFill>
                            <a:latin typeface="Cambria Math" panose="02040503050406030204" pitchFamily="18" charset="0"/>
                            <a:ea typeface="Times New Roman" panose="02020603050405020304" pitchFamily="18" charset="0"/>
                          </a:rPr>
                          <m:t>𝑎</m:t>
                        </m:r>
                      </m:e>
                      <m:sub>
                        <m:r>
                          <a:rPr lang="en-US" sz="2800" i="1">
                            <a:solidFill>
                              <a:prstClr val="black"/>
                            </a:solidFill>
                            <a:latin typeface="Cambria Math" panose="02040503050406030204" pitchFamily="18" charset="0"/>
                            <a:ea typeface="Times New Roman" panose="02020603050405020304" pitchFamily="18" charset="0"/>
                          </a:rPr>
                          <m:t>1</m:t>
                        </m:r>
                      </m:sub>
                    </m:sSub>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0</m:t>
                    </m:r>
                    <m:r>
                      <a:rPr lang="en-US" sz="2800" i="1">
                        <a:solidFill>
                          <a:prstClr val="black"/>
                        </a:solidFill>
                        <a:latin typeface="Cambria Math" panose="02040503050406030204" pitchFamily="18" charset="0"/>
                        <a:ea typeface="Times New Roman" panose="02020603050405020304" pitchFamily="18" charset="0"/>
                      </a:rPr>
                      <m:t>:</m:t>
                    </m:r>
                  </m:oMath>
                </a14:m>
                <a:r>
                  <a:rPr lang="en-US" sz="2800" dirty="0">
                    <a:solidFill>
                      <a:prstClr val="black"/>
                    </a:solidFill>
                    <a:latin typeface="Times New Roman" panose="02020603050405020304" pitchFamily="18" charset="0"/>
                    <a:ea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rPr>
                  <a:t>có 8 cách (vì đã loại đi phần tử là bội của 3).</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8" name="Rectangle 6"/>
              <p:cNvSpPr>
                <a:spLocks noRot="1" noChangeAspect="1" noMove="1" noResize="1" noEditPoints="1" noAdjustHandles="1" noChangeArrowheads="1" noChangeShapeType="1" noTextEdit="1"/>
              </p:cNvSpPr>
              <p:nvPr/>
            </p:nvSpPr>
            <p:spPr>
              <a:xfrm>
                <a:off x="98608" y="4955069"/>
                <a:ext cx="11527865" cy="523220"/>
              </a:xfrm>
              <a:prstGeom prst="rect">
                <a:avLst/>
              </a:prstGeom>
              <a:blipFill rotWithShape="0">
                <a:blip r:embed="rId8"/>
                <a:stretch>
                  <a:fillRect t="-12791" b="-31395"/>
                </a:stretch>
              </a:blipFill>
            </p:spPr>
            <p:txBody>
              <a:bodyPr/>
              <a:lstStyle/>
              <a:p>
                <a:r>
                  <a:rPr lang="en-US">
                    <a:noFill/>
                  </a:rPr>
                  <a:t> </a:t>
                </a:r>
              </a:p>
            </p:txBody>
          </p:sp>
        </mc:Fallback>
      </mc:AlternateContent>
      <p:sp>
        <p:nvSpPr>
          <p:cNvPr id="19" name="Rectangle 6"/>
          <p:cNvSpPr/>
          <p:nvPr/>
        </p:nvSpPr>
        <p:spPr>
          <a:xfrm>
            <a:off x="26895" y="5457062"/>
            <a:ext cx="11527865" cy="523220"/>
          </a:xfrm>
          <a:prstGeom prst="rect">
            <a:avLst/>
          </a:prstGeom>
        </p:spPr>
        <p:txBody>
          <a:bodyPr wrap="square">
            <a:spAutoFit/>
          </a:bodyPr>
          <a:lstStyle/>
          <a:p>
            <a:pPr marL="457200"/>
            <a:r>
              <a:rPr lang="vi-VN" sz="2800" dirty="0">
                <a:solidFill>
                  <a:prstClr val="black"/>
                </a:solidFill>
                <a:latin typeface="Times New Roman" panose="02020603050405020304" pitchFamily="18" charset="0"/>
                <a:ea typeface="Times New Roman" panose="02020603050405020304" pitchFamily="18" charset="0"/>
              </a:rPr>
              <a:t>	Còn 8 chữ số xếp vào 8 vị trí còn lại: 8! cách.</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6"/>
              <p:cNvSpPr/>
              <p:nvPr/>
            </p:nvSpPr>
            <p:spPr>
              <a:xfrm>
                <a:off x="17929" y="5968063"/>
                <a:ext cx="11527865" cy="523220"/>
              </a:xfrm>
              <a:prstGeom prst="rect">
                <a:avLst/>
              </a:prstGeom>
            </p:spPr>
            <p:txBody>
              <a:bodyPr wrap="square">
                <a:spAutoFit/>
              </a:bodyPr>
              <a:lstStyle/>
              <a:p>
                <a:pPr marL="457200"/>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Vậy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9</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8</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8</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1330560</m:t>
                    </m:r>
                  </m:oMath>
                </a14:m>
                <a:r>
                  <a:rPr lang="en-US" sz="2800" dirty="0">
                    <a:solidFill>
                      <a:prstClr val="black"/>
                    </a:solidFill>
                    <a:latin typeface="Times New Roman" panose="02020603050405020304" pitchFamily="18" charset="0"/>
                    <a:ea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rPr>
                  <a:t>số </a:t>
                </a:r>
                <a:r>
                  <a:rPr lang="en-US" sz="2800" dirty="0" err="1">
                    <a:solidFill>
                      <a:prstClr val="black"/>
                    </a:solidFill>
                    <a:latin typeface="Times New Roman" panose="02020603050405020304" pitchFamily="18" charset="0"/>
                    <a:ea typeface="Times New Roman" panose="02020603050405020304" pitchFamily="18" charset="0"/>
                  </a:rPr>
                  <a:t>thỏa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yêu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cầu</a:t>
                </a:r>
                <a:r>
                  <a:rPr lang="en-US" sz="2800" dirty="0">
                    <a:solidFill>
                      <a:prstClr val="black"/>
                    </a:solidFill>
                    <a:latin typeface="Times New Roman" panose="02020603050405020304" pitchFamily="18" charset="0"/>
                    <a:ea typeface="Times New Roman" panose="02020603050405020304" pitchFamily="18" charset="0"/>
                  </a:rPr>
                  <a:t> </a:t>
                </a:r>
                <a:r>
                  <a:rPr lang="en-US" sz="2800" err="1">
                    <a:solidFill>
                      <a:prstClr val="black"/>
                    </a:solidFill>
                    <a:latin typeface="Times New Roman" panose="02020603050405020304" pitchFamily="18" charset="0"/>
                    <a:ea typeface="Times New Roman" panose="02020603050405020304" pitchFamily="18" charset="0"/>
                  </a:rPr>
                  <a:t>bài</a:t>
                </a:r>
                <a:r>
                  <a:rPr lang="en-US" sz="2800">
                    <a:solidFill>
                      <a:prstClr val="black"/>
                    </a:solidFill>
                    <a:latin typeface="Times New Roman" panose="02020603050405020304" pitchFamily="18" charset="0"/>
                    <a:ea typeface="Times New Roman" panose="02020603050405020304" pitchFamily="18" charset="0"/>
                  </a:rPr>
                  <a:t> </a:t>
                </a:r>
                <a:r>
                  <a:rPr lang="en-US" sz="2800" smtClean="0">
                    <a:solidFill>
                      <a:prstClr val="black"/>
                    </a:solidFill>
                    <a:latin typeface="Times New Roman" panose="02020603050405020304" pitchFamily="18" charset="0"/>
                    <a:ea typeface="Times New Roman" panose="02020603050405020304" pitchFamily="18" charset="0"/>
                  </a:rPr>
                  <a:t>toán.</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0" name="Rectangle 6"/>
              <p:cNvSpPr>
                <a:spLocks noRot="1" noChangeAspect="1" noMove="1" noResize="1" noEditPoints="1" noAdjustHandles="1" noChangeArrowheads="1" noChangeShapeType="1" noTextEdit="1"/>
              </p:cNvSpPr>
              <p:nvPr/>
            </p:nvSpPr>
            <p:spPr>
              <a:xfrm>
                <a:off x="17929" y="5968063"/>
                <a:ext cx="11527865" cy="523220"/>
              </a:xfrm>
              <a:prstGeom prst="rect">
                <a:avLst/>
              </a:prstGeom>
              <a:blipFill rotWithShape="0">
                <a:blip r:embed="rId9"/>
                <a:stretch>
                  <a:fillRect t="-11628" b="-31395"/>
                </a:stretch>
              </a:blipFill>
            </p:spPr>
            <p:txBody>
              <a:bodyPr/>
              <a:lstStyle/>
              <a:p>
                <a:r>
                  <a:rPr lang="en-US">
                    <a:noFill/>
                  </a:rPr>
                  <a:t> </a:t>
                </a:r>
              </a:p>
            </p:txBody>
          </p:sp>
        </mc:Fallback>
      </mc:AlternateContent>
      <p:sp>
        <p:nvSpPr>
          <p:cNvPr id="22" name="Isosceles Triangle 21">
            <a:hlinkClick r:id="rId10"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hlinkClick r:id="rId11"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3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2"/>
              <p:cNvSpPr/>
              <p:nvPr/>
            </p:nvSpPr>
            <p:spPr>
              <a:xfrm>
                <a:off x="221226" y="1621290"/>
                <a:ext cx="11842955" cy="2908360"/>
              </a:xfrm>
              <a:prstGeom prst="rect">
                <a:avLst/>
              </a:prstGeom>
            </p:spPr>
            <p:txBody>
              <a:bodyPr wrap="square">
                <a:spAutoFit/>
              </a:bodyPr>
              <a:lstStyle/>
              <a:p>
                <a:pPr marL="457200">
                  <a:lnSpc>
                    <a:spcPct val="107000"/>
                  </a:lnSpc>
                  <a:spcAft>
                    <a:spcPts val="800"/>
                  </a:spcAft>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4. </a:t>
                </a: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0, 1, 2, …, 9 </a:t>
                </a:r>
                <a:r>
                  <a:rPr lang="en-US" sz="3200" dirty="0" err="1">
                    <a:solidFill>
                      <a:prstClr val="black"/>
                    </a:solidFill>
                    <a:latin typeface="Times New Roman" panose="02020603050405020304" pitchFamily="18" charset="0"/>
                    <a:ea typeface="Times New Roman" panose="02020603050405020304" pitchFamily="18" charset="0"/>
                  </a:rPr>
                  <a:t>lập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được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nhiêu</a:t>
                </a:r>
                <a:r>
                  <a:rPr lang="en-US"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số</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tự</a:t>
                </a:r>
                <a:r>
                  <a:rPr lang="vi-VN" sz="3200" dirty="0">
                    <a:solidFill>
                      <a:prstClr val="black"/>
                    </a:solidFill>
                    <a:latin typeface="Times New Roman" panose="02020603050405020304" pitchFamily="18" charset="0"/>
                    <a:ea typeface="Times New Roman" panose="02020603050405020304" pitchFamily="18" charset="0"/>
                  </a:rPr>
                  <a:t> nhiên </a:t>
                </a:r>
                <a:r>
                  <a:rPr lang="vi-VN" sz="3200" dirty="0" err="1">
                    <a:solidFill>
                      <a:prstClr val="black"/>
                    </a:solidFill>
                    <a:latin typeface="Times New Roman" panose="02020603050405020304" pitchFamily="18" charset="0"/>
                    <a:ea typeface="Times New Roman" panose="02020603050405020304" pitchFamily="18" charset="0"/>
                  </a:rPr>
                  <a:t>có</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sáu</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chữ</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số</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khác</a:t>
                </a:r>
                <a:r>
                  <a:rPr lang="vi-VN" sz="3200" dirty="0">
                    <a:solidFill>
                      <a:prstClr val="black"/>
                    </a:solidFill>
                    <a:latin typeface="Times New Roman" panose="02020603050405020304" pitchFamily="18" charset="0"/>
                    <a:ea typeface="Times New Roman" panose="02020603050405020304" pitchFamily="18" charset="0"/>
                  </a:rPr>
                  <a:t> 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số</a:t>
                </a:r>
                <a:r>
                  <a:rPr lang="vi-VN"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có</a:t>
                </a:r>
                <a:r>
                  <a:rPr lang="vi-VN" sz="3200" dirty="0">
                    <a:solidFill>
                      <a:prstClr val="black"/>
                    </a:solidFill>
                    <a:latin typeface="Times New Roman" panose="02020603050405020304" pitchFamily="18" charset="0"/>
                    <a:ea typeface="Times New Roman" panose="02020603050405020304" pitchFamily="18" charset="0"/>
                  </a:rPr>
                  <a:t> 3 </a:t>
                </a:r>
                <a:r>
                  <a:rPr lang="vi-VN" sz="3200" dirty="0" err="1">
                    <a:solidFill>
                      <a:prstClr val="black"/>
                    </a:solidFill>
                    <a:latin typeface="Times New Roman" panose="02020603050405020304" pitchFamily="18" charset="0"/>
                    <a:ea typeface="Times New Roman" panose="02020603050405020304" pitchFamily="18" charset="0"/>
                  </a:rPr>
                  <a:t>chữ</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số</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chẵn</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và</a:t>
                </a:r>
                <a:r>
                  <a:rPr lang="vi-VN" sz="3200" dirty="0">
                    <a:solidFill>
                      <a:prstClr val="black"/>
                    </a:solidFill>
                    <a:latin typeface="Times New Roman" panose="02020603050405020304" pitchFamily="18" charset="0"/>
                    <a:ea typeface="Times New Roman" panose="02020603050405020304" pitchFamily="18" charset="0"/>
                  </a:rPr>
                  <a:t> 3 </a:t>
                </a:r>
                <a:r>
                  <a:rPr lang="vi-VN" sz="3200" dirty="0" err="1">
                    <a:solidFill>
                      <a:prstClr val="black"/>
                    </a:solidFill>
                    <a:latin typeface="Times New Roman" panose="02020603050405020304" pitchFamily="18" charset="0"/>
                    <a:ea typeface="Times New Roman" panose="02020603050405020304" pitchFamily="18" charset="0"/>
                  </a:rPr>
                  <a:t>chữ</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số</a:t>
                </a:r>
                <a:r>
                  <a:rPr lang="vi-VN" sz="3200" dirty="0">
                    <a:solidFill>
                      <a:prstClr val="black"/>
                    </a:solidFill>
                    <a:latin typeface="Times New Roman" panose="02020603050405020304" pitchFamily="18" charset="0"/>
                    <a:ea typeface="Times New Roman" panose="02020603050405020304" pitchFamily="18" charset="0"/>
                  </a:rPr>
                  <a:t> </a:t>
                </a:r>
                <a:r>
                  <a:rPr lang="vi-VN" sz="3200" dirty="0" err="1">
                    <a:solidFill>
                      <a:prstClr val="black"/>
                    </a:solidFill>
                    <a:latin typeface="Times New Roman" panose="02020603050405020304" pitchFamily="18" charset="0"/>
                    <a:ea typeface="Times New Roman" panose="02020603050405020304" pitchFamily="18" charset="0"/>
                  </a:rPr>
                  <a:t>lẻ</a:t>
                </a:r>
                <a:r>
                  <a:rPr lang="vi-VN"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fr-FR" sz="3200" b="1">
                    <a:solidFill>
                      <a:srgbClr val="0000FF"/>
                    </a:solidFill>
                    <a:latin typeface="Times New Roman" panose="02020603050405020304" pitchFamily="18" charset="0"/>
                    <a:ea typeface="TimesNewRomanPSMT"/>
                  </a:rPr>
                  <a:t>	</a:t>
                </a:r>
                <a:r>
                  <a:rPr lang="fr-FR" sz="3200" b="1" smtClean="0">
                    <a:solidFill>
                      <a:srgbClr val="0000FF"/>
                    </a:solidFill>
                    <a:latin typeface="Times New Roman" panose="02020603050405020304" pitchFamily="18" charset="0"/>
                    <a:ea typeface="TimesNewRomanPSMT"/>
                  </a:rPr>
                  <a:t>	A</a:t>
                </a:r>
                <a:r>
                  <a:rPr lang="fr-FR" sz="3200" b="1" dirty="0">
                    <a:solidFill>
                      <a:srgbClr val="0000FF"/>
                    </a:solidFill>
                    <a:latin typeface="Times New Roman" panose="02020603050405020304" pitchFamily="18" charset="0"/>
                    <a:ea typeface="TimesNewRomanPSMT"/>
                  </a:rPr>
                  <a:t>.</a:t>
                </a:r>
                <a:r>
                  <a:rPr lang="fr-FR" sz="3200" dirty="0">
                    <a:solidFill>
                      <a:prstClr val="black"/>
                    </a:solidFill>
                    <a:latin typeface="Times New Roman" panose="02020603050405020304" pitchFamily="18" charset="0"/>
                    <a:ea typeface="TimesNewRomanPSMT"/>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64800.</m:t>
                    </m:r>
                  </m:oMath>
                </a14:m>
                <a:r>
                  <a:rPr lang="fr-FR" sz="3200" dirty="0">
                    <a:solidFill>
                      <a:prstClr val="black"/>
                    </a:solidFill>
                    <a:latin typeface="Times New Roman" panose="02020603050405020304" pitchFamily="18" charset="0"/>
                    <a:ea typeface="TimesNewRomanPSMT"/>
                  </a:rPr>
                  <a:t>	</a:t>
                </a:r>
                <a:r>
                  <a:rPr lang="vi-VN" sz="3200" smtClean="0">
                    <a:solidFill>
                      <a:prstClr val="black"/>
                    </a:solidFill>
                    <a:latin typeface="Times New Roman" panose="02020603050405020304" pitchFamily="18" charset="0"/>
                    <a:ea typeface="TimesNewRomanPSMT"/>
                  </a:rPr>
                  <a:t>	</a:t>
                </a:r>
                <a:r>
                  <a:rPr lang="en-US" sz="3200" smtClean="0">
                    <a:solidFill>
                      <a:prstClr val="black"/>
                    </a:solidFill>
                    <a:latin typeface="Times New Roman" panose="02020603050405020304" pitchFamily="18" charset="0"/>
                    <a:ea typeface="TimesNewRomanPSMT"/>
                  </a:rPr>
                  <a:t>	</a:t>
                </a:r>
                <a:r>
                  <a:rPr lang="fr-FR" sz="3200" b="1" smtClean="0">
                    <a:solidFill>
                      <a:srgbClr val="0000FF"/>
                    </a:solidFill>
                    <a:latin typeface="Times New Roman" panose="02020603050405020304" pitchFamily="18" charset="0"/>
                    <a:ea typeface="TimesNewRomanPSMT"/>
                  </a:rPr>
                  <a:t>B</a:t>
                </a:r>
                <a:r>
                  <a:rPr lang="fr-FR" sz="3200" b="1" dirty="0">
                    <a:solidFill>
                      <a:srgbClr val="0000FF"/>
                    </a:solidFill>
                    <a:latin typeface="Times New Roman" panose="02020603050405020304" pitchFamily="18" charset="0"/>
                    <a:ea typeface="TimesNewRomanPSMT"/>
                  </a:rPr>
                  <a:t>.</a:t>
                </a:r>
                <a:r>
                  <a:rPr lang="fr-FR" sz="3200" dirty="0">
                    <a:solidFill>
                      <a:prstClr val="black"/>
                    </a:solidFill>
                    <a:latin typeface="Times New Roman" panose="02020603050405020304" pitchFamily="18" charset="0"/>
                    <a:ea typeface="TimesNewRomanPSMT"/>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72000.</m:t>
                    </m:r>
                  </m:oMath>
                </a14:m>
                <a:r>
                  <a:rPr lang="fr-FR" sz="3200" dirty="0">
                    <a:solidFill>
                      <a:prstClr val="black"/>
                    </a:solidFill>
                    <a:latin typeface="Times New Roman" panose="02020603050405020304" pitchFamily="18" charset="0"/>
                    <a:ea typeface="TimesNewRomanPSMT"/>
                  </a:rPr>
                  <a:t>	</a:t>
                </a:r>
                <a:r>
                  <a:rPr lang="vi-VN" sz="3200" smtClean="0">
                    <a:solidFill>
                      <a:prstClr val="black"/>
                    </a:solidFill>
                    <a:latin typeface="Times New Roman" panose="02020603050405020304" pitchFamily="18" charset="0"/>
                    <a:ea typeface="TimesNewRomanPSMT"/>
                  </a:rPr>
                  <a:t>	</a:t>
                </a:r>
                <a:endParaRPr lang="en-US" sz="3200" smtClean="0">
                  <a:solidFill>
                    <a:prstClr val="black"/>
                  </a:solidFill>
                  <a:latin typeface="Times New Roman" panose="02020603050405020304" pitchFamily="18" charset="0"/>
                  <a:ea typeface="TimesNewRomanPSMT"/>
                </a:endParaRPr>
              </a:p>
              <a:p>
                <a:pPr algn="just">
                  <a:lnSpc>
                    <a:spcPct val="115000"/>
                  </a:lnSpc>
                </a:pPr>
                <a:r>
                  <a:rPr lang="en-US" sz="3200" b="1">
                    <a:solidFill>
                      <a:prstClr val="black"/>
                    </a:solidFill>
                    <a:latin typeface="Times New Roman" panose="02020603050405020304" pitchFamily="18" charset="0"/>
                    <a:ea typeface="TimesNewRomanPSMT"/>
                  </a:rPr>
                  <a:t>	</a:t>
                </a:r>
                <a:r>
                  <a:rPr lang="en-US" sz="3200" b="1" smtClean="0">
                    <a:solidFill>
                      <a:prstClr val="black"/>
                    </a:solidFill>
                    <a:latin typeface="Times New Roman" panose="02020603050405020304" pitchFamily="18" charset="0"/>
                    <a:ea typeface="TimesNewRomanPSMT"/>
                  </a:rPr>
                  <a:t>	</a:t>
                </a:r>
                <a:r>
                  <a:rPr lang="fr-FR" sz="3200" b="1" smtClean="0">
                    <a:solidFill>
                      <a:srgbClr val="0000FF"/>
                    </a:solidFill>
                    <a:latin typeface="Times New Roman" panose="02020603050405020304" pitchFamily="18" charset="0"/>
                    <a:ea typeface="TimesNewRomanPSMT"/>
                  </a:rPr>
                  <a:t>C</a:t>
                </a:r>
                <a:r>
                  <a:rPr lang="fr-FR" sz="3200" b="1" dirty="0">
                    <a:solidFill>
                      <a:prstClr val="black"/>
                    </a:solidFill>
                    <a:latin typeface="Times New Roman" panose="02020603050405020304" pitchFamily="18" charset="0"/>
                    <a:ea typeface="TimesNewRomanPSMT"/>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151200.</m:t>
                    </m:r>
                  </m:oMath>
                </a14:m>
                <a:r>
                  <a:rPr lang="fr-FR" sz="3200" dirty="0">
                    <a:solidFill>
                      <a:prstClr val="black"/>
                    </a:solidFill>
                    <a:latin typeface="Times New Roman" panose="02020603050405020304" pitchFamily="18" charset="0"/>
                    <a:ea typeface="TimesNewRomanPSMT"/>
                  </a:rPr>
                  <a:t>	</a:t>
                </a:r>
                <a:r>
                  <a:rPr lang="vi-VN" sz="3200" dirty="0" smtClean="0">
                    <a:solidFill>
                      <a:prstClr val="black"/>
                    </a:solidFill>
                    <a:latin typeface="Times New Roman" panose="02020603050405020304" pitchFamily="18" charset="0"/>
                    <a:ea typeface="TimesNewRomanPSMT"/>
                  </a:rPr>
                  <a:t>	</a:t>
                </a:r>
                <a:r>
                  <a:rPr lang="fr-FR" sz="3200" b="1" dirty="0" smtClean="0">
                    <a:solidFill>
                      <a:srgbClr val="0000FF"/>
                    </a:solidFill>
                    <a:latin typeface="Times New Roman" panose="02020603050405020304" pitchFamily="18" charset="0"/>
                    <a:ea typeface="TimesNewRomanPSMT"/>
                  </a:rPr>
                  <a:t>D</a:t>
                </a:r>
                <a:r>
                  <a:rPr lang="fr-FR" sz="3200" b="1" dirty="0">
                    <a:solidFill>
                      <a:srgbClr val="0000FF"/>
                    </a:solidFill>
                    <a:latin typeface="Times New Roman" panose="02020603050405020304" pitchFamily="18" charset="0"/>
                    <a:ea typeface="TimesNewRomanPSMT"/>
                  </a:rPr>
                  <a:t>.</a:t>
                </a:r>
                <a:r>
                  <a:rPr lang="fr-FR" sz="3200" dirty="0">
                    <a:solidFill>
                      <a:prstClr val="black"/>
                    </a:solidFill>
                    <a:latin typeface="Times New Roman" panose="02020603050405020304" pitchFamily="18" charset="0"/>
                    <a:ea typeface="TimesNewRomanPSMT"/>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61200.</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Rectangle 2"/>
              <p:cNvSpPr>
                <a:spLocks noRot="1" noChangeAspect="1" noMove="1" noResize="1" noEditPoints="1" noAdjustHandles="1" noChangeArrowheads="1" noChangeShapeType="1" noTextEdit="1"/>
              </p:cNvSpPr>
              <p:nvPr/>
            </p:nvSpPr>
            <p:spPr>
              <a:xfrm>
                <a:off x="221226" y="1621290"/>
                <a:ext cx="11842955" cy="2908360"/>
              </a:xfrm>
              <a:prstGeom prst="rect">
                <a:avLst/>
              </a:prstGeom>
              <a:blipFill rotWithShape="0">
                <a:blip r:embed="rId2"/>
                <a:stretch>
                  <a:fillRect t="-2935" r="-515" b="-4193"/>
                </a:stretch>
              </a:blipFill>
            </p:spPr>
            <p:txBody>
              <a:bodyPr/>
              <a:lstStyle/>
              <a:p>
                <a:r>
                  <a:rPr lang="en-US">
                    <a:noFill/>
                  </a:rPr>
                  <a:t> </a:t>
                </a:r>
              </a:p>
            </p:txBody>
          </p:sp>
        </mc:Fallback>
      </mc:AlternateContent>
      <p:sp>
        <p:nvSpPr>
          <p:cNvPr id="9" name="Oval 7"/>
          <p:cNvSpPr/>
          <p:nvPr/>
        </p:nvSpPr>
        <p:spPr>
          <a:xfrm>
            <a:off x="2083924" y="339398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70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366113" y="150550"/>
            <a:ext cx="11527865"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4</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2" name="Rectangle 6"/>
          <p:cNvSpPr/>
          <p:nvPr/>
        </p:nvSpPr>
        <p:spPr>
          <a:xfrm>
            <a:off x="2073175" y="153739"/>
            <a:ext cx="11527865" cy="523220"/>
          </a:xfrm>
          <a:prstGeom prst="rect">
            <a:avLst/>
          </a:prstGeom>
        </p:spPr>
        <p:txBody>
          <a:bodyPr wrap="square">
            <a:spAutoFit/>
          </a:bodyPr>
          <a:lstStyle/>
          <a:p>
            <a:pPr algn="just"/>
            <a:r>
              <a:rPr lang="en-US" sz="2800" smtClean="0">
                <a:solidFill>
                  <a:prstClr val="black"/>
                </a:solidFill>
                <a:latin typeface="Times New Roman" panose="02020603050405020304" pitchFamily="18" charset="0"/>
                <a:ea typeface="Times New Roman" panose="02020603050405020304" pitchFamily="18" charset="0"/>
              </a:rPr>
              <a:t>Ta </a:t>
            </a:r>
            <a:r>
              <a:rPr lang="en-US" sz="2800" dirty="0">
                <a:solidFill>
                  <a:prstClr val="black"/>
                </a:solidFill>
                <a:latin typeface="Times New Roman" panose="02020603050405020304" pitchFamily="18" charset="0"/>
                <a:ea typeface="Times New Roman" panose="02020603050405020304" pitchFamily="18" charset="0"/>
              </a:rPr>
              <a:t>chia </a:t>
            </a:r>
            <a:r>
              <a:rPr lang="en-US" sz="2800" dirty="0" err="1">
                <a:solidFill>
                  <a:prstClr val="black"/>
                </a:solidFill>
                <a:latin typeface="Times New Roman" panose="02020603050405020304" pitchFamily="18" charset="0"/>
                <a:ea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trường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hợp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cần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tìm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sau</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21" name="Rectangle 9"/>
          <p:cNvSpPr>
            <a:spLocks noChangeArrowheads="1"/>
          </p:cNvSpPr>
          <p:nvPr/>
        </p:nvSpPr>
        <p:spPr bwMode="auto">
          <a:xfrm>
            <a:off x="-29497" y="5610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p:sp>
        <p:nvSpPr>
          <p:cNvPr id="13" name="Rectangle 6"/>
          <p:cNvSpPr/>
          <p:nvPr/>
        </p:nvSpPr>
        <p:spPr>
          <a:xfrm>
            <a:off x="664135" y="779532"/>
            <a:ext cx="11527865" cy="523220"/>
          </a:xfrm>
          <a:prstGeom prst="rect">
            <a:avLst/>
          </a:prstGeom>
        </p:spPr>
        <p:txBody>
          <a:bodyPr wrap="square">
            <a:spAutoFit/>
          </a:bodyPr>
          <a:lstStyle/>
          <a:p>
            <a:pPr algn="just"/>
            <a:r>
              <a:rPr lang="en-US" sz="2800" dirty="0">
                <a:solidFill>
                  <a:prstClr val="black"/>
                </a:solidFill>
                <a:latin typeface="Times New Roman" panose="02020603050405020304" pitchFamily="18" charset="0"/>
                <a:ea typeface="Times New Roman" panose="02020603050405020304" pitchFamily="18" charset="0"/>
              </a:rPr>
              <a:t>- TH1: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chứa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0)</a:t>
            </a:r>
          </a:p>
        </p:txBody>
      </p:sp>
      <mc:AlternateContent xmlns:mc="http://schemas.openxmlformats.org/markup-compatibility/2006" xmlns:a14="http://schemas.microsoft.com/office/drawing/2010/main">
        <mc:Choice Requires="a14">
          <p:sp>
            <p:nvSpPr>
              <p:cNvPr id="14" name="Rectangle 6"/>
              <p:cNvSpPr/>
              <p:nvPr/>
            </p:nvSpPr>
            <p:spPr>
              <a:xfrm>
                <a:off x="556563" y="1263620"/>
                <a:ext cx="11527865" cy="529376"/>
              </a:xfrm>
              <a:prstGeom prst="rect">
                <a:avLst/>
              </a:prstGeom>
            </p:spPr>
            <p:txBody>
              <a:bodyPr wrap="square">
                <a:spAutoFit/>
              </a:bodyPr>
              <a:lstStyle/>
              <a:p>
                <a:pPr marL="342900" indent="-342900" algn="just">
                  <a:buFont typeface="Symbol" panose="05050102010706020507" pitchFamily="18" charset="2"/>
                  <a:buChar char=""/>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chẵn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cs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bSup>
                  </m:oMath>
                </a14:m>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14" name="Rectangle 6"/>
              <p:cNvSpPr>
                <a:spLocks noRot="1" noChangeAspect="1" noMove="1" noResize="1" noEditPoints="1" noAdjustHandles="1" noChangeArrowheads="1" noChangeShapeType="1" noTextEdit="1"/>
              </p:cNvSpPr>
              <p:nvPr/>
            </p:nvSpPr>
            <p:spPr>
              <a:xfrm>
                <a:off x="556563" y="1263620"/>
                <a:ext cx="11527865" cy="529376"/>
              </a:xfrm>
              <a:prstGeom prst="rect">
                <a:avLst/>
              </a:prstGeom>
              <a:blipFill rotWithShape="0">
                <a:blip r:embed="rId3"/>
                <a:stretch>
                  <a:fillRect l="-1111" t="-12644"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6"/>
              <p:cNvSpPr/>
              <p:nvPr/>
            </p:nvSpPr>
            <p:spPr>
              <a:xfrm>
                <a:off x="547597" y="1792535"/>
                <a:ext cx="11527865" cy="540020"/>
              </a:xfrm>
              <a:prstGeom prst="rect">
                <a:avLst/>
              </a:prstGeom>
            </p:spPr>
            <p:txBody>
              <a:bodyPr wrap="square">
                <a:spAutoFit/>
              </a:bodyPr>
              <a:lstStyle/>
              <a:p>
                <a:pPr marL="342900" indent="-342900" algn="just">
                  <a:buFont typeface="Symbol" panose="05050102010706020507" pitchFamily="18" charset="2"/>
                  <a:buChar char=""/>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cs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b>
                      <m:sup>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bSup>
                  </m:oMath>
                </a14:m>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15" name="Rectangle 6"/>
              <p:cNvSpPr>
                <a:spLocks noRot="1" noChangeAspect="1" noMove="1" noResize="1" noEditPoints="1" noAdjustHandles="1" noChangeArrowheads="1" noChangeShapeType="1" noTextEdit="1"/>
              </p:cNvSpPr>
              <p:nvPr/>
            </p:nvSpPr>
            <p:spPr>
              <a:xfrm>
                <a:off x="547597" y="1792535"/>
                <a:ext cx="11527865" cy="540020"/>
              </a:xfrm>
              <a:prstGeom prst="rect">
                <a:avLst/>
              </a:prstGeom>
              <a:blipFill rotWithShape="0">
                <a:blip r:embed="rId4"/>
                <a:stretch>
                  <a:fillRect l="-1111" t="-11236" b="-30337"/>
                </a:stretch>
              </a:blipFill>
            </p:spPr>
            <p:txBody>
              <a:bodyPr/>
              <a:lstStyle/>
              <a:p>
                <a:r>
                  <a:rPr lang="en-US">
                    <a:noFill/>
                  </a:rPr>
                  <a:t> </a:t>
                </a:r>
              </a:p>
            </p:txBody>
          </p:sp>
        </mc:Fallback>
      </mc:AlternateContent>
      <p:sp>
        <p:nvSpPr>
          <p:cNvPr id="16" name="Rectangle 6"/>
          <p:cNvSpPr/>
          <p:nvPr/>
        </p:nvSpPr>
        <p:spPr>
          <a:xfrm>
            <a:off x="556559" y="2375237"/>
            <a:ext cx="11527865" cy="523220"/>
          </a:xfrm>
          <a:prstGeom prst="rect">
            <a:avLst/>
          </a:prstGeom>
        </p:spPr>
        <p:txBody>
          <a:bodyPr wrap="square">
            <a:spAutoFit/>
          </a:bodyPr>
          <a:lstStyle/>
          <a:p>
            <a:pPr marL="342900" indent="-342900" algn="just">
              <a:buFont typeface="Symbol" panose="05050102010706020507" pitchFamily="18" charset="2"/>
              <a:buChar char=""/>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a:t>
            </a:r>
          </a:p>
        </p:txBody>
      </p:sp>
      <mc:AlternateContent xmlns:mc="http://schemas.openxmlformats.org/markup-compatibility/2006" xmlns:a14="http://schemas.microsoft.com/office/drawing/2010/main">
        <mc:Choice Requires="a14">
          <p:sp>
            <p:nvSpPr>
              <p:cNvPr id="18" name="Rectangle 6"/>
              <p:cNvSpPr/>
              <p:nvPr/>
            </p:nvSpPr>
            <p:spPr>
              <a:xfrm>
                <a:off x="538339" y="2835933"/>
                <a:ext cx="11527865" cy="540020"/>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ea typeface="Times New Roman" panose="02020603050405020304" pitchFamily="18" charset="0"/>
                  </a:rPr>
                  <a:t>Suy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5</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.6!=28800</m:t>
                    </m:r>
                  </m:oMath>
                </a14:m>
                <a:r>
                  <a:rPr lang="en-US" sz="2800" dirty="0">
                    <a:solidFill>
                      <a:prstClr val="black"/>
                    </a:solidFill>
                    <a:latin typeface="Times New Roman" panose="02020603050405020304" pitchFamily="18" charset="0"/>
                    <a:ea typeface="Times New Roman" panose="02020603050405020304" pitchFamily="18" charset="0"/>
                  </a:rPr>
                  <a:t> </a:t>
                </a:r>
              </a:p>
            </p:txBody>
          </p:sp>
        </mc:Choice>
        <mc:Fallback xmlns="">
          <p:sp>
            <p:nvSpPr>
              <p:cNvPr id="18" name="Rectangle 6"/>
              <p:cNvSpPr>
                <a:spLocks noRot="1" noChangeAspect="1" noMove="1" noResize="1" noEditPoints="1" noAdjustHandles="1" noChangeArrowheads="1" noChangeShapeType="1" noTextEdit="1"/>
              </p:cNvSpPr>
              <p:nvPr/>
            </p:nvSpPr>
            <p:spPr>
              <a:xfrm>
                <a:off x="538339" y="2835933"/>
                <a:ext cx="11527865" cy="540020"/>
              </a:xfrm>
              <a:prstGeom prst="rect">
                <a:avLst/>
              </a:prstGeom>
              <a:blipFill rotWithShape="0">
                <a:blip r:embed="rId5"/>
                <a:stretch>
                  <a:fillRect l="-1058" t="-7865" b="-30337"/>
                </a:stretch>
              </a:blipFill>
            </p:spPr>
            <p:txBody>
              <a:bodyPr/>
              <a:lstStyle/>
              <a:p>
                <a:r>
                  <a:rPr lang="en-US">
                    <a:noFill/>
                  </a:rPr>
                  <a:t> </a:t>
                </a:r>
              </a:p>
            </p:txBody>
          </p:sp>
        </mc:Fallback>
      </mc:AlternateContent>
      <p:sp>
        <p:nvSpPr>
          <p:cNvPr id="19" name="Rectangle 6"/>
          <p:cNvSpPr/>
          <p:nvPr/>
        </p:nvSpPr>
        <p:spPr>
          <a:xfrm>
            <a:off x="636947" y="3346934"/>
            <a:ext cx="11527865" cy="523220"/>
          </a:xfrm>
          <a:prstGeom prst="rect">
            <a:avLst/>
          </a:prstGeom>
        </p:spPr>
        <p:txBody>
          <a:bodyPr wrap="square">
            <a:spAutoFit/>
          </a:bodyPr>
          <a:lstStyle/>
          <a:p>
            <a:pPr algn="just"/>
            <a:r>
              <a:rPr lang="en-US" sz="2800" dirty="0">
                <a:solidFill>
                  <a:prstClr val="black"/>
                </a:solidFill>
                <a:latin typeface="Times New Roman" panose="02020603050405020304" pitchFamily="18" charset="0"/>
                <a:ea typeface="Times New Roman" panose="02020603050405020304" pitchFamily="18" charset="0"/>
              </a:rPr>
              <a:t>- TH2: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0)</a:t>
            </a:r>
          </a:p>
        </p:txBody>
      </p:sp>
      <mc:AlternateContent xmlns:mc="http://schemas.openxmlformats.org/markup-compatibility/2006" xmlns:a14="http://schemas.microsoft.com/office/drawing/2010/main">
        <mc:Choice Requires="a14">
          <p:sp>
            <p:nvSpPr>
              <p:cNvPr id="20" name="Rectangle 6"/>
              <p:cNvSpPr/>
              <p:nvPr/>
            </p:nvSpPr>
            <p:spPr>
              <a:xfrm>
                <a:off x="529378" y="3795140"/>
                <a:ext cx="11527865" cy="527773"/>
              </a:xfrm>
              <a:prstGeom prst="rect">
                <a:avLst/>
              </a:prstGeom>
            </p:spPr>
            <p:txBody>
              <a:bodyPr wrap="square">
                <a:spAutoFit/>
              </a:bodyPr>
              <a:lstStyle/>
              <a:p>
                <a:pPr marL="342900" indent="-342900" algn="just">
                  <a:buFont typeface="Symbol" panose="05050102010706020507" pitchFamily="18" charset="2"/>
                  <a:buChar char=""/>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chẵn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a:t>
                </a:r>
                <a14:m>
                  <m:oMath xmlns:m="http://schemas.openxmlformats.org/officeDocument/2006/math">
                    <m:sSubSup>
                      <m:sSubSupPr>
                        <m:ctrlPr>
                          <a:rPr lang="en-US" sz="2800" i="1">
                            <a:solidFill>
                              <a:prstClr val="black"/>
                            </a:solidFill>
                            <a:latin typeface="Cambria Math"/>
                            <a:ea typeface="Times New Roman" panose="02020603050405020304" pitchFamily="18" charset="0"/>
                            <a:cs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bSup>
                  </m:oMath>
                </a14:m>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0" name="Rectangle 6"/>
              <p:cNvSpPr>
                <a:spLocks noRot="1" noChangeAspect="1" noMove="1" noResize="1" noEditPoints="1" noAdjustHandles="1" noChangeArrowheads="1" noChangeShapeType="1" noTextEdit="1"/>
              </p:cNvSpPr>
              <p:nvPr/>
            </p:nvSpPr>
            <p:spPr>
              <a:xfrm>
                <a:off x="529378" y="3795140"/>
                <a:ext cx="11527865" cy="527773"/>
              </a:xfrm>
              <a:prstGeom prst="rect">
                <a:avLst/>
              </a:prstGeom>
              <a:blipFill rotWithShape="0">
                <a:blip r:embed="rId6"/>
                <a:stretch>
                  <a:fillRect l="-1111"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6"/>
              <p:cNvSpPr/>
              <p:nvPr/>
            </p:nvSpPr>
            <p:spPr>
              <a:xfrm>
                <a:off x="556270" y="4306141"/>
                <a:ext cx="11527865" cy="540020"/>
              </a:xfrm>
              <a:prstGeom prst="rect">
                <a:avLst/>
              </a:prstGeom>
            </p:spPr>
            <p:txBody>
              <a:bodyPr wrap="square">
                <a:spAutoFit/>
              </a:bodyPr>
              <a:lstStyle/>
              <a:p>
                <a:pPr marL="342900" indent="-342900" algn="just">
                  <a:buFont typeface="Symbol" panose="05050102010706020507" pitchFamily="18" charset="2"/>
                  <a:buChar char=""/>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cs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sub>
                      <m:sup>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bSup>
                  </m:oMath>
                </a14:m>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Rectangle 6"/>
              <p:cNvSpPr>
                <a:spLocks noRot="1" noChangeAspect="1" noMove="1" noResize="1" noEditPoints="1" noAdjustHandles="1" noChangeArrowheads="1" noChangeShapeType="1" noTextEdit="1"/>
              </p:cNvSpPr>
              <p:nvPr/>
            </p:nvSpPr>
            <p:spPr>
              <a:xfrm>
                <a:off x="556270" y="4306141"/>
                <a:ext cx="11527865" cy="540020"/>
              </a:xfrm>
              <a:prstGeom prst="rect">
                <a:avLst/>
              </a:prstGeom>
              <a:blipFill rotWithShape="0">
                <a:blip r:embed="rId7"/>
                <a:stretch>
                  <a:fillRect l="-1111" t="-10112"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6"/>
              <p:cNvSpPr/>
              <p:nvPr/>
            </p:nvSpPr>
            <p:spPr>
              <a:xfrm>
                <a:off x="556273" y="4808134"/>
                <a:ext cx="11527865" cy="523220"/>
              </a:xfrm>
              <a:prstGeom prst="rect">
                <a:avLst/>
              </a:prstGeom>
            </p:spPr>
            <p:txBody>
              <a:bodyPr wrap="square">
                <a:spAutoFit/>
              </a:bodyPr>
              <a:lstStyle/>
              <a:p>
                <a:pPr marL="342900" indent="-342900" algn="just">
                  <a:buFont typeface="Symbol" panose="05050102010706020507" pitchFamily="18" charset="2"/>
                  <a:buChar char=""/>
                </a:pP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6!−5!=5.5!</m:t>
                    </m:r>
                  </m:oMath>
                </a14:m>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23" name="Rectangle 6"/>
              <p:cNvSpPr>
                <a:spLocks noRot="1" noChangeAspect="1" noMove="1" noResize="1" noEditPoints="1" noAdjustHandles="1" noChangeArrowheads="1" noChangeShapeType="1" noTextEdit="1"/>
              </p:cNvSpPr>
              <p:nvPr/>
            </p:nvSpPr>
            <p:spPr>
              <a:xfrm>
                <a:off x="556273" y="4808134"/>
                <a:ext cx="11527865" cy="523220"/>
              </a:xfrm>
              <a:prstGeom prst="rect">
                <a:avLst/>
              </a:prstGeom>
              <a:blipFill rotWithShape="0">
                <a:blip r:embed="rId8"/>
                <a:stretch>
                  <a:fillRect l="-1111" t="-15116"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6"/>
              <p:cNvSpPr/>
              <p:nvPr/>
            </p:nvSpPr>
            <p:spPr>
              <a:xfrm>
                <a:off x="547307" y="5319135"/>
                <a:ext cx="11527865" cy="540020"/>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2</m:t>
                        </m:r>
                      </m:sup>
                    </m:sSubSup>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5</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.5.5!=36000</m:t>
                    </m:r>
                  </m:oMath>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4" name="Rectangle 6"/>
              <p:cNvSpPr>
                <a:spLocks noRot="1" noChangeAspect="1" noMove="1" noResize="1" noEditPoints="1" noAdjustHandles="1" noChangeArrowheads="1" noChangeShapeType="1" noTextEdit="1"/>
              </p:cNvSpPr>
              <p:nvPr/>
            </p:nvSpPr>
            <p:spPr>
              <a:xfrm>
                <a:off x="547307" y="5319135"/>
                <a:ext cx="11527865" cy="540020"/>
              </a:xfrm>
              <a:prstGeom prst="rect">
                <a:avLst/>
              </a:prstGeom>
              <a:blipFill rotWithShape="0">
                <a:blip r:embed="rId9"/>
                <a:stretch>
                  <a:fillRect l="-1111"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6"/>
              <p:cNvSpPr/>
              <p:nvPr/>
            </p:nvSpPr>
            <p:spPr>
              <a:xfrm>
                <a:off x="538346" y="5794258"/>
                <a:ext cx="11527865" cy="523220"/>
              </a:xfrm>
              <a:prstGeom prst="rect">
                <a:avLst/>
              </a:prstGeom>
            </p:spPr>
            <p:txBody>
              <a:bodyPr wrap="square">
                <a:spAutoFit/>
              </a:bodyPr>
              <a:lstStyle/>
              <a:p>
                <a:pPr algn="just"/>
                <a:r>
                  <a:rPr lang="en-US" sz="2800">
                    <a:solidFill>
                      <a:prstClr val="black"/>
                    </a:solidFill>
                    <a:latin typeface="Times New Roman" panose="02020603050405020304" pitchFamily="18" charset="0"/>
                    <a:ea typeface="Times New Roman" panose="02020603050405020304" pitchFamily="18" charset="0"/>
                  </a:rPr>
                  <a:t>+ V</a:t>
                </a:r>
                <a:r>
                  <a:rPr lang="en-US" sz="2800" smtClean="0">
                    <a:solidFill>
                      <a:prstClr val="black"/>
                    </a:solidFill>
                    <a:latin typeface="Times New Roman" panose="02020603050405020304" pitchFamily="18" charset="0"/>
                    <a:ea typeface="Times New Roman" panose="02020603050405020304" pitchFamily="18" charset="0"/>
                  </a:rPr>
                  <a:t>ậy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28800+36000=64800</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smtClean="0">
                    <a:solidFill>
                      <a:prstClr val="black"/>
                    </a:solidFill>
                    <a:latin typeface="Times New Roman" panose="02020603050405020304" pitchFamily="18" charset="0"/>
                    <a:ea typeface="Times New Roman" panose="02020603050405020304" pitchFamily="18" charset="0"/>
                  </a:rPr>
                  <a:t>số tmbt.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5" name="Rectangle 6"/>
              <p:cNvSpPr>
                <a:spLocks noRot="1" noChangeAspect="1" noMove="1" noResize="1" noEditPoints="1" noAdjustHandles="1" noChangeArrowheads="1" noChangeShapeType="1" noTextEdit="1"/>
              </p:cNvSpPr>
              <p:nvPr/>
            </p:nvSpPr>
            <p:spPr>
              <a:xfrm>
                <a:off x="538346" y="5794258"/>
                <a:ext cx="11527865" cy="523220"/>
              </a:xfrm>
              <a:prstGeom prst="rect">
                <a:avLst/>
              </a:prstGeom>
              <a:blipFill rotWithShape="0">
                <a:blip r:embed="rId10"/>
                <a:stretch>
                  <a:fillRect l="-1058" t="-12941" b="-32941"/>
                </a:stretch>
              </a:blipFill>
            </p:spPr>
            <p:txBody>
              <a:bodyPr/>
              <a:lstStyle/>
              <a:p>
                <a:r>
                  <a:rPr lang="en-US">
                    <a:noFill/>
                  </a:rPr>
                  <a:t> </a:t>
                </a:r>
              </a:p>
            </p:txBody>
          </p:sp>
        </mc:Fallback>
      </mc:AlternateContent>
      <p:sp>
        <p:nvSpPr>
          <p:cNvPr id="17" name="Isosceles Triangle 16">
            <a:hlinkClick r:id="rId11"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hlinkClick r:id="rId12"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77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0" grpId="0"/>
      <p:bldP spid="22" grpId="0"/>
      <p:bldP spid="23" grpId="0"/>
      <p:bldP spid="24" grpId="0"/>
      <p:bldP spid="2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1"/>
              <p:cNvSpPr/>
              <p:nvPr/>
            </p:nvSpPr>
            <p:spPr>
              <a:xfrm>
                <a:off x="677951" y="1604806"/>
                <a:ext cx="11023600" cy="2283702"/>
              </a:xfrm>
              <a:prstGeom prst="rect">
                <a:avLst/>
              </a:prstGeom>
            </p:spPr>
            <p:txBody>
              <a:bodyPr wrap="square">
                <a:spAutoFit/>
              </a:bodyPr>
              <a:lstStyle/>
              <a:p>
                <a:pPr algn="just">
                  <a:lnSpc>
                    <a:spcPct val="115000"/>
                  </a:lnSpc>
                </a:pPr>
                <a:r>
                  <a:rPr lang="en-US" sz="3200" b="1" dirty="0" err="1">
                    <a:solidFill>
                      <a:srgbClr val="0000FF"/>
                    </a:solidFill>
                    <a:latin typeface="Times New Roman" panose="02020603050405020304" pitchFamily="18" charset="0"/>
                    <a:ea typeface="Calibri" panose="020F0502020204030204" pitchFamily="34" charset="0"/>
                  </a:rPr>
                  <a:t>Câu</a:t>
                </a:r>
                <a:r>
                  <a:rPr lang="en-US" sz="3200" b="1" dirty="0">
                    <a:solidFill>
                      <a:srgbClr val="0000FF"/>
                    </a:solidFill>
                    <a:latin typeface="Times New Roman" panose="02020603050405020304" pitchFamily="18" charset="0"/>
                    <a:ea typeface="Calibri" panose="020F0502020204030204" pitchFamily="34" charset="0"/>
                  </a:rPr>
                  <a:t> 5. </a:t>
                </a:r>
                <a:r>
                  <a:rPr lang="en-US" sz="3200" dirty="0">
                    <a:solidFill>
                      <a:prstClr val="black"/>
                    </a:solidFill>
                    <a:latin typeface="Times New Roman" panose="02020603050405020304" pitchFamily="18" charset="0"/>
                    <a:ea typeface="Calibri" panose="020F0502020204030204" pitchFamily="34" charset="0"/>
                  </a:rPr>
                  <a:t>Ba </a:t>
                </a:r>
                <a:r>
                  <a:rPr lang="en-US" sz="3200" dirty="0" err="1">
                    <a:solidFill>
                      <a:prstClr val="black"/>
                    </a:solidFill>
                    <a:latin typeface="Times New Roman" panose="02020603050405020304" pitchFamily="18" charset="0"/>
                    <a:ea typeface="Calibri" panose="020F0502020204030204" pitchFamily="34" charset="0"/>
                  </a:rPr>
                  <a:t>bạn</a:t>
                </a:r>
                <a:r>
                  <a:rPr lang="en-US" sz="3200" dirty="0">
                    <a:solidFill>
                      <a:prstClr val="black"/>
                    </a:solidFill>
                    <a:latin typeface="Times New Roman" panose="02020603050405020304" pitchFamily="18" charset="0"/>
                    <a:ea typeface="Calibri" panose="020F0502020204030204" pitchFamily="34" charset="0"/>
                  </a:rPr>
                  <a:t>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rPr>
                      <m:t>𝐴</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𝐵</m:t>
                    </m:r>
                    <m:r>
                      <a:rPr lang="en-US" sz="3200" i="1">
                        <a:solidFill>
                          <a:prstClr val="black"/>
                        </a:solidFill>
                        <a:latin typeface="Cambria Math" panose="02040503050406030204" pitchFamily="18" charset="0"/>
                        <a:ea typeface="Calibri" panose="020F0502020204030204" pitchFamily="34" charset="0"/>
                      </a:rPr>
                      <m:t>,</m:t>
                    </m:r>
                    <m:r>
                      <a:rPr lang="en-US" sz="3200" i="1">
                        <a:solidFill>
                          <a:prstClr val="black"/>
                        </a:solidFill>
                        <a:latin typeface="Cambria Math" panose="02040503050406030204" pitchFamily="18" charset="0"/>
                        <a:ea typeface="Calibri" panose="020F0502020204030204" pitchFamily="34" charset="0"/>
                      </a:rPr>
                      <m:t>𝐶</m:t>
                    </m:r>
                  </m:oMath>
                </a14:m>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mỗi</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bạn</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viết</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ngẫu</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nhiên</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lên</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bảng</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một</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số</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tự</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nhiên</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thuộc</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đoạn</a:t>
                </a:r>
                <a:r>
                  <a:rPr lang="en-US" sz="3200" dirty="0">
                    <a:solidFill>
                      <a:prstClr val="black"/>
                    </a:solidFill>
                    <a:latin typeface="Times New Roman" panose="02020603050405020304" pitchFamily="18" charset="0"/>
                    <a:ea typeface="Calibri" panose="020F0502020204030204" pitchFamily="34" charset="0"/>
                  </a:rPr>
                  <a:t> [1;17]. </a:t>
                </a:r>
                <a:r>
                  <a:rPr lang="en-US" sz="3200" dirty="0" err="1">
                    <a:solidFill>
                      <a:prstClr val="black"/>
                    </a:solidFill>
                    <a:latin typeface="Times New Roman" panose="02020603050405020304" pitchFamily="18" charset="0"/>
                    <a:ea typeface="Calibri" panose="020F0502020204030204" pitchFamily="34" charset="0"/>
                  </a:rPr>
                  <a:t>Hỏi</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có</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tất</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cả</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bao</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nhiêu</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cách</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để</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ba</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số</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được</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viết</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ra</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có</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tổng</a:t>
                </a:r>
                <a:r>
                  <a:rPr lang="en-US" sz="3200" dirty="0">
                    <a:solidFill>
                      <a:prstClr val="black"/>
                    </a:solidFill>
                    <a:latin typeface="Times New Roman" panose="02020603050405020304" pitchFamily="18" charset="0"/>
                    <a:ea typeface="Calibri" panose="020F0502020204030204" pitchFamily="34" charset="0"/>
                  </a:rPr>
                  <a:t> chia </a:t>
                </a:r>
                <a:r>
                  <a:rPr lang="en-US" sz="3200" dirty="0" err="1">
                    <a:solidFill>
                      <a:prstClr val="black"/>
                    </a:solidFill>
                    <a:latin typeface="Times New Roman" panose="02020603050405020304" pitchFamily="18" charset="0"/>
                    <a:ea typeface="Calibri" panose="020F0502020204030204" pitchFamily="34" charset="0"/>
                  </a:rPr>
                  <a:t>hết</a:t>
                </a:r>
                <a:r>
                  <a:rPr lang="en-US" sz="3200" dirty="0">
                    <a:solidFill>
                      <a:prstClr val="black"/>
                    </a:solidFill>
                    <a:latin typeface="Times New Roman" panose="02020603050405020304" pitchFamily="18" charset="0"/>
                    <a:ea typeface="Calibri" panose="020F0502020204030204" pitchFamily="34" charset="0"/>
                  </a:rPr>
                  <a:t> </a:t>
                </a:r>
                <a:r>
                  <a:rPr lang="en-US" sz="3200" dirty="0" err="1">
                    <a:solidFill>
                      <a:prstClr val="black"/>
                    </a:solidFill>
                    <a:latin typeface="Times New Roman" panose="02020603050405020304" pitchFamily="18" charset="0"/>
                    <a:ea typeface="Calibri" panose="020F0502020204030204" pitchFamily="34" charset="0"/>
                  </a:rPr>
                  <a:t>cho</a:t>
                </a:r>
                <a:r>
                  <a:rPr lang="en-US" sz="3200" dirty="0">
                    <a:solidFill>
                      <a:prstClr val="black"/>
                    </a:solidFill>
                    <a:latin typeface="Times New Roman" panose="02020603050405020304" pitchFamily="18" charset="0"/>
                    <a:ea typeface="Calibri" panose="020F0502020204030204" pitchFamily="34" charset="0"/>
                  </a:rPr>
                  <a:t> 3?</a:t>
                </a:r>
              </a:p>
              <a:p>
                <a:r>
                  <a:rPr lang="en-US" sz="3200" b="1" dirty="0">
                    <a:solidFill>
                      <a:srgbClr val="0000CC"/>
                    </a:solidFill>
                    <a:latin typeface="Times New Roman" panose="02020603050405020304" pitchFamily="18" charset="0"/>
                    <a:ea typeface="Times New Roman" panose="02020603050405020304" pitchFamily="18" charset="0"/>
                  </a:rPr>
                  <a:t>	A.</a:t>
                </a:r>
                <a:r>
                  <a:rPr lang="en-US" sz="3200"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1728</m:t>
                    </m:r>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srgbClr val="0000CC"/>
                    </a:solidFill>
                    <a:latin typeface="Times New Roman" panose="02020603050405020304" pitchFamily="18" charset="0"/>
                    <a:ea typeface="Times New Roman" panose="02020603050405020304" pitchFamily="18" charset="0"/>
                  </a:rPr>
                  <a:t> </a:t>
                </a:r>
                <a:r>
                  <a:rPr lang="en-US" sz="3200">
                    <a:solidFill>
                      <a:srgbClr val="0000CC"/>
                    </a:solidFill>
                    <a:latin typeface="Times New Roman" panose="02020603050405020304" pitchFamily="18" charset="0"/>
                    <a:ea typeface="Times New Roman" panose="02020603050405020304" pitchFamily="18" charset="0"/>
                  </a:rPr>
                  <a:t>	</a:t>
                </a:r>
                <a:r>
                  <a:rPr lang="en-US" sz="3200" smtClean="0">
                    <a:solidFill>
                      <a:srgbClr val="0000CC"/>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B</a:t>
                </a:r>
                <a:r>
                  <a:rPr lang="en-US" sz="3200" b="1" dirty="0">
                    <a:solidFill>
                      <a:srgbClr val="0000CC"/>
                    </a:solidFill>
                    <a:latin typeface="Times New Roman" panose="02020603050405020304" pitchFamily="18" charset="0"/>
                    <a:ea typeface="Times New Roman" panose="02020603050405020304" pitchFamily="18" charset="0"/>
                  </a:rPr>
                  <a:t>.</a:t>
                </a:r>
                <a:r>
                  <a:rPr lang="en-US" sz="3200"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1079</m:t>
                    </m:r>
                    <m:r>
                      <a:rPr lang="en-US" sz="3200" i="1">
                        <a:solidFill>
                          <a:prstClr val="black"/>
                        </a:solidFill>
                        <a:latin typeface="Cambria Math" panose="02040503050406030204" pitchFamily="18" charset="0"/>
                        <a:ea typeface="Times New Roman" panose="02020603050405020304" pitchFamily="18" charset="0"/>
                      </a:rPr>
                      <m:t>.</m:t>
                    </m:r>
                  </m:oMath>
                </a14:m>
                <a:r>
                  <a:rPr lang="en-US" sz="3200">
                    <a:solidFill>
                      <a:srgbClr val="0000CC"/>
                    </a:solidFill>
                    <a:latin typeface="Times New Roman" panose="02020603050405020304" pitchFamily="18" charset="0"/>
                    <a:ea typeface="Times New Roman" panose="02020603050405020304" pitchFamily="18" charset="0"/>
                  </a:rPr>
                  <a:t>	</a:t>
                </a:r>
                <a:r>
                  <a:rPr lang="en-US" sz="3200" smtClean="0">
                    <a:solidFill>
                      <a:srgbClr val="0000CC"/>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C</a:t>
                </a:r>
                <a:r>
                  <a:rPr lang="en-US" sz="3200" b="1" dirty="0">
                    <a:solidFill>
                      <a:srgbClr val="0000CC"/>
                    </a:solidFill>
                    <a:latin typeface="Times New Roman" panose="02020603050405020304" pitchFamily="18" charset="0"/>
                    <a:ea typeface="Times New Roman" panose="02020603050405020304" pitchFamily="18" charset="0"/>
                  </a:rPr>
                  <a:t>.</a:t>
                </a:r>
                <a:r>
                  <a:rPr lang="en-US" sz="3200"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1768</m:t>
                    </m:r>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srgbClr val="0000CC"/>
                    </a:solidFill>
                    <a:latin typeface="Times New Roman" panose="02020603050405020304" pitchFamily="18" charset="0"/>
                    <a:ea typeface="Times New Roman" panose="02020603050405020304" pitchFamily="18" charset="0"/>
                  </a:rPr>
                  <a:t> </a:t>
                </a:r>
                <a:r>
                  <a:rPr lang="en-US" sz="3200">
                    <a:solidFill>
                      <a:srgbClr val="0000CC"/>
                    </a:solidFill>
                    <a:latin typeface="Times New Roman" panose="02020603050405020304" pitchFamily="18" charset="0"/>
                    <a:ea typeface="Times New Roman" panose="02020603050405020304" pitchFamily="18" charset="0"/>
                  </a:rPr>
                  <a:t>	</a:t>
                </a:r>
                <a:r>
                  <a:rPr lang="en-US" sz="3200" smtClean="0">
                    <a:solidFill>
                      <a:srgbClr val="0000CC"/>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D</a:t>
                </a:r>
                <a:r>
                  <a:rPr lang="en-US" sz="3200" b="1" dirty="0">
                    <a:solidFill>
                      <a:srgbClr val="0000CC"/>
                    </a:solidFill>
                    <a:latin typeface="Times New Roman" panose="02020603050405020304" pitchFamily="18" charset="0"/>
                    <a:ea typeface="Times New Roman" panose="02020603050405020304" pitchFamily="18" charset="0"/>
                  </a:rPr>
                  <a:t>.</a:t>
                </a:r>
                <a:r>
                  <a:rPr lang="en-US" sz="3200" dirty="0">
                    <a:solidFill>
                      <a:srgbClr val="0000CC"/>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1637</m:t>
                    </m:r>
                    <m:r>
                      <a:rPr lang="en-US" sz="3200" i="1">
                        <a:solidFill>
                          <a:prstClr val="black"/>
                        </a:solidFill>
                        <a:latin typeface="Cambria Math" panose="02040503050406030204" pitchFamily="18" charset="0"/>
                        <a:ea typeface="Times New Roman" panose="02020603050405020304" pitchFamily="18" charset="0"/>
                      </a:rPr>
                      <m:t>.</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1"/>
              <p:cNvSpPr>
                <a:spLocks noRot="1" noChangeAspect="1" noMove="1" noResize="1" noEditPoints="1" noAdjustHandles="1" noChangeArrowheads="1" noChangeShapeType="1" noTextEdit="1"/>
              </p:cNvSpPr>
              <p:nvPr/>
            </p:nvSpPr>
            <p:spPr>
              <a:xfrm>
                <a:off x="677951" y="1604806"/>
                <a:ext cx="11023600" cy="2283702"/>
              </a:xfrm>
              <a:prstGeom prst="rect">
                <a:avLst/>
              </a:prstGeom>
              <a:blipFill rotWithShape="0">
                <a:blip r:embed="rId2"/>
                <a:stretch>
                  <a:fillRect l="-1382" t="-2400" r="-1382" b="-7467"/>
                </a:stretch>
              </a:blipFill>
            </p:spPr>
            <p:txBody>
              <a:bodyPr/>
              <a:lstStyle/>
              <a:p>
                <a:r>
                  <a:rPr lang="en-US">
                    <a:noFill/>
                  </a:rPr>
                  <a:t> </a:t>
                </a:r>
              </a:p>
            </p:txBody>
          </p:sp>
        </mc:Fallback>
      </mc:AlternateContent>
      <p:sp>
        <p:nvSpPr>
          <p:cNvPr id="8" name="Oval 6"/>
          <p:cNvSpPr/>
          <p:nvPr/>
        </p:nvSpPr>
        <p:spPr>
          <a:xfrm>
            <a:off x="1611622" y="338690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 name="Isosceles Triangle 6">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32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410358" y="145626"/>
            <a:ext cx="11527865"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5</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2" name="Rectangle 6"/>
          <p:cNvSpPr/>
          <p:nvPr/>
        </p:nvSpPr>
        <p:spPr>
          <a:xfrm>
            <a:off x="347614" y="620763"/>
            <a:ext cx="11527865" cy="523220"/>
          </a:xfrm>
          <a:prstGeom prst="rect">
            <a:avLst/>
          </a:prstGeom>
        </p:spPr>
        <p:txBody>
          <a:bodyPr wrap="square">
            <a:spAutoFit/>
          </a:bodyPr>
          <a:lstStyle/>
          <a:p>
            <a:r>
              <a:rPr lang="fr-FR" sz="2800" dirty="0">
                <a:solidFill>
                  <a:prstClr val="black"/>
                </a:solidFill>
                <a:latin typeface="Times New Roman" panose="02020603050405020304" pitchFamily="18" charset="0"/>
                <a:ea typeface="Times New Roman" panose="02020603050405020304" pitchFamily="18" charset="0"/>
              </a:rPr>
              <a:t>Ta </a:t>
            </a:r>
            <a:r>
              <a:rPr lang="fr-FR" sz="2800" dirty="0" err="1">
                <a:solidFill>
                  <a:prstClr val="black"/>
                </a:solidFill>
                <a:latin typeface="Times New Roman" panose="02020603050405020304" pitchFamily="18" charset="0"/>
                <a:ea typeface="Times New Roman" panose="02020603050405020304" pitchFamily="18" charset="0"/>
              </a:rPr>
              <a:t>có</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Một</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tự</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nhiên</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từ</a:t>
            </a:r>
            <a:r>
              <a:rPr lang="fr-FR" sz="2800" dirty="0">
                <a:solidFill>
                  <a:prstClr val="black"/>
                </a:solidFill>
                <a:latin typeface="Times New Roman" panose="02020603050405020304" pitchFamily="18" charset="0"/>
                <a:ea typeface="Times New Roman" panose="02020603050405020304" pitchFamily="18" charset="0"/>
              </a:rPr>
              <a:t> 1 </a:t>
            </a:r>
            <a:r>
              <a:rPr lang="fr-FR" sz="2800" dirty="0" err="1">
                <a:solidFill>
                  <a:prstClr val="black"/>
                </a:solidFill>
                <a:latin typeface="Times New Roman" panose="02020603050405020304" pitchFamily="18" charset="0"/>
                <a:ea typeface="Times New Roman" panose="02020603050405020304" pitchFamily="18" charset="0"/>
              </a:rPr>
              <a:t>đến</a:t>
            </a:r>
            <a:r>
              <a:rPr lang="fr-FR" sz="2800" dirty="0">
                <a:solidFill>
                  <a:prstClr val="black"/>
                </a:solidFill>
                <a:latin typeface="Times New Roman" panose="02020603050405020304" pitchFamily="18" charset="0"/>
                <a:ea typeface="Times New Roman" panose="02020603050405020304" pitchFamily="18" charset="0"/>
              </a:rPr>
              <a:t> 17 ta </a:t>
            </a:r>
            <a:r>
              <a:rPr lang="fr-FR" sz="2800" dirty="0" err="1">
                <a:solidFill>
                  <a:prstClr val="black"/>
                </a:solidFill>
                <a:latin typeface="Times New Roman" panose="02020603050405020304" pitchFamily="18" charset="0"/>
                <a:ea typeface="Times New Roman" panose="02020603050405020304" pitchFamily="18" charset="0"/>
              </a:rPr>
              <a:t>có</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đó</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thuộc</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một</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trong</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các</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nhóm</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sau</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p:sp>
        <p:nvSpPr>
          <p:cNvPr id="14" name="Rectangle 6"/>
          <p:cNvSpPr/>
          <p:nvPr/>
        </p:nvSpPr>
        <p:spPr>
          <a:xfrm>
            <a:off x="338650" y="1185533"/>
            <a:ext cx="11527865" cy="523220"/>
          </a:xfrm>
          <a:prstGeom prst="rect">
            <a:avLst/>
          </a:prstGeom>
        </p:spPr>
        <p:txBody>
          <a:bodyPr wrap="square">
            <a:spAutoFit/>
          </a:bodyPr>
          <a:lstStyle/>
          <a:p>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chia </a:t>
            </a:r>
            <a:r>
              <a:rPr lang="fr-FR" sz="2800" dirty="0" err="1">
                <a:solidFill>
                  <a:prstClr val="black"/>
                </a:solidFill>
                <a:latin typeface="Times New Roman" panose="02020603050405020304" pitchFamily="18" charset="0"/>
                <a:ea typeface="Times New Roman" panose="02020603050405020304" pitchFamily="18" charset="0"/>
              </a:rPr>
              <a:t>hết</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cho</a:t>
            </a:r>
            <a:r>
              <a:rPr lang="fr-FR" sz="2800" dirty="0">
                <a:solidFill>
                  <a:prstClr val="black"/>
                </a:solidFill>
                <a:latin typeface="Times New Roman" panose="02020603050405020304" pitchFamily="18" charset="0"/>
                <a:ea typeface="Times New Roman" panose="02020603050405020304" pitchFamily="18" charset="0"/>
              </a:rPr>
              <a:t> 3: </a:t>
            </a:r>
            <a:r>
              <a:rPr lang="fr-FR" sz="2800" dirty="0" err="1">
                <a:solidFill>
                  <a:prstClr val="black"/>
                </a:solidFill>
                <a:latin typeface="Times New Roman" panose="02020603050405020304" pitchFamily="18" charset="0"/>
                <a:ea typeface="Times New Roman" panose="02020603050405020304" pitchFamily="18" charset="0"/>
              </a:rPr>
              <a:t>có</a:t>
            </a:r>
            <a:r>
              <a:rPr lang="fr-FR" sz="2800" dirty="0">
                <a:solidFill>
                  <a:prstClr val="black"/>
                </a:solidFill>
                <a:latin typeface="Times New Roman" panose="02020603050405020304" pitchFamily="18" charset="0"/>
                <a:ea typeface="Times New Roman" panose="02020603050405020304" pitchFamily="18" charset="0"/>
              </a:rPr>
              <a:t> 5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thuộc</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tập</a:t>
            </a:r>
            <a:r>
              <a:rPr lang="fr-FR" sz="2800" dirty="0">
                <a:solidFill>
                  <a:prstClr val="black"/>
                </a:solidFill>
                <a:latin typeface="Times New Roman" panose="02020603050405020304" pitchFamily="18" charset="0"/>
                <a:ea typeface="Times New Roman" panose="02020603050405020304" pitchFamily="18" charset="0"/>
              </a:rPr>
              <a:t> {3;6;9;12;15} .</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5" name="Rectangle 6"/>
          <p:cNvSpPr/>
          <p:nvPr/>
        </p:nvSpPr>
        <p:spPr>
          <a:xfrm>
            <a:off x="329684" y="1714448"/>
            <a:ext cx="11527865" cy="523220"/>
          </a:xfrm>
          <a:prstGeom prst="rect">
            <a:avLst/>
          </a:prstGeom>
        </p:spPr>
        <p:txBody>
          <a:bodyPr wrap="square">
            <a:spAutoFit/>
          </a:bodyPr>
          <a:lstStyle/>
          <a:p>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chia </a:t>
            </a:r>
            <a:r>
              <a:rPr lang="fr-FR" sz="2800" dirty="0" err="1">
                <a:solidFill>
                  <a:prstClr val="black"/>
                </a:solidFill>
                <a:latin typeface="Times New Roman" panose="02020603050405020304" pitchFamily="18" charset="0"/>
                <a:ea typeface="Times New Roman" panose="02020603050405020304" pitchFamily="18" charset="0"/>
              </a:rPr>
              <a:t>cho</a:t>
            </a:r>
            <a:r>
              <a:rPr lang="fr-FR" sz="2800" dirty="0">
                <a:solidFill>
                  <a:prstClr val="black"/>
                </a:solidFill>
                <a:latin typeface="Times New Roman" panose="02020603050405020304" pitchFamily="18" charset="0"/>
                <a:ea typeface="Times New Roman" panose="02020603050405020304" pitchFamily="18" charset="0"/>
              </a:rPr>
              <a:t> 3 </a:t>
            </a:r>
            <a:r>
              <a:rPr lang="fr-FR" sz="2800" dirty="0" err="1">
                <a:solidFill>
                  <a:prstClr val="black"/>
                </a:solidFill>
                <a:latin typeface="Times New Roman" panose="02020603050405020304" pitchFamily="18" charset="0"/>
                <a:ea typeface="Times New Roman" panose="02020603050405020304" pitchFamily="18" charset="0"/>
              </a:rPr>
              <a:t>dư</a:t>
            </a:r>
            <a:r>
              <a:rPr lang="fr-FR" sz="2800" dirty="0">
                <a:solidFill>
                  <a:prstClr val="black"/>
                </a:solidFill>
                <a:latin typeface="Times New Roman" panose="02020603050405020304" pitchFamily="18" charset="0"/>
                <a:ea typeface="Times New Roman" panose="02020603050405020304" pitchFamily="18" charset="0"/>
              </a:rPr>
              <a:t> 1: </a:t>
            </a:r>
            <a:r>
              <a:rPr lang="fr-FR" sz="2800" dirty="0" err="1">
                <a:solidFill>
                  <a:prstClr val="black"/>
                </a:solidFill>
                <a:latin typeface="Times New Roman" panose="02020603050405020304" pitchFamily="18" charset="0"/>
                <a:ea typeface="Times New Roman" panose="02020603050405020304" pitchFamily="18" charset="0"/>
              </a:rPr>
              <a:t>có</a:t>
            </a:r>
            <a:r>
              <a:rPr lang="fr-FR" sz="2800" dirty="0">
                <a:solidFill>
                  <a:prstClr val="black"/>
                </a:solidFill>
                <a:latin typeface="Times New Roman" panose="02020603050405020304" pitchFamily="18" charset="0"/>
                <a:ea typeface="Times New Roman" panose="02020603050405020304" pitchFamily="18" charset="0"/>
              </a:rPr>
              <a:t> 6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thuộc</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tập</a:t>
            </a:r>
            <a:r>
              <a:rPr lang="fr-FR" sz="2800" dirty="0">
                <a:solidFill>
                  <a:prstClr val="black"/>
                </a:solidFill>
                <a:latin typeface="Times New Roman" panose="02020603050405020304" pitchFamily="18" charset="0"/>
                <a:ea typeface="Times New Roman" panose="02020603050405020304" pitchFamily="18" charset="0"/>
              </a:rPr>
              <a:t> {1;4;7;10;13;16}.</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6" name="Rectangle 6"/>
          <p:cNvSpPr/>
          <p:nvPr/>
        </p:nvSpPr>
        <p:spPr>
          <a:xfrm>
            <a:off x="338646" y="2297150"/>
            <a:ext cx="11527865" cy="523220"/>
          </a:xfrm>
          <a:prstGeom prst="rect">
            <a:avLst/>
          </a:prstGeom>
        </p:spPr>
        <p:txBody>
          <a:bodyPr wrap="square">
            <a:spAutoFit/>
          </a:bodyPr>
          <a:lstStyle/>
          <a:p>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chia </a:t>
            </a:r>
            <a:r>
              <a:rPr lang="fr-FR" sz="2800" dirty="0" err="1">
                <a:solidFill>
                  <a:prstClr val="black"/>
                </a:solidFill>
                <a:latin typeface="Times New Roman" panose="02020603050405020304" pitchFamily="18" charset="0"/>
                <a:ea typeface="Times New Roman" panose="02020603050405020304" pitchFamily="18" charset="0"/>
              </a:rPr>
              <a:t>cho</a:t>
            </a:r>
            <a:r>
              <a:rPr lang="fr-FR" sz="2800" dirty="0">
                <a:solidFill>
                  <a:prstClr val="black"/>
                </a:solidFill>
                <a:latin typeface="Times New Roman" panose="02020603050405020304" pitchFamily="18" charset="0"/>
                <a:ea typeface="Times New Roman" panose="02020603050405020304" pitchFamily="18" charset="0"/>
              </a:rPr>
              <a:t> 3 </a:t>
            </a:r>
            <a:r>
              <a:rPr lang="fr-FR" sz="2800" dirty="0" err="1">
                <a:solidFill>
                  <a:prstClr val="black"/>
                </a:solidFill>
                <a:latin typeface="Times New Roman" panose="02020603050405020304" pitchFamily="18" charset="0"/>
                <a:ea typeface="Times New Roman" panose="02020603050405020304" pitchFamily="18" charset="0"/>
              </a:rPr>
              <a:t>dư</a:t>
            </a:r>
            <a:r>
              <a:rPr lang="fr-FR" sz="2800" dirty="0">
                <a:solidFill>
                  <a:prstClr val="black"/>
                </a:solidFill>
                <a:latin typeface="Times New Roman" panose="02020603050405020304" pitchFamily="18" charset="0"/>
                <a:ea typeface="Times New Roman" panose="02020603050405020304" pitchFamily="18" charset="0"/>
              </a:rPr>
              <a:t> 2: </a:t>
            </a:r>
            <a:r>
              <a:rPr lang="fr-FR" sz="2800" dirty="0" err="1">
                <a:solidFill>
                  <a:prstClr val="black"/>
                </a:solidFill>
                <a:latin typeface="Times New Roman" panose="02020603050405020304" pitchFamily="18" charset="0"/>
                <a:ea typeface="Times New Roman" panose="02020603050405020304" pitchFamily="18" charset="0"/>
              </a:rPr>
              <a:t>có</a:t>
            </a:r>
            <a:r>
              <a:rPr lang="fr-FR" sz="2800" dirty="0">
                <a:solidFill>
                  <a:prstClr val="black"/>
                </a:solidFill>
                <a:latin typeface="Times New Roman" panose="02020603050405020304" pitchFamily="18" charset="0"/>
                <a:ea typeface="Times New Roman" panose="02020603050405020304" pitchFamily="18" charset="0"/>
              </a:rPr>
              <a:t> 6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thuộc</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tập</a:t>
            </a:r>
            <a:r>
              <a:rPr lang="fr-FR" sz="2800" dirty="0">
                <a:solidFill>
                  <a:prstClr val="black"/>
                </a:solidFill>
                <a:latin typeface="Times New Roman" panose="02020603050405020304" pitchFamily="18" charset="0"/>
                <a:ea typeface="Times New Roman" panose="02020603050405020304" pitchFamily="18" charset="0"/>
              </a:rPr>
              <a:t> {2;5;8;11;14;17} .</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8" name="Rectangle 6"/>
          <p:cNvSpPr/>
          <p:nvPr/>
        </p:nvSpPr>
        <p:spPr>
          <a:xfrm>
            <a:off x="442909" y="2766170"/>
            <a:ext cx="11527865" cy="954107"/>
          </a:xfrm>
          <a:prstGeom prst="rect">
            <a:avLst/>
          </a:prstGeom>
        </p:spPr>
        <p:txBody>
          <a:bodyPr wrap="square">
            <a:spAutoFit/>
          </a:bodyPr>
          <a:lstStyle/>
          <a:p>
            <a:r>
              <a:rPr lang="fr-FR" sz="2800" dirty="0">
                <a:solidFill>
                  <a:prstClr val="black"/>
                </a:solidFill>
                <a:latin typeface="Times New Roman" panose="02020603050405020304" pitchFamily="18" charset="0"/>
                <a:ea typeface="Times New Roman" panose="02020603050405020304" pitchFamily="18" charset="0"/>
              </a:rPr>
              <a:t>Ba </a:t>
            </a:r>
            <a:r>
              <a:rPr lang="fr-FR" sz="2800" dirty="0" err="1">
                <a:solidFill>
                  <a:prstClr val="black"/>
                </a:solidFill>
                <a:latin typeface="Times New Roman" panose="02020603050405020304" pitchFamily="18" charset="0"/>
                <a:ea typeface="Times New Roman" panose="02020603050405020304" pitchFamily="18" charset="0"/>
              </a:rPr>
              <a:t>bạn</a:t>
            </a:r>
            <a:r>
              <a:rPr lang="fr-FR" sz="2800" dirty="0">
                <a:solidFill>
                  <a:prstClr val="black"/>
                </a:solidFill>
                <a:latin typeface="Times New Roman" panose="02020603050405020304" pitchFamily="18" charset="0"/>
                <a:ea typeface="Times New Roman" panose="02020603050405020304" pitchFamily="18" charset="0"/>
              </a:rPr>
              <a:t> A, B, C </a:t>
            </a:r>
            <a:r>
              <a:rPr lang="fr-FR" sz="2800" dirty="0" err="1">
                <a:solidFill>
                  <a:prstClr val="black"/>
                </a:solidFill>
                <a:latin typeface="Times New Roman" panose="02020603050405020304" pitchFamily="18" charset="0"/>
                <a:ea typeface="Times New Roman" panose="02020603050405020304" pitchFamily="18" charset="0"/>
              </a:rPr>
              <a:t>mỗi</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bạn</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viết</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ngẫu</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nhiên</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lên</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bảng</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một</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tự</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nhiên</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thuộc</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đoạn</a:t>
            </a:r>
            <a:r>
              <a:rPr lang="fr-FR" sz="2800" dirty="0">
                <a:solidFill>
                  <a:prstClr val="black"/>
                </a:solidFill>
                <a:latin typeface="Times New Roman" panose="02020603050405020304" pitchFamily="18" charset="0"/>
                <a:ea typeface="Times New Roman" panose="02020603050405020304" pitchFamily="18" charset="0"/>
              </a:rPr>
              <a:t> [1;17</a:t>
            </a:r>
            <a:r>
              <a:rPr lang="fr-FR" sz="2800">
                <a:solidFill>
                  <a:prstClr val="black"/>
                </a:solidFill>
                <a:latin typeface="Times New Roman" panose="02020603050405020304" pitchFamily="18" charset="0"/>
                <a:ea typeface="Times New Roman" panose="02020603050405020304" pitchFamily="18" charset="0"/>
              </a:rPr>
              <a:t>] </a:t>
            </a:r>
            <a:r>
              <a:rPr lang="fr-FR" sz="2800" smtClean="0">
                <a:solidFill>
                  <a:prstClr val="black"/>
                </a:solidFill>
                <a:latin typeface="Times New Roman" panose="02020603050405020304" pitchFamily="18" charset="0"/>
                <a:ea typeface="Times New Roman" panose="02020603050405020304" pitchFamily="18" charset="0"/>
              </a:rPr>
              <a:t>tm </a:t>
            </a:r>
            <a:r>
              <a:rPr lang="fr-FR" sz="2800" dirty="0" err="1">
                <a:solidFill>
                  <a:prstClr val="black"/>
                </a:solidFill>
                <a:latin typeface="Times New Roman" panose="02020603050405020304" pitchFamily="18" charset="0"/>
                <a:ea typeface="Times New Roman" panose="02020603050405020304" pitchFamily="18" charset="0"/>
              </a:rPr>
              <a:t>ba</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đó</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có</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tổng</a:t>
            </a:r>
            <a:r>
              <a:rPr lang="fr-FR" sz="2800" dirty="0">
                <a:solidFill>
                  <a:prstClr val="black"/>
                </a:solidFill>
                <a:latin typeface="Times New Roman" panose="02020603050405020304" pitchFamily="18" charset="0"/>
                <a:ea typeface="Times New Roman" panose="02020603050405020304" pitchFamily="18" charset="0"/>
              </a:rPr>
              <a:t> chia </a:t>
            </a:r>
            <a:r>
              <a:rPr lang="fr-FR" sz="2800" dirty="0" err="1">
                <a:solidFill>
                  <a:prstClr val="black"/>
                </a:solidFill>
                <a:latin typeface="Times New Roman" panose="02020603050405020304" pitchFamily="18" charset="0"/>
                <a:ea typeface="Times New Roman" panose="02020603050405020304" pitchFamily="18" charset="0"/>
              </a:rPr>
              <a:t>hết</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cho</a:t>
            </a:r>
            <a:r>
              <a:rPr lang="fr-FR" sz="2800" dirty="0">
                <a:solidFill>
                  <a:prstClr val="black"/>
                </a:solidFill>
                <a:latin typeface="Times New Roman" panose="02020603050405020304" pitchFamily="18" charset="0"/>
                <a:ea typeface="Times New Roman" panose="02020603050405020304" pitchFamily="18" charset="0"/>
              </a:rPr>
              <a:t> 3 </a:t>
            </a:r>
            <a:r>
              <a:rPr lang="fr-FR" sz="2800" dirty="0" err="1">
                <a:solidFill>
                  <a:prstClr val="black"/>
                </a:solidFill>
                <a:latin typeface="Times New Roman" panose="02020603050405020304" pitchFamily="18" charset="0"/>
                <a:ea typeface="Times New Roman" panose="02020603050405020304" pitchFamily="18" charset="0"/>
              </a:rPr>
              <a:t>thì</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các</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khả</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năng</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xảy</a:t>
            </a:r>
            <a:r>
              <a:rPr lang="fr-FR" sz="2800" dirty="0">
                <a:solidFill>
                  <a:prstClr val="black"/>
                </a:solidFill>
                <a:latin typeface="Times New Roman" panose="02020603050405020304" pitchFamily="18" charset="0"/>
                <a:ea typeface="Times New Roman" panose="02020603050405020304" pitchFamily="18" charset="0"/>
              </a:rPr>
              <a:t> ra </a:t>
            </a:r>
            <a:r>
              <a:rPr lang="fr-FR" sz="2800" dirty="0" err="1">
                <a:solidFill>
                  <a:prstClr val="black"/>
                </a:solidFill>
                <a:latin typeface="Times New Roman" panose="02020603050405020304" pitchFamily="18" charset="0"/>
                <a:ea typeface="Times New Roman" panose="02020603050405020304" pitchFamily="18" charset="0"/>
              </a:rPr>
              <a:t>như</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sau</a:t>
            </a:r>
            <a:r>
              <a:rPr lang="fr-FR"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6"/>
              <p:cNvSpPr/>
              <p:nvPr/>
            </p:nvSpPr>
            <p:spPr>
              <a:xfrm>
                <a:off x="397351" y="3641292"/>
                <a:ext cx="11527865" cy="523220"/>
              </a:xfrm>
              <a:prstGeom prst="rect">
                <a:avLst/>
              </a:prstGeom>
            </p:spPr>
            <p:txBody>
              <a:bodyPr wrap="square">
                <a:spAutoFit/>
              </a:bodyPr>
              <a:lstStyle/>
              <a:p>
                <a:r>
                  <a:rPr lang="en-US" sz="2800" dirty="0">
                    <a:solidFill>
                      <a:prstClr val="black"/>
                    </a:solidFill>
                    <a:latin typeface="Times New Roman" panose="02020603050405020304" pitchFamily="18" charset="0"/>
                    <a:ea typeface="Times New Roman" panose="02020603050405020304" pitchFamily="18" charset="0"/>
                  </a:rPr>
                  <a:t>- TH1: Ba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đều</a:t>
                </a:r>
                <a:r>
                  <a:rPr lang="en-US" sz="2800" dirty="0">
                    <a:solidFill>
                      <a:prstClr val="black"/>
                    </a:solidFill>
                    <a:latin typeface="Times New Roman" panose="02020603050405020304" pitchFamily="18" charset="0"/>
                    <a:ea typeface="Times New Roman" panose="02020603050405020304" pitchFamily="18" charset="0"/>
                  </a:rPr>
                  <a:t> chia </a:t>
                </a:r>
                <a:r>
                  <a:rPr lang="en-US" sz="2800" dirty="0" err="1">
                    <a:solidFill>
                      <a:prstClr val="black"/>
                    </a:solidFill>
                    <a:latin typeface="Times New Roman" panose="02020603050405020304" pitchFamily="18" charset="0"/>
                    <a:ea typeface="Times New Roman" panose="02020603050405020304" pitchFamily="18" charset="0"/>
                  </a:rPr>
                  <a:t>hết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5</m:t>
                        </m:r>
                      </m:e>
                      <m:sup>
                        <m:r>
                          <a:rPr lang="en-US" sz="2800" i="1">
                            <a:solidFill>
                              <a:prstClr val="black"/>
                            </a:solidFill>
                            <a:latin typeface="Cambria Math" panose="02040503050406030204" pitchFamily="18" charset="0"/>
                            <a:ea typeface="Times New Roman" panose="02020603050405020304" pitchFamily="18" charset="0"/>
                          </a:rPr>
                          <m:t>3</m:t>
                        </m:r>
                      </m:sup>
                    </m:s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125</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9" name="Rectangle 6"/>
              <p:cNvSpPr>
                <a:spLocks noRot="1" noChangeAspect="1" noMove="1" noResize="1" noEditPoints="1" noAdjustHandles="1" noChangeArrowheads="1" noChangeShapeType="1" noTextEdit="1"/>
              </p:cNvSpPr>
              <p:nvPr/>
            </p:nvSpPr>
            <p:spPr>
              <a:xfrm>
                <a:off x="397351" y="3641292"/>
                <a:ext cx="11527865" cy="523220"/>
              </a:xfrm>
              <a:prstGeom prst="rect">
                <a:avLst/>
              </a:prstGeom>
              <a:blipFill rotWithShape="0">
                <a:blip r:embed="rId3"/>
                <a:stretch>
                  <a:fillRect l="-1058"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6"/>
              <p:cNvSpPr/>
              <p:nvPr/>
            </p:nvSpPr>
            <p:spPr>
              <a:xfrm>
                <a:off x="397354" y="4143285"/>
                <a:ext cx="11527865" cy="523220"/>
              </a:xfrm>
              <a:prstGeom prst="rect">
                <a:avLst/>
              </a:prstGeom>
            </p:spPr>
            <p:txBody>
              <a:bodyPr wrap="square">
                <a:spAutoFit/>
              </a:bodyPr>
              <a:lstStyle/>
              <a:p>
                <a:r>
                  <a:rPr lang="en-US" sz="2800" dirty="0">
                    <a:solidFill>
                      <a:prstClr val="black"/>
                    </a:solidFill>
                    <a:latin typeface="Times New Roman" panose="02020603050405020304" pitchFamily="18" charset="0"/>
                    <a:ea typeface="Times New Roman" panose="02020603050405020304" pitchFamily="18" charset="0"/>
                  </a:rPr>
                  <a:t>- TH2: Ba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đều</a:t>
                </a:r>
                <a:r>
                  <a:rPr lang="en-US" sz="2800" dirty="0">
                    <a:solidFill>
                      <a:prstClr val="black"/>
                    </a:solidFill>
                    <a:latin typeface="Times New Roman" panose="02020603050405020304" pitchFamily="18" charset="0"/>
                    <a:ea typeface="Times New Roman" panose="02020603050405020304" pitchFamily="18" charset="0"/>
                  </a:rPr>
                  <a:t> chia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dư</a:t>
                </a:r>
                <a:r>
                  <a:rPr lang="en-US" sz="2800" dirty="0">
                    <a:solidFill>
                      <a:prstClr val="black"/>
                    </a:solidFill>
                    <a:latin typeface="Times New Roman" panose="02020603050405020304" pitchFamily="18" charset="0"/>
                    <a:ea typeface="Times New Roman" panose="02020603050405020304" pitchFamily="18" charset="0"/>
                  </a:rPr>
                  <a:t> 1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6</m:t>
                        </m:r>
                      </m:e>
                      <m:sup>
                        <m:r>
                          <a:rPr lang="en-US" sz="2800" i="1">
                            <a:solidFill>
                              <a:prstClr val="black"/>
                            </a:solidFill>
                            <a:latin typeface="Cambria Math" panose="02040503050406030204" pitchFamily="18" charset="0"/>
                            <a:ea typeface="Times New Roman" panose="02020603050405020304" pitchFamily="18" charset="0"/>
                          </a:rPr>
                          <m:t>3</m:t>
                        </m:r>
                      </m:sup>
                    </m:s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216</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20" name="Rectangle 6"/>
              <p:cNvSpPr>
                <a:spLocks noRot="1" noChangeAspect="1" noMove="1" noResize="1" noEditPoints="1" noAdjustHandles="1" noChangeArrowheads="1" noChangeShapeType="1" noTextEdit="1"/>
              </p:cNvSpPr>
              <p:nvPr/>
            </p:nvSpPr>
            <p:spPr>
              <a:xfrm>
                <a:off x="397354" y="4143285"/>
                <a:ext cx="11527865" cy="523220"/>
              </a:xfrm>
              <a:prstGeom prst="rect">
                <a:avLst/>
              </a:prstGeom>
              <a:blipFill rotWithShape="0">
                <a:blip r:embed="rId4"/>
                <a:stretch>
                  <a:fillRect l="-1058" t="-12791"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6"/>
              <p:cNvSpPr/>
              <p:nvPr/>
            </p:nvSpPr>
            <p:spPr>
              <a:xfrm>
                <a:off x="388388" y="4654286"/>
                <a:ext cx="11527865" cy="523220"/>
              </a:xfrm>
              <a:prstGeom prst="rect">
                <a:avLst/>
              </a:prstGeom>
            </p:spPr>
            <p:txBody>
              <a:bodyPr wrap="square">
                <a:spAutoFit/>
              </a:bodyPr>
              <a:lstStyle/>
              <a:p>
                <a:r>
                  <a:rPr lang="en-US" sz="2800" dirty="0">
                    <a:solidFill>
                      <a:prstClr val="black"/>
                    </a:solidFill>
                    <a:latin typeface="Times New Roman" panose="02020603050405020304" pitchFamily="18" charset="0"/>
                    <a:ea typeface="Times New Roman" panose="02020603050405020304" pitchFamily="18" charset="0"/>
                  </a:rPr>
                  <a:t>- TH3: Ba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đều</a:t>
                </a:r>
                <a:r>
                  <a:rPr lang="en-US" sz="2800" dirty="0">
                    <a:solidFill>
                      <a:prstClr val="black"/>
                    </a:solidFill>
                    <a:latin typeface="Times New Roman" panose="02020603050405020304" pitchFamily="18" charset="0"/>
                    <a:ea typeface="Times New Roman" panose="02020603050405020304" pitchFamily="18" charset="0"/>
                  </a:rPr>
                  <a:t> chia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dư</a:t>
                </a:r>
                <a:r>
                  <a:rPr lang="en-US" sz="2800" dirty="0">
                    <a:solidFill>
                      <a:prstClr val="black"/>
                    </a:solidFill>
                    <a:latin typeface="Times New Roman" panose="02020603050405020304" pitchFamily="18" charset="0"/>
                    <a:ea typeface="Times New Roman" panose="02020603050405020304" pitchFamily="18" charset="0"/>
                  </a:rPr>
                  <a:t> 2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6</m:t>
                        </m:r>
                      </m:e>
                      <m:sup>
                        <m:r>
                          <a:rPr lang="en-US" sz="2800" i="1">
                            <a:solidFill>
                              <a:prstClr val="black"/>
                            </a:solidFill>
                            <a:latin typeface="Cambria Math" panose="02040503050406030204" pitchFamily="18" charset="0"/>
                            <a:ea typeface="Times New Roman" panose="02020603050405020304" pitchFamily="18" charset="0"/>
                          </a:rPr>
                          <m:t>3</m:t>
                        </m:r>
                      </m:sup>
                    </m:s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216</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22" name="Rectangle 6"/>
              <p:cNvSpPr>
                <a:spLocks noRot="1" noChangeAspect="1" noMove="1" noResize="1" noEditPoints="1" noAdjustHandles="1" noChangeArrowheads="1" noChangeShapeType="1" noTextEdit="1"/>
              </p:cNvSpPr>
              <p:nvPr/>
            </p:nvSpPr>
            <p:spPr>
              <a:xfrm>
                <a:off x="388388" y="4654286"/>
                <a:ext cx="11527865" cy="523220"/>
              </a:xfrm>
              <a:prstGeom prst="rect">
                <a:avLst/>
              </a:prstGeom>
              <a:blipFill rotWithShape="0">
                <a:blip r:embed="rId5"/>
                <a:stretch>
                  <a:fillRect l="-1111" t="-11628" b="-31395"/>
                </a:stretch>
              </a:blipFill>
            </p:spPr>
            <p:txBody>
              <a:bodyPr/>
              <a:lstStyle/>
              <a:p>
                <a:r>
                  <a:rPr lang="en-US">
                    <a:noFill/>
                  </a:rPr>
                  <a:t> </a:t>
                </a:r>
              </a:p>
            </p:txBody>
          </p:sp>
        </mc:Fallback>
      </mc:AlternateContent>
      <p:sp>
        <p:nvSpPr>
          <p:cNvPr id="23" name="Rectangle 6"/>
          <p:cNvSpPr/>
          <p:nvPr/>
        </p:nvSpPr>
        <p:spPr>
          <a:xfrm>
            <a:off x="384850" y="5100380"/>
            <a:ext cx="11527865" cy="954107"/>
          </a:xfrm>
          <a:prstGeom prst="rect">
            <a:avLst/>
          </a:prstGeom>
        </p:spPr>
        <p:txBody>
          <a:bodyPr wrap="square">
            <a:spAutoFit/>
          </a:bodyPr>
          <a:lstStyle/>
          <a:p>
            <a:r>
              <a:rPr lang="en-US" sz="2800" dirty="0">
                <a:solidFill>
                  <a:prstClr val="black"/>
                </a:solidFill>
                <a:latin typeface="Times New Roman" panose="02020603050405020304" pitchFamily="18" charset="0"/>
                <a:ea typeface="Times New Roman" panose="02020603050405020304" pitchFamily="18" charset="0"/>
              </a:rPr>
              <a:t>- TH4: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chia </a:t>
            </a:r>
            <a:r>
              <a:rPr lang="en-US" sz="2800" dirty="0" err="1">
                <a:solidFill>
                  <a:prstClr val="black"/>
                </a:solidFill>
                <a:latin typeface="Times New Roman" panose="02020603050405020304" pitchFamily="18" charset="0"/>
                <a:ea typeface="Times New Roman" panose="02020603050405020304" pitchFamily="18" charset="0"/>
              </a:rPr>
              <a:t>hết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chia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dư</a:t>
            </a:r>
            <a:r>
              <a:rPr lang="en-US" sz="2800" dirty="0">
                <a:solidFill>
                  <a:prstClr val="black"/>
                </a:solidFill>
                <a:latin typeface="Times New Roman" panose="02020603050405020304" pitchFamily="18" charset="0"/>
                <a:ea typeface="Times New Roman" panose="02020603050405020304" pitchFamily="18" charset="0"/>
              </a:rPr>
              <a:t> 1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lại</a:t>
            </a:r>
            <a:r>
              <a:rPr lang="en-US" sz="2800" dirty="0">
                <a:solidFill>
                  <a:prstClr val="black"/>
                </a:solidFill>
                <a:latin typeface="Times New Roman" panose="02020603050405020304" pitchFamily="18" charset="0"/>
                <a:ea typeface="Times New Roman" panose="02020603050405020304" pitchFamily="18" charset="0"/>
              </a:rPr>
              <a:t> chia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3 </a:t>
            </a:r>
            <a:r>
              <a:rPr lang="en-US" sz="2800" dirty="0" err="1">
                <a:solidFill>
                  <a:prstClr val="black"/>
                </a:solidFill>
                <a:latin typeface="Times New Roman" panose="02020603050405020304" pitchFamily="18" charset="0"/>
                <a:ea typeface="Times New Roman" panose="02020603050405020304" pitchFamily="18" charset="0"/>
              </a:rPr>
              <a:t>dư</a:t>
            </a:r>
            <a:r>
              <a:rPr lang="en-US" sz="2800" dirty="0">
                <a:solidFill>
                  <a:prstClr val="black"/>
                </a:solidFill>
                <a:latin typeface="Times New Roman" panose="02020603050405020304" pitchFamily="18" charset="0"/>
                <a:ea typeface="Times New Roman" panose="02020603050405020304" pitchFamily="18" charset="0"/>
              </a:rPr>
              <a:t> 2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5.6.6.3!=</a:t>
            </a:r>
            <a:r>
              <a:rPr lang="en-US" sz="2800" dirty="0" smtClean="0">
                <a:solidFill>
                  <a:prstClr val="black"/>
                </a:solidFill>
                <a:latin typeface="Times New Roman" panose="02020603050405020304" pitchFamily="18" charset="0"/>
                <a:ea typeface="Times New Roman" panose="02020603050405020304" pitchFamily="18" charset="0"/>
              </a:rPr>
              <a:t>1080</a:t>
            </a:r>
            <a:r>
              <a:rPr lang="vi-VN" sz="2800" dirty="0" smtClean="0">
                <a:solidFill>
                  <a:prstClr val="black"/>
                </a:solidFill>
                <a:latin typeface="Times New Roman" panose="02020603050405020304" pitchFamily="18" charset="0"/>
                <a:ea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24" name="Rectangle 6"/>
              <p:cNvSpPr/>
              <p:nvPr/>
            </p:nvSpPr>
            <p:spPr>
              <a:xfrm>
                <a:off x="388394" y="6052772"/>
                <a:ext cx="11527865" cy="523220"/>
              </a:xfrm>
              <a:prstGeom prst="rect">
                <a:avLst/>
              </a:prstGeom>
            </p:spPr>
            <p:txBody>
              <a:bodyPr wrap="square">
                <a:spAutoFit/>
              </a:bodyPr>
              <a:lstStyle/>
              <a:p>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125</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216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216</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1080</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1637</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Chọn</a:t>
                </a:r>
                <a:r>
                  <a:rPr lang="en-US" sz="2800" b="1" dirty="0">
                    <a:solidFill>
                      <a:prstClr val="black"/>
                    </a:solidFill>
                    <a:latin typeface="Times New Roman" panose="02020603050405020304" pitchFamily="18" charset="0"/>
                    <a:ea typeface="Times New Roman" panose="02020603050405020304" pitchFamily="18" charset="0"/>
                  </a:rPr>
                  <a:t> A.</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4" name="Rectangle 6"/>
              <p:cNvSpPr>
                <a:spLocks noRot="1" noChangeAspect="1" noMove="1" noResize="1" noEditPoints="1" noAdjustHandles="1" noChangeArrowheads="1" noChangeShapeType="1" noTextEdit="1"/>
              </p:cNvSpPr>
              <p:nvPr/>
            </p:nvSpPr>
            <p:spPr>
              <a:xfrm>
                <a:off x="388394" y="6052772"/>
                <a:ext cx="11527865" cy="523220"/>
              </a:xfrm>
              <a:prstGeom prst="rect">
                <a:avLst/>
              </a:prstGeom>
              <a:blipFill rotWithShape="0">
                <a:blip r:embed="rId6"/>
                <a:stretch>
                  <a:fillRect l="-1111" t="-12791" b="-31395"/>
                </a:stretch>
              </a:blipFill>
            </p:spPr>
            <p:txBody>
              <a:bodyPr/>
              <a:lstStyle/>
              <a:p>
                <a:r>
                  <a:rPr lang="en-US">
                    <a:noFill/>
                  </a:rPr>
                  <a:t> </a:t>
                </a:r>
              </a:p>
            </p:txBody>
          </p:sp>
        </mc:Fallback>
      </mc:AlternateContent>
      <p:sp>
        <p:nvSpPr>
          <p:cNvPr id="25" name="Isosceles Triangle 24">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2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8" grpId="0"/>
      <p:bldP spid="19" grpId="0"/>
      <p:bldP spid="20" grpId="0"/>
      <p:bldP spid="22" grpId="0"/>
      <p:bldP spid="23" grpId="0"/>
      <p:bldP spid="2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p:nvPr/>
        </p:nvSpPr>
        <p:spPr>
          <a:xfrm>
            <a:off x="735972" y="1836898"/>
            <a:ext cx="11154335" cy="2062103"/>
          </a:xfrm>
          <a:prstGeom prst="rect">
            <a:avLst/>
          </a:prstGeom>
        </p:spPr>
        <p:txBody>
          <a:bodyPr wrap="square">
            <a:spAutoFit/>
          </a:bodyPr>
          <a:lstStyle/>
          <a:p>
            <a:pPr algn="just"/>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6.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 3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ông</a:t>
            </a:r>
            <a:r>
              <a:rPr lang="en-US" sz="3200" dirty="0">
                <a:solidFill>
                  <a:prstClr val="black"/>
                </a:solidFill>
                <a:latin typeface="Times New Roman" panose="02020603050405020304" pitchFamily="18" charset="0"/>
                <a:ea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đứa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ngồi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ghế</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quanh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tròn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đứa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ngồi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giữa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p>
          <a:p>
            <a:pPr algn="just"/>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a:solidFill>
                  <a:srgbClr val="0000CC"/>
                </a:solidFill>
                <a:latin typeface="Times New Roman" panose="02020603050405020304" pitchFamily="18" charset="0"/>
                <a:ea typeface="Times New Roman" panose="02020603050405020304" pitchFamily="18" charset="0"/>
              </a:rPr>
              <a:t>A.</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6	</a:t>
            </a:r>
            <a:r>
              <a:rPr lang="vi-VN" sz="3200" smtClean="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B</a:t>
            </a:r>
            <a:r>
              <a:rPr lang="en-US" sz="3200" b="1" dirty="0">
                <a:solidFill>
                  <a:srgbClr val="0000CC"/>
                </a:solidFill>
                <a:latin typeface="Times New Roman" panose="02020603050405020304" pitchFamily="18" charset="0"/>
                <a:ea typeface="Times New Roman" panose="02020603050405020304" pitchFamily="18" charset="0"/>
              </a:rPr>
              <a: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72	</a:t>
            </a:r>
            <a:r>
              <a:rPr lang="vi-VN" sz="3200" smtClean="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C</a:t>
            </a:r>
            <a:r>
              <a:rPr lang="en-US" sz="3200" b="1" dirty="0">
                <a:solidFill>
                  <a:srgbClr val="0000CC"/>
                </a:solidFill>
                <a:latin typeface="Times New Roman" panose="02020603050405020304" pitchFamily="18" charset="0"/>
                <a:ea typeface="Times New Roman" panose="02020603050405020304" pitchFamily="18" charset="0"/>
              </a:rPr>
              <a: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120</a:t>
            </a:r>
            <a:r>
              <a:rPr lang="en-US" sz="3200">
                <a:solidFill>
                  <a:prstClr val="black"/>
                </a:solidFill>
                <a:latin typeface="Times New Roman" panose="02020603050405020304" pitchFamily="18" charset="0"/>
                <a:ea typeface="Times New Roman" panose="02020603050405020304" pitchFamily="18" charset="0"/>
              </a:rPr>
              <a:t>	</a:t>
            </a:r>
            <a:r>
              <a:rPr lang="en-US" sz="3200" smtClean="0">
                <a:solidFill>
                  <a:prstClr val="black"/>
                </a:solidFill>
                <a:latin typeface="Times New Roman" panose="02020603050405020304" pitchFamily="18" charset="0"/>
                <a:ea typeface="Times New Roman" panose="02020603050405020304" pitchFamily="18" charset="0"/>
              </a:rPr>
              <a:t>	</a:t>
            </a:r>
            <a:r>
              <a:rPr lang="en-US" sz="3200" b="1" smtClean="0">
                <a:solidFill>
                  <a:srgbClr val="0000CC"/>
                </a:solidFill>
                <a:latin typeface="Times New Roman" panose="02020603050405020304" pitchFamily="18" charset="0"/>
                <a:ea typeface="Times New Roman" panose="02020603050405020304" pitchFamily="18" charset="0"/>
              </a:rPr>
              <a:t>D</a:t>
            </a:r>
            <a:r>
              <a:rPr lang="en-US" sz="3200" b="1" dirty="0">
                <a:solidFill>
                  <a:srgbClr val="0000CC"/>
                </a:solidFill>
                <a:latin typeface="Times New Roman" panose="02020603050405020304" pitchFamily="18" charset="0"/>
                <a:ea typeface="Times New Roman" panose="02020603050405020304" pitchFamily="18" charset="0"/>
              </a:rPr>
              <a: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36</a:t>
            </a:r>
          </a:p>
        </p:txBody>
      </p:sp>
      <p:sp>
        <p:nvSpPr>
          <p:cNvPr id="9" name="Oval 7"/>
          <p:cNvSpPr/>
          <p:nvPr/>
        </p:nvSpPr>
        <p:spPr>
          <a:xfrm>
            <a:off x="9894551" y="335872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2"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hlinkClick r:id="rId3"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1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968828" y="1658122"/>
                <a:ext cx="10477500" cy="4524315"/>
              </a:xfrm>
              <a:prstGeom prst="rect">
                <a:avLst/>
              </a:prstGeom>
            </p:spPr>
            <p:txBody>
              <a:bodyPr wrap="square">
                <a:spAutoFit/>
              </a:bodyPr>
              <a:lstStyle/>
              <a:p>
                <a:pPr algn="just">
                  <a:spcAft>
                    <a:spcPts val="0"/>
                  </a:spcAft>
                  <a:tabLst>
                    <a:tab pos="347345" algn="l"/>
                    <a:tab pos="3420745" algn="l"/>
                    <a:tab pos="4860925" algn="l"/>
                  </a:tabLst>
                </a:pPr>
                <a:r>
                  <a:rPr lang="nl-NL" sz="3200" b="1">
                    <a:solidFill>
                      <a:srgbClr val="0000FF"/>
                    </a:solidFill>
                    <a:latin typeface="Times New Roman" panose="02020603050405020304" pitchFamily="18" charset="0"/>
                    <a:ea typeface="Times New Roman" panose="02020603050405020304" pitchFamily="18" charset="0"/>
                  </a:rPr>
                  <a:t>2. Quy tắc nhân.</a:t>
                </a:r>
                <a:endParaRPr lang="en-US" sz="3200">
                  <a:effectLst/>
                  <a:latin typeface="Times New Roman" panose="02020603050405020304" pitchFamily="18" charset="0"/>
                  <a:ea typeface="Times New Roman" panose="02020603050405020304" pitchFamily="18" charset="0"/>
                </a:endParaRPr>
              </a:p>
              <a:p>
                <a:pPr algn="just">
                  <a:spcAft>
                    <a:spcPts val="0"/>
                  </a:spcAft>
                  <a:tabLst>
                    <a:tab pos="3420745" algn="l"/>
                    <a:tab pos="4860925" algn="l"/>
                  </a:tabLst>
                </a:pPr>
                <a:r>
                  <a:rPr lang="nl-NL" sz="3200" b="1">
                    <a:solidFill>
                      <a:srgbClr val="0000FF"/>
                    </a:solidFill>
                    <a:effectLst/>
                    <a:latin typeface="Times New Roman" panose="02020603050405020304" pitchFamily="18" charset="0"/>
                    <a:ea typeface="Times New Roman" panose="02020603050405020304" pitchFamily="18" charset="0"/>
                  </a:rPr>
                  <a:t>a) Định nghĩa:</a:t>
                </a:r>
                <a:r>
                  <a:rPr lang="nl-NL" sz="3200">
                    <a:solidFill>
                      <a:srgbClr val="0000FF"/>
                    </a:solidFill>
                    <a:effectLst/>
                    <a:latin typeface="Times New Roman" panose="02020603050405020304" pitchFamily="18" charset="0"/>
                    <a:ea typeface="Times New Roman" panose="02020603050405020304" pitchFamily="18" charset="0"/>
                  </a:rPr>
                  <a:t> </a:t>
                </a:r>
                <a:r>
                  <a:rPr lang="nl-NL" sz="3200">
                    <a:effectLst/>
                    <a:latin typeface="Times New Roman" panose="02020603050405020304" pitchFamily="18" charset="0"/>
                    <a:ea typeface="Times New Roman" panose="02020603050405020304" pitchFamily="18" charset="0"/>
                  </a:rPr>
                  <a:t>Giả sử một công việc </a:t>
                </a:r>
                <a14:m>
                  <m:oMath xmlns:m="http://schemas.openxmlformats.org/officeDocument/2006/math">
                    <m:r>
                      <a:rPr lang="nl-NL" sz="3200" i="1">
                        <a:effectLst/>
                        <a:latin typeface="Cambria Math" panose="02040503050406030204" pitchFamily="18" charset="0"/>
                        <a:ea typeface="Times New Roman" panose="02020603050405020304" pitchFamily="18" charset="0"/>
                      </a:rPr>
                      <m:t>𝐻</m:t>
                    </m:r>
                  </m:oMath>
                </a14:m>
                <a:r>
                  <a:rPr lang="nl-NL" sz="3200">
                    <a:effectLst/>
                    <a:latin typeface="Times New Roman" panose="02020603050405020304" pitchFamily="18" charset="0"/>
                    <a:ea typeface="Times New Roman" panose="02020603050405020304" pitchFamily="18" charset="0"/>
                  </a:rPr>
                  <a:t> bao gồm </a:t>
                </a:r>
                <a14:m>
                  <m:oMath xmlns:m="http://schemas.openxmlformats.org/officeDocument/2006/math">
                    <m:r>
                      <a:rPr lang="nl-NL" sz="3200" i="1">
                        <a:effectLst/>
                        <a:latin typeface="Cambria Math" panose="02040503050406030204" pitchFamily="18" charset="0"/>
                        <a:ea typeface="Times New Roman" panose="02020603050405020304" pitchFamily="18" charset="0"/>
                      </a:rPr>
                      <m:t>𝑘</m:t>
                    </m:r>
                  </m:oMath>
                </a14:m>
                <a:r>
                  <a:rPr lang="nl-NL" sz="3200">
                    <a:effectLst/>
                    <a:latin typeface="Times New Roman" panose="02020603050405020304" pitchFamily="18" charset="0"/>
                    <a:ea typeface="Times New Roman" panose="02020603050405020304" pitchFamily="18" charset="0"/>
                  </a:rPr>
                  <a:t> công đoạn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1</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2</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𝑘</m:t>
                        </m:r>
                      </m:sub>
                    </m:sSub>
                  </m:oMath>
                </a14:m>
                <a:r>
                  <a:rPr lang="nl-NL" sz="3200">
                    <a:effectLst/>
                    <a:latin typeface="Times New Roman" panose="02020603050405020304" pitchFamily="18" charset="0"/>
                    <a:ea typeface="Times New Roman" panose="02020603050405020304" pitchFamily="18" charset="0"/>
                  </a:rPr>
                  <a:t>. Công đoạn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1</m:t>
                        </m:r>
                      </m:sub>
                    </m:sSub>
                  </m:oMath>
                </a14:m>
                <a:r>
                  <a:rPr lang="nl-NL" sz="3200">
                    <a:effectLst/>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1</m:t>
                        </m:r>
                      </m:sub>
                    </m:sSub>
                  </m:oMath>
                </a14:m>
                <a:r>
                  <a:rPr lang="nl-NL" sz="3200">
                    <a:effectLst/>
                    <a:latin typeface="Times New Roman" panose="02020603050405020304" pitchFamily="18" charset="0"/>
                    <a:ea typeface="Times New Roman" panose="02020603050405020304" pitchFamily="18" charset="0"/>
                  </a:rPr>
                  <a:t> cách thực hiện, công đoạn</a:t>
                </a:r>
                <a:r>
                  <a:rPr lang="nl-NL" sz="3200" smtClean="0">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2</m:t>
                        </m:r>
                      </m:sub>
                    </m:sSub>
                  </m:oMath>
                </a14:m>
                <a:r>
                  <a:rPr lang="nl-NL" sz="3200">
                    <a:effectLst/>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2</m:t>
                        </m:r>
                      </m:sub>
                    </m:sSub>
                  </m:oMath>
                </a14:m>
                <a:r>
                  <a:rPr lang="nl-NL" sz="3200">
                    <a:effectLst/>
                    <a:latin typeface="Times New Roman" panose="02020603050405020304" pitchFamily="18" charset="0"/>
                    <a:ea typeface="Times New Roman" panose="02020603050405020304" pitchFamily="18" charset="0"/>
                  </a:rPr>
                  <a:t> cách thực hiện,…, công đoạn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𝐻</m:t>
                        </m:r>
                      </m:e>
                      <m:sub>
                        <m:r>
                          <a:rPr lang="nl-NL" sz="3200" i="1">
                            <a:effectLst/>
                            <a:latin typeface="Cambria Math" panose="02040503050406030204" pitchFamily="18" charset="0"/>
                            <a:ea typeface="Times New Roman" panose="02020603050405020304" pitchFamily="18" charset="0"/>
                          </a:rPr>
                          <m:t>𝑘</m:t>
                        </m:r>
                      </m:sub>
                    </m:sSub>
                  </m:oMath>
                </a14:m>
                <a:r>
                  <a:rPr lang="nl-NL" sz="3200">
                    <a:effectLst/>
                    <a:latin typeface="Times New Roman" panose="02020603050405020304" pitchFamily="18" charset="0"/>
                    <a:ea typeface="Times New Roman" panose="02020603050405020304" pitchFamily="18" charset="0"/>
                  </a:rPr>
                  <a:t> có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𝑘</m:t>
                        </m:r>
                      </m:sub>
                    </m:sSub>
                  </m:oMath>
                </a14:m>
                <a:r>
                  <a:rPr lang="nl-NL" sz="3200">
                    <a:effectLst/>
                    <a:latin typeface="Times New Roman" panose="02020603050405020304" pitchFamily="18" charset="0"/>
                    <a:ea typeface="Times New Roman" panose="02020603050405020304" pitchFamily="18" charset="0"/>
                  </a:rPr>
                  <a:t> cách thực hiện. Khi đó công việc H có thể thực hiện theo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1</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2</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𝑚</m:t>
                        </m:r>
                      </m:e>
                      <m:sub>
                        <m:r>
                          <a:rPr lang="nl-NL" sz="3200" i="1">
                            <a:effectLst/>
                            <a:latin typeface="Cambria Math" panose="02040503050406030204" pitchFamily="18" charset="0"/>
                            <a:ea typeface="Times New Roman" panose="02020603050405020304" pitchFamily="18" charset="0"/>
                          </a:rPr>
                          <m:t>𝑘</m:t>
                        </m:r>
                      </m:sub>
                    </m:sSub>
                  </m:oMath>
                </a14:m>
                <a:r>
                  <a:rPr lang="nl-NL" sz="3200">
                    <a:effectLst/>
                    <a:latin typeface="Times New Roman" panose="02020603050405020304" pitchFamily="18" charset="0"/>
                    <a:ea typeface="Times New Roman" panose="02020603050405020304" pitchFamily="18" charset="0"/>
                  </a:rPr>
                  <a:t> cách.</a:t>
                </a:r>
                <a:endParaRPr lang="en-US" sz="3200">
                  <a:effectLst/>
                  <a:latin typeface="Times New Roman" panose="02020603050405020304" pitchFamily="18" charset="0"/>
                  <a:ea typeface="Times New Roman" panose="02020603050405020304" pitchFamily="18" charset="0"/>
                </a:endParaRPr>
              </a:p>
              <a:p>
                <a:pPr algn="just">
                  <a:spcAft>
                    <a:spcPts val="0"/>
                  </a:spcAft>
                  <a:tabLst>
                    <a:tab pos="3420745" algn="l"/>
                    <a:tab pos="4860925" algn="l"/>
                  </a:tabLst>
                </a:pPr>
                <a:r>
                  <a:rPr lang="nl-NL" sz="3200" b="1">
                    <a:solidFill>
                      <a:srgbClr val="0000FF"/>
                    </a:solidFill>
                    <a:effectLst/>
                    <a:latin typeface="Times New Roman" panose="02020603050405020304" pitchFamily="18" charset="0"/>
                    <a:ea typeface="Times New Roman" panose="02020603050405020304" pitchFamily="18" charset="0"/>
                  </a:rPr>
                  <a:t>b) Công thức quy tắc nhân</a:t>
                </a:r>
                <a:endParaRPr lang="en-US" sz="3200">
                  <a:effectLst/>
                  <a:latin typeface="Times New Roman" panose="02020603050405020304" pitchFamily="18" charset="0"/>
                  <a:ea typeface="Times New Roman" panose="02020603050405020304" pitchFamily="18" charset="0"/>
                </a:endParaRPr>
              </a:p>
              <a:p>
                <a:pPr algn="just">
                  <a:spcAft>
                    <a:spcPts val="0"/>
                  </a:spcAft>
                  <a:tabLst>
                    <a:tab pos="3420745" algn="l"/>
                    <a:tab pos="4860925" algn="l"/>
                  </a:tabLst>
                </a:pPr>
                <a:r>
                  <a:rPr lang="nl-NL" sz="3200">
                    <a:effectLst/>
                    <a:latin typeface="Times New Roman" panose="02020603050405020304" pitchFamily="18" charset="0"/>
                    <a:ea typeface="Times New Roman" panose="02020603050405020304" pitchFamily="18" charset="0"/>
                  </a:rPr>
                  <a:t>Nếu các tập </a:t>
                </a:r>
                <a14:m>
                  <m:oMath xmlns:m="http://schemas.openxmlformats.org/officeDocument/2006/math">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1</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2</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𝑛</m:t>
                        </m:r>
                      </m:sub>
                    </m:sSub>
                  </m:oMath>
                </a14:m>
                <a:r>
                  <a:rPr lang="nl-NL" sz="3200">
                    <a:effectLst/>
                    <a:latin typeface="Times New Roman" panose="02020603050405020304" pitchFamily="18" charset="0"/>
                    <a:ea typeface="Times New Roman" panose="02020603050405020304" pitchFamily="18" charset="0"/>
                  </a:rPr>
                  <a:t> đôi một rời nhau. Khi đó:</a:t>
                </a:r>
                <a:endParaRPr lang="en-US" sz="3200">
                  <a:effectLst/>
                  <a:latin typeface="Times New Roman" panose="02020603050405020304" pitchFamily="18" charset="0"/>
                  <a:ea typeface="Times New Roman" panose="02020603050405020304" pitchFamily="18" charset="0"/>
                </a:endParaRPr>
              </a:p>
              <a:p>
                <a:pPr algn="just">
                  <a:spcAft>
                    <a:spcPts val="0"/>
                  </a:spcAft>
                  <a:tabLst>
                    <a:tab pos="3420745" algn="l"/>
                    <a:tab pos="4860925" algn="l"/>
                  </a:tabLst>
                </a:pPr>
                <a14:m>
                  <m:oMath xmlns:m="http://schemas.openxmlformats.org/officeDocument/2006/math">
                    <m:d>
                      <m:dPr>
                        <m:begChr m:val="|"/>
                        <m:endChr m:val="|"/>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1</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2</m:t>
                            </m:r>
                          </m:sub>
                        </m:sSub>
                        <m:r>
                          <a:rPr lang="nl-NL" sz="3200" i="1">
                            <a:effectLst/>
                            <a:latin typeface="Cambria Math" panose="02040503050406030204" pitchFamily="18" charset="0"/>
                            <a:ea typeface="Times New Roman" panose="02020603050405020304" pitchFamily="18" charset="0"/>
                          </a:rPr>
                          <m:t>∩...∩</m:t>
                        </m:r>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𝑛</m:t>
                            </m:r>
                          </m:sub>
                        </m:sSub>
                      </m:e>
                    </m:d>
                    <m:r>
                      <a:rPr lang="nl-NL" sz="3200" i="1">
                        <a:effectLst/>
                        <a:latin typeface="Cambria Math" panose="02040503050406030204" pitchFamily="18" charset="0"/>
                        <a:ea typeface="Times New Roman" panose="02020603050405020304" pitchFamily="18" charset="0"/>
                      </a:rPr>
                      <m:t>=</m:t>
                    </m:r>
                    <m:d>
                      <m:dPr>
                        <m:begChr m:val="|"/>
                        <m:endChr m:val="|"/>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1</m:t>
                            </m:r>
                          </m:sub>
                        </m:sSub>
                      </m:e>
                    </m:d>
                    <m:r>
                      <a:rPr lang="nl-NL" sz="3200" i="1">
                        <a:effectLst/>
                        <a:latin typeface="Cambria Math" panose="02040503050406030204" pitchFamily="18" charset="0"/>
                        <a:ea typeface="Times New Roman" panose="02020603050405020304" pitchFamily="18" charset="0"/>
                      </a:rPr>
                      <m:t>.</m:t>
                    </m:r>
                    <m:d>
                      <m:dPr>
                        <m:begChr m:val="|"/>
                        <m:endChr m:val="|"/>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2</m:t>
                            </m:r>
                          </m:sub>
                        </m:sSub>
                      </m:e>
                    </m:d>
                    <m:r>
                      <a:rPr lang="nl-NL" sz="3200" i="1">
                        <a:effectLst/>
                        <a:latin typeface="Cambria Math" panose="02040503050406030204" pitchFamily="18" charset="0"/>
                        <a:ea typeface="Times New Roman" panose="02020603050405020304" pitchFamily="18" charset="0"/>
                      </a:rPr>
                      <m:t>.....</m:t>
                    </m:r>
                    <m:d>
                      <m:dPr>
                        <m:begChr m:val="|"/>
                        <m:endChr m:val="|"/>
                        <m:ctrlPr>
                          <a:rPr lang="en-US" sz="3200" i="1">
                            <a:effectLst/>
                            <a:latin typeface="Cambria Math"/>
                            <a:ea typeface="Times New Roman" panose="02020603050405020304" pitchFamily="18" charset="0"/>
                          </a:rPr>
                        </m:ctrlPr>
                      </m:dPr>
                      <m:e>
                        <m:sSub>
                          <m:sSubPr>
                            <m:ctrlPr>
                              <a:rPr lang="en-US" sz="3200" i="1">
                                <a:effectLst/>
                                <a:latin typeface="Cambria Math"/>
                                <a:ea typeface="Times New Roman" panose="02020603050405020304" pitchFamily="18" charset="0"/>
                              </a:rPr>
                            </m:ctrlPr>
                          </m:sSubPr>
                          <m:e>
                            <m:r>
                              <a:rPr lang="nl-NL" sz="3200" i="1">
                                <a:effectLst/>
                                <a:latin typeface="Cambria Math" panose="02040503050406030204" pitchFamily="18" charset="0"/>
                                <a:ea typeface="Times New Roman" panose="02020603050405020304" pitchFamily="18" charset="0"/>
                              </a:rPr>
                              <m:t>𝐴</m:t>
                            </m:r>
                          </m:e>
                          <m:sub>
                            <m:r>
                              <a:rPr lang="nl-NL" sz="3200" i="1">
                                <a:effectLst/>
                                <a:latin typeface="Cambria Math" panose="02040503050406030204" pitchFamily="18" charset="0"/>
                                <a:ea typeface="Times New Roman" panose="02020603050405020304" pitchFamily="18" charset="0"/>
                              </a:rPr>
                              <m:t>𝑛</m:t>
                            </m:r>
                          </m:sub>
                        </m:sSub>
                      </m:e>
                    </m:d>
                  </m:oMath>
                </a14:m>
                <a:r>
                  <a:rPr lang="nl-NL" sz="3200">
                    <a:effectLst/>
                    <a:latin typeface="Times New Roman" panose="02020603050405020304" pitchFamily="18" charset="0"/>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68828" y="1658122"/>
                <a:ext cx="10477500" cy="4524315"/>
              </a:xfrm>
              <a:prstGeom prst="rect">
                <a:avLst/>
              </a:prstGeom>
              <a:blipFill rotWithShape="0">
                <a:blip r:embed="rId2"/>
                <a:stretch>
                  <a:fillRect l="-1513" t="-1887" r="-1454" b="-3369"/>
                </a:stretch>
              </a:blipFill>
            </p:spPr>
            <p:txBody>
              <a:bodyPr/>
              <a:lstStyle/>
              <a:p>
                <a:r>
                  <a:rPr lang="en-US">
                    <a:noFill/>
                  </a:rPr>
                  <a:t> </a:t>
                </a:r>
              </a:p>
            </p:txBody>
          </p:sp>
        </mc:Fallback>
      </mc:AlternateContent>
      <p:sp>
        <p:nvSpPr>
          <p:cNvPr id="5" name="Rectangle 4"/>
          <p:cNvSpPr/>
          <p:nvPr/>
        </p:nvSpPr>
        <p:spPr>
          <a:xfrm>
            <a:off x="635050" y="1079082"/>
            <a:ext cx="3318537" cy="584775"/>
          </a:xfrm>
          <a:prstGeom prst="rect">
            <a:avLst/>
          </a:prstGeom>
        </p:spPr>
        <p:txBody>
          <a:bodyPr wrap="none">
            <a:spAutoFit/>
          </a:bodyPr>
          <a:lstStyle/>
          <a:p>
            <a:pPr>
              <a:spcBef>
                <a:spcPts val="1200"/>
              </a:spcBef>
              <a:spcAft>
                <a:spcPts val="1200"/>
              </a:spcAft>
              <a:tabLst>
                <a:tab pos="3420745" algn="l"/>
                <a:tab pos="4860925" algn="l"/>
              </a:tabLst>
            </a:pPr>
            <a:r>
              <a:rPr lang="en-US" sz="32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3200" b="1">
                <a:solidFill>
                  <a:srgbClr val="FF0000"/>
                </a:solidFill>
                <a:latin typeface="Times New Roman" panose="02020603050405020304" pitchFamily="18" charset="0"/>
                <a:ea typeface="Times New Roman" panose="02020603050405020304" pitchFamily="18" charset="0"/>
              </a:rPr>
              <a:t>1. Phép Đếm:    </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01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469351" y="491845"/>
            <a:ext cx="11527865" cy="584775"/>
          </a:xfrm>
          <a:prstGeom prst="rect">
            <a:avLst/>
          </a:prstGeom>
        </p:spPr>
        <p:txBody>
          <a:bodyPr wrap="square">
            <a:spAutoFit/>
          </a:bodyPr>
          <a:lstStyle/>
          <a:p>
            <a:pPr>
              <a:tabLst>
                <a:tab pos="630555" algn="l"/>
              </a:tabLst>
            </a:pPr>
            <a:r>
              <a:rPr lang="en-US" sz="3200" b="1" err="1">
                <a:solidFill>
                  <a:srgbClr val="0000FF"/>
                </a:solidFill>
                <a:latin typeface="Times New Roman" panose="02020603050405020304" pitchFamily="18" charset="0"/>
                <a:ea typeface="Times New Roman" panose="02020603050405020304" pitchFamily="18" charset="0"/>
              </a:rPr>
              <a:t>Lời</a:t>
            </a:r>
            <a:r>
              <a:rPr lang="en-US" sz="3200" b="1">
                <a:solidFill>
                  <a:srgbClr val="0000FF"/>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giải 6</a:t>
            </a:r>
            <a:r>
              <a:rPr lang="vi-VN" sz="3200" b="1" smtClean="0">
                <a:solidFill>
                  <a:srgbClr val="0000FF"/>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12" name="Rectangle 6"/>
          <p:cNvSpPr/>
          <p:nvPr/>
        </p:nvSpPr>
        <p:spPr>
          <a:xfrm>
            <a:off x="421356" y="1143963"/>
            <a:ext cx="11527865" cy="1077218"/>
          </a:xfrm>
          <a:prstGeom prst="rect">
            <a:avLst/>
          </a:prstGeom>
        </p:spPr>
        <p:txBody>
          <a:bodyPr wrap="square">
            <a:spAutoFit/>
          </a:bodyPr>
          <a:lstStyle/>
          <a:p>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Buộc</a:t>
            </a:r>
            <a:r>
              <a:rPr lang="en-US" sz="3200" dirty="0">
                <a:solidFill>
                  <a:prstClr val="black"/>
                </a:solidFill>
                <a:latin typeface="Times New Roman" panose="02020603050405020304" pitchFamily="18" charset="0"/>
                <a:ea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đứa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thành</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buộc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đứa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trẻ</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ngồi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giữa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hai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ông</a:t>
            </a:r>
            <a:r>
              <a:rPr lang="en-US" sz="3200" dirty="0">
                <a:solidFill>
                  <a:prstClr val="black"/>
                </a:solidFill>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15" name="Rectangle 6"/>
              <p:cNvSpPr/>
              <p:nvPr/>
            </p:nvSpPr>
            <p:spPr>
              <a:xfrm>
                <a:off x="447671" y="2285945"/>
                <a:ext cx="11527865" cy="1086388"/>
              </a:xfrm>
              <a:prstGeom prst="rect">
                <a:avLst/>
              </a:prstGeom>
            </p:spPr>
            <p:txBody>
              <a:bodyPr wrap="square">
                <a:spAutoFit/>
              </a:bodyPr>
              <a:lstStyle/>
              <a:p>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3200" i="1">
                            <a:solidFill>
                              <a:prstClr val="black"/>
                            </a:solidFill>
                            <a:latin typeface="Cambria Math"/>
                            <a:ea typeface="Times New Roman" panose="02020603050405020304" pitchFamily="18" charset="0"/>
                          </a:rPr>
                        </m:ctrlPr>
                      </m:sSubSupPr>
                      <m:e>
                        <m:r>
                          <a:rPr lang="en-US" sz="3200" i="1">
                            <a:solidFill>
                              <a:prstClr val="black"/>
                            </a:solidFill>
                            <a:latin typeface="Cambria Math" panose="02040503050406030204" pitchFamily="18" charset="0"/>
                            <a:ea typeface="Times New Roman" panose="02020603050405020304" pitchFamily="18" charset="0"/>
                          </a:rPr>
                          <m:t>𝐶</m:t>
                        </m:r>
                      </m:e>
                      <m:sub>
                        <m:r>
                          <a:rPr lang="en-US" sz="3200" i="1">
                            <a:solidFill>
                              <a:prstClr val="black"/>
                            </a:solidFill>
                            <a:latin typeface="Cambria Math" panose="02040503050406030204" pitchFamily="18" charset="0"/>
                            <a:ea typeface="Times New Roman" panose="02020603050405020304" pitchFamily="18" charset="0"/>
                          </a:rPr>
                          <m:t>3</m:t>
                        </m:r>
                      </m:sub>
                      <m:sup>
                        <m:r>
                          <a:rPr lang="en-US" sz="3200" i="1">
                            <a:solidFill>
                              <a:prstClr val="black"/>
                            </a:solidFill>
                            <a:latin typeface="Cambria Math" panose="02040503050406030204" pitchFamily="18" charset="0"/>
                            <a:ea typeface="Times New Roman" panose="02020603050405020304" pitchFamily="18" charset="0"/>
                          </a:rPr>
                          <m:t>2</m:t>
                        </m:r>
                      </m:sup>
                    </m:sSubSup>
                    <m:r>
                      <a:rPr lang="en-US" sz="3200" i="1">
                        <a:solidFill>
                          <a:prstClr val="black"/>
                        </a:solidFill>
                        <a:latin typeface="Cambria Math" panose="02040503050406030204" pitchFamily="18" charset="0"/>
                        <a:ea typeface="Times New Roman" panose="02020603050405020304" pitchFamily="18" charset="0"/>
                      </a:rPr>
                      <m:t>=3</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chọn</a:t>
                </a:r>
                <a:r>
                  <a:rPr lang="en-US" sz="3200" dirty="0">
                    <a:solidFill>
                      <a:prstClr val="black"/>
                    </a:solidFill>
                    <a:latin typeface="Times New Roman" panose="02020603050405020304" pitchFamily="18" charset="0"/>
                    <a:ea typeface="Times New Roman" panose="02020603050405020304" pitchFamily="18" charset="0"/>
                  </a:rPr>
                  <a:t>, 2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thể</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đổi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chỗ</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2!=2</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5" name="Rectangle 6"/>
              <p:cNvSpPr>
                <a:spLocks noRot="1" noChangeAspect="1" noMove="1" noResize="1" noEditPoints="1" noAdjustHandles="1" noChangeArrowheads="1" noChangeShapeType="1" noTextEdit="1"/>
              </p:cNvSpPr>
              <p:nvPr/>
            </p:nvSpPr>
            <p:spPr>
              <a:xfrm>
                <a:off x="447671" y="2285945"/>
                <a:ext cx="11527865" cy="1086388"/>
              </a:xfrm>
              <a:prstGeom prst="rect">
                <a:avLst/>
              </a:prstGeom>
              <a:blipFill rotWithShape="0">
                <a:blip r:embed="rId3"/>
                <a:stretch>
                  <a:fillRect l="-1322" t="-6742" b="-17416"/>
                </a:stretch>
              </a:blipFill>
            </p:spPr>
            <p:txBody>
              <a:bodyPr/>
              <a:lstStyle/>
              <a:p>
                <a:r>
                  <a:rPr lang="en-US">
                    <a:noFill/>
                  </a:rPr>
                  <a:t> </a:t>
                </a:r>
              </a:p>
            </p:txBody>
          </p:sp>
        </mc:Fallback>
      </mc:AlternateContent>
      <p:sp>
        <p:nvSpPr>
          <p:cNvPr id="14" name="Rectangle 6"/>
          <p:cNvSpPr/>
          <p:nvPr/>
        </p:nvSpPr>
        <p:spPr>
          <a:xfrm>
            <a:off x="379420" y="3470113"/>
            <a:ext cx="11527865" cy="584775"/>
          </a:xfrm>
          <a:prstGeom prst="rect">
            <a:avLst/>
          </a:prstGeom>
        </p:spPr>
        <p:txBody>
          <a:bodyPr wrap="square">
            <a:spAutoFit/>
          </a:bodyPr>
          <a:lstStyle/>
          <a:p>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ta </a:t>
            </a:r>
            <a:r>
              <a:rPr lang="en-US" sz="3200" dirty="0" err="1">
                <a:solidFill>
                  <a:prstClr val="black"/>
                </a:solidFill>
                <a:latin typeface="Times New Roman" panose="02020603050405020304" pitchFamily="18" charset="0"/>
                <a:ea typeface="Times New Roman" panose="02020603050405020304" pitchFamily="18" charset="0"/>
              </a:rPr>
              <a:t>coi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bài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toán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thành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 4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bàn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tròn</a:t>
            </a:r>
            <a:r>
              <a:rPr lang="en-US" sz="3200" dirty="0">
                <a:solidFill>
                  <a:prstClr val="black"/>
                </a:solidFill>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16" name="Rectangle 6"/>
              <p:cNvSpPr/>
              <p:nvPr/>
            </p:nvSpPr>
            <p:spPr>
              <a:xfrm>
                <a:off x="394171" y="4184989"/>
                <a:ext cx="11527865" cy="584775"/>
              </a:xfrm>
              <a:prstGeom prst="rect">
                <a:avLst/>
              </a:prstGeom>
            </p:spPr>
            <p:txBody>
              <a:bodyPr wrap="square">
                <a:spAutoFit/>
              </a:bodyPr>
              <a:lstStyle/>
              <a:p>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1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xếp</a:t>
                </a:r>
                <a:r>
                  <a:rPr lang="en-US" sz="3200" dirty="0">
                    <a:solidFill>
                      <a:prstClr val="black"/>
                    </a:solidFill>
                    <a:latin typeface="Times New Roman" panose="02020603050405020304" pitchFamily="18" charset="0"/>
                    <a:ea typeface="Times New Roman" panose="02020603050405020304" pitchFamily="18" charset="0"/>
                  </a:rPr>
                  <a:t> 3 </a:t>
                </a:r>
                <a:r>
                  <a:rPr lang="en-US" sz="3200" dirty="0" err="1">
                    <a:solidFill>
                      <a:prstClr val="black"/>
                    </a:solidFill>
                    <a:latin typeface="Times New Roman" panose="02020603050405020304" pitchFamily="18" charset="0"/>
                    <a:ea typeface="Times New Roman" panose="02020603050405020304" pitchFamily="18" charset="0"/>
                  </a:rPr>
                  <a:t>người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còn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lại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3!=6</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6" name="Rectangle 6"/>
              <p:cNvSpPr>
                <a:spLocks noRot="1" noChangeAspect="1" noMove="1" noResize="1" noEditPoints="1" noAdjustHandles="1" noChangeArrowheads="1" noChangeShapeType="1" noTextEdit="1"/>
              </p:cNvSpPr>
              <p:nvPr/>
            </p:nvSpPr>
            <p:spPr>
              <a:xfrm>
                <a:off x="394171" y="4184989"/>
                <a:ext cx="11527865" cy="584775"/>
              </a:xfrm>
              <a:prstGeom prst="rect">
                <a:avLst/>
              </a:prstGeom>
              <a:blipFill rotWithShape="0">
                <a:blip r:embed="rId4"/>
                <a:stretch>
                  <a:fillRect l="-1375" t="-14737" b="-3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6"/>
              <p:cNvSpPr/>
              <p:nvPr/>
            </p:nvSpPr>
            <p:spPr>
              <a:xfrm>
                <a:off x="467916" y="4922956"/>
                <a:ext cx="11527865" cy="584775"/>
              </a:xfrm>
              <a:prstGeom prst="rect">
                <a:avLst/>
              </a:prstGeom>
            </p:spPr>
            <p:txBody>
              <a:bodyPr wrap="square">
                <a:spAutoFit/>
              </a:bodyPr>
              <a:lstStyle/>
              <a:p>
                <a:r>
                  <a:rPr lang="en-US" sz="3200" smtClean="0">
                    <a:solidFill>
                      <a:prstClr val="black"/>
                    </a:solidFill>
                    <a:latin typeface="Times New Roman" panose="02020603050405020304" pitchFamily="18" charset="0"/>
                    <a:ea typeface="Times New Roman" panose="02020603050405020304" pitchFamily="18" charset="0"/>
                  </a:rPr>
                  <a:t>Vậy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3.2.6=36</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7" name="Rectangle 6"/>
              <p:cNvSpPr>
                <a:spLocks noRot="1" noChangeAspect="1" noMove="1" noResize="1" noEditPoints="1" noAdjustHandles="1" noChangeArrowheads="1" noChangeShapeType="1" noTextEdit="1"/>
              </p:cNvSpPr>
              <p:nvPr/>
            </p:nvSpPr>
            <p:spPr>
              <a:xfrm>
                <a:off x="467916" y="4922956"/>
                <a:ext cx="11527865" cy="584775"/>
              </a:xfrm>
              <a:prstGeom prst="rect">
                <a:avLst/>
              </a:prstGeom>
              <a:blipFill rotWithShape="0">
                <a:blip r:embed="rId5"/>
                <a:stretch>
                  <a:fillRect l="-1375" t="-14737" b="-33684"/>
                </a:stretch>
              </a:blipFill>
            </p:spPr>
            <p:txBody>
              <a:bodyPr/>
              <a:lstStyle/>
              <a:p>
                <a:r>
                  <a:rPr lang="en-US">
                    <a:noFill/>
                  </a:rPr>
                  <a:t> </a:t>
                </a:r>
              </a:p>
            </p:txBody>
          </p:sp>
        </mc:Fallback>
      </mc:AlternateContent>
      <p:sp>
        <p:nvSpPr>
          <p:cNvPr id="9" name="Isosceles Triangle 8">
            <a:hlinkClick r:id="rId6"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7"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7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4" grpId="0"/>
      <p:bldP spid="16"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1"/>
              <p:cNvSpPr/>
              <p:nvPr/>
            </p:nvSpPr>
            <p:spPr>
              <a:xfrm>
                <a:off x="226920" y="1480233"/>
                <a:ext cx="11023600" cy="2554545"/>
              </a:xfrm>
              <a:prstGeom prst="rect">
                <a:avLst/>
              </a:prstGeom>
            </p:spPr>
            <p:txBody>
              <a:bodyPr wrap="square">
                <a:spAutoFit/>
              </a:bodyPr>
              <a:lstStyle/>
              <a:p>
                <a:pPr marL="457200" algn="just">
                  <a:spcBef>
                    <a:spcPts val="600"/>
                  </a:spcBef>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7. </a:t>
                </a:r>
                <a:r>
                  <a:rPr lang="fr-FR" sz="3200" dirty="0" err="1">
                    <a:solidFill>
                      <a:srgbClr val="000000"/>
                    </a:solidFill>
                    <a:latin typeface="Times New Roman" panose="02020603050405020304" pitchFamily="18" charset="0"/>
                    <a:ea typeface="Times New Roman" panose="02020603050405020304" pitchFamily="18" charset="0"/>
                  </a:rPr>
                  <a:t>Có</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bao</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nhiêu</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cách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xếp</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ngẫu</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nhiên</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10</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học</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sinh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gồm</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học</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sinh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lớp</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m:rPr>
                        <m:nor/>
                      </m:rPr>
                      <a:rPr lang="en-US" sz="3200">
                        <a:solidFill>
                          <a:prstClr val="black"/>
                        </a:solidFill>
                        <a:latin typeface="Cambria Math" panose="02040503050406030204" pitchFamily="18" charset="0"/>
                        <a:ea typeface="Times New Roman" panose="02020603050405020304" pitchFamily="18" charset="0"/>
                      </a:rPr>
                      <m:t>12</m:t>
                    </m:r>
                    <m:r>
                      <m:rPr>
                        <m:nor/>
                      </m:rPr>
                      <a:rPr lang="en-US" sz="3200">
                        <a:solidFill>
                          <a:prstClr val="black"/>
                        </a:solidFill>
                        <a:latin typeface="Cambria Math" panose="02040503050406030204" pitchFamily="18" charset="0"/>
                        <a:ea typeface="Times New Roman" panose="02020603050405020304" pitchFamily="18" charset="0"/>
                      </a:rPr>
                      <m:t>A</m:t>
                    </m:r>
                  </m:oMath>
                </a14:m>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học</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sinh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lớp</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m:rPr>
                        <m:nor/>
                      </m:rPr>
                      <a:rPr lang="en-US" sz="3200">
                        <a:solidFill>
                          <a:prstClr val="black"/>
                        </a:solidFill>
                        <a:latin typeface="Cambria Math" panose="02040503050406030204" pitchFamily="18" charset="0"/>
                        <a:ea typeface="Times New Roman" panose="02020603050405020304" pitchFamily="18" charset="0"/>
                      </a:rPr>
                      <m:t>12</m:t>
                    </m:r>
                    <m:r>
                      <m:rPr>
                        <m:nor/>
                      </m:rPr>
                      <a:rPr lang="en-US" sz="3200">
                        <a:solidFill>
                          <a:prstClr val="black"/>
                        </a:solidFill>
                        <a:latin typeface="Cambria Math" panose="02040503050406030204" pitchFamily="18" charset="0"/>
                        <a:ea typeface="Times New Roman" panose="02020603050405020304" pitchFamily="18" charset="0"/>
                      </a:rPr>
                      <m:t>B</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và</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học</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sinh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lớp</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m:rPr>
                        <m:nor/>
                      </m:rPr>
                      <a:rPr lang="en-US" sz="3200">
                        <a:solidFill>
                          <a:prstClr val="black"/>
                        </a:solidFill>
                        <a:latin typeface="Cambria Math" panose="02040503050406030204" pitchFamily="18" charset="0"/>
                        <a:ea typeface="Times New Roman" panose="02020603050405020304" pitchFamily="18" charset="0"/>
                      </a:rPr>
                      <m:t>12</m:t>
                    </m:r>
                    <m:r>
                      <m:rPr>
                        <m:nor/>
                      </m:rPr>
                      <a:rPr lang="en-US" sz="3200">
                        <a:solidFill>
                          <a:prstClr val="black"/>
                        </a:solidFill>
                        <a:latin typeface="Cambria Math" panose="02040503050406030204" pitchFamily="18" charset="0"/>
                        <a:ea typeface="Times New Roman" panose="02020603050405020304" pitchFamily="18" charset="0"/>
                      </a:rPr>
                      <m:t>C</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thành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một</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hàng</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ngang</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thỏa</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mãn</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không</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có</a:t>
                </a:r>
                <a:r>
                  <a:rPr lang="fr-FR" sz="32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m:t>
                    </m:r>
                  </m:oMath>
                </a14:m>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học</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sinh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cùng</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lớp</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đứng</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cạnh</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nhau</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bằng</a:t>
                </a:r>
                <a:endParaRPr lang="en-US" sz="3200" dirty="0">
                  <a:solidFill>
                    <a:prstClr val="black"/>
                  </a:solidFill>
                  <a:latin typeface="Times New Roman" panose="02020603050405020304" pitchFamily="18" charset="0"/>
                  <a:ea typeface="Times New Roman" panose="02020603050405020304" pitchFamily="18" charset="0"/>
                </a:endParaRPr>
              </a:p>
              <a:p>
                <a:pPr marL="457200" algn="just"/>
                <a:r>
                  <a:rPr lang="pt-BR" sz="3200" b="1" dirty="0">
                    <a:solidFill>
                      <a:srgbClr val="000080"/>
                    </a:solidFill>
                    <a:latin typeface="Times New Roman" panose="02020603050405020304" pitchFamily="18" charset="0"/>
                    <a:ea typeface="Times New Roman" panose="02020603050405020304" pitchFamily="18" charset="0"/>
                  </a:rPr>
                  <a:t>	A.</a:t>
                </a:r>
                <a:r>
                  <a:rPr lang="pt-BR" sz="3200" dirty="0">
                    <a:solidFill>
                      <a:srgbClr val="00008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63360</m:t>
                    </m:r>
                    <m:r>
                      <a:rPr lang="en-US" sz="3200" i="1">
                        <a:solidFill>
                          <a:prstClr val="black"/>
                        </a:solidFill>
                        <a:latin typeface="Cambria Math" panose="02040503050406030204" pitchFamily="18" charset="0"/>
                        <a:ea typeface="Times New Roman" panose="02020603050405020304" pitchFamily="18" charset="0"/>
                      </a:rPr>
                      <m:t>.</m:t>
                    </m:r>
                  </m:oMath>
                </a14:m>
                <a:r>
                  <a:rPr lang="pt-BR" sz="3200">
                    <a:solidFill>
                      <a:srgbClr val="000000"/>
                    </a:solidFill>
                    <a:latin typeface="Times New Roman" panose="02020603050405020304" pitchFamily="18" charset="0"/>
                    <a:ea typeface="Times New Roman" panose="02020603050405020304" pitchFamily="18" charset="0"/>
                  </a:rPr>
                  <a:t>	</a:t>
                </a:r>
                <a:r>
                  <a:rPr lang="pt-BR" sz="3200" smtClean="0">
                    <a:solidFill>
                      <a:srgbClr val="000000"/>
                    </a:solidFill>
                    <a:latin typeface="Times New Roman" panose="02020603050405020304" pitchFamily="18" charset="0"/>
                    <a:ea typeface="Times New Roman" panose="02020603050405020304" pitchFamily="18" charset="0"/>
                  </a:rPr>
                  <a:t>   	</a:t>
                </a:r>
                <a:r>
                  <a:rPr lang="pt-BR" sz="3200" b="1" smtClean="0">
                    <a:solidFill>
                      <a:srgbClr val="000080"/>
                    </a:solidFill>
                    <a:latin typeface="Times New Roman" panose="02020603050405020304" pitchFamily="18" charset="0"/>
                    <a:ea typeface="Times New Roman" panose="02020603050405020304" pitchFamily="18" charset="0"/>
                  </a:rPr>
                  <a:t>B</a:t>
                </a:r>
                <a:r>
                  <a:rPr lang="pt-BR" sz="3200" b="1" dirty="0">
                    <a:solidFill>
                      <a:srgbClr val="000080"/>
                    </a:solidFill>
                    <a:latin typeface="Times New Roman" panose="02020603050405020304" pitchFamily="18" charset="0"/>
                    <a:ea typeface="Times New Roman" panose="02020603050405020304" pitchFamily="18" charset="0"/>
                  </a:rPr>
                  <a:t>.</a:t>
                </a:r>
                <a:r>
                  <a:rPr lang="pt-BR" sz="3200" dirty="0">
                    <a:solidFill>
                      <a:srgbClr val="00008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64880</m:t>
                    </m:r>
                    <m:r>
                      <a:rPr lang="en-US" sz="3200" i="1">
                        <a:solidFill>
                          <a:prstClr val="black"/>
                        </a:solidFill>
                        <a:latin typeface="Cambria Math" panose="02040503050406030204" pitchFamily="18" charset="0"/>
                        <a:ea typeface="Times New Roman" panose="02020603050405020304" pitchFamily="18" charset="0"/>
                      </a:rPr>
                      <m:t>.</m:t>
                    </m:r>
                  </m:oMath>
                </a14:m>
                <a:r>
                  <a:rPr lang="pt-BR" sz="3200">
                    <a:solidFill>
                      <a:srgbClr val="000000"/>
                    </a:solidFill>
                    <a:latin typeface="Times New Roman" panose="02020603050405020304" pitchFamily="18" charset="0"/>
                    <a:ea typeface="Times New Roman" panose="02020603050405020304" pitchFamily="18" charset="0"/>
                  </a:rPr>
                  <a:t>	</a:t>
                </a:r>
                <a:r>
                  <a:rPr lang="pt-BR" sz="3200" smtClean="0">
                    <a:solidFill>
                      <a:srgbClr val="000000"/>
                    </a:solidFill>
                    <a:latin typeface="Times New Roman" panose="02020603050405020304" pitchFamily="18" charset="0"/>
                    <a:ea typeface="Times New Roman" panose="02020603050405020304" pitchFamily="18" charset="0"/>
                  </a:rPr>
                  <a:t>     </a:t>
                </a:r>
                <a:r>
                  <a:rPr lang="pt-BR" sz="3200" b="1" smtClean="0">
                    <a:solidFill>
                      <a:srgbClr val="000080"/>
                    </a:solidFill>
                    <a:latin typeface="Times New Roman" panose="02020603050405020304" pitchFamily="18" charset="0"/>
                    <a:ea typeface="Times New Roman" panose="02020603050405020304" pitchFamily="18" charset="0"/>
                  </a:rPr>
                  <a:t>C</a:t>
                </a:r>
                <a:r>
                  <a:rPr lang="pt-BR" sz="3200" b="1" dirty="0">
                    <a:solidFill>
                      <a:srgbClr val="000080"/>
                    </a:solidFill>
                    <a:latin typeface="Times New Roman" panose="02020603050405020304" pitchFamily="18" charset="0"/>
                    <a:ea typeface="Times New Roman" panose="02020603050405020304" pitchFamily="18" charset="0"/>
                  </a:rPr>
                  <a:t>.</a:t>
                </a:r>
                <a:r>
                  <a:rPr lang="pt-BR" sz="3200" dirty="0">
                    <a:solidFill>
                      <a:srgbClr val="00008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72460</m:t>
                    </m:r>
                    <m:r>
                      <a:rPr lang="en-US" sz="3200" i="1">
                        <a:solidFill>
                          <a:prstClr val="black"/>
                        </a:solidFill>
                        <a:latin typeface="Cambria Math" panose="02040503050406030204" pitchFamily="18" charset="0"/>
                        <a:ea typeface="Times New Roman" panose="02020603050405020304" pitchFamily="18" charset="0"/>
                      </a:rPr>
                      <m:t>.</m:t>
                    </m:r>
                  </m:oMath>
                </a14:m>
                <a:r>
                  <a:rPr lang="pt-BR" sz="3200">
                    <a:solidFill>
                      <a:srgbClr val="000000"/>
                    </a:solidFill>
                    <a:latin typeface="Times New Roman" panose="02020603050405020304" pitchFamily="18" charset="0"/>
                    <a:ea typeface="Times New Roman" panose="02020603050405020304" pitchFamily="18" charset="0"/>
                  </a:rPr>
                  <a:t>	</a:t>
                </a:r>
                <a:r>
                  <a:rPr lang="pt-BR" sz="3200" smtClean="0">
                    <a:solidFill>
                      <a:srgbClr val="000000"/>
                    </a:solidFill>
                    <a:latin typeface="Times New Roman" panose="02020603050405020304" pitchFamily="18" charset="0"/>
                    <a:ea typeface="Times New Roman" panose="02020603050405020304" pitchFamily="18" charset="0"/>
                  </a:rPr>
                  <a:t>     </a:t>
                </a:r>
                <a:r>
                  <a:rPr lang="pt-BR" sz="3200" b="1" smtClean="0">
                    <a:solidFill>
                      <a:srgbClr val="000080"/>
                    </a:solidFill>
                    <a:latin typeface="Times New Roman" panose="02020603050405020304" pitchFamily="18" charset="0"/>
                    <a:ea typeface="Times New Roman" panose="02020603050405020304" pitchFamily="18" charset="0"/>
                  </a:rPr>
                  <a:t>D</a:t>
                </a:r>
                <a:r>
                  <a:rPr lang="pt-BR" sz="3200" b="1" dirty="0">
                    <a:solidFill>
                      <a:srgbClr val="000080"/>
                    </a:solidFill>
                    <a:latin typeface="Times New Roman" panose="02020603050405020304" pitchFamily="18" charset="0"/>
                    <a:ea typeface="Times New Roman" panose="02020603050405020304" pitchFamily="18" charset="0"/>
                  </a:rPr>
                  <a:t>.</a:t>
                </a:r>
                <a:r>
                  <a:rPr lang="pt-BR" sz="3200" dirty="0">
                    <a:solidFill>
                      <a:srgbClr val="000080"/>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32380</m:t>
                    </m:r>
                    <m:r>
                      <a:rPr lang="en-US" sz="3200" i="1">
                        <a:solidFill>
                          <a:prstClr val="black"/>
                        </a:solidFill>
                        <a:latin typeface="Cambria Math" panose="02040503050406030204" pitchFamily="18" charset="0"/>
                        <a:ea typeface="Times New Roman" panose="02020603050405020304" pitchFamily="18" charset="0"/>
                      </a:rPr>
                      <m:t>.</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1"/>
              <p:cNvSpPr>
                <a:spLocks noRot="1" noChangeAspect="1" noMove="1" noResize="1" noEditPoints="1" noAdjustHandles="1" noChangeArrowheads="1" noChangeShapeType="1" noTextEdit="1"/>
              </p:cNvSpPr>
              <p:nvPr/>
            </p:nvSpPr>
            <p:spPr>
              <a:xfrm>
                <a:off x="226920" y="1480233"/>
                <a:ext cx="11023600" cy="2554545"/>
              </a:xfrm>
              <a:prstGeom prst="rect">
                <a:avLst/>
              </a:prstGeom>
              <a:blipFill rotWithShape="0">
                <a:blip r:embed="rId2"/>
                <a:stretch>
                  <a:fillRect t="-3341" r="-1382" b="-6683"/>
                </a:stretch>
              </a:blipFill>
            </p:spPr>
            <p:txBody>
              <a:bodyPr/>
              <a:lstStyle/>
              <a:p>
                <a:r>
                  <a:rPr lang="en-US">
                    <a:noFill/>
                  </a:rPr>
                  <a:t> </a:t>
                </a:r>
              </a:p>
            </p:txBody>
          </p:sp>
        </mc:Fallback>
      </mc:AlternateContent>
      <p:sp>
        <p:nvSpPr>
          <p:cNvPr id="8" name="Oval 6"/>
          <p:cNvSpPr/>
          <p:nvPr/>
        </p:nvSpPr>
        <p:spPr>
          <a:xfrm>
            <a:off x="1182166" y="3506455"/>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9" name="Isosceles Triangle 8">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7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469352" y="224576"/>
            <a:ext cx="10680429"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7</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436106" y="758707"/>
                <a:ext cx="9401069" cy="523220"/>
              </a:xfrm>
              <a:prstGeom prst="rect">
                <a:avLst/>
              </a:prstGeom>
            </p:spPr>
            <p:txBody>
              <a:bodyPr wrap="square">
                <a:spAutoFit/>
              </a:bodyPr>
              <a:lstStyle/>
              <a:p>
                <a:r>
                  <a:rPr lang="pt-BR" sz="2800" smtClean="0">
                    <a:solidFill>
                      <a:srgbClr val="000000"/>
                    </a:solidFill>
                    <a:latin typeface="Times New Roman" panose="02020603050405020304" pitchFamily="18" charset="0"/>
                    <a:ea typeface="Times New Roman" panose="02020603050405020304" pitchFamily="18" charset="0"/>
                  </a:rPr>
                  <a:t> </a:t>
                </a:r>
                <a:r>
                  <a:rPr lang="pt-BR" sz="2800" dirty="0">
                    <a:solidFill>
                      <a:srgbClr val="000000"/>
                    </a:solidFill>
                    <a:latin typeface="Times New Roman" panose="02020603050405020304" pitchFamily="18" charset="0"/>
                    <a:ea typeface="Times New Roman" panose="02020603050405020304" pitchFamily="18" charset="0"/>
                  </a:rPr>
                  <a:t>Sắp xếp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m:t>
                    </m:r>
                  </m:oMath>
                </a14:m>
                <a:r>
                  <a:rPr lang="pt-BR" sz="2800" dirty="0">
                    <a:solidFill>
                      <a:srgbClr val="000000"/>
                    </a:solidFill>
                    <a:latin typeface="Times New Roman" panose="02020603050405020304" pitchFamily="18" charset="0"/>
                    <a:ea typeface="Times New Roman" panose="02020603050405020304" pitchFamily="18" charset="0"/>
                  </a:rPr>
                  <a:t> học sinh lớp 12C vào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m:t>
                    </m:r>
                  </m:oMath>
                </a14:m>
                <a:r>
                  <a:rPr lang="pt-BR" sz="2800" dirty="0">
                    <a:solidFill>
                      <a:srgbClr val="000000"/>
                    </a:solidFill>
                    <a:latin typeface="Times New Roman" panose="02020603050405020304" pitchFamily="18" charset="0"/>
                    <a:ea typeface="Times New Roman" panose="02020603050405020304" pitchFamily="18" charset="0"/>
                  </a:rPr>
                  <a:t> vị trí, có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m:t>
                    </m:r>
                    <m:r>
                      <a:rPr lang="en-US" sz="2800" i="1">
                        <a:solidFill>
                          <a:prstClr val="black"/>
                        </a:solidFill>
                        <a:latin typeface="Cambria Math" panose="02040503050406030204" pitchFamily="18" charset="0"/>
                        <a:ea typeface="Times New Roman" panose="02020603050405020304" pitchFamily="18" charset="0"/>
                      </a:rPr>
                      <m:t>!</m:t>
                    </m:r>
                  </m:oMath>
                </a14:m>
                <a:r>
                  <a:rPr lang="pt-BR" sz="2800" dirty="0">
                    <a:solidFill>
                      <a:srgbClr val="000000"/>
                    </a:solidFill>
                    <a:latin typeface="Times New Roman" panose="02020603050405020304" pitchFamily="18" charset="0"/>
                    <a:ea typeface="Times New Roman" panose="02020603050405020304" pitchFamily="18" charset="0"/>
                  </a:rPr>
                  <a:t> cách.</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436106" y="758707"/>
                <a:ext cx="9401069" cy="523220"/>
              </a:xfrm>
              <a:prstGeom prst="rect">
                <a:avLst/>
              </a:prstGeom>
              <a:blipFill rotWithShape="0">
                <a:blip r:embed="rId3"/>
                <a:stretch>
                  <a:fillRect l="-389" t="-11628" b="-31395"/>
                </a:stretch>
              </a:blipFill>
            </p:spPr>
            <p:txBody>
              <a:bodyPr/>
              <a:lstStyle/>
              <a:p>
                <a:r>
                  <a:rPr lang="en-US">
                    <a:noFill/>
                  </a:rPr>
                  <a:t> </a:t>
                </a:r>
              </a:p>
            </p:txBody>
          </p:sp>
        </mc:Fallback>
      </mc:AlternateContent>
      <p:sp>
        <p:nvSpPr>
          <p:cNvPr id="21" name="Rectangle 9"/>
          <p:cNvSpPr>
            <a:spLocks noChangeArrowheads="1"/>
          </p:cNvSpPr>
          <p:nvPr/>
        </p:nvSpPr>
        <p:spPr bwMode="auto">
          <a:xfrm>
            <a:off x="29497" y="13131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5" name="Rectangle 6"/>
              <p:cNvSpPr/>
              <p:nvPr/>
            </p:nvSpPr>
            <p:spPr>
              <a:xfrm>
                <a:off x="539342" y="1357604"/>
                <a:ext cx="11527865" cy="1083374"/>
              </a:xfrm>
              <a:prstGeom prst="rect">
                <a:avLst/>
              </a:prstGeom>
            </p:spPr>
            <p:txBody>
              <a:bodyPr wrap="square">
                <a:spAutoFit/>
              </a:bodyPr>
              <a:lstStyle/>
              <a:p>
                <a:pPr>
                  <a:lnSpc>
                    <a:spcPct val="115000"/>
                  </a:lnSpc>
                </a:pPr>
                <a:r>
                  <a:rPr lang="pt-BR" sz="2800" dirty="0">
                    <a:solidFill>
                      <a:srgbClr val="000000"/>
                    </a:solidFill>
                    <a:latin typeface="Times New Roman" panose="02020603050405020304" pitchFamily="18" charset="0"/>
                    <a:ea typeface="Times New Roman" panose="02020603050405020304" pitchFamily="18" charset="0"/>
                  </a:rPr>
                  <a:t>Ứng mỗi cách xếp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m:t>
                    </m:r>
                  </m:oMath>
                </a14:m>
                <a:r>
                  <a:rPr lang="pt-BR" sz="2800" dirty="0">
                    <a:solidFill>
                      <a:srgbClr val="000000"/>
                    </a:solidFill>
                    <a:latin typeface="Times New Roman" panose="02020603050405020304" pitchFamily="18" charset="0"/>
                    <a:ea typeface="Times New Roman" panose="02020603050405020304" pitchFamily="18" charset="0"/>
                  </a:rPr>
                  <a:t> học sinh lớp 12C sẽ có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6</m:t>
                    </m:r>
                  </m:oMath>
                </a14:m>
                <a:r>
                  <a:rPr lang="pt-BR" sz="2800" dirty="0">
                    <a:solidFill>
                      <a:srgbClr val="000000"/>
                    </a:solidFill>
                    <a:latin typeface="Times New Roman" panose="02020603050405020304" pitchFamily="18" charset="0"/>
                    <a:ea typeface="Times New Roman" panose="02020603050405020304" pitchFamily="18" charset="0"/>
                  </a:rPr>
                  <a:t> khoảng trống gồm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pt-BR" sz="2800" dirty="0">
                    <a:solidFill>
                      <a:srgbClr val="000000"/>
                    </a:solidFill>
                    <a:latin typeface="Times New Roman" panose="02020603050405020304" pitchFamily="18" charset="0"/>
                    <a:ea typeface="Times New Roman" panose="02020603050405020304" pitchFamily="18" charset="0"/>
                  </a:rPr>
                  <a:t> vị trí ở giữa và hai vị trí hai đầu để xếp các học sinh còn lại.</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5" name="Rectangle 6"/>
              <p:cNvSpPr>
                <a:spLocks noRot="1" noChangeAspect="1" noMove="1" noResize="1" noEditPoints="1" noAdjustHandles="1" noChangeArrowheads="1" noChangeShapeType="1" noTextEdit="1"/>
              </p:cNvSpPr>
              <p:nvPr/>
            </p:nvSpPr>
            <p:spPr>
              <a:xfrm>
                <a:off x="539342" y="1357604"/>
                <a:ext cx="11527865" cy="1083374"/>
              </a:xfrm>
              <a:prstGeom prst="rect">
                <a:avLst/>
              </a:prstGeom>
              <a:blipFill rotWithShape="0">
                <a:blip r:embed="rId4"/>
                <a:stretch>
                  <a:fillRect l="-1057" t="-3955" r="-951" b="-11864"/>
                </a:stretch>
              </a:blipFill>
            </p:spPr>
            <p:txBody>
              <a:bodyPr/>
              <a:lstStyle/>
              <a:p>
                <a:r>
                  <a:rPr lang="en-US">
                    <a:noFill/>
                  </a:rPr>
                  <a:t> </a:t>
                </a:r>
              </a:p>
            </p:txBody>
          </p:sp>
        </mc:Fallback>
      </mc:AlternateContent>
      <p:pic>
        <p:nvPicPr>
          <p:cNvPr id="17" name="Ảnh 16"/>
          <p:cNvPicPr>
            <a:picLocks noChangeAspect="1"/>
          </p:cNvPicPr>
          <p:nvPr/>
        </p:nvPicPr>
        <p:blipFill>
          <a:blip r:embed="rId5"/>
          <a:stretch>
            <a:fillRect/>
          </a:stretch>
        </p:blipFill>
        <p:spPr>
          <a:xfrm>
            <a:off x="2363567" y="2378504"/>
            <a:ext cx="6889269" cy="633651"/>
          </a:xfrm>
          <a:prstGeom prst="rect">
            <a:avLst/>
          </a:prstGeom>
        </p:spPr>
      </p:pic>
      <mc:AlternateContent xmlns:mc="http://schemas.openxmlformats.org/markup-compatibility/2006" xmlns:a14="http://schemas.microsoft.com/office/drawing/2010/main">
        <mc:Choice Requires="a14">
          <p:sp>
            <p:nvSpPr>
              <p:cNvPr id="16" name="Rectangle 6"/>
              <p:cNvSpPr/>
              <p:nvPr/>
            </p:nvSpPr>
            <p:spPr>
              <a:xfrm>
                <a:off x="428159" y="2987631"/>
                <a:ext cx="11527865" cy="1090427"/>
              </a:xfrm>
              <a:prstGeom prst="rect">
                <a:avLst/>
              </a:prstGeom>
            </p:spPr>
            <p:txBody>
              <a:bodyPr wrap="square">
                <a:spAutoFit/>
              </a:bodyPr>
              <a:lstStyle/>
              <a:p>
                <a:pPr>
                  <a:lnSpc>
                    <a:spcPct val="115000"/>
                  </a:lnSpc>
                </a:pPr>
                <a:r>
                  <a:rPr lang="en-US" sz="2800"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r>
                  <a:rPr lang="en-US" sz="2800" dirty="0">
                    <a:solidFill>
                      <a:srgbClr val="000000"/>
                    </a:solidFill>
                    <a:latin typeface="Times New Roman" panose="02020603050405020304" pitchFamily="18" charset="0"/>
                    <a:ea typeface="Times New Roman" panose="02020603050405020304" pitchFamily="18" charset="0"/>
                  </a:rPr>
                  <a:t> TH1: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3</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12B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trống</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3</m:t>
                        </m:r>
                      </m:sup>
                    </m:sSubSup>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6" name="Rectangle 6"/>
              <p:cNvSpPr>
                <a:spLocks noRot="1" noChangeAspect="1" noMove="1" noResize="1" noEditPoints="1" noAdjustHandles="1" noChangeArrowheads="1" noChangeShapeType="1" noTextEdit="1"/>
              </p:cNvSpPr>
              <p:nvPr/>
            </p:nvSpPr>
            <p:spPr>
              <a:xfrm>
                <a:off x="428159" y="2987631"/>
                <a:ext cx="11527865" cy="1090427"/>
              </a:xfrm>
              <a:prstGeom prst="rect">
                <a:avLst/>
              </a:prstGeom>
              <a:blipFill rotWithShape="0">
                <a:blip r:embed="rId6"/>
                <a:stretch>
                  <a:fillRect l="-1058" t="-3911" b="-11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6"/>
              <p:cNvSpPr/>
              <p:nvPr/>
            </p:nvSpPr>
            <p:spPr>
              <a:xfrm>
                <a:off x="457658" y="4013957"/>
                <a:ext cx="11527865" cy="1083374"/>
              </a:xfrm>
              <a:prstGeom prst="rect">
                <a:avLst/>
              </a:prstGeom>
            </p:spPr>
            <p:txBody>
              <a:bodyPr wrap="square">
                <a:spAutoFit/>
              </a:bodyPr>
              <a:lstStyle/>
              <a:p>
                <a:pPr>
                  <a:lnSpc>
                    <a:spcPct val="115000"/>
                  </a:lnSpc>
                </a:pPr>
                <a:r>
                  <a:rPr lang="en-US" sz="2800" dirty="0" err="1">
                    <a:solidFill>
                      <a:srgbClr val="000000"/>
                    </a:solidFill>
                    <a:latin typeface="Times New Roman" panose="02020603050405020304" pitchFamily="18" charset="0"/>
                    <a:ea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lấy</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12A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12C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8" name="Rectangle 6"/>
              <p:cNvSpPr>
                <a:spLocks noRot="1" noChangeAspect="1" noMove="1" noResize="1" noEditPoints="1" noAdjustHandles="1" noChangeArrowheads="1" noChangeShapeType="1" noTextEdit="1"/>
              </p:cNvSpPr>
              <p:nvPr/>
            </p:nvSpPr>
            <p:spPr>
              <a:xfrm>
                <a:off x="457658" y="4013957"/>
                <a:ext cx="11527865" cy="1083374"/>
              </a:xfrm>
              <a:prstGeom prst="rect">
                <a:avLst/>
              </a:prstGeom>
              <a:blipFill rotWithShape="0">
                <a:blip r:embed="rId7"/>
                <a:stretch>
                  <a:fillRect l="-1058" t="-3371" b="-11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6"/>
              <p:cNvSpPr/>
              <p:nvPr/>
            </p:nvSpPr>
            <p:spPr>
              <a:xfrm>
                <a:off x="421803" y="5107618"/>
                <a:ext cx="11527865" cy="587853"/>
              </a:xfrm>
              <a:prstGeom prst="rect">
                <a:avLst/>
              </a:prstGeom>
            </p:spPr>
            <p:txBody>
              <a:bodyPr wrap="square">
                <a:spAutoFit/>
              </a:bodyPr>
              <a:lstStyle/>
              <a:p>
                <a:pPr>
                  <a:lnSpc>
                    <a:spcPct val="115000"/>
                  </a:lnSpc>
                </a:pP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12A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8</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8</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9" name="Rectangle 6"/>
              <p:cNvSpPr>
                <a:spLocks noRot="1" noChangeAspect="1" noMove="1" noResize="1" noEditPoints="1" noAdjustHandles="1" noChangeArrowheads="1" noChangeShapeType="1" noTextEdit="1"/>
              </p:cNvSpPr>
              <p:nvPr/>
            </p:nvSpPr>
            <p:spPr>
              <a:xfrm>
                <a:off x="421803" y="5107618"/>
                <a:ext cx="11527865" cy="587853"/>
              </a:xfrm>
              <a:prstGeom prst="rect">
                <a:avLst/>
              </a:prstGeom>
              <a:blipFill rotWithShape="0">
                <a:blip r:embed="rId8"/>
                <a:stretch>
                  <a:fillRect l="-1058" t="-7292"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6"/>
              <p:cNvSpPr/>
              <p:nvPr/>
            </p:nvSpPr>
            <p:spPr>
              <a:xfrm>
                <a:off x="448693" y="5690284"/>
                <a:ext cx="11527865" cy="552715"/>
              </a:xfrm>
              <a:prstGeom prst="rect">
                <a:avLst/>
              </a:prstGeom>
            </p:spPr>
            <p:txBody>
              <a:bodyPr wrap="square">
                <a:spAutoFit/>
              </a:bodyPr>
              <a:lstStyle/>
              <a:p>
                <a:pPr>
                  <a:lnSpc>
                    <a:spcPct val="115000"/>
                  </a:lnSpc>
                </a:pPr>
                <a:r>
                  <a:rPr lang="en-US" sz="2800" dirty="0">
                    <a:solidFill>
                      <a:srgbClr val="000000"/>
                    </a:solidFill>
                    <a:latin typeface="Times New Roman" panose="02020603050405020304" pitchFamily="18" charset="0"/>
                    <a:ea typeface="Times New Roman" panose="02020603050405020304" pitchFamily="18" charset="0"/>
                  </a:rPr>
                  <a:t>Theo </a:t>
                </a:r>
                <a:r>
                  <a:rPr lang="en-US" sz="2800" dirty="0" err="1">
                    <a:solidFill>
                      <a:srgbClr val="000000"/>
                    </a:solidFill>
                    <a:latin typeface="Times New Roman" panose="02020603050405020304" pitchFamily="18" charset="0"/>
                    <a:ea typeface="Times New Roman" panose="02020603050405020304" pitchFamily="18" charset="0"/>
                  </a:rPr>
                  <a:t>quy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8</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0" name="Rectangle 6"/>
              <p:cNvSpPr>
                <a:spLocks noRot="1" noChangeAspect="1" noMove="1" noResize="1" noEditPoints="1" noAdjustHandles="1" noChangeArrowheads="1" noChangeShapeType="1" noTextEdit="1"/>
              </p:cNvSpPr>
              <p:nvPr/>
            </p:nvSpPr>
            <p:spPr>
              <a:xfrm>
                <a:off x="448693" y="5690284"/>
                <a:ext cx="11527865" cy="552715"/>
              </a:xfrm>
              <a:prstGeom prst="rect">
                <a:avLst/>
              </a:prstGeom>
              <a:blipFill rotWithShape="0">
                <a:blip r:embed="rId9"/>
                <a:stretch>
                  <a:fillRect l="-1111" t="-5495" b="-29670"/>
                </a:stretch>
              </a:blipFill>
            </p:spPr>
            <p:txBody>
              <a:bodyPr/>
              <a:lstStyle/>
              <a:p>
                <a:r>
                  <a:rPr lang="en-US">
                    <a:noFill/>
                  </a:rPr>
                  <a:t> </a:t>
                </a:r>
              </a:p>
            </p:txBody>
          </p:sp>
        </mc:Fallback>
      </mc:AlternateContent>
      <p:sp>
        <p:nvSpPr>
          <p:cNvPr id="13" name="Isosceles Triangle 12">
            <a:hlinkClick r:id="rId10"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hlinkClick r:id="rId11"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4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8" grpId="0"/>
      <p:bldP spid="19"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6"/>
              <p:cNvSpPr/>
              <p:nvPr/>
            </p:nvSpPr>
            <p:spPr>
              <a:xfrm>
                <a:off x="600646" y="2334487"/>
                <a:ext cx="11527865" cy="1083374"/>
              </a:xfrm>
              <a:prstGeom prst="rect">
                <a:avLst/>
              </a:prstGeom>
            </p:spPr>
            <p:txBody>
              <a:bodyPr wrap="square">
                <a:spAutoFit/>
              </a:bodyPr>
              <a:lstStyle/>
              <a:p>
                <a:pPr>
                  <a:lnSpc>
                    <a:spcPct val="115000"/>
                  </a:lnSpc>
                </a:pPr>
                <a:r>
                  <a:rPr lang="en-US" sz="2800" dirty="0" err="1">
                    <a:solidFill>
                      <a:srgbClr val="000000"/>
                    </a:solidFill>
                    <a:latin typeface="Times New Roman" panose="02020603050405020304" pitchFamily="18" charset="0"/>
                    <a:ea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trống</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12A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6"/>
              <p:cNvSpPr>
                <a:spLocks noRot="1" noChangeAspect="1" noMove="1" noResize="1" noEditPoints="1" noAdjustHandles="1" noChangeArrowheads="1" noChangeShapeType="1" noTextEdit="1"/>
              </p:cNvSpPr>
              <p:nvPr/>
            </p:nvSpPr>
            <p:spPr>
              <a:xfrm>
                <a:off x="600646" y="2334487"/>
                <a:ext cx="11527865" cy="1083374"/>
              </a:xfrm>
              <a:prstGeom prst="rect">
                <a:avLst/>
              </a:prstGeom>
              <a:blipFill rotWithShape="0">
                <a:blip r:embed="rId3"/>
                <a:stretch>
                  <a:fillRect l="-1111" t="-3933" b="-11236"/>
                </a:stretch>
              </a:blipFill>
            </p:spPr>
            <p:txBody>
              <a:bodyPr/>
              <a:lstStyle/>
              <a:p>
                <a:r>
                  <a:rPr lang="en-US">
                    <a:noFill/>
                  </a:rPr>
                  <a:t> </a:t>
                </a:r>
              </a:p>
            </p:txBody>
          </p:sp>
        </mc:Fallback>
      </mc:AlternateContent>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5" name="Rectangle 6"/>
              <p:cNvSpPr/>
              <p:nvPr/>
            </p:nvSpPr>
            <p:spPr>
              <a:xfrm>
                <a:off x="600648" y="3464052"/>
                <a:ext cx="11527865" cy="553870"/>
              </a:xfrm>
              <a:prstGeom prst="rect">
                <a:avLst/>
              </a:prstGeom>
            </p:spPr>
            <p:txBody>
              <a:bodyPr wrap="square">
                <a:spAutoFit/>
              </a:bodyPr>
              <a:lstStyle/>
              <a:p>
                <a:pPr>
                  <a:lnSpc>
                    <a:spcPct val="115000"/>
                  </a:lnSpc>
                </a:pPr>
                <a:r>
                  <a:rPr lang="en-US" sz="2800" dirty="0">
                    <a:solidFill>
                      <a:srgbClr val="000000"/>
                    </a:solidFill>
                    <a:latin typeface="Times New Roman" panose="02020603050405020304" pitchFamily="18" charset="0"/>
                    <a:ea typeface="Times New Roman" panose="02020603050405020304" pitchFamily="18" charset="0"/>
                  </a:rPr>
                  <a:t>Theo </a:t>
                </a:r>
                <a:r>
                  <a:rPr lang="en-US" sz="2800" dirty="0" err="1">
                    <a:solidFill>
                      <a:srgbClr val="000000"/>
                    </a:solidFill>
                    <a:latin typeface="Times New Roman" panose="02020603050405020304" pitchFamily="18" charset="0"/>
                    <a:ea typeface="Times New Roman" panose="02020603050405020304" pitchFamily="18" charset="0"/>
                  </a:rPr>
                  <a:t>quy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3</m:t>
                        </m:r>
                      </m:sub>
                      <m:sup>
                        <m:r>
                          <a:rPr lang="en-US" sz="2800" i="1">
                            <a:solidFill>
                              <a:prstClr val="black"/>
                            </a:solidFill>
                            <a:latin typeface="Cambria Math" panose="02040503050406030204" pitchFamily="18" charset="0"/>
                            <a:ea typeface="Times New Roman" panose="02020603050405020304" pitchFamily="18" charset="0"/>
                          </a:rPr>
                          <m:t>1</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2</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5" name="Rectangle 6"/>
              <p:cNvSpPr>
                <a:spLocks noRot="1" noChangeAspect="1" noMove="1" noResize="1" noEditPoints="1" noAdjustHandles="1" noChangeArrowheads="1" noChangeShapeType="1" noTextEdit="1"/>
              </p:cNvSpPr>
              <p:nvPr/>
            </p:nvSpPr>
            <p:spPr>
              <a:xfrm>
                <a:off x="600648" y="3464052"/>
                <a:ext cx="11527865" cy="553870"/>
              </a:xfrm>
              <a:prstGeom prst="rect">
                <a:avLst/>
              </a:prstGeom>
              <a:blipFill rotWithShape="0">
                <a:blip r:embed="rId4"/>
                <a:stretch>
                  <a:fillRect l="-1111" t="-5495" b="-29670"/>
                </a:stretch>
              </a:blipFill>
            </p:spPr>
            <p:txBody>
              <a:bodyPr/>
              <a:lstStyle/>
              <a:p>
                <a:r>
                  <a:rPr lang="en-US">
                    <a:noFill/>
                  </a:rPr>
                  <a:t> </a:t>
                </a:r>
              </a:p>
            </p:txBody>
          </p:sp>
        </mc:Fallback>
      </mc:AlternateContent>
      <p:sp>
        <p:nvSpPr>
          <p:cNvPr id="16" name="Rectangle 6"/>
          <p:cNvSpPr/>
          <p:nvPr/>
        </p:nvSpPr>
        <p:spPr>
          <a:xfrm>
            <a:off x="550045" y="4419197"/>
            <a:ext cx="11527865" cy="548099"/>
          </a:xfrm>
          <a:prstGeom prst="rect">
            <a:avLst/>
          </a:prstGeom>
        </p:spPr>
        <p:txBody>
          <a:bodyPr wrap="square">
            <a:spAutoFit/>
          </a:bodyPr>
          <a:lstStyle/>
          <a:p>
            <a:pPr>
              <a:lnSpc>
                <a:spcPct val="115000"/>
              </a:lnSpc>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6"/>
              <p:cNvSpPr/>
              <p:nvPr/>
            </p:nvSpPr>
            <p:spPr>
              <a:xfrm>
                <a:off x="665426" y="5075605"/>
                <a:ext cx="10558098" cy="597215"/>
              </a:xfrm>
              <a:prstGeom prst="rect">
                <a:avLst/>
              </a:prstGeom>
            </p:spPr>
            <p:txBody>
              <a:bodyPr wrap="square">
                <a:spAutoFit/>
              </a:bodyPr>
              <a:lstStyle/>
              <a:p>
                <a:pPr>
                  <a:lnSpc>
                    <a:spcPct val="115000"/>
                  </a:lnSpc>
                </a:pP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𝑛</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𝐴</m:t>
                        </m:r>
                      </m:e>
                    </m:d>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5</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8</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5</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3</m:t>
                        </m:r>
                      </m:sub>
                      <m:sup>
                        <m:r>
                          <a:rPr lang="en-US" sz="2800" i="1">
                            <a:solidFill>
                              <a:prstClr val="black"/>
                            </a:solidFill>
                            <a:latin typeface="Cambria Math" panose="02040503050406030204" pitchFamily="18" charset="0"/>
                            <a:ea typeface="Times New Roman" panose="02020603050405020304" pitchFamily="18" charset="0"/>
                          </a:rPr>
                          <m:t>1</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2</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63360</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6"/>
              <p:cNvSpPr>
                <a:spLocks noRot="1" noChangeAspect="1" noMove="1" noResize="1" noEditPoints="1" noAdjustHandles="1" noChangeArrowheads="1" noChangeShapeType="1" noTextEdit="1"/>
              </p:cNvSpPr>
              <p:nvPr/>
            </p:nvSpPr>
            <p:spPr>
              <a:xfrm>
                <a:off x="665426" y="5075605"/>
                <a:ext cx="10558098" cy="597215"/>
              </a:xfrm>
              <a:prstGeom prst="rect">
                <a:avLst/>
              </a:prstGeom>
              <a:blipFill rotWithShape="0">
                <a:blip r:embed="rId5"/>
                <a:stretch>
                  <a:fillRect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6"/>
              <p:cNvSpPr/>
              <p:nvPr/>
            </p:nvSpPr>
            <p:spPr>
              <a:xfrm>
                <a:off x="557140" y="1139982"/>
                <a:ext cx="11527865" cy="1091517"/>
              </a:xfrm>
              <a:prstGeom prst="rect">
                <a:avLst/>
              </a:prstGeom>
            </p:spPr>
            <p:txBody>
              <a:bodyPr wrap="square">
                <a:spAutoFit/>
              </a:bodyPr>
              <a:lstStyle/>
              <a:p>
                <a:pPr>
                  <a:lnSpc>
                    <a:spcPct val="115000"/>
                  </a:lnSpc>
                </a:pPr>
                <a:r>
                  <a:rPr lang="en-US" sz="2800"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r>
                  <a:rPr lang="en-US" sz="2800" dirty="0">
                    <a:solidFill>
                      <a:srgbClr val="000000"/>
                    </a:solidFill>
                    <a:latin typeface="Times New Roman" panose="02020603050405020304" pitchFamily="18" charset="0"/>
                    <a:ea typeface="Times New Roman" panose="02020603050405020304" pitchFamily="18" charset="0"/>
                  </a:rPr>
                  <a:t> TH2: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3</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12B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m:t>
                    </m:r>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trống</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3</m:t>
                        </m:r>
                      </m:sub>
                      <m:sup>
                        <m:r>
                          <a:rPr lang="en-US" sz="2800" i="1">
                            <a:solidFill>
                              <a:prstClr val="black"/>
                            </a:solidFill>
                            <a:latin typeface="Cambria Math" panose="02040503050406030204" pitchFamily="18" charset="0"/>
                            <a:ea typeface="Times New Roman" panose="02020603050405020304" pitchFamily="18" charset="0"/>
                          </a:rPr>
                          <m:t>1</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2</m:t>
                        </m:r>
                      </m:sup>
                    </m:sSubSup>
                  </m:oMath>
                </a14:m>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7" name="Rectangle 6"/>
              <p:cNvSpPr>
                <a:spLocks noRot="1" noChangeAspect="1" noMove="1" noResize="1" noEditPoints="1" noAdjustHandles="1" noChangeArrowheads="1" noChangeShapeType="1" noTextEdit="1"/>
              </p:cNvSpPr>
              <p:nvPr/>
            </p:nvSpPr>
            <p:spPr>
              <a:xfrm>
                <a:off x="557140" y="1139982"/>
                <a:ext cx="11527865" cy="1091517"/>
              </a:xfrm>
              <a:prstGeom prst="rect">
                <a:avLst/>
              </a:prstGeom>
              <a:blipFill rotWithShape="0">
                <a:blip r:embed="rId6"/>
                <a:stretch>
                  <a:fillRect l="-1058" t="-3911" b="-11173"/>
                </a:stretch>
              </a:blipFill>
            </p:spPr>
            <p:txBody>
              <a:bodyPr/>
              <a:lstStyle/>
              <a:p>
                <a:r>
                  <a:rPr lang="en-US">
                    <a:noFill/>
                  </a:rPr>
                  <a:t> </a:t>
                </a:r>
              </a:p>
            </p:txBody>
          </p:sp>
        </mc:Fallback>
      </mc:AlternateContent>
      <p:sp>
        <p:nvSpPr>
          <p:cNvPr id="8" name="Rectangle 6"/>
          <p:cNvSpPr/>
          <p:nvPr/>
        </p:nvSpPr>
        <p:spPr>
          <a:xfrm>
            <a:off x="484100" y="490047"/>
            <a:ext cx="10680429"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7 (tiếp)</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0" name="Isosceles Triangle 9">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6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3"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2"/>
              <p:cNvSpPr/>
              <p:nvPr/>
            </p:nvSpPr>
            <p:spPr>
              <a:xfrm>
                <a:off x="570097" y="1763487"/>
                <a:ext cx="11199116" cy="2357568"/>
              </a:xfrm>
              <a:prstGeom prst="rect">
                <a:avLst/>
              </a:prstGeom>
            </p:spPr>
            <p:txBody>
              <a:bodyPr wrap="square">
                <a:spAutoFit/>
              </a:bodyPr>
              <a:lstStyle/>
              <a:p>
                <a:pPr algn="just">
                  <a:lnSpc>
                    <a:spcPct val="115000"/>
                  </a:lnSpc>
                  <a:spcBef>
                    <a:spcPts val="600"/>
                  </a:spcBef>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8. </a:t>
                </a:r>
                <a:r>
                  <a:rPr lang="en-US" sz="3200" dirty="0" err="1">
                    <a:solidFill>
                      <a:prstClr val="black"/>
                    </a:solidFill>
                    <a:latin typeface="Times New Roman" panose="02020603050405020304" pitchFamily="18" charset="0"/>
                    <a:ea typeface="Times New Roman" panose="02020603050405020304" pitchFamily="18" charset="0"/>
                  </a:rPr>
                  <a:t>Gọi</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𝑆</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hợp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tự</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nhiên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gồm</a:t>
                </a:r>
                <a:r>
                  <a:rPr lang="en-US" sz="3200" dirty="0">
                    <a:solidFill>
                      <a:prstClr val="black"/>
                    </a:solidFill>
                    <a:latin typeface="Times New Roman" panose="02020603050405020304" pitchFamily="18" charset="0"/>
                    <a:ea typeface="Times New Roman" panose="02020603050405020304" pitchFamily="18" charset="0"/>
                  </a:rPr>
                  <a:t> 5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đôi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nhau</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được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lập</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chữ</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6</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7</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8</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9</m:t>
                    </m:r>
                    <m:r>
                      <a:rPr lang="en-US" sz="3200" i="1">
                        <a:solidFill>
                          <a:prstClr val="black"/>
                        </a:solidFill>
                        <a:latin typeface="Cambria Math" panose="02040503050406030204" pitchFamily="18" charset="0"/>
                        <a:ea typeface="Times New Roman" panose="02020603050405020304" pitchFamily="18" charset="0"/>
                      </a:rPr>
                      <m:t>.</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Tính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tổng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tất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các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số</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thuộc</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tâp</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𝑆</m:t>
                    </m:r>
                    <m:r>
                      <a:rPr lang="en-US" sz="3200" i="1">
                        <a:solidFill>
                          <a:prstClr val="black"/>
                        </a:solidFill>
                        <a:latin typeface="Cambria Math" panose="02040503050406030204" pitchFamily="18" charset="0"/>
                        <a:ea typeface="Times New Roman" panose="02020603050405020304" pitchFamily="18" charset="0"/>
                      </a:rPr>
                      <m:t>.</m:t>
                    </m:r>
                  </m:oMath>
                </a14:m>
                <a:endParaRPr lang="en-US" sz="3200" dirty="0">
                  <a:solidFill>
                    <a:prstClr val="black"/>
                  </a:solidFill>
                  <a:latin typeface="Times New Roman" panose="02020603050405020304" pitchFamily="18" charset="0"/>
                  <a:ea typeface="Times New Roman" panose="02020603050405020304" pitchFamily="18" charset="0"/>
                </a:endParaRPr>
              </a:p>
              <a:p>
                <a:pPr algn="just">
                  <a:lnSpc>
                    <a:spcPct val="115000"/>
                  </a:lnSpc>
                </a:pPr>
                <a:r>
                  <a:rPr lang="en-US" sz="3200" b="1" dirty="0" smtClean="0">
                    <a:solidFill>
                      <a:srgbClr val="000099"/>
                    </a:solidFill>
                    <a:latin typeface="Times New Roman" panose="02020603050405020304" pitchFamily="18" charset="0"/>
                    <a:ea typeface="Times New Roman" panose="02020603050405020304" pitchFamily="18" charset="0"/>
                  </a:rPr>
                  <a:t>A</a:t>
                </a:r>
                <a:r>
                  <a:rPr lang="en-US" sz="3200" b="1" dirty="0">
                    <a:solidFill>
                      <a:srgbClr val="000099"/>
                    </a:solidFill>
                    <a:latin typeface="Times New Roman" panose="02020603050405020304" pitchFamily="18" charset="0"/>
                    <a:ea typeface="Times New Roman" panose="02020603050405020304" pitchFamily="18" charset="0"/>
                  </a:rPr>
                  <a:t>.</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9333420</m:t>
                    </m:r>
                    <m:r>
                      <a:rPr lang="en-US" sz="3200" i="1">
                        <a:solidFill>
                          <a:prstClr val="black"/>
                        </a:solidFill>
                        <a:latin typeface="Cambria Math" panose="02040503050406030204" pitchFamily="18" charset="0"/>
                        <a:ea typeface="Times New Roman" panose="02020603050405020304" pitchFamily="18" charset="0"/>
                      </a:rPr>
                      <m:t>.</m:t>
                    </m:r>
                  </m:oMath>
                </a14:m>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a:solidFill>
                      <a:srgbClr val="000099"/>
                    </a:solidFill>
                    <a:latin typeface="Times New Roman" panose="02020603050405020304" pitchFamily="18" charset="0"/>
                    <a:ea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46666200</m:t>
                    </m:r>
                    <m:r>
                      <a:rPr lang="en-US" sz="3200" i="1">
                        <a:solidFill>
                          <a:prstClr val="black"/>
                        </a:solidFill>
                        <a:latin typeface="Cambria Math" panose="02040503050406030204" pitchFamily="18" charset="0"/>
                        <a:ea typeface="Times New Roman" panose="02020603050405020304" pitchFamily="18" charset="0"/>
                      </a:rPr>
                      <m:t>.</m:t>
                    </m:r>
                  </m:oMath>
                </a14:m>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a:solidFill>
                      <a:srgbClr val="000099"/>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9333240</m:t>
                    </m:r>
                    <m:r>
                      <a:rPr lang="en-US" sz="3200" i="1">
                        <a:solidFill>
                          <a:prstClr val="black"/>
                        </a:solidFill>
                        <a:latin typeface="Cambria Math" panose="02040503050406030204" pitchFamily="18" charset="0"/>
                        <a:ea typeface="Times New Roman" panose="02020603050405020304" pitchFamily="18" charset="0"/>
                      </a:rPr>
                      <m:t>.</m:t>
                    </m:r>
                  </m:oMath>
                </a14:m>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a:solidFill>
                      <a:srgbClr val="000099"/>
                    </a:solidFill>
                    <a:latin typeface="Times New Roman" panose="02020603050405020304" pitchFamily="18" charset="0"/>
                    <a:ea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46666240</m:t>
                    </m:r>
                    <m:r>
                      <a:rPr lang="en-US" sz="3200" i="1">
                        <a:solidFill>
                          <a:prstClr val="black"/>
                        </a:solidFill>
                        <a:latin typeface="Cambria Math" panose="02040503050406030204" pitchFamily="18" charset="0"/>
                        <a:ea typeface="Times New Roman" panose="02020603050405020304" pitchFamily="18" charset="0"/>
                      </a:rPr>
                      <m:t>.</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Rectangle 2"/>
              <p:cNvSpPr>
                <a:spLocks noRot="1" noChangeAspect="1" noMove="1" noResize="1" noEditPoints="1" noAdjustHandles="1" noChangeArrowheads="1" noChangeShapeType="1" noTextEdit="1"/>
              </p:cNvSpPr>
              <p:nvPr/>
            </p:nvSpPr>
            <p:spPr>
              <a:xfrm>
                <a:off x="570097" y="1763487"/>
                <a:ext cx="11199116" cy="2357568"/>
              </a:xfrm>
              <a:prstGeom prst="rect">
                <a:avLst/>
              </a:prstGeom>
              <a:blipFill rotWithShape="0">
                <a:blip r:embed="rId2"/>
                <a:stretch>
                  <a:fillRect l="-1415" t="-2326" r="-1361" b="-5426"/>
                </a:stretch>
              </a:blipFill>
            </p:spPr>
            <p:txBody>
              <a:bodyPr/>
              <a:lstStyle/>
              <a:p>
                <a:r>
                  <a:rPr lang="en-US">
                    <a:noFill/>
                  </a:rPr>
                  <a:t> </a:t>
                </a:r>
              </a:p>
            </p:txBody>
          </p:sp>
        </mc:Fallback>
      </mc:AlternateContent>
      <p:sp>
        <p:nvSpPr>
          <p:cNvPr id="9" name="Oval 7"/>
          <p:cNvSpPr/>
          <p:nvPr/>
        </p:nvSpPr>
        <p:spPr>
          <a:xfrm>
            <a:off x="6109495" y="3541660"/>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8" name="Isosceles Triangle 7">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77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469351" y="380162"/>
            <a:ext cx="11527865"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8</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406607" y="855299"/>
                <a:ext cx="11527865" cy="1083374"/>
              </a:xfrm>
              <a:prstGeom prst="rect">
                <a:avLst/>
              </a:prstGeom>
            </p:spPr>
            <p:txBody>
              <a:bodyPr wrap="square">
                <a:spAutoFit/>
              </a:bodyPr>
              <a:lstStyle/>
              <a:p>
                <a:pPr>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Sô</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các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sô</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gồm</a:t>
                </a:r>
                <a:r>
                  <a:rPr lang="en-US" sz="2800" dirty="0">
                    <a:solidFill>
                      <a:prstClr val="black"/>
                    </a:solidFill>
                    <a:latin typeface="Times New Roman" panose="02020603050405020304" pitchFamily="18" charset="0"/>
                    <a:ea typeface="Times New Roman" panose="02020603050405020304" pitchFamily="18" charset="0"/>
                  </a:rPr>
                  <a:t> 5 </a:t>
                </a:r>
                <a:r>
                  <a:rPr lang="en-US" sz="2800" dirty="0" err="1">
                    <a:solidFill>
                      <a:prstClr val="black"/>
                    </a:solidFill>
                    <a:latin typeface="Times New Roman" panose="02020603050405020304" pitchFamily="18" charset="0"/>
                    <a:ea typeface="Times New Roman" panose="02020603050405020304" pitchFamily="18" charset="0"/>
                  </a:rPr>
                  <a:t>chư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sô</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khác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lập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5,6,7,8,9</m:t>
                    </m:r>
                  </m:oMath>
                </a14:m>
                <a:r>
                  <a:rPr lang="en-US" sz="2800" dirty="0">
                    <a:solidFill>
                      <a:prstClr val="black"/>
                    </a:solidFill>
                    <a:latin typeface="Times New Roman" panose="02020603050405020304" pitchFamily="18" charset="0"/>
                    <a:ea typeface="Times New Roman" panose="02020603050405020304" pitchFamily="18" charset="0"/>
                  </a:rPr>
                  <a:t> là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5!=120</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sô</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2" name="Rectangle 6"/>
              <p:cNvSpPr>
                <a:spLocks noRot="1" noChangeAspect="1" noMove="1" noResize="1" noEditPoints="1" noAdjustHandles="1" noChangeArrowheads="1" noChangeShapeType="1" noTextEdit="1"/>
              </p:cNvSpPr>
              <p:nvPr/>
            </p:nvSpPr>
            <p:spPr>
              <a:xfrm>
                <a:off x="406607" y="855299"/>
                <a:ext cx="11527865" cy="1083374"/>
              </a:xfrm>
              <a:prstGeom prst="rect">
                <a:avLst/>
              </a:prstGeom>
              <a:blipFill rotWithShape="0">
                <a:blip r:embed="rId3"/>
                <a:stretch>
                  <a:fillRect l="-1111" t="-3371" b="-11236"/>
                </a:stretch>
              </a:blipFill>
            </p:spPr>
            <p:txBody>
              <a:bodyPr/>
              <a:lstStyle/>
              <a:p>
                <a:r>
                  <a:rPr lang="en-US">
                    <a:noFill/>
                  </a:rPr>
                  <a:t> </a:t>
                </a:r>
              </a:p>
            </p:txBody>
          </p:sp>
        </mc:Fallback>
      </mc:AlternateContent>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5" name="Rectangle 6"/>
              <p:cNvSpPr/>
              <p:nvPr/>
            </p:nvSpPr>
            <p:spPr>
              <a:xfrm>
                <a:off x="388677" y="1877268"/>
                <a:ext cx="11527865" cy="1083374"/>
              </a:xfrm>
              <a:prstGeom prst="rect">
                <a:avLst/>
              </a:prstGeom>
            </p:spPr>
            <p:txBody>
              <a:bodyPr wrap="square">
                <a:spAutoFit/>
              </a:bodyPr>
              <a:lstStyle/>
              <a:p>
                <a:pPr>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trò</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chữ</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sô</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5,6,7,8,9</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xuất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hiện</a:t>
                </a:r>
                <a:r>
                  <a:rPr lang="en-US" sz="2800" dirty="0">
                    <a:solidFill>
                      <a:prstClr val="black"/>
                    </a:solidFill>
                    <a:latin typeface="Times New Roman" panose="02020603050405020304" pitchFamily="18" charset="0"/>
                    <a:ea typeface="Times New Roman" panose="02020603050405020304" pitchFamily="18" charset="0"/>
                  </a:rPr>
                  <a:t> ở </a:t>
                </a:r>
                <a:r>
                  <a:rPr lang="en-US" sz="2800" dirty="0" err="1">
                    <a:solidFill>
                      <a:prstClr val="black"/>
                    </a:solidFill>
                    <a:latin typeface="Times New Roman" panose="02020603050405020304" pitchFamily="18" charset="0"/>
                    <a:ea typeface="Times New Roman" panose="02020603050405020304" pitchFamily="18" charset="0"/>
                  </a:rPr>
                  <a:t>hàng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đơn</a:t>
                </a:r>
                <a:r>
                  <a:rPr lang="en-US" sz="2800" dirty="0">
                    <a:solidFill>
                      <a:prstClr val="black"/>
                    </a:solidFill>
                    <a:latin typeface="Times New Roman" panose="02020603050405020304" pitchFamily="18" charset="0"/>
                    <a:ea typeface="Times New Roman" panose="02020603050405020304" pitchFamily="18" charset="0"/>
                  </a:rPr>
                  <a:t> vị là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4!=24</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lần</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5" name="Rectangle 6"/>
              <p:cNvSpPr>
                <a:spLocks noRot="1" noChangeAspect="1" noMove="1" noResize="1" noEditPoints="1" noAdjustHandles="1" noChangeArrowheads="1" noChangeShapeType="1" noTextEdit="1"/>
              </p:cNvSpPr>
              <p:nvPr/>
            </p:nvSpPr>
            <p:spPr>
              <a:xfrm>
                <a:off x="388677" y="1877268"/>
                <a:ext cx="11527865" cy="1083374"/>
              </a:xfrm>
              <a:prstGeom prst="rect">
                <a:avLst/>
              </a:prstGeom>
              <a:blipFill rotWithShape="0">
                <a:blip r:embed="rId4"/>
                <a:stretch>
                  <a:fillRect l="-1111" t="-3933" b="-11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6"/>
              <p:cNvSpPr/>
              <p:nvPr/>
            </p:nvSpPr>
            <p:spPr>
              <a:xfrm>
                <a:off x="408917" y="3071906"/>
                <a:ext cx="11527865" cy="548099"/>
              </a:xfrm>
              <a:prstGeom prst="rect">
                <a:avLst/>
              </a:prstGeom>
            </p:spPr>
            <p:txBody>
              <a:bodyPr wrap="square">
                <a:spAutoFit/>
              </a:bodyPr>
              <a:lstStyle/>
              <a:p>
                <a:pPr>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Tổng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các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sô</a:t>
                </a:r>
                <a:r>
                  <a:rPr lang="en-US" sz="2800" dirty="0">
                    <a:solidFill>
                      <a:prstClr val="black"/>
                    </a:solidFill>
                    <a:latin typeface="Times New Roman" panose="02020603050405020304" pitchFamily="18" charset="0"/>
                    <a:ea typeface="Times New Roman" panose="02020603050405020304" pitchFamily="18" charset="0"/>
                  </a:rPr>
                  <a:t>́ ở </a:t>
                </a:r>
                <a:r>
                  <a:rPr lang="en-US" sz="2800" dirty="0" err="1">
                    <a:solidFill>
                      <a:prstClr val="black"/>
                    </a:solidFill>
                    <a:latin typeface="Times New Roman" panose="02020603050405020304" pitchFamily="18" charset="0"/>
                    <a:ea typeface="Times New Roman" panose="02020603050405020304" pitchFamily="18" charset="0"/>
                  </a:rPr>
                  <a:t>hàng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đơn</a:t>
                </a:r>
                <a:r>
                  <a:rPr lang="en-US" sz="2800" dirty="0">
                    <a:solidFill>
                      <a:prstClr val="black"/>
                    </a:solidFill>
                    <a:latin typeface="Times New Roman" panose="02020603050405020304" pitchFamily="18" charset="0"/>
                    <a:ea typeface="Times New Roman" panose="02020603050405020304" pitchFamily="18" charset="0"/>
                  </a:rPr>
                  <a:t> vị là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24</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5+6+7+8+9</m:t>
                        </m:r>
                      </m:e>
                    </m:d>
                    <m:r>
                      <a:rPr lang="en-US" sz="2800" i="1">
                        <a:solidFill>
                          <a:prstClr val="black"/>
                        </a:solidFill>
                        <a:latin typeface="Cambria Math" panose="02040503050406030204" pitchFamily="18" charset="0"/>
                        <a:ea typeface="Times New Roman" panose="02020603050405020304" pitchFamily="18" charset="0"/>
                      </a:rPr>
                      <m:t>=840</m:t>
                    </m:r>
                  </m:oMath>
                </a14:m>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4" name="Rectangle 6"/>
              <p:cNvSpPr>
                <a:spLocks noRot="1" noChangeAspect="1" noMove="1" noResize="1" noEditPoints="1" noAdjustHandles="1" noChangeArrowheads="1" noChangeShapeType="1" noTextEdit="1"/>
              </p:cNvSpPr>
              <p:nvPr/>
            </p:nvSpPr>
            <p:spPr>
              <a:xfrm>
                <a:off x="408917" y="3071906"/>
                <a:ext cx="11527865" cy="548099"/>
              </a:xfrm>
              <a:prstGeom prst="rect">
                <a:avLst/>
              </a:prstGeom>
              <a:blipFill rotWithShape="0">
                <a:blip r:embed="rId5"/>
                <a:stretch>
                  <a:fillRect l="-1058" t="-7778" b="-30000"/>
                </a:stretch>
              </a:blipFill>
            </p:spPr>
            <p:txBody>
              <a:bodyPr/>
              <a:lstStyle/>
              <a:p>
                <a:r>
                  <a:rPr lang="en-US">
                    <a:noFill/>
                  </a:rPr>
                  <a:t> </a:t>
                </a:r>
              </a:p>
            </p:txBody>
          </p:sp>
        </mc:Fallback>
      </mc:AlternateContent>
      <p:sp>
        <p:nvSpPr>
          <p:cNvPr id="16" name="Rectangle 6"/>
          <p:cNvSpPr/>
          <p:nvPr/>
        </p:nvSpPr>
        <p:spPr>
          <a:xfrm>
            <a:off x="408919" y="3789103"/>
            <a:ext cx="11527865" cy="1043619"/>
          </a:xfrm>
          <a:prstGeom prst="rect">
            <a:avLst/>
          </a:prstGeom>
        </p:spPr>
        <p:txBody>
          <a:bodyPr wrap="square">
            <a:spAutoFit/>
          </a:bodyPr>
          <a:lstStyle/>
          <a:p>
            <a:pPr>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Tương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xuất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hiện</a:t>
            </a:r>
            <a:r>
              <a:rPr lang="en-US" sz="2800" dirty="0">
                <a:solidFill>
                  <a:prstClr val="black"/>
                </a:solidFill>
                <a:latin typeface="Times New Roman" panose="02020603050405020304" pitchFamily="18" charset="0"/>
                <a:ea typeface="Times New Roman" panose="02020603050405020304" pitchFamily="18" charset="0"/>
              </a:rPr>
              <a:t> ở </a:t>
            </a:r>
            <a:r>
              <a:rPr lang="en-US" sz="2800" dirty="0" err="1">
                <a:solidFill>
                  <a:prstClr val="black"/>
                </a:solidFill>
                <a:latin typeface="Times New Roman" panose="02020603050405020304" pitchFamily="18" charset="0"/>
                <a:ea typeface="Times New Roman" panose="02020603050405020304" pitchFamily="18" charset="0"/>
              </a:rPr>
              <a:t>các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hàng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chục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trăm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nghìn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chục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nghìn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của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sô</a:t>
            </a:r>
            <a:r>
              <a:rPr lang="en-US" sz="2800" dirty="0">
                <a:solidFill>
                  <a:prstClr val="black"/>
                </a:solidFill>
                <a:latin typeface="Times New Roman" panose="02020603050405020304" pitchFamily="18" charset="0"/>
                <a:ea typeface="Times New Roman" panose="02020603050405020304" pitchFamily="18" charset="0"/>
              </a:rPr>
              <a:t>́ là 24 </a:t>
            </a:r>
            <a:r>
              <a:rPr lang="en-US" sz="2800" dirty="0" err="1">
                <a:solidFill>
                  <a:prstClr val="black"/>
                </a:solidFill>
                <a:latin typeface="Times New Roman" panose="02020603050405020304" pitchFamily="18" charset="0"/>
                <a:ea typeface="Times New Roman" panose="02020603050405020304" pitchFamily="18" charset="0"/>
              </a:rPr>
              <a:t>lần</a:t>
            </a:r>
            <a:r>
              <a:rPr lang="en-US" sz="2800" dirty="0">
                <a:solidFill>
                  <a:prstClr val="black"/>
                </a:solidFill>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17" name="Rectangle 6"/>
              <p:cNvSpPr/>
              <p:nvPr/>
            </p:nvSpPr>
            <p:spPr>
              <a:xfrm>
                <a:off x="408922" y="4918623"/>
                <a:ext cx="11527865" cy="587853"/>
              </a:xfrm>
              <a:prstGeom prst="rect">
                <a:avLst/>
              </a:prstGeom>
            </p:spPr>
            <p:txBody>
              <a:bodyPr wrap="square">
                <a:spAutoFit/>
              </a:bodyPr>
              <a:lstStyle/>
              <a:p>
                <a:pPr>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Vậy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các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sô</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thuộc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tập</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𝑆</m:t>
                    </m:r>
                  </m:oMath>
                </a14:m>
                <a:r>
                  <a:rPr lang="en-US" sz="2800" dirty="0">
                    <a:solidFill>
                      <a:prstClr val="black"/>
                    </a:solidFill>
                    <a:latin typeface="Times New Roman" panose="02020603050405020304" pitchFamily="18" charset="0"/>
                    <a:ea typeface="Times New Roman" panose="02020603050405020304" pitchFamily="18" charset="0"/>
                  </a:rPr>
                  <a:t> là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840</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1+10+1</m:t>
                        </m:r>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0</m:t>
                            </m:r>
                          </m:e>
                          <m:sup>
                            <m:r>
                              <a:rPr lang="en-US" sz="2800" i="1">
                                <a:solidFill>
                                  <a:prstClr val="black"/>
                                </a:solidFill>
                                <a:latin typeface="Cambria Math" panose="02040503050406030204" pitchFamily="18" charset="0"/>
                                <a:ea typeface="Times New Roman" panose="02020603050405020304" pitchFamily="18" charset="0"/>
                              </a:rPr>
                              <m:t>2</m:t>
                            </m:r>
                          </m:sup>
                        </m:sSup>
                        <m:r>
                          <a:rPr lang="en-US" sz="2800" i="1">
                            <a:solidFill>
                              <a:prstClr val="black"/>
                            </a:solidFill>
                            <a:latin typeface="Cambria Math" panose="02040503050406030204" pitchFamily="18" charset="0"/>
                            <a:ea typeface="Times New Roman" panose="02020603050405020304" pitchFamily="18" charset="0"/>
                          </a:rPr>
                          <m:t>+1</m:t>
                        </m:r>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0</m:t>
                            </m:r>
                          </m:e>
                          <m:sup>
                            <m:r>
                              <a:rPr lang="en-US" sz="2800" i="1">
                                <a:solidFill>
                                  <a:prstClr val="black"/>
                                </a:solidFill>
                                <a:latin typeface="Cambria Math" panose="02040503050406030204" pitchFamily="18" charset="0"/>
                                <a:ea typeface="Times New Roman" panose="02020603050405020304" pitchFamily="18" charset="0"/>
                              </a:rPr>
                              <m:t>3</m:t>
                            </m:r>
                          </m:sup>
                        </m:sSup>
                        <m:r>
                          <a:rPr lang="en-US" sz="2800" i="1">
                            <a:solidFill>
                              <a:prstClr val="black"/>
                            </a:solidFill>
                            <a:latin typeface="Cambria Math" panose="02040503050406030204" pitchFamily="18" charset="0"/>
                            <a:ea typeface="Times New Roman" panose="02020603050405020304" pitchFamily="18" charset="0"/>
                          </a:rPr>
                          <m:t>+1</m:t>
                        </m:r>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0</m:t>
                            </m:r>
                          </m:e>
                          <m:sup>
                            <m:r>
                              <a:rPr lang="en-US" sz="2800" i="1">
                                <a:solidFill>
                                  <a:prstClr val="black"/>
                                </a:solidFill>
                                <a:latin typeface="Cambria Math" panose="02040503050406030204" pitchFamily="18" charset="0"/>
                                <a:ea typeface="Times New Roman" panose="02020603050405020304" pitchFamily="18" charset="0"/>
                              </a:rPr>
                              <m:t>4</m:t>
                            </m:r>
                          </m:sup>
                        </m:sSup>
                      </m:e>
                    </m:d>
                    <m:r>
                      <a:rPr lang="en-US" sz="2800" i="1">
                        <a:solidFill>
                          <a:prstClr val="black"/>
                        </a:solidFill>
                        <a:latin typeface="Cambria Math" panose="02040503050406030204" pitchFamily="18" charset="0"/>
                        <a:ea typeface="Times New Roman" panose="02020603050405020304" pitchFamily="18" charset="0"/>
                      </a:rPr>
                      <m:t>=9333240</m:t>
                    </m:r>
                  </m:oMath>
                </a14:m>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7" name="Rectangle 6"/>
              <p:cNvSpPr>
                <a:spLocks noRot="1" noChangeAspect="1" noMove="1" noResize="1" noEditPoints="1" noAdjustHandles="1" noChangeArrowheads="1" noChangeShapeType="1" noTextEdit="1"/>
              </p:cNvSpPr>
              <p:nvPr/>
            </p:nvSpPr>
            <p:spPr>
              <a:xfrm>
                <a:off x="408922" y="4918623"/>
                <a:ext cx="11527865" cy="587853"/>
              </a:xfrm>
              <a:prstGeom prst="rect">
                <a:avLst/>
              </a:prstGeom>
              <a:blipFill rotWithShape="0">
                <a:blip r:embed="rId6"/>
                <a:stretch>
                  <a:fillRect l="-1058" t="-7292" b="-21875"/>
                </a:stretch>
              </a:blipFill>
            </p:spPr>
            <p:txBody>
              <a:bodyPr/>
              <a:lstStyle/>
              <a:p>
                <a:r>
                  <a:rPr lang="en-US">
                    <a:noFill/>
                  </a:rPr>
                  <a:t> </a:t>
                </a:r>
              </a:p>
            </p:txBody>
          </p:sp>
        </mc:Fallback>
      </mc:AlternateContent>
      <p:sp>
        <p:nvSpPr>
          <p:cNvPr id="10" name="Isosceles Triangle 9">
            <a:hlinkClick r:id="rId7"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hlinkClick r:id="rId8"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76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4" grpId="0"/>
      <p:bldP spid="16" grpId="0"/>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1"/>
              <p:cNvSpPr/>
              <p:nvPr/>
            </p:nvSpPr>
            <p:spPr>
              <a:xfrm>
                <a:off x="173311" y="1578555"/>
                <a:ext cx="11286186" cy="2628412"/>
              </a:xfrm>
              <a:prstGeom prst="rect">
                <a:avLst/>
              </a:prstGeom>
            </p:spPr>
            <p:txBody>
              <a:bodyPr wrap="square">
                <a:spAutoFit/>
              </a:bodyPr>
              <a:lstStyle/>
              <a:p>
                <a:pPr marL="457200" algn="just">
                  <a:spcBef>
                    <a:spcPts val="600"/>
                  </a:spcBef>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9.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gian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𝑛</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biệt</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𝑛</m:t>
                    </m:r>
                    <m:r>
                      <a:rPr lang="en-US" sz="3200" i="1">
                        <a:solidFill>
                          <a:prstClr val="black"/>
                        </a:solidFill>
                        <a:latin typeface="Cambria Math" panose="02040503050406030204" pitchFamily="18" charset="0"/>
                        <a:ea typeface="Times New Roman" panose="02020603050405020304" pitchFamily="18" charset="0"/>
                      </a:rPr>
                      <m:t>&gt;</m:t>
                    </m:r>
                    <m:r>
                      <a:rPr lang="en-US" sz="3200" i="1">
                        <a:solidFill>
                          <a:prstClr val="black"/>
                        </a:solidFill>
                        <a:latin typeface="Cambria Math" panose="02040503050406030204" pitchFamily="18" charset="0"/>
                        <a:ea typeface="Times New Roman" panose="02020603050405020304" pitchFamily="18" charset="0"/>
                      </a:rPr>
                      <m:t>4</m:t>
                    </m:r>
                  </m:oMath>
                </a14:m>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𝑛</m:t>
                    </m:r>
                    <m:r>
                      <a:rPr lang="en-US" sz="3200" i="1">
                        <a:solidFill>
                          <a:prstClr val="black"/>
                        </a:solidFill>
                        <a:latin typeface="Cambria Math" panose="02040503050406030204" pitchFamily="18" charset="0"/>
                        <a:ea typeface="Times New Roman" panose="02020603050405020304" pitchFamily="18" charset="0"/>
                      </a:rPr>
                      <m:t>∈</m:t>
                    </m:r>
                    <m:r>
                      <a:rPr lang="en-US" sz="3200" i="1">
                        <a:solidFill>
                          <a:prstClr val="black"/>
                        </a:solidFill>
                        <a:latin typeface="Cambria Math" panose="02040503050406030204" pitchFamily="18" charset="0"/>
                        <a:ea typeface="Times New Roman" panose="02020603050405020304" pitchFamily="18" charset="0"/>
                      </a:rPr>
                      <m:t>ℕ</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thẳng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hàng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𝑛</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đúng</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𝑛</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cùng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nằm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trên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một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mặt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phẳng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Tìm</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𝑛</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sao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từ</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m:t>
                    </m:r>
                    <m:r>
                      <a:rPr lang="en-US" sz="3200" i="1">
                        <a:solidFill>
                          <a:prstClr val="black"/>
                        </a:solidFill>
                        <a:latin typeface="Cambria Math" panose="02040503050406030204" pitchFamily="18" charset="0"/>
                        <a:ea typeface="Times New Roman" panose="02020603050405020304" pitchFamily="18" charset="0"/>
                      </a:rPr>
                      <m:t>𝑛</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đã</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tạo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ra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đúng</a:t>
                </a:r>
                <a:r>
                  <a:rPr lang="en-US" sz="32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201</m:t>
                    </m:r>
                  </m:oMath>
                </a14:m>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mặt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phẳng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phân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biệt</a:t>
                </a:r>
                <a:r>
                  <a:rPr lang="en-US" sz="3200" dirty="0">
                    <a:solidFill>
                      <a:prstClr val="black"/>
                    </a:solidFill>
                    <a:latin typeface="Times New Roman" panose="02020603050405020304" pitchFamily="18" charset="0"/>
                    <a:ea typeface="Times New Roman" panose="02020603050405020304" pitchFamily="18" charset="0"/>
                  </a:rPr>
                  <a:t>.</a:t>
                </a:r>
              </a:p>
              <a:p>
                <a:pPr algn="just">
                  <a:lnSpc>
                    <a:spcPct val="115000"/>
                  </a:lnSpc>
                </a:pPr>
                <a:r>
                  <a:rPr lang="fr-FR" sz="3200" b="1" dirty="0">
                    <a:solidFill>
                      <a:srgbClr val="0000FF"/>
                    </a:solidFill>
                    <a:latin typeface="Times New Roman" panose="02020603050405020304" pitchFamily="18" charset="0"/>
                    <a:ea typeface="Times New Roman" panose="02020603050405020304" pitchFamily="18" charset="0"/>
                  </a:rPr>
                  <a:t>	A.</a:t>
                </a:r>
                <a:r>
                  <a:rPr lang="fr-FR"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8</m:t>
                    </m:r>
                  </m:oMath>
                </a14:m>
                <a:r>
                  <a:rPr lang="fr-FR" sz="3200" dirty="0">
                    <a:solidFill>
                      <a:prstClr val="black"/>
                    </a:solidFill>
                    <a:latin typeface="Times New Roman" panose="02020603050405020304" pitchFamily="18" charset="0"/>
                    <a:ea typeface="Times New Roman" panose="02020603050405020304" pitchFamily="18" charset="0"/>
                  </a:rPr>
                  <a:t>.	</a:t>
                </a:r>
                <a:r>
                  <a:rPr lang="vi-VN" sz="3200" dirty="0" smtClean="0">
                    <a:solidFill>
                      <a:prstClr val="black"/>
                    </a:solidFill>
                    <a:latin typeface="Times New Roman" panose="02020603050405020304" pitchFamily="18" charset="0"/>
                    <a:ea typeface="Times New Roman" panose="02020603050405020304" pitchFamily="18" charset="0"/>
                  </a:rPr>
                  <a:t>	</a:t>
                </a:r>
                <a:r>
                  <a:rPr lang="fr-FR" sz="3200" b="1" dirty="0" smtClean="0">
                    <a:solidFill>
                      <a:srgbClr val="0000FF"/>
                    </a:solidFill>
                    <a:latin typeface="Times New Roman" panose="02020603050405020304" pitchFamily="18" charset="0"/>
                    <a:ea typeface="Times New Roman" panose="02020603050405020304" pitchFamily="18" charset="0"/>
                  </a:rPr>
                  <a:t>B</a:t>
                </a:r>
                <a:r>
                  <a:rPr lang="fr-FR" sz="3200" b="1" dirty="0">
                    <a:solidFill>
                      <a:srgbClr val="0000FF"/>
                    </a:solidFill>
                    <a:latin typeface="Times New Roman" panose="02020603050405020304" pitchFamily="18" charset="0"/>
                    <a:ea typeface="Times New Roman" panose="02020603050405020304" pitchFamily="18" charset="0"/>
                  </a:rPr>
                  <a:t>.</a:t>
                </a:r>
                <a:r>
                  <a:rPr lang="fr-FR"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12</m:t>
                    </m:r>
                  </m:oMath>
                </a14:m>
                <a:r>
                  <a:rPr lang="fr-FR" sz="3200" dirty="0" smtClean="0">
                    <a:solidFill>
                      <a:prstClr val="black"/>
                    </a:solidFill>
                    <a:latin typeface="Times New Roman" panose="02020603050405020304" pitchFamily="18" charset="0"/>
                    <a:ea typeface="Times New Roman" panose="02020603050405020304" pitchFamily="18" charset="0"/>
                  </a:rPr>
                  <a:t>.</a:t>
                </a:r>
                <a:r>
                  <a:rPr lang="vi-VN" sz="3200" dirty="0" smtClean="0">
                    <a:solidFill>
                      <a:prstClr val="black"/>
                    </a:solidFill>
                    <a:latin typeface="Times New Roman" panose="02020603050405020304" pitchFamily="18" charset="0"/>
                    <a:ea typeface="Times New Roman" panose="02020603050405020304" pitchFamily="18" charset="0"/>
                  </a:rPr>
                  <a:t>	</a:t>
                </a:r>
                <a:r>
                  <a:rPr lang="fr-FR" sz="3200" dirty="0">
                    <a:solidFill>
                      <a:prstClr val="black"/>
                    </a:solidFill>
                    <a:latin typeface="Times New Roman" panose="02020603050405020304" pitchFamily="18" charset="0"/>
                    <a:ea typeface="Times New Roman" panose="02020603050405020304" pitchFamily="18" charset="0"/>
                  </a:rPr>
                  <a:t>	</a:t>
                </a:r>
                <a:r>
                  <a:rPr lang="fr-FR" sz="3200" b="1" dirty="0">
                    <a:solidFill>
                      <a:srgbClr val="0000FF"/>
                    </a:solidFill>
                    <a:latin typeface="Times New Roman" panose="02020603050405020304" pitchFamily="18" charset="0"/>
                    <a:ea typeface="Times New Roman" panose="02020603050405020304" pitchFamily="18" charset="0"/>
                  </a:rPr>
                  <a:t>C.</a:t>
                </a:r>
                <a:r>
                  <a:rPr lang="fr-FR"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5</m:t>
                    </m:r>
                  </m:oMath>
                </a14:m>
                <a:r>
                  <a:rPr lang="fr-FR" sz="3200" dirty="0">
                    <a:solidFill>
                      <a:prstClr val="black"/>
                    </a:solidFill>
                    <a:latin typeface="Times New Roman" panose="02020603050405020304" pitchFamily="18" charset="0"/>
                    <a:ea typeface="Times New Roman" panose="02020603050405020304" pitchFamily="18" charset="0"/>
                  </a:rPr>
                  <a:t>.	</a:t>
                </a:r>
                <a:r>
                  <a:rPr lang="vi-VN" sz="3200" dirty="0" smtClean="0">
                    <a:solidFill>
                      <a:prstClr val="black"/>
                    </a:solidFill>
                    <a:latin typeface="Times New Roman" panose="02020603050405020304" pitchFamily="18" charset="0"/>
                    <a:ea typeface="Times New Roman" panose="02020603050405020304" pitchFamily="18" charset="0"/>
                  </a:rPr>
                  <a:t>	</a:t>
                </a:r>
                <a:r>
                  <a:rPr lang="fr-FR" sz="3200" b="1" dirty="0" smtClean="0">
                    <a:solidFill>
                      <a:srgbClr val="0000FF"/>
                    </a:solidFill>
                    <a:latin typeface="Times New Roman" panose="02020603050405020304" pitchFamily="18" charset="0"/>
                    <a:ea typeface="Times New Roman" panose="02020603050405020304" pitchFamily="18" charset="0"/>
                  </a:rPr>
                  <a:t>D</a:t>
                </a:r>
                <a:r>
                  <a:rPr lang="fr-FR" sz="3200" b="1" dirty="0">
                    <a:solidFill>
                      <a:srgbClr val="0000FF"/>
                    </a:solidFill>
                    <a:latin typeface="Times New Roman" panose="02020603050405020304" pitchFamily="18" charset="0"/>
                    <a:ea typeface="Times New Roman" panose="02020603050405020304" pitchFamily="18" charset="0"/>
                  </a:rPr>
                  <a:t>.</a:t>
                </a:r>
                <a:r>
                  <a:rPr lang="fr-FR"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6</m:t>
                    </m:r>
                  </m:oMath>
                </a14:m>
                <a:r>
                  <a:rPr lang="fr-FR" sz="3200" dirty="0">
                    <a:solidFill>
                      <a:prstClr val="black"/>
                    </a:solidFill>
                    <a:latin typeface="Times New Roman" panose="02020603050405020304" pitchFamily="18" charset="0"/>
                    <a:ea typeface="Times New Roman" panose="02020603050405020304" pitchFamily="18" charset="0"/>
                  </a:rPr>
                  <a:t>.</a:t>
                </a:r>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1"/>
              <p:cNvSpPr>
                <a:spLocks noRot="1" noChangeAspect="1" noMove="1" noResize="1" noEditPoints="1" noAdjustHandles="1" noChangeArrowheads="1" noChangeShapeType="1" noTextEdit="1"/>
              </p:cNvSpPr>
              <p:nvPr/>
            </p:nvSpPr>
            <p:spPr>
              <a:xfrm>
                <a:off x="173311" y="1578555"/>
                <a:ext cx="11286186" cy="2628412"/>
              </a:xfrm>
              <a:prstGeom prst="rect">
                <a:avLst/>
              </a:prstGeom>
              <a:blipFill rotWithShape="0">
                <a:blip r:embed="rId2"/>
                <a:stretch>
                  <a:fillRect t="-3248" r="-1350" b="-4872"/>
                </a:stretch>
              </a:blipFill>
            </p:spPr>
            <p:txBody>
              <a:bodyPr/>
              <a:lstStyle/>
              <a:p>
                <a:r>
                  <a:rPr lang="en-US">
                    <a:noFill/>
                  </a:rPr>
                  <a:t> </a:t>
                </a:r>
              </a:p>
            </p:txBody>
          </p:sp>
        </mc:Fallback>
      </mc:AlternateContent>
      <p:sp>
        <p:nvSpPr>
          <p:cNvPr id="8" name="Oval 6"/>
          <p:cNvSpPr/>
          <p:nvPr/>
        </p:nvSpPr>
        <p:spPr>
          <a:xfrm>
            <a:off x="7504835" y="3611591"/>
            <a:ext cx="419100" cy="5153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7"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9" name="Isosceles Triangle 8">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395610" y="196516"/>
            <a:ext cx="11527865"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9</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6"/>
              <p:cNvSpPr/>
              <p:nvPr/>
            </p:nvSpPr>
            <p:spPr>
              <a:xfrm>
                <a:off x="332866" y="671653"/>
                <a:ext cx="11527865" cy="599651"/>
              </a:xfrm>
              <a:prstGeom prst="rect">
                <a:avLst/>
              </a:prstGeom>
            </p:spPr>
            <p:txBody>
              <a:bodyPr wrap="square">
                <a:spAutoFit/>
              </a:bodyPr>
              <a:lstStyle/>
              <a:p>
                <a:pPr algn="just">
                  <a:lnSpc>
                    <a:spcPct val="115000"/>
                  </a:lnSpc>
                </a:pP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cách</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chọn</a:t>
                </a:r>
                <a:r>
                  <a:rPr lang="fr-FR"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3</m:t>
                    </m:r>
                  </m:oMath>
                </a14:m>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điểm</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trong</a:t>
                </a:r>
                <a:r>
                  <a:rPr lang="fr-FR"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điểm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biệt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sub>
                      <m:sup>
                        <m:r>
                          <a:rPr lang="en-US" sz="2800" i="1">
                            <a:solidFill>
                              <a:prstClr val="black"/>
                            </a:solidFill>
                            <a:latin typeface="Cambria Math" panose="02040503050406030204" pitchFamily="18" charset="0"/>
                            <a:ea typeface="Times New Roman" panose="02020603050405020304" pitchFamily="18" charset="0"/>
                          </a:rPr>
                          <m:t>3</m:t>
                        </m:r>
                      </m:sup>
                    </m:sSubSup>
                  </m:oMath>
                </a14:m>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2" name="Rectangle 6"/>
              <p:cNvSpPr>
                <a:spLocks noRot="1" noChangeAspect="1" noMove="1" noResize="1" noEditPoints="1" noAdjustHandles="1" noChangeArrowheads="1" noChangeShapeType="1" noTextEdit="1"/>
              </p:cNvSpPr>
              <p:nvPr/>
            </p:nvSpPr>
            <p:spPr>
              <a:xfrm>
                <a:off x="332866" y="671653"/>
                <a:ext cx="11527865" cy="599651"/>
              </a:xfrm>
              <a:prstGeom prst="rect">
                <a:avLst/>
              </a:prstGeom>
              <a:blipFill rotWithShape="0">
                <a:blip r:embed="rId3"/>
                <a:stretch>
                  <a:fillRect l="-1111" t="-4040" b="-20202"/>
                </a:stretch>
              </a:blipFill>
            </p:spPr>
            <p:txBody>
              <a:bodyPr/>
              <a:lstStyle/>
              <a:p>
                <a:r>
                  <a:rPr lang="en-US">
                    <a:noFill/>
                  </a:rPr>
                  <a:t> </a:t>
                </a:r>
              </a:p>
            </p:txBody>
          </p:sp>
        </mc:Fallback>
      </mc:AlternateContent>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5" name="Rectangle 6"/>
              <p:cNvSpPr/>
              <p:nvPr/>
            </p:nvSpPr>
            <p:spPr>
              <a:xfrm>
                <a:off x="314936" y="1263326"/>
                <a:ext cx="11527865" cy="587853"/>
              </a:xfrm>
              <a:prstGeom prst="rect">
                <a:avLst/>
              </a:prstGeom>
            </p:spPr>
            <p:txBody>
              <a:bodyPr wrap="square">
                <a:spAutoFit/>
              </a:bodyPr>
              <a:lstStyle/>
              <a:p>
                <a:pPr algn="just">
                  <a:lnSpc>
                    <a:spcPct val="115000"/>
                  </a:lnSpc>
                </a:pPr>
                <a:r>
                  <a:rPr lang="fr-FR" sz="2800" dirty="0" err="1">
                    <a:solidFill>
                      <a:prstClr val="black"/>
                    </a:solidFill>
                    <a:latin typeface="Times New Roman" panose="02020603050405020304" pitchFamily="18" charset="0"/>
                    <a:ea typeface="Times New Roman" panose="02020603050405020304" pitchFamily="18" charset="0"/>
                  </a:rPr>
                  <a:t>Số</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cách</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chọn</a:t>
                </a:r>
                <a:r>
                  <a:rPr lang="fr-FR"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3</m:t>
                    </m:r>
                  </m:oMath>
                </a14:m>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điểm</a:t>
                </a:r>
                <a:r>
                  <a:rPr lang="fr-FR" sz="2800" dirty="0">
                    <a:solidFill>
                      <a:prstClr val="black"/>
                    </a:solidFill>
                    <a:latin typeface="Times New Roman" panose="02020603050405020304" pitchFamily="18" charset="0"/>
                    <a:ea typeface="Times New Roman" panose="02020603050405020304" pitchFamily="18" charset="0"/>
                  </a:rPr>
                  <a:t> </a:t>
                </a:r>
                <a:r>
                  <a:rPr lang="fr-FR" sz="2800" dirty="0" err="1">
                    <a:solidFill>
                      <a:prstClr val="black"/>
                    </a:solidFill>
                    <a:latin typeface="Times New Roman" panose="02020603050405020304" pitchFamily="18" charset="0"/>
                    <a:ea typeface="Times New Roman" panose="02020603050405020304" pitchFamily="18" charset="0"/>
                  </a:rPr>
                  <a:t>trong</a:t>
                </a:r>
                <a:r>
                  <a:rPr lang="fr-FR"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𝑛</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điểm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cùng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nằm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trên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mặt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phẳng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𝑛</m:t>
                        </m:r>
                      </m:sub>
                      <m:sup>
                        <m:r>
                          <a:rPr lang="en-US" sz="2800" i="1">
                            <a:solidFill>
                              <a:prstClr val="black"/>
                            </a:solidFill>
                            <a:latin typeface="Cambria Math" panose="02040503050406030204" pitchFamily="18" charset="0"/>
                            <a:ea typeface="Times New Roman" panose="02020603050405020304" pitchFamily="18" charset="0"/>
                          </a:rPr>
                          <m:t>3</m:t>
                        </m:r>
                      </m:sup>
                    </m:sSubSup>
                  </m:oMath>
                </a14:m>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5" name="Rectangle 6"/>
              <p:cNvSpPr>
                <a:spLocks noRot="1" noChangeAspect="1" noMove="1" noResize="1" noEditPoints="1" noAdjustHandles="1" noChangeArrowheads="1" noChangeShapeType="1" noTextEdit="1"/>
              </p:cNvSpPr>
              <p:nvPr/>
            </p:nvSpPr>
            <p:spPr>
              <a:xfrm>
                <a:off x="314936" y="1263326"/>
                <a:ext cx="11527865" cy="587853"/>
              </a:xfrm>
              <a:prstGeom prst="rect">
                <a:avLst/>
              </a:prstGeom>
              <a:blipFill rotWithShape="0">
                <a:blip r:embed="rId4"/>
                <a:stretch>
                  <a:fillRect l="-1111" t="-6186" b="-20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305975" y="1833230"/>
                <a:ext cx="11527865" cy="599651"/>
              </a:xfrm>
              <a:prstGeom prst="rect">
                <a:avLst/>
              </a:prstGeom>
            </p:spPr>
            <p:txBody>
              <a:bodyPr wrap="square">
                <a:spAutoFit/>
              </a:bodyPr>
              <a:lstStyle/>
              <a:p>
                <a:pPr algn="just">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Số</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mặt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phẳng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điểm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𝑛</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oMath>
                </a14:m>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3" name="Rectangle 6"/>
              <p:cNvSpPr>
                <a:spLocks noRot="1" noChangeAspect="1" noMove="1" noResize="1" noEditPoints="1" noAdjustHandles="1" noChangeArrowheads="1" noChangeShapeType="1" noTextEdit="1"/>
              </p:cNvSpPr>
              <p:nvPr/>
            </p:nvSpPr>
            <p:spPr>
              <a:xfrm>
                <a:off x="305975" y="1833230"/>
                <a:ext cx="11527865" cy="599651"/>
              </a:xfrm>
              <a:prstGeom prst="rect">
                <a:avLst/>
              </a:prstGeom>
              <a:blipFill rotWithShape="0">
                <a:blip r:embed="rId5"/>
                <a:stretch>
                  <a:fillRect l="-1058" t="-5102" b="-21429"/>
                </a:stretch>
              </a:blipFill>
            </p:spPr>
            <p:txBody>
              <a:bodyPr/>
              <a:lstStyle/>
              <a:p>
                <a:r>
                  <a:rPr lang="en-US">
                    <a:noFill/>
                  </a:rPr>
                  <a:t> </a:t>
                </a:r>
              </a:p>
            </p:txBody>
          </p:sp>
        </mc:Fallback>
      </mc:AlternateContent>
      <p:sp>
        <p:nvSpPr>
          <p:cNvPr id="16" name="Rectangle 6"/>
          <p:cNvSpPr/>
          <p:nvPr/>
        </p:nvSpPr>
        <p:spPr>
          <a:xfrm>
            <a:off x="356226" y="2382712"/>
            <a:ext cx="11527865" cy="548099"/>
          </a:xfrm>
          <a:prstGeom prst="rect">
            <a:avLst/>
          </a:prstGeom>
        </p:spPr>
        <p:txBody>
          <a:bodyPr wrap="square">
            <a:spAutoFit/>
          </a:bodyPr>
          <a:lstStyle/>
          <a:p>
            <a:pPr algn="just">
              <a:lnSpc>
                <a:spcPct val="115000"/>
              </a:lnSpc>
            </a:pPr>
            <a:r>
              <a:rPr lang="en-US" sz="2800" dirty="0" err="1">
                <a:solidFill>
                  <a:prstClr val="black"/>
                </a:solidFill>
                <a:latin typeface="Times New Roman" panose="02020603050405020304" pitchFamily="18" charset="0"/>
                <a:ea typeface="Times New Roman" panose="02020603050405020304" pitchFamily="18" charset="0"/>
              </a:rPr>
              <a:t>Như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vậy</a:t>
            </a:r>
            <a:r>
              <a:rPr lang="en-US" sz="2800" dirty="0">
                <a:solidFill>
                  <a:prstClr val="black"/>
                </a:solidFill>
                <a:latin typeface="Times New Roman" panose="02020603050405020304" pitchFamily="18" charset="0"/>
                <a:ea typeface="Times New Roman" panose="02020603050405020304" pitchFamily="18" charset="0"/>
              </a:rPr>
              <a:t>:</a:t>
            </a:r>
          </a:p>
        </p:txBody>
      </p:sp>
      <mc:AlternateContent xmlns:mc="http://schemas.openxmlformats.org/markup-compatibility/2006" xmlns:a14="http://schemas.microsoft.com/office/drawing/2010/main">
        <mc:Choice Requires="a14">
          <p:sp>
            <p:nvSpPr>
              <p:cNvPr id="17" name="Rectangle 6"/>
              <p:cNvSpPr/>
              <p:nvPr/>
            </p:nvSpPr>
            <p:spPr>
              <a:xfrm>
                <a:off x="176625" y="2795108"/>
                <a:ext cx="11527865" cy="1053943"/>
              </a:xfrm>
              <a:prstGeom prst="rect">
                <a:avLst/>
              </a:prstGeom>
            </p:spPr>
            <p:txBody>
              <a:bodyPr wrap="square">
                <a:spAutoFit/>
              </a:bodyPr>
              <a:lstStyle/>
              <a:p>
                <a:pPr algn="just">
                  <a:lnSpc>
                    <a:spcPct val="115000"/>
                  </a:lnSpc>
                </a:pPr>
                <a14:m>
                  <m:oMathPara xmlns:m="http://schemas.openxmlformats.org/officeDocument/2006/math">
                    <m:oMathParaPr>
                      <m:jc m:val="centerGroup"/>
                    </m:oMathParaPr>
                    <m:oMath xmlns:m="http://schemas.openxmlformats.org/officeDocument/2006/math">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𝐶</m:t>
                          </m:r>
                        </m:e>
                        <m:sub>
                          <m:r>
                            <a:rPr lang="en-US" sz="2800" i="1">
                              <a:solidFill>
                                <a:prstClr val="black"/>
                              </a:solidFill>
                              <a:latin typeface="Cambria Math" panose="02040503050406030204" pitchFamily="18" charset="0"/>
                              <a:ea typeface="Times New Roman" panose="02020603050405020304" pitchFamily="18" charset="0"/>
                            </a:rPr>
                            <m:t>𝑛</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201</m:t>
                      </m:r>
                      <m:r>
                        <a:rPr lang="en-US" sz="28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en-US" sz="2800" i="1">
                              <a:solidFill>
                                <a:prstClr val="black"/>
                              </a:solidFill>
                              <a:latin typeface="Cambria Math"/>
                              <a:ea typeface="Times New Roman" panose="02020603050405020304" pitchFamily="18" charset="0"/>
                            </a:rPr>
                          </m:ctrlPr>
                        </m:fPr>
                        <m:num>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e>
                          </m:d>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e>
                          </m:d>
                        </m:num>
                        <m:den>
                          <m:r>
                            <a:rPr lang="en-US" sz="2800" i="1">
                              <a:solidFill>
                                <a:prstClr val="black"/>
                              </a:solidFill>
                              <a:latin typeface="Cambria Math" panose="02040503050406030204" pitchFamily="18" charset="0"/>
                              <a:ea typeface="Times New Roman" panose="02020603050405020304" pitchFamily="18" charset="0"/>
                            </a:rPr>
                            <m:t>6</m:t>
                          </m:r>
                        </m:den>
                      </m:f>
                      <m:r>
                        <a:rPr lang="en-US" sz="2800" i="1">
                          <a:solidFill>
                            <a:prstClr val="black"/>
                          </a:solidFill>
                          <a:latin typeface="Cambria Math" panose="02040503050406030204" pitchFamily="18" charset="0"/>
                          <a:ea typeface="Times New Roman" panose="02020603050405020304" pitchFamily="18" charset="0"/>
                        </a:rPr>
                        <m:t>−</m:t>
                      </m:r>
                      <m:f>
                        <m:fPr>
                          <m:ctrlPr>
                            <a:rPr lang="en-US" sz="2800" i="1">
                              <a:solidFill>
                                <a:prstClr val="black"/>
                              </a:solidFill>
                              <a:latin typeface="Cambria Math"/>
                              <a:ea typeface="Times New Roman" panose="02020603050405020304" pitchFamily="18" charset="0"/>
                            </a:rPr>
                          </m:ctrlPr>
                        </m:fPr>
                        <m:num>
                          <m:r>
                            <a:rPr lang="en-US" sz="2800" i="1">
                              <a:solidFill>
                                <a:prstClr val="black"/>
                              </a:solidFill>
                              <a:latin typeface="Cambria Math" panose="02040503050406030204" pitchFamily="18" charset="0"/>
                              <a:ea typeface="Times New Roman" panose="02020603050405020304" pitchFamily="18" charset="0"/>
                            </a:rPr>
                            <m:t>𝑛</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e>
                          </m:d>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e>
                          </m:d>
                        </m:num>
                        <m:den>
                          <m:r>
                            <a:rPr lang="en-US" sz="2800" i="1">
                              <a:solidFill>
                                <a:prstClr val="black"/>
                              </a:solidFill>
                              <a:latin typeface="Cambria Math" panose="02040503050406030204" pitchFamily="18" charset="0"/>
                              <a:ea typeface="Times New Roman" panose="02020603050405020304" pitchFamily="18" charset="0"/>
                            </a:rPr>
                            <m:t>6</m:t>
                          </m:r>
                        </m:den>
                      </m:f>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200</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7" name="Rectangle 6"/>
              <p:cNvSpPr>
                <a:spLocks noRot="1" noChangeAspect="1" noMove="1" noResize="1" noEditPoints="1" noAdjustHandles="1" noChangeArrowheads="1" noChangeShapeType="1" noTextEdit="1"/>
              </p:cNvSpPr>
              <p:nvPr/>
            </p:nvSpPr>
            <p:spPr>
              <a:xfrm>
                <a:off x="176625" y="2795108"/>
                <a:ext cx="11527865" cy="10539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6"/>
              <p:cNvSpPr/>
              <p:nvPr/>
            </p:nvSpPr>
            <p:spPr>
              <a:xfrm>
                <a:off x="3113193" y="3764971"/>
                <a:ext cx="8919149" cy="1053943"/>
              </a:xfrm>
              <a:prstGeom prst="rect">
                <a:avLst/>
              </a:prstGeom>
            </p:spPr>
            <p:txBody>
              <a:bodyPr wrap="square">
                <a:spAutoFit/>
              </a:bodyPr>
              <a:lstStyle/>
              <a:p>
                <a:pPr algn="just">
                  <a:lnSpc>
                    <a:spcPct val="115000"/>
                  </a:lnSpc>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en-US" sz="2800" i="1">
                              <a:solidFill>
                                <a:prstClr val="black"/>
                              </a:solidFill>
                              <a:latin typeface="Cambria Math"/>
                              <a:ea typeface="Times New Roman" panose="02020603050405020304" pitchFamily="18" charset="0"/>
                            </a:rPr>
                          </m:ctrlPr>
                        </m:fPr>
                        <m:num>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e>
                          </m:d>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e>
                          </m:d>
                        </m:num>
                        <m:den>
                          <m:r>
                            <a:rPr lang="en-US" sz="2800" i="1">
                              <a:solidFill>
                                <a:prstClr val="black"/>
                              </a:solidFill>
                              <a:latin typeface="Cambria Math" panose="02040503050406030204" pitchFamily="18" charset="0"/>
                              <a:ea typeface="Times New Roman" panose="02020603050405020304" pitchFamily="18" charset="0"/>
                            </a:rPr>
                            <m:t>6</m:t>
                          </m:r>
                        </m:den>
                      </m:f>
                      <m:r>
                        <a:rPr lang="en-US" sz="2800" i="1">
                          <a:solidFill>
                            <a:prstClr val="black"/>
                          </a:solidFill>
                          <a:latin typeface="Cambria Math" panose="02040503050406030204" pitchFamily="18" charset="0"/>
                          <a:ea typeface="Times New Roman" panose="02020603050405020304" pitchFamily="18" charset="0"/>
                        </a:rPr>
                        <m:t>−</m:t>
                      </m:r>
                      <m:f>
                        <m:fPr>
                          <m:ctrlPr>
                            <a:rPr lang="en-US" sz="2800" i="1">
                              <a:solidFill>
                                <a:prstClr val="black"/>
                              </a:solidFill>
                              <a:latin typeface="Cambria Math"/>
                              <a:ea typeface="Times New Roman" panose="02020603050405020304" pitchFamily="18" charset="0"/>
                            </a:rPr>
                          </m:ctrlPr>
                        </m:fPr>
                        <m:num>
                          <m:r>
                            <a:rPr lang="en-US" sz="2800" i="1">
                              <a:solidFill>
                                <a:prstClr val="black"/>
                              </a:solidFill>
                              <a:latin typeface="Cambria Math" panose="02040503050406030204" pitchFamily="18" charset="0"/>
                              <a:ea typeface="Times New Roman" panose="02020603050405020304" pitchFamily="18" charset="0"/>
                            </a:rPr>
                            <m:t>𝑛</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m:t>
                              </m:r>
                            </m:e>
                          </m:d>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e>
                          </m:d>
                        </m:num>
                        <m:den>
                          <m:r>
                            <a:rPr lang="en-US" sz="2800" i="1">
                              <a:solidFill>
                                <a:prstClr val="black"/>
                              </a:solidFill>
                              <a:latin typeface="Cambria Math" panose="02040503050406030204" pitchFamily="18" charset="0"/>
                              <a:ea typeface="Times New Roman" panose="02020603050405020304" pitchFamily="18" charset="0"/>
                            </a:rPr>
                            <m:t>6</m:t>
                          </m:r>
                        </m:den>
                      </m:f>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200</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8" name="Rectangle 6"/>
              <p:cNvSpPr>
                <a:spLocks noRot="1" noChangeAspect="1" noMove="1" noResize="1" noEditPoints="1" noAdjustHandles="1" noChangeArrowheads="1" noChangeShapeType="1" noTextEdit="1"/>
              </p:cNvSpPr>
              <p:nvPr/>
            </p:nvSpPr>
            <p:spPr>
              <a:xfrm>
                <a:off x="3113193" y="3764971"/>
                <a:ext cx="8919149" cy="105394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6"/>
              <p:cNvSpPr/>
              <p:nvPr/>
            </p:nvSpPr>
            <p:spPr>
              <a:xfrm>
                <a:off x="269248" y="4798472"/>
                <a:ext cx="11438233" cy="587853"/>
              </a:xfrm>
              <a:prstGeom prst="rect">
                <a:avLst/>
              </a:prstGeom>
            </p:spPr>
            <p:txBody>
              <a:bodyPr wrap="square">
                <a:spAutoFit/>
              </a:bodyPr>
              <a:lstStyle/>
              <a:p>
                <a:pPr algn="just">
                  <a:lnSpc>
                    <a:spcPct val="115000"/>
                  </a:lnSpc>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2800" i="1">
                          <a:solidFill>
                            <a:prstClr val="black"/>
                          </a:solidFill>
                          <a:latin typeface="Cambria Math" panose="02040503050406030204" pitchFamily="18" charset="0"/>
                          <a:ea typeface="Times New Roman" panose="02020603050405020304" pitchFamily="18" charset="0"/>
                        </a:rPr>
                        <m:t>7</m:t>
                      </m:r>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𝑛</m:t>
                          </m:r>
                        </m:e>
                        <m:sup>
                          <m:r>
                            <a:rPr lang="en-US" sz="2800" i="1">
                              <a:solidFill>
                                <a:prstClr val="black"/>
                              </a:solidFill>
                              <a:latin typeface="Cambria Math" panose="02040503050406030204" pitchFamily="18" charset="0"/>
                              <a:ea typeface="Times New Roman" panose="02020603050405020304" pitchFamily="18" charset="0"/>
                            </a:rPr>
                            <m:t>3</m:t>
                          </m:r>
                        </m:sup>
                      </m:s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9</m:t>
                      </m:r>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𝑛</m:t>
                          </m:r>
                        </m:e>
                        <m:sup>
                          <m:r>
                            <a:rPr lang="en-US" sz="2800" i="1">
                              <a:solidFill>
                                <a:prstClr val="black"/>
                              </a:solidFill>
                              <a:latin typeface="Cambria Math" panose="02040503050406030204" pitchFamily="18" charset="0"/>
                              <a:ea typeface="Times New Roman" panose="02020603050405020304" pitchFamily="18" charset="0"/>
                            </a:rPr>
                            <m:t>2</m:t>
                          </m:r>
                        </m:sup>
                      </m:s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m:t>
                      </m:r>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1200</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0</m:t>
                      </m:r>
                      <m:r>
                        <a:rPr lang="en-US" sz="28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e>
                      </m:d>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7</m:t>
                          </m:r>
                          <m:sSup>
                            <m:sSupPr>
                              <m:ctrlPr>
                                <a:rPr lang="en-US" sz="2800" i="1">
                                  <a:solidFill>
                                    <a:prstClr val="black"/>
                                  </a:solidFill>
                                  <a:latin typeface="Cambria Math"/>
                                  <a:ea typeface="Times New Roman" panose="02020603050405020304" pitchFamily="18" charset="0"/>
                                </a:rPr>
                              </m:ctrlPr>
                            </m:sSupPr>
                            <m:e>
                              <m:r>
                                <a:rPr lang="en-US" sz="2800" i="1">
                                  <a:solidFill>
                                    <a:prstClr val="black"/>
                                  </a:solidFill>
                                  <a:latin typeface="Cambria Math" panose="02040503050406030204" pitchFamily="18" charset="0"/>
                                  <a:ea typeface="Times New Roman" panose="02020603050405020304" pitchFamily="18" charset="0"/>
                                </a:rPr>
                                <m:t>𝑛</m:t>
                              </m:r>
                            </m:e>
                            <m:sup>
                              <m:r>
                                <a:rPr lang="en-US" sz="2800" i="1">
                                  <a:solidFill>
                                    <a:prstClr val="black"/>
                                  </a:solidFill>
                                  <a:latin typeface="Cambria Math" panose="02040503050406030204" pitchFamily="18" charset="0"/>
                                  <a:ea typeface="Times New Roman" panose="02020603050405020304" pitchFamily="18" charset="0"/>
                                </a:rPr>
                                <m:t>2</m:t>
                              </m:r>
                            </m:sup>
                          </m:sSup>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33</m:t>
                          </m:r>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200</m:t>
                          </m:r>
                        </m:e>
                      </m:d>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0</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9" name="Rectangle 6"/>
              <p:cNvSpPr>
                <a:spLocks noRot="1" noChangeAspect="1" noMove="1" noResize="1" noEditPoints="1" noAdjustHandles="1" noChangeArrowheads="1" noChangeShapeType="1" noTextEdit="1"/>
              </p:cNvSpPr>
              <p:nvPr/>
            </p:nvSpPr>
            <p:spPr>
              <a:xfrm>
                <a:off x="269248" y="4798472"/>
                <a:ext cx="11438233" cy="58785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6"/>
              <p:cNvSpPr/>
              <p:nvPr/>
            </p:nvSpPr>
            <p:spPr>
              <a:xfrm>
                <a:off x="753767" y="5377761"/>
                <a:ext cx="11438233" cy="587853"/>
              </a:xfrm>
              <a:prstGeom prst="rect">
                <a:avLst/>
              </a:prstGeom>
            </p:spPr>
            <p:txBody>
              <a:bodyPr wrap="square">
                <a:spAutoFit/>
              </a:bodyPr>
              <a:lstStyle/>
              <a:p>
                <a:pPr algn="just">
                  <a:lnSpc>
                    <a:spcPct val="115000"/>
                  </a:lnSpc>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0" name="Rectangle 6"/>
              <p:cNvSpPr>
                <a:spLocks noRot="1" noChangeAspect="1" noMove="1" noResize="1" noEditPoints="1" noAdjustHandles="1" noChangeArrowheads="1" noChangeShapeType="1" noTextEdit="1"/>
              </p:cNvSpPr>
              <p:nvPr/>
            </p:nvSpPr>
            <p:spPr>
              <a:xfrm>
                <a:off x="753767" y="5377761"/>
                <a:ext cx="11438233" cy="587853"/>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6"/>
              <p:cNvSpPr/>
              <p:nvPr/>
            </p:nvSpPr>
            <p:spPr>
              <a:xfrm>
                <a:off x="-250722" y="5764378"/>
                <a:ext cx="4822724" cy="587853"/>
              </a:xfrm>
              <a:prstGeom prst="rect">
                <a:avLst/>
              </a:prstGeom>
            </p:spPr>
            <p:txBody>
              <a:bodyPr wrap="square">
                <a:spAutoFit/>
              </a:bodyPr>
              <a:lstStyle/>
              <a:p>
                <a:pPr algn="just">
                  <a:lnSpc>
                    <a:spcPct val="115000"/>
                  </a:lnSpc>
                </a:pPr>
                <a14:m>
                  <m:oMathPara xmlns:m="http://schemas.openxmlformats.org/officeDocument/2006/math">
                    <m:oMathParaPr>
                      <m:jc m:val="centerGroup"/>
                    </m:oMathParaPr>
                    <m:oMath xmlns:m="http://schemas.openxmlformats.org/officeDocument/2006/math">
                      <m:r>
                        <m:rPr>
                          <m:nor/>
                        </m:rPr>
                        <a:rPr lang="en-US" sz="2800">
                          <a:solidFill>
                            <a:prstClr val="black"/>
                          </a:solidFill>
                          <a:latin typeface="Times New Roman" panose="02020603050405020304" pitchFamily="18" charset="0"/>
                          <a:ea typeface="Times New Roman" panose="02020603050405020304" pitchFamily="18" charset="0"/>
                        </a:rPr>
                        <m:t>V</m:t>
                      </m:r>
                      <m:r>
                        <m:rPr>
                          <m:nor/>
                        </m:rPr>
                        <a:rPr lang="en-US" sz="2800">
                          <a:solidFill>
                            <a:prstClr val="black"/>
                          </a:solidFill>
                          <a:latin typeface="Times New Roman" panose="02020603050405020304" pitchFamily="18" charset="0"/>
                          <a:ea typeface="Times New Roman" panose="02020603050405020304" pitchFamily="18" charset="0"/>
                        </a:rPr>
                        <m:t>ậ</m:t>
                      </m:r>
                      <m:r>
                        <m:rPr>
                          <m:nor/>
                        </m:rPr>
                        <a:rPr lang="en-US" sz="2800">
                          <a:solidFill>
                            <a:prstClr val="black"/>
                          </a:solidFill>
                          <a:latin typeface="Times New Roman" panose="02020603050405020304" pitchFamily="18" charset="0"/>
                          <a:ea typeface="Times New Roman" panose="02020603050405020304" pitchFamily="18" charset="0"/>
                        </a:rPr>
                        <m:t>y</m:t>
                      </m:r>
                      <m:r>
                        <m:rPr>
                          <m:nor/>
                        </m:rPr>
                        <a:rPr lang="en-US" sz="2800">
                          <a:solidFill>
                            <a:prstClr val="black"/>
                          </a:solidFill>
                          <a:latin typeface="Times New Roman" panose="02020603050405020304" pitchFamily="18" charset="0"/>
                          <a:ea typeface="Times New Roman" panose="02020603050405020304" pitchFamily="18" charset="0"/>
                        </a:rPr>
                        <m:t> </m:t>
                      </m:r>
                      <m:r>
                        <a:rPr lang="en-US" sz="2800" i="1">
                          <a:solidFill>
                            <a:prstClr val="black"/>
                          </a:solidFill>
                          <a:latin typeface="Cambria Math" panose="02040503050406030204" pitchFamily="18" charset="0"/>
                          <a:ea typeface="Times New Roman" panose="02020603050405020304" pitchFamily="18" charset="0"/>
                        </a:rPr>
                        <m:t>𝑛</m:t>
                      </m:r>
                      <m:r>
                        <a:rPr lang="en-US" sz="2800" i="1">
                          <a:solidFill>
                            <a:prstClr val="black"/>
                          </a:solidFill>
                          <a:latin typeface="Cambria Math" panose="02040503050406030204" pitchFamily="18" charset="0"/>
                          <a:ea typeface="Times New Roman" panose="02020603050405020304" pitchFamily="18" charset="0"/>
                        </a:rPr>
                        <m:t>=</m:t>
                      </m:r>
                      <m:r>
                        <a:rPr lang="en-US" sz="2800" i="1">
                          <a:solidFill>
                            <a:prstClr val="black"/>
                          </a:solidFill>
                          <a:latin typeface="Cambria Math" panose="02040503050406030204" pitchFamily="18" charset="0"/>
                          <a:ea typeface="Times New Roman" panose="02020603050405020304" pitchFamily="18" charset="0"/>
                        </a:rPr>
                        <m:t>6</m:t>
                      </m:r>
                      <m:r>
                        <m:rPr>
                          <m:nor/>
                        </m:rPr>
                        <a:rPr lang="en-US" sz="2800">
                          <a:solidFill>
                            <a:prstClr val="black"/>
                          </a:solidFill>
                          <a:latin typeface="Times New Roman" panose="02020603050405020304" pitchFamily="18" charset="0"/>
                          <a:ea typeface="Times New Roman" panose="02020603050405020304" pitchFamily="18" charset="0"/>
                        </a:rPr>
                        <m:t>.</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2" name="Rectangle 6"/>
              <p:cNvSpPr>
                <a:spLocks noRot="1" noChangeAspect="1" noMove="1" noResize="1" noEditPoints="1" noAdjustHandles="1" noChangeArrowheads="1" noChangeShapeType="1" noTextEdit="1"/>
              </p:cNvSpPr>
              <p:nvPr/>
            </p:nvSpPr>
            <p:spPr>
              <a:xfrm>
                <a:off x="-250722" y="5764378"/>
                <a:ext cx="4822724" cy="587853"/>
              </a:xfrm>
              <a:prstGeom prst="rect">
                <a:avLst/>
              </a:prstGeom>
              <a:blipFill rotWithShape="0">
                <a:blip r:embed="rId10"/>
                <a:stretch>
                  <a:fillRect/>
                </a:stretch>
              </a:blipFill>
            </p:spPr>
            <p:txBody>
              <a:bodyPr/>
              <a:lstStyle/>
              <a:p>
                <a:r>
                  <a:rPr lang="en-US">
                    <a:noFill/>
                  </a:rPr>
                  <a:t> </a:t>
                </a:r>
              </a:p>
            </p:txBody>
          </p:sp>
        </mc:Fallback>
      </mc:AlternateContent>
      <p:sp>
        <p:nvSpPr>
          <p:cNvPr id="23" name="Isosceles Triangle 22">
            <a:hlinkClick r:id="rId11"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2"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16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3" grpId="0"/>
      <p:bldP spid="16" grpId="0"/>
      <p:bldP spid="17" grpId="0"/>
      <p:bldP spid="18" grpId="0"/>
      <p:bldP spid="19" grpId="0"/>
      <p:bldP spid="20" grpId="0"/>
      <p:bldP spid="2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2"/>
              <p:cNvSpPr/>
              <p:nvPr/>
            </p:nvSpPr>
            <p:spPr>
              <a:xfrm>
                <a:off x="421236" y="1522213"/>
                <a:ext cx="11421719" cy="2850011"/>
              </a:xfrm>
              <a:prstGeom prst="rect">
                <a:avLst/>
              </a:prstGeom>
            </p:spPr>
            <p:txBody>
              <a:bodyPr wrap="square">
                <a:spAutoFit/>
              </a:bodyPr>
              <a:lstStyle/>
              <a:p>
                <a:pPr marL="457200" algn="just">
                  <a:lnSpc>
                    <a:spcPct val="115000"/>
                  </a:lnSpc>
                  <a:spcBef>
                    <a:spcPts val="600"/>
                  </a:spcBef>
                </a:pPr>
                <a:r>
                  <a:rPr lang="en-US" sz="3200" b="1" dirty="0" err="1">
                    <a:solidFill>
                      <a:srgbClr val="0000FF"/>
                    </a:solidFill>
                    <a:latin typeface="Times New Roman" panose="02020603050405020304" pitchFamily="18" charset="0"/>
                    <a:ea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rPr>
                  <a:t> 10. </a:t>
                </a:r>
                <a:r>
                  <a:rPr lang="nl-NL" sz="3200" dirty="0">
                    <a:solidFill>
                      <a:prstClr val="black"/>
                    </a:solidFill>
                    <a:latin typeface="Times New Roman" panose="02020603050405020304" pitchFamily="18" charset="0"/>
                    <a:ea typeface="Times New Roman" panose="02020603050405020304" pitchFamily="18" charset="0"/>
                  </a:rPr>
                  <a:t>Có hai học sinh lớp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𝐴</m:t>
                    </m:r>
                    <m:r>
                      <a:rPr lang="en-US" sz="3200" i="1">
                        <a:solidFill>
                          <a:prstClr val="black"/>
                        </a:solidFill>
                        <a:latin typeface="Cambria Math" panose="02040503050406030204" pitchFamily="18" charset="0"/>
                        <a:ea typeface="Times New Roman" panose="02020603050405020304" pitchFamily="18" charset="0"/>
                      </a:rPr>
                      <m:t>,</m:t>
                    </m:r>
                  </m:oMath>
                </a14:m>
                <a:r>
                  <a:rPr lang="nl-NL" sz="3200" dirty="0">
                    <a:solidFill>
                      <a:prstClr val="black"/>
                    </a:solidFill>
                    <a:latin typeface="Times New Roman" panose="02020603050405020304" pitchFamily="18" charset="0"/>
                    <a:ea typeface="Times New Roman" panose="02020603050405020304" pitchFamily="18" charset="0"/>
                  </a:rPr>
                  <a:t> ba học sinh lớp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𝐵</m:t>
                    </m:r>
                  </m:oMath>
                </a14:m>
                <a:r>
                  <a:rPr lang="nl-NL" sz="3200" dirty="0">
                    <a:solidFill>
                      <a:prstClr val="black"/>
                    </a:solidFill>
                    <a:latin typeface="Times New Roman" panose="02020603050405020304" pitchFamily="18" charset="0"/>
                    <a:ea typeface="Times New Roman" panose="02020603050405020304" pitchFamily="18" charset="0"/>
                  </a:rPr>
                  <a:t> và bốn học sinh lớp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𝐶</m:t>
                    </m:r>
                  </m:oMath>
                </a14:m>
                <a:r>
                  <a:rPr lang="nl-NL" sz="3200" dirty="0">
                    <a:solidFill>
                      <a:prstClr val="black"/>
                    </a:solidFill>
                    <a:latin typeface="Times New Roman" panose="02020603050405020304" pitchFamily="18" charset="0"/>
                    <a:ea typeface="Times New Roman" panose="02020603050405020304" pitchFamily="18" charset="0"/>
                  </a:rPr>
                  <a:t> xếp thành một hàng ngang sao cho giữa hai học sinh lớp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𝐴</m:t>
                    </m:r>
                  </m:oMath>
                </a14:m>
                <a:r>
                  <a:rPr lang="nl-NL" sz="3200" dirty="0">
                    <a:solidFill>
                      <a:prstClr val="black"/>
                    </a:solidFill>
                    <a:latin typeface="Times New Roman" panose="02020603050405020304" pitchFamily="18" charset="0"/>
                    <a:ea typeface="Times New Roman" panose="02020603050405020304" pitchFamily="18" charset="0"/>
                  </a:rPr>
                  <a:t> không có học sinh nào lớp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𝐵</m:t>
                    </m:r>
                    <m:r>
                      <a:rPr lang="en-US" sz="3200" i="1">
                        <a:solidFill>
                          <a:prstClr val="black"/>
                        </a:solidFill>
                        <a:latin typeface="Cambria Math" panose="02040503050406030204" pitchFamily="18" charset="0"/>
                        <a:ea typeface="Times New Roman" panose="02020603050405020304" pitchFamily="18" charset="0"/>
                      </a:rPr>
                      <m:t>.</m:t>
                    </m:r>
                  </m:oMath>
                </a14:m>
                <a:r>
                  <a:rPr lang="nl-NL" sz="3200" dirty="0">
                    <a:solidFill>
                      <a:prstClr val="black"/>
                    </a:solidFill>
                    <a:latin typeface="Times New Roman" panose="02020603050405020304" pitchFamily="18" charset="0"/>
                    <a:ea typeface="Times New Roman" panose="02020603050405020304" pitchFamily="18" charset="0"/>
                  </a:rPr>
                  <a:t> Hỏi có bao nhiêu cách xếp hàng như vậy ?</a:t>
                </a:r>
                <a:endParaRPr lang="en-US" sz="3200" dirty="0">
                  <a:solidFill>
                    <a:prstClr val="black"/>
                  </a:solidFill>
                  <a:latin typeface="Times New Roman" panose="02020603050405020304" pitchFamily="18" charset="0"/>
                  <a:ea typeface="Times New Roman" panose="02020603050405020304" pitchFamily="18" charset="0"/>
                </a:endParaRPr>
              </a:p>
              <a:p>
                <a:pPr algn="just"/>
                <a:r>
                  <a:rPr lang="en-US" sz="3200" b="1" dirty="0">
                    <a:solidFill>
                      <a:srgbClr val="0000FF"/>
                    </a:solidFill>
                    <a:latin typeface="Times New Roman" panose="02020603050405020304" pitchFamily="18" charset="0"/>
                    <a:ea typeface="Times New Roman" panose="02020603050405020304" pitchFamily="18" charset="0"/>
                  </a:rPr>
                  <a:t>	A.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80640</m:t>
                    </m:r>
                  </m:oMath>
                </a14:m>
                <a:r>
                  <a:rPr lang="en-US" sz="3200" dirty="0">
                    <a:solidFill>
                      <a:srgbClr val="0000CC"/>
                    </a:solidFill>
                    <a:latin typeface="Times New Roman" panose="02020603050405020304" pitchFamily="18" charset="0"/>
                    <a:ea typeface="Times New Roman" panose="02020603050405020304" pitchFamily="18" charset="0"/>
                  </a:rPr>
                  <a:t>	</a:t>
                </a:r>
                <a:r>
                  <a:rPr lang="vi-VN" sz="3200" dirty="0" smtClean="0">
                    <a:solidFill>
                      <a:srgbClr val="0000CC"/>
                    </a:solidFill>
                    <a:latin typeface="Times New Roman" panose="02020603050405020304" pitchFamily="18" charset="0"/>
                    <a:ea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108864</m:t>
                    </m:r>
                  </m:oMath>
                </a14:m>
                <a:r>
                  <a:rPr lang="en-US" sz="3200" dirty="0">
                    <a:solidFill>
                      <a:prstClr val="black"/>
                    </a:solidFill>
                    <a:latin typeface="Times New Roman" panose="02020603050405020304" pitchFamily="18" charset="0"/>
                    <a:ea typeface="Times New Roman" panose="02020603050405020304" pitchFamily="18" charset="0"/>
                  </a:rPr>
                  <a:t>	</a:t>
                </a:r>
                <a:r>
                  <a:rPr lang="vi-VN" sz="3200" dirty="0" smtClean="0">
                    <a:solidFill>
                      <a:prstClr val="black"/>
                    </a:solidFill>
                    <a:latin typeface="Times New Roman" panose="02020603050405020304" pitchFamily="18" charset="0"/>
                    <a:ea typeface="Times New Roman" panose="02020603050405020304" pitchFamily="18" charset="0"/>
                  </a:rPr>
                  <a:t>	</a:t>
                </a:r>
                <a:r>
                  <a:rPr lang="en-US" sz="3200" b="1" dirty="0" smtClean="0">
                    <a:solidFill>
                      <a:srgbClr val="0000FF"/>
                    </a:solidFill>
                    <a:latin typeface="Times New Roman" panose="02020603050405020304" pitchFamily="18" charset="0"/>
                    <a:ea typeface="Times New Roman" panose="02020603050405020304" pitchFamily="18" charset="0"/>
                  </a:rPr>
                  <a:t>C</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145152</m:t>
                    </m:r>
                  </m:oMath>
                </a14:m>
                <a:r>
                  <a:rPr lang="en-US" sz="3200">
                    <a:solidFill>
                      <a:prstClr val="black"/>
                    </a:solidFill>
                    <a:latin typeface="Times New Roman" panose="02020603050405020304" pitchFamily="18" charset="0"/>
                    <a:ea typeface="Times New Roman" panose="02020603050405020304" pitchFamily="18" charset="0"/>
                  </a:rPr>
                  <a:t>	</a:t>
                </a:r>
                <a:r>
                  <a:rPr lang="en-US" sz="3200" b="1" smtClean="0">
                    <a:solidFill>
                      <a:srgbClr val="0000FF"/>
                    </a:solidFill>
                    <a:latin typeface="Times New Roman" panose="02020603050405020304" pitchFamily="18" charset="0"/>
                    <a:ea typeface="Times New Roman" panose="02020603050405020304" pitchFamily="18" charset="0"/>
                  </a:rPr>
                  <a:t>D</a:t>
                </a:r>
                <a:r>
                  <a:rPr lang="en-US" sz="3200" b="1"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prstClr val="black"/>
                        </a:solidFill>
                        <a:latin typeface="Cambria Math" panose="02040503050406030204" pitchFamily="18" charset="0"/>
                        <a:ea typeface="Times New Roman" panose="02020603050405020304" pitchFamily="18" charset="0"/>
                      </a:rPr>
                      <m:t>217728</m:t>
                    </m:r>
                  </m:oMath>
                </a14:m>
                <a:endParaRPr lang="en-US" sz="32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Rectangle 2"/>
              <p:cNvSpPr>
                <a:spLocks noRot="1" noChangeAspect="1" noMove="1" noResize="1" noEditPoints="1" noAdjustHandles="1" noChangeArrowheads="1" noChangeShapeType="1" noTextEdit="1"/>
              </p:cNvSpPr>
              <p:nvPr/>
            </p:nvSpPr>
            <p:spPr>
              <a:xfrm>
                <a:off x="421236" y="1522213"/>
                <a:ext cx="11421719" cy="2850011"/>
              </a:xfrm>
              <a:prstGeom prst="rect">
                <a:avLst/>
              </a:prstGeom>
              <a:blipFill rotWithShape="0">
                <a:blip r:embed="rId2"/>
                <a:stretch>
                  <a:fillRect t="-1927" r="-1334" b="-5996"/>
                </a:stretch>
              </a:blipFill>
            </p:spPr>
            <p:txBody>
              <a:bodyPr/>
              <a:lstStyle/>
              <a:p>
                <a:r>
                  <a:rPr lang="en-US">
                    <a:noFill/>
                  </a:rPr>
                  <a:t> </a:t>
                </a:r>
              </a:p>
            </p:txBody>
          </p:sp>
        </mc:Fallback>
      </mc:AlternateContent>
      <p:sp>
        <p:nvSpPr>
          <p:cNvPr id="9" name="Oval 7"/>
          <p:cNvSpPr/>
          <p:nvPr/>
        </p:nvSpPr>
        <p:spPr>
          <a:xfrm>
            <a:off x="6862695" y="3831059"/>
            <a:ext cx="419100" cy="482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529307" y="46927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4</a:t>
            </a:r>
            <a:r>
              <a:rPr lang="en-US"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vi-VN" sz="3200" b="1" dirty="0" smtClean="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6" name="Isosceles Triangle 5">
            <a:hlinkClick r:id="rId3"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hlinkClick r:id="rId4"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93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p:nvPr/>
        </p:nvSpPr>
        <p:spPr>
          <a:xfrm>
            <a:off x="380861" y="211265"/>
            <a:ext cx="11527865" cy="523220"/>
          </a:xfrm>
          <a:prstGeom prst="rect">
            <a:avLst/>
          </a:prstGeom>
        </p:spPr>
        <p:txBody>
          <a:bodyPr wrap="square">
            <a:spAutoFit/>
          </a:bodyPr>
          <a:lstStyle/>
          <a:p>
            <a:pPr>
              <a:tabLst>
                <a:tab pos="630555" algn="l"/>
              </a:tabLst>
            </a:pPr>
            <a:r>
              <a:rPr lang="en-US" sz="2800" b="1" err="1">
                <a:solidFill>
                  <a:srgbClr val="0000FF"/>
                </a:solidFill>
                <a:latin typeface="Times New Roman" panose="02020603050405020304" pitchFamily="18" charset="0"/>
                <a:ea typeface="Times New Roman" panose="02020603050405020304" pitchFamily="18" charset="0"/>
              </a:rPr>
              <a:t>Lời</a:t>
            </a:r>
            <a:r>
              <a:rPr lang="en-US" sz="2800" b="1">
                <a:solidFill>
                  <a:srgbClr val="0000FF"/>
                </a:solidFill>
                <a:latin typeface="Times New Roman" panose="02020603050405020304" pitchFamily="18" charset="0"/>
                <a:ea typeface="Times New Roman" panose="02020603050405020304" pitchFamily="18" charset="0"/>
              </a:rPr>
              <a:t> </a:t>
            </a:r>
            <a:r>
              <a:rPr lang="en-US" sz="2800" b="1" smtClean="0">
                <a:solidFill>
                  <a:srgbClr val="0000FF"/>
                </a:solidFill>
                <a:latin typeface="Times New Roman" panose="02020603050405020304" pitchFamily="18" charset="0"/>
                <a:ea typeface="Times New Roman" panose="02020603050405020304" pitchFamily="18" charset="0"/>
              </a:rPr>
              <a:t>giải 10</a:t>
            </a:r>
            <a:r>
              <a:rPr lang="vi-VN" sz="2800" b="1" smtClean="0">
                <a:solidFill>
                  <a:srgbClr val="0000FF"/>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2" name="Rectangle 6"/>
          <p:cNvSpPr/>
          <p:nvPr/>
        </p:nvSpPr>
        <p:spPr>
          <a:xfrm>
            <a:off x="318117" y="686402"/>
            <a:ext cx="11527865" cy="523220"/>
          </a:xfrm>
          <a:prstGeom prst="rect">
            <a:avLst/>
          </a:prstGeom>
        </p:spPr>
        <p:txBody>
          <a:bodyPr wrap="square">
            <a:spAutoFit/>
          </a:bodyPr>
          <a:lstStyle/>
          <a:p>
            <a:pPr>
              <a:spcBef>
                <a:spcPts val="600"/>
              </a:spcBef>
            </a:pPr>
            <a:r>
              <a:rPr lang="nl-NL" sz="2800" dirty="0">
                <a:solidFill>
                  <a:prstClr val="black"/>
                </a:solidFill>
                <a:latin typeface="Times New Roman" panose="02020603050405020304" pitchFamily="18" charset="0"/>
                <a:ea typeface="Times New Roman" panose="02020603050405020304" pitchFamily="18" charset="0"/>
              </a:rPr>
              <a:t>Xét các trường hợp sau :</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21" name="Rectangle 9"/>
          <p:cNvSpPr>
            <a:spLocks noChangeArrowheads="1"/>
          </p:cNvSpPr>
          <p:nvPr/>
        </p:nvSpPr>
        <p:spPr bwMode="auto">
          <a:xfrm>
            <a:off x="0" y="693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5" name="Rectangle 6"/>
              <p:cNvSpPr/>
              <p:nvPr/>
            </p:nvSpPr>
            <p:spPr>
              <a:xfrm>
                <a:off x="300187" y="1278075"/>
                <a:ext cx="11527865" cy="523220"/>
              </a:xfrm>
              <a:prstGeom prst="rect">
                <a:avLst/>
              </a:prstGeom>
            </p:spPr>
            <p:txBody>
              <a:bodyPr wrap="square">
                <a:spAutoFit/>
              </a:bodyPr>
              <a:lstStyle/>
              <a:p>
                <a:pPr>
                  <a:spcBef>
                    <a:spcPts val="600"/>
                  </a:spcBef>
                </a:pPr>
                <a:r>
                  <a:rPr lang="en-US" sz="2800" dirty="0">
                    <a:solidFill>
                      <a:prstClr val="black"/>
                    </a:solidFill>
                    <a:latin typeface="Times New Roman" panose="02020603050405020304" pitchFamily="18" charset="0"/>
                    <a:ea typeface="Times New Roman" panose="02020603050405020304" pitchFamily="18" charset="0"/>
                  </a:rPr>
                  <a:t>TH1: Hai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rPr>
                  <a:t> A </a:t>
                </a:r>
                <a:r>
                  <a:rPr lang="en-US" sz="2800" dirty="0" err="1">
                    <a:solidFill>
                      <a:prstClr val="black"/>
                    </a:solidFill>
                    <a:latin typeface="Times New Roman" panose="02020603050405020304" pitchFamily="18" charset="0"/>
                    <a:ea typeface="Times New Roman" panose="02020603050405020304" pitchFamily="18" charset="0"/>
                  </a:rPr>
                  <a:t>đứng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cạnh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2!.8!</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5" name="Rectangle 6"/>
              <p:cNvSpPr>
                <a:spLocks noRot="1" noChangeAspect="1" noMove="1" noResize="1" noEditPoints="1" noAdjustHandles="1" noChangeArrowheads="1" noChangeShapeType="1" noTextEdit="1"/>
              </p:cNvSpPr>
              <p:nvPr/>
            </p:nvSpPr>
            <p:spPr>
              <a:xfrm>
                <a:off x="300187" y="1278075"/>
                <a:ext cx="11527865" cy="523220"/>
              </a:xfrm>
              <a:prstGeom prst="rect">
                <a:avLst/>
              </a:prstGeom>
              <a:blipFill rotWithShape="0">
                <a:blip r:embed="rId3"/>
                <a:stretch>
                  <a:fillRect l="-1058"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6"/>
              <p:cNvSpPr/>
              <p:nvPr/>
            </p:nvSpPr>
            <p:spPr>
              <a:xfrm>
                <a:off x="291226" y="2022150"/>
                <a:ext cx="11527865" cy="526876"/>
              </a:xfrm>
              <a:prstGeom prst="rect">
                <a:avLst/>
              </a:prstGeom>
            </p:spPr>
            <p:txBody>
              <a:bodyPr wrap="square">
                <a:spAutoFit/>
              </a:bodyPr>
              <a:lstStyle/>
              <a:p>
                <a:pPr>
                  <a:spcBef>
                    <a:spcPts val="600"/>
                  </a:spcBef>
                </a:pPr>
                <a:r>
                  <a:rPr lang="en-US" sz="2800" dirty="0">
                    <a:solidFill>
                      <a:prstClr val="black"/>
                    </a:solidFill>
                    <a:latin typeface="Times New Roman" panose="02020603050405020304" pitchFamily="18" charset="0"/>
                    <a:ea typeface="Times New Roman" panose="02020603050405020304" pitchFamily="18" charset="0"/>
                  </a:rPr>
                  <a:t>TH2: </a:t>
                </a:r>
                <a:r>
                  <a:rPr lang="en-US" sz="2800" dirty="0" err="1">
                    <a:solidFill>
                      <a:prstClr val="black"/>
                    </a:solidFill>
                    <a:latin typeface="Times New Roman" panose="02020603050405020304" pitchFamily="18" charset="0"/>
                    <a:ea typeface="Times New Roman" panose="02020603050405020304" pitchFamily="18" charset="0"/>
                  </a:rPr>
                  <a:t>Giữa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rPr>
                  <a:t> A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rPr>
                  <a:t> C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1</m:t>
                        </m:r>
                      </m:sup>
                    </m:sSubSup>
                    <m:r>
                      <a:rPr lang="en-US" sz="2800" i="1">
                        <a:solidFill>
                          <a:prstClr val="black"/>
                        </a:solidFill>
                        <a:latin typeface="Cambria Math" panose="02040503050406030204" pitchFamily="18" charset="0"/>
                        <a:ea typeface="Times New Roman" panose="02020603050405020304" pitchFamily="18" charset="0"/>
                      </a:rPr>
                      <m:t>.7!</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3" name="Rectangle 6"/>
              <p:cNvSpPr>
                <a:spLocks noRot="1" noChangeAspect="1" noMove="1" noResize="1" noEditPoints="1" noAdjustHandles="1" noChangeArrowheads="1" noChangeShapeType="1" noTextEdit="1"/>
              </p:cNvSpPr>
              <p:nvPr/>
            </p:nvSpPr>
            <p:spPr>
              <a:xfrm>
                <a:off x="291226" y="2022150"/>
                <a:ext cx="11527865" cy="526876"/>
              </a:xfrm>
              <a:prstGeom prst="rect">
                <a:avLst/>
              </a:prstGeom>
              <a:blipFill rotWithShape="0">
                <a:blip r:embed="rId4"/>
                <a:stretch>
                  <a:fillRect l="-1111"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6"/>
              <p:cNvSpPr/>
              <p:nvPr/>
            </p:nvSpPr>
            <p:spPr>
              <a:xfrm>
                <a:off x="305678" y="2850680"/>
                <a:ext cx="10578631" cy="527773"/>
              </a:xfrm>
              <a:prstGeom prst="rect">
                <a:avLst/>
              </a:prstGeom>
            </p:spPr>
            <p:txBody>
              <a:bodyPr wrap="square">
                <a:spAutoFit/>
              </a:bodyPr>
              <a:lstStyle/>
              <a:p>
                <a:pPr>
                  <a:spcBef>
                    <a:spcPts val="600"/>
                  </a:spcBef>
                </a:pPr>
                <a:r>
                  <a:rPr lang="en-US" sz="2800" dirty="0">
                    <a:solidFill>
                      <a:prstClr val="black"/>
                    </a:solidFill>
                    <a:latin typeface="Times New Roman" panose="02020603050405020304" pitchFamily="18" charset="0"/>
                    <a:ea typeface="Times New Roman" panose="02020603050405020304" pitchFamily="18" charset="0"/>
                  </a:rPr>
                  <a:t>TH3: </a:t>
                </a:r>
                <a:r>
                  <a:rPr lang="en-US" sz="2800" dirty="0" err="1">
                    <a:solidFill>
                      <a:prstClr val="black"/>
                    </a:solidFill>
                    <a:latin typeface="Times New Roman" panose="02020603050405020304" pitchFamily="18" charset="0"/>
                    <a:ea typeface="Times New Roman" panose="02020603050405020304" pitchFamily="18" charset="0"/>
                  </a:rPr>
                  <a:t>Giữa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rPr>
                  <a:t> A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lớp</a:t>
                </a:r>
                <a:r>
                  <a:rPr lang="en-US" sz="2800" dirty="0">
                    <a:solidFill>
                      <a:prstClr val="black"/>
                    </a:solidFill>
                    <a:latin typeface="Times New Roman" panose="02020603050405020304" pitchFamily="18" charset="0"/>
                    <a:ea typeface="Times New Roman" panose="02020603050405020304" pitchFamily="18" charset="0"/>
                  </a:rPr>
                  <a:t> C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prstClr val="black"/>
                        </a:solidFill>
                        <a:latin typeface="Cambria Math" panose="02040503050406030204" pitchFamily="18" charset="0"/>
                        <a:ea typeface="Times New Roman" panose="02020603050405020304" pitchFamily="18" charset="0"/>
                      </a:rPr>
                      <m:t>2!.</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2</m:t>
                        </m:r>
                      </m:sup>
                    </m:sSubSup>
                    <m:r>
                      <a:rPr lang="en-US" sz="2800" i="1">
                        <a:solidFill>
                          <a:prstClr val="black"/>
                        </a:solidFill>
                        <a:latin typeface="Cambria Math" panose="02040503050406030204" pitchFamily="18" charset="0"/>
                        <a:ea typeface="Times New Roman" panose="02020603050405020304" pitchFamily="18" charset="0"/>
                      </a:rPr>
                      <m:t>.6!</m:t>
                    </m:r>
                  </m:oMath>
                </a14:m>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6" name="Rectangle 6"/>
              <p:cNvSpPr>
                <a:spLocks noRot="1" noChangeAspect="1" noMove="1" noResize="1" noEditPoints="1" noAdjustHandles="1" noChangeArrowheads="1" noChangeShapeType="1" noTextEdit="1"/>
              </p:cNvSpPr>
              <p:nvPr/>
            </p:nvSpPr>
            <p:spPr>
              <a:xfrm>
                <a:off x="305678" y="2850680"/>
                <a:ext cx="10578631" cy="527773"/>
              </a:xfrm>
              <a:prstGeom prst="rect">
                <a:avLst/>
              </a:prstGeom>
              <a:blipFill rotWithShape="0">
                <a:blip r:embed="rId5"/>
                <a:stretch>
                  <a:fillRect l="-1153" t="-11628" b="-32558"/>
                </a:stretch>
              </a:blipFill>
            </p:spPr>
            <p:txBody>
              <a:bodyPr/>
              <a:lstStyle/>
              <a:p>
                <a:r>
                  <a:rPr lang="en-US">
                    <a:noFill/>
                  </a:rPr>
                  <a:t> </a:t>
                </a:r>
              </a:p>
            </p:txBody>
          </p:sp>
        </mc:Fallback>
      </mc:AlternateContent>
      <p:sp>
        <p:nvSpPr>
          <p:cNvPr id="17" name="Rectangle 9"/>
          <p:cNvSpPr>
            <a:spLocks noChangeArrowheads="1"/>
          </p:cNvSpPr>
          <p:nvPr/>
        </p:nvSpPr>
        <p:spPr bwMode="auto">
          <a:xfrm>
            <a:off x="-294968" y="12099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en-US" altLang="en-US" sz="1200" smtClean="0">
                <a:solidFill>
                  <a:prstClr val="black"/>
                </a:solidFill>
                <a:ea typeface="Times New Roman" panose="02020603050405020304" pitchFamily="18" charset="0"/>
              </a:rPr>
              <a:t>.</a:t>
            </a:r>
            <a:endParaRPr lang="en-US" altLang="en-US" smtClean="0">
              <a:solidFill>
                <a:prstClr val="black"/>
              </a:solidFill>
            </a:endParaRPr>
          </a:p>
        </p:txBody>
      </p:sp>
      <mc:AlternateContent xmlns:mc="http://schemas.openxmlformats.org/markup-compatibility/2006" xmlns:a14="http://schemas.microsoft.com/office/drawing/2010/main">
        <mc:Choice Requires="a14">
          <p:sp>
            <p:nvSpPr>
              <p:cNvPr id="18" name="Rectangle 6"/>
              <p:cNvSpPr/>
              <p:nvPr/>
            </p:nvSpPr>
            <p:spPr>
              <a:xfrm>
                <a:off x="-191730" y="3621524"/>
                <a:ext cx="11157727" cy="529376"/>
              </a:xfrm>
              <a:prstGeom prst="rect">
                <a:avLst/>
              </a:prstGeom>
            </p:spPr>
            <p:txBody>
              <a:bodyPr wrap="square">
                <a:spAutoFit/>
              </a:bodyPr>
              <a:lstStyle/>
              <a:p>
                <a:pPr>
                  <a:spcBef>
                    <a:spcPts val="600"/>
                  </a:spcBef>
                </a:pPr>
                <a14:m>
                  <m:oMathPara xmlns:m="http://schemas.openxmlformats.org/officeDocument/2006/math">
                    <m:oMathParaPr>
                      <m:jc m:val="centerGroup"/>
                    </m:oMathParaPr>
                    <m:oMath xmlns:m="http://schemas.openxmlformats.org/officeDocument/2006/math">
                      <m:r>
                        <m:rPr>
                          <m:nor/>
                        </m:rPr>
                        <a:rPr lang="en-US" sz="2800">
                          <a:solidFill>
                            <a:prstClr val="black"/>
                          </a:solidFill>
                          <a:latin typeface="Times New Roman" panose="02020603050405020304" pitchFamily="18" charset="0"/>
                          <a:ea typeface="Times New Roman" panose="02020603050405020304" pitchFamily="18" charset="0"/>
                        </a:rPr>
                        <m:t>TH</m:t>
                      </m:r>
                      <m:r>
                        <m:rPr>
                          <m:nor/>
                        </m:rPr>
                        <a:rPr lang="en-US" sz="2800">
                          <a:solidFill>
                            <a:prstClr val="black"/>
                          </a:solidFill>
                          <a:latin typeface="Times New Roman" panose="02020603050405020304" pitchFamily="18" charset="0"/>
                          <a:ea typeface="Times New Roman" panose="02020603050405020304" pitchFamily="18" charset="0"/>
                        </a:rPr>
                        <m:t>4: </m:t>
                      </m:r>
                      <m:r>
                        <m:rPr>
                          <m:nor/>
                        </m:rPr>
                        <a:rPr lang="en-US" sz="2800">
                          <a:solidFill>
                            <a:prstClr val="black"/>
                          </a:solidFill>
                          <a:latin typeface="Times New Roman" panose="02020603050405020304" pitchFamily="18" charset="0"/>
                          <a:ea typeface="Times New Roman" panose="02020603050405020304" pitchFamily="18" charset="0"/>
                        </a:rPr>
                        <m:t>Gi</m:t>
                      </m:r>
                      <m:r>
                        <m:rPr>
                          <m:nor/>
                        </m:rPr>
                        <a:rPr lang="en-US" sz="2800">
                          <a:solidFill>
                            <a:prstClr val="black"/>
                          </a:solidFill>
                          <a:latin typeface="Times New Roman" panose="02020603050405020304" pitchFamily="18" charset="0"/>
                          <a:ea typeface="Times New Roman" panose="02020603050405020304" pitchFamily="18" charset="0"/>
                        </a:rPr>
                        <m:t>ữ</m:t>
                      </m:r>
                      <m:r>
                        <m:rPr>
                          <m:nor/>
                        </m:rPr>
                        <a:rPr lang="en-US" sz="2800">
                          <a:solidFill>
                            <a:prstClr val="black"/>
                          </a:solidFill>
                          <a:latin typeface="Times New Roman" panose="02020603050405020304" pitchFamily="18" charset="0"/>
                          <a:ea typeface="Times New Roman" panose="02020603050405020304" pitchFamily="18" charset="0"/>
                        </a:rPr>
                        <m:t>a</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hai</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h</m:t>
                      </m:r>
                      <m:r>
                        <m:rPr>
                          <m:nor/>
                        </m:rPr>
                        <a:rPr lang="en-US" sz="2800">
                          <a:solidFill>
                            <a:prstClr val="black"/>
                          </a:solidFill>
                          <a:latin typeface="Times New Roman" panose="02020603050405020304" pitchFamily="18" charset="0"/>
                          <a:ea typeface="Times New Roman" panose="02020603050405020304" pitchFamily="18" charset="0"/>
                        </a:rPr>
                        <m:t>ọ</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sinh</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l</m:t>
                      </m:r>
                      <m:r>
                        <m:rPr>
                          <m:nor/>
                        </m:rPr>
                        <a:rPr lang="en-US" sz="2800">
                          <a:solidFill>
                            <a:prstClr val="black"/>
                          </a:solidFill>
                          <a:latin typeface="Times New Roman" panose="02020603050405020304" pitchFamily="18" charset="0"/>
                          <a:ea typeface="Times New Roman" panose="02020603050405020304" pitchFamily="18" charset="0"/>
                        </a:rPr>
                        <m:t>ớ</m:t>
                      </m:r>
                      <m:r>
                        <m:rPr>
                          <m:nor/>
                        </m:rPr>
                        <a:rPr lang="en-US" sz="2800">
                          <a:solidFill>
                            <a:prstClr val="black"/>
                          </a:solidFill>
                          <a:latin typeface="Times New Roman" panose="02020603050405020304" pitchFamily="18" charset="0"/>
                          <a:ea typeface="Times New Roman" panose="02020603050405020304" pitchFamily="18" charset="0"/>
                        </a:rPr>
                        <m:t>p</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A</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ó </m:t>
                      </m:r>
                      <m:r>
                        <m:rPr>
                          <m:nor/>
                        </m:rPr>
                        <a:rPr lang="en-US" sz="2800">
                          <a:solidFill>
                            <a:prstClr val="black"/>
                          </a:solidFill>
                          <a:latin typeface="Times New Roman" panose="02020603050405020304" pitchFamily="18" charset="0"/>
                          <a:ea typeface="Times New Roman" panose="02020603050405020304" pitchFamily="18" charset="0"/>
                        </a:rPr>
                        <m:t>ba</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h</m:t>
                      </m:r>
                      <m:r>
                        <m:rPr>
                          <m:nor/>
                        </m:rPr>
                        <a:rPr lang="en-US" sz="2800">
                          <a:solidFill>
                            <a:prstClr val="black"/>
                          </a:solidFill>
                          <a:latin typeface="Times New Roman" panose="02020603050405020304" pitchFamily="18" charset="0"/>
                          <a:ea typeface="Times New Roman" panose="02020603050405020304" pitchFamily="18" charset="0"/>
                        </a:rPr>
                        <m:t>ọ</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sinh</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l</m:t>
                      </m:r>
                      <m:r>
                        <m:rPr>
                          <m:nor/>
                        </m:rPr>
                        <a:rPr lang="en-US" sz="2800">
                          <a:solidFill>
                            <a:prstClr val="black"/>
                          </a:solidFill>
                          <a:latin typeface="Times New Roman" panose="02020603050405020304" pitchFamily="18" charset="0"/>
                          <a:ea typeface="Times New Roman" panose="02020603050405020304" pitchFamily="18" charset="0"/>
                        </a:rPr>
                        <m:t>ớ</m:t>
                      </m:r>
                      <m:r>
                        <m:rPr>
                          <m:nor/>
                        </m:rPr>
                        <a:rPr lang="en-US" sz="2800">
                          <a:solidFill>
                            <a:prstClr val="black"/>
                          </a:solidFill>
                          <a:latin typeface="Times New Roman" panose="02020603050405020304" pitchFamily="18" charset="0"/>
                          <a:ea typeface="Times New Roman" panose="02020603050405020304" pitchFamily="18" charset="0"/>
                        </a:rPr>
                        <m:t>p</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ó </m:t>
                      </m:r>
                      <m:r>
                        <a:rPr lang="en-US" sz="2800" i="1">
                          <a:solidFill>
                            <a:prstClr val="black"/>
                          </a:solidFill>
                          <a:latin typeface="Cambria Math" panose="02040503050406030204" pitchFamily="18" charset="0"/>
                          <a:ea typeface="Times New Roman" panose="02020603050405020304" pitchFamily="18" charset="0"/>
                        </a:rPr>
                        <m:t>2!.</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.5!</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á</m:t>
                      </m:r>
                      <m:r>
                        <m:rPr>
                          <m:nor/>
                        </m:rPr>
                        <a:rPr lang="en-US" sz="2800">
                          <a:solidFill>
                            <a:prstClr val="black"/>
                          </a:solidFill>
                          <a:latin typeface="Times New Roman" panose="02020603050405020304" pitchFamily="18" charset="0"/>
                          <a:ea typeface="Times New Roman" panose="02020603050405020304" pitchFamily="18" charset="0"/>
                        </a:rPr>
                        <m:t>ch</m:t>
                      </m:r>
                      <m:r>
                        <m:rPr>
                          <m:nor/>
                        </m:rPr>
                        <a:rPr lang="en-US" sz="2800">
                          <a:solidFill>
                            <a:prstClr val="black"/>
                          </a:solidFill>
                          <a:latin typeface="Times New Roman" panose="02020603050405020304" pitchFamily="18" charset="0"/>
                          <a:ea typeface="Times New Roman" panose="02020603050405020304" pitchFamily="18" charset="0"/>
                        </a:rPr>
                        <m:t>.</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8" name="Rectangle 6"/>
              <p:cNvSpPr>
                <a:spLocks noRot="1" noChangeAspect="1" noMove="1" noResize="1" noEditPoints="1" noAdjustHandles="1" noChangeArrowheads="1" noChangeShapeType="1" noTextEdit="1"/>
              </p:cNvSpPr>
              <p:nvPr/>
            </p:nvSpPr>
            <p:spPr>
              <a:xfrm>
                <a:off x="-191730" y="3621524"/>
                <a:ext cx="11157727" cy="52937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6"/>
              <p:cNvSpPr/>
              <p:nvPr/>
            </p:nvSpPr>
            <p:spPr>
              <a:xfrm>
                <a:off x="-294968" y="4307733"/>
                <a:ext cx="11527011" cy="544636"/>
              </a:xfrm>
              <a:prstGeom prst="rect">
                <a:avLst/>
              </a:prstGeom>
            </p:spPr>
            <p:txBody>
              <a:bodyPr wrap="square">
                <a:spAutoFit/>
              </a:bodyPr>
              <a:lstStyle/>
              <a:p>
                <a:pPr>
                  <a:spcBef>
                    <a:spcPts val="600"/>
                  </a:spcBef>
                </a:pPr>
                <a14:m>
                  <m:oMathPara xmlns:m="http://schemas.openxmlformats.org/officeDocument/2006/math">
                    <m:oMathParaPr>
                      <m:jc m:val="centerGroup"/>
                    </m:oMathParaPr>
                    <m:oMath xmlns:m="http://schemas.openxmlformats.org/officeDocument/2006/math">
                      <m:r>
                        <m:rPr>
                          <m:nor/>
                        </m:rPr>
                        <a:rPr lang="en-US" sz="2800">
                          <a:solidFill>
                            <a:prstClr val="black"/>
                          </a:solidFill>
                          <a:latin typeface="Times New Roman" panose="02020603050405020304" pitchFamily="18" charset="0"/>
                          <a:ea typeface="Times New Roman" panose="02020603050405020304" pitchFamily="18" charset="0"/>
                        </a:rPr>
                        <m:t>TH</m:t>
                      </m:r>
                      <m:r>
                        <m:rPr>
                          <m:nor/>
                        </m:rPr>
                        <a:rPr lang="en-US" sz="2800">
                          <a:solidFill>
                            <a:prstClr val="black"/>
                          </a:solidFill>
                          <a:latin typeface="Times New Roman" panose="02020603050405020304" pitchFamily="18" charset="0"/>
                          <a:ea typeface="Times New Roman" panose="02020603050405020304" pitchFamily="18" charset="0"/>
                        </a:rPr>
                        <m:t>5: </m:t>
                      </m:r>
                      <m:r>
                        <m:rPr>
                          <m:nor/>
                        </m:rPr>
                        <a:rPr lang="en-US" sz="2800">
                          <a:solidFill>
                            <a:prstClr val="black"/>
                          </a:solidFill>
                          <a:latin typeface="Times New Roman" panose="02020603050405020304" pitchFamily="18" charset="0"/>
                          <a:ea typeface="Times New Roman" panose="02020603050405020304" pitchFamily="18" charset="0"/>
                        </a:rPr>
                        <m:t>Gi</m:t>
                      </m:r>
                      <m:r>
                        <m:rPr>
                          <m:nor/>
                        </m:rPr>
                        <a:rPr lang="en-US" sz="2800">
                          <a:solidFill>
                            <a:prstClr val="black"/>
                          </a:solidFill>
                          <a:latin typeface="Times New Roman" panose="02020603050405020304" pitchFamily="18" charset="0"/>
                          <a:ea typeface="Times New Roman" panose="02020603050405020304" pitchFamily="18" charset="0"/>
                        </a:rPr>
                        <m:t>ữ</m:t>
                      </m:r>
                      <m:r>
                        <m:rPr>
                          <m:nor/>
                        </m:rPr>
                        <a:rPr lang="en-US" sz="2800">
                          <a:solidFill>
                            <a:prstClr val="black"/>
                          </a:solidFill>
                          <a:latin typeface="Times New Roman" panose="02020603050405020304" pitchFamily="18" charset="0"/>
                          <a:ea typeface="Times New Roman" panose="02020603050405020304" pitchFamily="18" charset="0"/>
                        </a:rPr>
                        <m:t>a</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hai</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h</m:t>
                      </m:r>
                      <m:r>
                        <m:rPr>
                          <m:nor/>
                        </m:rPr>
                        <a:rPr lang="en-US" sz="2800">
                          <a:solidFill>
                            <a:prstClr val="black"/>
                          </a:solidFill>
                          <a:latin typeface="Times New Roman" panose="02020603050405020304" pitchFamily="18" charset="0"/>
                          <a:ea typeface="Times New Roman" panose="02020603050405020304" pitchFamily="18" charset="0"/>
                        </a:rPr>
                        <m:t>ọ</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sinh</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l</m:t>
                      </m:r>
                      <m:r>
                        <m:rPr>
                          <m:nor/>
                        </m:rPr>
                        <a:rPr lang="en-US" sz="2800">
                          <a:solidFill>
                            <a:prstClr val="black"/>
                          </a:solidFill>
                          <a:latin typeface="Times New Roman" panose="02020603050405020304" pitchFamily="18" charset="0"/>
                          <a:ea typeface="Times New Roman" panose="02020603050405020304" pitchFamily="18" charset="0"/>
                        </a:rPr>
                        <m:t>ớ</m:t>
                      </m:r>
                      <m:r>
                        <m:rPr>
                          <m:nor/>
                        </m:rPr>
                        <a:rPr lang="en-US" sz="2800">
                          <a:solidFill>
                            <a:prstClr val="black"/>
                          </a:solidFill>
                          <a:latin typeface="Times New Roman" panose="02020603050405020304" pitchFamily="18" charset="0"/>
                          <a:ea typeface="Times New Roman" panose="02020603050405020304" pitchFamily="18" charset="0"/>
                        </a:rPr>
                        <m:t>p</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A</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ó </m:t>
                      </m:r>
                      <m:r>
                        <m:rPr>
                          <m:nor/>
                        </m:rPr>
                        <a:rPr lang="en-US" sz="2800">
                          <a:solidFill>
                            <a:prstClr val="black"/>
                          </a:solidFill>
                          <a:latin typeface="Times New Roman" panose="02020603050405020304" pitchFamily="18" charset="0"/>
                          <a:ea typeface="Times New Roman" panose="02020603050405020304" pitchFamily="18" charset="0"/>
                        </a:rPr>
                        <m:t>b</m:t>
                      </m:r>
                      <m:r>
                        <m:rPr>
                          <m:nor/>
                        </m:rPr>
                        <a:rPr lang="en-US" sz="2800">
                          <a:solidFill>
                            <a:prstClr val="black"/>
                          </a:solidFill>
                          <a:latin typeface="Times New Roman" panose="02020603050405020304" pitchFamily="18" charset="0"/>
                          <a:ea typeface="Times New Roman" panose="02020603050405020304" pitchFamily="18" charset="0"/>
                        </a:rPr>
                        <m:t>ố</m:t>
                      </m:r>
                      <m:r>
                        <m:rPr>
                          <m:nor/>
                        </m:rPr>
                        <a:rPr lang="en-US" sz="2800">
                          <a:solidFill>
                            <a:prstClr val="black"/>
                          </a:solidFill>
                          <a:latin typeface="Times New Roman" panose="02020603050405020304" pitchFamily="18" charset="0"/>
                          <a:ea typeface="Times New Roman" panose="02020603050405020304" pitchFamily="18" charset="0"/>
                        </a:rPr>
                        <m:t>n</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h</m:t>
                      </m:r>
                      <m:r>
                        <m:rPr>
                          <m:nor/>
                        </m:rPr>
                        <a:rPr lang="en-US" sz="2800">
                          <a:solidFill>
                            <a:prstClr val="black"/>
                          </a:solidFill>
                          <a:latin typeface="Times New Roman" panose="02020603050405020304" pitchFamily="18" charset="0"/>
                          <a:ea typeface="Times New Roman" panose="02020603050405020304" pitchFamily="18" charset="0"/>
                        </a:rPr>
                        <m:t>ọ</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sinh</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l</m:t>
                      </m:r>
                      <m:r>
                        <m:rPr>
                          <m:nor/>
                        </m:rPr>
                        <a:rPr lang="en-US" sz="2800">
                          <a:solidFill>
                            <a:prstClr val="black"/>
                          </a:solidFill>
                          <a:latin typeface="Times New Roman" panose="02020603050405020304" pitchFamily="18" charset="0"/>
                          <a:ea typeface="Times New Roman" panose="02020603050405020304" pitchFamily="18" charset="0"/>
                        </a:rPr>
                        <m:t>ớ</m:t>
                      </m:r>
                      <m:r>
                        <m:rPr>
                          <m:nor/>
                        </m:rPr>
                        <a:rPr lang="en-US" sz="2800">
                          <a:solidFill>
                            <a:prstClr val="black"/>
                          </a:solidFill>
                          <a:latin typeface="Times New Roman" panose="02020603050405020304" pitchFamily="18" charset="0"/>
                          <a:ea typeface="Times New Roman" panose="02020603050405020304" pitchFamily="18" charset="0"/>
                        </a:rPr>
                        <m:t>p</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ó </m:t>
                      </m:r>
                      <m:r>
                        <a:rPr lang="en-US" sz="2800" i="1">
                          <a:solidFill>
                            <a:prstClr val="black"/>
                          </a:solidFill>
                          <a:latin typeface="Cambria Math" panose="02040503050406030204" pitchFamily="18" charset="0"/>
                          <a:ea typeface="Times New Roman" panose="02020603050405020304" pitchFamily="18" charset="0"/>
                        </a:rPr>
                        <m:t>2!.</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4</m:t>
                          </m:r>
                        </m:sup>
                      </m:sSubSup>
                      <m:r>
                        <a:rPr lang="en-US" sz="2800" i="1">
                          <a:solidFill>
                            <a:prstClr val="black"/>
                          </a:solidFill>
                          <a:latin typeface="Cambria Math" panose="02040503050406030204" pitchFamily="18" charset="0"/>
                          <a:ea typeface="Times New Roman" panose="02020603050405020304" pitchFamily="18" charset="0"/>
                        </a:rPr>
                        <m:t>.4!</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á</m:t>
                      </m:r>
                      <m:r>
                        <m:rPr>
                          <m:nor/>
                        </m:rPr>
                        <a:rPr lang="en-US" sz="2800">
                          <a:solidFill>
                            <a:prstClr val="black"/>
                          </a:solidFill>
                          <a:latin typeface="Times New Roman" panose="02020603050405020304" pitchFamily="18" charset="0"/>
                          <a:ea typeface="Times New Roman" panose="02020603050405020304" pitchFamily="18" charset="0"/>
                        </a:rPr>
                        <m:t>ch</m:t>
                      </m:r>
                      <m:r>
                        <m:rPr>
                          <m:nor/>
                        </m:rPr>
                        <a:rPr lang="en-US" sz="2800">
                          <a:solidFill>
                            <a:prstClr val="black"/>
                          </a:solidFill>
                          <a:latin typeface="Times New Roman" panose="02020603050405020304" pitchFamily="18" charset="0"/>
                          <a:ea typeface="Times New Roman" panose="02020603050405020304" pitchFamily="18" charset="0"/>
                        </a:rPr>
                        <m:t>.</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9" name="Rectangle 6"/>
              <p:cNvSpPr>
                <a:spLocks noRot="1" noChangeAspect="1" noMove="1" noResize="1" noEditPoints="1" noAdjustHandles="1" noChangeArrowheads="1" noChangeShapeType="1" noTextEdit="1"/>
              </p:cNvSpPr>
              <p:nvPr/>
            </p:nvSpPr>
            <p:spPr>
              <a:xfrm>
                <a:off x="-294968" y="4307733"/>
                <a:ext cx="11527011" cy="54463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6"/>
              <p:cNvSpPr/>
              <p:nvPr/>
            </p:nvSpPr>
            <p:spPr>
              <a:xfrm>
                <a:off x="342971" y="5082942"/>
                <a:ext cx="11438233" cy="976036"/>
              </a:xfrm>
              <a:prstGeom prst="rect">
                <a:avLst/>
              </a:prstGeom>
            </p:spPr>
            <p:txBody>
              <a:bodyPr wrap="square">
                <a:spAutoFit/>
              </a:bodyPr>
              <a:lstStyle/>
              <a:p>
                <a:pPr>
                  <a:spcBef>
                    <a:spcPts val="600"/>
                  </a:spcBef>
                </a:pPr>
                <a14:m>
                  <m:oMath xmlns:m="http://schemas.openxmlformats.org/officeDocument/2006/math">
                    <m:r>
                      <m:rPr>
                        <m:nor/>
                      </m:rPr>
                      <a:rPr lang="en-US" sz="2800">
                        <a:solidFill>
                          <a:prstClr val="black"/>
                        </a:solidFill>
                        <a:latin typeface="Times New Roman" panose="02020603050405020304" pitchFamily="18" charset="0"/>
                        <a:ea typeface="Times New Roman" panose="02020603050405020304" pitchFamily="18" charset="0"/>
                      </a:rPr>
                      <m:t>V</m:t>
                    </m:r>
                    <m:r>
                      <m:rPr>
                        <m:nor/>
                      </m:rPr>
                      <a:rPr lang="en-US" sz="2800">
                        <a:solidFill>
                          <a:prstClr val="black"/>
                        </a:solidFill>
                        <a:latin typeface="Times New Roman" panose="02020603050405020304" pitchFamily="18" charset="0"/>
                        <a:ea typeface="Times New Roman" panose="02020603050405020304" pitchFamily="18" charset="0"/>
                      </a:rPr>
                      <m:t>ậ</m:t>
                    </m:r>
                    <m:r>
                      <m:rPr>
                        <m:nor/>
                      </m:rPr>
                      <a:rPr lang="en-US" sz="2800">
                        <a:solidFill>
                          <a:prstClr val="black"/>
                        </a:solidFill>
                        <a:latin typeface="Times New Roman" panose="02020603050405020304" pitchFamily="18" charset="0"/>
                        <a:ea typeface="Times New Roman" panose="02020603050405020304" pitchFamily="18" charset="0"/>
                      </a:rPr>
                      <m:t>y</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theo</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quy</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t</m:t>
                    </m:r>
                    <m:r>
                      <m:rPr>
                        <m:nor/>
                      </m:rPr>
                      <a:rPr lang="en-US" sz="2800">
                        <a:solidFill>
                          <a:prstClr val="black"/>
                        </a:solidFill>
                        <a:latin typeface="Times New Roman" panose="02020603050405020304" pitchFamily="18" charset="0"/>
                        <a:ea typeface="Times New Roman" panose="02020603050405020304" pitchFamily="18" charset="0"/>
                      </a:rPr>
                      <m:t>ắ</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ộ</m:t>
                    </m:r>
                    <m:r>
                      <m:rPr>
                        <m:nor/>
                      </m:rPr>
                      <a:rPr lang="en-US" sz="2800">
                        <a:solidFill>
                          <a:prstClr val="black"/>
                        </a:solidFill>
                        <a:latin typeface="Times New Roman" panose="02020603050405020304" pitchFamily="18" charset="0"/>
                        <a:ea typeface="Times New Roman" panose="02020603050405020304" pitchFamily="18" charset="0"/>
                      </a:rPr>
                      <m:t>ng</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ó</m:t>
                    </m:r>
                  </m:oMath>
                </a14:m>
                <a:r>
                  <a:rPr lang="en-US" sz="2800" smtClean="0">
                    <a:solidFill>
                      <a:prstClr val="black"/>
                    </a:solidFill>
                    <a:latin typeface="Times New Roman" panose="02020603050405020304" pitchFamily="18" charset="0"/>
                    <a:ea typeface="Times New Roman" panose="02020603050405020304" pitchFamily="18" charset="0"/>
                  </a:rPr>
                  <a:t>: </a:t>
                </a:r>
              </a:p>
              <a:p>
                <a:pPr>
                  <a:spcBef>
                    <a:spcPts val="600"/>
                  </a:spcBef>
                </a:pPr>
                <a14:m>
                  <m:oMathPara xmlns:m="http://schemas.openxmlformats.org/officeDocument/2006/math">
                    <m:oMathParaPr>
                      <m:jc m:val="centerGroup"/>
                    </m:oMathParaPr>
                    <m:oMath xmlns:m="http://schemas.openxmlformats.org/officeDocument/2006/math">
                      <m:r>
                        <m:rPr>
                          <m:nor/>
                        </m:rPr>
                        <a:rPr lang="en-US" sz="2800">
                          <a:solidFill>
                            <a:prstClr val="black"/>
                          </a:solidFill>
                          <a:latin typeface="Times New Roman" panose="02020603050405020304" pitchFamily="18" charset="0"/>
                          <a:ea typeface="Times New Roman" panose="02020603050405020304" pitchFamily="18" charset="0"/>
                        </a:rPr>
                        <m:t> </m:t>
                      </m:r>
                      <m:r>
                        <a:rPr lang="en-US" sz="2800" i="1">
                          <a:solidFill>
                            <a:prstClr val="black"/>
                          </a:solidFill>
                          <a:latin typeface="Cambria Math" panose="02040503050406030204" pitchFamily="18" charset="0"/>
                          <a:ea typeface="Times New Roman" panose="02020603050405020304" pitchFamily="18" charset="0"/>
                        </a:rPr>
                        <m:t>2!</m:t>
                      </m:r>
                      <m:d>
                        <m:dPr>
                          <m:ctrlPr>
                            <a:rPr lang="en-US" sz="2800" i="1">
                              <a:solidFill>
                                <a:prstClr val="black"/>
                              </a:solidFill>
                              <a:latin typeface="Cambria Math"/>
                              <a:ea typeface="Times New Roman" panose="02020603050405020304" pitchFamily="18" charset="0"/>
                            </a:rPr>
                          </m:ctrlPr>
                        </m:dPr>
                        <m:e>
                          <m:r>
                            <a:rPr lang="en-US" sz="2800" i="1">
                              <a:solidFill>
                                <a:prstClr val="black"/>
                              </a:solidFill>
                              <a:latin typeface="Cambria Math" panose="02040503050406030204" pitchFamily="18" charset="0"/>
                              <a:ea typeface="Times New Roman" panose="02020603050405020304" pitchFamily="18" charset="0"/>
                            </a:rPr>
                            <m:t>8!+</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1</m:t>
                              </m:r>
                            </m:sup>
                          </m:sSubSup>
                          <m:r>
                            <a:rPr lang="en-US" sz="2800" i="1">
                              <a:solidFill>
                                <a:prstClr val="black"/>
                              </a:solidFill>
                              <a:latin typeface="Cambria Math" panose="02040503050406030204" pitchFamily="18" charset="0"/>
                              <a:ea typeface="Times New Roman" panose="02020603050405020304" pitchFamily="18" charset="0"/>
                            </a:rPr>
                            <m:t>7!+</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2</m:t>
                              </m:r>
                            </m:sup>
                          </m:sSubSup>
                          <m:r>
                            <a:rPr lang="en-US" sz="2800" i="1">
                              <a:solidFill>
                                <a:prstClr val="black"/>
                              </a:solidFill>
                              <a:latin typeface="Cambria Math" panose="02040503050406030204" pitchFamily="18" charset="0"/>
                              <a:ea typeface="Times New Roman" panose="02020603050405020304" pitchFamily="18" charset="0"/>
                            </a:rPr>
                            <m:t>6!+</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3</m:t>
                              </m:r>
                            </m:sup>
                          </m:sSubSup>
                          <m:r>
                            <a:rPr lang="en-US" sz="2800" i="1">
                              <a:solidFill>
                                <a:prstClr val="black"/>
                              </a:solidFill>
                              <a:latin typeface="Cambria Math" panose="02040503050406030204" pitchFamily="18" charset="0"/>
                              <a:ea typeface="Times New Roman" panose="02020603050405020304" pitchFamily="18" charset="0"/>
                            </a:rPr>
                            <m:t>5!+</m:t>
                          </m:r>
                          <m:sSubSup>
                            <m:sSubSupPr>
                              <m:ctrlPr>
                                <a:rPr lang="en-US" sz="2800" i="1">
                                  <a:solidFill>
                                    <a:prstClr val="black"/>
                                  </a:solidFill>
                                  <a:latin typeface="Cambria Math"/>
                                  <a:ea typeface="Times New Roman" panose="02020603050405020304" pitchFamily="18" charset="0"/>
                                </a:rPr>
                              </m:ctrlPr>
                            </m:sSubSupPr>
                            <m:e>
                              <m:r>
                                <a:rPr lang="en-US" sz="2800" i="1">
                                  <a:solidFill>
                                    <a:prstClr val="black"/>
                                  </a:solidFill>
                                  <a:latin typeface="Cambria Math" panose="02040503050406030204" pitchFamily="18" charset="0"/>
                                  <a:ea typeface="Times New Roman" panose="02020603050405020304" pitchFamily="18" charset="0"/>
                                </a:rPr>
                                <m:t>𝐴</m:t>
                              </m:r>
                            </m:e>
                            <m:sub>
                              <m:r>
                                <a:rPr lang="en-US" sz="2800" i="1">
                                  <a:solidFill>
                                    <a:prstClr val="black"/>
                                  </a:solidFill>
                                  <a:latin typeface="Cambria Math" panose="02040503050406030204" pitchFamily="18" charset="0"/>
                                  <a:ea typeface="Times New Roman" panose="02020603050405020304" pitchFamily="18" charset="0"/>
                                </a:rPr>
                                <m:t>4</m:t>
                              </m:r>
                            </m:sub>
                            <m:sup>
                              <m:r>
                                <a:rPr lang="en-US" sz="2800" i="1">
                                  <a:solidFill>
                                    <a:prstClr val="black"/>
                                  </a:solidFill>
                                  <a:latin typeface="Cambria Math" panose="02040503050406030204" pitchFamily="18" charset="0"/>
                                  <a:ea typeface="Times New Roman" panose="02020603050405020304" pitchFamily="18" charset="0"/>
                                </a:rPr>
                                <m:t>4</m:t>
                              </m:r>
                            </m:sup>
                          </m:sSubSup>
                          <m:r>
                            <a:rPr lang="en-US" sz="2800" i="1">
                              <a:solidFill>
                                <a:prstClr val="black"/>
                              </a:solidFill>
                              <a:latin typeface="Cambria Math" panose="02040503050406030204" pitchFamily="18" charset="0"/>
                              <a:ea typeface="Times New Roman" panose="02020603050405020304" pitchFamily="18" charset="0"/>
                            </a:rPr>
                            <m:t>4!</m:t>
                          </m:r>
                        </m:e>
                      </m:d>
                      <m:r>
                        <a:rPr lang="en-US" sz="2800" i="1">
                          <a:solidFill>
                            <a:prstClr val="black"/>
                          </a:solidFill>
                          <a:latin typeface="Cambria Math" panose="02040503050406030204" pitchFamily="18" charset="0"/>
                          <a:ea typeface="Times New Roman" panose="02020603050405020304" pitchFamily="18" charset="0"/>
                        </a:rPr>
                        <m:t>=145152</m:t>
                      </m:r>
                      <m:r>
                        <m:rPr>
                          <m:nor/>
                        </m:rPr>
                        <a:rPr lang="en-US" sz="2800">
                          <a:solidFill>
                            <a:prstClr val="black"/>
                          </a:solidFill>
                          <a:latin typeface="Times New Roman" panose="02020603050405020304" pitchFamily="18" charset="0"/>
                          <a:ea typeface="Times New Roman" panose="02020603050405020304" pitchFamily="18" charset="0"/>
                        </a:rPr>
                        <m:t> </m:t>
                      </m:r>
                      <m:r>
                        <m:rPr>
                          <m:nor/>
                        </m:rPr>
                        <a:rPr lang="en-US" sz="2800">
                          <a:solidFill>
                            <a:prstClr val="black"/>
                          </a:solidFill>
                          <a:latin typeface="Times New Roman" panose="02020603050405020304" pitchFamily="18" charset="0"/>
                          <a:ea typeface="Times New Roman" panose="02020603050405020304" pitchFamily="18" charset="0"/>
                        </a:rPr>
                        <m:t>c</m:t>
                      </m:r>
                      <m:r>
                        <m:rPr>
                          <m:nor/>
                        </m:rPr>
                        <a:rPr lang="en-US" sz="2800">
                          <a:solidFill>
                            <a:prstClr val="black"/>
                          </a:solidFill>
                          <a:latin typeface="Times New Roman" panose="02020603050405020304" pitchFamily="18" charset="0"/>
                          <a:ea typeface="Times New Roman" panose="02020603050405020304" pitchFamily="18" charset="0"/>
                        </a:rPr>
                        <m:t>á</m:t>
                      </m:r>
                      <m:r>
                        <m:rPr>
                          <m:nor/>
                        </m:rPr>
                        <a:rPr lang="en-US" sz="2800">
                          <a:solidFill>
                            <a:prstClr val="black"/>
                          </a:solidFill>
                          <a:latin typeface="Times New Roman" panose="02020603050405020304" pitchFamily="18" charset="0"/>
                          <a:ea typeface="Times New Roman" panose="02020603050405020304" pitchFamily="18" charset="0"/>
                        </a:rPr>
                        <m:t>ch</m:t>
                      </m:r>
                      <m:r>
                        <m:rPr>
                          <m:nor/>
                        </m:rPr>
                        <a:rPr lang="en-US" sz="2800">
                          <a:solidFill>
                            <a:prstClr val="black"/>
                          </a:solidFill>
                          <a:latin typeface="Times New Roman" panose="02020603050405020304" pitchFamily="18" charset="0"/>
                          <a:ea typeface="Times New Roman" panose="02020603050405020304" pitchFamily="18" charset="0"/>
                        </a:rPr>
                        <m:t>.</m:t>
                      </m:r>
                    </m:oMath>
                  </m:oMathPara>
                </a14:m>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0" name="Rectangle 6"/>
              <p:cNvSpPr>
                <a:spLocks noRot="1" noChangeAspect="1" noMove="1" noResize="1" noEditPoints="1" noAdjustHandles="1" noChangeArrowheads="1" noChangeShapeType="1" noTextEdit="1"/>
              </p:cNvSpPr>
              <p:nvPr/>
            </p:nvSpPr>
            <p:spPr>
              <a:xfrm>
                <a:off x="342971" y="5082942"/>
                <a:ext cx="11438233" cy="976036"/>
              </a:xfrm>
              <a:prstGeom prst="rect">
                <a:avLst/>
              </a:prstGeom>
              <a:blipFill rotWithShape="0">
                <a:blip r:embed="rId8"/>
                <a:stretch>
                  <a:fillRect t="-4375"/>
                </a:stretch>
              </a:blipFill>
            </p:spPr>
            <p:txBody>
              <a:bodyPr/>
              <a:lstStyle/>
              <a:p>
                <a:r>
                  <a:rPr lang="en-US">
                    <a:noFill/>
                  </a:rPr>
                  <a:t> </a:t>
                </a:r>
              </a:p>
            </p:txBody>
          </p:sp>
        </mc:Fallback>
      </mc:AlternateContent>
      <p:sp>
        <p:nvSpPr>
          <p:cNvPr id="14" name="Isosceles Triangle 13">
            <a:hlinkClick r:id="rId9" action="ppaction://hlinksldjump"/>
          </p:cNvPr>
          <p:cNvSpPr/>
          <p:nvPr/>
        </p:nvSpPr>
        <p:spPr>
          <a:xfrm rot="16200000">
            <a:off x="10795909" y="5825699"/>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hlinkClick r:id="rId10" action="ppaction://hlinksldjump"/>
          </p:cNvPr>
          <p:cNvSpPr/>
          <p:nvPr/>
        </p:nvSpPr>
        <p:spPr>
          <a:xfrm rot="5400000">
            <a:off x="11292861" y="58323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3" grpId="0"/>
      <p:bldP spid="16"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627743" y="1836847"/>
                <a:ext cx="11150600" cy="2677656"/>
              </a:xfrm>
              <a:prstGeom prst="rect">
                <a:avLst/>
              </a:prstGeom>
            </p:spPr>
            <p:txBody>
              <a:bodyPr wrap="square">
                <a:spAutoFit/>
              </a:bodyPr>
              <a:lstStyle/>
              <a:p>
                <a:pPr algn="just">
                  <a:spcAft>
                    <a:spcPts val="0"/>
                  </a:spcAft>
                  <a:tabLst>
                    <a:tab pos="3420745" algn="l"/>
                    <a:tab pos="4860925" algn="l"/>
                  </a:tabLst>
                </a:pPr>
                <a:r>
                  <a:rPr lang="nl-NL" sz="2800" smtClean="0">
                    <a:effectLst/>
                    <a:latin typeface="Times New Roman" panose="02020603050405020304" pitchFamily="18" charset="0"/>
                    <a:ea typeface="Times New Roman" panose="02020603050405020304" pitchFamily="18" charset="0"/>
                  </a:rPr>
                  <a:t>+ </a:t>
                </a:r>
                <a:r>
                  <a:rPr lang="nl-NL" sz="2800">
                    <a:effectLst/>
                    <a:latin typeface="Times New Roman" panose="02020603050405020304" pitchFamily="18" charset="0"/>
                    <a:ea typeface="Times New Roman" panose="02020603050405020304" pitchFamily="18" charset="0"/>
                  </a:rPr>
                  <a:t>Để đếm số cách thực hiện một công việc </a:t>
                </a:r>
                <a14:m>
                  <m:oMath xmlns:m="http://schemas.openxmlformats.org/officeDocument/2006/math">
                    <m:r>
                      <a:rPr lang="nl-NL" sz="2800" i="1">
                        <a:effectLst/>
                        <a:latin typeface="Cambria Math" panose="02040503050406030204" pitchFamily="18" charset="0"/>
                        <a:ea typeface="Times New Roman" panose="02020603050405020304" pitchFamily="18" charset="0"/>
                      </a:rPr>
                      <m:t>𝐻</m:t>
                    </m:r>
                  </m:oMath>
                </a14:m>
                <a:r>
                  <a:rPr lang="nl-NL" sz="2800">
                    <a:effectLst/>
                    <a:latin typeface="Times New Roman" panose="02020603050405020304" pitchFamily="18" charset="0"/>
                    <a:ea typeface="Times New Roman" panose="02020603050405020304" pitchFamily="18" charset="0"/>
                  </a:rPr>
                  <a:t> nào đó theo quy tắc cộng ta cần phân tích xem công việc H đó có bao nhiêu phương án thực hiện? Mỗi phương án có bao nhiêu cách chọn?</a:t>
                </a:r>
                <a:endParaRPr lang="en-US" sz="2800">
                  <a:effectLst/>
                  <a:latin typeface="Times New Roman" panose="02020603050405020304" pitchFamily="18" charset="0"/>
                  <a:ea typeface="Times New Roman" panose="02020603050405020304" pitchFamily="18" charset="0"/>
                </a:endParaRPr>
              </a:p>
              <a:p>
                <a:pPr algn="just">
                  <a:spcAft>
                    <a:spcPts val="0"/>
                  </a:spcAft>
                  <a:tabLst>
                    <a:tab pos="3420745" algn="l"/>
                    <a:tab pos="4860925" algn="l"/>
                  </a:tabLst>
                </a:pPr>
                <a:r>
                  <a:rPr lang="nl-NL" sz="2800">
                    <a:effectLst/>
                    <a:latin typeface="Times New Roman" panose="02020603050405020304" pitchFamily="18" charset="0"/>
                    <a:ea typeface="Times New Roman" panose="02020603050405020304" pitchFamily="18" charset="0"/>
                  </a:rPr>
                  <a:t>+ Để đếm số cách thực hiện công việc H theo quy tắc nhân, ta cần phân tích công việc H được chia làm các giai đoạn </a:t>
                </a:r>
                <a14:m>
                  <m:oMath xmlns:m="http://schemas.openxmlformats.org/officeDocument/2006/math">
                    <m:sSub>
                      <m:sSubPr>
                        <m:ctrlPr>
                          <a:rPr lang="en-US" sz="2800" i="1">
                            <a:effectLst/>
                            <a:latin typeface="Cambria Math"/>
                            <a:ea typeface="Times New Roman" panose="02020603050405020304" pitchFamily="18" charset="0"/>
                          </a:rPr>
                        </m:ctrlPr>
                      </m:sSubPr>
                      <m:e>
                        <m:r>
                          <a:rPr lang="nl-NL" sz="2800" i="1">
                            <a:effectLst/>
                            <a:latin typeface="Cambria Math" panose="02040503050406030204" pitchFamily="18" charset="0"/>
                            <a:ea typeface="Times New Roman" panose="02020603050405020304" pitchFamily="18" charset="0"/>
                          </a:rPr>
                          <m:t>𝐻</m:t>
                        </m:r>
                      </m:e>
                      <m:sub>
                        <m:r>
                          <a:rPr lang="nl-NL" sz="2800" i="1">
                            <a:effectLst/>
                            <a:latin typeface="Cambria Math" panose="02040503050406030204" pitchFamily="18" charset="0"/>
                            <a:ea typeface="Times New Roman" panose="02020603050405020304" pitchFamily="18" charset="0"/>
                          </a:rPr>
                          <m:t>1</m:t>
                        </m:r>
                      </m:sub>
                    </m:sSub>
                    <m:r>
                      <a:rPr lang="nl-NL" sz="2800" i="1">
                        <a:effectLst/>
                        <a:latin typeface="Cambria Math" panose="02040503050406030204" pitchFamily="18" charset="0"/>
                        <a:ea typeface="Times New Roman" panose="02020603050405020304" pitchFamily="18" charset="0"/>
                      </a:rPr>
                      <m:t>,</m:t>
                    </m:r>
                    <m:sSub>
                      <m:sSubPr>
                        <m:ctrlPr>
                          <a:rPr lang="en-US" sz="2800" i="1">
                            <a:effectLst/>
                            <a:latin typeface="Cambria Math"/>
                            <a:ea typeface="Times New Roman" panose="02020603050405020304" pitchFamily="18" charset="0"/>
                          </a:rPr>
                        </m:ctrlPr>
                      </m:sSubPr>
                      <m:e>
                        <m:r>
                          <a:rPr lang="nl-NL" sz="2800" i="1">
                            <a:effectLst/>
                            <a:latin typeface="Cambria Math" panose="02040503050406030204" pitchFamily="18" charset="0"/>
                            <a:ea typeface="Times New Roman" panose="02020603050405020304" pitchFamily="18" charset="0"/>
                          </a:rPr>
                          <m:t>𝐻</m:t>
                        </m:r>
                      </m:e>
                      <m:sub>
                        <m:r>
                          <a:rPr lang="nl-NL" sz="2800" i="1">
                            <a:effectLst/>
                            <a:latin typeface="Cambria Math" panose="02040503050406030204" pitchFamily="18" charset="0"/>
                            <a:ea typeface="Times New Roman" panose="02020603050405020304" pitchFamily="18" charset="0"/>
                          </a:rPr>
                          <m:t>2</m:t>
                        </m:r>
                      </m:sub>
                    </m:sSub>
                    <m:r>
                      <a:rPr lang="nl-NL" sz="2800" i="1">
                        <a:effectLst/>
                        <a:latin typeface="Cambria Math" panose="02040503050406030204" pitchFamily="18" charset="0"/>
                        <a:ea typeface="Times New Roman" panose="02020603050405020304" pitchFamily="18" charset="0"/>
                      </a:rPr>
                      <m:t>,...,</m:t>
                    </m:r>
                    <m:sSub>
                      <m:sSubPr>
                        <m:ctrlPr>
                          <a:rPr lang="en-US" sz="2800" i="1">
                            <a:effectLst/>
                            <a:latin typeface="Cambria Math"/>
                            <a:ea typeface="Times New Roman" panose="02020603050405020304" pitchFamily="18" charset="0"/>
                          </a:rPr>
                        </m:ctrlPr>
                      </m:sSubPr>
                      <m:e>
                        <m:r>
                          <a:rPr lang="nl-NL" sz="2800" i="1">
                            <a:effectLst/>
                            <a:latin typeface="Cambria Math" panose="02040503050406030204" pitchFamily="18" charset="0"/>
                            <a:ea typeface="Times New Roman" panose="02020603050405020304" pitchFamily="18" charset="0"/>
                          </a:rPr>
                          <m:t>𝐻</m:t>
                        </m:r>
                      </m:e>
                      <m:sub>
                        <m:r>
                          <a:rPr lang="nl-NL" sz="2800" i="1">
                            <a:effectLst/>
                            <a:latin typeface="Cambria Math" panose="02040503050406030204" pitchFamily="18" charset="0"/>
                            <a:ea typeface="Times New Roman" panose="02020603050405020304" pitchFamily="18" charset="0"/>
                          </a:rPr>
                          <m:t>𝑛</m:t>
                        </m:r>
                      </m:sub>
                    </m:sSub>
                  </m:oMath>
                </a14:m>
                <a:r>
                  <a:rPr lang="nl-NL" sz="2800">
                    <a:effectLst/>
                    <a:latin typeface="Times New Roman" panose="02020603050405020304" pitchFamily="18" charset="0"/>
                    <a:ea typeface="Times New Roman" panose="02020603050405020304" pitchFamily="18" charset="0"/>
                  </a:rPr>
                  <a:t> và đếm số cách thực hiện mỗi giai đoạn </a:t>
                </a:r>
                <a14:m>
                  <m:oMath xmlns:m="http://schemas.openxmlformats.org/officeDocument/2006/math">
                    <m:sSub>
                      <m:sSubPr>
                        <m:ctrlPr>
                          <a:rPr lang="en-US" sz="2800" i="1">
                            <a:effectLst/>
                            <a:latin typeface="Cambria Math"/>
                            <a:ea typeface="Times New Roman" panose="02020603050405020304" pitchFamily="18" charset="0"/>
                          </a:rPr>
                        </m:ctrlPr>
                      </m:sSubPr>
                      <m:e>
                        <m:r>
                          <a:rPr lang="nl-NL" sz="2800" i="1">
                            <a:effectLst/>
                            <a:latin typeface="Cambria Math" panose="02040503050406030204" pitchFamily="18" charset="0"/>
                            <a:ea typeface="Times New Roman" panose="02020603050405020304" pitchFamily="18" charset="0"/>
                          </a:rPr>
                          <m:t>𝐻</m:t>
                        </m:r>
                      </m:e>
                      <m:sub>
                        <m:r>
                          <a:rPr lang="nl-NL" sz="2800" i="1">
                            <a:effectLst/>
                            <a:latin typeface="Cambria Math" panose="02040503050406030204" pitchFamily="18" charset="0"/>
                            <a:ea typeface="Times New Roman" panose="02020603050405020304" pitchFamily="18" charset="0"/>
                          </a:rPr>
                          <m:t>𝑖</m:t>
                        </m:r>
                      </m:sub>
                    </m:sSub>
                  </m:oMath>
                </a14:m>
                <a:r>
                  <a:rPr lang="nl-NL" sz="2800">
                    <a:effectLst/>
                    <a:latin typeface="Times New Roman" panose="02020603050405020304" pitchFamily="18" charset="0"/>
                    <a:ea typeface="Times New Roman" panose="02020603050405020304" pitchFamily="18" charset="0"/>
                  </a:rPr>
                  <a:t> (</a:t>
                </a:r>
                <a14:m>
                  <m:oMath xmlns:m="http://schemas.openxmlformats.org/officeDocument/2006/math">
                    <m:r>
                      <a:rPr lang="nl-NL" sz="2800" i="1">
                        <a:effectLst/>
                        <a:latin typeface="Cambria Math" panose="02040503050406030204" pitchFamily="18" charset="0"/>
                        <a:ea typeface="Times New Roman" panose="02020603050405020304" pitchFamily="18" charset="0"/>
                      </a:rPr>
                      <m:t>𝑖</m:t>
                    </m:r>
                    <m:r>
                      <a:rPr lang="nl-NL" sz="2800" i="1">
                        <a:effectLst/>
                        <a:latin typeface="Cambria Math" panose="02040503050406030204" pitchFamily="18" charset="0"/>
                        <a:ea typeface="Times New Roman" panose="02020603050405020304" pitchFamily="18" charset="0"/>
                      </a:rPr>
                      <m:t>=</m:t>
                    </m:r>
                    <m:r>
                      <a:rPr lang="nl-NL" sz="2800" i="1">
                        <a:effectLst/>
                        <a:latin typeface="Cambria Math" panose="02040503050406030204" pitchFamily="18" charset="0"/>
                        <a:ea typeface="Times New Roman" panose="02020603050405020304" pitchFamily="18" charset="0"/>
                      </a:rPr>
                      <m:t>1</m:t>
                    </m:r>
                    <m:r>
                      <a:rPr lang="nl-NL" sz="2800" i="1">
                        <a:effectLst/>
                        <a:latin typeface="Cambria Math" panose="02040503050406030204" pitchFamily="18" charset="0"/>
                        <a:ea typeface="Times New Roman" panose="02020603050405020304" pitchFamily="18" charset="0"/>
                      </a:rPr>
                      <m:t>,</m:t>
                    </m:r>
                    <m:r>
                      <a:rPr lang="nl-NL" sz="2800" i="1">
                        <a:effectLst/>
                        <a:latin typeface="Cambria Math" panose="02040503050406030204" pitchFamily="18" charset="0"/>
                        <a:ea typeface="Times New Roman" panose="02020603050405020304" pitchFamily="18" charset="0"/>
                      </a:rPr>
                      <m:t>2</m:t>
                    </m:r>
                    <m:r>
                      <a:rPr lang="nl-NL" sz="2800" i="1">
                        <a:effectLst/>
                        <a:latin typeface="Cambria Math" panose="02040503050406030204" pitchFamily="18" charset="0"/>
                        <a:ea typeface="Times New Roman" panose="02020603050405020304" pitchFamily="18" charset="0"/>
                      </a:rPr>
                      <m:t>,...,</m:t>
                    </m:r>
                    <m:r>
                      <a:rPr lang="nl-NL" sz="2800" i="1">
                        <a:effectLst/>
                        <a:latin typeface="Cambria Math" panose="02040503050406030204" pitchFamily="18" charset="0"/>
                        <a:ea typeface="Times New Roman" panose="02020603050405020304" pitchFamily="18" charset="0"/>
                      </a:rPr>
                      <m:t>𝑛</m:t>
                    </m:r>
                  </m:oMath>
                </a14:m>
                <a:r>
                  <a:rPr lang="nl-NL"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27743" y="1836847"/>
                <a:ext cx="11150600" cy="2677656"/>
              </a:xfrm>
              <a:prstGeom prst="rect">
                <a:avLst/>
              </a:prstGeom>
              <a:blipFill rotWithShape="0">
                <a:blip r:embed="rId2"/>
                <a:stretch>
                  <a:fillRect l="-1148" t="-2273" r="-1093" b="-5227"/>
                </a:stretch>
              </a:blipFill>
            </p:spPr>
            <p:txBody>
              <a:bodyPr/>
              <a:lstStyle/>
              <a:p>
                <a:r>
                  <a:rPr lang="en-US">
                    <a:noFill/>
                  </a:rPr>
                  <a:t> </a:t>
                </a:r>
              </a:p>
            </p:txBody>
          </p:sp>
        </mc:Fallback>
      </mc:AlternateContent>
      <p:sp>
        <p:nvSpPr>
          <p:cNvPr id="7" name="Rectangle 6"/>
          <p:cNvSpPr/>
          <p:nvPr/>
        </p:nvSpPr>
        <p:spPr>
          <a:xfrm>
            <a:off x="609600" y="4432806"/>
            <a:ext cx="11049000" cy="2246769"/>
          </a:xfrm>
          <a:prstGeom prst="rect">
            <a:avLst/>
          </a:prstGeom>
        </p:spPr>
        <p:txBody>
          <a:bodyPr wrap="square">
            <a:spAutoFit/>
          </a:bodyPr>
          <a:lstStyle/>
          <a:p>
            <a:pPr lvl="0" algn="just">
              <a:tabLst>
                <a:tab pos="3420745" algn="l"/>
                <a:tab pos="4860925" algn="l"/>
              </a:tabLst>
            </a:pPr>
            <a:r>
              <a:rPr lang="en-US" sz="2800">
                <a:solidFill>
                  <a:prstClr val="black"/>
                </a:solidFill>
                <a:latin typeface="Times New Roman" panose="02020603050405020304" pitchFamily="18" charset="0"/>
                <a:ea typeface="Times New Roman" panose="02020603050405020304" pitchFamily="18" charset="0"/>
              </a:rPr>
              <a:t>+ Từ định nghĩa của quy tắc cộng và quy tắc nhân trên, ta thấy rằng:</a:t>
            </a:r>
          </a:p>
          <a:p>
            <a:pPr lvl="0" algn="just">
              <a:tabLst>
                <a:tab pos="3420745" algn="l"/>
                <a:tab pos="4860925" algn="l"/>
              </a:tabLst>
            </a:pPr>
            <a:r>
              <a:rPr lang="en-US" sz="2800">
                <a:solidFill>
                  <a:prstClr val="black"/>
                </a:solidFill>
                <a:latin typeface="Times New Roman" panose="02020603050405020304" pitchFamily="18" charset="0"/>
                <a:ea typeface="Times New Roman" panose="02020603050405020304" pitchFamily="18" charset="0"/>
              </a:rPr>
              <a:t>- Nếu bỏ 1 giai đoạn nào đó mà ta không thể hoàn thành được công việc (không có kết quả) thì lúc đó ta cần phải sử dụng quy tắc nhân.</a:t>
            </a:r>
          </a:p>
          <a:p>
            <a:pPr lvl="0" algn="just">
              <a:tabLst>
                <a:tab pos="3420745" algn="l"/>
                <a:tab pos="4860925" algn="l"/>
              </a:tabLst>
            </a:pPr>
            <a:r>
              <a:rPr lang="en-US" sz="2800">
                <a:solidFill>
                  <a:prstClr val="black"/>
                </a:solidFill>
                <a:latin typeface="Times New Roman" panose="02020603050405020304" pitchFamily="18" charset="0"/>
                <a:ea typeface="Times New Roman" panose="02020603050405020304" pitchFamily="18" charset="0"/>
              </a:rPr>
              <a:t>- Nếu bỏ 1 phương án nào đó mà ta vẫn có thể hoàn thành được công việc (có kết quả) thì lúc đó ta sử dụng quy tắc cộng.</a:t>
            </a:r>
            <a:endParaRPr lang="en-US" sz="2800"/>
          </a:p>
        </p:txBody>
      </p:sp>
      <p:sp>
        <p:nvSpPr>
          <p:cNvPr id="8" name="Rectangle 7"/>
          <p:cNvSpPr/>
          <p:nvPr/>
        </p:nvSpPr>
        <p:spPr>
          <a:xfrm>
            <a:off x="649564" y="848668"/>
            <a:ext cx="2930610" cy="523220"/>
          </a:xfrm>
          <a:prstGeom prst="rect">
            <a:avLst/>
          </a:prstGeom>
        </p:spPr>
        <p:txBody>
          <a:bodyPr wrap="none">
            <a:spAutoFit/>
          </a:bodyPr>
          <a:lstStyle/>
          <a:p>
            <a:pPr>
              <a:spcBef>
                <a:spcPts val="1200"/>
              </a:spcBef>
              <a:spcAft>
                <a:spcPts val="1200"/>
              </a:spcAft>
              <a:tabLst>
                <a:tab pos="3420745" algn="l"/>
                <a:tab pos="4860925" algn="l"/>
              </a:tabLst>
            </a:pPr>
            <a:r>
              <a:rPr lang="en-US" sz="2800" b="1">
                <a:solidFill>
                  <a:srgbClr val="FF0000"/>
                </a:solidFill>
                <a:latin typeface="Times New Roman" panose="02020603050405020304" pitchFamily="18" charset="0"/>
                <a:ea typeface="Times New Roman" panose="02020603050405020304" pitchFamily="18" charset="0"/>
                <a:sym typeface="Wingdings 2" panose="05020102010507070707" pitchFamily="18" charset="2"/>
              </a:rPr>
              <a:t></a:t>
            </a:r>
            <a:r>
              <a:rPr lang="en-US" sz="2800" b="1">
                <a:solidFill>
                  <a:srgbClr val="FF0000"/>
                </a:solidFill>
                <a:latin typeface="Times New Roman" panose="02020603050405020304" pitchFamily="18" charset="0"/>
                <a:ea typeface="Times New Roman" panose="02020603050405020304" pitchFamily="18" charset="0"/>
              </a:rPr>
              <a:t>1. Phép Đếm:    </a:t>
            </a:r>
            <a:endParaRPr lang="en-US" sz="2800">
              <a:solidFill>
                <a:srgbClr val="FF00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98500" y="1248202"/>
            <a:ext cx="10947400" cy="523220"/>
          </a:xfrm>
          <a:prstGeom prst="rect">
            <a:avLst/>
          </a:prstGeom>
        </p:spPr>
        <p:txBody>
          <a:bodyPr wrap="square">
            <a:spAutoFit/>
          </a:bodyPr>
          <a:lstStyle/>
          <a:p>
            <a:pPr lvl="0" algn="just">
              <a:tabLst>
                <a:tab pos="3420745" algn="l"/>
                <a:tab pos="4860925" algn="l"/>
              </a:tabLst>
            </a:pPr>
            <a:r>
              <a:rPr lang="nl-NL" sz="2800" b="1">
                <a:solidFill>
                  <a:srgbClr val="0000FF"/>
                </a:solidFill>
                <a:latin typeface="Times New Roman" panose="02020603050405020304" pitchFamily="18" charset="0"/>
                <a:ea typeface="Times New Roman" panose="02020603050405020304" pitchFamily="18" charset="0"/>
              </a:rPr>
              <a:t>3. </a:t>
            </a:r>
            <a:r>
              <a:rPr lang="nl-NL" sz="2800" b="1" smtClean="0">
                <a:solidFill>
                  <a:srgbClr val="0000FF"/>
                </a:solidFill>
                <a:latin typeface="Times New Roman" panose="02020603050405020304" pitchFamily="18" charset="0"/>
                <a:ea typeface="Times New Roman" panose="02020603050405020304" pitchFamily="18" charset="0"/>
              </a:rPr>
              <a:t>PP </a:t>
            </a:r>
            <a:r>
              <a:rPr lang="nl-NL" sz="2800" b="1">
                <a:solidFill>
                  <a:srgbClr val="0000FF"/>
                </a:solidFill>
                <a:latin typeface="Times New Roman" panose="02020603050405020304" pitchFamily="18" charset="0"/>
                <a:ea typeface="Times New Roman" panose="02020603050405020304" pitchFamily="18" charset="0"/>
              </a:rPr>
              <a:t>đếm bài toán tổ hợp dựa vào quy tắc cộng; quy tắc nhân</a:t>
            </a:r>
            <a:endParaRPr lang="en-US" sz="2800">
              <a:solidFill>
                <a:prstClr val="black"/>
              </a:solidFill>
              <a:latin typeface="Times New Roman" panose="02020603050405020304" pitchFamily="18" charset="0"/>
              <a:ea typeface="Times New Roman" panose="02020603050405020304" pitchFamily="18" charset="0"/>
            </a:endParaRPr>
          </a:p>
        </p:txBody>
      </p:sp>
      <p:sp>
        <p:nvSpPr>
          <p:cNvPr id="11" name="AutoShape 15">
            <a:extLst>
              <a:ext uri="{FF2B5EF4-FFF2-40B4-BE49-F238E27FC236}">
                <a16:creationId xmlns="" xmlns:a16="http://schemas.microsoft.com/office/drawing/2014/main" id="{577AD902-088F-4ACE-8D4B-39C5325F42C0}"/>
              </a:ext>
            </a:extLst>
          </p:cNvPr>
          <p:cNvSpPr>
            <a:spLocks noChangeArrowheads="1"/>
          </p:cNvSpPr>
          <p:nvPr/>
        </p:nvSpPr>
        <p:spPr bwMode="gray">
          <a:xfrm>
            <a:off x="3289300" y="205408"/>
            <a:ext cx="5552893" cy="480392"/>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a:latin typeface="Vani" panose="02040502050405020303" pitchFamily="18" charset="0"/>
                <a:cs typeface="Vani" panose="02040502050405020303" pitchFamily="18" charset="0"/>
              </a:rPr>
              <a:t> </a:t>
            </a:r>
            <a:r>
              <a:rPr lang="en-US" sz="3200" smtClean="0">
                <a:latin typeface="Vani" panose="02040502050405020303" pitchFamily="18" charset="0"/>
                <a:cs typeface="Vani" panose="02040502050405020303" pitchFamily="18" charset="0"/>
              </a:rPr>
              <a:t>            </a:t>
            </a:r>
            <a:r>
              <a:rPr lang="en-US" sz="3200" b="1" smtClean="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9" name="Isosceles Triangle 8">
            <a:hlinkClick r:id="rId3" action="ppaction://hlinksldjump"/>
          </p:cNvPr>
          <p:cNvSpPr/>
          <p:nvPr/>
        </p:nvSpPr>
        <p:spPr>
          <a:xfrm rot="16200000">
            <a:off x="10795909" y="6342527"/>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hlinkClick r:id="rId4" action="ppaction://hlinksldjump"/>
          </p:cNvPr>
          <p:cNvSpPr/>
          <p:nvPr/>
        </p:nvSpPr>
        <p:spPr>
          <a:xfrm rot="5400000">
            <a:off x="11292861" y="6349155"/>
            <a:ext cx="532864" cy="410857"/>
          </a:xfrm>
          <a:prstGeom prst="triangle">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3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2197</TotalTime>
  <Words>7716</Words>
  <PresentationFormat>Custom</PresentationFormat>
  <Paragraphs>497</Paragraphs>
  <Slides>89</Slides>
  <Notes>14</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2020-02-20T10:16:41Z</dcterms:modified>
</cp:coreProperties>
</file>