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349" r:id="rId3"/>
    <p:sldId id="302" r:id="rId4"/>
    <p:sldId id="292" r:id="rId5"/>
    <p:sldId id="395" r:id="rId6"/>
    <p:sldId id="396" r:id="rId7"/>
    <p:sldId id="360" r:id="rId8"/>
    <p:sldId id="306" r:id="rId9"/>
    <p:sldId id="384" r:id="rId10"/>
    <p:sldId id="336" r:id="rId11"/>
    <p:sldId id="385" r:id="rId12"/>
    <p:sldId id="386" r:id="rId13"/>
    <p:sldId id="392" r:id="rId14"/>
    <p:sldId id="388" r:id="rId15"/>
    <p:sldId id="335" r:id="rId16"/>
    <p:sldId id="383" r:id="rId17"/>
    <p:sldId id="345" r:id="rId18"/>
    <p:sldId id="370" r:id="rId19"/>
    <p:sldId id="389" r:id="rId20"/>
    <p:sldId id="390" r:id="rId21"/>
    <p:sldId id="391" r:id="rId22"/>
    <p:sldId id="393" r:id="rId23"/>
    <p:sldId id="394" r:id="rId24"/>
    <p:sldId id="315" r:id="rId25"/>
    <p:sldId id="380" r:id="rId26"/>
    <p:sldId id="331" r:id="rId27"/>
    <p:sldId id="295" r:id="rId28"/>
    <p:sldId id="329" r:id="rId29"/>
    <p:sldId id="34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00D8C-286E-67AF-DF4D-F82532F7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06C04-14BA-D6CF-A79B-9E7667599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CEFDE-CB6D-431B-A5C4-FA49CA9356F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4E719-AC8E-2807-09CF-1E660FB905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0B80E-29D6-461F-F282-C849DC5096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3BDF-02D4-4726-9E27-E19A9F625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7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8226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955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9075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8: The World around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home.com.vn/DHALesson?idGrade=9&amp;idSubject=1&amp;idSeries=32&amp;idTheme=399&amp;IdLevel=1&amp;idThemeServer=55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434" y="2862971"/>
            <a:ext cx="6288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8: The World around Us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Lesson 2.3: Pronunciation &amp; Speaking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Page 67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2" y="557980"/>
            <a:ext cx="8823224" cy="588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830366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CDE1F-7807-5F1C-E0E3-903DC655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86" y="645699"/>
            <a:ext cx="9769009" cy="858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393D-51FF-2949-F3B8-20582D11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66" y="1504335"/>
            <a:ext cx="7165156" cy="48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868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235EE-A7C2-2A17-0350-47D4145B66AB}"/>
              </a:ext>
            </a:extLst>
          </p:cNvPr>
          <p:cNvSpPr txBox="1"/>
          <p:nvPr/>
        </p:nvSpPr>
        <p:spPr>
          <a:xfrm>
            <a:off x="172064" y="641750"/>
            <a:ext cx="67154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What do we need for the trip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a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Should we bring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don't get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No.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there.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Okay, what else do we need to bring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 we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Sorry, did you say we need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Yes, that's right.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A96E9-C7F0-3986-8933-3046A12E3CC0}"/>
              </a:ext>
            </a:extLst>
          </p:cNvPr>
          <p:cNvSpPr txBox="1"/>
          <p:nvPr/>
        </p:nvSpPr>
        <p:spPr>
          <a:xfrm>
            <a:off x="6810437" y="641750"/>
            <a:ext cx="52094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tent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cell phone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have somewhere to stay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can call our parents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food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toys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hungry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bored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There's a restaurant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There's lots to do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ComicSansMS"/>
              </a:rPr>
              <a:t>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ackets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books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don't get cold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can read at night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FF0000"/>
                </a:solidFill>
                <a:effectLst/>
                <a:latin typeface="ComicSansMS"/>
              </a:rPr>
              <a:t>j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ackets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/ books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35BEA-5FF6-CBEF-9E23-32840E195915}"/>
              </a:ext>
            </a:extLst>
          </p:cNvPr>
          <p:cNvSpPr txBox="1"/>
          <p:nvPr/>
        </p:nvSpPr>
        <p:spPr>
          <a:xfrm>
            <a:off x="2448231" y="5427676"/>
            <a:ext cx="8052619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Practice the conversation with the red words.</a:t>
            </a:r>
          </a:p>
        </p:txBody>
      </p:sp>
    </p:spTree>
    <p:extLst>
      <p:ext uri="{BB962C8B-B14F-4D97-AF65-F5344CB8AC3E}">
        <p14:creationId xmlns:p14="http://schemas.microsoft.com/office/powerpoint/2010/main" val="324572368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235EE-A7C2-2A17-0350-47D4145B66AB}"/>
              </a:ext>
            </a:extLst>
          </p:cNvPr>
          <p:cNvSpPr txBox="1"/>
          <p:nvPr/>
        </p:nvSpPr>
        <p:spPr>
          <a:xfrm>
            <a:off x="172064" y="641750"/>
            <a:ext cx="67154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What do we need for the trip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a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Should we bring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r>
              <a:rPr lang="en-US" sz="2400" dirty="0">
                <a:solidFill>
                  <a:srgbClr val="242021"/>
                </a:solidFill>
                <a:latin typeface="FuturaHandwritten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don't get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No.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there.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Okay, what else do we need to bring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 we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</a:p>
          <a:p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Sorry, did you say we need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Yes, that's right.</a:t>
            </a:r>
            <a:r>
              <a:rPr lang="en-US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A96E9-C7F0-3986-8933-3046A12E3CC0}"/>
              </a:ext>
            </a:extLst>
          </p:cNvPr>
          <p:cNvSpPr txBox="1"/>
          <p:nvPr/>
        </p:nvSpPr>
        <p:spPr>
          <a:xfrm>
            <a:off x="6789173" y="641750"/>
            <a:ext cx="49062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FuturaHandwritten"/>
              </a:rPr>
              <a:t>tent/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cell phone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FuturaHandwritten"/>
              </a:rPr>
              <a:t>have somewhere to stay/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can call our parents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FuturaHandwritten"/>
              </a:rPr>
              <a:t>food/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toys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FuturaHandwritten"/>
              </a:rPr>
              <a:t>hungry/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bored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FuturaHandwritten"/>
              </a:rPr>
              <a:t>There's a restaurant/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There's lots to do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ComicSansMS"/>
              </a:rPr>
              <a:t>j</a:t>
            </a:r>
            <a:r>
              <a:rPr lang="en-US" sz="2400" b="0" i="0" dirty="0">
                <a:effectLst/>
                <a:latin typeface="FuturaHandwritten"/>
              </a:rPr>
              <a:t>ackets/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books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FuturaHandwritten"/>
              </a:rPr>
              <a:t>don't get cold/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can read at night</a:t>
            </a:r>
            <a:br>
              <a:rPr lang="en-US" sz="2400" b="0" i="0" dirty="0">
                <a:effectLst/>
                <a:latin typeface="FuturaHandwritten"/>
              </a:rPr>
            </a:br>
            <a:r>
              <a:rPr lang="en-US" sz="2400" b="0" i="0" dirty="0">
                <a:effectLst/>
                <a:latin typeface="ComicSansMS"/>
              </a:rPr>
              <a:t>j</a:t>
            </a:r>
            <a:r>
              <a:rPr lang="en-US" sz="2400" b="0" i="0" dirty="0">
                <a:effectLst/>
                <a:latin typeface="FuturaHandwritten"/>
              </a:rPr>
              <a:t>ackets/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FuturaHandwritten"/>
              </a:rPr>
              <a:t>books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EB382E-1237-4D02-BFDB-D7673F1DDA80}"/>
              </a:ext>
            </a:extLst>
          </p:cNvPr>
          <p:cNvSpPr txBox="1"/>
          <p:nvPr/>
        </p:nvSpPr>
        <p:spPr>
          <a:xfrm>
            <a:off x="2448231" y="5427676"/>
            <a:ext cx="8052619" cy="58477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Practice the conversation with the red words</a:t>
            </a:r>
          </a:p>
        </p:txBody>
      </p:sp>
    </p:spTree>
    <p:extLst>
      <p:ext uri="{BB962C8B-B14F-4D97-AF65-F5344CB8AC3E}">
        <p14:creationId xmlns:p14="http://schemas.microsoft.com/office/powerpoint/2010/main" val="115407377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4E4FA-6B06-7C52-9CDB-87FD5D56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4"/>
            <a:ext cx="7456202" cy="1099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60B1E-128C-135B-D229-0AAAF8920334}"/>
              </a:ext>
            </a:extLst>
          </p:cNvPr>
          <p:cNvSpPr txBox="1"/>
          <p:nvPr/>
        </p:nvSpPr>
        <p:spPr>
          <a:xfrm>
            <a:off x="3839496" y="1271015"/>
            <a:ext cx="67154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What do we need for the trip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a </a:t>
            </a:r>
            <a:r>
              <a:rPr lang="en-US" sz="2400" dirty="0">
                <a:solidFill>
                  <a:srgbClr val="00ADEE"/>
                </a:solidFill>
                <a:latin typeface="FuturaHandwritten"/>
              </a:rPr>
              <a:t>_______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Should we bring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we don't get </a:t>
            </a:r>
            <a:r>
              <a:rPr lang="en-US" sz="2400" dirty="0">
                <a:solidFill>
                  <a:srgbClr val="00ADEE"/>
                </a:solidFill>
                <a:latin typeface="FuturaHandwritten"/>
              </a:rPr>
              <a:t>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No. </a:t>
            </a: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there.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Okay, what else do we need to bring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We need to bring </a:t>
            </a:r>
            <a:r>
              <a:rPr lang="en-US" sz="2400" dirty="0">
                <a:solidFill>
                  <a:srgbClr val="00ADEE"/>
                </a:solidFill>
                <a:latin typeface="FuturaHandwritten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so we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00ADEE"/>
                </a:solidFill>
                <a:effectLst/>
                <a:latin typeface="FuturaHandwritten"/>
              </a:rPr>
              <a:t>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Toby: Sorry, did you say we need </a:t>
            </a:r>
            <a:r>
              <a:rPr lang="en-US" sz="2400" dirty="0">
                <a:solidFill>
                  <a:srgbClr val="00ADEE"/>
                </a:solidFill>
                <a:latin typeface="FuturaHandwritten"/>
              </a:rPr>
              <a:t>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omicSansMS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Handwritten"/>
              </a:rPr>
              <a:t>Emma: Yes, that's right.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90878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75" y="318806"/>
            <a:ext cx="8671419" cy="6150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5205" y="274621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891CE-B06B-7312-11B1-136925A88FAE}"/>
              </a:ext>
            </a:extLst>
          </p:cNvPr>
          <p:cNvSpPr txBox="1"/>
          <p:nvPr/>
        </p:nvSpPr>
        <p:spPr>
          <a:xfrm>
            <a:off x="111965" y="1226509"/>
            <a:ext cx="1237060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1. Do they need a tent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2. Do they need batteries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3. Do they need bottled water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4. Do they need a camera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5. Do they need comic books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___________________________________________________________________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What do they need for their camping trip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6. _________________ bottled water so ___________________________________.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7. _________________ sleeping bags so __________________________________.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FuturaLT-Book"/>
              </a:rPr>
              <a:t>8. _________________ flashlights so ______________________________________.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287C4-988E-EEA4-847F-C0362A5A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18" y="3264310"/>
            <a:ext cx="3590397" cy="2151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235CB8-6DCB-FBDD-ADEF-DDC5DF65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803" y="399114"/>
            <a:ext cx="6800232" cy="2898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ED7463-D873-98D4-230D-8F050D792CCB}"/>
              </a:ext>
            </a:extLst>
          </p:cNvPr>
          <p:cNvSpPr txBox="1"/>
          <p:nvPr/>
        </p:nvSpPr>
        <p:spPr>
          <a:xfrm>
            <a:off x="519487" y="1610815"/>
            <a:ext cx="625331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Yes, they do.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E92A0-6BDB-ABFA-04B1-59340F9BD502}"/>
              </a:ext>
            </a:extLst>
          </p:cNvPr>
          <p:cNvSpPr txBox="1"/>
          <p:nvPr/>
        </p:nvSpPr>
        <p:spPr>
          <a:xfrm>
            <a:off x="519487" y="4521690"/>
            <a:ext cx="625331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Yes, they do.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4409F0-3A80-6B8E-770C-47544EBDA78E}"/>
              </a:ext>
            </a:extLst>
          </p:cNvPr>
          <p:cNvSpPr txBox="1"/>
          <p:nvPr/>
        </p:nvSpPr>
        <p:spPr>
          <a:xfrm>
            <a:off x="704911" y="2325496"/>
            <a:ext cx="625331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No, they don't.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B159A-80C4-A32D-6F53-67D365152174}"/>
              </a:ext>
            </a:extLst>
          </p:cNvPr>
          <p:cNvSpPr txBox="1"/>
          <p:nvPr/>
        </p:nvSpPr>
        <p:spPr>
          <a:xfrm>
            <a:off x="606588" y="3796191"/>
            <a:ext cx="625331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No, they don't.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27E60-64B2-EFF0-D278-C7E053B9390F}"/>
              </a:ext>
            </a:extLst>
          </p:cNvPr>
          <p:cNvSpPr txBox="1"/>
          <p:nvPr/>
        </p:nvSpPr>
        <p:spPr>
          <a:xfrm>
            <a:off x="606588" y="3026493"/>
            <a:ext cx="625331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Yes, they do.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2C180D-DC26-0F75-2F73-1ABBAFF98584}"/>
              </a:ext>
            </a:extLst>
          </p:cNvPr>
          <p:cNvSpPr txBox="1"/>
          <p:nvPr/>
        </p:nvSpPr>
        <p:spPr>
          <a:xfrm>
            <a:off x="894735" y="5236883"/>
            <a:ext cx="625331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They need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A09006-CE39-DF52-BF2B-87030B8048A5}"/>
              </a:ext>
            </a:extLst>
          </p:cNvPr>
          <p:cNvSpPr txBox="1"/>
          <p:nvPr/>
        </p:nvSpPr>
        <p:spPr>
          <a:xfrm>
            <a:off x="894735" y="5610942"/>
            <a:ext cx="625331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They need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9DD56E-B3C0-913F-80E1-6DF0388D6BC6}"/>
              </a:ext>
            </a:extLst>
          </p:cNvPr>
          <p:cNvSpPr txBox="1"/>
          <p:nvPr/>
        </p:nvSpPr>
        <p:spPr>
          <a:xfrm>
            <a:off x="894735" y="5972685"/>
            <a:ext cx="625331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They need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29D48C-7BC7-6410-0A12-DA21F3C2068C}"/>
              </a:ext>
            </a:extLst>
          </p:cNvPr>
          <p:cNvSpPr txBox="1"/>
          <p:nvPr/>
        </p:nvSpPr>
        <p:spPr>
          <a:xfrm>
            <a:off x="5938684" y="5247185"/>
            <a:ext cx="625331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they have something to drink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0E298A-0A4B-01A0-8194-6798470E405A}"/>
              </a:ext>
            </a:extLst>
          </p:cNvPr>
          <p:cNvSpPr txBox="1"/>
          <p:nvPr/>
        </p:nvSpPr>
        <p:spPr>
          <a:xfrm>
            <a:off x="5826719" y="5616078"/>
            <a:ext cx="625331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they don't get cold at night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24C527-825E-F143-9B16-7037C44F4301}"/>
              </a:ext>
            </a:extLst>
          </p:cNvPr>
          <p:cNvSpPr txBox="1"/>
          <p:nvPr/>
        </p:nvSpPr>
        <p:spPr>
          <a:xfrm>
            <a:off x="5694499" y="5972684"/>
            <a:ext cx="625331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 they can see in the dark</a:t>
            </a:r>
          </a:p>
        </p:txBody>
      </p:sp>
    </p:spTree>
    <p:extLst>
      <p:ext uri="{BB962C8B-B14F-4D97-AF65-F5344CB8AC3E}">
        <p14:creationId xmlns:p14="http://schemas.microsoft.com/office/powerpoint/2010/main" val="2154992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8" y="426481"/>
            <a:ext cx="9065342" cy="600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146" y="3013500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8AA9B-EEE9-860C-773B-FA831974E716}"/>
              </a:ext>
            </a:extLst>
          </p:cNvPr>
          <p:cNvSpPr txBox="1"/>
          <p:nvPr/>
        </p:nvSpPr>
        <p:spPr>
          <a:xfrm>
            <a:off x="2526889" y="608434"/>
            <a:ext cx="724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Work in pairs and discuss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B7C2B-8292-7AB9-CCD9-56B2605A8B85}"/>
              </a:ext>
            </a:extLst>
          </p:cNvPr>
          <p:cNvSpPr txBox="1"/>
          <p:nvPr/>
        </p:nvSpPr>
        <p:spPr>
          <a:xfrm>
            <a:off x="1779639" y="2212258"/>
            <a:ext cx="9114503" cy="107721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Can you name some national parks in Vietnam? Which national park do you want to visit?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FBF38-EE58-117D-5A46-5880B41A8930}"/>
              </a:ext>
            </a:extLst>
          </p:cNvPr>
          <p:cNvSpPr txBox="1"/>
          <p:nvPr/>
        </p:nvSpPr>
        <p:spPr>
          <a:xfrm>
            <a:off x="2526889" y="4198374"/>
            <a:ext cx="8239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 </a:t>
            </a:r>
            <a:r>
              <a:rPr lang="en-US" sz="3200" dirty="0" err="1">
                <a:solidFill>
                  <a:srgbClr val="FF0000"/>
                </a:solidFill>
              </a:rPr>
              <a:t>Bể</a:t>
            </a:r>
            <a:r>
              <a:rPr lang="en-US" sz="3200" dirty="0">
                <a:solidFill>
                  <a:srgbClr val="FF0000"/>
                </a:solidFill>
              </a:rPr>
              <a:t> National Park, </a:t>
            </a:r>
            <a:r>
              <a:rPr lang="en-US" sz="3200" dirty="0" err="1">
                <a:solidFill>
                  <a:srgbClr val="FF0000"/>
                </a:solidFill>
              </a:rPr>
              <a:t>Cát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</a:t>
            </a:r>
            <a:r>
              <a:rPr lang="en-US" sz="3200" dirty="0">
                <a:solidFill>
                  <a:srgbClr val="FF0000"/>
                </a:solidFill>
              </a:rPr>
              <a:t> National Park, </a:t>
            </a:r>
            <a:r>
              <a:rPr lang="en-US" sz="3200" dirty="0" err="1">
                <a:solidFill>
                  <a:srgbClr val="FF0000"/>
                </a:solidFill>
              </a:rPr>
              <a:t>Cúc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National Park, </a:t>
            </a:r>
            <a:r>
              <a:rPr lang="en-US" sz="3200" dirty="0" err="1">
                <a:solidFill>
                  <a:srgbClr val="FF0000"/>
                </a:solidFill>
              </a:rPr>
              <a:t>Cát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Tiên</a:t>
            </a:r>
            <a:r>
              <a:rPr lang="en-US" sz="3200" dirty="0">
                <a:solidFill>
                  <a:srgbClr val="FF0000"/>
                </a:solidFill>
              </a:rPr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707370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6FF6EE-A536-B33C-6DC6-B5DA8D630351}"/>
              </a:ext>
            </a:extLst>
          </p:cNvPr>
          <p:cNvSpPr/>
          <p:nvPr/>
        </p:nvSpPr>
        <p:spPr>
          <a:xfrm>
            <a:off x="186813" y="2910348"/>
            <a:ext cx="11818374" cy="28120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EE5A4-9D58-CCEB-2BD6-C1FAC888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790" y="442928"/>
            <a:ext cx="9381033" cy="823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302ED-0D0D-D904-1900-4B50204AFFE1}"/>
              </a:ext>
            </a:extLst>
          </p:cNvPr>
          <p:cNvSpPr txBox="1"/>
          <p:nvPr/>
        </p:nvSpPr>
        <p:spPr>
          <a:xfrm>
            <a:off x="260143" y="1328032"/>
            <a:ext cx="9463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a. You're preparing for a camping trip to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FuturaLT-Heavy"/>
              </a:rPr>
              <a:t>Cát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FuturaLT-Heavy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FuturaLT-Heavy"/>
              </a:rPr>
              <a:t>Tiên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FuturaLT-Heavy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National Park.</a:t>
            </a:r>
            <a:b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</a:br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Work in pairs. Look at the list and choose the five most important items to bring with you and give reasons why.</a:t>
            </a:r>
            <a:r>
              <a:rPr lang="en-US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2CDAE-4944-9522-263E-118FC5C9C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152" y="1385525"/>
            <a:ext cx="2775523" cy="92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768B9-82FA-C2A0-CA63-801496B0DC23}"/>
              </a:ext>
            </a:extLst>
          </p:cNvPr>
          <p:cNvSpPr txBox="1"/>
          <p:nvPr/>
        </p:nvSpPr>
        <p:spPr>
          <a:xfrm>
            <a:off x="247852" y="3128918"/>
            <a:ext cx="6105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0" i="0">
                <a:solidFill>
                  <a:srgbClr val="FF0000"/>
                </a:solidFill>
                <a:effectLst/>
                <a:latin typeface="FuturaLT-Book"/>
              </a:defRPr>
            </a:lvl1pPr>
          </a:lstStyle>
          <a:p>
            <a:r>
              <a:rPr lang="en-US" dirty="0"/>
              <a:t>What do we need to bring for our camping trip? 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2A858-B70E-2E8C-AA3F-AE1E26CDBD2D}"/>
              </a:ext>
            </a:extLst>
          </p:cNvPr>
          <p:cNvSpPr txBox="1"/>
          <p:nvPr/>
        </p:nvSpPr>
        <p:spPr>
          <a:xfrm>
            <a:off x="349046" y="4144973"/>
            <a:ext cx="6105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0" i="0">
                <a:solidFill>
                  <a:srgbClr val="00B050"/>
                </a:solidFill>
                <a:effectLst/>
                <a:latin typeface="FuturaLT-Book"/>
              </a:defRPr>
            </a:lvl1pPr>
          </a:lstStyle>
          <a:p>
            <a:r>
              <a:rPr lang="en-US" dirty="0"/>
              <a:t>We need to bring bottled water</a:t>
            </a:r>
            <a:br>
              <a:rPr lang="en-US" dirty="0"/>
            </a:br>
            <a:r>
              <a:rPr lang="en-US" dirty="0"/>
              <a:t>so we don't get thirsty.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FB7DF-D0F3-BF14-B88E-8BB94509EB2C}"/>
              </a:ext>
            </a:extLst>
          </p:cNvPr>
          <p:cNvSpPr txBox="1"/>
          <p:nvPr/>
        </p:nvSpPr>
        <p:spPr>
          <a:xfrm>
            <a:off x="6434800" y="3128918"/>
            <a:ext cx="6105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0" i="0">
                <a:solidFill>
                  <a:srgbClr val="FF0000"/>
                </a:solidFill>
                <a:effectLst/>
                <a:latin typeface="FuturaLT-Book"/>
              </a:defRPr>
            </a:lvl1pPr>
          </a:lstStyle>
          <a:p>
            <a:r>
              <a:rPr lang="en-US" dirty="0"/>
              <a:t>Should we bring a tent so we</a:t>
            </a:r>
            <a:br>
              <a:rPr lang="en-US" dirty="0"/>
            </a:br>
            <a:r>
              <a:rPr lang="en-US" dirty="0"/>
              <a:t>have somewhere to stay? 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FE18F-C9CC-6DC4-3579-17D565E2C30D}"/>
              </a:ext>
            </a:extLst>
          </p:cNvPr>
          <p:cNvSpPr txBox="1"/>
          <p:nvPr/>
        </p:nvSpPr>
        <p:spPr>
          <a:xfrm>
            <a:off x="6434800" y="4164036"/>
            <a:ext cx="64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FuturaLT-Book"/>
              </a:rPr>
              <a:t>Yes, good idea.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0AC40-E27F-09E0-989C-63E8E252CE88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</p:spTree>
    <p:extLst>
      <p:ext uri="{BB962C8B-B14F-4D97-AF65-F5344CB8AC3E}">
        <p14:creationId xmlns:p14="http://schemas.microsoft.com/office/powerpoint/2010/main" val="21042917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6730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09" y="447490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894C3-C77A-E0D9-2098-888C38E9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0" y="1900996"/>
            <a:ext cx="11271995" cy="4651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D682C-9C52-AFC9-9DBA-3D72B973F3A9}"/>
              </a:ext>
            </a:extLst>
          </p:cNvPr>
          <p:cNvSpPr txBox="1"/>
          <p:nvPr/>
        </p:nvSpPr>
        <p:spPr>
          <a:xfrm>
            <a:off x="606795" y="290230"/>
            <a:ext cx="65581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FuturaLT-Book"/>
              </a:rPr>
              <a:t>What do we need to bring for our camping trip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MT"/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4A642-3771-B92B-AFAC-19805E2ADE0D}"/>
              </a:ext>
            </a:extLst>
          </p:cNvPr>
          <p:cNvSpPr txBox="1"/>
          <p:nvPr/>
        </p:nvSpPr>
        <p:spPr>
          <a:xfrm>
            <a:off x="6727550" y="236165"/>
            <a:ext cx="4950715" cy="122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  <a:latin typeface="FuturaLT-Book"/>
              </a:rPr>
              <a:t>We need to bring bottled water</a:t>
            </a:r>
            <a:br>
              <a:rPr lang="en-US" sz="2400" b="0" i="0" dirty="0">
                <a:solidFill>
                  <a:srgbClr val="00B050"/>
                </a:solidFill>
                <a:effectLst/>
                <a:latin typeface="FuturaLT-Book"/>
              </a:rPr>
            </a:br>
            <a:r>
              <a:rPr lang="en-US" sz="2400" b="0" i="0" dirty="0">
                <a:solidFill>
                  <a:srgbClr val="00B050"/>
                </a:solidFill>
                <a:effectLst/>
                <a:latin typeface="FuturaLT-Book"/>
              </a:rPr>
              <a:t>so we don't get thirsty.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03A2A-57C6-A613-E030-9C71F885C9F5}"/>
              </a:ext>
            </a:extLst>
          </p:cNvPr>
          <p:cNvSpPr txBox="1"/>
          <p:nvPr/>
        </p:nvSpPr>
        <p:spPr>
          <a:xfrm>
            <a:off x="629264" y="1057039"/>
            <a:ext cx="672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FuturaLT-Book"/>
              </a:rPr>
              <a:t>Should we bring a tent so we have somewhere to stay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MT"/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6A87-06CB-56FA-7C58-45B0BA80126C}"/>
              </a:ext>
            </a:extLst>
          </p:cNvPr>
          <p:cNvSpPr txBox="1"/>
          <p:nvPr/>
        </p:nvSpPr>
        <p:spPr>
          <a:xfrm>
            <a:off x="6727550" y="1067161"/>
            <a:ext cx="2649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  <a:latin typeface="FuturaLT-Book"/>
              </a:rPr>
              <a:t>Yes, good idea.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06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7D6FB-E29D-564A-7C5F-E43D1F16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8" y="1552212"/>
            <a:ext cx="10287892" cy="8960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8B83B8-C14A-A256-0397-CE8D1C634823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Post-Speaking</a:t>
            </a:r>
          </a:p>
        </p:txBody>
      </p:sp>
    </p:spTree>
    <p:extLst>
      <p:ext uri="{BB962C8B-B14F-4D97-AF65-F5344CB8AC3E}">
        <p14:creationId xmlns:p14="http://schemas.microsoft.com/office/powerpoint/2010/main" val="3930508097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91139-0034-4B4E-14C4-28FA333B1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8" y="2342840"/>
            <a:ext cx="11591024" cy="3486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27F04-27F9-0031-EFE3-6D732A46698A}"/>
              </a:ext>
            </a:extLst>
          </p:cNvPr>
          <p:cNvSpPr txBox="1"/>
          <p:nvPr/>
        </p:nvSpPr>
        <p:spPr>
          <a:xfrm>
            <a:off x="1932037" y="1265621"/>
            <a:ext cx="9650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FuturaStd-Heavy"/>
              </a:rPr>
              <a:t>Listen and tick (    ) the things the speakers say.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EE014-7FC7-CFF8-A913-297DF735D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601" y="1333338"/>
            <a:ext cx="502964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F23147-8DBB-413F-6868-9A4B20242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40" y="396430"/>
            <a:ext cx="3283596" cy="794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CEAFC-4AC0-B9E7-0C1F-4B761BFA4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905" y="4292848"/>
            <a:ext cx="502964" cy="39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025A1-3CCA-A4B8-6B4F-DE89456A4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083" y="3594758"/>
            <a:ext cx="502964" cy="396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77D726-9290-4E0A-02DE-771AD753D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445" y="4990938"/>
            <a:ext cx="502964" cy="396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675710-DCF1-90C4-4946-AA6164713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3122" y="3494676"/>
            <a:ext cx="502964" cy="3962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9F4E4-5BBB-3AC8-CBA8-F4D31EECC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974" y="5087502"/>
            <a:ext cx="502964" cy="396274"/>
          </a:xfrm>
          <a:prstGeom prst="rect">
            <a:avLst/>
          </a:prstGeom>
        </p:spPr>
      </p:pic>
      <p:pic>
        <p:nvPicPr>
          <p:cNvPr id="17" name="TRACK 24">
            <a:hlinkClick r:id="" action="ppaction://media"/>
            <a:extLst>
              <a:ext uri="{FF2B5EF4-FFF2-40B4-BE49-F238E27FC236}">
                <a16:creationId xmlns:a16="http://schemas.microsoft.com/office/drawing/2014/main" id="{C6531A08-5785-B9DB-945B-98FD17EE85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00" end="50568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48927" y="396430"/>
            <a:ext cx="487363" cy="5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82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08E1A-0CA0-36E5-7AA5-EA9E952B6167}"/>
              </a:ext>
            </a:extLst>
          </p:cNvPr>
          <p:cNvSpPr txBox="1"/>
          <p:nvPr/>
        </p:nvSpPr>
        <p:spPr>
          <a:xfrm>
            <a:off x="1288027" y="612844"/>
            <a:ext cx="9620978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Teacher: Listen, you two. We're going hiking at the Green Hills Mountain next week. We need to plan the trip.</a:t>
            </a:r>
          </a:p>
          <a:p>
            <a:r>
              <a:rPr lang="en-US" sz="2400" dirty="0"/>
              <a:t>Liam: OK. What should people bring?</a:t>
            </a:r>
          </a:p>
          <a:p>
            <a:r>
              <a:rPr lang="en-US" sz="2400" dirty="0"/>
              <a:t>Teacher: </a:t>
            </a:r>
            <a:r>
              <a:rPr lang="en-US" sz="2400" b="1" dirty="0">
                <a:solidFill>
                  <a:srgbClr val="FF0000"/>
                </a:solidFill>
              </a:rPr>
              <a:t>We need </a:t>
            </a:r>
            <a:r>
              <a:rPr lang="en-US" sz="2400" b="1" u="sng" dirty="0">
                <a:solidFill>
                  <a:srgbClr val="FF0000"/>
                </a:solidFill>
              </a:rPr>
              <a:t>sneakers</a:t>
            </a:r>
            <a:r>
              <a:rPr lang="en-US" sz="2400" b="1" dirty="0">
                <a:solidFill>
                  <a:srgbClr val="FF0000"/>
                </a:solidFill>
              </a:rPr>
              <a:t> to protect our feet</a:t>
            </a:r>
            <a:r>
              <a:rPr lang="en-US" sz="2400" dirty="0"/>
              <a:t>. </a:t>
            </a:r>
          </a:p>
          <a:p>
            <a:r>
              <a:rPr lang="en-US" sz="2400" dirty="0"/>
              <a:t>Liam: </a:t>
            </a:r>
            <a:r>
              <a:rPr lang="en-US" sz="2400" b="1" dirty="0">
                <a:solidFill>
                  <a:srgbClr val="FF0000"/>
                </a:solidFill>
              </a:rPr>
              <a:t>We also need something to eat so everyone should buy some </a:t>
            </a:r>
            <a:r>
              <a:rPr lang="en-US" sz="2400" b="1" u="sng" dirty="0">
                <a:solidFill>
                  <a:srgbClr val="FF0000"/>
                </a:solidFill>
              </a:rPr>
              <a:t>snacks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/>
              <a:t>Teacher: Great idea. </a:t>
            </a:r>
            <a:r>
              <a:rPr lang="en-US" sz="2400" b="1" dirty="0">
                <a:solidFill>
                  <a:srgbClr val="FF0000"/>
                </a:solidFill>
              </a:rPr>
              <a:t>Should we bring </a:t>
            </a:r>
            <a:r>
              <a:rPr lang="en-US" sz="2400" b="1" u="sng" dirty="0">
                <a:solidFill>
                  <a:srgbClr val="FF0000"/>
                </a:solidFill>
              </a:rPr>
              <a:t>flashlights</a:t>
            </a:r>
            <a:r>
              <a:rPr lang="en-US" sz="2400" b="1" dirty="0">
                <a:solidFill>
                  <a:srgbClr val="FF0000"/>
                </a:solidFill>
              </a:rPr>
              <a:t> so we can see the caves?</a:t>
            </a:r>
          </a:p>
          <a:p>
            <a:r>
              <a:rPr lang="en-US" sz="2400" dirty="0"/>
              <a:t>Lucy: Yes! Yes! And </a:t>
            </a:r>
            <a:r>
              <a:rPr lang="en-US" sz="2400" b="1" dirty="0">
                <a:solidFill>
                  <a:srgbClr val="FF0000"/>
                </a:solidFill>
              </a:rPr>
              <a:t>we should bring </a:t>
            </a:r>
            <a:r>
              <a:rPr lang="en-US" sz="2400" b="1" u="sng" dirty="0">
                <a:solidFill>
                  <a:srgbClr val="FF0000"/>
                </a:solidFill>
              </a:rPr>
              <a:t>bottled water</a:t>
            </a:r>
            <a:r>
              <a:rPr lang="en-US" sz="2400" b="1" dirty="0">
                <a:solidFill>
                  <a:srgbClr val="FF0000"/>
                </a:solidFill>
              </a:rPr>
              <a:t> so we have something to drink</a:t>
            </a:r>
            <a:r>
              <a:rPr lang="en-US" sz="2400" dirty="0"/>
              <a:t>.</a:t>
            </a:r>
          </a:p>
          <a:p>
            <a:r>
              <a:rPr lang="en-US" sz="2400" dirty="0"/>
              <a:t>Liam: How will we know where to go?</a:t>
            </a:r>
          </a:p>
          <a:p>
            <a:r>
              <a:rPr lang="en-US" sz="2400" dirty="0"/>
              <a:t>Teacher: </a:t>
            </a:r>
            <a:r>
              <a:rPr lang="en-US" sz="2400" b="1" dirty="0">
                <a:solidFill>
                  <a:srgbClr val="FF0000"/>
                </a:solidFill>
              </a:rPr>
              <a:t>I'll bring a </a:t>
            </a:r>
            <a:r>
              <a:rPr lang="en-US" sz="2400" b="1" u="sng" dirty="0">
                <a:solidFill>
                  <a:srgbClr val="FF0000"/>
                </a:solidFill>
              </a:rPr>
              <a:t>map</a:t>
            </a:r>
            <a:r>
              <a:rPr lang="en-US" sz="2400" b="1" dirty="0">
                <a:solidFill>
                  <a:srgbClr val="FF0000"/>
                </a:solidFill>
              </a:rPr>
              <a:t> for that</a:t>
            </a:r>
            <a:r>
              <a:rPr lang="en-US" sz="2400" dirty="0"/>
              <a:t>. What should we bring to carry everything?</a:t>
            </a:r>
          </a:p>
          <a:p>
            <a:r>
              <a:rPr lang="en-US" sz="2400" dirty="0"/>
              <a:t>Lucy: Oh, </a:t>
            </a:r>
            <a:r>
              <a:rPr lang="en-US" sz="2400" b="1" dirty="0">
                <a:solidFill>
                  <a:srgbClr val="FF0000"/>
                </a:solidFill>
              </a:rPr>
              <a:t>everyone should bring a </a:t>
            </a:r>
            <a:r>
              <a:rPr lang="en-US" sz="2400" b="1" u="sng" dirty="0">
                <a:solidFill>
                  <a:srgbClr val="FF0000"/>
                </a:solidFill>
              </a:rPr>
              <a:t>backpack</a:t>
            </a:r>
            <a:r>
              <a:rPr lang="en-US" sz="2400" dirty="0"/>
              <a:t>.</a:t>
            </a:r>
          </a:p>
          <a:p>
            <a:r>
              <a:rPr lang="en-US" sz="2400" dirty="0"/>
              <a:t>Teacher: Thank you. All right, let's make a list for everyone.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812A5-5439-69C8-07AD-644D65830545}"/>
              </a:ext>
            </a:extLst>
          </p:cNvPr>
          <p:cNvSpPr txBox="1"/>
          <p:nvPr/>
        </p:nvSpPr>
        <p:spPr>
          <a:xfrm>
            <a:off x="157317" y="612844"/>
            <a:ext cx="1130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6500461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67410E9-A8B1-7078-322F-FCEE3E82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1" y="1446028"/>
            <a:ext cx="10859058" cy="4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71"/>
            <a:ext cx="9016181" cy="6147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Preparing for the trip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Phonics: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/</a:t>
            </a:r>
            <a:r>
              <a:rPr lang="en-US" sz="3600" i="1" dirty="0" err="1">
                <a:solidFill>
                  <a:srgbClr val="0070C0"/>
                </a:solidFill>
              </a:rPr>
              <a:t>oʊ</a:t>
            </a:r>
            <a:r>
              <a:rPr lang="en-US" sz="3600" i="1" dirty="0">
                <a:solidFill>
                  <a:srgbClr val="0070C0"/>
                </a:solidFill>
              </a:rPr>
              <a:t>/ sound </a:t>
            </a:r>
            <a:br>
              <a:rPr lang="en-US" sz="3600" i="1" dirty="0">
                <a:solidFill>
                  <a:srgbClr val="0070C0"/>
                </a:solidFill>
              </a:rPr>
            </a:b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5293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What do we need for the trip?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We need to bring _____ so ___________.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vocabularies,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46, 47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68 -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Preparing for the trip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- </a:t>
            </a:r>
            <a:r>
              <a:rPr lang="en-US" sz="3600" i="1" dirty="0">
                <a:solidFill>
                  <a:srgbClr val="0070C0"/>
                </a:solidFill>
              </a:rPr>
              <a:t>What do we need for the trip?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- We need to bring _____ so ___________.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Pronunciation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/</a:t>
            </a:r>
            <a:r>
              <a:rPr lang="en-US" sz="3600" i="1" dirty="0" err="1">
                <a:solidFill>
                  <a:srgbClr val="0070C0"/>
                </a:solidFill>
              </a:rPr>
              <a:t>oʊ</a:t>
            </a:r>
            <a:r>
              <a:rPr lang="en-US" sz="3600" i="1" dirty="0">
                <a:solidFill>
                  <a:srgbClr val="0070C0"/>
                </a:solidFill>
              </a:rPr>
              <a:t>/ sound </a:t>
            </a:r>
            <a:br>
              <a:rPr lang="en-US" dirty="0"/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90"/>
            <a:ext cx="8947355" cy="6100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0791" y="337523"/>
            <a:ext cx="8639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5659" y="1399352"/>
            <a:ext cx="1113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A. parade	B. mountain	C. battle 		D. army</a:t>
            </a:r>
          </a:p>
          <a:p>
            <a:r>
              <a:rPr lang="en-US" sz="3200" dirty="0"/>
              <a:t>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pəˈreɪd</a:t>
            </a:r>
            <a:r>
              <a:rPr lang="en-US" sz="3200" dirty="0">
                <a:solidFill>
                  <a:srgbClr val="FF0000"/>
                </a:solidFill>
              </a:rPr>
              <a:t>/         /ˈ</a:t>
            </a:r>
            <a:r>
              <a:rPr lang="en-US" sz="3200" dirty="0" err="1">
                <a:solidFill>
                  <a:srgbClr val="FF0000"/>
                </a:solidFill>
              </a:rPr>
              <a:t>maʊntn</a:t>
            </a:r>
            <a:r>
              <a:rPr lang="en-US" sz="3200" dirty="0">
                <a:solidFill>
                  <a:srgbClr val="FF0000"/>
                </a:solidFill>
              </a:rPr>
              <a:t>/          /ˈ</a:t>
            </a:r>
            <a:r>
              <a:rPr lang="en-US" sz="3200" dirty="0" err="1">
                <a:solidFill>
                  <a:srgbClr val="FF0000"/>
                </a:solidFill>
              </a:rPr>
              <a:t>bætl</a:t>
            </a:r>
            <a:r>
              <a:rPr lang="en-US" sz="3200" dirty="0">
                <a:solidFill>
                  <a:srgbClr val="FF0000"/>
                </a:solidFill>
              </a:rPr>
              <a:t>/               /ˈ</a:t>
            </a:r>
            <a:r>
              <a:rPr lang="en-US" sz="3200" dirty="0" err="1">
                <a:solidFill>
                  <a:srgbClr val="FF0000"/>
                </a:solidFill>
              </a:rPr>
              <a:t>ɑːrmi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Oval 8"/>
          <p:cNvSpPr/>
          <p:nvPr/>
        </p:nvSpPr>
        <p:spPr>
          <a:xfrm>
            <a:off x="1570750" y="1408339"/>
            <a:ext cx="569167" cy="661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9201" y="2956011"/>
            <a:ext cx="1113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A. action  	B. horror 		C. cartoon 		D. drama</a:t>
            </a:r>
          </a:p>
          <a:p>
            <a:r>
              <a:rPr lang="en-US" sz="3200" dirty="0"/>
              <a:t>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ækʃn</a:t>
            </a:r>
            <a:r>
              <a:rPr lang="en-US" sz="3200" dirty="0">
                <a:solidFill>
                  <a:srgbClr val="FF0000"/>
                </a:solidFill>
              </a:rPr>
              <a:t>/              /ˈ</a:t>
            </a:r>
            <a:r>
              <a:rPr lang="en-US" sz="3200" dirty="0" err="1">
                <a:solidFill>
                  <a:srgbClr val="FF0000"/>
                </a:solidFill>
              </a:rPr>
              <a:t>hɔːrər</a:t>
            </a:r>
            <a:r>
              <a:rPr lang="en-US" sz="3200" dirty="0">
                <a:solidFill>
                  <a:srgbClr val="FF0000"/>
                </a:solidFill>
              </a:rPr>
              <a:t>/               /</a:t>
            </a:r>
            <a:r>
              <a:rPr lang="en-US" sz="3200" dirty="0" err="1">
                <a:solidFill>
                  <a:srgbClr val="FF0000"/>
                </a:solidFill>
              </a:rPr>
              <a:t>kɑːrˈtuːn</a:t>
            </a:r>
            <a:r>
              <a:rPr lang="en-US" sz="3200" dirty="0">
                <a:solidFill>
                  <a:srgbClr val="FF0000"/>
                </a:solidFill>
              </a:rPr>
              <a:t>/          /ˈ</a:t>
            </a:r>
            <a:r>
              <a:rPr lang="en-US" sz="3200" dirty="0" err="1">
                <a:solidFill>
                  <a:srgbClr val="FF0000"/>
                </a:solidFill>
              </a:rPr>
              <a:t>dræmə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5" name="Oval 24"/>
          <p:cNvSpPr/>
          <p:nvPr/>
        </p:nvSpPr>
        <p:spPr>
          <a:xfrm>
            <a:off x="6590524" y="2979335"/>
            <a:ext cx="569167" cy="661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19201" y="4615304"/>
            <a:ext cx="1113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A. difficult  	B. exciting  	C. fantastic 	D. important</a:t>
            </a:r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dɪfəkəlt</a:t>
            </a:r>
            <a:r>
              <a:rPr lang="en-US" sz="3200" dirty="0">
                <a:solidFill>
                  <a:srgbClr val="FF0000"/>
                </a:solidFill>
              </a:rPr>
              <a:t>/       /</a:t>
            </a:r>
            <a:r>
              <a:rPr lang="en-US" sz="3200" dirty="0" err="1">
                <a:solidFill>
                  <a:srgbClr val="FF0000"/>
                </a:solidFill>
              </a:rPr>
              <a:t>ɪkˈsaɪtɪŋ</a:t>
            </a:r>
            <a:r>
              <a:rPr lang="en-US" sz="3200" dirty="0">
                <a:solidFill>
                  <a:srgbClr val="FF0000"/>
                </a:solidFill>
              </a:rPr>
              <a:t>/           /</a:t>
            </a:r>
            <a:r>
              <a:rPr lang="en-US" sz="3200" dirty="0" err="1">
                <a:solidFill>
                  <a:srgbClr val="FF0000"/>
                </a:solidFill>
              </a:rPr>
              <a:t>fænˈtæstɪk</a:t>
            </a:r>
            <a:r>
              <a:rPr lang="en-US" sz="3200" dirty="0">
                <a:solidFill>
                  <a:srgbClr val="FF0000"/>
                </a:solidFill>
              </a:rPr>
              <a:t>/       /</a:t>
            </a:r>
            <a:r>
              <a:rPr lang="en-US" sz="3200" dirty="0" err="1">
                <a:solidFill>
                  <a:srgbClr val="FF0000"/>
                </a:solidFill>
              </a:rPr>
              <a:t>ɪmˈpɔːrtnt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0" name="Oval 9"/>
          <p:cNvSpPr/>
          <p:nvPr/>
        </p:nvSpPr>
        <p:spPr>
          <a:xfrm>
            <a:off x="1570750" y="4492194"/>
            <a:ext cx="569167" cy="661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6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1. A. b</a:t>
            </a:r>
            <a:r>
              <a:rPr lang="en-US" sz="3200" u="sng" dirty="0">
                <a:latin typeface="+mj-lt"/>
              </a:rPr>
              <a:t>at</a:t>
            </a:r>
            <a:r>
              <a:rPr lang="en-US" sz="3200" dirty="0">
                <a:latin typeface="+mj-lt"/>
              </a:rPr>
              <a:t>		B. f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	         C.  d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d		D. 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rm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pill</a:t>
            </a:r>
            <a:r>
              <a:rPr lang="en-US" sz="3200" u="sng" dirty="0">
                <a:latin typeface="+mj-lt"/>
              </a:rPr>
              <a:t>ow</a:t>
            </a:r>
            <a:r>
              <a:rPr lang="en-US" sz="3200" dirty="0">
                <a:latin typeface="+mj-lt"/>
              </a:rPr>
              <a:t>	B. t</a:t>
            </a:r>
            <a:r>
              <a:rPr lang="en-US" sz="3200" u="sng" dirty="0">
                <a:latin typeface="+mj-lt"/>
              </a:rPr>
              <a:t>ow</a:t>
            </a:r>
            <a:r>
              <a:rPr lang="en-US" sz="3200" dirty="0">
                <a:latin typeface="+mj-lt"/>
              </a:rPr>
              <a:t>er		C. t</a:t>
            </a:r>
            <a:r>
              <a:rPr lang="en-US" sz="3200" u="sng" dirty="0">
                <a:latin typeface="+mj-lt"/>
              </a:rPr>
              <a:t>owel</a:t>
            </a:r>
            <a:r>
              <a:rPr lang="en-US" sz="3200" dirty="0">
                <a:latin typeface="+mj-lt"/>
              </a:rPr>
              <a:t>		D. sh</a:t>
            </a:r>
            <a:r>
              <a:rPr lang="en-US" sz="3200" u="sng" dirty="0">
                <a:latin typeface="+mj-lt"/>
              </a:rPr>
              <a:t>ow</a:t>
            </a:r>
            <a:r>
              <a:rPr lang="en-US" sz="3200" dirty="0">
                <a:latin typeface="+mj-lt"/>
              </a:rPr>
              <a:t>er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c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	           B. b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g	          C. gl</a:t>
            </a:r>
            <a:r>
              <a:rPr lang="en-US" sz="3200" u="sng" dirty="0">
                <a:latin typeface="+mj-lt"/>
              </a:rPr>
              <a:t>ass</a:t>
            </a:r>
            <a:r>
              <a:rPr lang="en-US" sz="3200" dirty="0">
                <a:latin typeface="+mj-lt"/>
              </a:rPr>
              <a:t>	          D. ch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376972" y="136034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2906" y="3407748"/>
            <a:ext cx="480098" cy="579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8380255" y="535546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6996" y="170839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bæt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07787" y="1698588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fæn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4146" y="169006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dæd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60005" y="170839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ɑːrm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4360" y="369488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pɪloʊ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83242" y="371773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taʊər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80606" y="37499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taʊəl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600054" y="37499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ʃaʊər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541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kæn</a:t>
            </a:r>
            <a:r>
              <a:rPr lang="el-GR" sz="3200" dirty="0">
                <a:solidFill>
                  <a:srgbClr val="FF0000"/>
                </a:solidFill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3242" y="569065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bæɡ</a:t>
            </a:r>
            <a:r>
              <a:rPr lang="el-GR" sz="3200" dirty="0">
                <a:solidFill>
                  <a:srgbClr val="FF0000"/>
                </a:solidFill>
                <a:latin typeface="+mj-lt"/>
              </a:rPr>
              <a:t>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606" y="5666844"/>
            <a:ext cx="253309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ɡlæs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617021" y="5666844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tʃeɪndʒ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53260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97AF74-093C-B62F-82F0-DAFA41D8F73F}"/>
              </a:ext>
            </a:extLst>
          </p:cNvPr>
          <p:cNvSpPr txBox="1"/>
          <p:nvPr/>
        </p:nvSpPr>
        <p:spPr>
          <a:xfrm>
            <a:off x="1172496" y="1518482"/>
            <a:ext cx="9847008" cy="107721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55555"/>
                </a:solidFill>
                <a:latin typeface="Roboto Slab"/>
              </a:rPr>
              <a:t>Work in groups: Think about the words beginning with the letter below.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8C9C0-9409-EF49-B870-C9A895384E5B}"/>
              </a:ext>
            </a:extLst>
          </p:cNvPr>
          <p:cNvSpPr/>
          <p:nvPr/>
        </p:nvSpPr>
        <p:spPr>
          <a:xfrm>
            <a:off x="845573" y="589935"/>
            <a:ext cx="1789471" cy="6882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Game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531CB-802D-F258-B455-93E43C5AF813}"/>
              </a:ext>
            </a:extLst>
          </p:cNvPr>
          <p:cNvSpPr/>
          <p:nvPr/>
        </p:nvSpPr>
        <p:spPr>
          <a:xfrm>
            <a:off x="4795537" y="25957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0101C-ACCA-E905-3095-0514CBE6E8BA}"/>
              </a:ext>
            </a:extLst>
          </p:cNvPr>
          <p:cNvSpPr/>
          <p:nvPr/>
        </p:nvSpPr>
        <p:spPr>
          <a:xfrm>
            <a:off x="6600194" y="401647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74787-CF3D-2E57-FBD0-F4393978A6E2}"/>
              </a:ext>
            </a:extLst>
          </p:cNvPr>
          <p:cNvSpPr/>
          <p:nvPr/>
        </p:nvSpPr>
        <p:spPr>
          <a:xfrm>
            <a:off x="4267828" y="401647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FDA440-208A-13E8-0EDB-356E50A8E7D2}"/>
              </a:ext>
            </a:extLst>
          </p:cNvPr>
          <p:cNvSpPr/>
          <p:nvPr/>
        </p:nvSpPr>
        <p:spPr>
          <a:xfrm>
            <a:off x="3199537" y="30931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22622-FE84-2644-4042-C55FF7C828DA}"/>
              </a:ext>
            </a:extLst>
          </p:cNvPr>
          <p:cNvSpPr/>
          <p:nvPr/>
        </p:nvSpPr>
        <p:spPr>
          <a:xfrm>
            <a:off x="6046837" y="305736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C2D9F1-7C0E-7BE2-66C5-CF4ED3397AC2}"/>
              </a:ext>
            </a:extLst>
          </p:cNvPr>
          <p:cNvSpPr txBox="1"/>
          <p:nvPr/>
        </p:nvSpPr>
        <p:spPr>
          <a:xfrm>
            <a:off x="2099478" y="5220946"/>
            <a:ext cx="9001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</a:t>
            </a:r>
            <a:r>
              <a:rPr lang="en-US" sz="3200" i="1" dirty="0">
                <a:solidFill>
                  <a:srgbClr val="0070C0"/>
                </a:solidFill>
              </a:rPr>
              <a:t>leeping bag       </a:t>
            </a:r>
            <a:r>
              <a:rPr lang="en-US" sz="3200" i="1" dirty="0">
                <a:solidFill>
                  <a:srgbClr val="FF0000"/>
                </a:solidFill>
              </a:rPr>
              <a:t>f</a:t>
            </a:r>
            <a:r>
              <a:rPr lang="en-US" sz="3200" i="1" dirty="0">
                <a:solidFill>
                  <a:srgbClr val="0070C0"/>
                </a:solidFill>
              </a:rPr>
              <a:t>lashlight     </a:t>
            </a:r>
            <a:r>
              <a:rPr lang="en-US" sz="3200" i="1" dirty="0">
                <a:solidFill>
                  <a:srgbClr val="FF0000"/>
                </a:solidFill>
              </a:rPr>
              <a:t>f</a:t>
            </a:r>
            <a:r>
              <a:rPr lang="en-US" sz="3200" i="1" dirty="0">
                <a:solidFill>
                  <a:srgbClr val="0070C0"/>
                </a:solidFill>
              </a:rPr>
              <a:t>ood      </a:t>
            </a:r>
            <a:r>
              <a:rPr lang="en-US" sz="3200" i="1" dirty="0">
                <a:solidFill>
                  <a:srgbClr val="FF0000"/>
                </a:solidFill>
              </a:rPr>
              <a:t>b</a:t>
            </a:r>
            <a:r>
              <a:rPr lang="en-US" sz="3200" i="1" dirty="0">
                <a:solidFill>
                  <a:srgbClr val="0070C0"/>
                </a:solidFill>
              </a:rPr>
              <a:t>ottled water       </a:t>
            </a:r>
            <a:r>
              <a:rPr lang="en-US" sz="3200" i="1" dirty="0">
                <a:solidFill>
                  <a:srgbClr val="FF0000"/>
                </a:solidFill>
              </a:rPr>
              <a:t>t</a:t>
            </a:r>
            <a:r>
              <a:rPr lang="en-US" sz="3200" i="1" dirty="0">
                <a:solidFill>
                  <a:srgbClr val="0070C0"/>
                </a:solidFill>
              </a:rPr>
              <a:t>ent       </a:t>
            </a:r>
            <a:r>
              <a:rPr lang="en-US" sz="3200" i="1" dirty="0">
                <a:solidFill>
                  <a:srgbClr val="FF0000"/>
                </a:solidFill>
              </a:rPr>
              <a:t>b</a:t>
            </a:r>
            <a:r>
              <a:rPr lang="en-US" sz="3200" i="1" dirty="0">
                <a:solidFill>
                  <a:srgbClr val="0070C0"/>
                </a:solidFill>
              </a:rPr>
              <a:t>attery    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i="1" dirty="0">
                <a:solidFill>
                  <a:srgbClr val="0070C0"/>
                </a:solidFill>
              </a:rPr>
              <a:t>illow          </a:t>
            </a:r>
            <a:r>
              <a:rPr lang="en-US" sz="3200" i="1" dirty="0">
                <a:solidFill>
                  <a:srgbClr val="FF0000"/>
                </a:solidFill>
              </a:rPr>
              <a:t>t</a:t>
            </a:r>
            <a:r>
              <a:rPr lang="en-US" sz="3200" i="1" dirty="0">
                <a:solidFill>
                  <a:srgbClr val="0070C0"/>
                </a:solidFill>
              </a:rPr>
              <a:t>owel           </a:t>
            </a:r>
            <a:r>
              <a:rPr lang="en-US" sz="3200" i="1" dirty="0">
                <a:solidFill>
                  <a:srgbClr val="FF0000"/>
                </a:solidFill>
              </a:rPr>
              <a:t>j</a:t>
            </a:r>
            <a:r>
              <a:rPr lang="en-US" sz="3200" i="1" dirty="0">
                <a:solidFill>
                  <a:srgbClr val="0070C0"/>
                </a:solidFill>
              </a:rPr>
              <a:t>acket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B61EB-20BA-D9C8-3E31-3A3FC7E60150}"/>
              </a:ext>
            </a:extLst>
          </p:cNvPr>
          <p:cNvSpPr/>
          <p:nvPr/>
        </p:nvSpPr>
        <p:spPr>
          <a:xfrm>
            <a:off x="7749464" y="2967335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3" y="285136"/>
            <a:ext cx="9262230" cy="61348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86252" y="925524"/>
            <a:ext cx="5171167" cy="48540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i="1" dirty="0"/>
              <a:t>Pronunciation</a:t>
            </a:r>
          </a:p>
          <a:p>
            <a:pPr algn="ctr"/>
            <a:r>
              <a:rPr lang="en-US" sz="4800" i="1" dirty="0"/>
              <a:t>/</a:t>
            </a:r>
            <a:r>
              <a:rPr lang="en-US" sz="4800" i="1" dirty="0" err="1"/>
              <a:t>oʊ</a:t>
            </a:r>
            <a:r>
              <a:rPr lang="en-US" sz="4800" i="1" dirty="0"/>
              <a:t>/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4F816-F59E-E6A8-187A-C059EADD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93" y="434638"/>
            <a:ext cx="5998781" cy="1846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ED048-DF45-F358-C017-D20C41BE2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219" y="681461"/>
            <a:ext cx="5998781" cy="173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6EF5D-1744-D535-106B-8D8DB8BF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374" y="2895553"/>
            <a:ext cx="3884342" cy="622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737B8-196C-D2F7-86EC-E1AE6F964AD9}"/>
              </a:ext>
            </a:extLst>
          </p:cNvPr>
          <p:cNvSpPr txBox="1"/>
          <p:nvPr/>
        </p:nvSpPr>
        <p:spPr>
          <a:xfrm>
            <a:off x="6400799" y="4134916"/>
            <a:ext cx="5289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FuturaLT-Heavy"/>
              </a:rPr>
              <a:t>d. Read the words with the correct sound to a partner.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D2-TRACK 35">
            <a:hlinkClick r:id="" action="ppaction://media"/>
            <a:extLst>
              <a:ext uri="{FF2B5EF4-FFF2-40B4-BE49-F238E27FC236}">
                <a16:creationId xmlns:a16="http://schemas.microsoft.com/office/drawing/2014/main" id="{42BA87A3-765C-C7F2-926A-B1CA17538A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00" end="950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86983" y="2651871"/>
            <a:ext cx="622205" cy="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6710</TotalTime>
  <Words>1340</Words>
  <Application>Microsoft Office PowerPoint</Application>
  <PresentationFormat>Widescreen</PresentationFormat>
  <Paragraphs>133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ArialMT</vt:lpstr>
      <vt:lpstr>Calibri</vt:lpstr>
      <vt:lpstr>ComicSansMS</vt:lpstr>
      <vt:lpstr>FuturaHandwritten</vt:lpstr>
      <vt:lpstr>FuturaLT-Book</vt:lpstr>
      <vt:lpstr>FuturaLT-Heavy</vt:lpstr>
      <vt:lpstr>FuturaStd-Heavy</vt:lpstr>
      <vt:lpstr>Roboto Slab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Bửu Vũ Trần Gia</cp:lastModifiedBy>
  <cp:revision>161</cp:revision>
  <dcterms:created xsi:type="dcterms:W3CDTF">2020-12-08T03:17:05Z</dcterms:created>
  <dcterms:modified xsi:type="dcterms:W3CDTF">2023-07-29T02:52:08Z</dcterms:modified>
</cp:coreProperties>
</file>