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78" r:id="rId2"/>
    <p:sldId id="325" r:id="rId3"/>
    <p:sldId id="310" r:id="rId4"/>
    <p:sldId id="620" r:id="rId5"/>
    <p:sldId id="604" r:id="rId6"/>
    <p:sldId id="605" r:id="rId7"/>
    <p:sldId id="606" r:id="rId8"/>
    <p:sldId id="607" r:id="rId9"/>
    <p:sldId id="608" r:id="rId10"/>
    <p:sldId id="610" r:id="rId11"/>
    <p:sldId id="618" r:id="rId12"/>
    <p:sldId id="393" r:id="rId13"/>
    <p:sldId id="619" r:id="rId14"/>
    <p:sldId id="316" r:id="rId15"/>
    <p:sldId id="262" r:id="rId16"/>
    <p:sldId id="263" r:id="rId17"/>
    <p:sldId id="344" r:id="rId18"/>
    <p:sldId id="396" r:id="rId19"/>
    <p:sldId id="345" r:id="rId20"/>
    <p:sldId id="388" r:id="rId21"/>
    <p:sldId id="315" r:id="rId22"/>
    <p:sldId id="259" r:id="rId23"/>
    <p:sldId id="358" r:id="rId24"/>
    <p:sldId id="421" r:id="rId25"/>
    <p:sldId id="611" r:id="rId26"/>
    <p:sldId id="612" r:id="rId27"/>
    <p:sldId id="362" r:id="rId28"/>
    <p:sldId id="613" r:id="rId29"/>
    <p:sldId id="364" r:id="rId30"/>
    <p:sldId id="365" r:id="rId31"/>
    <p:sldId id="366" r:id="rId32"/>
    <p:sldId id="367" r:id="rId33"/>
    <p:sldId id="368" r:id="rId34"/>
    <p:sldId id="369" r:id="rId35"/>
    <p:sldId id="370" r:id="rId36"/>
    <p:sldId id="341" r:id="rId37"/>
    <p:sldId id="621" r:id="rId38"/>
  </p:sldIdLst>
  <p:sldSz cx="24384000" cy="13716000"/>
  <p:notesSz cx="6858000" cy="9144000"/>
  <p:custDataLst>
    <p:tags r:id="rId41"/>
  </p:custDataLst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D69B"/>
    <a:srgbClr val="DEF1BD"/>
    <a:srgbClr val="0000FF"/>
    <a:srgbClr val="FF0066"/>
    <a:srgbClr val="3333FF"/>
    <a:srgbClr val="0000CC"/>
    <a:srgbClr val="006600"/>
    <a:srgbClr val="008000"/>
    <a:srgbClr val="145F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4" autoAdjust="0"/>
    <p:restoredTop sz="94374" autoAdjust="0"/>
  </p:normalViewPr>
  <p:slideViewPr>
    <p:cSldViewPr>
      <p:cViewPr varScale="1">
        <p:scale>
          <a:sx n="47" d="100"/>
          <a:sy n="47" d="100"/>
        </p:scale>
        <p:origin x="29" y="58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285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73459-3C5F-4D56-B75D-37FA3432D55A}" type="datetimeFigureOut">
              <a:rPr lang="vi-VN" smtClean="0"/>
              <a:t>31/08/2021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7ADD8-99C5-4EAF-AF9F-B60B83F58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204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BB293-0719-4B19-A181-EE36FD0623AD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A8B73-FCCD-4D4C-BC4E-0CE5120A1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6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.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tr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1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E56B-9C1D-4357-A643-BC5835BA8B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27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FE56B-9C1D-4357-A643-BC5835BA8B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409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846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2788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FE56B-9C1D-4357-A643-BC5835BA8B8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74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19317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74C1F47-BF6A-440A-B973-0E3E5A48709F}" type="slidenum">
              <a:rPr lang="vi-VN" smtClean="0"/>
              <a:pPr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1837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3</a:t>
            </a:fld>
            <a:endParaRPr lang="en-US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1970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E56B-9C1D-4357-A643-BC5835BA8B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94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E56B-9C1D-4357-A643-BC5835BA8B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52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E56B-9C1D-4357-A643-BC5835BA8B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1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E56B-9C1D-4357-A643-BC5835BA8B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92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E56B-9C1D-4357-A643-BC5835BA8B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15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E56B-9C1D-4357-A643-BC5835BA8B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10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E56B-9C1D-4357-A643-BC5835BA8B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53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1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2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9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77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7"/>
            <a:ext cx="16052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" y="12712706"/>
            <a:ext cx="5689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D15044BE-B3F3-4258-B55D-9238C2EBFDF1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5" y="12712706"/>
            <a:ext cx="7721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4" y="12712706"/>
            <a:ext cx="5689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118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3"/>
            <a:ext cx="5486400" cy="730250"/>
          </a:xfrm>
          <a:prstGeom prst="rect">
            <a:avLst/>
          </a:prstGeom>
        </p:spPr>
        <p:txBody>
          <a:bodyPr/>
          <a:lstStyle/>
          <a:p>
            <a:fld id="{CCDBED9E-695B-45FF-A5CC-38AF924A3B3C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3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3"/>
            <a:ext cx="5486400" cy="730250"/>
          </a:xfrm>
          <a:prstGeom prst="rect">
            <a:avLst/>
          </a:prstGeom>
        </p:spPr>
        <p:txBody>
          <a:bodyPr/>
          <a:lstStyle/>
          <a:p>
            <a:fld id="{929CFADC-9C8A-4235-9C7E-BBAD0337C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2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200401"/>
            <a:ext cx="21945600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169" y="8813801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94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169" y="5813427"/>
            <a:ext cx="20726400" cy="30003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530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060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59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12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265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18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971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824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1"/>
            <a:ext cx="10769600" cy="9051926"/>
          </a:xfrm>
          <a:prstGeom prst="rect">
            <a:avLst/>
          </a:prstGeom>
        </p:spPr>
        <p:txBody>
          <a:bodyPr/>
          <a:lstStyle>
            <a:lvl1pPr>
              <a:defRPr sz="6699"/>
            </a:lvl1pPr>
            <a:lvl2pPr>
              <a:defRPr sz="5699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3200401"/>
            <a:ext cx="10769600" cy="9051926"/>
          </a:xfrm>
          <a:prstGeom prst="rect">
            <a:avLst/>
          </a:prstGeom>
        </p:spPr>
        <p:txBody>
          <a:bodyPr/>
          <a:lstStyle>
            <a:lvl1pPr>
              <a:defRPr sz="6699"/>
            </a:lvl1pPr>
            <a:lvl2pPr>
              <a:defRPr sz="5699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6"/>
            <a:ext cx="10773835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699" b="1"/>
            </a:lvl1pPr>
            <a:lvl2pPr marL="1088530" indent="0">
              <a:buNone/>
              <a:defRPr sz="4800" b="1"/>
            </a:lvl2pPr>
            <a:lvl3pPr marL="2177060" indent="0">
              <a:buNone/>
              <a:defRPr sz="4300" b="1"/>
            </a:lvl3pPr>
            <a:lvl4pPr marL="3265590" indent="0">
              <a:buNone/>
              <a:defRPr sz="3800" b="1"/>
            </a:lvl4pPr>
            <a:lvl5pPr marL="4354121" indent="0">
              <a:buNone/>
              <a:defRPr sz="3800" b="1"/>
            </a:lvl5pPr>
            <a:lvl6pPr marL="5442651" indent="0">
              <a:buNone/>
              <a:defRPr sz="3800" b="1"/>
            </a:lvl6pPr>
            <a:lvl7pPr marL="6531181" indent="0">
              <a:buNone/>
              <a:defRPr sz="3800" b="1"/>
            </a:lvl7pPr>
            <a:lvl8pPr marL="7619710" indent="0">
              <a:buNone/>
              <a:defRPr sz="3800" b="1"/>
            </a:lvl8pPr>
            <a:lvl9pPr marL="8708240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3835" cy="7902576"/>
          </a:xfrm>
          <a:prstGeom prst="rect">
            <a:avLst/>
          </a:prstGeom>
        </p:spPr>
        <p:txBody>
          <a:bodyPr/>
          <a:lstStyle>
            <a:lvl1pPr>
              <a:defRPr sz="5699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6735" y="3070226"/>
            <a:ext cx="10778067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699" b="1"/>
            </a:lvl1pPr>
            <a:lvl2pPr marL="1088530" indent="0">
              <a:buNone/>
              <a:defRPr sz="4800" b="1"/>
            </a:lvl2pPr>
            <a:lvl3pPr marL="2177060" indent="0">
              <a:buNone/>
              <a:defRPr sz="4300" b="1"/>
            </a:lvl3pPr>
            <a:lvl4pPr marL="3265590" indent="0">
              <a:buNone/>
              <a:defRPr sz="3800" b="1"/>
            </a:lvl4pPr>
            <a:lvl5pPr marL="4354121" indent="0">
              <a:buNone/>
              <a:defRPr sz="3800" b="1"/>
            </a:lvl5pPr>
            <a:lvl6pPr marL="5442651" indent="0">
              <a:buNone/>
              <a:defRPr sz="3800" b="1"/>
            </a:lvl6pPr>
            <a:lvl7pPr marL="6531181" indent="0">
              <a:buNone/>
              <a:defRPr sz="3800" b="1"/>
            </a:lvl7pPr>
            <a:lvl8pPr marL="7619710" indent="0">
              <a:buNone/>
              <a:defRPr sz="3800" b="1"/>
            </a:lvl8pPr>
            <a:lvl9pPr marL="8708240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6735" y="4349750"/>
            <a:ext cx="10778067" cy="7902576"/>
          </a:xfrm>
          <a:prstGeom prst="rect">
            <a:avLst/>
          </a:prstGeom>
        </p:spPr>
        <p:txBody>
          <a:bodyPr/>
          <a:lstStyle>
            <a:lvl1pPr>
              <a:defRPr sz="5699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2" y="2870201"/>
            <a:ext cx="8022168" cy="9382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530" indent="0">
              <a:buNone/>
              <a:defRPr sz="2900"/>
            </a:lvl2pPr>
            <a:lvl3pPr marL="2177060" indent="0">
              <a:buNone/>
              <a:defRPr sz="2400"/>
            </a:lvl3pPr>
            <a:lvl4pPr marL="3265590" indent="0">
              <a:buNone/>
              <a:defRPr sz="2100"/>
            </a:lvl4pPr>
            <a:lvl5pPr marL="4354121" indent="0">
              <a:buNone/>
              <a:defRPr sz="2100"/>
            </a:lvl5pPr>
            <a:lvl6pPr marL="5442651" indent="0">
              <a:buNone/>
              <a:defRPr sz="2100"/>
            </a:lvl6pPr>
            <a:lvl7pPr marL="6531181" indent="0">
              <a:buNone/>
              <a:defRPr sz="2100"/>
            </a:lvl7pPr>
            <a:lvl8pPr marL="7619710" indent="0">
              <a:buNone/>
              <a:defRPr sz="2100"/>
            </a:lvl8pPr>
            <a:lvl9pPr marL="870824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6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435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99"/>
            </a:lvl1pPr>
            <a:lvl2pPr marL="1088530" indent="0">
              <a:buNone/>
              <a:defRPr sz="6699"/>
            </a:lvl2pPr>
            <a:lvl3pPr marL="2177060" indent="0">
              <a:buNone/>
              <a:defRPr sz="5699"/>
            </a:lvl3pPr>
            <a:lvl4pPr marL="3265590" indent="0">
              <a:buNone/>
              <a:defRPr sz="4800"/>
            </a:lvl4pPr>
            <a:lvl5pPr marL="4354121" indent="0">
              <a:buNone/>
              <a:defRPr sz="4800"/>
            </a:lvl5pPr>
            <a:lvl6pPr marL="5442651" indent="0">
              <a:buNone/>
              <a:defRPr sz="4800"/>
            </a:lvl6pPr>
            <a:lvl7pPr marL="6531181" indent="0">
              <a:buNone/>
              <a:defRPr sz="4800"/>
            </a:lvl7pPr>
            <a:lvl8pPr marL="7619710" indent="0">
              <a:buNone/>
              <a:defRPr sz="4800"/>
            </a:lvl8pPr>
            <a:lvl9pPr marL="8708240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435" y="10734676"/>
            <a:ext cx="14630400" cy="1609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530" indent="0">
              <a:buNone/>
              <a:defRPr sz="2900"/>
            </a:lvl2pPr>
            <a:lvl3pPr marL="2177060" indent="0">
              <a:buNone/>
              <a:defRPr sz="2400"/>
            </a:lvl3pPr>
            <a:lvl4pPr marL="3265590" indent="0">
              <a:buNone/>
              <a:defRPr sz="2100"/>
            </a:lvl4pPr>
            <a:lvl5pPr marL="4354121" indent="0">
              <a:buNone/>
              <a:defRPr sz="2100"/>
            </a:lvl5pPr>
            <a:lvl6pPr marL="5442651" indent="0">
              <a:buNone/>
              <a:defRPr sz="2100"/>
            </a:lvl6pPr>
            <a:lvl7pPr marL="6531181" indent="0">
              <a:buNone/>
              <a:defRPr sz="2100"/>
            </a:lvl7pPr>
            <a:lvl8pPr marL="7619710" indent="0">
              <a:buNone/>
              <a:defRPr sz="2100"/>
            </a:lvl8pPr>
            <a:lvl9pPr marL="870824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3470903" y="455251"/>
            <a:ext cx="1561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0" baseline="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TOÁN</a:t>
            </a:r>
            <a:endParaRPr lang="en-US" sz="3600" b="0" dirty="0">
              <a:solidFill>
                <a:schemeClr val="bg1"/>
              </a:solidFill>
              <a:latin typeface="Chu Van An" panose="02020603050405020304" pitchFamily="18" charset="0"/>
              <a:ea typeface="AvantGarde-Demi" pitchFamily="18" charset="0"/>
              <a:cs typeface="Chu Van An" panose="02020603050405020304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879977" y="185947"/>
            <a:ext cx="1383712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20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GIÁO</a:t>
            </a:r>
            <a:r>
              <a:rPr lang="en-US" sz="3200" baseline="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 </a:t>
            </a:r>
          </a:p>
          <a:p>
            <a:pPr algn="ctr">
              <a:lnSpc>
                <a:spcPts val="4500"/>
              </a:lnSpc>
            </a:pPr>
            <a:r>
              <a:rPr lang="en-US" sz="3200" baseline="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DỤC</a:t>
            </a:r>
            <a:endParaRPr lang="en-US" sz="3200" dirty="0">
              <a:solidFill>
                <a:schemeClr val="bg1"/>
              </a:solidFill>
              <a:latin typeface="Chu Van An" panose="02020603050405020304" pitchFamily="18" charset="0"/>
              <a:ea typeface="AvantGarde-Demi" pitchFamily="18" charset="0"/>
              <a:cs typeface="Chu Van An" panose="02020603050405020304" pitchFamily="18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510395" y="457201"/>
            <a:ext cx="1511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b="0" baseline="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THPT</a:t>
            </a:r>
            <a:endParaRPr lang="en-US" sz="3600" b="1" dirty="0">
              <a:solidFill>
                <a:schemeClr val="bg1"/>
              </a:solidFill>
              <a:latin typeface="Chu Van An" panose="02020603050405020304" pitchFamily="18" charset="0"/>
              <a:ea typeface="AvantGarde-Demi" pitchFamily="18" charset="0"/>
              <a:cs typeface="Chu Van An" panose="02020603050405020304" pitchFamily="18" charset="0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4F4051B-2BBE-412A-BD7D-D20EFA046DC9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9268856" y="320913"/>
            <a:ext cx="17135295" cy="976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800" kern="0" dirty="0">
                <a:solidFill>
                  <a:schemeClr val="bg1"/>
                </a:solidFill>
                <a:latin typeface="Chu Van An" panose="02020603050405020304" pitchFamily="18" charset="0"/>
                <a:ea typeface="MS Mincho" panose="02020609040205080304" pitchFamily="49" charset="-128"/>
                <a:cs typeface="Chu Van An" panose="02020603050405020304" pitchFamily="18" charset="0"/>
              </a:rPr>
              <a:t>BÀI</a:t>
            </a:r>
            <a:r>
              <a:rPr lang="en-US" sz="4800" kern="0" baseline="0" dirty="0">
                <a:solidFill>
                  <a:schemeClr val="bg1"/>
                </a:solidFill>
                <a:latin typeface="Chu Van An" panose="02020603050405020304" pitchFamily="18" charset="0"/>
                <a:ea typeface="MS Mincho" panose="02020609040205080304" pitchFamily="49" charset="-128"/>
                <a:cs typeface="Chu Van An" panose="02020603050405020304" pitchFamily="18" charset="0"/>
              </a:rPr>
              <a:t> 1. KHÁI NIỆM VỀ MẶT TRÒN XOAY</a:t>
            </a:r>
            <a:endParaRPr lang="vi-VN" sz="4800" kern="0" dirty="0">
              <a:solidFill>
                <a:schemeClr val="bg1"/>
              </a:solidFill>
              <a:latin typeface="Chu Van An" panose="02020603050405020304" pitchFamily="18" charset="0"/>
              <a:cs typeface="Chu Van 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2ECF6B-AB00-47FC-AF2E-DA3358FA9332}"/>
              </a:ext>
            </a:extLst>
          </p:cNvPr>
          <p:cNvGrpSpPr/>
          <p:nvPr userDrawn="1"/>
        </p:nvGrpSpPr>
        <p:grpSpPr>
          <a:xfrm>
            <a:off x="0" y="0"/>
            <a:ext cx="24187499" cy="1461089"/>
            <a:chOff x="22986" y="76200"/>
            <a:chExt cx="24187499" cy="146108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1BC58D1-FC7A-45EB-B0DF-90D05DD986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39064" y="155574"/>
              <a:ext cx="1371421" cy="137160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A34AA67-369E-4EB6-AD4D-D83848FFFF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6912" y="76200"/>
              <a:ext cx="1462850" cy="1461089"/>
            </a:xfrm>
            <a:prstGeom prst="rect">
              <a:avLst/>
            </a:prstGeom>
          </p:spPr>
        </p:pic>
        <p:grpSp>
          <p:nvGrpSpPr>
            <p:cNvPr id="15" name="Group 4">
              <a:extLst>
                <a:ext uri="{FF2B5EF4-FFF2-40B4-BE49-F238E27FC236}">
                  <a16:creationId xmlns:a16="http://schemas.microsoft.com/office/drawing/2014/main" id="{EA934D94-FA66-46CD-AC3F-66CDDC0ABBCD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22986" y="76200"/>
              <a:ext cx="21191538" cy="1439863"/>
              <a:chOff x="0" y="58"/>
              <a:chExt cx="13349" cy="907"/>
            </a:xfrm>
          </p:grpSpPr>
          <p:sp>
            <p:nvSpPr>
              <p:cNvPr id="19" name="AutoShape 3">
                <a:extLst>
                  <a:ext uri="{FF2B5EF4-FFF2-40B4-BE49-F238E27FC236}">
                    <a16:creationId xmlns:a16="http://schemas.microsoft.com/office/drawing/2014/main" id="{4EAC571F-5145-4042-B693-76B23D5D6865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0" y="60"/>
                <a:ext cx="13347" cy="900"/>
              </a:xfrm>
              <a:prstGeom prst="rect">
                <a:avLst/>
              </a:prstGeom>
              <a:solidFill>
                <a:srgbClr val="135F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1145B778-5454-47BE-9149-8C4242284F9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5"/>
                <a:ext cx="13347" cy="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Freeform 6">
                <a:extLst>
                  <a:ext uri="{FF2B5EF4-FFF2-40B4-BE49-F238E27FC236}">
                    <a16:creationId xmlns:a16="http://schemas.microsoft.com/office/drawing/2014/main" id="{76A662DF-164B-4B94-B5B3-29626CE0A2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0" y="58"/>
                <a:ext cx="13347" cy="880"/>
              </a:xfrm>
              <a:custGeom>
                <a:avLst/>
                <a:gdLst>
                  <a:gd name="T0" fmla="*/ 0 w 7680"/>
                  <a:gd name="T1" fmla="*/ 0 h 440"/>
                  <a:gd name="T2" fmla="*/ 0 w 7680"/>
                  <a:gd name="T3" fmla="*/ 40 h 440"/>
                  <a:gd name="T4" fmla="*/ 0 w 7680"/>
                  <a:gd name="T5" fmla="*/ 40 h 440"/>
                  <a:gd name="T6" fmla="*/ 140 w 7680"/>
                  <a:gd name="T7" fmla="*/ 40 h 440"/>
                  <a:gd name="T8" fmla="*/ 200 w 7680"/>
                  <a:gd name="T9" fmla="*/ 100 h 440"/>
                  <a:gd name="T10" fmla="*/ 200 w 7680"/>
                  <a:gd name="T11" fmla="*/ 380 h 440"/>
                  <a:gd name="T12" fmla="*/ 200 w 7680"/>
                  <a:gd name="T13" fmla="*/ 380 h 440"/>
                  <a:gd name="T14" fmla="*/ 260 w 7680"/>
                  <a:gd name="T15" fmla="*/ 440 h 440"/>
                  <a:gd name="T16" fmla="*/ 540 w 7680"/>
                  <a:gd name="T17" fmla="*/ 440 h 440"/>
                  <a:gd name="T18" fmla="*/ 600 w 7680"/>
                  <a:gd name="T19" fmla="*/ 380 h 440"/>
                  <a:gd name="T20" fmla="*/ 600 w 7680"/>
                  <a:gd name="T21" fmla="*/ 106 h 440"/>
                  <a:gd name="T22" fmla="*/ 601 w 7680"/>
                  <a:gd name="T23" fmla="*/ 106 h 440"/>
                  <a:gd name="T24" fmla="*/ 601 w 7680"/>
                  <a:gd name="T25" fmla="*/ 101 h 440"/>
                  <a:gd name="T26" fmla="*/ 661 w 7680"/>
                  <a:gd name="T27" fmla="*/ 41 h 440"/>
                  <a:gd name="T28" fmla="*/ 676 w 7680"/>
                  <a:gd name="T29" fmla="*/ 41 h 440"/>
                  <a:gd name="T30" fmla="*/ 676 w 7680"/>
                  <a:gd name="T31" fmla="*/ 40 h 440"/>
                  <a:gd name="T32" fmla="*/ 7680 w 7680"/>
                  <a:gd name="T33" fmla="*/ 40 h 440"/>
                  <a:gd name="T34" fmla="*/ 7680 w 7680"/>
                  <a:gd name="T35" fmla="*/ 0 h 440"/>
                  <a:gd name="T36" fmla="*/ 0 w 7680"/>
                  <a:gd name="T37" fmla="*/ 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680" h="440">
                    <a:moveTo>
                      <a:pt x="0" y="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40" y="40"/>
                      <a:pt x="140" y="40"/>
                      <a:pt x="140" y="40"/>
                    </a:cubicBezTo>
                    <a:cubicBezTo>
                      <a:pt x="173" y="40"/>
                      <a:pt x="200" y="67"/>
                      <a:pt x="200" y="100"/>
                    </a:cubicBezTo>
                    <a:cubicBezTo>
                      <a:pt x="200" y="380"/>
                      <a:pt x="200" y="380"/>
                      <a:pt x="200" y="380"/>
                    </a:cubicBezTo>
                    <a:cubicBezTo>
                      <a:pt x="200" y="380"/>
                      <a:pt x="200" y="380"/>
                      <a:pt x="200" y="380"/>
                    </a:cubicBezTo>
                    <a:cubicBezTo>
                      <a:pt x="200" y="414"/>
                      <a:pt x="227" y="440"/>
                      <a:pt x="260" y="440"/>
                    </a:cubicBezTo>
                    <a:cubicBezTo>
                      <a:pt x="540" y="440"/>
                      <a:pt x="540" y="440"/>
                      <a:pt x="540" y="440"/>
                    </a:cubicBezTo>
                    <a:cubicBezTo>
                      <a:pt x="574" y="440"/>
                      <a:pt x="600" y="414"/>
                      <a:pt x="600" y="380"/>
                    </a:cubicBezTo>
                    <a:cubicBezTo>
                      <a:pt x="600" y="106"/>
                      <a:pt x="600" y="106"/>
                      <a:pt x="600" y="106"/>
                    </a:cubicBezTo>
                    <a:cubicBezTo>
                      <a:pt x="601" y="106"/>
                      <a:pt x="601" y="106"/>
                      <a:pt x="601" y="106"/>
                    </a:cubicBezTo>
                    <a:cubicBezTo>
                      <a:pt x="601" y="101"/>
                      <a:pt x="601" y="101"/>
                      <a:pt x="601" y="101"/>
                    </a:cubicBezTo>
                    <a:cubicBezTo>
                      <a:pt x="601" y="67"/>
                      <a:pt x="627" y="41"/>
                      <a:pt x="661" y="41"/>
                    </a:cubicBezTo>
                    <a:cubicBezTo>
                      <a:pt x="676" y="41"/>
                      <a:pt x="676" y="41"/>
                      <a:pt x="676" y="41"/>
                    </a:cubicBezTo>
                    <a:cubicBezTo>
                      <a:pt x="676" y="40"/>
                      <a:pt x="676" y="40"/>
                      <a:pt x="676" y="40"/>
                    </a:cubicBezTo>
                    <a:cubicBezTo>
                      <a:pt x="7680" y="40"/>
                      <a:pt x="7680" y="40"/>
                      <a:pt x="7680" y="40"/>
                    </a:cubicBezTo>
                    <a:cubicBezTo>
                      <a:pt x="7680" y="0"/>
                      <a:pt x="7680" y="0"/>
                      <a:pt x="768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7B861860-F4EF-40ED-8966-1D1F0EA9BA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02" y="202"/>
                <a:ext cx="11545" cy="760"/>
              </a:xfrm>
              <a:custGeom>
                <a:avLst/>
                <a:gdLst>
                  <a:gd name="T0" fmla="*/ 6643 w 6643"/>
                  <a:gd name="T1" fmla="*/ 380 h 380"/>
                  <a:gd name="T2" fmla="*/ 60 w 6643"/>
                  <a:gd name="T3" fmla="*/ 380 h 380"/>
                  <a:gd name="T4" fmla="*/ 0 w 6643"/>
                  <a:gd name="T5" fmla="*/ 320 h 380"/>
                  <a:gd name="T6" fmla="*/ 0 w 6643"/>
                  <a:gd name="T7" fmla="*/ 60 h 380"/>
                  <a:gd name="T8" fmla="*/ 60 w 6643"/>
                  <a:gd name="T9" fmla="*/ 0 h 380"/>
                  <a:gd name="T10" fmla="*/ 6643 w 6643"/>
                  <a:gd name="T11" fmla="*/ 0 h 380"/>
                  <a:gd name="T12" fmla="*/ 6643 w 6643"/>
                  <a:gd name="T13" fmla="*/ 38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43" h="380">
                    <a:moveTo>
                      <a:pt x="6643" y="380"/>
                    </a:moveTo>
                    <a:cubicBezTo>
                      <a:pt x="60" y="380"/>
                      <a:pt x="60" y="380"/>
                      <a:pt x="60" y="380"/>
                    </a:cubicBezTo>
                    <a:cubicBezTo>
                      <a:pt x="27" y="380"/>
                      <a:pt x="0" y="353"/>
                      <a:pt x="0" y="32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6643" y="0"/>
                      <a:pt x="6643" y="0"/>
                      <a:pt x="6643" y="0"/>
                    </a:cubicBezTo>
                    <a:cubicBezTo>
                      <a:pt x="6643" y="380"/>
                      <a:pt x="6643" y="380"/>
                      <a:pt x="6643" y="380"/>
                    </a:cubicBezTo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3" name="Picture 10">
                <a:extLst>
                  <a:ext uri="{FF2B5EF4-FFF2-40B4-BE49-F238E27FC236}">
                    <a16:creationId xmlns:a16="http://schemas.microsoft.com/office/drawing/2014/main" id="{F7EE144D-37BE-4C0D-A756-2A2991FDB277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6" y="195"/>
                <a:ext cx="11553" cy="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1">
                <a:extLst>
                  <a:ext uri="{FF2B5EF4-FFF2-40B4-BE49-F238E27FC236}">
                    <a16:creationId xmlns:a16="http://schemas.microsoft.com/office/drawing/2014/main" id="{06BCEAFF-F70B-45EE-95C9-DB83C4973B66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9" y="197"/>
                <a:ext cx="12208" cy="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3">
                <a:extLst>
                  <a:ext uri="{FF2B5EF4-FFF2-40B4-BE49-F238E27FC236}">
                    <a16:creationId xmlns:a16="http://schemas.microsoft.com/office/drawing/2014/main" id="{CB5920D9-DC64-495C-9E36-D44F7E81AC3D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7" y="213"/>
                <a:ext cx="107" cy="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FF0EA61E-59FE-4BC0-AA9D-B3A21633DE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8" y="774"/>
                <a:ext cx="40" cy="82"/>
              </a:xfrm>
              <a:custGeom>
                <a:avLst/>
                <a:gdLst>
                  <a:gd name="T0" fmla="*/ 12 w 40"/>
                  <a:gd name="T1" fmla="*/ 82 h 82"/>
                  <a:gd name="T2" fmla="*/ 12 w 40"/>
                  <a:gd name="T3" fmla="*/ 14 h 82"/>
                  <a:gd name="T4" fmla="*/ 0 w 40"/>
                  <a:gd name="T5" fmla="*/ 14 h 82"/>
                  <a:gd name="T6" fmla="*/ 0 w 40"/>
                  <a:gd name="T7" fmla="*/ 0 h 82"/>
                  <a:gd name="T8" fmla="*/ 40 w 40"/>
                  <a:gd name="T9" fmla="*/ 0 h 82"/>
                  <a:gd name="T10" fmla="*/ 40 w 40"/>
                  <a:gd name="T11" fmla="*/ 14 h 82"/>
                  <a:gd name="T12" fmla="*/ 26 w 40"/>
                  <a:gd name="T13" fmla="*/ 14 h 82"/>
                  <a:gd name="T14" fmla="*/ 26 w 40"/>
                  <a:gd name="T15" fmla="*/ 82 h 82"/>
                  <a:gd name="T16" fmla="*/ 12 w 40"/>
                  <a:gd name="T17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82">
                    <a:moveTo>
                      <a:pt x="12" y="82"/>
                    </a:moveTo>
                    <a:lnTo>
                      <a:pt x="12" y="14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14"/>
                    </a:lnTo>
                    <a:lnTo>
                      <a:pt x="26" y="14"/>
                    </a:lnTo>
                    <a:lnTo>
                      <a:pt x="26" y="82"/>
                    </a:lnTo>
                    <a:lnTo>
                      <a:pt x="12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75F883F4-4534-4BBA-BA56-AE0B572194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0" y="772"/>
                <a:ext cx="74" cy="86"/>
              </a:xfrm>
              <a:custGeom>
                <a:avLst/>
                <a:gdLst>
                  <a:gd name="T0" fmla="*/ 22 w 43"/>
                  <a:gd name="T1" fmla="*/ 0 h 43"/>
                  <a:gd name="T2" fmla="*/ 33 w 43"/>
                  <a:gd name="T3" fmla="*/ 3 h 43"/>
                  <a:gd name="T4" fmla="*/ 41 w 43"/>
                  <a:gd name="T5" fmla="*/ 11 h 43"/>
                  <a:gd name="T6" fmla="*/ 43 w 43"/>
                  <a:gd name="T7" fmla="*/ 22 h 43"/>
                  <a:gd name="T8" fmla="*/ 41 w 43"/>
                  <a:gd name="T9" fmla="*/ 32 h 43"/>
                  <a:gd name="T10" fmla="*/ 33 w 43"/>
                  <a:gd name="T11" fmla="*/ 40 h 43"/>
                  <a:gd name="T12" fmla="*/ 22 w 43"/>
                  <a:gd name="T13" fmla="*/ 43 h 43"/>
                  <a:gd name="T14" fmla="*/ 14 w 43"/>
                  <a:gd name="T15" fmla="*/ 41 h 43"/>
                  <a:gd name="T16" fmla="*/ 7 w 43"/>
                  <a:gd name="T17" fmla="*/ 37 h 43"/>
                  <a:gd name="T18" fmla="*/ 2 w 43"/>
                  <a:gd name="T19" fmla="*/ 30 h 43"/>
                  <a:gd name="T20" fmla="*/ 0 w 43"/>
                  <a:gd name="T21" fmla="*/ 22 h 43"/>
                  <a:gd name="T22" fmla="*/ 3 w 43"/>
                  <a:gd name="T23" fmla="*/ 11 h 43"/>
                  <a:gd name="T24" fmla="*/ 11 w 43"/>
                  <a:gd name="T25" fmla="*/ 3 h 43"/>
                  <a:gd name="T26" fmla="*/ 22 w 43"/>
                  <a:gd name="T27" fmla="*/ 0 h 43"/>
                  <a:gd name="T28" fmla="*/ 22 w 43"/>
                  <a:gd name="T29" fmla="*/ 7 h 43"/>
                  <a:gd name="T30" fmla="*/ 15 w 43"/>
                  <a:gd name="T31" fmla="*/ 9 h 43"/>
                  <a:gd name="T32" fmla="*/ 10 w 43"/>
                  <a:gd name="T33" fmla="*/ 14 h 43"/>
                  <a:gd name="T34" fmla="*/ 8 w 43"/>
                  <a:gd name="T35" fmla="*/ 21 h 43"/>
                  <a:gd name="T36" fmla="*/ 9 w 43"/>
                  <a:gd name="T37" fmla="*/ 27 h 43"/>
                  <a:gd name="T38" fmla="*/ 12 w 43"/>
                  <a:gd name="T39" fmla="*/ 31 h 43"/>
                  <a:gd name="T40" fmla="*/ 17 w 43"/>
                  <a:gd name="T41" fmla="*/ 34 h 43"/>
                  <a:gd name="T42" fmla="*/ 22 w 43"/>
                  <a:gd name="T43" fmla="*/ 36 h 43"/>
                  <a:gd name="T44" fmla="*/ 29 w 43"/>
                  <a:gd name="T45" fmla="*/ 34 h 43"/>
                  <a:gd name="T46" fmla="*/ 34 w 43"/>
                  <a:gd name="T47" fmla="*/ 28 h 43"/>
                  <a:gd name="T48" fmla="*/ 36 w 43"/>
                  <a:gd name="T49" fmla="*/ 21 h 43"/>
                  <a:gd name="T50" fmla="*/ 34 w 43"/>
                  <a:gd name="T51" fmla="*/ 14 h 43"/>
                  <a:gd name="T52" fmla="*/ 29 w 43"/>
                  <a:gd name="T53" fmla="*/ 9 h 43"/>
                  <a:gd name="T54" fmla="*/ 22 w 43"/>
                  <a:gd name="T55" fmla="*/ 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3" h="43">
                    <a:moveTo>
                      <a:pt x="22" y="0"/>
                    </a:moveTo>
                    <a:cubicBezTo>
                      <a:pt x="26" y="0"/>
                      <a:pt x="29" y="1"/>
                      <a:pt x="33" y="3"/>
                    </a:cubicBezTo>
                    <a:cubicBezTo>
                      <a:pt x="36" y="5"/>
                      <a:pt x="39" y="7"/>
                      <a:pt x="41" y="11"/>
                    </a:cubicBezTo>
                    <a:cubicBezTo>
                      <a:pt x="43" y="14"/>
                      <a:pt x="43" y="18"/>
                      <a:pt x="43" y="22"/>
                    </a:cubicBezTo>
                    <a:cubicBezTo>
                      <a:pt x="43" y="26"/>
                      <a:pt x="43" y="29"/>
                      <a:pt x="41" y="32"/>
                    </a:cubicBezTo>
                    <a:cubicBezTo>
                      <a:pt x="39" y="36"/>
                      <a:pt x="36" y="38"/>
                      <a:pt x="33" y="40"/>
                    </a:cubicBezTo>
                    <a:cubicBezTo>
                      <a:pt x="29" y="42"/>
                      <a:pt x="26" y="43"/>
                      <a:pt x="22" y="43"/>
                    </a:cubicBezTo>
                    <a:cubicBezTo>
                      <a:pt x="19" y="43"/>
                      <a:pt x="16" y="43"/>
                      <a:pt x="14" y="41"/>
                    </a:cubicBezTo>
                    <a:cubicBezTo>
                      <a:pt x="11" y="40"/>
                      <a:pt x="9" y="39"/>
                      <a:pt x="7" y="37"/>
                    </a:cubicBezTo>
                    <a:cubicBezTo>
                      <a:pt x="5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2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lose/>
                    <a:moveTo>
                      <a:pt x="22" y="7"/>
                    </a:moveTo>
                    <a:cubicBezTo>
                      <a:pt x="19" y="7"/>
                      <a:pt x="17" y="8"/>
                      <a:pt x="15" y="9"/>
                    </a:cubicBezTo>
                    <a:cubicBezTo>
                      <a:pt x="13" y="11"/>
                      <a:pt x="11" y="12"/>
                      <a:pt x="10" y="14"/>
                    </a:cubicBezTo>
                    <a:cubicBezTo>
                      <a:pt x="9" y="17"/>
                      <a:pt x="8" y="19"/>
                      <a:pt x="8" y="21"/>
                    </a:cubicBezTo>
                    <a:cubicBezTo>
                      <a:pt x="8" y="23"/>
                      <a:pt x="8" y="25"/>
                      <a:pt x="9" y="27"/>
                    </a:cubicBezTo>
                    <a:cubicBezTo>
                      <a:pt x="10" y="29"/>
                      <a:pt x="11" y="30"/>
                      <a:pt x="12" y="31"/>
                    </a:cubicBezTo>
                    <a:cubicBezTo>
                      <a:pt x="14" y="33"/>
                      <a:pt x="15" y="34"/>
                      <a:pt x="17" y="34"/>
                    </a:cubicBezTo>
                    <a:cubicBezTo>
                      <a:pt x="18" y="35"/>
                      <a:pt x="20" y="36"/>
                      <a:pt x="22" y="36"/>
                    </a:cubicBezTo>
                    <a:cubicBezTo>
                      <a:pt x="24" y="36"/>
                      <a:pt x="27" y="35"/>
                      <a:pt x="29" y="34"/>
                    </a:cubicBezTo>
                    <a:cubicBezTo>
                      <a:pt x="31" y="32"/>
                      <a:pt x="33" y="31"/>
                      <a:pt x="34" y="28"/>
                    </a:cubicBezTo>
                    <a:cubicBezTo>
                      <a:pt x="35" y="26"/>
                      <a:pt x="36" y="24"/>
                      <a:pt x="36" y="21"/>
                    </a:cubicBezTo>
                    <a:cubicBezTo>
                      <a:pt x="36" y="19"/>
                      <a:pt x="35" y="17"/>
                      <a:pt x="34" y="14"/>
                    </a:cubicBezTo>
                    <a:cubicBezTo>
                      <a:pt x="33" y="12"/>
                      <a:pt x="31" y="11"/>
                      <a:pt x="29" y="9"/>
                    </a:cubicBezTo>
                    <a:cubicBezTo>
                      <a:pt x="27" y="8"/>
                      <a:pt x="24" y="7"/>
                      <a:pt x="22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631000C9-855A-455E-BB61-1FB8C2E9B79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60" y="748"/>
                <a:ext cx="71" cy="108"/>
              </a:xfrm>
              <a:custGeom>
                <a:avLst/>
                <a:gdLst>
                  <a:gd name="T0" fmla="*/ 0 w 71"/>
                  <a:gd name="T1" fmla="*/ 108 h 108"/>
                  <a:gd name="T2" fmla="*/ 29 w 71"/>
                  <a:gd name="T3" fmla="*/ 26 h 108"/>
                  <a:gd name="T4" fmla="*/ 40 w 71"/>
                  <a:gd name="T5" fmla="*/ 26 h 108"/>
                  <a:gd name="T6" fmla="*/ 71 w 71"/>
                  <a:gd name="T7" fmla="*/ 108 h 108"/>
                  <a:gd name="T8" fmla="*/ 55 w 71"/>
                  <a:gd name="T9" fmla="*/ 108 h 108"/>
                  <a:gd name="T10" fmla="*/ 48 w 71"/>
                  <a:gd name="T11" fmla="*/ 86 h 108"/>
                  <a:gd name="T12" fmla="*/ 22 w 71"/>
                  <a:gd name="T13" fmla="*/ 86 h 108"/>
                  <a:gd name="T14" fmla="*/ 15 w 71"/>
                  <a:gd name="T15" fmla="*/ 108 h 108"/>
                  <a:gd name="T16" fmla="*/ 0 w 71"/>
                  <a:gd name="T17" fmla="*/ 108 h 108"/>
                  <a:gd name="T18" fmla="*/ 29 w 71"/>
                  <a:gd name="T19" fmla="*/ 20 h 108"/>
                  <a:gd name="T20" fmla="*/ 26 w 71"/>
                  <a:gd name="T21" fmla="*/ 12 h 108"/>
                  <a:gd name="T22" fmla="*/ 43 w 71"/>
                  <a:gd name="T23" fmla="*/ 0 h 108"/>
                  <a:gd name="T24" fmla="*/ 47 w 71"/>
                  <a:gd name="T25" fmla="*/ 10 h 108"/>
                  <a:gd name="T26" fmla="*/ 29 w 71"/>
                  <a:gd name="T27" fmla="*/ 20 h 108"/>
                  <a:gd name="T28" fmla="*/ 27 w 71"/>
                  <a:gd name="T29" fmla="*/ 72 h 108"/>
                  <a:gd name="T30" fmla="*/ 43 w 71"/>
                  <a:gd name="T31" fmla="*/ 72 h 108"/>
                  <a:gd name="T32" fmla="*/ 34 w 71"/>
                  <a:gd name="T33" fmla="*/ 46 h 108"/>
                  <a:gd name="T34" fmla="*/ 27 w 71"/>
                  <a:gd name="T35" fmla="*/ 7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108">
                    <a:moveTo>
                      <a:pt x="0" y="108"/>
                    </a:moveTo>
                    <a:lnTo>
                      <a:pt x="29" y="26"/>
                    </a:lnTo>
                    <a:lnTo>
                      <a:pt x="40" y="26"/>
                    </a:lnTo>
                    <a:lnTo>
                      <a:pt x="71" y="108"/>
                    </a:lnTo>
                    <a:lnTo>
                      <a:pt x="55" y="108"/>
                    </a:lnTo>
                    <a:lnTo>
                      <a:pt x="48" y="86"/>
                    </a:lnTo>
                    <a:lnTo>
                      <a:pt x="22" y="86"/>
                    </a:lnTo>
                    <a:lnTo>
                      <a:pt x="15" y="108"/>
                    </a:lnTo>
                    <a:lnTo>
                      <a:pt x="0" y="108"/>
                    </a:lnTo>
                    <a:close/>
                    <a:moveTo>
                      <a:pt x="29" y="20"/>
                    </a:moveTo>
                    <a:lnTo>
                      <a:pt x="26" y="12"/>
                    </a:lnTo>
                    <a:lnTo>
                      <a:pt x="43" y="0"/>
                    </a:lnTo>
                    <a:lnTo>
                      <a:pt x="47" y="10"/>
                    </a:lnTo>
                    <a:lnTo>
                      <a:pt x="29" y="20"/>
                    </a:lnTo>
                    <a:close/>
                    <a:moveTo>
                      <a:pt x="27" y="72"/>
                    </a:moveTo>
                    <a:lnTo>
                      <a:pt x="43" y="72"/>
                    </a:lnTo>
                    <a:lnTo>
                      <a:pt x="34" y="46"/>
                    </a:lnTo>
                    <a:lnTo>
                      <a:pt x="27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250EC9FC-0366-48A7-B506-43FEAE587E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8" y="774"/>
                <a:ext cx="59" cy="82"/>
              </a:xfrm>
              <a:custGeom>
                <a:avLst/>
                <a:gdLst>
                  <a:gd name="T0" fmla="*/ 0 w 59"/>
                  <a:gd name="T1" fmla="*/ 82 h 82"/>
                  <a:gd name="T2" fmla="*/ 0 w 59"/>
                  <a:gd name="T3" fmla="*/ 0 h 82"/>
                  <a:gd name="T4" fmla="*/ 16 w 59"/>
                  <a:gd name="T5" fmla="*/ 0 h 82"/>
                  <a:gd name="T6" fmla="*/ 45 w 59"/>
                  <a:gd name="T7" fmla="*/ 60 h 82"/>
                  <a:gd name="T8" fmla="*/ 45 w 59"/>
                  <a:gd name="T9" fmla="*/ 0 h 82"/>
                  <a:gd name="T10" fmla="*/ 59 w 59"/>
                  <a:gd name="T11" fmla="*/ 0 h 82"/>
                  <a:gd name="T12" fmla="*/ 59 w 59"/>
                  <a:gd name="T13" fmla="*/ 82 h 82"/>
                  <a:gd name="T14" fmla="*/ 43 w 59"/>
                  <a:gd name="T15" fmla="*/ 82 h 82"/>
                  <a:gd name="T16" fmla="*/ 14 w 59"/>
                  <a:gd name="T17" fmla="*/ 22 h 82"/>
                  <a:gd name="T18" fmla="*/ 14 w 59"/>
                  <a:gd name="T19" fmla="*/ 82 h 82"/>
                  <a:gd name="T20" fmla="*/ 0 w 59"/>
                  <a:gd name="T2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82">
                    <a:moveTo>
                      <a:pt x="0" y="82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45" y="60"/>
                    </a:lnTo>
                    <a:lnTo>
                      <a:pt x="45" y="0"/>
                    </a:lnTo>
                    <a:lnTo>
                      <a:pt x="59" y="0"/>
                    </a:lnTo>
                    <a:lnTo>
                      <a:pt x="59" y="82"/>
                    </a:lnTo>
                    <a:lnTo>
                      <a:pt x="43" y="82"/>
                    </a:lnTo>
                    <a:lnTo>
                      <a:pt x="14" y="22"/>
                    </a:lnTo>
                    <a:lnTo>
                      <a:pt x="14" y="8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AAE6DB9C-3726-4326-ABCF-61C558EC5E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7" y="774"/>
                <a:ext cx="52" cy="82"/>
              </a:xfrm>
              <a:custGeom>
                <a:avLst/>
                <a:gdLst>
                  <a:gd name="T0" fmla="*/ 0 w 52"/>
                  <a:gd name="T1" fmla="*/ 82 h 82"/>
                  <a:gd name="T2" fmla="*/ 0 w 52"/>
                  <a:gd name="T3" fmla="*/ 0 h 82"/>
                  <a:gd name="T4" fmla="*/ 14 w 52"/>
                  <a:gd name="T5" fmla="*/ 0 h 82"/>
                  <a:gd name="T6" fmla="*/ 14 w 52"/>
                  <a:gd name="T7" fmla="*/ 32 h 82"/>
                  <a:gd name="T8" fmla="*/ 40 w 52"/>
                  <a:gd name="T9" fmla="*/ 32 h 82"/>
                  <a:gd name="T10" fmla="*/ 40 w 52"/>
                  <a:gd name="T11" fmla="*/ 0 h 82"/>
                  <a:gd name="T12" fmla="*/ 52 w 52"/>
                  <a:gd name="T13" fmla="*/ 0 h 82"/>
                  <a:gd name="T14" fmla="*/ 52 w 52"/>
                  <a:gd name="T15" fmla="*/ 82 h 82"/>
                  <a:gd name="T16" fmla="*/ 40 w 52"/>
                  <a:gd name="T17" fmla="*/ 82 h 82"/>
                  <a:gd name="T18" fmla="*/ 40 w 52"/>
                  <a:gd name="T19" fmla="*/ 48 h 82"/>
                  <a:gd name="T20" fmla="*/ 14 w 52"/>
                  <a:gd name="T21" fmla="*/ 48 h 82"/>
                  <a:gd name="T22" fmla="*/ 14 w 52"/>
                  <a:gd name="T23" fmla="*/ 82 h 82"/>
                  <a:gd name="T24" fmla="*/ 0 w 52"/>
                  <a:gd name="T25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82">
                    <a:moveTo>
                      <a:pt x="0" y="82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40" y="32"/>
                    </a:lnTo>
                    <a:lnTo>
                      <a:pt x="40" y="0"/>
                    </a:lnTo>
                    <a:lnTo>
                      <a:pt x="52" y="0"/>
                    </a:lnTo>
                    <a:lnTo>
                      <a:pt x="52" y="82"/>
                    </a:lnTo>
                    <a:lnTo>
                      <a:pt x="40" y="82"/>
                    </a:lnTo>
                    <a:lnTo>
                      <a:pt x="40" y="48"/>
                    </a:lnTo>
                    <a:lnTo>
                      <a:pt x="14" y="48"/>
                    </a:lnTo>
                    <a:lnTo>
                      <a:pt x="14" y="8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DF065981-3A99-412D-BCCA-93C14E404A1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00" y="772"/>
                <a:ext cx="74" cy="104"/>
              </a:xfrm>
              <a:custGeom>
                <a:avLst/>
                <a:gdLst>
                  <a:gd name="T0" fmla="*/ 22 w 43"/>
                  <a:gd name="T1" fmla="*/ 0 h 52"/>
                  <a:gd name="T2" fmla="*/ 32 w 43"/>
                  <a:gd name="T3" fmla="*/ 3 h 52"/>
                  <a:gd name="T4" fmla="*/ 40 w 43"/>
                  <a:gd name="T5" fmla="*/ 11 h 52"/>
                  <a:gd name="T6" fmla="*/ 43 w 43"/>
                  <a:gd name="T7" fmla="*/ 22 h 52"/>
                  <a:gd name="T8" fmla="*/ 40 w 43"/>
                  <a:gd name="T9" fmla="*/ 32 h 52"/>
                  <a:gd name="T10" fmla="*/ 32 w 43"/>
                  <a:gd name="T11" fmla="*/ 40 h 52"/>
                  <a:gd name="T12" fmla="*/ 22 w 43"/>
                  <a:gd name="T13" fmla="*/ 43 h 52"/>
                  <a:gd name="T14" fmla="*/ 13 w 43"/>
                  <a:gd name="T15" fmla="*/ 41 h 52"/>
                  <a:gd name="T16" fmla="*/ 6 w 43"/>
                  <a:gd name="T17" fmla="*/ 37 h 52"/>
                  <a:gd name="T18" fmla="*/ 2 w 43"/>
                  <a:gd name="T19" fmla="*/ 30 h 52"/>
                  <a:gd name="T20" fmla="*/ 0 w 43"/>
                  <a:gd name="T21" fmla="*/ 22 h 52"/>
                  <a:gd name="T22" fmla="*/ 3 w 43"/>
                  <a:gd name="T23" fmla="*/ 11 h 52"/>
                  <a:gd name="T24" fmla="*/ 11 w 43"/>
                  <a:gd name="T25" fmla="*/ 3 h 52"/>
                  <a:gd name="T26" fmla="*/ 22 w 43"/>
                  <a:gd name="T27" fmla="*/ 0 h 52"/>
                  <a:gd name="T28" fmla="*/ 22 w 43"/>
                  <a:gd name="T29" fmla="*/ 7 h 52"/>
                  <a:gd name="T30" fmla="*/ 15 w 43"/>
                  <a:gd name="T31" fmla="*/ 9 h 52"/>
                  <a:gd name="T32" fmla="*/ 10 w 43"/>
                  <a:gd name="T33" fmla="*/ 14 h 52"/>
                  <a:gd name="T34" fmla="*/ 8 w 43"/>
                  <a:gd name="T35" fmla="*/ 21 h 52"/>
                  <a:gd name="T36" fmla="*/ 9 w 43"/>
                  <a:gd name="T37" fmla="*/ 27 h 52"/>
                  <a:gd name="T38" fmla="*/ 12 w 43"/>
                  <a:gd name="T39" fmla="*/ 31 h 52"/>
                  <a:gd name="T40" fmla="*/ 16 w 43"/>
                  <a:gd name="T41" fmla="*/ 34 h 52"/>
                  <a:gd name="T42" fmla="*/ 22 w 43"/>
                  <a:gd name="T43" fmla="*/ 36 h 52"/>
                  <a:gd name="T44" fmla="*/ 29 w 43"/>
                  <a:gd name="T45" fmla="*/ 34 h 52"/>
                  <a:gd name="T46" fmla="*/ 34 w 43"/>
                  <a:gd name="T47" fmla="*/ 28 h 52"/>
                  <a:gd name="T48" fmla="*/ 36 w 43"/>
                  <a:gd name="T49" fmla="*/ 21 h 52"/>
                  <a:gd name="T50" fmla="*/ 34 w 43"/>
                  <a:gd name="T51" fmla="*/ 14 h 52"/>
                  <a:gd name="T52" fmla="*/ 29 w 43"/>
                  <a:gd name="T53" fmla="*/ 9 h 52"/>
                  <a:gd name="T54" fmla="*/ 22 w 43"/>
                  <a:gd name="T55" fmla="*/ 7 h 52"/>
                  <a:gd name="T56" fmla="*/ 19 w 43"/>
                  <a:gd name="T57" fmla="*/ 52 h 52"/>
                  <a:gd name="T58" fmla="*/ 19 w 43"/>
                  <a:gd name="T59" fmla="*/ 46 h 52"/>
                  <a:gd name="T60" fmla="*/ 25 w 43"/>
                  <a:gd name="T61" fmla="*/ 46 h 52"/>
                  <a:gd name="T62" fmla="*/ 25 w 43"/>
                  <a:gd name="T63" fmla="*/ 52 h 52"/>
                  <a:gd name="T64" fmla="*/ 19 w 43"/>
                  <a:gd name="T6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3" h="52">
                    <a:moveTo>
                      <a:pt x="22" y="0"/>
                    </a:moveTo>
                    <a:cubicBezTo>
                      <a:pt x="26" y="0"/>
                      <a:pt x="29" y="1"/>
                      <a:pt x="32" y="3"/>
                    </a:cubicBezTo>
                    <a:cubicBezTo>
                      <a:pt x="36" y="5"/>
                      <a:pt x="38" y="7"/>
                      <a:pt x="40" y="11"/>
                    </a:cubicBezTo>
                    <a:cubicBezTo>
                      <a:pt x="42" y="14"/>
                      <a:pt x="43" y="18"/>
                      <a:pt x="43" y="22"/>
                    </a:cubicBezTo>
                    <a:cubicBezTo>
                      <a:pt x="43" y="26"/>
                      <a:pt x="42" y="29"/>
                      <a:pt x="40" y="32"/>
                    </a:cubicBezTo>
                    <a:cubicBezTo>
                      <a:pt x="38" y="36"/>
                      <a:pt x="36" y="38"/>
                      <a:pt x="32" y="40"/>
                    </a:cubicBezTo>
                    <a:cubicBezTo>
                      <a:pt x="29" y="42"/>
                      <a:pt x="26" y="43"/>
                      <a:pt x="22" y="43"/>
                    </a:cubicBezTo>
                    <a:cubicBezTo>
                      <a:pt x="19" y="43"/>
                      <a:pt x="16" y="43"/>
                      <a:pt x="13" y="41"/>
                    </a:cubicBezTo>
                    <a:cubicBezTo>
                      <a:pt x="11" y="40"/>
                      <a:pt x="8" y="39"/>
                      <a:pt x="6" y="37"/>
                    </a:cubicBezTo>
                    <a:cubicBezTo>
                      <a:pt x="4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2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lose/>
                    <a:moveTo>
                      <a:pt x="22" y="7"/>
                    </a:moveTo>
                    <a:cubicBezTo>
                      <a:pt x="19" y="7"/>
                      <a:pt x="17" y="8"/>
                      <a:pt x="15" y="9"/>
                    </a:cubicBezTo>
                    <a:cubicBezTo>
                      <a:pt x="13" y="11"/>
                      <a:pt x="11" y="12"/>
                      <a:pt x="10" y="14"/>
                    </a:cubicBezTo>
                    <a:cubicBezTo>
                      <a:pt x="8" y="17"/>
                      <a:pt x="8" y="19"/>
                      <a:pt x="8" y="21"/>
                    </a:cubicBezTo>
                    <a:cubicBezTo>
                      <a:pt x="8" y="23"/>
                      <a:pt x="8" y="25"/>
                      <a:pt x="9" y="27"/>
                    </a:cubicBezTo>
                    <a:cubicBezTo>
                      <a:pt x="10" y="29"/>
                      <a:pt x="11" y="30"/>
                      <a:pt x="12" y="31"/>
                    </a:cubicBezTo>
                    <a:cubicBezTo>
                      <a:pt x="13" y="33"/>
                      <a:pt x="15" y="34"/>
                      <a:pt x="16" y="34"/>
                    </a:cubicBezTo>
                    <a:cubicBezTo>
                      <a:pt x="18" y="35"/>
                      <a:pt x="20" y="36"/>
                      <a:pt x="22" y="36"/>
                    </a:cubicBezTo>
                    <a:cubicBezTo>
                      <a:pt x="24" y="36"/>
                      <a:pt x="26" y="35"/>
                      <a:pt x="29" y="34"/>
                    </a:cubicBezTo>
                    <a:cubicBezTo>
                      <a:pt x="31" y="32"/>
                      <a:pt x="32" y="31"/>
                      <a:pt x="34" y="28"/>
                    </a:cubicBezTo>
                    <a:cubicBezTo>
                      <a:pt x="35" y="26"/>
                      <a:pt x="36" y="24"/>
                      <a:pt x="36" y="21"/>
                    </a:cubicBezTo>
                    <a:cubicBezTo>
                      <a:pt x="36" y="19"/>
                      <a:pt x="35" y="17"/>
                      <a:pt x="34" y="14"/>
                    </a:cubicBezTo>
                    <a:cubicBezTo>
                      <a:pt x="32" y="12"/>
                      <a:pt x="31" y="11"/>
                      <a:pt x="29" y="9"/>
                    </a:cubicBezTo>
                    <a:cubicBezTo>
                      <a:pt x="27" y="8"/>
                      <a:pt x="24" y="7"/>
                      <a:pt x="22" y="7"/>
                    </a:cubicBezTo>
                    <a:close/>
                    <a:moveTo>
                      <a:pt x="19" y="52"/>
                    </a:moveTo>
                    <a:cubicBezTo>
                      <a:pt x="19" y="46"/>
                      <a:pt x="19" y="46"/>
                      <a:pt x="19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5" y="52"/>
                      <a:pt x="25" y="52"/>
                      <a:pt x="25" y="52"/>
                    </a:cubicBezTo>
                    <a:lnTo>
                      <a:pt x="19" y="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B26F2B6A-F77A-4173-88F2-AD85DCDC79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81" y="772"/>
                <a:ext cx="71" cy="86"/>
              </a:xfrm>
              <a:custGeom>
                <a:avLst/>
                <a:gdLst>
                  <a:gd name="T0" fmla="*/ 32 w 41"/>
                  <a:gd name="T1" fmla="*/ 31 h 43"/>
                  <a:gd name="T2" fmla="*/ 41 w 41"/>
                  <a:gd name="T3" fmla="*/ 31 h 43"/>
                  <a:gd name="T4" fmla="*/ 36 w 41"/>
                  <a:gd name="T5" fmla="*/ 37 h 43"/>
                  <a:gd name="T6" fmla="*/ 29 w 41"/>
                  <a:gd name="T7" fmla="*/ 42 h 43"/>
                  <a:gd name="T8" fmla="*/ 22 w 41"/>
                  <a:gd name="T9" fmla="*/ 43 h 43"/>
                  <a:gd name="T10" fmla="*/ 13 w 41"/>
                  <a:gd name="T11" fmla="*/ 41 h 43"/>
                  <a:gd name="T12" fmla="*/ 6 w 41"/>
                  <a:gd name="T13" fmla="*/ 37 h 43"/>
                  <a:gd name="T14" fmla="*/ 2 w 41"/>
                  <a:gd name="T15" fmla="*/ 30 h 43"/>
                  <a:gd name="T16" fmla="*/ 0 w 41"/>
                  <a:gd name="T17" fmla="*/ 21 h 43"/>
                  <a:gd name="T18" fmla="*/ 3 w 41"/>
                  <a:gd name="T19" fmla="*/ 11 h 43"/>
                  <a:gd name="T20" fmla="*/ 11 w 41"/>
                  <a:gd name="T21" fmla="*/ 3 h 43"/>
                  <a:gd name="T22" fmla="*/ 21 w 41"/>
                  <a:gd name="T23" fmla="*/ 0 h 43"/>
                  <a:gd name="T24" fmla="*/ 29 w 41"/>
                  <a:gd name="T25" fmla="*/ 1 h 43"/>
                  <a:gd name="T26" fmla="*/ 36 w 41"/>
                  <a:gd name="T27" fmla="*/ 6 h 43"/>
                  <a:gd name="T28" fmla="*/ 41 w 41"/>
                  <a:gd name="T29" fmla="*/ 13 h 43"/>
                  <a:gd name="T30" fmla="*/ 32 w 41"/>
                  <a:gd name="T31" fmla="*/ 13 h 43"/>
                  <a:gd name="T32" fmla="*/ 27 w 41"/>
                  <a:gd name="T33" fmla="*/ 9 h 43"/>
                  <a:gd name="T34" fmla="*/ 21 w 41"/>
                  <a:gd name="T35" fmla="*/ 7 h 43"/>
                  <a:gd name="T36" fmla="*/ 15 w 41"/>
                  <a:gd name="T37" fmla="*/ 9 h 43"/>
                  <a:gd name="T38" fmla="*/ 10 w 41"/>
                  <a:gd name="T39" fmla="*/ 15 h 43"/>
                  <a:gd name="T40" fmla="*/ 8 w 41"/>
                  <a:gd name="T41" fmla="*/ 22 h 43"/>
                  <a:gd name="T42" fmla="*/ 10 w 41"/>
                  <a:gd name="T43" fmla="*/ 29 h 43"/>
                  <a:gd name="T44" fmla="*/ 15 w 41"/>
                  <a:gd name="T45" fmla="*/ 34 h 43"/>
                  <a:gd name="T46" fmla="*/ 21 w 41"/>
                  <a:gd name="T47" fmla="*/ 36 h 43"/>
                  <a:gd name="T48" fmla="*/ 32 w 41"/>
                  <a:gd name="T49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1" h="43">
                    <a:moveTo>
                      <a:pt x="32" y="31"/>
                    </a:moveTo>
                    <a:cubicBezTo>
                      <a:pt x="41" y="31"/>
                      <a:pt x="41" y="31"/>
                      <a:pt x="41" y="31"/>
                    </a:cubicBezTo>
                    <a:cubicBezTo>
                      <a:pt x="40" y="33"/>
                      <a:pt x="38" y="35"/>
                      <a:pt x="36" y="37"/>
                    </a:cubicBezTo>
                    <a:cubicBezTo>
                      <a:pt x="34" y="39"/>
                      <a:pt x="32" y="41"/>
                      <a:pt x="29" y="42"/>
                    </a:cubicBezTo>
                    <a:cubicBezTo>
                      <a:pt x="27" y="43"/>
                      <a:pt x="24" y="43"/>
                      <a:pt x="22" y="43"/>
                    </a:cubicBezTo>
                    <a:cubicBezTo>
                      <a:pt x="19" y="43"/>
                      <a:pt x="16" y="43"/>
                      <a:pt x="13" y="41"/>
                    </a:cubicBezTo>
                    <a:cubicBezTo>
                      <a:pt x="11" y="40"/>
                      <a:pt x="8" y="39"/>
                      <a:pt x="6" y="37"/>
                    </a:cubicBezTo>
                    <a:cubicBezTo>
                      <a:pt x="4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1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1" y="0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4"/>
                      <a:pt x="36" y="6"/>
                    </a:cubicBezTo>
                    <a:cubicBezTo>
                      <a:pt x="38" y="8"/>
                      <a:pt x="40" y="10"/>
                      <a:pt x="41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1" y="11"/>
                      <a:pt x="29" y="10"/>
                      <a:pt x="27" y="9"/>
                    </a:cubicBezTo>
                    <a:cubicBezTo>
                      <a:pt x="25" y="8"/>
                      <a:pt x="23" y="7"/>
                      <a:pt x="21" y="7"/>
                    </a:cubicBezTo>
                    <a:cubicBezTo>
                      <a:pt x="19" y="7"/>
                      <a:pt x="17" y="8"/>
                      <a:pt x="15" y="9"/>
                    </a:cubicBezTo>
                    <a:cubicBezTo>
                      <a:pt x="12" y="11"/>
                      <a:pt x="11" y="12"/>
                      <a:pt x="10" y="15"/>
                    </a:cubicBezTo>
                    <a:cubicBezTo>
                      <a:pt x="8" y="17"/>
                      <a:pt x="8" y="19"/>
                      <a:pt x="8" y="22"/>
                    </a:cubicBezTo>
                    <a:cubicBezTo>
                      <a:pt x="8" y="24"/>
                      <a:pt x="8" y="26"/>
                      <a:pt x="10" y="29"/>
                    </a:cubicBezTo>
                    <a:cubicBezTo>
                      <a:pt x="11" y="31"/>
                      <a:pt x="13" y="32"/>
                      <a:pt x="15" y="34"/>
                    </a:cubicBezTo>
                    <a:cubicBezTo>
                      <a:pt x="17" y="35"/>
                      <a:pt x="19" y="36"/>
                      <a:pt x="21" y="36"/>
                    </a:cubicBezTo>
                    <a:cubicBezTo>
                      <a:pt x="25" y="36"/>
                      <a:pt x="29" y="34"/>
                      <a:pt x="32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B1FB9CE7-3D6B-4E9A-9C29-9C9754E4C3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13" y="484"/>
                <a:ext cx="199" cy="232"/>
              </a:xfrm>
              <a:custGeom>
                <a:avLst/>
                <a:gdLst>
                  <a:gd name="T0" fmla="*/ 115 w 115"/>
                  <a:gd name="T1" fmla="*/ 107 h 116"/>
                  <a:gd name="T2" fmla="*/ 107 w 115"/>
                  <a:gd name="T3" fmla="*/ 116 h 116"/>
                  <a:gd name="T4" fmla="*/ 8 w 115"/>
                  <a:gd name="T5" fmla="*/ 116 h 116"/>
                  <a:gd name="T6" fmla="*/ 0 w 115"/>
                  <a:gd name="T7" fmla="*/ 107 h 116"/>
                  <a:gd name="T8" fmla="*/ 0 w 115"/>
                  <a:gd name="T9" fmla="*/ 9 h 116"/>
                  <a:gd name="T10" fmla="*/ 8 w 115"/>
                  <a:gd name="T11" fmla="*/ 0 h 116"/>
                  <a:gd name="T12" fmla="*/ 107 w 115"/>
                  <a:gd name="T13" fmla="*/ 0 h 116"/>
                  <a:gd name="T14" fmla="*/ 115 w 115"/>
                  <a:gd name="T15" fmla="*/ 9 h 116"/>
                  <a:gd name="T16" fmla="*/ 115 w 115"/>
                  <a:gd name="T17" fmla="*/ 107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6">
                    <a:moveTo>
                      <a:pt x="115" y="107"/>
                    </a:moveTo>
                    <a:cubicBezTo>
                      <a:pt x="115" y="112"/>
                      <a:pt x="112" y="116"/>
                      <a:pt x="107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4" y="116"/>
                      <a:pt x="0" y="112"/>
                      <a:pt x="0" y="10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9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6D4C145D-B6AE-4382-88B6-993C421C42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8" y="220"/>
                <a:ext cx="200" cy="230"/>
              </a:xfrm>
              <a:custGeom>
                <a:avLst/>
                <a:gdLst>
                  <a:gd name="T0" fmla="*/ 115 w 115"/>
                  <a:gd name="T1" fmla="*/ 107 h 115"/>
                  <a:gd name="T2" fmla="*/ 107 w 115"/>
                  <a:gd name="T3" fmla="*/ 115 h 115"/>
                  <a:gd name="T4" fmla="*/ 8 w 115"/>
                  <a:gd name="T5" fmla="*/ 115 h 115"/>
                  <a:gd name="T6" fmla="*/ 0 w 115"/>
                  <a:gd name="T7" fmla="*/ 107 h 115"/>
                  <a:gd name="T8" fmla="*/ 0 w 115"/>
                  <a:gd name="T9" fmla="*/ 8 h 115"/>
                  <a:gd name="T10" fmla="*/ 8 w 115"/>
                  <a:gd name="T11" fmla="*/ 0 h 115"/>
                  <a:gd name="T12" fmla="*/ 107 w 115"/>
                  <a:gd name="T13" fmla="*/ 0 h 115"/>
                  <a:gd name="T14" fmla="*/ 115 w 115"/>
                  <a:gd name="T15" fmla="*/ 8 h 115"/>
                  <a:gd name="T16" fmla="*/ 115 w 115"/>
                  <a:gd name="T17" fmla="*/ 10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5">
                    <a:moveTo>
                      <a:pt x="115" y="107"/>
                    </a:moveTo>
                    <a:cubicBezTo>
                      <a:pt x="115" y="112"/>
                      <a:pt x="112" y="115"/>
                      <a:pt x="107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4" y="115"/>
                      <a:pt x="0" y="112"/>
                      <a:pt x="0" y="10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8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90851A27-722B-4B2F-AFEF-01C1CE2AC6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13" y="220"/>
                <a:ext cx="199" cy="230"/>
              </a:xfrm>
              <a:custGeom>
                <a:avLst/>
                <a:gdLst>
                  <a:gd name="T0" fmla="*/ 115 w 115"/>
                  <a:gd name="T1" fmla="*/ 107 h 115"/>
                  <a:gd name="T2" fmla="*/ 107 w 115"/>
                  <a:gd name="T3" fmla="*/ 115 h 115"/>
                  <a:gd name="T4" fmla="*/ 8 w 115"/>
                  <a:gd name="T5" fmla="*/ 115 h 115"/>
                  <a:gd name="T6" fmla="*/ 0 w 115"/>
                  <a:gd name="T7" fmla="*/ 107 h 115"/>
                  <a:gd name="T8" fmla="*/ 0 w 115"/>
                  <a:gd name="T9" fmla="*/ 8 h 115"/>
                  <a:gd name="T10" fmla="*/ 8 w 115"/>
                  <a:gd name="T11" fmla="*/ 0 h 115"/>
                  <a:gd name="T12" fmla="*/ 107 w 115"/>
                  <a:gd name="T13" fmla="*/ 0 h 115"/>
                  <a:gd name="T14" fmla="*/ 115 w 115"/>
                  <a:gd name="T15" fmla="*/ 8 h 115"/>
                  <a:gd name="T16" fmla="*/ 115 w 115"/>
                  <a:gd name="T17" fmla="*/ 10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5">
                    <a:moveTo>
                      <a:pt x="115" y="107"/>
                    </a:moveTo>
                    <a:cubicBezTo>
                      <a:pt x="115" y="112"/>
                      <a:pt x="112" y="115"/>
                      <a:pt x="107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4" y="115"/>
                      <a:pt x="0" y="112"/>
                      <a:pt x="0" y="10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8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496504C3-CF33-4FF5-9985-03790BE770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8" y="484"/>
                <a:ext cx="200" cy="232"/>
              </a:xfrm>
              <a:custGeom>
                <a:avLst/>
                <a:gdLst>
                  <a:gd name="T0" fmla="*/ 115 w 115"/>
                  <a:gd name="T1" fmla="*/ 107 h 116"/>
                  <a:gd name="T2" fmla="*/ 107 w 115"/>
                  <a:gd name="T3" fmla="*/ 116 h 116"/>
                  <a:gd name="T4" fmla="*/ 8 w 115"/>
                  <a:gd name="T5" fmla="*/ 116 h 116"/>
                  <a:gd name="T6" fmla="*/ 0 w 115"/>
                  <a:gd name="T7" fmla="*/ 107 h 116"/>
                  <a:gd name="T8" fmla="*/ 0 w 115"/>
                  <a:gd name="T9" fmla="*/ 9 h 116"/>
                  <a:gd name="T10" fmla="*/ 8 w 115"/>
                  <a:gd name="T11" fmla="*/ 0 h 116"/>
                  <a:gd name="T12" fmla="*/ 107 w 115"/>
                  <a:gd name="T13" fmla="*/ 0 h 116"/>
                  <a:gd name="T14" fmla="*/ 115 w 115"/>
                  <a:gd name="T15" fmla="*/ 9 h 116"/>
                  <a:gd name="T16" fmla="*/ 115 w 115"/>
                  <a:gd name="T17" fmla="*/ 107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6">
                    <a:moveTo>
                      <a:pt x="115" y="107"/>
                    </a:moveTo>
                    <a:cubicBezTo>
                      <a:pt x="115" y="112"/>
                      <a:pt x="112" y="116"/>
                      <a:pt x="107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4" y="116"/>
                      <a:pt x="0" y="112"/>
                      <a:pt x="0" y="10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9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Rectangle 25">
                <a:extLst>
                  <a:ext uri="{FF2B5EF4-FFF2-40B4-BE49-F238E27FC236}">
                    <a16:creationId xmlns:a16="http://schemas.microsoft.com/office/drawing/2014/main" id="{9C10E7D3-F1BF-4467-BD44-57F0C71E2E1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61" y="242"/>
                <a:ext cx="33" cy="18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Rectangle 26">
                <a:extLst>
                  <a:ext uri="{FF2B5EF4-FFF2-40B4-BE49-F238E27FC236}">
                    <a16:creationId xmlns:a16="http://schemas.microsoft.com/office/drawing/2014/main" id="{3BBEB74E-54B4-4D2D-A4A7-8AF30411687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497" y="316"/>
                <a:ext cx="162" cy="38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id="{29D390C1-9AF0-45E7-83DC-BCC8F0A168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" y="522"/>
                <a:ext cx="138" cy="156"/>
              </a:xfrm>
              <a:custGeom>
                <a:avLst/>
                <a:gdLst>
                  <a:gd name="T0" fmla="*/ 23 w 138"/>
                  <a:gd name="T1" fmla="*/ 156 h 156"/>
                  <a:gd name="T2" fmla="*/ 0 w 138"/>
                  <a:gd name="T3" fmla="*/ 130 h 156"/>
                  <a:gd name="T4" fmla="*/ 115 w 138"/>
                  <a:gd name="T5" fmla="*/ 0 h 156"/>
                  <a:gd name="T6" fmla="*/ 138 w 138"/>
                  <a:gd name="T7" fmla="*/ 26 h 156"/>
                  <a:gd name="T8" fmla="*/ 23 w 138"/>
                  <a:gd name="T9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156">
                    <a:moveTo>
                      <a:pt x="23" y="156"/>
                    </a:moveTo>
                    <a:lnTo>
                      <a:pt x="0" y="130"/>
                    </a:lnTo>
                    <a:lnTo>
                      <a:pt x="115" y="0"/>
                    </a:lnTo>
                    <a:lnTo>
                      <a:pt x="138" y="26"/>
                    </a:lnTo>
                    <a:lnTo>
                      <a:pt x="23" y="156"/>
                    </a:lnTo>
                    <a:close/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6FE30B3D-9C46-4EB4-9A45-5362FB1B1DC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" y="522"/>
                <a:ext cx="138" cy="156"/>
              </a:xfrm>
              <a:custGeom>
                <a:avLst/>
                <a:gdLst>
                  <a:gd name="T0" fmla="*/ 0 w 138"/>
                  <a:gd name="T1" fmla="*/ 26 h 156"/>
                  <a:gd name="T2" fmla="*/ 23 w 138"/>
                  <a:gd name="T3" fmla="*/ 0 h 156"/>
                  <a:gd name="T4" fmla="*/ 138 w 138"/>
                  <a:gd name="T5" fmla="*/ 130 h 156"/>
                  <a:gd name="T6" fmla="*/ 115 w 138"/>
                  <a:gd name="T7" fmla="*/ 156 h 156"/>
                  <a:gd name="T8" fmla="*/ 0 w 138"/>
                  <a:gd name="T9" fmla="*/ 2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156">
                    <a:moveTo>
                      <a:pt x="0" y="26"/>
                    </a:moveTo>
                    <a:lnTo>
                      <a:pt x="23" y="0"/>
                    </a:lnTo>
                    <a:lnTo>
                      <a:pt x="138" y="130"/>
                    </a:lnTo>
                    <a:lnTo>
                      <a:pt x="115" y="15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29">
                <a:extLst>
                  <a:ext uri="{FF2B5EF4-FFF2-40B4-BE49-F238E27FC236}">
                    <a16:creationId xmlns:a16="http://schemas.microsoft.com/office/drawing/2014/main" id="{969D94D9-A44F-4E11-92BD-4858C37E7B5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32" y="316"/>
                <a:ext cx="161" cy="38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30">
                <a:extLst>
                  <a:ext uri="{FF2B5EF4-FFF2-40B4-BE49-F238E27FC236}">
                    <a16:creationId xmlns:a16="http://schemas.microsoft.com/office/drawing/2014/main" id="{99D60628-5953-499F-8ACE-1948960D64E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32" y="582"/>
                <a:ext cx="161" cy="3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31">
                <a:extLst>
                  <a:ext uri="{FF2B5EF4-FFF2-40B4-BE49-F238E27FC236}">
                    <a16:creationId xmlns:a16="http://schemas.microsoft.com/office/drawing/2014/main" id="{966FDD43-908E-4ACC-BD47-8D5D4579933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96" y="522"/>
                <a:ext cx="33" cy="3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32">
                <a:extLst>
                  <a:ext uri="{FF2B5EF4-FFF2-40B4-BE49-F238E27FC236}">
                    <a16:creationId xmlns:a16="http://schemas.microsoft.com/office/drawing/2014/main" id="{94622E46-0792-4CD0-9194-C3B1B30A0EB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96" y="642"/>
                <a:ext cx="33" cy="3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3BE2AA8-3971-4714-B195-29016C419C08}"/>
                </a:ext>
              </a:extLst>
            </p:cNvPr>
            <p:cNvSpPr txBox="1"/>
            <p:nvPr userDrawn="1"/>
          </p:nvSpPr>
          <p:spPr>
            <a:xfrm>
              <a:off x="2206188" y="504498"/>
              <a:ext cx="1494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baseline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TOÁN</a:t>
              </a:r>
              <a:endPara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94261BA-822D-417F-B2BF-2C067B02CBAD}"/>
                </a:ext>
              </a:extLst>
            </p:cNvPr>
            <p:cNvSpPr txBox="1"/>
            <p:nvPr userDrawn="1"/>
          </p:nvSpPr>
          <p:spPr>
            <a:xfrm>
              <a:off x="4524395" y="504498"/>
              <a:ext cx="14045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3600" b="1" baseline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THPT</a:t>
              </a:r>
              <a:endPara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Title 2">
              <a:extLst>
                <a:ext uri="{FF2B5EF4-FFF2-40B4-BE49-F238E27FC236}">
                  <a16:creationId xmlns:a16="http://schemas.microsoft.com/office/drawing/2014/main" id="{6CBE28F5-F904-4AFE-826C-0F08E16FE403}"/>
                </a:ext>
              </a:extLst>
            </p:cNvPr>
            <p:cNvSpPr txBox="1">
              <a:spLocks/>
            </p:cNvSpPr>
            <p:nvPr userDrawn="1"/>
          </p:nvSpPr>
          <p:spPr bwMode="black">
            <a:xfrm>
              <a:off x="7521737" y="286419"/>
              <a:ext cx="14544495" cy="976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4800" b="1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PPT TIVI </a:t>
              </a:r>
              <a:r>
                <a:rPr lang="en-US" sz="4800" b="1" kern="0" baseline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DIỄN ĐÀN GIÁO VIÊN TOÁN</a:t>
              </a:r>
              <a:endParaRPr lang="vi-VN" sz="4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txStyles>
    <p:titleStyle>
      <a:lvl1pPr algn="ctr" defTabSz="2177060" rtl="0" eaLnBrk="1" latinLnBrk="0" hangingPunct="1">
        <a:spcBef>
          <a:spcPct val="0"/>
        </a:spcBef>
        <a:buNone/>
        <a:defRPr sz="104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397" indent="-816397" algn="l" defTabSz="2177060" rtl="0" eaLnBrk="1" latinLnBrk="0" hangingPunct="1">
        <a:spcBef>
          <a:spcPct val="20000"/>
        </a:spcBef>
        <a:buFont typeface="Arial" pitchFamily="34" charset="0"/>
        <a:buChar char="•"/>
        <a:defRPr sz="7599" kern="1200">
          <a:solidFill>
            <a:schemeClr val="tx1"/>
          </a:solidFill>
          <a:latin typeface="+mn-lt"/>
          <a:ea typeface="+mn-ea"/>
          <a:cs typeface="+mn-cs"/>
        </a:defRPr>
      </a:lvl1pPr>
      <a:lvl2pPr marL="1768861" indent="-680331" algn="l" defTabSz="2177060" rtl="0" eaLnBrk="1" latinLnBrk="0" hangingPunct="1">
        <a:spcBef>
          <a:spcPct val="20000"/>
        </a:spcBef>
        <a:buFont typeface="Arial" pitchFamily="34" charset="0"/>
        <a:buChar char="–"/>
        <a:defRPr sz="6699" kern="1200">
          <a:solidFill>
            <a:schemeClr val="tx1"/>
          </a:solidFill>
          <a:latin typeface="+mn-lt"/>
          <a:ea typeface="+mn-ea"/>
          <a:cs typeface="+mn-cs"/>
        </a:defRPr>
      </a:lvl2pPr>
      <a:lvl3pPr marL="2721325" indent="-544265" algn="l" defTabSz="2177060" rtl="0" eaLnBrk="1" latinLnBrk="0" hangingPunct="1">
        <a:spcBef>
          <a:spcPct val="20000"/>
        </a:spcBef>
        <a:buFont typeface="Arial" pitchFamily="34" charset="0"/>
        <a:buChar char="•"/>
        <a:defRPr sz="5699" kern="1200">
          <a:solidFill>
            <a:schemeClr val="tx1"/>
          </a:solidFill>
          <a:latin typeface="+mn-lt"/>
          <a:ea typeface="+mn-ea"/>
          <a:cs typeface="+mn-cs"/>
        </a:defRPr>
      </a:lvl3pPr>
      <a:lvl4pPr marL="3809855" indent="-544265" algn="l" defTabSz="2177060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385" indent="-544265" algn="l" defTabSz="2177060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6915" indent="-544265" algn="l" defTabSz="217706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5445" indent="-544265" algn="l" defTabSz="217706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3976" indent="-544265" algn="l" defTabSz="217706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2506" indent="-544265" algn="l" defTabSz="217706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53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06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59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121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2651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181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971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824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2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11" Type="http://schemas.openxmlformats.org/officeDocument/2006/relationships/image" Target="../media/image118.png"/><Relationship Id="rId5" Type="http://schemas.openxmlformats.org/officeDocument/2006/relationships/image" Target="../media/image12.jpeg"/><Relationship Id="rId15" Type="http://schemas.openxmlformats.org/officeDocument/2006/relationships/image" Target="../media/image51.png"/><Relationship Id="rId10" Type="http://schemas.openxmlformats.org/officeDocument/2006/relationships/image" Target="../media/image50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Relationship Id="rId14" Type="http://schemas.openxmlformats.org/officeDocument/2006/relationships/image" Target="../media/image1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9.png"/><Relationship Id="rId7" Type="http://schemas.openxmlformats.org/officeDocument/2006/relationships/image" Target="../media/image5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64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50.pn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11" Type="http://schemas.openxmlformats.org/officeDocument/2006/relationships/image" Target="../media/image62.png"/><Relationship Id="rId5" Type="http://schemas.openxmlformats.org/officeDocument/2006/relationships/image" Target="../media/image12.jpeg"/><Relationship Id="rId10" Type="http://schemas.openxmlformats.org/officeDocument/2006/relationships/image" Target="../media/image180.png"/><Relationship Id="rId4" Type="http://schemas.openxmlformats.org/officeDocument/2006/relationships/image" Target="../media/image11.png"/><Relationship Id="rId9" Type="http://schemas.openxmlformats.org/officeDocument/2006/relationships/image" Target="../media/image170.png"/><Relationship Id="rId1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440.png"/><Relationship Id="rId5" Type="http://schemas.openxmlformats.org/officeDocument/2006/relationships/image" Target="../media/image67.png"/><Relationship Id="rId10" Type="http://schemas.openxmlformats.org/officeDocument/2006/relationships/image" Target="../media/image430.png"/><Relationship Id="rId4" Type="http://schemas.openxmlformats.org/officeDocument/2006/relationships/image" Target="../media/image12.jpeg"/><Relationship Id="rId9" Type="http://schemas.openxmlformats.org/officeDocument/2006/relationships/image" Target="../media/image420.png"/><Relationship Id="rId1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66.png"/><Relationship Id="rId7" Type="http://schemas.openxmlformats.org/officeDocument/2006/relationships/image" Target="../media/image5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68.png"/><Relationship Id="rId4" Type="http://schemas.openxmlformats.org/officeDocument/2006/relationships/image" Target="../media/image73.png"/><Relationship Id="rId9" Type="http://schemas.openxmlformats.org/officeDocument/2006/relationships/image" Target="../media/image5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9.jp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2.jpeg"/><Relationship Id="rId7" Type="http://schemas.openxmlformats.org/officeDocument/2006/relationships/image" Target="../media/image8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7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9.png"/><Relationship Id="rId7" Type="http://schemas.openxmlformats.org/officeDocument/2006/relationships/image" Target="../media/image9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png"/><Relationship Id="rId5" Type="http://schemas.openxmlformats.org/officeDocument/2006/relationships/image" Target="../media/image73.jpe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2.jpeg"/><Relationship Id="rId7" Type="http://schemas.openxmlformats.org/officeDocument/2006/relationships/image" Target="../media/image9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106.png"/><Relationship Id="rId5" Type="http://schemas.openxmlformats.org/officeDocument/2006/relationships/image" Target="../media/image96.png"/><Relationship Id="rId10" Type="http://schemas.openxmlformats.org/officeDocument/2006/relationships/image" Target="../media/image105.png"/><Relationship Id="rId4" Type="http://schemas.openxmlformats.org/officeDocument/2006/relationships/image" Target="../media/image74.png"/><Relationship Id="rId9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9.png"/><Relationship Id="rId5" Type="http://schemas.openxmlformats.org/officeDocument/2006/relationships/image" Target="../media/image90.png"/><Relationship Id="rId4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6.png"/><Relationship Id="rId3" Type="http://schemas.openxmlformats.org/officeDocument/2006/relationships/image" Target="../media/image60.png"/><Relationship Id="rId7" Type="http://schemas.openxmlformats.org/officeDocument/2006/relationships/image" Target="../media/image113.png"/><Relationship Id="rId12" Type="http://schemas.openxmlformats.org/officeDocument/2006/relationships/image" Target="../media/image1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24.png"/><Relationship Id="rId5" Type="http://schemas.openxmlformats.org/officeDocument/2006/relationships/image" Target="../media/image111.png"/><Relationship Id="rId10" Type="http://schemas.openxmlformats.org/officeDocument/2006/relationships/image" Target="../media/image123.png"/><Relationship Id="rId4" Type="http://schemas.openxmlformats.org/officeDocument/2006/relationships/image" Target="../media/image12.jpeg"/><Relationship Id="rId9" Type="http://schemas.openxmlformats.org/officeDocument/2006/relationships/image" Target="../media/image116.png"/><Relationship Id="rId14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750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132.png"/><Relationship Id="rId5" Type="http://schemas.openxmlformats.org/officeDocument/2006/relationships/image" Target="../media/image12.jpeg"/><Relationship Id="rId10" Type="http://schemas.openxmlformats.org/officeDocument/2006/relationships/image" Target="../media/image107.png"/><Relationship Id="rId4" Type="http://schemas.openxmlformats.org/officeDocument/2006/relationships/image" Target="../media/image1080.png"/><Relationship Id="rId9" Type="http://schemas.openxmlformats.org/officeDocument/2006/relationships/image" Target="../media/image1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4.png"/><Relationship Id="rId12" Type="http://schemas.openxmlformats.org/officeDocument/2006/relationships/image" Target="../media/image1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1.png"/><Relationship Id="rId11" Type="http://schemas.openxmlformats.org/officeDocument/2006/relationships/image" Target="../media/image137.png"/><Relationship Id="rId5" Type="http://schemas.openxmlformats.org/officeDocument/2006/relationships/image" Target="../media/image130.png"/><Relationship Id="rId10" Type="http://schemas.openxmlformats.org/officeDocument/2006/relationships/slide" Target="slide28.xml"/><Relationship Id="rId4" Type="http://schemas.openxmlformats.org/officeDocument/2006/relationships/image" Target="../media/image128.jpeg"/><Relationship Id="rId9" Type="http://schemas.openxmlformats.org/officeDocument/2006/relationships/image" Target="../media/image1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144.png"/><Relationship Id="rId18" Type="http://schemas.openxmlformats.org/officeDocument/2006/relationships/image" Target="../media/image148.png"/><Relationship Id="rId3" Type="http://schemas.openxmlformats.org/officeDocument/2006/relationships/image" Target="../media/image139.png"/><Relationship Id="rId21" Type="http://schemas.openxmlformats.org/officeDocument/2006/relationships/slide" Target="slide27.xml"/><Relationship Id="rId7" Type="http://schemas.openxmlformats.org/officeDocument/2006/relationships/image" Target="../media/image141.png"/><Relationship Id="rId12" Type="http://schemas.openxmlformats.org/officeDocument/2006/relationships/slide" Target="slide30.xml"/><Relationship Id="rId17" Type="http://schemas.openxmlformats.org/officeDocument/2006/relationships/slide" Target="slide3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47.png"/><Relationship Id="rId20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11" Type="http://schemas.openxmlformats.org/officeDocument/2006/relationships/image" Target="../media/image143.png"/><Relationship Id="rId5" Type="http://schemas.openxmlformats.org/officeDocument/2006/relationships/image" Target="../media/image140.png"/><Relationship Id="rId15" Type="http://schemas.openxmlformats.org/officeDocument/2006/relationships/image" Target="../media/image146.png"/><Relationship Id="rId10" Type="http://schemas.openxmlformats.org/officeDocument/2006/relationships/slide" Target="slide35.xml"/><Relationship Id="rId19" Type="http://schemas.openxmlformats.org/officeDocument/2006/relationships/slide" Target="slide34.xml"/><Relationship Id="rId4" Type="http://schemas.openxmlformats.org/officeDocument/2006/relationships/slide" Target="slide31.xml"/><Relationship Id="rId9" Type="http://schemas.openxmlformats.org/officeDocument/2006/relationships/image" Target="../media/image142.png"/><Relationship Id="rId14" Type="http://schemas.openxmlformats.org/officeDocument/2006/relationships/image" Target="../media/image1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slide" Target="slide28.xml"/><Relationship Id="rId4" Type="http://schemas.openxmlformats.org/officeDocument/2006/relationships/image" Target="../media/image15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slide" Target="slide28.xml"/><Relationship Id="rId4" Type="http://schemas.openxmlformats.org/officeDocument/2006/relationships/image" Target="../media/image15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5" Type="http://schemas.openxmlformats.org/officeDocument/2006/relationships/slide" Target="slide28.xml"/><Relationship Id="rId4" Type="http://schemas.openxmlformats.org/officeDocument/2006/relationships/image" Target="../media/image15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5" Type="http://schemas.openxmlformats.org/officeDocument/2006/relationships/slide" Target="slide28.xml"/><Relationship Id="rId4" Type="http://schemas.openxmlformats.org/officeDocument/2006/relationships/image" Target="../media/image15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slide" Target="slide28.xml"/><Relationship Id="rId4" Type="http://schemas.openxmlformats.org/officeDocument/2006/relationships/image" Target="../media/image152.gif"/><Relationship Id="rId9" Type="http://schemas.openxmlformats.org/officeDocument/2006/relationships/audio" Target="../media/audio10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slide" Target="slide28.xml"/><Relationship Id="rId4" Type="http://schemas.openxmlformats.org/officeDocument/2006/relationships/image" Target="../media/image15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audio" Target="../media/audio2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slide" Target="slide28.xml"/><Relationship Id="rId4" Type="http://schemas.openxmlformats.org/officeDocument/2006/relationships/image" Target="../media/image152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2.jpeg"/><Relationship Id="rId10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2.jpeg"/><Relationship Id="rId10" Type="http://schemas.openxmlformats.org/officeDocument/2006/relationships/image" Target="../media/image30.png"/><Relationship Id="rId4" Type="http://schemas.openxmlformats.org/officeDocument/2006/relationships/image" Target="../media/image11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12.jpeg"/><Relationship Id="rId10" Type="http://schemas.openxmlformats.org/officeDocument/2006/relationships/image" Target="../media/image37.png"/><Relationship Id="rId4" Type="http://schemas.openxmlformats.org/officeDocument/2006/relationships/image" Target="../media/image11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12.jpeg"/><Relationship Id="rId10" Type="http://schemas.openxmlformats.org/officeDocument/2006/relationships/image" Target="../media/image43.png"/><Relationship Id="rId4" Type="http://schemas.openxmlformats.org/officeDocument/2006/relationships/image" Target="../media/image11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47.png"/><Relationship Id="rId3" Type="http://schemas.openxmlformats.org/officeDocument/2006/relationships/notesSlide" Target="../notesSlides/notesSlide7.xml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45.png"/><Relationship Id="rId11" Type="http://schemas.openxmlformats.org/officeDocument/2006/relationships/image" Target="../media/image104.png"/><Relationship Id="rId5" Type="http://schemas.openxmlformats.org/officeDocument/2006/relationships/image" Target="../media/image12.jpeg"/><Relationship Id="rId10" Type="http://schemas.openxmlformats.org/officeDocument/2006/relationships/image" Target="../media/image103.png"/><Relationship Id="rId4" Type="http://schemas.openxmlformats.org/officeDocument/2006/relationships/image" Target="../media/image11.png"/><Relationship Id="rId9" Type="http://schemas.openxmlformats.org/officeDocument/2006/relationships/image" Target="../media/image102.png"/><Relationship Id="rId1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9556225" y="3719346"/>
            <a:ext cx="2799079" cy="83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rtlCol="0">
            <a:spAutoFit/>
          </a:bodyPr>
          <a:lstStyle/>
          <a:p>
            <a:pPr algn="ctr"/>
            <a:r>
              <a:rPr lang="en-US" sz="4800" b="1" dirty="0">
                <a:solidFill>
                  <a:srgbClr val="135F82"/>
                </a:solidFill>
                <a:latin typeface="Chu Van An" panose="02020603050405020304" pitchFamily="18" charset="0"/>
                <a:ea typeface="Tahoma" pitchFamily="34" charset="0"/>
                <a:cs typeface="Chu Van An" panose="02020603050405020304" pitchFamily="18" charset="0"/>
              </a:rPr>
              <a:t>HÌNH HỌC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29000" y="4636794"/>
            <a:ext cx="18288000" cy="133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8" tIns="45699" rIns="91398" bIns="45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rgbClr val="776249"/>
                </a:solidFill>
                <a:latin typeface="Chu Van An" panose="02020603050405020304" pitchFamily="18" charset="0"/>
                <a:ea typeface="Tahoma" pitchFamily="34" charset="0"/>
                <a:cs typeface="Chu Van An" panose="02020603050405020304" pitchFamily="18" charset="0"/>
              </a:rPr>
              <a:t>Chương</a:t>
            </a:r>
            <a:r>
              <a:rPr lang="en-US" sz="6000" b="1" dirty="0">
                <a:solidFill>
                  <a:srgbClr val="776249"/>
                </a:solidFill>
                <a:latin typeface="Chu Van An" panose="02020603050405020304" pitchFamily="18" charset="0"/>
                <a:ea typeface="Tahoma" pitchFamily="34" charset="0"/>
                <a:cs typeface="Chu Van An" panose="02020603050405020304" pitchFamily="18" charset="0"/>
              </a:rPr>
              <a:t> 2: MẶT NÓN, MẶT TRỤ, MẶT CẦU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377436" y="1883773"/>
            <a:ext cx="1813892" cy="1828546"/>
            <a:chOff x="12784885" y="1066801"/>
            <a:chExt cx="1814128" cy="1828784"/>
          </a:xfrm>
        </p:grpSpPr>
        <p:sp>
          <p:nvSpPr>
            <p:cNvPr id="24" name="TextBox 23"/>
            <p:cNvSpPr txBox="1"/>
            <p:nvPr/>
          </p:nvSpPr>
          <p:spPr>
            <a:xfrm>
              <a:off x="12784885" y="1066801"/>
              <a:ext cx="1814128" cy="754022"/>
            </a:xfrm>
            <a:prstGeom prst="rect">
              <a:avLst/>
            </a:prstGeom>
            <a:noFill/>
          </p:spPr>
          <p:txBody>
            <a:bodyPr wrap="square" lIns="91398" tIns="45699" rIns="91398" bIns="45699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135F82"/>
                  </a:solidFill>
                  <a:latin typeface="Chu Van An" panose="02020603050405020304" pitchFamily="18" charset="0"/>
                  <a:ea typeface="AvantGarde" pitchFamily="2" charset="0"/>
                  <a:cs typeface="Chu Van An" panose="02020603050405020304" pitchFamily="18" charset="0"/>
                </a:rPr>
                <a:t>LỚP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020903" y="1556787"/>
              <a:ext cx="1223351" cy="1338798"/>
            </a:xfrm>
            <a:prstGeom prst="rect">
              <a:avLst/>
            </a:prstGeom>
            <a:noFill/>
          </p:spPr>
          <p:txBody>
            <a:bodyPr wrap="none" lIns="91398" tIns="45699" rIns="91398" bIns="45699" rtlCol="0">
              <a:spAutoFit/>
            </a:bodyPr>
            <a:lstStyle/>
            <a:p>
              <a:r>
                <a:rPr lang="en-US" sz="8099" dirty="0">
                  <a:solidFill>
                    <a:srgbClr val="135F82"/>
                  </a:solidFill>
                  <a:latin typeface="Chu Van An" panose="02020603050405020304" pitchFamily="18" charset="0"/>
                  <a:ea typeface="AvantGarde" pitchFamily="2" charset="0"/>
                  <a:cs typeface="Chu Van An" panose="02020603050405020304" pitchFamily="18" charset="0"/>
                </a:rPr>
                <a:t>1</a:t>
              </a:r>
              <a:r>
                <a:rPr lang="vi-VN" sz="8099" dirty="0">
                  <a:solidFill>
                    <a:srgbClr val="135F82"/>
                  </a:solidFill>
                  <a:latin typeface="Chu Van An" panose="02020603050405020304" pitchFamily="18" charset="0"/>
                  <a:ea typeface="AvantGarde" pitchFamily="2" charset="0"/>
                  <a:cs typeface="Chu Van An" panose="02020603050405020304" pitchFamily="18" charset="0"/>
                </a:rPr>
                <a:t>2</a:t>
              </a:r>
              <a:endParaRPr lang="en-US" sz="8099" dirty="0">
                <a:solidFill>
                  <a:srgbClr val="135F82"/>
                </a:solidFill>
                <a:latin typeface="Chu Van An" panose="02020603050405020304" pitchFamily="18" charset="0"/>
                <a:ea typeface="AvantGarde" pitchFamily="2" charset="0"/>
                <a:cs typeface="Chu Van 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781125" y="1966240"/>
            <a:ext cx="2238084" cy="1706805"/>
            <a:chOff x="11186391" y="149817"/>
            <a:chExt cx="2238375" cy="1707027"/>
          </a:xfrm>
        </p:grpSpPr>
        <p:pic>
          <p:nvPicPr>
            <p:cNvPr id="20" name="Picture 5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7236" y="149817"/>
              <a:ext cx="1495424" cy="149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6391" y="1620306"/>
              <a:ext cx="2238375" cy="23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26"/>
          <p:cNvGrpSpPr/>
          <p:nvPr/>
        </p:nvGrpSpPr>
        <p:grpSpPr>
          <a:xfrm>
            <a:off x="2743200" y="8537446"/>
            <a:ext cx="18682497" cy="901791"/>
            <a:chOff x="7937829" y="7492196"/>
            <a:chExt cx="15654235" cy="901910"/>
          </a:xfrm>
        </p:grpSpPr>
        <p:sp>
          <p:nvSpPr>
            <p:cNvPr id="28" name="TextBox 27"/>
            <p:cNvSpPr txBox="1"/>
            <p:nvPr/>
          </p:nvSpPr>
          <p:spPr>
            <a:xfrm>
              <a:off x="10274509" y="7492196"/>
              <a:ext cx="13317555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I.TÓM TẮT KIẾN THỨC VỀ HÌNH TRỤ- KHỐI TRỤ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937829" y="7640052"/>
              <a:ext cx="450764" cy="754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039573" y="6323697"/>
            <a:ext cx="14675729" cy="11078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none" lIns="91398" tIns="45699" rIns="91398" bIns="45699" rtlCol="0">
            <a:spAutoFit/>
          </a:bodyPr>
          <a:lstStyle/>
          <a:p>
            <a:pPr algn="ctr"/>
            <a:r>
              <a:rPr lang="vi-VN" sz="6599" b="1" dirty="0">
                <a:solidFill>
                  <a:srgbClr val="FF0000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B</a:t>
            </a:r>
            <a:r>
              <a:rPr lang="en-US" sz="6599" b="1" dirty="0">
                <a:solidFill>
                  <a:srgbClr val="FF0000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ÀI TẬP MẶT NÓN-MẶT TRỤ TRÒN XOAY</a:t>
            </a:r>
            <a:endParaRPr lang="en-US" sz="6599" b="1" dirty="0">
              <a:solidFill>
                <a:srgbClr val="135F82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038600" y="8295228"/>
            <a:ext cx="17418606" cy="4264123"/>
          </a:xfrm>
          <a:prstGeom prst="roundRect">
            <a:avLst>
              <a:gd name="adj" fmla="val 4570"/>
            </a:avLst>
          </a:prstGeom>
          <a:noFill/>
          <a:ln>
            <a:solidFill>
              <a:srgbClr val="135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8283165" y="9667678"/>
            <a:ext cx="9472086" cy="968318"/>
            <a:chOff x="739068" y="1515168"/>
            <a:chExt cx="9473319" cy="968444"/>
          </a:xfrm>
        </p:grpSpPr>
        <p:sp>
          <p:nvSpPr>
            <p:cNvPr id="56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59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TRẮC NGHIỆM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574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5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330324" y="1729699"/>
            <a:ext cx="23681656" cy="2151944"/>
          </a:xfrm>
          <a:prstGeom prst="roundRect">
            <a:avLst>
              <a:gd name="adj" fmla="val 4376"/>
            </a:avLst>
          </a:prstGeom>
          <a:solidFill>
            <a:srgbClr val="FEEBB0"/>
          </a:solidFill>
          <a:ln w="12700">
            <a:solidFill>
              <a:srgbClr val="91720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ounded Rectangle 52">
            <a:extLst>
              <a:ext uri="{FF2B5EF4-FFF2-40B4-BE49-F238E27FC236}">
                <a16:creationId xmlns:a16="http://schemas.microsoft.com/office/drawing/2014/main" id="{EBE8DBDC-2A00-435E-A211-94F825B83EBE}"/>
              </a:ext>
            </a:extLst>
          </p:cNvPr>
          <p:cNvSpPr/>
          <p:nvPr/>
        </p:nvSpPr>
        <p:spPr>
          <a:xfrm>
            <a:off x="292483" y="7736255"/>
            <a:ext cx="17358548" cy="5439286"/>
          </a:xfrm>
          <a:prstGeom prst="roundRect">
            <a:avLst>
              <a:gd name="adj" fmla="val 2239"/>
            </a:avLst>
          </a:prstGeom>
          <a:solidFill>
            <a:srgbClr val="D1E3B1"/>
          </a:solidFill>
          <a:ln w="28575"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186180" y="1657511"/>
            <a:ext cx="3701132" cy="1060654"/>
            <a:chOff x="1171059" y="3991939"/>
            <a:chExt cx="3701132" cy="913062"/>
          </a:xfrm>
        </p:grpSpPr>
        <p:grpSp>
          <p:nvGrpSpPr>
            <p:cNvPr id="38" name="Group 37"/>
            <p:cNvGrpSpPr/>
            <p:nvPr/>
          </p:nvGrpSpPr>
          <p:grpSpPr>
            <a:xfrm>
              <a:off x="1362045" y="4071155"/>
              <a:ext cx="3510146" cy="745750"/>
              <a:chOff x="2028795" y="4433105"/>
              <a:chExt cx="3510146" cy="745750"/>
            </a:xfrm>
          </p:grpSpPr>
          <p:sp>
            <p:nvSpPr>
              <p:cNvPr id="54" name="Freeform 20"/>
              <p:cNvSpPr>
                <a:spLocks/>
              </p:cNvSpPr>
              <p:nvPr/>
            </p:nvSpPr>
            <p:spPr bwMode="auto">
              <a:xfrm rot="5400000">
                <a:off x="3407450" y="3054450"/>
                <a:ext cx="745750" cy="3503060"/>
              </a:xfrm>
              <a:prstGeom prst="round2SameRect">
                <a:avLst>
                  <a:gd name="adj1" fmla="val 19445"/>
                  <a:gd name="adj2" fmla="val 0"/>
                </a:avLst>
              </a:prstGeom>
              <a:solidFill>
                <a:schemeClr val="bg1"/>
              </a:solidFill>
              <a:ln w="57150">
                <a:solidFill>
                  <a:srgbClr val="91720D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745911" y="4456598"/>
                <a:ext cx="2793030" cy="609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0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 </a:t>
                </a:r>
                <a:r>
                  <a:rPr lang="en-US" sz="40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6</a:t>
                </a:r>
              </a:p>
            </p:txBody>
          </p:sp>
        </p:grpSp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99" t="21515" r="9759" b="14519"/>
            <a:stretch/>
          </p:blipFill>
          <p:spPr>
            <a:xfrm>
              <a:off x="1171059" y="3991939"/>
              <a:ext cx="1076356" cy="913062"/>
            </a:xfrm>
            <a:prstGeom prst="round2DiagRect">
              <a:avLst>
                <a:gd name="adj1" fmla="val 30509"/>
                <a:gd name="adj2" fmla="val 0"/>
              </a:avLst>
            </a:prstGeom>
            <a:ln w="38100" cap="sq">
              <a:solidFill>
                <a:srgbClr val="91720D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D415FADE-FB0D-4EDD-BD9D-828898EEBCA1}"/>
              </a:ext>
            </a:extLst>
          </p:cNvPr>
          <p:cNvSpPr/>
          <p:nvPr/>
        </p:nvSpPr>
        <p:spPr>
          <a:xfrm>
            <a:off x="8822811" y="4097686"/>
            <a:ext cx="2158360" cy="1168788"/>
          </a:xfrm>
          <a:prstGeom prst="rect">
            <a:avLst/>
          </a:prstGeom>
        </p:spPr>
        <p:txBody>
          <a:bodyPr wrap="none" lIns="182124" tIns="91062" rIns="182124" bIns="91062">
            <a:spAutoFit/>
          </a:bodyPr>
          <a:lstStyle/>
          <a:p>
            <a:pPr defTabSz="1821402">
              <a:defRPr/>
            </a:pPr>
            <a:r>
              <a:rPr lang="en-US" sz="6400" b="1" i="1" kern="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l = h</a:t>
            </a:r>
            <a:r>
              <a:rPr lang="en-US" sz="6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400" kern="0" dirty="0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876F56C-E3AC-4888-AAA9-15B5BFCF312C}"/>
              </a:ext>
            </a:extLst>
          </p:cNvPr>
          <p:cNvSpPr/>
          <p:nvPr/>
        </p:nvSpPr>
        <p:spPr>
          <a:xfrm>
            <a:off x="2710572" y="4744822"/>
            <a:ext cx="2251334" cy="1168788"/>
          </a:xfrm>
          <a:prstGeom prst="rect">
            <a:avLst/>
          </a:prstGeom>
        </p:spPr>
        <p:txBody>
          <a:bodyPr wrap="none" lIns="182124" tIns="91062" rIns="182124" bIns="91062">
            <a:spAutoFit/>
          </a:bodyPr>
          <a:lstStyle/>
          <a:p>
            <a:pPr defTabSz="1821402">
              <a:defRPr/>
            </a:pPr>
            <a:r>
              <a:rPr lang="en-US" sz="6400" b="1" i="1" kern="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R = h</a:t>
            </a:r>
            <a:endParaRPr lang="en-US" sz="6400" kern="0" dirty="0">
              <a:solidFill>
                <a:schemeClr val="bg1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B346ABC-5C19-4AE1-BCDB-354CC15F82FB}"/>
              </a:ext>
            </a:extLst>
          </p:cNvPr>
          <p:cNvGrpSpPr/>
          <p:nvPr/>
        </p:nvGrpSpPr>
        <p:grpSpPr>
          <a:xfrm>
            <a:off x="-266815" y="4466548"/>
            <a:ext cx="24247806" cy="2616140"/>
            <a:chOff x="247181" y="2080087"/>
            <a:chExt cx="11838141" cy="1116504"/>
          </a:xfrm>
          <a:solidFill>
            <a:srgbClr val="539D4D"/>
          </a:solidFill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B275939-AD4D-4F88-9645-88564A32EF67}"/>
                </a:ext>
              </a:extLst>
            </p:cNvPr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  <a:grpFill/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786D9C1-AE5B-4634-BB78-18F5274FF09C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endParaRPr lang="en-US" sz="6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8AB3E6AE-F584-4D15-82DA-063197390C83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r>
                  <a:rPr lang="en-US" sz="6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C80B99E-1FCE-466E-B505-AA1F80AD3921}"/>
                </a:ext>
              </a:extLst>
            </p:cNvPr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  <a:grpFill/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C80D32C8-3258-4DDE-9B7B-D970EC694A56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endParaRPr lang="en-US" sz="64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57A0E622-93E4-48EA-A5BC-C25CED4F073B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r>
                  <a:rPr lang="vi-VN" sz="6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993160B-90BF-45AC-BBF7-214A8683A54F}"/>
                </a:ext>
              </a:extLst>
            </p:cNvPr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  <a:grpFill/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E59BE23-D254-4A90-9B1C-60541DED14AE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endParaRPr lang="en-US" sz="64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71162E2-7BB9-49BB-9701-FAB2B2B0D424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r>
                  <a:rPr lang="en-US" sz="6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A4CCEFA-2408-489E-9E07-BB3B809EB80F}"/>
                </a:ext>
              </a:extLst>
            </p:cNvPr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  <a:grpFill/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1153B38-7451-45BA-8310-BB97A7592C8B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endParaRPr lang="en-US" sz="64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EC5489D1-FDC4-4130-AB9D-D1C412D0830B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r>
                  <a:rPr lang="en-US" sz="6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ACBF69BF-CB7D-43FD-88B6-2D3C7378CA01}"/>
              </a:ext>
            </a:extLst>
          </p:cNvPr>
          <p:cNvSpPr/>
          <p:nvPr/>
        </p:nvSpPr>
        <p:spPr>
          <a:xfrm>
            <a:off x="5726950" y="5120133"/>
            <a:ext cx="1103564" cy="1194378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6400" dirty="0"/>
          </a:p>
        </p:txBody>
      </p:sp>
      <p:sp>
        <p:nvSpPr>
          <p:cNvPr id="85" name="Freeform 20">
            <a:extLst>
              <a:ext uri="{FF2B5EF4-FFF2-40B4-BE49-F238E27FC236}">
                <a16:creationId xmlns:a16="http://schemas.microsoft.com/office/drawing/2014/main" id="{E2501DA1-0FB9-459C-8306-2A657DADDD2D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823022" y="6611307"/>
            <a:ext cx="869740" cy="2996406"/>
          </a:xfrm>
          <a:prstGeom prst="round1Rect">
            <a:avLst/>
          </a:prstGeom>
          <a:solidFill>
            <a:schemeClr val="bg1"/>
          </a:solidFill>
          <a:ln w="57150">
            <a:solidFill>
              <a:srgbClr val="6600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07013E9-2886-4424-BF33-0C4BEDC6D433}"/>
              </a:ext>
            </a:extLst>
          </p:cNvPr>
          <p:cNvSpPr txBox="1"/>
          <p:nvPr/>
        </p:nvSpPr>
        <p:spPr>
          <a:xfrm>
            <a:off x="851784" y="7635261"/>
            <a:ext cx="28728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Bài giải</a:t>
            </a:r>
            <a:endParaRPr lang="en-US" sz="4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00814000-4BF4-4FC3-B6D9-FD3AEA4D77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0" t="14860" r="18922" b="25555"/>
          <a:stretch/>
        </p:blipFill>
        <p:spPr>
          <a:xfrm>
            <a:off x="-68360" y="7618879"/>
            <a:ext cx="1058948" cy="1133026"/>
          </a:xfrm>
          <a:prstGeom prst="round2DiagRect">
            <a:avLst>
              <a:gd name="adj1" fmla="val 27632"/>
              <a:gd name="adj2" fmla="val 0"/>
            </a:avLst>
          </a:prstGeom>
          <a:solidFill>
            <a:srgbClr val="327E3B"/>
          </a:solidFill>
          <a:ln w="38100" cap="sq">
            <a:solidFill>
              <a:srgbClr val="6600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E9DE0F7-E3C6-45C4-AC9E-14CE47A8C37F}"/>
                  </a:ext>
                </a:extLst>
              </p:cNvPr>
              <p:cNvSpPr/>
              <p:nvPr/>
            </p:nvSpPr>
            <p:spPr>
              <a:xfrm>
                <a:off x="1078813" y="5123094"/>
                <a:ext cx="3530903" cy="1099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400" b="1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14:m>
                  <m:oMath xmlns:m="http://schemas.openxmlformats.org/officeDocument/2006/math">
                    <m:r>
                      <a:rPr lang="en-US" sz="6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6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sSup>
                      <m:sSupPr>
                        <m:ctrlPr>
                          <a:rPr lang="en-US" sz="6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sz="6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6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E9DE0F7-E3C6-45C4-AC9E-14CE47A8C3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813" y="5123094"/>
                <a:ext cx="3530903" cy="1099532"/>
              </a:xfrm>
              <a:prstGeom prst="rect">
                <a:avLst/>
              </a:prstGeom>
              <a:blipFill>
                <a:blip r:embed="rId7"/>
                <a:stretch>
                  <a:fillRect l="-11399" t="-15470" b="-397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0B9E023-5975-4B4B-92FC-312B80C9FA45}"/>
                  </a:ext>
                </a:extLst>
              </p:cNvPr>
              <p:cNvSpPr/>
              <p:nvPr/>
            </p:nvSpPr>
            <p:spPr>
              <a:xfrm>
                <a:off x="1406680" y="1902526"/>
                <a:ext cx="21285922" cy="17574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840" indent="-1259840" algn="just">
                  <a:lnSpc>
                    <a:spcPct val="107000"/>
                  </a:lnSpc>
                  <a:spcAft>
                    <a:spcPts val="1600"/>
                  </a:spcAft>
                </a:pPr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𝑻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𝑹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toàn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𝑽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𝑻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).</m:t>
                    </m:r>
                  </m:oMath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0B9E023-5975-4B4B-92FC-312B80C9FA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680" y="1902526"/>
                <a:ext cx="21285922" cy="1757469"/>
              </a:xfrm>
              <a:prstGeom prst="rect">
                <a:avLst/>
              </a:prstGeom>
              <a:blipFill>
                <a:blip r:embed="rId8"/>
                <a:stretch>
                  <a:fillRect l="-1604" t="-11111" r="-2119" b="-17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>
            <a:extLst>
              <a:ext uri="{FF2B5EF4-FFF2-40B4-BE49-F238E27FC236}">
                <a16:creationId xmlns:a16="http://schemas.microsoft.com/office/drawing/2014/main" id="{900AC12C-85D9-4DD4-8C13-75CF1E92525E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6050" y="7674638"/>
            <a:ext cx="4316168" cy="538334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DB8FF7D-B558-4E2C-96D5-510A02F62402}"/>
                  </a:ext>
                </a:extLst>
              </p:cNvPr>
              <p:cNvSpPr/>
              <p:nvPr/>
            </p:nvSpPr>
            <p:spPr>
              <a:xfrm>
                <a:off x="588967" y="8335704"/>
                <a:ext cx="22256802" cy="26414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840" algn="just">
                  <a:lnSpc>
                    <a:spcPct val="150000"/>
                  </a:lnSpc>
                  <a:tabLst>
                    <a:tab pos="1259840" algn="l"/>
                    <a:tab pos="7199630" algn="l"/>
                    <a:tab pos="10079990" algn="l"/>
                  </a:tabLst>
                </a:pPr>
                <a:r>
                  <a:rPr lang="en-US" sz="56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Ta </a:t>
                </a:r>
                <a:r>
                  <a:rPr lang="en-US" sz="5600" b="1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có</a:t>
                </a:r>
                <a:r>
                  <a:rPr lang="en-US" sz="56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: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5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𝑺</m:t>
                        </m:r>
                      </m:e>
                      <m:sub>
                        <m:r>
                          <a:rPr lang="en-US" sz="5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𝐭𝐩</m:t>
                        </m:r>
                      </m:sub>
                    </m:sSub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sSub>
                      <m:sSubPr>
                        <m:ctrlPr>
                          <a:rPr lang="en-US" sz="5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5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𝑺</m:t>
                        </m:r>
                      </m:e>
                      <m:sub>
                        <m:r>
                          <a:rPr lang="en-US" sz="5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𝐱𝐪</m:t>
                        </m:r>
                      </m:sub>
                    </m:sSub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𝟐</m:t>
                    </m:r>
                    <m:sSub>
                      <m:sSubPr>
                        <m:ctrlPr>
                          <a:rPr lang="en-US" sz="56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5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𝑺</m:t>
                        </m:r>
                      </m:e>
                      <m:sub>
                        <m:r>
                          <a:rPr lang="en-US" sz="5600" b="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đá</m:t>
                        </m:r>
                        <m:r>
                          <a:rPr lang="en-US" sz="5600" b="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sz="5600" i="1" dirty="0">
                  <a:latin typeface="Cambria Math" panose="02040503050406030204" pitchFamily="18" charset="0"/>
                  <a:ea typeface="Calibri" panose="020F0502020204030204" pitchFamily="34" charset="0"/>
                </a:endParaRPr>
              </a:p>
              <a:p>
                <a:pPr marL="1259840" algn="just">
                  <a:lnSpc>
                    <a:spcPct val="150000"/>
                  </a:lnSpc>
                  <a:tabLst>
                    <a:tab pos="1259840" algn="l"/>
                    <a:tab pos="7199630" algn="l"/>
                    <a:tab pos="10079990" algn="l"/>
                  </a:tabLst>
                </a:pPr>
                <a:endParaRPr lang="en-US" sz="5600" b="1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DB8FF7D-B558-4E2C-96D5-510A02F624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67" y="8335704"/>
                <a:ext cx="22256802" cy="264149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B2DF5C7-6E94-47D0-8C74-1EBB90E3FB6C}"/>
                  </a:ext>
                </a:extLst>
              </p:cNvPr>
              <p:cNvSpPr/>
              <p:nvPr/>
            </p:nvSpPr>
            <p:spPr>
              <a:xfrm>
                <a:off x="7473681" y="5122138"/>
                <a:ext cx="3530903" cy="1099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400" b="1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14:m>
                  <m:oMath xmlns:m="http://schemas.openxmlformats.org/officeDocument/2006/math">
                    <m:r>
                      <a:rPr lang="en-US" sz="6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6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sSup>
                      <m:sSupPr>
                        <m:ctrlPr>
                          <a:rPr lang="en-US" sz="6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sz="6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6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B2DF5C7-6E94-47D0-8C74-1EBB90E3FB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3681" y="5122138"/>
                <a:ext cx="3530903" cy="1099532"/>
              </a:xfrm>
              <a:prstGeom prst="rect">
                <a:avLst/>
              </a:prstGeom>
              <a:blipFill>
                <a:blip r:embed="rId11"/>
                <a:stretch>
                  <a:fillRect l="-11399" t="-15470" b="-397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5816B96-0E77-47CA-B5C6-E01F305995F3}"/>
                  </a:ext>
                </a:extLst>
              </p:cNvPr>
              <p:cNvSpPr/>
              <p:nvPr/>
            </p:nvSpPr>
            <p:spPr>
              <a:xfrm>
                <a:off x="13589057" y="5127724"/>
                <a:ext cx="3530903" cy="1099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400" b="1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14:m>
                  <m:oMath xmlns:m="http://schemas.openxmlformats.org/officeDocument/2006/math">
                    <m:r>
                      <a:rPr lang="en-US" sz="6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6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sSup>
                      <m:sSupPr>
                        <m:ctrlPr>
                          <a:rPr lang="en-US" sz="6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sz="6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6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5816B96-0E77-47CA-B5C6-E01F305995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89057" y="5127724"/>
                <a:ext cx="3530903" cy="1099532"/>
              </a:xfrm>
              <a:prstGeom prst="rect">
                <a:avLst/>
              </a:prstGeom>
              <a:blipFill>
                <a:blip r:embed="rId12"/>
                <a:stretch>
                  <a:fillRect l="-11226" t="-15470" b="-397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698AED2-F04B-4F99-BAE8-132CBDFD5BB6}"/>
                  </a:ext>
                </a:extLst>
              </p:cNvPr>
              <p:cNvSpPr/>
              <p:nvPr/>
            </p:nvSpPr>
            <p:spPr>
              <a:xfrm>
                <a:off x="19517921" y="5099806"/>
                <a:ext cx="3530903" cy="1099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400" b="1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14:m>
                  <m:oMath xmlns:m="http://schemas.openxmlformats.org/officeDocument/2006/math">
                    <m:r>
                      <a:rPr lang="en-US" sz="6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6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sSup>
                      <m:sSupPr>
                        <m:ctrlPr>
                          <a:rPr lang="en-US" sz="6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sz="6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6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698AED2-F04B-4F99-BAE8-132CBDFD5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7921" y="5099806"/>
                <a:ext cx="3530903" cy="1099532"/>
              </a:xfrm>
              <a:prstGeom prst="rect">
                <a:avLst/>
              </a:prstGeom>
              <a:blipFill>
                <a:blip r:embed="rId13"/>
                <a:stretch>
                  <a:fillRect l="-11399" t="-15556" b="-4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334236" y="9728707"/>
                <a:ext cx="15991316" cy="1250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259840" algn="just">
                  <a:lnSpc>
                    <a:spcPct val="150000"/>
                  </a:lnSpc>
                  <a:tabLst>
                    <a:tab pos="1259840" algn="l"/>
                    <a:tab pos="7199630" algn="l"/>
                    <a:tab pos="10079990" algn="l"/>
                  </a:tabLst>
                </a:pPr>
                <a14:m>
                  <m:oMath xmlns:m="http://schemas.openxmlformats.org/officeDocument/2006/math">
                    <m:r>
                      <a:rPr lang="en-US" sz="5600" b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⇔</m:t>
                    </m:r>
                    <m:r>
                      <a:rPr lang="en-US" sz="5600" b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𝟐</m:t>
                    </m:r>
                    <m:r>
                      <a:rPr lang="en-US" sz="5600" b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𝝅</m:t>
                    </m:r>
                    <m:r>
                      <a:rPr lang="en-US" sz="5600" b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𝑹𝒉</m:t>
                    </m:r>
                    <m:r>
                      <a:rPr lang="en-US" sz="5600" b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sz="5600" b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𝟐</m:t>
                    </m:r>
                    <m:r>
                      <a:rPr lang="en-US" sz="5600" b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𝝅</m:t>
                    </m:r>
                    <m:sSup>
                      <m:sSupPr>
                        <m:ctrlPr>
                          <a:rPr lang="en-US" sz="5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5600" b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𝑹</m:t>
                        </m:r>
                      </m:e>
                      <m:sup>
                        <m:r>
                          <a:rPr lang="en-US" sz="5600" b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sup>
                    </m:sSup>
                    <m:r>
                      <a:rPr lang="en-US" sz="5600" b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5600" b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𝟖</m:t>
                    </m:r>
                    <m:r>
                      <a:rPr lang="en-US" sz="5600" b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𝝅</m:t>
                    </m:r>
                    <m:sSup>
                      <m:sSupPr>
                        <m:ctrlPr>
                          <a:rPr lang="en-US" sz="5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5600" b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𝑹</m:t>
                        </m:r>
                      </m:e>
                      <m:sup>
                        <m:r>
                          <a:rPr lang="en-US" sz="5600" b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sup>
                    </m:sSup>
                    <m:r>
                      <a:rPr lang="en-US" sz="5600" b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⇔</m:t>
                    </m:r>
                    <m:func>
                      <m:funcPr>
                        <m:ctrlPr>
                          <a:rPr lang="en-US" sz="5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en-US" sz="5600" b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𝒉</m:t>
                        </m:r>
                      </m:fName>
                      <m:e>
                        <m:r>
                          <a:rPr lang="en-US" sz="5600" b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</m:e>
                    </m:func>
                    <m:r>
                      <a:rPr lang="en-US" sz="5600" b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𝟑</m:t>
                    </m:r>
                    <m:r>
                      <a:rPr lang="en-US" sz="5600" b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𝑹</m:t>
                    </m:r>
                    <m:r>
                      <a:rPr lang="en-US" sz="5600" b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</m:oMath>
                </a14:m>
                <a:r>
                  <a:rPr lang="en-US" sz="56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236" y="9728707"/>
                <a:ext cx="15991316" cy="125047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34237" y="11081707"/>
                <a:ext cx="14806510" cy="1562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259840" algn="just">
                  <a:lnSpc>
                    <a:spcPct val="150000"/>
                  </a:lnSpc>
                  <a:tabLst>
                    <a:tab pos="1259840" algn="l"/>
                    <a:tab pos="7199630" algn="l"/>
                    <a:tab pos="100799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5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𝑽</m:t>
                          </m:r>
                        </m:e>
                        <m:sub>
                          <m:r>
                            <a:rPr lang="en-US" sz="5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𝐭𝐫</m:t>
                          </m:r>
                          <m:r>
                            <a:rPr lang="en-US" sz="5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ụ</m:t>
                          </m:r>
                        </m:sub>
                      </m:sSub>
                      <m:r>
                        <a:rPr lang="en-US" sz="56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5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5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𝑺</m:t>
                          </m:r>
                        </m:e>
                        <m:sub>
                          <m:r>
                            <a:rPr lang="en-US" sz="5600" b="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đá</m:t>
                          </m:r>
                          <m:r>
                            <a:rPr lang="en-US" sz="5600" b="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𝑦</m:t>
                          </m:r>
                        </m:sub>
                      </m:sSub>
                      <m:r>
                        <a:rPr lang="en-US" sz="5600" b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.</m:t>
                      </m:r>
                      <m:r>
                        <a:rPr lang="en-US" sz="56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𝒉</m:t>
                      </m:r>
                      <m:r>
                        <a:rPr lang="en-US" sz="56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n-US" sz="56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𝝅</m:t>
                      </m:r>
                      <m:sSup>
                        <m:sSupPr>
                          <m:ctrlPr>
                            <a:rPr lang="en-US" sz="5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5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𝑹</m:t>
                          </m:r>
                        </m:e>
                        <m:sup>
                          <m:r>
                            <a:rPr lang="en-US" sz="5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56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𝒉</m:t>
                      </m:r>
                      <m:r>
                        <a:rPr lang="en-US" sz="56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n-US" sz="56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𝝅</m:t>
                      </m:r>
                      <m:sSup>
                        <m:sSupPr>
                          <m:ctrlPr>
                            <a:rPr lang="en-US" sz="5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5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𝑹</m:t>
                          </m:r>
                        </m:e>
                        <m:sup>
                          <m:r>
                            <a:rPr lang="en-US" sz="5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56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.</m:t>
                      </m:r>
                      <m:r>
                        <a:rPr lang="en-US" sz="56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𝟑</m:t>
                      </m:r>
                      <m:r>
                        <a:rPr lang="en-US" sz="56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𝑹</m:t>
                      </m:r>
                      <m:r>
                        <a:rPr lang="en-US" sz="56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n-US" sz="56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𝟑</m:t>
                      </m:r>
                      <m:r>
                        <a:rPr lang="en-US" sz="56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𝝅</m:t>
                      </m:r>
                      <m:sSup>
                        <m:sSupPr>
                          <m:ctrlPr>
                            <a:rPr lang="en-US" sz="5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5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𝑹</m:t>
                          </m:r>
                        </m:e>
                        <m:sup>
                          <m:r>
                            <a:rPr lang="en-US" sz="5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5600" b="1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237" y="11081707"/>
                <a:ext cx="14806510" cy="156267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02170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" grpId="0"/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582767" y="1842162"/>
            <a:ext cx="23723922" cy="5017143"/>
          </a:xfrm>
          <a:prstGeom prst="roundRect">
            <a:avLst>
              <a:gd name="adj" fmla="val 4376"/>
            </a:avLst>
          </a:prstGeom>
          <a:solidFill>
            <a:srgbClr val="FEEBB0"/>
          </a:solidFill>
          <a:ln w="12700">
            <a:solidFill>
              <a:srgbClr val="91720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52">
                <a:extLst>
                  <a:ext uri="{FF2B5EF4-FFF2-40B4-BE49-F238E27FC236}">
                    <a16:creationId xmlns:a16="http://schemas.microsoft.com/office/drawing/2014/main" id="{EBE8DBDC-2A00-435E-A211-94F825B83EBE}"/>
                  </a:ext>
                </a:extLst>
              </p:cNvPr>
              <p:cNvSpPr/>
              <p:nvPr/>
            </p:nvSpPr>
            <p:spPr>
              <a:xfrm>
                <a:off x="619395" y="7334950"/>
                <a:ext cx="17287605" cy="5787100"/>
              </a:xfrm>
              <a:prstGeom prst="roundRect">
                <a:avLst>
                  <a:gd name="adj" fmla="val 2239"/>
                </a:avLst>
              </a:prstGeom>
              <a:solidFill>
                <a:srgbClr val="DEF1BD"/>
              </a:solidFill>
              <a:ln w="28575">
                <a:solidFill>
                  <a:schemeClr val="accent3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50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</a:t>
                </a:r>
                <a:r>
                  <a:rPr lang="en-US" sz="5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Tam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5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𝑨𝑩</m:t>
                    </m:r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en-US" sz="5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5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sz="5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r>
                  <a:rPr lang="en-US" sz="5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5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                                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  <m:rad>
                          <m:radPr>
                            <m:degHide m:val="on"/>
                            <m:ctrlPr>
                              <a:rPr lang="en-US" sz="5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5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rad>
                      <m:radPr>
                        <m:degHide m:val="on"/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den>
                    </m:f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Rounded Rectangle 52">
                <a:extLst>
                  <a:ext uri="{FF2B5EF4-FFF2-40B4-BE49-F238E27FC236}">
                    <a16:creationId xmlns:a16="http://schemas.microsoft.com/office/drawing/2014/main" id="{EBE8DBDC-2A00-435E-A211-94F825B83E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395" y="7334950"/>
                <a:ext cx="17287605" cy="5787100"/>
              </a:xfrm>
              <a:prstGeom prst="roundRect">
                <a:avLst>
                  <a:gd name="adj" fmla="val 2239"/>
                </a:avLst>
              </a:prstGeom>
              <a:blipFill>
                <a:blip r:embed="rId4"/>
                <a:stretch>
                  <a:fillRect l="-1511"/>
                </a:stretch>
              </a:blipFill>
              <a:ln w="28575">
                <a:solidFill>
                  <a:schemeClr val="accent3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430227" y="1612140"/>
            <a:ext cx="3968931" cy="1060654"/>
            <a:chOff x="936869" y="6282311"/>
            <a:chExt cx="3968931" cy="913062"/>
          </a:xfrm>
        </p:grpSpPr>
        <p:grpSp>
          <p:nvGrpSpPr>
            <p:cNvPr id="38" name="Group 37"/>
            <p:cNvGrpSpPr/>
            <p:nvPr/>
          </p:nvGrpSpPr>
          <p:grpSpPr>
            <a:xfrm>
              <a:off x="1402740" y="6415814"/>
              <a:ext cx="3503060" cy="745750"/>
              <a:chOff x="2069490" y="6777764"/>
              <a:chExt cx="3503060" cy="745750"/>
            </a:xfrm>
          </p:grpSpPr>
          <p:sp>
            <p:nvSpPr>
              <p:cNvPr id="54" name="Freeform 20"/>
              <p:cNvSpPr>
                <a:spLocks/>
              </p:cNvSpPr>
              <p:nvPr/>
            </p:nvSpPr>
            <p:spPr bwMode="auto">
              <a:xfrm rot="5400000">
                <a:off x="3448145" y="5399109"/>
                <a:ext cx="745750" cy="3503060"/>
              </a:xfrm>
              <a:prstGeom prst="round2SameRect">
                <a:avLst>
                  <a:gd name="adj1" fmla="val 19445"/>
                  <a:gd name="adj2" fmla="val 0"/>
                </a:avLst>
              </a:prstGeom>
              <a:solidFill>
                <a:schemeClr val="bg1"/>
              </a:solidFill>
              <a:ln w="57150">
                <a:solidFill>
                  <a:srgbClr val="91720D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142746" y="6816723"/>
                <a:ext cx="2793030" cy="609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 7</a:t>
                </a:r>
              </a:p>
            </p:txBody>
          </p:sp>
        </p:grpSp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99" t="21515" r="9759" b="14519"/>
            <a:stretch/>
          </p:blipFill>
          <p:spPr>
            <a:xfrm>
              <a:off x="936869" y="6282311"/>
              <a:ext cx="1076356" cy="913062"/>
            </a:xfrm>
            <a:prstGeom prst="round2DiagRect">
              <a:avLst>
                <a:gd name="adj1" fmla="val 30509"/>
                <a:gd name="adj2" fmla="val 0"/>
              </a:avLst>
            </a:prstGeom>
            <a:ln w="38100" cap="sq">
              <a:solidFill>
                <a:srgbClr val="91720D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5" name="Freeform 20">
            <a:extLst>
              <a:ext uri="{FF2B5EF4-FFF2-40B4-BE49-F238E27FC236}">
                <a16:creationId xmlns:a16="http://schemas.microsoft.com/office/drawing/2014/main" id="{E2501DA1-0FB9-459C-8306-2A657DADDD2D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210791" y="6147983"/>
            <a:ext cx="869740" cy="2996406"/>
          </a:xfrm>
          <a:prstGeom prst="round1Rect">
            <a:avLst/>
          </a:prstGeom>
          <a:solidFill>
            <a:schemeClr val="bg1"/>
          </a:solidFill>
          <a:ln w="57150">
            <a:solidFill>
              <a:srgbClr val="6600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07013E9-2886-4424-BF33-0C4BEDC6D433}"/>
              </a:ext>
            </a:extLst>
          </p:cNvPr>
          <p:cNvSpPr txBox="1"/>
          <p:nvPr/>
        </p:nvSpPr>
        <p:spPr>
          <a:xfrm>
            <a:off x="1239553" y="7171937"/>
            <a:ext cx="28728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Bài giải</a:t>
            </a:r>
            <a:endParaRPr lang="en-US" sz="4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00814000-4BF4-4FC3-B6D9-FD3AEA4D77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0" t="14860" r="18922" b="25555"/>
          <a:stretch/>
        </p:blipFill>
        <p:spPr>
          <a:xfrm>
            <a:off x="319409" y="7155555"/>
            <a:ext cx="1058948" cy="1133026"/>
          </a:xfrm>
          <a:prstGeom prst="round2DiagRect">
            <a:avLst>
              <a:gd name="adj1" fmla="val 27632"/>
              <a:gd name="adj2" fmla="val 0"/>
            </a:avLst>
          </a:prstGeom>
          <a:solidFill>
            <a:srgbClr val="327E3B"/>
          </a:solidFill>
          <a:ln w="38100" cap="sq">
            <a:solidFill>
              <a:srgbClr val="6600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47F20E7-897A-4935-BE70-4CF7CE129C88}"/>
                  </a:ext>
                </a:extLst>
              </p:cNvPr>
              <p:cNvSpPr/>
              <p:nvPr/>
            </p:nvSpPr>
            <p:spPr>
              <a:xfrm>
                <a:off x="319409" y="2559745"/>
                <a:ext cx="23029510" cy="42345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61110" indent="-1261110" algn="just">
                  <a:tabLst>
                    <a:tab pos="1259840" algn="l"/>
                    <a:tab pos="7199630" algn="l"/>
                    <a:tab pos="10079990" algn="l"/>
                  </a:tabLst>
                </a:pPr>
                <a:r>
                  <a:rPr lang="en-US" sz="6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  <m:sup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5400" b="1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), 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𝑶</m:t>
                    </m:r>
                    <m:sSup>
                      <m:sSup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  <m:sup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5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latin typeface="Cambria Math" panose="02040503050406030204" pitchFamily="18" charset="0"/>
                      </a:rPr>
                      <m:t>𝑨𝑩</m:t>
                    </m:r>
                  </m:oMath>
                </a14:m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Biết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rằng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  <m:sup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5400" b="1" i="1">
                        <a:latin typeface="Cambria Math" panose="02040503050406030204" pitchFamily="18" charset="0"/>
                      </a:rPr>
                      <m:t>𝑨𝑩</m:t>
                    </m:r>
                  </m:oMath>
                </a14:m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tỉ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𝒉</m:t>
                        </m:r>
                      </m:num>
                      <m:den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𝑹</m:t>
                        </m:r>
                      </m:den>
                    </m:f>
                    <m:r>
                      <a:rPr lang="en-US" sz="5400" b="1" i="1">
                        <a:latin typeface="Cambria Math" panose="02040503050406030204" pitchFamily="18" charset="0"/>
                      </a:rPr>
                      <m:t>⋅</m:t>
                    </m:r>
                  </m:oMath>
                </a14:m>
                <a:endParaRPr lang="en-US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261110" indent="-1261110" algn="just">
                  <a:tabLst>
                    <a:tab pos="1259840" algn="l"/>
                    <a:tab pos="7199630" algn="l"/>
                    <a:tab pos="10079990" algn="l"/>
                  </a:tabLst>
                </a:pPr>
                <a:r>
                  <a:rPr lang="nl-NL" sz="1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	</a:t>
                </a:r>
                <a:r>
                  <a:rPr lang="nl-NL" sz="4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</m:num>
                      <m:den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den>
                    </m:f>
                    <m:r>
                      <a:rPr lang="en-US" sz="4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r>
                  <a:rPr lang="nl-NL" sz="4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	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den>
                    </m:f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r>
                  <a:rPr lang="nl-NL" sz="4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			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den>
                    </m:f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r>
                  <a:rPr lang="nl-NL" sz="4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		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den>
                    </m:f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ad>
                      <m:radPr>
                        <m:degHide m:val="on"/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47F20E7-897A-4935-BE70-4CF7CE129C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409" y="2559745"/>
                <a:ext cx="23029510" cy="4234557"/>
              </a:xfrm>
              <a:prstGeom prst="rect">
                <a:avLst/>
              </a:prstGeom>
              <a:blipFill>
                <a:blip r:embed="rId7"/>
                <a:stretch>
                  <a:fillRect l="-1588" t="-4460" r="-2303" b="-2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49">
            <a:extLst>
              <a:ext uri="{FF2B5EF4-FFF2-40B4-BE49-F238E27FC236}">
                <a16:creationId xmlns:a16="http://schemas.microsoft.com/office/drawing/2014/main" id="{6F696C5F-1B61-4DDA-9BE8-8CD66C3EFF45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8449" y="7404450"/>
            <a:ext cx="5376142" cy="564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C8B8F1B-18BD-4645-B56D-7B09FF4CF697}"/>
              </a:ext>
            </a:extLst>
          </p:cNvPr>
          <p:cNvSpPr/>
          <p:nvPr/>
        </p:nvSpPr>
        <p:spPr>
          <a:xfrm>
            <a:off x="7086600" y="5481566"/>
            <a:ext cx="1080000" cy="1080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6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247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422;p3"/>
          <p:cNvSpPr/>
          <p:nvPr/>
        </p:nvSpPr>
        <p:spPr>
          <a:xfrm>
            <a:off x="224690" y="6477000"/>
            <a:ext cx="17461412" cy="6934200"/>
          </a:xfrm>
          <a:prstGeom prst="roundRect">
            <a:avLst>
              <a:gd name="adj" fmla="val 2239"/>
            </a:avLst>
          </a:prstGeom>
          <a:solidFill>
            <a:srgbClr val="DEF1BD"/>
          </a:solidFill>
          <a:ln w="28575" cap="flat" cmpd="sng">
            <a:solidFill>
              <a:srgbClr val="5252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Freeform 20"/>
          <p:cNvSpPr>
            <a:spLocks/>
          </p:cNvSpPr>
          <p:nvPr/>
        </p:nvSpPr>
        <p:spPr bwMode="auto">
          <a:xfrm rot="16200000" flipV="1">
            <a:off x="2282844" y="5048388"/>
            <a:ext cx="825400" cy="2764640"/>
          </a:xfrm>
          <a:prstGeom prst="round1Rect">
            <a:avLst/>
          </a:prstGeom>
          <a:solidFill>
            <a:schemeClr val="bg1"/>
          </a:solidFill>
          <a:ln w="57150">
            <a:solidFill>
              <a:srgbClr val="6600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40" name="TextBox 39"/>
          <p:cNvSpPr txBox="1"/>
          <p:nvPr/>
        </p:nvSpPr>
        <p:spPr>
          <a:xfrm>
            <a:off x="1066796" y="5910747"/>
            <a:ext cx="28728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Bài giải</a:t>
            </a:r>
            <a:endParaRPr lang="en-US" sz="4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0" t="14860" r="18922" b="25555"/>
          <a:stretch/>
        </p:blipFill>
        <p:spPr>
          <a:xfrm>
            <a:off x="342328" y="5900444"/>
            <a:ext cx="1058948" cy="1075264"/>
          </a:xfrm>
          <a:prstGeom prst="round2DiagRect">
            <a:avLst>
              <a:gd name="adj1" fmla="val 27632"/>
              <a:gd name="adj2" fmla="val 0"/>
            </a:avLst>
          </a:prstGeom>
          <a:solidFill>
            <a:srgbClr val="327E3B"/>
          </a:solidFill>
          <a:ln w="38100" cap="sq">
            <a:solidFill>
              <a:srgbClr val="6600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4" name="Rounded Rectangle 41">
            <a:extLst>
              <a:ext uri="{FF2B5EF4-FFF2-40B4-BE49-F238E27FC236}">
                <a16:creationId xmlns:a16="http://schemas.microsoft.com/office/drawing/2014/main" id="{FBB56A01-026B-41B5-A579-A04F5216654C}"/>
              </a:ext>
            </a:extLst>
          </p:cNvPr>
          <p:cNvSpPr/>
          <p:nvPr/>
        </p:nvSpPr>
        <p:spPr>
          <a:xfrm>
            <a:off x="349390" y="2080138"/>
            <a:ext cx="23741054" cy="2353893"/>
          </a:xfrm>
          <a:prstGeom prst="roundRect">
            <a:avLst>
              <a:gd name="adj" fmla="val 10158"/>
            </a:avLst>
          </a:prstGeom>
          <a:solidFill>
            <a:srgbClr val="FEEBB0"/>
          </a:solidFill>
          <a:ln w="12700">
            <a:solidFill>
              <a:srgbClr val="91720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0EE8924-D17F-403C-A7F5-D708298EBCFB}"/>
              </a:ext>
            </a:extLst>
          </p:cNvPr>
          <p:cNvGrpSpPr/>
          <p:nvPr/>
        </p:nvGrpSpPr>
        <p:grpSpPr>
          <a:xfrm>
            <a:off x="182" y="1625758"/>
            <a:ext cx="3697638" cy="846082"/>
            <a:chOff x="923003" y="3917552"/>
            <a:chExt cx="3697637" cy="509306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1A41F88-B1EC-4DA0-B0C3-AA38659AE6D6}"/>
                </a:ext>
              </a:extLst>
            </p:cNvPr>
            <p:cNvGrpSpPr/>
            <p:nvPr/>
          </p:nvGrpSpPr>
          <p:grpSpPr>
            <a:xfrm>
              <a:off x="1362045" y="3953691"/>
              <a:ext cx="3258595" cy="473167"/>
              <a:chOff x="2028795" y="4315641"/>
              <a:chExt cx="3258595" cy="473167"/>
            </a:xfrm>
          </p:grpSpPr>
          <p:sp>
            <p:nvSpPr>
              <p:cNvPr id="70" name="Freeform 20">
                <a:extLst>
                  <a:ext uri="{FF2B5EF4-FFF2-40B4-BE49-F238E27FC236}">
                    <a16:creationId xmlns:a16="http://schemas.microsoft.com/office/drawing/2014/main" id="{00917EBE-18CE-412F-A0C1-677DCCD5D75E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262547" y="3081889"/>
                <a:ext cx="473167" cy="2940672"/>
              </a:xfrm>
              <a:prstGeom prst="round2SameRect">
                <a:avLst>
                  <a:gd name="adj1" fmla="val 19445"/>
                  <a:gd name="adj2" fmla="val 0"/>
                </a:avLst>
              </a:prstGeom>
              <a:solidFill>
                <a:schemeClr val="bg1"/>
              </a:solidFill>
              <a:ln w="57150">
                <a:solidFill>
                  <a:srgbClr val="91720D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5E5D0D2-AB1E-43A5-897C-D89C60F2FED5}"/>
                  </a:ext>
                </a:extLst>
              </p:cNvPr>
              <p:cNvSpPr txBox="1"/>
              <p:nvPr/>
            </p:nvSpPr>
            <p:spPr>
              <a:xfrm>
                <a:off x="2226311" y="4356768"/>
                <a:ext cx="3061079" cy="426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 8</a:t>
                </a:r>
              </a:p>
            </p:txBody>
          </p:sp>
        </p:grp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0D5DC38-59DA-4BD9-AD1E-58B3E57252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99" t="21515" r="9759" b="14519"/>
            <a:stretch/>
          </p:blipFill>
          <p:spPr>
            <a:xfrm>
              <a:off x="923003" y="3917552"/>
              <a:ext cx="1076356" cy="509306"/>
            </a:xfrm>
            <a:prstGeom prst="round2DiagRect">
              <a:avLst>
                <a:gd name="adj1" fmla="val 30509"/>
                <a:gd name="adj2" fmla="val 0"/>
              </a:avLst>
            </a:prstGeom>
            <a:ln w="38100" cap="sq">
              <a:solidFill>
                <a:srgbClr val="91720D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096531" y="102190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73A08B-AAC3-4302-910F-A42BA2369AE8}"/>
              </a:ext>
            </a:extLst>
          </p:cNvPr>
          <p:cNvSpPr txBox="1"/>
          <p:nvPr/>
        </p:nvSpPr>
        <p:spPr>
          <a:xfrm>
            <a:off x="26517600" y="-304800"/>
            <a:ext cx="1323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/>
              <a:t>1</a:t>
            </a:r>
            <a:endParaRPr lang="en-US" sz="1800" dirty="0"/>
          </a:p>
        </p:txBody>
      </p:sp>
      <p:grpSp>
        <p:nvGrpSpPr>
          <p:cNvPr id="51" name="Google Shape;427;p3"/>
          <p:cNvGrpSpPr/>
          <p:nvPr/>
        </p:nvGrpSpPr>
        <p:grpSpPr>
          <a:xfrm>
            <a:off x="224693" y="4496786"/>
            <a:ext cx="23556178" cy="1243548"/>
            <a:chOff x="241306" y="2243792"/>
            <a:chExt cx="11778089" cy="617268"/>
          </a:xfrm>
        </p:grpSpPr>
        <p:sp>
          <p:nvSpPr>
            <p:cNvPr id="54" name="Google Shape;428;p3"/>
            <p:cNvSpPr/>
            <p:nvPr/>
          </p:nvSpPr>
          <p:spPr>
            <a:xfrm>
              <a:off x="3538287" y="2243792"/>
              <a:ext cx="2468235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5" name="Google Shape;429;p3"/>
            <p:cNvSpPr/>
            <p:nvPr/>
          </p:nvSpPr>
          <p:spPr>
            <a:xfrm>
              <a:off x="3247742" y="2303047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B</a:t>
              </a:r>
              <a:endParaRPr sz="6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430;p3"/>
            <p:cNvSpPr/>
            <p:nvPr/>
          </p:nvSpPr>
          <p:spPr>
            <a:xfrm>
              <a:off x="531851" y="2243792"/>
              <a:ext cx="2468235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9" name="Google Shape;431;p3"/>
            <p:cNvSpPr/>
            <p:nvPr/>
          </p:nvSpPr>
          <p:spPr>
            <a:xfrm>
              <a:off x="241306" y="2303047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A</a:t>
              </a:r>
              <a:endParaRPr sz="6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432;p3"/>
            <p:cNvSpPr/>
            <p:nvPr/>
          </p:nvSpPr>
          <p:spPr>
            <a:xfrm>
              <a:off x="6544723" y="2243792"/>
              <a:ext cx="2468235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1" name="Google Shape;433;p3"/>
            <p:cNvSpPr/>
            <p:nvPr/>
          </p:nvSpPr>
          <p:spPr>
            <a:xfrm>
              <a:off x="6254178" y="2303047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</a:t>
              </a:r>
              <a:endParaRPr sz="6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434;p3"/>
            <p:cNvSpPr/>
            <p:nvPr/>
          </p:nvSpPr>
          <p:spPr>
            <a:xfrm>
              <a:off x="9551160" y="2243792"/>
              <a:ext cx="2468235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6" name="Google Shape;435;p3"/>
            <p:cNvSpPr/>
            <p:nvPr/>
          </p:nvSpPr>
          <p:spPr>
            <a:xfrm>
              <a:off x="9260615" y="2303047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D</a:t>
              </a:r>
              <a:endParaRPr sz="6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" name="Oval 76">
            <a:extLst>
              <a:ext uri="{FF2B5EF4-FFF2-40B4-BE49-F238E27FC236}">
                <a16:creationId xmlns:a16="http://schemas.microsoft.com/office/drawing/2014/main" id="{FEAAB22F-E4DF-45AB-AE40-475AEB7D4FA9}"/>
              </a:ext>
            </a:extLst>
          </p:cNvPr>
          <p:cNvSpPr/>
          <p:nvPr/>
        </p:nvSpPr>
        <p:spPr>
          <a:xfrm>
            <a:off x="18300136" y="4543997"/>
            <a:ext cx="1088530" cy="1080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69594" y="2540013"/>
                <a:ext cx="22429108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spcBef>
                    <a:spcPts val="1200"/>
                  </a:spcBef>
                  <a:spcAft>
                    <a:spcPts val="1200"/>
                  </a:spcAft>
                  <a:buClr>
                    <a:srgbClr val="0000FF"/>
                  </a:buClr>
                  <a:tabLst>
                    <a:tab pos="1259840" algn="l"/>
                  </a:tabLst>
                </a:pP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𝟐</m:t>
                    </m:r>
                    <m:r>
                      <a:rPr lang="en-US" sz="4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𝒄𝒎</m:t>
                    </m:r>
                  </m:oMath>
                </a14:m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594" y="2540013"/>
                <a:ext cx="22429108" cy="1569660"/>
              </a:xfrm>
              <a:prstGeom prst="rect">
                <a:avLst/>
              </a:prstGeom>
              <a:blipFill>
                <a:blip r:embed="rId4"/>
                <a:stretch>
                  <a:fillRect l="-1250" t="-9339" r="-2039" b="-19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58293" y="4540695"/>
                <a:ext cx="2596544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5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sz="5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sSup>
                        <m:sSupPr>
                          <m:ctrlPr>
                            <a:rPr lang="en-US" sz="5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US" sz="56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5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8293" y="4540695"/>
                <a:ext cx="2596544" cy="9541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458025" y="4495652"/>
                <a:ext cx="2657459" cy="9736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6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56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r>
                      <a:rPr lang="en-US" sz="56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𝒄</m:t>
                    </m:r>
                    <m:sSup>
                      <m:sSupPr>
                        <m:ctrlPr>
                          <a:rPr lang="en-US" sz="5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5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5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5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8025" y="4495652"/>
                <a:ext cx="2657459" cy="973600"/>
              </a:xfrm>
              <a:prstGeom prst="rect">
                <a:avLst/>
              </a:prstGeom>
              <a:blipFill>
                <a:blip r:embed="rId6"/>
                <a:stretch>
                  <a:fillRect l="-12615" t="-17500" b="-3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3528543" y="4386807"/>
                <a:ext cx="2994088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32</m:t>
                      </m:r>
                      <m:r>
                        <a:rPr lang="en-US" sz="5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sz="5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sSup>
                        <m:sSupPr>
                          <m:ctrlPr>
                            <a:rPr lang="en-US" sz="5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US" sz="56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5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28543" y="4386807"/>
                <a:ext cx="2994088" cy="95410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9649483" y="4619147"/>
                <a:ext cx="2994088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  <m:r>
                        <a:rPr lang="en-US" sz="5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sz="5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sSup>
                        <m:sSupPr>
                          <m:ctrlPr>
                            <a:rPr lang="en-US" sz="5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US" sz="56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5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49483" y="4619147"/>
                <a:ext cx="2994088" cy="9541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62230" y="6588145"/>
            <a:ext cx="4936471" cy="63658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-321427" y="7030949"/>
                <a:ext cx="18647708" cy="50376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840"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Công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8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𝑹</m:t>
                    </m:r>
                  </m:oMath>
                </a14:m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8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𝒉</m:t>
                    </m:r>
                  </m:oMath>
                </a14:m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𝑺</m:t>
                        </m:r>
                      </m:e>
                      <m:sub>
                        <m:r>
                          <a:rPr lang="fr-FR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𝒙𝒒</m:t>
                        </m:r>
                      </m:sub>
                    </m:sSub>
                    <m:r>
                      <a:rPr lang="fr-FR" sz="48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fr-FR" sz="48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𝟐</m:t>
                    </m:r>
                    <m:r>
                      <a:rPr lang="fr-FR" sz="48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𝝅</m:t>
                    </m:r>
                    <m:r>
                      <a:rPr lang="fr-FR" sz="48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𝒓𝒉</m:t>
                    </m:r>
                  </m:oMath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259840">
                  <a:lnSpc>
                    <a:spcPct val="107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Vì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1259840" algn="ctr">
                  <a:lnSpc>
                    <a:spcPct val="107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fr-FR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𝒉</m:t>
                    </m:r>
                    <m:r>
                      <a:rPr lang="fr-FR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fr-FR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𝒓</m:t>
                    </m:r>
                    <m:r>
                      <a:rPr lang="fr-FR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fr-FR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𝒄𝒎</m:t>
                    </m:r>
                  </m:oMath>
                </a14:m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1259840">
                  <a:lnSpc>
                    <a:spcPct val="107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800" b="1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𝐕</m:t>
                          </m:r>
                          <m:r>
                            <a:rPr lang="en-US" sz="4800" b="1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ậ</m:t>
                          </m:r>
                          <m:r>
                            <a:rPr lang="en-US" sz="4800" b="1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𝐲</m:t>
                          </m:r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: </m:t>
                          </m:r>
                          <m:r>
                            <a:rPr lang="fr-FR" sz="4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fr-FR" sz="4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𝒙𝒒</m:t>
                          </m:r>
                        </m:sub>
                      </m:sSub>
                      <m:r>
                        <a:rPr lang="fr-FR" sz="4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fr-FR" sz="4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fr-FR" sz="4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𝝅</m:t>
                      </m:r>
                      <m:r>
                        <a:rPr lang="fr-FR" sz="4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𝒓𝒉</m:t>
                      </m:r>
                      <m:r>
                        <a:rPr lang="fr-FR" sz="4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fr-FR" sz="4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fr-FR" sz="4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𝝅</m:t>
                      </m:r>
                      <m:r>
                        <a:rPr lang="fr-FR" sz="4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fr-FR" sz="4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fr-FR" sz="4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fr-FR" sz="4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fr-FR" sz="4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fr-FR" sz="4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𝟏𝟔</m:t>
                      </m:r>
                      <m:r>
                        <a:rPr lang="fr-FR" sz="4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𝝅</m:t>
                      </m:r>
                      <m:r>
                        <a:rPr lang="fr-FR" sz="4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</m:t>
                      </m:r>
                      <m:sSup>
                        <m:sSupPr>
                          <m:ctrlPr>
                            <a:rPr lang="en-US" sz="4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4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4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21427" y="7030949"/>
                <a:ext cx="18647708" cy="5037661"/>
              </a:xfrm>
              <a:prstGeom prst="rect">
                <a:avLst/>
              </a:prstGeom>
              <a:blipFill>
                <a:blip r:embed="rId10"/>
                <a:stretch>
                  <a:fillRect t="-278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45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0" grpId="0"/>
      <p:bldP spid="7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202369" y="1897628"/>
            <a:ext cx="23681656" cy="2343673"/>
          </a:xfrm>
          <a:prstGeom prst="roundRect">
            <a:avLst>
              <a:gd name="adj" fmla="val 4376"/>
            </a:avLst>
          </a:prstGeom>
          <a:solidFill>
            <a:srgbClr val="FEEBB0"/>
          </a:solidFill>
          <a:ln w="12700">
            <a:solidFill>
              <a:srgbClr val="91720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ounded Rectangle 52">
            <a:extLst>
              <a:ext uri="{FF2B5EF4-FFF2-40B4-BE49-F238E27FC236}">
                <a16:creationId xmlns:a16="http://schemas.microsoft.com/office/drawing/2014/main" id="{EBE8DBDC-2A00-435E-A211-94F825B83EBE}"/>
              </a:ext>
            </a:extLst>
          </p:cNvPr>
          <p:cNvSpPr/>
          <p:nvPr/>
        </p:nvSpPr>
        <p:spPr>
          <a:xfrm>
            <a:off x="131901" y="7657132"/>
            <a:ext cx="18186290" cy="5863486"/>
          </a:xfrm>
          <a:prstGeom prst="roundRect">
            <a:avLst>
              <a:gd name="adj" fmla="val 2239"/>
            </a:avLst>
          </a:prstGeom>
          <a:solidFill>
            <a:srgbClr val="D1E3B1"/>
          </a:solidFill>
          <a:ln w="28575"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11383" y="1522681"/>
            <a:ext cx="3694046" cy="1060654"/>
            <a:chOff x="1171059" y="3991939"/>
            <a:chExt cx="3694046" cy="913062"/>
          </a:xfrm>
        </p:grpSpPr>
        <p:grpSp>
          <p:nvGrpSpPr>
            <p:cNvPr id="38" name="Group 37"/>
            <p:cNvGrpSpPr/>
            <p:nvPr/>
          </p:nvGrpSpPr>
          <p:grpSpPr>
            <a:xfrm>
              <a:off x="1362045" y="4071155"/>
              <a:ext cx="3503060" cy="745750"/>
              <a:chOff x="2028795" y="4433105"/>
              <a:chExt cx="3503060" cy="745750"/>
            </a:xfrm>
          </p:grpSpPr>
          <p:sp>
            <p:nvSpPr>
              <p:cNvPr id="54" name="Freeform 20"/>
              <p:cNvSpPr>
                <a:spLocks/>
              </p:cNvSpPr>
              <p:nvPr/>
            </p:nvSpPr>
            <p:spPr bwMode="auto">
              <a:xfrm rot="5400000">
                <a:off x="3407450" y="3054450"/>
                <a:ext cx="745750" cy="3503060"/>
              </a:xfrm>
              <a:prstGeom prst="round2SameRect">
                <a:avLst>
                  <a:gd name="adj1" fmla="val 19445"/>
                  <a:gd name="adj2" fmla="val 0"/>
                </a:avLst>
              </a:prstGeom>
              <a:solidFill>
                <a:schemeClr val="bg1"/>
              </a:solidFill>
              <a:ln w="57150">
                <a:solidFill>
                  <a:srgbClr val="91720D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797983" y="4501289"/>
                <a:ext cx="2012910" cy="609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 9</a:t>
                </a:r>
              </a:p>
            </p:txBody>
          </p:sp>
        </p:grpSp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99" t="21515" r="9759" b="14519"/>
            <a:stretch/>
          </p:blipFill>
          <p:spPr>
            <a:xfrm>
              <a:off x="1171059" y="3991939"/>
              <a:ext cx="1076356" cy="913062"/>
            </a:xfrm>
            <a:prstGeom prst="round2DiagRect">
              <a:avLst>
                <a:gd name="adj1" fmla="val 30509"/>
                <a:gd name="adj2" fmla="val 0"/>
              </a:avLst>
            </a:prstGeom>
            <a:ln w="38100" cap="sq">
              <a:solidFill>
                <a:srgbClr val="91720D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D415FADE-FB0D-4EDD-BD9D-828898EEBCA1}"/>
              </a:ext>
            </a:extLst>
          </p:cNvPr>
          <p:cNvSpPr/>
          <p:nvPr/>
        </p:nvSpPr>
        <p:spPr>
          <a:xfrm>
            <a:off x="8822811" y="4097686"/>
            <a:ext cx="2158360" cy="1168788"/>
          </a:xfrm>
          <a:prstGeom prst="rect">
            <a:avLst/>
          </a:prstGeom>
        </p:spPr>
        <p:txBody>
          <a:bodyPr wrap="none" lIns="182124" tIns="91062" rIns="182124" bIns="91062">
            <a:spAutoFit/>
          </a:bodyPr>
          <a:lstStyle/>
          <a:p>
            <a:pPr defTabSz="1821402">
              <a:defRPr/>
            </a:pPr>
            <a:r>
              <a:rPr lang="en-US" sz="6400" b="1" i="1" kern="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l = h</a:t>
            </a:r>
            <a:r>
              <a:rPr lang="en-US" sz="6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400" kern="0" dirty="0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876F56C-E3AC-4888-AAA9-15B5BFCF312C}"/>
              </a:ext>
            </a:extLst>
          </p:cNvPr>
          <p:cNvSpPr/>
          <p:nvPr/>
        </p:nvSpPr>
        <p:spPr>
          <a:xfrm>
            <a:off x="2710572" y="4744822"/>
            <a:ext cx="2251334" cy="1168788"/>
          </a:xfrm>
          <a:prstGeom prst="rect">
            <a:avLst/>
          </a:prstGeom>
        </p:spPr>
        <p:txBody>
          <a:bodyPr wrap="none" lIns="182124" tIns="91062" rIns="182124" bIns="91062">
            <a:spAutoFit/>
          </a:bodyPr>
          <a:lstStyle/>
          <a:p>
            <a:pPr defTabSz="1821402">
              <a:defRPr/>
            </a:pPr>
            <a:r>
              <a:rPr lang="en-US" sz="6400" b="1" i="1" kern="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R = h</a:t>
            </a:r>
            <a:endParaRPr lang="en-US" sz="6400" kern="0" dirty="0">
              <a:solidFill>
                <a:schemeClr val="bg1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B346ABC-5C19-4AE1-BCDB-354CC15F82FB}"/>
              </a:ext>
            </a:extLst>
          </p:cNvPr>
          <p:cNvGrpSpPr/>
          <p:nvPr/>
        </p:nvGrpSpPr>
        <p:grpSpPr>
          <a:xfrm>
            <a:off x="-266815" y="4460942"/>
            <a:ext cx="24247806" cy="2616140"/>
            <a:chOff x="247181" y="2080087"/>
            <a:chExt cx="11838141" cy="1116504"/>
          </a:xfrm>
          <a:solidFill>
            <a:srgbClr val="539D4D"/>
          </a:solidFill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B275939-AD4D-4F88-9645-88564A32EF67}"/>
                </a:ext>
              </a:extLst>
            </p:cNvPr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  <a:grpFill/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786D9C1-AE5B-4634-BB78-18F5274FF09C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endParaRPr lang="en-US" sz="6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8AB3E6AE-F584-4D15-82DA-063197390C83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r>
                  <a:rPr lang="en-US" sz="6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C80B99E-1FCE-466E-B505-AA1F80AD3921}"/>
                </a:ext>
              </a:extLst>
            </p:cNvPr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  <a:grpFill/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C80D32C8-3258-4DDE-9B7B-D970EC694A56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endParaRPr lang="en-US" sz="64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57A0E622-93E4-48EA-A5BC-C25CED4F073B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r>
                  <a:rPr lang="vi-VN" sz="6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993160B-90BF-45AC-BBF7-214A8683A54F}"/>
                </a:ext>
              </a:extLst>
            </p:cNvPr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  <a:grpFill/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E59BE23-D254-4A90-9B1C-60541DED14AE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endParaRPr lang="en-US" sz="64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71162E2-7BB9-49BB-9701-FAB2B2B0D424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r>
                  <a:rPr lang="en-US" sz="6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A4CCEFA-2408-489E-9E07-BB3B809EB80F}"/>
                </a:ext>
              </a:extLst>
            </p:cNvPr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  <a:grpFill/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1153B38-7451-45BA-8310-BB97A7592C8B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endParaRPr lang="en-US" sz="64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EC5489D1-FDC4-4130-AB9D-D1C412D0830B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r>
                  <a:rPr lang="en-US" sz="6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ACBF69BF-CB7D-43FD-88B6-2D3C7378CA01}"/>
              </a:ext>
            </a:extLst>
          </p:cNvPr>
          <p:cNvSpPr/>
          <p:nvPr/>
        </p:nvSpPr>
        <p:spPr>
          <a:xfrm>
            <a:off x="11678414" y="5120133"/>
            <a:ext cx="1103564" cy="1194378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6400" dirty="0"/>
          </a:p>
        </p:txBody>
      </p:sp>
      <p:sp>
        <p:nvSpPr>
          <p:cNvPr id="85" name="Freeform 20">
            <a:extLst>
              <a:ext uri="{FF2B5EF4-FFF2-40B4-BE49-F238E27FC236}">
                <a16:creationId xmlns:a16="http://schemas.microsoft.com/office/drawing/2014/main" id="{E2501DA1-0FB9-459C-8306-2A657DADDD2D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823022" y="6611307"/>
            <a:ext cx="869740" cy="2996406"/>
          </a:xfrm>
          <a:prstGeom prst="round1Rect">
            <a:avLst/>
          </a:prstGeom>
          <a:solidFill>
            <a:schemeClr val="bg1"/>
          </a:solidFill>
          <a:ln w="57150">
            <a:solidFill>
              <a:srgbClr val="6600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07013E9-2886-4424-BF33-0C4BEDC6D433}"/>
              </a:ext>
            </a:extLst>
          </p:cNvPr>
          <p:cNvSpPr txBox="1"/>
          <p:nvPr/>
        </p:nvSpPr>
        <p:spPr>
          <a:xfrm>
            <a:off x="851784" y="7635261"/>
            <a:ext cx="28728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Bài giải</a:t>
            </a:r>
            <a:endParaRPr lang="en-US" sz="4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00814000-4BF4-4FC3-B6D9-FD3AEA4D77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0" t="14860" r="18922" b="25555"/>
          <a:stretch/>
        </p:blipFill>
        <p:spPr>
          <a:xfrm>
            <a:off x="-68360" y="7618879"/>
            <a:ext cx="1058948" cy="1133026"/>
          </a:xfrm>
          <a:prstGeom prst="round2DiagRect">
            <a:avLst>
              <a:gd name="adj1" fmla="val 27632"/>
              <a:gd name="adj2" fmla="val 0"/>
            </a:avLst>
          </a:prstGeom>
          <a:solidFill>
            <a:srgbClr val="327E3B"/>
          </a:solidFill>
          <a:ln w="38100" cap="sq">
            <a:solidFill>
              <a:srgbClr val="6600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7F20E7-897A-4935-BE70-4CF7CE129C88}"/>
              </a:ext>
            </a:extLst>
          </p:cNvPr>
          <p:cNvSpPr/>
          <p:nvPr/>
        </p:nvSpPr>
        <p:spPr>
          <a:xfrm>
            <a:off x="1278724" y="2036739"/>
            <a:ext cx="21352675" cy="1757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1110" indent="-1261110" algn="just">
              <a:lnSpc>
                <a:spcPct val="119000"/>
              </a:lnSpc>
              <a:spcAft>
                <a:spcPts val="1600"/>
              </a:spcAft>
              <a:tabLst>
                <a:tab pos="1259840" algn="l"/>
                <a:tab pos="7199630" algn="l"/>
                <a:tab pos="10079990" algn="l"/>
              </a:tabLst>
            </a:pP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thùng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đựng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phía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nửa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thùng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đựng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endParaRPr lang="en-US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460DE0E-8228-4A59-83E9-9770D56848B0}"/>
                  </a:ext>
                </a:extLst>
              </p:cNvPr>
              <p:cNvSpPr/>
              <p:nvPr/>
            </p:nvSpPr>
            <p:spPr>
              <a:xfrm>
                <a:off x="942990" y="5099136"/>
                <a:ext cx="4419030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𝟑𝟐𝟎</m:t>
                      </m:r>
                      <m:r>
                        <a:rPr lang="en-US" sz="64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64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𝟖𝟎</m:t>
                      </m:r>
                      <m:r>
                        <a:rPr lang="en-US" sz="6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lang="en-US" sz="6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460DE0E-8228-4A59-83E9-9770D56848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990" y="5099136"/>
                <a:ext cx="4419030" cy="10772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B6F817D-52D7-43FB-97CB-911C21BD5444}"/>
                  </a:ext>
                </a:extLst>
              </p:cNvPr>
              <p:cNvSpPr/>
              <p:nvPr/>
            </p:nvSpPr>
            <p:spPr>
              <a:xfrm>
                <a:off x="7085758" y="5133534"/>
                <a:ext cx="4031104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400" b="1" dirty="0">
                    <a:solidFill>
                      <a:schemeClr val="bg1"/>
                    </a:solidFill>
                  </a:rPr>
                  <a:t>64</a:t>
                </a:r>
                <a14:m>
                  <m:oMath xmlns:m="http://schemas.openxmlformats.org/officeDocument/2006/math">
                    <m:r>
                      <a:rPr lang="en-US" sz="6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64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64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𝟒𝟎</m:t>
                    </m:r>
                    <m:r>
                      <a:rPr lang="en-US" sz="6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endParaRPr lang="en-US" sz="6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B6F817D-52D7-43FB-97CB-911C21BD5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758" y="5133534"/>
                <a:ext cx="4031104" cy="1077218"/>
              </a:xfrm>
              <a:prstGeom prst="rect">
                <a:avLst/>
              </a:prstGeom>
              <a:blipFill>
                <a:blip r:embed="rId8"/>
                <a:stretch>
                  <a:fillRect l="-9819" t="-18079" b="-40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1A5A8D43-14FF-48EA-AADF-CB635F7CA743}"/>
                  </a:ext>
                </a:extLst>
              </p:cNvPr>
              <p:cNvSpPr/>
              <p:nvPr/>
            </p:nvSpPr>
            <p:spPr>
              <a:xfrm>
                <a:off x="13064396" y="5099134"/>
                <a:ext cx="4031104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400" b="1" dirty="0">
                    <a:solidFill>
                      <a:schemeClr val="bg1"/>
                    </a:solidFill>
                  </a:rPr>
                  <a:t>64</a:t>
                </a:r>
                <a14:m>
                  <m:oMath xmlns:m="http://schemas.openxmlformats.org/officeDocument/2006/math">
                    <m:r>
                      <a:rPr lang="en-US" sz="6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64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64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𝟖𝟎</m:t>
                    </m:r>
                    <m:r>
                      <a:rPr lang="en-US" sz="6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endParaRPr lang="en-US" sz="6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1A5A8D43-14FF-48EA-AADF-CB635F7CA7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4396" y="5099134"/>
                <a:ext cx="4031104" cy="1077218"/>
              </a:xfrm>
              <a:prstGeom prst="rect">
                <a:avLst/>
              </a:prstGeom>
              <a:blipFill>
                <a:blip r:embed="rId9"/>
                <a:stretch>
                  <a:fillRect l="-9834" t="-18079" b="-40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3863B4D-8440-4DE0-9CED-2EA16992B628}"/>
                  </a:ext>
                </a:extLst>
              </p:cNvPr>
              <p:cNvSpPr/>
              <p:nvPr/>
            </p:nvSpPr>
            <p:spPr>
              <a:xfrm>
                <a:off x="18994388" y="5099132"/>
                <a:ext cx="4521622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400" b="1" dirty="0">
                    <a:solidFill>
                      <a:schemeClr val="bg1"/>
                    </a:solidFill>
                  </a:rPr>
                  <a:t>64</a:t>
                </a:r>
                <a14:m>
                  <m:oMath xmlns:m="http://schemas.openxmlformats.org/officeDocument/2006/math">
                    <m:r>
                      <a:rPr lang="en-US" sz="6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64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64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𝟏𝟔𝟎</m:t>
                    </m:r>
                    <m:r>
                      <a:rPr lang="en-US" sz="6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endParaRPr lang="en-US" sz="6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3863B4D-8440-4DE0-9CED-2EA16992B6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94388" y="5099132"/>
                <a:ext cx="4521622" cy="1077218"/>
              </a:xfrm>
              <a:prstGeom prst="rect">
                <a:avLst/>
              </a:prstGeom>
              <a:blipFill>
                <a:blip r:embed="rId10"/>
                <a:stretch>
                  <a:fillRect l="-8895" t="-18079" b="-40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01C7F34-4BFD-4A04-9876-1E0718635DA4}"/>
                  </a:ext>
                </a:extLst>
              </p:cNvPr>
              <p:cNvSpPr/>
              <p:nvPr/>
            </p:nvSpPr>
            <p:spPr>
              <a:xfrm>
                <a:off x="11383" y="7770747"/>
                <a:ext cx="20192548" cy="16260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840">
                  <a:lnSpc>
                    <a:spcPct val="119000"/>
                  </a:lnSpc>
                  <a:tabLst>
                    <a:tab pos="1259840" algn="l"/>
                    <a:tab pos="7199630" algn="l"/>
                    <a:tab pos="10079990" algn="l"/>
                  </a:tabLst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</a:t>
                </a:r>
                <a:r>
                  <a:rPr lang="vi-VN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 tích phần phía dưới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hộp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chữ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nhật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):</a:t>
                </a:r>
              </a:p>
              <a:p>
                <a:pPr marL="1259840">
                  <a:lnSpc>
                    <a:spcPct val="119000"/>
                  </a:lnSpc>
                  <a:tabLst>
                    <a:tab pos="1259840" algn="l"/>
                    <a:tab pos="7199630" algn="l"/>
                    <a:tab pos="10079990" algn="l"/>
                  </a:tabLst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vi-VN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lang="vi-VN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vi-VN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vi-VN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vi-VN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vi-VN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vi-VN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𝟒𝟎</m:t>
                    </m:r>
                    <m:r>
                      <a:rPr lang="vi-VN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𝟔𝟒𝟎</m:t>
                    </m:r>
                    <m:r>
                      <a:rPr lang="vi-VN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01C7F34-4BFD-4A04-9876-1E0718635D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3" y="7770747"/>
                <a:ext cx="20192548" cy="1626023"/>
              </a:xfrm>
              <a:prstGeom prst="rect">
                <a:avLst/>
              </a:prstGeom>
              <a:blipFill>
                <a:blip r:embed="rId11"/>
                <a:stretch>
                  <a:fillRect t="-5263" b="-16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8" name="Picture 67">
            <a:extLst>
              <a:ext uri="{FF2B5EF4-FFF2-40B4-BE49-F238E27FC236}">
                <a16:creationId xmlns:a16="http://schemas.microsoft.com/office/drawing/2014/main" id="{EE92BC90-BCFF-474C-92AB-C9211850F1D0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1517" y="8751904"/>
            <a:ext cx="4931050" cy="355837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-477732" y="9489962"/>
                <a:ext cx="18716180" cy="2011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259840" algn="just">
                  <a:lnSpc>
                    <a:spcPct val="119000"/>
                  </a:lnSpc>
                  <a:tabLst>
                    <a:tab pos="1259840" algn="l"/>
                    <a:tab pos="7199630" algn="l"/>
                    <a:tab pos="10079990" algn="l"/>
                  </a:tabLst>
                </a:pPr>
                <a:r>
                  <a:rPr lang="vi-VN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 tích phần bên trên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nửa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):</a:t>
                </a:r>
              </a:p>
              <a:p>
                <a:pPr marL="1259840" algn="just">
                  <a:lnSpc>
                    <a:spcPct val="119000"/>
                  </a:lnSpc>
                  <a:tabLst>
                    <a:tab pos="1259840" algn="l"/>
                    <a:tab pos="7199630" algn="l"/>
                    <a:tab pos="10079990" algn="l"/>
                  </a:tabLst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vi-VN" sz="44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𝑽</m:t>
                        </m:r>
                      </m:e>
                      <m:sub>
                        <m:r>
                          <a:rPr lang="vi-VN" sz="44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b>
                    </m:sSub>
                    <m:r>
                      <a:rPr lang="vi-VN" sz="44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vi-VN" sz="44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vi-VN" sz="44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den>
                    </m:f>
                    <m:r>
                      <a:rPr lang="vi-VN" sz="44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×</m:t>
                    </m:r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vi-VN" sz="44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𝝅</m:t>
                        </m:r>
                        <m:r>
                          <a:rPr lang="vi-VN" sz="44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44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vi-VN" sz="44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vi-VN" sz="44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4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.</m:t>
                        </m:r>
                        <m:r>
                          <a:rPr lang="vi-VN" sz="44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𝟒𝟎</m:t>
                        </m:r>
                      </m:e>
                    </m:d>
                    <m:r>
                      <a:rPr lang="vi-VN" sz="44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vi-VN" sz="44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𝟖𝟎</m:t>
                    </m:r>
                    <m:r>
                      <a:rPr lang="vi-VN" sz="44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𝝅</m:t>
                    </m:r>
                    <m:r>
                      <a:rPr lang="vi-VN" sz="44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77732" y="9489962"/>
                <a:ext cx="18716180" cy="2011833"/>
              </a:xfrm>
              <a:prstGeom prst="rect">
                <a:avLst/>
              </a:prstGeom>
              <a:blipFill>
                <a:blip r:embed="rId13"/>
                <a:stretch>
                  <a:fillRect t="-4242"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543989" y="11540048"/>
                <a:ext cx="20152252" cy="820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259840" algn="just">
                  <a:lnSpc>
                    <a:spcPct val="119000"/>
                  </a:lnSpc>
                  <a:tabLst>
                    <a:tab pos="1259840" algn="l"/>
                    <a:tab pos="7199630" algn="l"/>
                    <a:tab pos="10079990" algn="l"/>
                  </a:tabLst>
                </a:pPr>
                <a:r>
                  <a:rPr lang="vi-VN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thùng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đựng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thư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vi-VN" sz="44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𝑽</m:t>
                    </m:r>
                    <m:r>
                      <a:rPr lang="vi-VN" sz="44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vi-VN" sz="44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𝑽</m:t>
                        </m:r>
                      </m:e>
                      <m:sub>
                        <m:r>
                          <a:rPr lang="vi-VN" sz="44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sub>
                    </m:sSub>
                    <m:r>
                      <a:rPr lang="vi-VN" sz="44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vi-VN" sz="44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𝑽</m:t>
                        </m:r>
                      </m:e>
                      <m:sub>
                        <m:r>
                          <a:rPr lang="vi-VN" sz="44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b>
                    </m:sSub>
                    <m:r>
                      <a:rPr lang="vi-VN" sz="44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vi-VN" sz="44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𝟔𝟒𝟎</m:t>
                    </m:r>
                    <m:r>
                      <a:rPr lang="vi-VN" sz="44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r>
                      <a:rPr lang="vi-VN" sz="44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𝟖𝟎</m:t>
                    </m:r>
                    <m:r>
                      <a:rPr lang="vi-VN" sz="44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𝝅</m:t>
                    </m:r>
                    <m:r>
                      <a:rPr lang="vi-VN" sz="44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r>
                  <a:rPr lang="vi-VN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43989" y="11540048"/>
                <a:ext cx="20152252" cy="820289"/>
              </a:xfrm>
              <a:prstGeom prst="rect">
                <a:avLst/>
              </a:prstGeom>
              <a:blipFill>
                <a:blip r:embed="rId14"/>
                <a:stretch>
                  <a:fillRect t="-963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38027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9" grpId="0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427;p3"/>
          <p:cNvGrpSpPr/>
          <p:nvPr/>
        </p:nvGrpSpPr>
        <p:grpSpPr>
          <a:xfrm>
            <a:off x="460991" y="3777521"/>
            <a:ext cx="23556178" cy="1501378"/>
            <a:chOff x="241306" y="2243791"/>
            <a:chExt cx="11778089" cy="750689"/>
          </a:xfrm>
        </p:grpSpPr>
        <p:sp>
          <p:nvSpPr>
            <p:cNvPr id="51" name="Google Shape;428;p3"/>
            <p:cNvSpPr/>
            <p:nvPr/>
          </p:nvSpPr>
          <p:spPr>
            <a:xfrm>
              <a:off x="3538287" y="2243792"/>
              <a:ext cx="2468235" cy="750686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48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endParaRPr>
            </a:p>
          </p:txBody>
        </p:sp>
        <p:sp>
          <p:nvSpPr>
            <p:cNvPr id="52" name="Google Shape;429;p3"/>
            <p:cNvSpPr/>
            <p:nvPr/>
          </p:nvSpPr>
          <p:spPr>
            <a:xfrm>
              <a:off x="3247742" y="2303047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Tahoma"/>
                </a:rPr>
                <a:t>B</a:t>
              </a:r>
              <a:endParaRPr sz="4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53" name="Google Shape;430;p3"/>
            <p:cNvSpPr/>
            <p:nvPr/>
          </p:nvSpPr>
          <p:spPr>
            <a:xfrm>
              <a:off x="531851" y="2243792"/>
              <a:ext cx="2468235" cy="750686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48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endParaRPr>
            </a:p>
          </p:txBody>
        </p:sp>
        <p:sp>
          <p:nvSpPr>
            <p:cNvPr id="54" name="Google Shape;431;p3"/>
            <p:cNvSpPr/>
            <p:nvPr/>
          </p:nvSpPr>
          <p:spPr>
            <a:xfrm>
              <a:off x="241306" y="2303047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Tahoma"/>
                </a:rPr>
                <a:t>A</a:t>
              </a:r>
              <a:endParaRPr sz="4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55" name="Google Shape;432;p3"/>
            <p:cNvSpPr/>
            <p:nvPr/>
          </p:nvSpPr>
          <p:spPr>
            <a:xfrm>
              <a:off x="6544723" y="2243792"/>
              <a:ext cx="2468235" cy="75068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48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endParaRPr>
            </a:p>
          </p:txBody>
        </p:sp>
        <p:sp>
          <p:nvSpPr>
            <p:cNvPr id="56" name="Google Shape;433;p3"/>
            <p:cNvSpPr/>
            <p:nvPr/>
          </p:nvSpPr>
          <p:spPr>
            <a:xfrm>
              <a:off x="6254178" y="2303047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Tahoma"/>
                </a:rPr>
                <a:t>C</a:t>
              </a:r>
              <a:endParaRPr sz="4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57" name="Google Shape;434;p3"/>
            <p:cNvSpPr/>
            <p:nvPr/>
          </p:nvSpPr>
          <p:spPr>
            <a:xfrm>
              <a:off x="9551160" y="2243791"/>
              <a:ext cx="2468235" cy="750687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48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endParaRPr>
            </a:p>
          </p:txBody>
        </p:sp>
        <p:sp>
          <p:nvSpPr>
            <p:cNvPr id="58" name="Google Shape;435;p3"/>
            <p:cNvSpPr/>
            <p:nvPr/>
          </p:nvSpPr>
          <p:spPr>
            <a:xfrm>
              <a:off x="9260615" y="2303047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Tahoma"/>
                </a:rPr>
                <a:t>D</a:t>
              </a:r>
              <a:endParaRPr sz="4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8100" y="178725"/>
            <a:ext cx="24090260" cy="3411166"/>
            <a:chOff x="923003" y="4031852"/>
            <a:chExt cx="24090260" cy="6517044"/>
          </a:xfrm>
        </p:grpSpPr>
        <p:sp>
          <p:nvSpPr>
            <p:cNvPr id="41" name="Rounded Rectangle 40"/>
            <p:cNvSpPr/>
            <p:nvPr/>
          </p:nvSpPr>
          <p:spPr>
            <a:xfrm>
              <a:off x="1272210" y="4426858"/>
              <a:ext cx="23741053" cy="6122038"/>
            </a:xfrm>
            <a:prstGeom prst="roundRect">
              <a:avLst>
                <a:gd name="adj" fmla="val 4376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923003" y="4031852"/>
              <a:ext cx="3625871" cy="1679528"/>
              <a:chOff x="923003" y="4031852"/>
              <a:chExt cx="3625871" cy="1679528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494502" y="4110083"/>
                <a:ext cx="3054372" cy="1601297"/>
                <a:chOff x="2161252" y="4472033"/>
                <a:chExt cx="3054372" cy="1601297"/>
              </a:xfrm>
            </p:grpSpPr>
            <p:sp>
              <p:nvSpPr>
                <p:cNvPr id="46" name="Freeform 20"/>
                <p:cNvSpPr>
                  <a:spLocks/>
                </p:cNvSpPr>
                <p:nvPr/>
              </p:nvSpPr>
              <p:spPr bwMode="auto">
                <a:xfrm rot="5400000">
                  <a:off x="2924025" y="3709260"/>
                  <a:ext cx="1528826" cy="3054372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chemeClr val="bg1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8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2520998" y="4485708"/>
                  <a:ext cx="2535856" cy="15876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8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 10</a:t>
                  </a:r>
                </a:p>
              </p:txBody>
            </p:sp>
          </p:grpSp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599" t="21515" r="9759" b="14519"/>
              <a:stretch/>
            </p:blipFill>
            <p:spPr>
              <a:xfrm>
                <a:off x="923003" y="40318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sp>
        <p:nvSpPr>
          <p:cNvPr id="35" name="Rounded Rectangle 34"/>
          <p:cNvSpPr/>
          <p:nvPr/>
        </p:nvSpPr>
        <p:spPr>
          <a:xfrm>
            <a:off x="279084" y="5735255"/>
            <a:ext cx="19911097" cy="7802022"/>
          </a:xfrm>
          <a:prstGeom prst="roundRect">
            <a:avLst>
              <a:gd name="adj" fmla="val 2239"/>
            </a:avLst>
          </a:prstGeom>
          <a:solidFill>
            <a:srgbClr val="C3D69B"/>
          </a:solidFill>
          <a:ln w="28575"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489335" y="3891122"/>
            <a:ext cx="1088530" cy="100053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en-US" sz="4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Freeform 20"/>
          <p:cNvSpPr>
            <a:spLocks/>
          </p:cNvSpPr>
          <p:nvPr/>
        </p:nvSpPr>
        <p:spPr bwMode="auto">
          <a:xfrm rot="16200000" flipV="1">
            <a:off x="2030270" y="4172122"/>
            <a:ext cx="869740" cy="2991824"/>
          </a:xfrm>
          <a:prstGeom prst="round1Rect">
            <a:avLst/>
          </a:prstGeom>
          <a:solidFill>
            <a:schemeClr val="bg1"/>
          </a:solidFill>
          <a:ln w="57150">
            <a:solidFill>
              <a:srgbClr val="6600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20148" y="5199690"/>
            <a:ext cx="2872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Bài giải</a:t>
            </a:r>
            <a:endParaRPr lang="en-US" sz="4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0" t="14860" r="18922" b="25555"/>
          <a:stretch/>
        </p:blipFill>
        <p:spPr>
          <a:xfrm>
            <a:off x="-26309" y="5088623"/>
            <a:ext cx="1057330" cy="1133026"/>
          </a:xfrm>
          <a:prstGeom prst="round2DiagRect">
            <a:avLst>
              <a:gd name="adj1" fmla="val 27632"/>
              <a:gd name="adj2" fmla="val 0"/>
            </a:avLst>
          </a:prstGeom>
          <a:solidFill>
            <a:srgbClr val="327E3B"/>
          </a:solidFill>
          <a:ln w="38100" cap="sq">
            <a:solidFill>
              <a:srgbClr val="6600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D694B71-F1F5-4175-B6F7-6FBB382F241B}"/>
                  </a:ext>
                </a:extLst>
              </p:cNvPr>
              <p:cNvSpPr/>
              <p:nvPr/>
            </p:nvSpPr>
            <p:spPr>
              <a:xfrm>
                <a:off x="889668" y="1057827"/>
                <a:ext cx="21817016" cy="2357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Bef>
                    <a:spcPts val="1200"/>
                  </a:spcBef>
                  <a:buClr>
                    <a:srgbClr val="0000FF"/>
                  </a:buClr>
                  <a:tabLst>
                    <a:tab pos="1259840" algn="l"/>
                  </a:tabLst>
                </a:pPr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 không gian, cho hình thang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𝑨𝑩𝑪𝑫</m:t>
                    </m:r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𝑨</m:t>
                    </m:r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𝑫</m:t>
                    </m:r>
                    <m:r>
                      <a:rPr lang="en-US" sz="4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,</m:t>
                    </m:r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có độ dài các cạnh là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𝑨𝑫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𝒂</m:t>
                    </m:r>
                    <m:r>
                      <a:rPr lang="en-US" sz="4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,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𝑨𝑩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𝟓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𝒂</m:t>
                    </m:r>
                    <m:r>
                      <a:rPr lang="en-US" sz="4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,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𝑪𝑫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𝟐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𝒂</m:t>
                    </m:r>
                    <m:r>
                      <a:rPr lang="en-US" sz="4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Tính thể tích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𝑽</m:t>
                    </m:r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vật thể tròn xoay khi quay hình thang trên quanh trục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𝑨𝑩</m:t>
                    </m:r>
                    <m:r>
                      <a:rPr lang="en-US" sz="4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D694B71-F1F5-4175-B6F7-6FBB382F24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668" y="1057827"/>
                <a:ext cx="21817016" cy="2357312"/>
              </a:xfrm>
              <a:prstGeom prst="rect">
                <a:avLst/>
              </a:prstGeom>
              <a:blipFill>
                <a:blip r:embed="rId5"/>
                <a:stretch>
                  <a:fillRect l="-1146" t="-4404" r="-1844" b="-11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DF583366-DD82-48D6-BDA2-7DF68F958A3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3758" y="6060584"/>
            <a:ext cx="4010241" cy="559801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9B9A078-7B7C-42FA-8A1C-2A5158F59505}"/>
                  </a:ext>
                </a:extLst>
              </p:cNvPr>
              <p:cNvSpPr/>
              <p:nvPr/>
            </p:nvSpPr>
            <p:spPr>
              <a:xfrm>
                <a:off x="8045577" y="4063569"/>
                <a:ext cx="313624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4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4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48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9B9A078-7B7C-42FA-8A1C-2A5158F595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577" y="4063569"/>
                <a:ext cx="3136243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4321CF1-1C27-4432-B364-324B9A272C2C}"/>
                  </a:ext>
                </a:extLst>
              </p:cNvPr>
              <p:cNvSpPr/>
              <p:nvPr/>
            </p:nvSpPr>
            <p:spPr>
              <a:xfrm>
                <a:off x="2015041" y="4131723"/>
                <a:ext cx="313624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4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4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48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4321CF1-1C27-4432-B364-324B9A272C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5041" y="4131723"/>
                <a:ext cx="3136243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03EDB41-38AF-4152-9C49-5D51838C9A97}"/>
                  </a:ext>
                </a:extLst>
              </p:cNvPr>
              <p:cNvSpPr/>
              <p:nvPr/>
            </p:nvSpPr>
            <p:spPr>
              <a:xfrm>
                <a:off x="14224545" y="3691541"/>
                <a:ext cx="3238835" cy="14950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4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48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03EDB41-38AF-4152-9C49-5D51838C9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4545" y="3691541"/>
                <a:ext cx="3238835" cy="149508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AB0C555-E25F-444D-AB22-C86A46B482BA}"/>
                  </a:ext>
                </a:extLst>
              </p:cNvPr>
              <p:cNvSpPr/>
              <p:nvPr/>
            </p:nvSpPr>
            <p:spPr>
              <a:xfrm>
                <a:off x="20126446" y="3786595"/>
                <a:ext cx="3716530" cy="14800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4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4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48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AB0C555-E25F-444D-AB22-C86A46B482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6446" y="3786595"/>
                <a:ext cx="3716530" cy="14800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49F24FE-9981-472F-8892-61D34636C008}"/>
                  </a:ext>
                </a:extLst>
              </p:cNvPr>
              <p:cNvSpPr/>
              <p:nvPr/>
            </p:nvSpPr>
            <p:spPr>
              <a:xfrm>
                <a:off x="-822502" y="6332716"/>
                <a:ext cx="20891488" cy="1511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840" algn="just">
                  <a:lnSpc>
                    <a:spcPct val="115000"/>
                  </a:lnSpc>
                </a:pPr>
                <a:r>
                  <a:rPr lang="en-US" sz="42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42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𝑯</m:t>
                    </m:r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2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2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chiếu</a:t>
                </a:r>
                <a:r>
                  <a:rPr lang="en-US" sz="42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2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𝑪</m:t>
                    </m:r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4200" b="1" dirty="0">
                    <a:solidFill>
                      <a:srgbClr val="0033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𝑨𝑩</m:t>
                    </m:r>
                  </m:oMath>
                </a14:m>
                <a:r>
                  <a:rPr lang="en-US" sz="4200" b="1" dirty="0">
                    <a:solidFill>
                      <a:srgbClr val="0033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</a:t>
                </a:r>
                <a:r>
                  <a:rPr lang="en-US" sz="42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ra: </a:t>
                </a:r>
                <a14:m>
                  <m:oMath xmlns:m="http://schemas.openxmlformats.org/officeDocument/2006/math">
                    <m:r>
                      <a:rPr lang="en-US" sz="42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𝑨𝑫𝑪𝑯</m:t>
                    </m:r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2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2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chữ</a:t>
                </a:r>
                <a:r>
                  <a:rPr lang="en-US" sz="42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nhật</a:t>
                </a:r>
                <a:r>
                  <a:rPr lang="en-US" sz="42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2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</a:t>
                </a:r>
                <a:r>
                  <a:rPr lang="en-US" sz="42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ra </a:t>
                </a:r>
                <a14:m>
                  <m:oMath xmlns:m="http://schemas.openxmlformats.org/officeDocument/2006/math"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𝑨𝑯</m:t>
                    </m:r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𝟐</m:t>
                    </m:r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𝒂</m:t>
                    </m:r>
                    <m:r>
                      <a:rPr lang="en-US" sz="4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,</m:t>
                    </m:r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𝑩𝑯</m:t>
                    </m:r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𝟑</m:t>
                    </m:r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𝒂</m:t>
                    </m:r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49F24FE-9981-472F-8892-61D34636C0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22502" y="6332716"/>
                <a:ext cx="20891488" cy="1511055"/>
              </a:xfrm>
              <a:prstGeom prst="rect">
                <a:avLst/>
              </a:prstGeom>
              <a:blipFill>
                <a:blip r:embed="rId12"/>
                <a:stretch>
                  <a:fillRect t="-6855" r="-1868" b="-16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6A6F897-56FD-4EE4-AEB7-3EBF7A3504BA}"/>
                  </a:ext>
                </a:extLst>
              </p:cNvPr>
              <p:cNvSpPr/>
              <p:nvPr/>
            </p:nvSpPr>
            <p:spPr>
              <a:xfrm>
                <a:off x="-297404" y="8100009"/>
                <a:ext cx="20365770" cy="41198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840" algn="just">
                  <a:lnSpc>
                    <a:spcPct val="115000"/>
                  </a:lnSpc>
                </a:pPr>
                <a:r>
                  <a:rPr lang="en-US" sz="42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 quay </a:t>
                </a:r>
                <a:r>
                  <a:rPr lang="en-US" sz="42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2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thang </a:t>
                </a:r>
                <a14:m>
                  <m:oMath xmlns:m="http://schemas.openxmlformats.org/officeDocument/2006/math"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𝑨𝑩𝑪𝑫</m:t>
                    </m:r>
                    <m:r>
                      <a:rPr lang="en-US" sz="4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en-US" sz="42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𝑨𝑩</m:t>
                    </m:r>
                  </m:oMath>
                </a14:m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ta </a:t>
                </a:r>
                <a:r>
                  <a:rPr lang="en-US" sz="42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pPr marL="1259840" indent="-457200" algn="just">
                  <a:lnSpc>
                    <a:spcPct val="115000"/>
                  </a:lnSpc>
                  <a:spcAft>
                    <a:spcPts val="1600"/>
                  </a:spcAft>
                </a:pPr>
                <a:r>
                  <a:rPr lang="vi-VN" sz="42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</a:t>
                </a:r>
                <a:r>
                  <a:rPr lang="en-US" sz="42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Khối </a:t>
                </a:r>
                <a:r>
                  <a:rPr lang="en-US" sz="42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𝑽</m:t>
                        </m:r>
                      </m:e>
                      <m:sub>
                        <m: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2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𝒉</m:t>
                        </m:r>
                      </m:e>
                      <m:sub>
                        <m: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sub>
                    </m:sSub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𝑨𝑯</m:t>
                    </m:r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𝟐</m:t>
                    </m:r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𝒂</m:t>
                    </m:r>
                  </m:oMath>
                </a14:m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2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𝒓</m:t>
                        </m:r>
                      </m:e>
                      <m:sub>
                        <m: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sub>
                    </m:sSub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𝑨𝑫</m:t>
                    </m:r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𝒂</m:t>
                    </m:r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⇒</m:t>
                    </m:r>
                    <m:sSub>
                      <m:sSubPr>
                        <m:ctrlP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𝑽</m:t>
                        </m:r>
                      </m:e>
                      <m:sub>
                        <m: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sub>
                    </m:sSub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𝟐</m:t>
                    </m:r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𝝅</m:t>
                    </m:r>
                    <m:sSup>
                      <m:sSupPr>
                        <m:ctrlP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𝒂</m:t>
                        </m:r>
                      </m:e>
                      <m:sup>
                        <m: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4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259840" indent="-457200">
                  <a:lnSpc>
                    <a:spcPct val="115000"/>
                  </a:lnSpc>
                  <a:spcAft>
                    <a:spcPts val="1600"/>
                  </a:spcAft>
                </a:pPr>
                <a:r>
                  <a:rPr lang="vi-VN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 </a:t>
                </a:r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𝑽</m:t>
                        </m:r>
                      </m:e>
                      <m:sub>
                        <m: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2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𝒉</m:t>
                        </m:r>
                      </m:e>
                      <m:sub>
                        <m: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b>
                    </m:sSub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𝑩𝑯</m:t>
                    </m:r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𝟑</m:t>
                    </m:r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𝒂</m:t>
                    </m:r>
                  </m:oMath>
                </a14:m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2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𝒓</m:t>
                        </m:r>
                      </m:e>
                      <m:sub>
                        <m: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sub>
                    </m:sSub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𝑪𝑯</m:t>
                    </m:r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𝒂</m:t>
                    </m:r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⇒</m:t>
                    </m:r>
                    <m:sSub>
                      <m:sSubPr>
                        <m:ctrlP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𝑽</m:t>
                        </m:r>
                      </m:e>
                      <m:sub>
                        <m: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b>
                    </m:sSub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𝝅</m:t>
                    </m:r>
                    <m:sSup>
                      <m:sSupPr>
                        <m:ctrlP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𝒂</m:t>
                        </m:r>
                      </m:e>
                      <m:sup>
                        <m: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4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6A6F897-56FD-4EE4-AEB7-3EBF7A3504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7404" y="8100009"/>
                <a:ext cx="20365770" cy="4119846"/>
              </a:xfrm>
              <a:prstGeom prst="rect">
                <a:avLst/>
              </a:prstGeom>
              <a:blipFill>
                <a:blip r:embed="rId13"/>
                <a:stretch>
                  <a:fillRect t="-2515" r="-1916" b="-221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DF31B61-C784-4CA3-A407-625BFB85AA4E}"/>
                  </a:ext>
                </a:extLst>
              </p:cNvPr>
              <p:cNvSpPr/>
              <p:nvPr/>
            </p:nvSpPr>
            <p:spPr>
              <a:xfrm>
                <a:off x="-701305" y="12373979"/>
                <a:ext cx="20891486" cy="7820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840" algn="just">
                  <a:lnSpc>
                    <a:spcPct val="115000"/>
                  </a:lnSpc>
                </a:pPr>
                <a:r>
                  <a:rPr lang="en-US" sz="42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</a:t>
                </a:r>
                <a:r>
                  <a:rPr lang="en-US" sz="42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2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2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42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2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xoay</a:t>
                </a:r>
                <a:r>
                  <a:rPr lang="en-US" sz="42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cần</a:t>
                </a:r>
                <a:r>
                  <a:rPr lang="en-US" sz="42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tìm</a:t>
                </a:r>
                <a:r>
                  <a:rPr lang="en-US" sz="42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2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𝑽</m:t>
                    </m:r>
                    <m:r>
                      <a:rPr lang="en-US" sz="42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=</m:t>
                    </m:r>
                    <m:sSub>
                      <m:sSubPr>
                        <m:ctrlP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4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𝑽</m:t>
                        </m:r>
                      </m:e>
                      <m:sub>
                        <m:r>
                          <a:rPr lang="en-US" sz="4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sub>
                    </m:sSub>
                    <m:r>
                      <a:rPr lang="en-US" sz="42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+</m:t>
                    </m:r>
                    <m:sSub>
                      <m:sSubPr>
                        <m:ctrlP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4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𝑽</m:t>
                        </m:r>
                      </m:e>
                      <m:sub>
                        <m:r>
                          <a:rPr lang="en-US" sz="4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b>
                    </m:sSub>
                    <m:r>
                      <a:rPr lang="en-US" sz="42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2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𝟑</m:t>
                    </m:r>
                    <m:r>
                      <a:rPr lang="en-US" sz="42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𝝅</m:t>
                    </m:r>
                    <m:sSup>
                      <m:sSupPr>
                        <m:ctrlPr>
                          <a:rPr lang="en-US" sz="4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4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𝒂</m:t>
                        </m:r>
                      </m:e>
                      <m:sup>
                        <m:r>
                          <a:rPr lang="en-US" sz="4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DF31B61-C784-4CA3-A407-625BFB85AA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01305" y="12373979"/>
                <a:ext cx="20891486" cy="782009"/>
              </a:xfrm>
              <a:prstGeom prst="rect">
                <a:avLst/>
              </a:prstGeom>
              <a:blipFill>
                <a:blip r:embed="rId14"/>
                <a:stretch>
                  <a:fillRect t="-11719" b="-34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695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8" grpId="0" animBg="1"/>
      <p:bldP spid="70" grpId="0" animBg="1"/>
      <p:bldP spid="71" grpId="0"/>
      <p:bldP spid="3" grpId="0"/>
      <p:bldP spid="4" grpId="0"/>
      <p:bldP spid="6" grpId="0"/>
      <p:bldP spid="8" grpId="0"/>
      <p:bldP spid="10" grpId="0"/>
      <p:bldP spid="12" grpId="0"/>
      <p:bldP spid="14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Google Shape;427;p3"/>
          <p:cNvGrpSpPr/>
          <p:nvPr/>
        </p:nvGrpSpPr>
        <p:grpSpPr>
          <a:xfrm>
            <a:off x="1662058" y="9551976"/>
            <a:ext cx="21151916" cy="4114032"/>
            <a:chOff x="585350" y="2253607"/>
            <a:chExt cx="8384559" cy="1387609"/>
          </a:xfrm>
        </p:grpSpPr>
        <p:sp>
          <p:nvSpPr>
            <p:cNvPr id="428" name="Google Shape;428;p3"/>
            <p:cNvSpPr/>
            <p:nvPr/>
          </p:nvSpPr>
          <p:spPr>
            <a:xfrm>
              <a:off x="5726155" y="2253607"/>
              <a:ext cx="3206773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endParaRPr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5491003" y="2314512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 dirty="0">
                  <a:solidFill>
                    <a:schemeClr val="l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Tahoma"/>
                </a:rPr>
                <a:t>B</a:t>
              </a:r>
              <a:endParaRPr sz="6400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875895" y="2253607"/>
              <a:ext cx="3261913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endParaRPr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585350" y="2293781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 dirty="0">
                  <a:solidFill>
                    <a:schemeClr val="l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Tahoma"/>
                </a:rPr>
                <a:t>A</a:t>
              </a:r>
              <a:endParaRPr sz="6400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875895" y="3023948"/>
              <a:ext cx="3261913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endParaRPr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585350" y="3083203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 dirty="0">
                  <a:solidFill>
                    <a:schemeClr val="l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Tahoma"/>
                </a:rPr>
                <a:t>C</a:t>
              </a:r>
              <a:endParaRPr sz="6400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5763136" y="3023948"/>
              <a:ext cx="3206773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endParaRPr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5491003" y="3071756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 dirty="0">
                  <a:solidFill>
                    <a:schemeClr val="l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Tahoma"/>
                </a:rPr>
                <a:t>D</a:t>
              </a:r>
              <a:endParaRPr sz="6400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441" name="Google Shape;441;p3"/>
          <p:cNvGrpSpPr/>
          <p:nvPr/>
        </p:nvGrpSpPr>
        <p:grpSpPr>
          <a:xfrm>
            <a:off x="-30480" y="1643262"/>
            <a:ext cx="23693982" cy="7686657"/>
            <a:chOff x="923003" y="3917552"/>
            <a:chExt cx="23943879" cy="7267355"/>
          </a:xfrm>
        </p:grpSpPr>
        <p:sp>
          <p:nvSpPr>
            <p:cNvPr id="442" name="Google Shape;442;p3"/>
            <p:cNvSpPr/>
            <p:nvPr/>
          </p:nvSpPr>
          <p:spPr>
            <a:xfrm>
              <a:off x="1272210" y="4426857"/>
              <a:ext cx="18579621" cy="6758050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 cap="flat" cmpd="sng">
              <a:solidFill>
                <a:srgbClr val="91720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b="1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endParaRPr>
            </a:p>
          </p:txBody>
        </p:sp>
        <p:sp>
          <p:nvSpPr>
            <p:cNvPr id="443" name="Google Shape;443;p3"/>
            <p:cNvSpPr txBox="1"/>
            <p:nvPr/>
          </p:nvSpPr>
          <p:spPr>
            <a:xfrm>
              <a:off x="1969709" y="4803636"/>
              <a:ext cx="22897173" cy="7856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700" rIns="91426" bIns="45700" anchor="t" anchorCtr="0">
              <a:spAutoFit/>
            </a:bodyPr>
            <a:lstStyle/>
            <a:p>
              <a:pPr algn="just"/>
              <a:r>
                <a: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	</a:t>
              </a:r>
            </a:p>
          </p:txBody>
        </p:sp>
        <p:grpSp>
          <p:nvGrpSpPr>
            <p:cNvPr id="444" name="Google Shape;444;p3"/>
            <p:cNvGrpSpPr/>
            <p:nvPr/>
          </p:nvGrpSpPr>
          <p:grpSpPr>
            <a:xfrm>
              <a:off x="923003" y="3917552"/>
              <a:ext cx="3467100" cy="1040476"/>
              <a:chOff x="923003" y="3917552"/>
              <a:chExt cx="3467100" cy="1040476"/>
            </a:xfrm>
          </p:grpSpPr>
          <p:grpSp>
            <p:nvGrpSpPr>
              <p:cNvPr id="445" name="Google Shape;445;p3"/>
              <p:cNvGrpSpPr/>
              <p:nvPr/>
            </p:nvGrpSpPr>
            <p:grpSpPr>
              <a:xfrm>
                <a:off x="1362045" y="4056328"/>
                <a:ext cx="3028058" cy="832104"/>
                <a:chOff x="2028795" y="4418278"/>
                <a:chExt cx="3028058" cy="832104"/>
              </a:xfrm>
            </p:grpSpPr>
            <p:sp>
              <p:nvSpPr>
                <p:cNvPr id="446" name="Google Shape;446;p3"/>
                <p:cNvSpPr/>
                <p:nvPr/>
              </p:nvSpPr>
              <p:spPr>
                <a:xfrm rot="5400000">
                  <a:off x="3126772" y="3320301"/>
                  <a:ext cx="832104" cy="3028058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chemeClr val="lt1"/>
                </a:solidFill>
                <a:ln w="57150" cap="flat" cmpd="sng">
                  <a:solidFill>
                    <a:srgbClr val="91720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6" tIns="45700" rIns="91426" bIns="45700" anchor="t" anchorCtr="0">
                  <a:noAutofit/>
                </a:bodyPr>
                <a:lstStyle/>
                <a:p>
                  <a:endParaRPr b="1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Tahoma"/>
                  </a:endParaRPr>
                </a:p>
              </p:txBody>
            </p:sp>
            <p:sp>
              <p:nvSpPr>
                <p:cNvPr id="447" name="Google Shape;447;p3"/>
                <p:cNvSpPr txBox="1"/>
                <p:nvPr/>
              </p:nvSpPr>
              <p:spPr>
                <a:xfrm>
                  <a:off x="2636457" y="4484996"/>
                  <a:ext cx="2420396" cy="7565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6" tIns="45700" rIns="91426" bIns="45700" anchor="t" anchorCtr="0">
                  <a:spAutoFit/>
                </a:bodyPr>
                <a:lstStyle/>
                <a:p>
                  <a:pPr algn="ctr"/>
                  <a:r>
                    <a:rPr lang="en-US" sz="4600" b="1" dirty="0">
                      <a:solidFill>
                        <a:schemeClr val="dk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Tahoma"/>
                    </a:rPr>
                    <a:t>CÂU 11</a:t>
                  </a:r>
                  <a:endParaRPr sz="4600" b="1" dirty="0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Tahoma"/>
                  </a:endParaRPr>
                </a:p>
              </p:txBody>
            </p:sp>
          </p:grpSp>
          <p:pic>
            <p:nvPicPr>
              <p:cNvPr id="448" name="Google Shape;448;p3"/>
              <p:cNvPicPr preferRelativeResize="0"/>
              <p:nvPr/>
            </p:nvPicPr>
            <p:blipFill rotWithShape="1">
              <a:blip r:embed="rId3">
                <a:alphaModFix/>
              </a:blip>
              <a:srcRect l="15599" t="21515" r="9758" b="14519"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noFill/>
              <a:ln w="38100" cap="sq" cmpd="sng">
                <a:solidFill>
                  <a:srgbClr val="91720D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254000" algn="tl" rotWithShape="0">
                  <a:srgbClr val="000000">
                    <a:alpha val="42745"/>
                  </a:srgbClr>
                </a:outerShdw>
              </a:effectLst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59538" y="3134801"/>
                <a:ext cx="17957626" cy="62932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</a:pP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tấm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tôn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chữ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nhật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kích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thước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80cm x 360cm,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người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thùng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đựng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nước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80cm,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xem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minh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họa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dưới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đây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):</a:t>
                </a:r>
              </a:p>
              <a:p>
                <a:pPr algn="just">
                  <a:lnSpc>
                    <a:spcPct val="107000"/>
                  </a:lnSpc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C1: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Gò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tấm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tôn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ban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đầu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thành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thùng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algn="just">
                  <a:lnSpc>
                    <a:spcPct val="107000"/>
                  </a:lnSpc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C2: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Cắt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tấm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tôn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ban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đầu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thành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tấm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nhau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rồi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gò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mỗi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tấm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thành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thùng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indent="179706" algn="just">
                  <a:lnSpc>
                    <a:spcPct val="107000"/>
                  </a:lnSpc>
                </a:pP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thùng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gò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tổng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thùng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gò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2.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tỉ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538" y="3134801"/>
                <a:ext cx="17957626" cy="6293261"/>
              </a:xfrm>
              <a:prstGeom prst="rect">
                <a:avLst/>
              </a:prstGeom>
              <a:blipFill>
                <a:blip r:embed="rId4"/>
                <a:stretch>
                  <a:fillRect l="-1358" t="-2227" r="-2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1620" y="2379458"/>
            <a:ext cx="4955702" cy="629027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213573" y="9673740"/>
                <a:ext cx="2828478" cy="1600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  <m:r>
                        <a:rPr lang="en-US" sz="4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3573" y="9673740"/>
                <a:ext cx="2828478" cy="16008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6326443" y="9740528"/>
                <a:ext cx="5478486" cy="1596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  <m:r>
                        <a:rPr lang="en-US" sz="4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4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6443" y="9740528"/>
                <a:ext cx="5478486" cy="15960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545033" y="11728398"/>
                <a:ext cx="6165554" cy="1596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  <m:r>
                        <a:rPr lang="en-US" sz="4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4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033" y="11728398"/>
                <a:ext cx="6165554" cy="159601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7057329" y="12119986"/>
                <a:ext cx="4016714" cy="1596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  <m:r>
                        <a:rPr lang="en-US" sz="4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4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7329" y="12119986"/>
                <a:ext cx="4016714" cy="159601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825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421;p3"/>
          <p:cNvGrpSpPr/>
          <p:nvPr/>
        </p:nvGrpSpPr>
        <p:grpSpPr>
          <a:xfrm>
            <a:off x="338624" y="1492059"/>
            <a:ext cx="24075856" cy="6857138"/>
            <a:chOff x="48567" y="4381500"/>
            <a:chExt cx="24458622" cy="6051820"/>
          </a:xfrm>
        </p:grpSpPr>
        <p:sp>
          <p:nvSpPr>
            <p:cNvPr id="24" name="Google Shape;422;p3"/>
            <p:cNvSpPr/>
            <p:nvPr/>
          </p:nvSpPr>
          <p:spPr>
            <a:xfrm>
              <a:off x="265203" y="4961099"/>
              <a:ext cx="24241986" cy="5472221"/>
            </a:xfrm>
            <a:prstGeom prst="roundRect">
              <a:avLst>
                <a:gd name="adj" fmla="val 2239"/>
              </a:avLst>
            </a:prstGeom>
            <a:solidFill>
              <a:srgbClr val="D0E3A6"/>
            </a:solidFill>
            <a:ln w="28575" cap="flat" cmpd="sng">
              <a:solidFill>
                <a:srgbClr val="5252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grpSp>
          <p:nvGrpSpPr>
            <p:cNvPr id="25" name="Google Shape;423;p3"/>
            <p:cNvGrpSpPr/>
            <p:nvPr/>
          </p:nvGrpSpPr>
          <p:grpSpPr>
            <a:xfrm>
              <a:off x="48567" y="4381500"/>
              <a:ext cx="3833528" cy="1079473"/>
              <a:chOff x="410517" y="4648200"/>
              <a:chExt cx="3833528" cy="1079473"/>
            </a:xfrm>
          </p:grpSpPr>
          <p:sp>
            <p:nvSpPr>
              <p:cNvPr id="40" name="Google Shape;424;p3"/>
              <p:cNvSpPr/>
              <p:nvPr/>
            </p:nvSpPr>
            <p:spPr>
              <a:xfrm rot="5400000" flipH="1">
                <a:off x="2331527" y="3713377"/>
                <a:ext cx="828631" cy="2996405"/>
              </a:xfrm>
              <a:prstGeom prst="round1Rect">
                <a:avLst>
                  <a:gd name="adj" fmla="val 16667"/>
                </a:avLst>
              </a:prstGeom>
              <a:solidFill>
                <a:schemeClr val="bg1"/>
              </a:solidFill>
              <a:ln w="57150" cap="flat" cmpd="sng">
                <a:solidFill>
                  <a:srgbClr val="54813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6" tIns="45700" rIns="91426" bIns="45700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42" name="Google Shape;425;p3"/>
              <p:cNvSpPr txBox="1"/>
              <p:nvPr/>
            </p:nvSpPr>
            <p:spPr>
              <a:xfrm>
                <a:off x="1333668" y="4796036"/>
                <a:ext cx="2872840" cy="7062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6" tIns="45700" rIns="91426" bIns="45700" anchor="t" anchorCtr="0">
                <a:spAutoFit/>
              </a:bodyPr>
              <a:lstStyle/>
              <a:p>
                <a:pPr algn="ctr"/>
                <a:r>
                  <a:rPr lang="en-US" sz="4600" b="1" dirty="0" err="1">
                    <a:solidFill>
                      <a:srgbClr val="54813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Tahoma"/>
                  </a:rPr>
                  <a:t>Bài</a:t>
                </a:r>
                <a:r>
                  <a:rPr lang="en-US" sz="4600" b="1" dirty="0">
                    <a:solidFill>
                      <a:srgbClr val="54813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Tahoma"/>
                  </a:rPr>
                  <a:t> </a:t>
                </a:r>
                <a:r>
                  <a:rPr lang="en-US" sz="4600" b="1" dirty="0" err="1">
                    <a:solidFill>
                      <a:srgbClr val="54813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Tahoma"/>
                  </a:rPr>
                  <a:t>giải</a:t>
                </a:r>
                <a:endParaRPr sz="4600" b="1" dirty="0">
                  <a:solidFill>
                    <a:srgbClr val="54813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Tahoma"/>
                </a:endParaRPr>
              </a:p>
            </p:txBody>
          </p:sp>
          <p:pic>
            <p:nvPicPr>
              <p:cNvPr id="43" name="Google Shape;426;p3"/>
              <p:cNvPicPr preferRelativeResize="0"/>
              <p:nvPr/>
            </p:nvPicPr>
            <p:blipFill rotWithShape="1">
              <a:blip r:embed="rId3">
                <a:alphaModFix/>
              </a:blip>
              <a:srcRect l="17950" t="14860" r="18922" b="25554"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solidFill>
                <a:srgbClr val="327E3B"/>
              </a:solidFill>
              <a:ln w="38100" cap="sq" cmpd="sng">
                <a:solidFill>
                  <a:srgbClr val="385623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254000" algn="tl" rotWithShape="0">
                  <a:srgbClr val="000000">
                    <a:alpha val="42745"/>
                  </a:srgbClr>
                </a:outerShdw>
              </a:effectLst>
            </p:spPr>
          </p:pic>
        </p:grpSp>
      </p:grpSp>
      <p:grpSp>
        <p:nvGrpSpPr>
          <p:cNvPr id="26" name="Google Shape;427;p3"/>
          <p:cNvGrpSpPr/>
          <p:nvPr/>
        </p:nvGrpSpPr>
        <p:grpSpPr>
          <a:xfrm>
            <a:off x="1987486" y="8915400"/>
            <a:ext cx="21151916" cy="4114032"/>
            <a:chOff x="585350" y="2253607"/>
            <a:chExt cx="8384559" cy="1387609"/>
          </a:xfrm>
        </p:grpSpPr>
        <p:sp>
          <p:nvSpPr>
            <p:cNvPr id="27" name="Google Shape;428;p3"/>
            <p:cNvSpPr/>
            <p:nvPr/>
          </p:nvSpPr>
          <p:spPr>
            <a:xfrm>
              <a:off x="5726155" y="2253607"/>
              <a:ext cx="3206773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endParaRPr>
            </a:p>
          </p:txBody>
        </p:sp>
        <p:sp>
          <p:nvSpPr>
            <p:cNvPr id="28" name="Google Shape;429;p3"/>
            <p:cNvSpPr/>
            <p:nvPr/>
          </p:nvSpPr>
          <p:spPr>
            <a:xfrm>
              <a:off x="5491003" y="2314512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 dirty="0">
                  <a:solidFill>
                    <a:schemeClr val="l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Tahoma"/>
                </a:rPr>
                <a:t>B</a:t>
              </a:r>
              <a:endParaRPr sz="6400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29" name="Google Shape;430;p3"/>
            <p:cNvSpPr/>
            <p:nvPr/>
          </p:nvSpPr>
          <p:spPr>
            <a:xfrm>
              <a:off x="875895" y="2253607"/>
              <a:ext cx="3261913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endParaRPr>
            </a:p>
          </p:txBody>
        </p:sp>
        <p:sp>
          <p:nvSpPr>
            <p:cNvPr id="30" name="Google Shape;431;p3"/>
            <p:cNvSpPr/>
            <p:nvPr/>
          </p:nvSpPr>
          <p:spPr>
            <a:xfrm>
              <a:off x="585350" y="2293781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 dirty="0">
                  <a:solidFill>
                    <a:schemeClr val="l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Tahoma"/>
                </a:rPr>
                <a:t>A</a:t>
              </a:r>
              <a:endParaRPr sz="6400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31" name="Google Shape;432;p3"/>
            <p:cNvSpPr/>
            <p:nvPr/>
          </p:nvSpPr>
          <p:spPr>
            <a:xfrm>
              <a:off x="875895" y="3023948"/>
              <a:ext cx="3261913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endParaRPr>
            </a:p>
          </p:txBody>
        </p:sp>
        <p:sp>
          <p:nvSpPr>
            <p:cNvPr id="32" name="Google Shape;433;p3"/>
            <p:cNvSpPr/>
            <p:nvPr/>
          </p:nvSpPr>
          <p:spPr>
            <a:xfrm>
              <a:off x="585350" y="3083203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 dirty="0">
                  <a:solidFill>
                    <a:schemeClr val="l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Tahoma"/>
                </a:rPr>
                <a:t>C</a:t>
              </a:r>
              <a:endParaRPr sz="6400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33" name="Google Shape;434;p3"/>
            <p:cNvSpPr/>
            <p:nvPr/>
          </p:nvSpPr>
          <p:spPr>
            <a:xfrm>
              <a:off x="5763136" y="3023948"/>
              <a:ext cx="3206773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endParaRPr>
            </a:p>
          </p:txBody>
        </p:sp>
        <p:sp>
          <p:nvSpPr>
            <p:cNvPr id="34" name="Google Shape;435;p3"/>
            <p:cNvSpPr/>
            <p:nvPr/>
          </p:nvSpPr>
          <p:spPr>
            <a:xfrm>
              <a:off x="5491003" y="3071756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 dirty="0">
                  <a:solidFill>
                    <a:schemeClr val="l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Tahoma"/>
                </a:rPr>
                <a:t>D</a:t>
              </a:r>
              <a:endParaRPr sz="6400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4539001" y="9037164"/>
                <a:ext cx="2828478" cy="1600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  <m:r>
                        <a:rPr lang="en-US" sz="4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9001" y="9037164"/>
                <a:ext cx="2828478" cy="16008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16651871" y="9103952"/>
                <a:ext cx="5478486" cy="1596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  <m:r>
                        <a:rPr lang="en-US" sz="4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4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1871" y="9103952"/>
                <a:ext cx="5478486" cy="15960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870461" y="11091822"/>
                <a:ext cx="6165554" cy="1596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  <m:r>
                        <a:rPr lang="en-US" sz="4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4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0461" y="11091822"/>
                <a:ext cx="6165554" cy="15960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17382757" y="11483410"/>
                <a:ext cx="4016714" cy="1596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  <m:r>
                        <a:rPr lang="en-US" sz="4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4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2757" y="11483410"/>
                <a:ext cx="4016714" cy="15960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2"/>
              <p:cNvSpPr txBox="1">
                <a:spLocks/>
              </p:cNvSpPr>
              <p:nvPr/>
            </p:nvSpPr>
            <p:spPr>
              <a:xfrm>
                <a:off x="1594245" y="1553206"/>
                <a:ext cx="22311360" cy="54587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6" tIns="45700" rIns="91426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56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  <a:lvl2pPr marL="914400" marR="0" lvl="1" indent="-3429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4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marL="1371600" marR="0" lvl="2" indent="-3429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4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marL="1828800" marR="0" lvl="3" indent="-3429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36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marL="2286000" marR="0" lvl="4" indent="-3429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36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marL="2743200" marR="0" lvl="5" indent="-3429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36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marL="3200400" marR="0" lvl="6" indent="-3429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36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marL="3657600" marR="0" lvl="7" indent="-3429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36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marL="4114800" marR="0" lvl="8" indent="-3429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36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pPr marL="45720" indent="0">
                  <a:buNone/>
                </a:pPr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720" indent="0">
                  <a:buNone/>
                </a:pP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Do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thùng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như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nhau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tỉ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sz="4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4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sz="4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tỉ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tổng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thùng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45720" indent="0">
                  <a:buNone/>
                </a:pP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chu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vi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𝑪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mối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liên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hệ</a:t>
                </a:r>
                <a:endParaRPr lang="en-US" sz="4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72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𝑺</m:t>
                      </m:r>
                      <m:r>
                        <a:rPr lang="en-US" sz="4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en-US" sz="4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𝝅</m:t>
                      </m:r>
                      <m:sSup>
                        <m:sSupPr>
                          <m:ctrlP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4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𝑹</m:t>
                          </m:r>
                        </m:e>
                        <m:sup>
                          <m:r>
                            <a:rPr lang="en-US" sz="4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en-US" sz="4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𝝅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800" b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𝑪</m:t>
                              </m:r>
                            </m:e>
                            <m:sup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sz="4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𝟒</m:t>
                          </m:r>
                          <m:sSup>
                            <m:sSupPr>
                              <m:ctrlPr>
                                <a:rPr lang="en-US" sz="4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4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𝑪</m:t>
                              </m:r>
                            </m:e>
                            <m:sup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sz="4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𝟒</m:t>
                          </m:r>
                          <m:r>
                            <a:rPr lang="en-US" sz="4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𝝅</m:t>
                          </m:r>
                        </m:den>
                      </m:f>
                      <m:r>
                        <a:rPr lang="en-US" sz="4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⇒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  <m:r>
                        <a:rPr lang="en-US" sz="4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4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𝟐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4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𝟐</m:t>
                              </m:r>
                            </m:sub>
                            <m:sup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  <m:r>
                        <a:rPr lang="en-US" sz="4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en-US" sz="4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𝟒</m:t>
                      </m:r>
                      <m:r>
                        <a:rPr lang="en-US" sz="4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⇒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  <m:r>
                        <a:rPr lang="en-US" sz="4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4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𝟐</m:t>
                          </m:r>
                          <m:sSub>
                            <m:sSubPr>
                              <m:ctrlPr>
                                <a:rPr lang="en-US" sz="4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  <m:r>
                        <a:rPr lang="en-US" sz="4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4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720" indent="0">
                  <a:buNone/>
                </a:pPr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4245" y="1553206"/>
                <a:ext cx="22311360" cy="5458722"/>
              </a:xfrm>
              <a:prstGeom prst="rect">
                <a:avLst/>
              </a:prstGeom>
              <a:blipFill>
                <a:blip r:embed="rId8"/>
                <a:stretch>
                  <a:fillRect l="-1038" b="-112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Google Shape;431;p3"/>
          <p:cNvSpPr/>
          <p:nvPr/>
        </p:nvSpPr>
        <p:spPr>
          <a:xfrm>
            <a:off x="1959297" y="9031653"/>
            <a:ext cx="1373030" cy="1483206"/>
          </a:xfrm>
          <a:prstGeom prst="ellipse">
            <a:avLst/>
          </a:prstGeom>
          <a:solidFill>
            <a:srgbClr val="FF0000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r>
              <a:rPr lang="en-US" sz="6400" b="1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A</a:t>
            </a:r>
            <a:endParaRPr sz="6400" dirty="0">
              <a:solidFill>
                <a:schemeClr val="l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620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46870" y="1824606"/>
            <a:ext cx="18317552" cy="3782241"/>
            <a:chOff x="923003" y="3917552"/>
            <a:chExt cx="18317552" cy="3782241"/>
          </a:xfrm>
        </p:grpSpPr>
        <p:sp>
          <p:nvSpPr>
            <p:cNvPr id="41" name="Rounded Rectangle 40"/>
            <p:cNvSpPr/>
            <p:nvPr/>
          </p:nvSpPr>
          <p:spPr>
            <a:xfrm>
              <a:off x="1272211" y="4426858"/>
              <a:ext cx="17968344" cy="3272935"/>
            </a:xfrm>
            <a:prstGeom prst="roundRect">
              <a:avLst>
                <a:gd name="adj" fmla="val 4376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362045" y="4056327"/>
                <a:ext cx="3503060" cy="832104"/>
                <a:chOff x="2028795" y="4418277"/>
                <a:chExt cx="3503060" cy="832104"/>
              </a:xfrm>
            </p:grpSpPr>
            <p:sp>
              <p:nvSpPr>
                <p:cNvPr id="46" name="Freeform 20"/>
                <p:cNvSpPr>
                  <a:spLocks/>
                </p:cNvSpPr>
                <p:nvPr/>
              </p:nvSpPr>
              <p:spPr bwMode="auto"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chemeClr val="bg1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2636459" y="4480055"/>
                  <a:ext cx="242039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 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1</a:t>
                  </a:r>
                </a:p>
              </p:txBody>
            </p:sp>
          </p:grpSp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599" t="21515" r="9759" b="14519"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sp>
        <p:nvSpPr>
          <p:cNvPr id="35" name="Rounded Rectangle 34"/>
          <p:cNvSpPr/>
          <p:nvPr/>
        </p:nvSpPr>
        <p:spPr>
          <a:xfrm>
            <a:off x="375957" y="8546555"/>
            <a:ext cx="23774400" cy="4255370"/>
          </a:xfrm>
          <a:prstGeom prst="roundRect">
            <a:avLst>
              <a:gd name="adj" fmla="val 2239"/>
            </a:avLst>
          </a:prstGeom>
          <a:solidFill>
            <a:srgbClr val="C3D69B"/>
          </a:solidFill>
          <a:ln w="28575"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9" name="Group 8"/>
          <p:cNvGrpSpPr/>
          <p:nvPr/>
        </p:nvGrpSpPr>
        <p:grpSpPr>
          <a:xfrm>
            <a:off x="441044" y="6334170"/>
            <a:ext cx="23556178" cy="1234536"/>
            <a:chOff x="241306" y="2243792"/>
            <a:chExt cx="11778089" cy="617268"/>
          </a:xfrm>
          <a:solidFill>
            <a:srgbClr val="327E3B"/>
          </a:solidFill>
        </p:grpSpPr>
        <p:sp>
          <p:nvSpPr>
            <p:cNvPr id="10" name="Rectangle 9"/>
            <p:cNvSpPr/>
            <p:nvPr/>
          </p:nvSpPr>
          <p:spPr>
            <a:xfrm>
              <a:off x="3538287" y="2243792"/>
              <a:ext cx="2468235" cy="617268"/>
            </a:xfrm>
            <a:prstGeom prst="rect">
              <a:avLst/>
            </a:prstGeom>
            <a:grpFill/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247742" y="2303047"/>
              <a:ext cx="544265" cy="500266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lang="en-US" sz="6400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31851" y="2243792"/>
              <a:ext cx="2468235" cy="617268"/>
            </a:xfrm>
            <a:prstGeom prst="rect">
              <a:avLst/>
            </a:prstGeom>
            <a:grpFill/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41306" y="2303047"/>
              <a:ext cx="544265" cy="500266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lang="en-US" sz="6400" dirty="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544723" y="2243792"/>
              <a:ext cx="2468235" cy="617268"/>
            </a:xfrm>
            <a:prstGeom prst="rect">
              <a:avLst/>
            </a:prstGeom>
            <a:grpFill/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254178" y="2303047"/>
              <a:ext cx="544265" cy="500266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lang="en-US" sz="6400" dirty="0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551160" y="2243792"/>
              <a:ext cx="2468235" cy="617268"/>
            </a:xfrm>
            <a:prstGeom prst="rect">
              <a:avLst/>
            </a:prstGeom>
            <a:grpFill/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260615" y="2303047"/>
              <a:ext cx="544265" cy="500266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lang="en-US" sz="6400" dirty="0">
                <a:solidFill>
                  <a:prstClr val="white"/>
                </a:solidFill>
              </a:endParaRPr>
            </a:p>
          </p:txBody>
        </p:sp>
      </p:grpSp>
      <p:sp>
        <p:nvSpPr>
          <p:cNvPr id="18" name="Oval 17"/>
          <p:cNvSpPr/>
          <p:nvPr/>
        </p:nvSpPr>
        <p:spPr>
          <a:xfrm>
            <a:off x="6447852" y="6510428"/>
            <a:ext cx="1088530" cy="100053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48" name="Freeform 20"/>
          <p:cNvSpPr>
            <a:spLocks/>
          </p:cNvSpPr>
          <p:nvPr/>
        </p:nvSpPr>
        <p:spPr bwMode="auto">
          <a:xfrm rot="16200000" flipV="1">
            <a:off x="2129433" y="6981131"/>
            <a:ext cx="869740" cy="2996406"/>
          </a:xfrm>
          <a:prstGeom prst="round1Rect">
            <a:avLst/>
          </a:prstGeom>
          <a:solidFill>
            <a:schemeClr val="bg1"/>
          </a:solidFill>
          <a:ln w="57150">
            <a:solidFill>
              <a:srgbClr val="6600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pSp>
        <p:nvGrpSpPr>
          <p:cNvPr id="29" name="Group 28"/>
          <p:cNvGrpSpPr/>
          <p:nvPr/>
        </p:nvGrpSpPr>
        <p:grpSpPr>
          <a:xfrm>
            <a:off x="70564" y="7899923"/>
            <a:ext cx="3868378" cy="1133026"/>
            <a:chOff x="27661" y="4254599"/>
            <a:chExt cx="1934189" cy="566513"/>
          </a:xfrm>
        </p:grpSpPr>
        <p:sp>
          <p:nvSpPr>
            <p:cNvPr id="49" name="TextBox 48"/>
            <p:cNvSpPr txBox="1"/>
            <p:nvPr/>
          </p:nvSpPr>
          <p:spPr>
            <a:xfrm>
              <a:off x="525430" y="4318037"/>
              <a:ext cx="14364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6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Bài giải</a:t>
              </a:r>
              <a:endParaRPr lang="en-US" sz="4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50" t="14860" r="18922" b="25555"/>
            <a:stretch/>
          </p:blipFill>
          <p:spPr>
            <a:xfrm>
              <a:off x="27661" y="4254599"/>
              <a:ext cx="529474" cy="566513"/>
            </a:xfrm>
            <a:prstGeom prst="round2DiagRect">
              <a:avLst>
                <a:gd name="adj1" fmla="val 27632"/>
                <a:gd name="adj2" fmla="val 0"/>
              </a:avLst>
            </a:prstGeom>
            <a:solidFill>
              <a:srgbClr val="327E3B"/>
            </a:solidFill>
            <a:ln w="38100" cap="sq">
              <a:solidFill>
                <a:srgbClr val="660033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69230" y="2382043"/>
                <a:ext cx="16348534" cy="3398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FF"/>
                  </a:buClr>
                  <a:tabLst>
                    <a:tab pos="1259840" algn="l"/>
                  </a:tabLst>
                </a:pPr>
                <a:r>
                  <a:rPr lang="en-US" sz="6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cắt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30" y="2382043"/>
                <a:ext cx="16348534" cy="3398110"/>
              </a:xfrm>
              <a:prstGeom prst="rect">
                <a:avLst/>
              </a:prstGeom>
              <a:blipFill>
                <a:blip r:embed="rId4"/>
                <a:stretch>
                  <a:fillRect l="-2274" t="-5745" r="-2796" b="-8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 descr="C:\Users\Administrator\Desktop\Capture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5934" y="-26484"/>
            <a:ext cx="5304386" cy="5866588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993932" y="6447542"/>
                <a:ext cx="1812291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5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sz="5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5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3932" y="6447542"/>
                <a:ext cx="1812291" cy="8925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952946" y="6485836"/>
                <a:ext cx="1812291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5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sz="5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5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2946" y="6485836"/>
                <a:ext cx="1812291" cy="8925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3665221" y="6447542"/>
                <a:ext cx="2180982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  <m:r>
                        <a:rPr lang="en-US" sz="5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sz="5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5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5221" y="6447542"/>
                <a:ext cx="2180982" cy="89255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9787288" y="6334170"/>
                <a:ext cx="1812291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5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sz="5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5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87288" y="6334170"/>
                <a:ext cx="1812291" cy="8925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-137398" y="9135276"/>
                <a:ext cx="24536638" cy="33330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61110">
                  <a:lnSpc>
                    <a:spcPct val="107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chữ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nhật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𝒉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  <m:sSup>
                          <m:sSupPr>
                            <m:ctrlPr>
                              <a:rPr lang="en-US" sz="4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4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1261110">
                  <a:lnSpc>
                    <a:spcPct val="107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𝒙𝒒</m:t>
                        </m:r>
                      </m:sub>
                    </m:sSub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𝒓𝒉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7398" y="9135276"/>
                <a:ext cx="24536638" cy="3333028"/>
              </a:xfrm>
              <a:prstGeom prst="rect">
                <a:avLst/>
              </a:prstGeom>
              <a:blipFill>
                <a:blip r:embed="rId10"/>
                <a:stretch>
                  <a:fillRect t="-4762" r="-845" b="-6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669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422;p3"/>
          <p:cNvSpPr/>
          <p:nvPr/>
        </p:nvSpPr>
        <p:spPr>
          <a:xfrm>
            <a:off x="575104" y="7086594"/>
            <a:ext cx="17933034" cy="6310455"/>
          </a:xfrm>
          <a:prstGeom prst="roundRect">
            <a:avLst>
              <a:gd name="adj" fmla="val 2239"/>
            </a:avLst>
          </a:prstGeom>
          <a:solidFill>
            <a:srgbClr val="DEF1BD"/>
          </a:solidFill>
          <a:ln w="28575" cap="flat" cmpd="sng">
            <a:solidFill>
              <a:srgbClr val="5252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Freeform 20"/>
          <p:cNvSpPr>
            <a:spLocks/>
          </p:cNvSpPr>
          <p:nvPr/>
        </p:nvSpPr>
        <p:spPr bwMode="auto">
          <a:xfrm rot="16200000" flipV="1">
            <a:off x="2542379" y="5956927"/>
            <a:ext cx="708686" cy="2764640"/>
          </a:xfrm>
          <a:prstGeom prst="round1Rect">
            <a:avLst/>
          </a:prstGeom>
          <a:solidFill>
            <a:schemeClr val="bg1"/>
          </a:solidFill>
          <a:ln w="57150">
            <a:solidFill>
              <a:srgbClr val="6600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40" name="TextBox 39"/>
          <p:cNvSpPr txBox="1"/>
          <p:nvPr/>
        </p:nvSpPr>
        <p:spPr>
          <a:xfrm>
            <a:off x="1176611" y="6858000"/>
            <a:ext cx="306424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Bài giải</a:t>
            </a:r>
            <a:endParaRPr lang="en-US" sz="4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0" t="14860" r="18922" b="25555"/>
          <a:stretch/>
        </p:blipFill>
        <p:spPr>
          <a:xfrm>
            <a:off x="421568" y="6877642"/>
            <a:ext cx="1058948" cy="923218"/>
          </a:xfrm>
          <a:prstGeom prst="round2DiagRect">
            <a:avLst>
              <a:gd name="adj1" fmla="val 27632"/>
              <a:gd name="adj2" fmla="val 0"/>
            </a:avLst>
          </a:prstGeom>
          <a:solidFill>
            <a:srgbClr val="327E3B"/>
          </a:solidFill>
          <a:ln w="38100" cap="sq">
            <a:solidFill>
              <a:srgbClr val="6600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4" name="Rounded Rectangle 41">
            <a:extLst>
              <a:ext uri="{FF2B5EF4-FFF2-40B4-BE49-F238E27FC236}">
                <a16:creationId xmlns:a16="http://schemas.microsoft.com/office/drawing/2014/main" id="{FBB56A01-026B-41B5-A579-A04F5216654C}"/>
              </a:ext>
            </a:extLst>
          </p:cNvPr>
          <p:cNvSpPr/>
          <p:nvPr/>
        </p:nvSpPr>
        <p:spPr>
          <a:xfrm>
            <a:off x="456002" y="2057400"/>
            <a:ext cx="23741054" cy="2647380"/>
          </a:xfrm>
          <a:prstGeom prst="roundRect">
            <a:avLst>
              <a:gd name="adj" fmla="val 10158"/>
            </a:avLst>
          </a:prstGeom>
          <a:solidFill>
            <a:srgbClr val="FEEBB0"/>
          </a:solidFill>
          <a:ln w="12700">
            <a:solidFill>
              <a:srgbClr val="91720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0EE8924-D17F-403C-A7F5-D708298EBCFB}"/>
              </a:ext>
            </a:extLst>
          </p:cNvPr>
          <p:cNvGrpSpPr/>
          <p:nvPr/>
        </p:nvGrpSpPr>
        <p:grpSpPr>
          <a:xfrm>
            <a:off x="106796" y="2109471"/>
            <a:ext cx="3697638" cy="846082"/>
            <a:chOff x="923003" y="3917552"/>
            <a:chExt cx="3697637" cy="509306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1A41F88-B1EC-4DA0-B0C3-AA38659AE6D6}"/>
                </a:ext>
              </a:extLst>
            </p:cNvPr>
            <p:cNvGrpSpPr/>
            <p:nvPr/>
          </p:nvGrpSpPr>
          <p:grpSpPr>
            <a:xfrm>
              <a:off x="1362045" y="3953691"/>
              <a:ext cx="3258595" cy="473167"/>
              <a:chOff x="2028795" y="4315641"/>
              <a:chExt cx="3258595" cy="473167"/>
            </a:xfrm>
          </p:grpSpPr>
          <p:sp>
            <p:nvSpPr>
              <p:cNvPr id="70" name="Freeform 20">
                <a:extLst>
                  <a:ext uri="{FF2B5EF4-FFF2-40B4-BE49-F238E27FC236}">
                    <a16:creationId xmlns:a16="http://schemas.microsoft.com/office/drawing/2014/main" id="{00917EBE-18CE-412F-A0C1-677DCCD5D75E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262547" y="3081889"/>
                <a:ext cx="473167" cy="2940672"/>
              </a:xfrm>
              <a:prstGeom prst="round2SameRect">
                <a:avLst>
                  <a:gd name="adj1" fmla="val 19445"/>
                  <a:gd name="adj2" fmla="val 0"/>
                </a:avLst>
              </a:prstGeom>
              <a:solidFill>
                <a:schemeClr val="bg1"/>
              </a:solidFill>
              <a:ln w="57150">
                <a:solidFill>
                  <a:srgbClr val="91720D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5E5D0D2-AB1E-43A5-897C-D89C60F2FED5}"/>
                  </a:ext>
                </a:extLst>
              </p:cNvPr>
              <p:cNvSpPr txBox="1"/>
              <p:nvPr/>
            </p:nvSpPr>
            <p:spPr>
              <a:xfrm>
                <a:off x="2226311" y="4356768"/>
                <a:ext cx="3061079" cy="426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 2</a:t>
                </a:r>
              </a:p>
            </p:txBody>
          </p:sp>
        </p:grp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0D5DC38-59DA-4BD9-AD1E-58B3E57252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99" t="21515" r="9759" b="14519"/>
            <a:stretch/>
          </p:blipFill>
          <p:spPr>
            <a:xfrm>
              <a:off x="923003" y="3917552"/>
              <a:ext cx="1076356" cy="509306"/>
            </a:xfrm>
            <a:prstGeom prst="round2DiagRect">
              <a:avLst>
                <a:gd name="adj1" fmla="val 30509"/>
                <a:gd name="adj2" fmla="val 0"/>
              </a:avLst>
            </a:prstGeom>
            <a:ln w="38100" cap="sq">
              <a:solidFill>
                <a:srgbClr val="91720D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203145" y="150561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73A08B-AAC3-4302-910F-A42BA2369AE8}"/>
              </a:ext>
            </a:extLst>
          </p:cNvPr>
          <p:cNvSpPr txBox="1"/>
          <p:nvPr/>
        </p:nvSpPr>
        <p:spPr>
          <a:xfrm>
            <a:off x="26517600" y="-304800"/>
            <a:ext cx="1323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/>
              <a:t>1</a:t>
            </a:r>
            <a:endParaRPr lang="en-US" sz="1800" dirty="0"/>
          </a:p>
        </p:txBody>
      </p:sp>
      <p:grpSp>
        <p:nvGrpSpPr>
          <p:cNvPr id="51" name="Google Shape;427;p3"/>
          <p:cNvGrpSpPr/>
          <p:nvPr/>
        </p:nvGrpSpPr>
        <p:grpSpPr>
          <a:xfrm>
            <a:off x="469520" y="5458708"/>
            <a:ext cx="23556178" cy="1290466"/>
            <a:chOff x="241306" y="2243792"/>
            <a:chExt cx="11778089" cy="617268"/>
          </a:xfrm>
        </p:grpSpPr>
        <p:sp>
          <p:nvSpPr>
            <p:cNvPr id="54" name="Google Shape;428;p3"/>
            <p:cNvSpPr/>
            <p:nvPr/>
          </p:nvSpPr>
          <p:spPr>
            <a:xfrm>
              <a:off x="3538287" y="2243792"/>
              <a:ext cx="2468235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5" name="Google Shape;429;p3"/>
            <p:cNvSpPr/>
            <p:nvPr/>
          </p:nvSpPr>
          <p:spPr>
            <a:xfrm>
              <a:off x="3247742" y="2303047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B</a:t>
              </a:r>
              <a:endParaRPr sz="6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430;p3"/>
            <p:cNvSpPr/>
            <p:nvPr/>
          </p:nvSpPr>
          <p:spPr>
            <a:xfrm>
              <a:off x="531851" y="2243792"/>
              <a:ext cx="2468235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9" name="Google Shape;431;p3"/>
            <p:cNvSpPr/>
            <p:nvPr/>
          </p:nvSpPr>
          <p:spPr>
            <a:xfrm>
              <a:off x="241306" y="2303047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A</a:t>
              </a:r>
              <a:endParaRPr sz="6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432;p3"/>
            <p:cNvSpPr/>
            <p:nvPr/>
          </p:nvSpPr>
          <p:spPr>
            <a:xfrm>
              <a:off x="6544723" y="2243792"/>
              <a:ext cx="2468235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1" name="Google Shape;433;p3"/>
            <p:cNvSpPr/>
            <p:nvPr/>
          </p:nvSpPr>
          <p:spPr>
            <a:xfrm>
              <a:off x="6254178" y="2303047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</a:t>
              </a:r>
              <a:endParaRPr sz="6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434;p3"/>
            <p:cNvSpPr/>
            <p:nvPr/>
          </p:nvSpPr>
          <p:spPr>
            <a:xfrm>
              <a:off x="9551160" y="2243792"/>
              <a:ext cx="2468235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6" name="Google Shape;435;p3"/>
            <p:cNvSpPr/>
            <p:nvPr/>
          </p:nvSpPr>
          <p:spPr>
            <a:xfrm>
              <a:off x="9260615" y="2303047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D</a:t>
              </a:r>
              <a:endParaRPr sz="6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" name="Oval 76">
            <a:extLst>
              <a:ext uri="{FF2B5EF4-FFF2-40B4-BE49-F238E27FC236}">
                <a16:creationId xmlns:a16="http://schemas.microsoft.com/office/drawing/2014/main" id="{FEAAB22F-E4DF-45AB-AE40-475AEB7D4FA9}"/>
              </a:ext>
            </a:extLst>
          </p:cNvPr>
          <p:cNvSpPr/>
          <p:nvPr/>
        </p:nvSpPr>
        <p:spPr>
          <a:xfrm>
            <a:off x="6505316" y="5606715"/>
            <a:ext cx="1088530" cy="104595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323446" y="2426459"/>
                <a:ext cx="22791736" cy="2369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1200"/>
                  </a:spcBef>
                  <a:spcAft>
                    <a:spcPts val="1200"/>
                  </a:spcAft>
                  <a:buClr>
                    <a:srgbClr val="0000FF"/>
                  </a:buClr>
                  <a:tabLst>
                    <a:tab pos="7112000" algn="ctr"/>
                    <a:tab pos="12954000" algn="r"/>
                    <a:tab pos="1259840" algn="l"/>
                  </a:tabLst>
                </a:pPr>
                <a:r>
                  <a:rPr lang="en-US" sz="52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              </a:t>
                </a:r>
                <a:r>
                  <a:rPr lang="vi-VN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Một khối trụ có bán kính đáy </a:t>
                </a:r>
                <a14:m>
                  <m:oMath xmlns:m="http://schemas.openxmlformats.org/officeDocument/2006/math">
                    <m:r>
                      <a:rPr lang="vi-VN" sz="48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𝒓</m:t>
                    </m:r>
                    <m:r>
                      <a:rPr lang="vi-VN" sz="48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vi-VN" sz="48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𝟕</m:t>
                    </m:r>
                    <m:r>
                      <a:rPr lang="vi-VN" sz="48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𝒄𝒎</m:t>
                    </m:r>
                  </m:oMath>
                </a14:m>
                <a:r>
                  <a:rPr lang="vi-VN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Khoảng cách hai đáy bằng </a:t>
                </a:r>
                <a14:m>
                  <m:oMath xmlns:m="http://schemas.openxmlformats.org/officeDocument/2006/math">
                    <m:r>
                      <a:rPr lang="vi-VN" sz="48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𝟏𝟎</m:t>
                    </m:r>
                    <m:r>
                      <a:rPr lang="vi-VN" sz="48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𝒄𝒎</m:t>
                    </m:r>
                  </m:oMath>
                </a14:m>
                <a:r>
                  <a:rPr lang="vi-VN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Khi cắt khối trụ bởi một mặt phẳng song song với trục cách trục </a:t>
                </a:r>
                <a14:m>
                  <m:oMath xmlns:m="http://schemas.openxmlformats.org/officeDocument/2006/math">
                    <m:r>
                      <a:rPr lang="vi-VN" sz="48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𝟓</m:t>
                    </m:r>
                    <m:r>
                      <a:rPr lang="vi-VN" sz="48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𝒄𝒎</m:t>
                    </m:r>
                  </m:oMath>
                </a14:m>
                <a:r>
                  <a:rPr lang="vi-VN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thì diện tích của thiết diện là:</a:t>
                </a:r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446" y="2426459"/>
                <a:ext cx="22791736" cy="2369880"/>
              </a:xfrm>
              <a:prstGeom prst="rect">
                <a:avLst/>
              </a:prstGeom>
              <a:blipFill>
                <a:blip r:embed="rId4"/>
                <a:stretch>
                  <a:fillRect l="-1337" t="-6427" r="-2033" b="-12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5300" y="7154292"/>
            <a:ext cx="4936470" cy="572908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-259966" y="7800860"/>
                <a:ext cx="18270196" cy="4059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840" algn="just">
                  <a:lnSpc>
                    <a:spcPct val="107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Xét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hình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tru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̣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như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hình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vẽ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có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⊥</m:t>
                    </m:r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𝑶𝑯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1259840" algn="just">
                  <a:lnSpc>
                    <a:spcPct val="107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Vì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thiết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diện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song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song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với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𝑯𝑰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chiều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hình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tru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̣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pPr marL="1259840" algn="just">
                  <a:lnSpc>
                    <a:spcPct val="107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có: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𝑯𝑶</m:t>
                    </m:r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𝑨𝑶</m:t>
                    </m:r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𝟕</m:t>
                    </m:r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𝑨𝑯</m:t>
                    </m:r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𝑶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𝑯</m:t>
                        </m:r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𝑶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rad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rad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1259840" algn="just">
                  <a:lnSpc>
                    <a:spcPct val="107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⇒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𝒕𝒉𝒊</m:t>
                        </m:r>
                        <m:r>
                          <a:rPr lang="en-US" b="1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ế</m:t>
                        </m:r>
                        <m:r>
                          <a:rPr lang="en-US" b="1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en-US" b="1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b="1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𝒅𝒊</m:t>
                        </m:r>
                        <m:r>
                          <a:rPr lang="en-US" b="1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ệ</m:t>
                        </m:r>
                        <m:r>
                          <a:rPr lang="en-US" b="1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𝒏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𝑯𝑰</m:t>
                    </m:r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𝟒𝟎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rad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59966" y="7800860"/>
                <a:ext cx="18270196" cy="4059060"/>
              </a:xfrm>
              <a:prstGeom prst="rect">
                <a:avLst/>
              </a:prstGeom>
              <a:blipFill>
                <a:blip r:embed="rId6"/>
                <a:stretch>
                  <a:fillRect t="-3453" b="-435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663349" y="5606715"/>
                <a:ext cx="3531480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5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34</m:t>
                    </m:r>
                    <m:r>
                      <a:rPr lang="en-US" sz="5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lang="en-US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5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5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3349" y="5606715"/>
                <a:ext cx="3531480" cy="892552"/>
              </a:xfrm>
              <a:prstGeom prst="rect">
                <a:avLst/>
              </a:prstGeom>
              <a:blipFill>
                <a:blip r:embed="rId7"/>
                <a:stretch>
                  <a:fillRect t="-19863" r="-7772" b="-36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7699640" y="5531666"/>
                <a:ext cx="4322081" cy="9867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5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40</m:t>
                      </m:r>
                      <m:rad>
                        <m:radPr>
                          <m:degHide m:val="on"/>
                          <m:ctrlPr>
                            <a:rPr lang="en-US" sz="5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5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</m:rad>
                      <m:r>
                        <a:rPr lang="en-US" sz="5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5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5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9640" y="5531666"/>
                <a:ext cx="4322081" cy="9867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3422978" y="5552140"/>
                <a:ext cx="4690771" cy="9867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5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21</m:t>
                      </m:r>
                      <m:rad>
                        <m:radPr>
                          <m:degHide m:val="on"/>
                          <m:ctrlPr>
                            <a:rPr lang="en-US" sz="5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5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e>
                      </m:rad>
                      <m:r>
                        <a:rPr lang="en-US" sz="5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5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5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2978" y="5552140"/>
                <a:ext cx="4690771" cy="98674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9596667" y="5564365"/>
                <a:ext cx="3515450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5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38</m:t>
                      </m:r>
                      <m:r>
                        <a:rPr lang="en-US" sz="5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5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5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5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6667" y="5564365"/>
                <a:ext cx="3515450" cy="89255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07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0" grpId="0"/>
      <p:bldP spid="7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8612" y="1745968"/>
            <a:ext cx="17988589" cy="4693034"/>
            <a:chOff x="923003" y="3917552"/>
            <a:chExt cx="17988589" cy="5112654"/>
          </a:xfrm>
        </p:grpSpPr>
        <p:sp>
          <p:nvSpPr>
            <p:cNvPr id="41" name="Rounded Rectangle 40"/>
            <p:cNvSpPr/>
            <p:nvPr/>
          </p:nvSpPr>
          <p:spPr>
            <a:xfrm>
              <a:off x="1272211" y="4426858"/>
              <a:ext cx="17639381" cy="4603348"/>
            </a:xfrm>
            <a:prstGeom prst="roundRect">
              <a:avLst>
                <a:gd name="adj" fmla="val 4376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362045" y="4056327"/>
                <a:ext cx="3503060" cy="832104"/>
                <a:chOff x="2028795" y="4418277"/>
                <a:chExt cx="3503060" cy="832104"/>
              </a:xfrm>
            </p:grpSpPr>
            <p:sp>
              <p:nvSpPr>
                <p:cNvPr id="46" name="Freeform 20"/>
                <p:cNvSpPr>
                  <a:spLocks/>
                </p:cNvSpPr>
                <p:nvPr/>
              </p:nvSpPr>
              <p:spPr bwMode="auto"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chemeClr val="bg1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2665923" y="4427425"/>
                  <a:ext cx="2420396" cy="7537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6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 </a:t>
                  </a:r>
                  <a:r>
                    <a:rPr lang="en-US" sz="46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3</a:t>
                  </a:r>
                </a:p>
              </p:txBody>
            </p:sp>
          </p:grpSp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599" t="21515" r="9759" b="14519"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sp>
        <p:nvSpPr>
          <p:cNvPr id="35" name="Rounded Rectangle 34"/>
          <p:cNvSpPr/>
          <p:nvPr/>
        </p:nvSpPr>
        <p:spPr>
          <a:xfrm>
            <a:off x="334474" y="8356216"/>
            <a:ext cx="23774400" cy="5203412"/>
          </a:xfrm>
          <a:prstGeom prst="roundRect">
            <a:avLst>
              <a:gd name="adj" fmla="val 2239"/>
            </a:avLst>
          </a:prstGeom>
          <a:solidFill>
            <a:srgbClr val="C3D69B"/>
          </a:solidFill>
          <a:ln w="28575"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9" name="Group 8"/>
          <p:cNvGrpSpPr/>
          <p:nvPr/>
        </p:nvGrpSpPr>
        <p:grpSpPr>
          <a:xfrm>
            <a:off x="463897" y="6661516"/>
            <a:ext cx="23556178" cy="1234536"/>
            <a:chOff x="241306" y="2243792"/>
            <a:chExt cx="11778089" cy="617268"/>
          </a:xfrm>
          <a:solidFill>
            <a:srgbClr val="327E3B"/>
          </a:solidFill>
        </p:grpSpPr>
        <p:sp>
          <p:nvSpPr>
            <p:cNvPr id="10" name="Rectangle 9"/>
            <p:cNvSpPr/>
            <p:nvPr/>
          </p:nvSpPr>
          <p:spPr>
            <a:xfrm>
              <a:off x="3538287" y="2243792"/>
              <a:ext cx="2468235" cy="617268"/>
            </a:xfrm>
            <a:prstGeom prst="rect">
              <a:avLst/>
            </a:prstGeom>
            <a:grpFill/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247742" y="2303047"/>
              <a:ext cx="544265" cy="500266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lang="en-US" sz="6400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31851" y="2243792"/>
              <a:ext cx="2468235" cy="617268"/>
            </a:xfrm>
            <a:prstGeom prst="rect">
              <a:avLst/>
            </a:prstGeom>
            <a:grpFill/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41306" y="2303047"/>
              <a:ext cx="544265" cy="500266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lang="en-US" sz="6400" dirty="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544723" y="2243792"/>
              <a:ext cx="2468235" cy="617268"/>
            </a:xfrm>
            <a:prstGeom prst="rect">
              <a:avLst/>
            </a:prstGeom>
            <a:grpFill/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254178" y="2303047"/>
              <a:ext cx="544265" cy="500266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lang="en-US" sz="6400" dirty="0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551160" y="2243792"/>
              <a:ext cx="2468235" cy="617268"/>
            </a:xfrm>
            <a:prstGeom prst="rect">
              <a:avLst/>
            </a:prstGeom>
            <a:grpFill/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260615" y="2303047"/>
              <a:ext cx="544265" cy="500266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lang="en-US" sz="6400" dirty="0">
                <a:solidFill>
                  <a:prstClr val="white"/>
                </a:solidFill>
              </a:endParaRPr>
            </a:p>
          </p:txBody>
        </p:sp>
      </p:grpSp>
      <p:sp>
        <p:nvSpPr>
          <p:cNvPr id="18" name="Oval 17"/>
          <p:cNvSpPr/>
          <p:nvPr/>
        </p:nvSpPr>
        <p:spPr>
          <a:xfrm>
            <a:off x="12362905" y="6766324"/>
            <a:ext cx="1215266" cy="100053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6400" dirty="0">
              <a:solidFill>
                <a:prstClr val="white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93801" y="7876035"/>
            <a:ext cx="4035054" cy="1133026"/>
            <a:chOff x="218234" y="3760356"/>
            <a:chExt cx="2017527" cy="566513"/>
          </a:xfrm>
        </p:grpSpPr>
        <p:sp>
          <p:nvSpPr>
            <p:cNvPr id="49" name="Freeform 20"/>
            <p:cNvSpPr>
              <a:spLocks/>
            </p:cNvSpPr>
            <p:nvPr/>
          </p:nvSpPr>
          <p:spPr bwMode="auto">
            <a:xfrm rot="16200000" flipV="1">
              <a:off x="1269225" y="3278552"/>
              <a:ext cx="434870" cy="1498203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rgbClr val="660033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55833" y="3777309"/>
              <a:ext cx="14364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6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Bài giải</a:t>
              </a:r>
              <a:endParaRPr lang="en-US" sz="4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50" t="14860" r="18922" b="25555"/>
            <a:stretch/>
          </p:blipFill>
          <p:spPr>
            <a:xfrm>
              <a:off x="218234" y="3760356"/>
              <a:ext cx="529474" cy="566513"/>
            </a:xfrm>
            <a:prstGeom prst="round2DiagRect">
              <a:avLst>
                <a:gd name="adj1" fmla="val 27632"/>
                <a:gd name="adj2" fmla="val 0"/>
              </a:avLst>
            </a:prstGeom>
            <a:solidFill>
              <a:srgbClr val="327E3B"/>
            </a:solidFill>
            <a:ln w="38100" cap="sq">
              <a:solidFill>
                <a:srgbClr val="660033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2850B82C-2096-43A0-AC5A-64E3436CAC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487" y="2340168"/>
            <a:ext cx="1645004" cy="16450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56790" y="2833174"/>
                <a:ext cx="17316018" cy="3265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FF"/>
                  </a:buClr>
                  <a:tabLst>
                    <a:tab pos="1259840" algn="l"/>
                  </a:tabLst>
                </a:pPr>
                <a:r>
                  <a:rPr lang="nl-NL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hình trụ có chiều cao bằng </a:t>
                </a:r>
                <a14:m>
                  <m:oMath xmlns:m="http://schemas.openxmlformats.org/officeDocument/2006/math">
                    <m:r>
                      <a:rPr lang="nl-NL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</m:t>
                    </m:r>
                    <m:rad>
                      <m:radPr>
                        <m:degHide m:val="on"/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nl-NL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Cắt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bởi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song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song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khoảng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thu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𝟑𝟎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790" y="2833174"/>
                <a:ext cx="17316018" cy="3265317"/>
              </a:xfrm>
              <a:prstGeom prst="rect">
                <a:avLst/>
              </a:prstGeom>
              <a:blipFill>
                <a:blip r:embed="rId5"/>
                <a:stretch>
                  <a:fillRect l="-1584" t="-3178" r="-2640" b="-8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07201" y="1616588"/>
            <a:ext cx="6067758" cy="469303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552427" y="6664553"/>
                <a:ext cx="2690866" cy="1055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ad>
                        <m:radPr>
                          <m:degHide m:val="on"/>
                          <m:ctrlPr>
                            <a:rPr lang="en-US" sz="5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56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5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lang="en-US" sz="5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427" y="6664553"/>
                <a:ext cx="2690866" cy="105554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725797" y="6632679"/>
                <a:ext cx="2690866" cy="1055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ad>
                        <m:radPr>
                          <m:degHide m:val="on"/>
                          <m:ctrlPr>
                            <a:rPr lang="en-US" sz="5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56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39</m:t>
                          </m:r>
                        </m:e>
                      </m:rad>
                      <m:r>
                        <a:rPr lang="en-US" sz="5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lang="en-US" sz="5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5797" y="6632679"/>
                <a:ext cx="2690866" cy="10555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3764909" y="6795653"/>
                <a:ext cx="1865126" cy="1055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  <m:rad>
                        <m:radPr>
                          <m:degHide m:val="on"/>
                          <m:ctrlPr>
                            <a:rPr lang="en-US" sz="5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56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5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lang="en-US" sz="5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64909" y="6795653"/>
                <a:ext cx="1865126" cy="1055545"/>
              </a:xfrm>
              <a:prstGeom prst="rect">
                <a:avLst/>
              </a:prstGeom>
              <a:blipFill>
                <a:blip r:embed="rId9"/>
                <a:stretch>
                  <a:fillRect r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9497994" y="6812863"/>
                <a:ext cx="2900474" cy="10555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ad>
                        <m:radPr>
                          <m:degHide m:val="on"/>
                          <m:ctrlPr>
                            <a:rPr lang="en-US" sz="5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56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39</m:t>
                          </m:r>
                        </m:e>
                      </m:rad>
                      <m:r>
                        <a:rPr lang="en-US" sz="5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lang="en-US" sz="5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97994" y="6812863"/>
                <a:ext cx="2900474" cy="105554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244640" y="8489485"/>
                <a:ext cx="24842352" cy="47159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840">
                  <a:lnSpc>
                    <a:spcPct val="107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5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𝑯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trung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𝑶𝑯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𝒅</m:t>
                    </m:r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</m:t>
                        </m:r>
                        <m:sSup>
                          <m:sSupPr>
                            <m:ctrlPr>
                              <a:rPr lang="en-US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𝑶</m:t>
                            </m:r>
                          </m:e>
                          <m:sup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𝑨𝑩𝑪𝑫</m:t>
                            </m:r>
                          </m:e>
                        </m:d>
                      </m:e>
                    </m:d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1259840">
                  <a:lnSpc>
                    <a:spcPct val="107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nl-NL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Vì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nl-NL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𝑨𝑩𝑪𝑫</m:t>
                        </m:r>
                      </m:sub>
                    </m:sSub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𝟑𝟎</m:t>
                    </m:r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𝑩𝑪</m:t>
                    </m:r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𝟑𝟎</m:t>
                    </m:r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𝟑𝟎</m:t>
                        </m:r>
                      </m:num>
                      <m:den>
                        <m:r>
                          <a:rPr lang="nl-NL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ad>
                          <m:radPr>
                            <m:degHide m:val="on"/>
                            <m:ctrlPr>
                              <a:rPr lang="en-US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nl-NL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den>
                    </m:f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nl-NL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𝑯𝑨</m:t>
                    </m:r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𝑯𝑩</m:t>
                    </m:r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nl-NL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1259840">
                  <a:lnSpc>
                    <a:spcPct val="107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nl-NL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 kính của đáy là </a:t>
                </a:r>
                <a14:m>
                  <m:oMath xmlns:m="http://schemas.openxmlformats.org/officeDocument/2006/math"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𝒓</m:t>
                    </m:r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nl-NL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</m:t>
                        </m:r>
                        <m:sSup>
                          <m:sSupPr>
                            <m:ctrlPr>
                              <a:rPr lang="en-US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𝑯</m:t>
                            </m:r>
                          </m:e>
                          <m:sup>
                            <m:r>
                              <a:rPr lang="nl-NL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nl-NL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nl-NL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𝑯</m:t>
                        </m:r>
                        <m:sSup>
                          <m:sSupPr>
                            <m:ctrlPr>
                              <a:rPr lang="en-US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nl-NL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nl-NL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nl-NL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nl-NL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1259840">
                  <a:lnSpc>
                    <a:spcPct val="107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nl-NL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 tích xung quanh của hình trụ bằng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nl-NL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𝒙𝒒</m:t>
                        </m:r>
                      </m:sub>
                    </m:sSub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𝒓𝒉</m:t>
                    </m:r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</m:t>
                    </m:r>
                    <m:rad>
                      <m:radPr>
                        <m:degHide m:val="on"/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nl-NL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𝟐𝟎</m:t>
                    </m:r>
                    <m:rad>
                      <m:radPr>
                        <m:degHide m:val="on"/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nl-NL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  <m:r>
                      <a:rPr lang="nl-NL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40" y="8489485"/>
                <a:ext cx="24842352" cy="4715971"/>
              </a:xfrm>
              <a:prstGeom prst="rect">
                <a:avLst/>
              </a:prstGeom>
              <a:blipFill>
                <a:blip r:embed="rId11"/>
                <a:stretch>
                  <a:fillRect t="-3493" b="-3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864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18">
            <a:extLst>
              <a:ext uri="{FF2B5EF4-FFF2-40B4-BE49-F238E27FC236}">
                <a16:creationId xmlns:a16="http://schemas.microsoft.com/office/drawing/2014/main" id="{DDFC35E9-9302-458F-A37B-4A11FD58B714}"/>
              </a:ext>
            </a:extLst>
          </p:cNvPr>
          <p:cNvSpPr/>
          <p:nvPr/>
        </p:nvSpPr>
        <p:spPr>
          <a:xfrm flipV="1">
            <a:off x="228600" y="2107728"/>
            <a:ext cx="20650200" cy="8641210"/>
          </a:xfrm>
          <a:prstGeom prst="round2SameRect">
            <a:avLst>
              <a:gd name="adj1" fmla="val 3062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6" tIns="17998" rIns="35996" bIns="17998" rtlCol="0" anchor="ctr"/>
          <a:lstStyle/>
          <a:p>
            <a:pPr algn="ctr"/>
            <a:endParaRPr lang="en-US" sz="4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A7D21E-45C0-495D-AD05-D32B2A90E84C}"/>
              </a:ext>
            </a:extLst>
          </p:cNvPr>
          <p:cNvSpPr/>
          <p:nvPr/>
        </p:nvSpPr>
        <p:spPr>
          <a:xfrm>
            <a:off x="261701" y="2325272"/>
            <a:ext cx="6630341" cy="811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Hình trụ tròn xoay</a:t>
            </a:r>
            <a:endParaRPr lang="en-US" sz="4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0B5694-3921-49F1-8502-7155D4AC979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9" t="26143" r="12704" b="13184"/>
          <a:stretch>
            <a:fillRect/>
          </a:stretch>
        </p:blipFill>
        <p:spPr bwMode="auto">
          <a:xfrm>
            <a:off x="20939952" y="2969970"/>
            <a:ext cx="3467746" cy="546265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651DA4D-8877-4C9C-A6B5-A87BB8FA5F51}"/>
                  </a:ext>
                </a:extLst>
              </p:cNvPr>
              <p:cNvSpPr/>
              <p:nvPr/>
            </p:nvSpPr>
            <p:spPr>
              <a:xfrm>
                <a:off x="231184" y="3298507"/>
                <a:ext cx="20419016" cy="23921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</a:pP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chữ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nhật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  <m:r>
                      <a:rPr lang="en-US" sz="4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Khi quay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thẳng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chứa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chẳng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hạn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4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gấp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khúc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𝐴𝐷𝐶𝐵</m:t>
                    </m:r>
                  </m:oMath>
                </a14:m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thành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xoay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651DA4D-8877-4C9C-A6B5-A87BB8FA5F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184" y="3298507"/>
                <a:ext cx="20419016" cy="2392193"/>
              </a:xfrm>
              <a:prstGeom prst="rect">
                <a:avLst/>
              </a:prstGeom>
              <a:blipFill>
                <a:blip r:embed="rId4"/>
                <a:stretch>
                  <a:fillRect l="-1373" t="-6616" r="-2269" b="-12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4C6F06B-6194-4803-A212-7BEC8EC6E473}"/>
                  </a:ext>
                </a:extLst>
              </p:cNvPr>
              <p:cNvSpPr/>
              <p:nvPr/>
            </p:nvSpPr>
            <p:spPr>
              <a:xfrm>
                <a:off x="858718" y="5653531"/>
                <a:ext cx="12192000" cy="240065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07000"/>
                  </a:lnSpc>
                </a:pP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– Hai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sz="4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),(</m:t>
                    </m:r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sz="4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107000"/>
                  </a:lnSpc>
                </a:pP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–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𝑙</m:t>
                    </m:r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𝐶𝐷</m:t>
                    </m:r>
                    <m:r>
                      <a:rPr lang="en-US" sz="4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107000"/>
                  </a:lnSpc>
                </a:pP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–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𝐶𝐷</m:t>
                    </m:r>
                    <m:r>
                      <a:rPr lang="en-US" sz="4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4C6F06B-6194-4803-A212-7BEC8EC6E4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18" y="5653531"/>
                <a:ext cx="12192000" cy="2400657"/>
              </a:xfrm>
              <a:prstGeom prst="rect">
                <a:avLst/>
              </a:prstGeom>
              <a:blipFill>
                <a:blip r:embed="rId5"/>
                <a:stretch>
                  <a:fillRect l="-2300" t="-6599" b="-12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40FFD086-FA1D-4209-AA7D-81FC007FD78E}"/>
              </a:ext>
            </a:extLst>
          </p:cNvPr>
          <p:cNvSpPr/>
          <p:nvPr/>
        </p:nvSpPr>
        <p:spPr>
          <a:xfrm>
            <a:off x="289752" y="8026870"/>
            <a:ext cx="6574236" cy="811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Khối trụ tròn xoay</a:t>
            </a:r>
            <a:endParaRPr lang="en-US" sz="4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326573-B39D-40CE-808E-2FE2DC124053}"/>
              </a:ext>
            </a:extLst>
          </p:cNvPr>
          <p:cNvSpPr/>
          <p:nvPr/>
        </p:nvSpPr>
        <p:spPr>
          <a:xfrm>
            <a:off x="285428" y="8930708"/>
            <a:ext cx="20212372" cy="1601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xoay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bởi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xoay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xoay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557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5" grpId="0"/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422;p3"/>
          <p:cNvSpPr/>
          <p:nvPr/>
        </p:nvSpPr>
        <p:spPr>
          <a:xfrm>
            <a:off x="463948" y="6015916"/>
            <a:ext cx="19348052" cy="7578186"/>
          </a:xfrm>
          <a:prstGeom prst="roundRect">
            <a:avLst>
              <a:gd name="adj" fmla="val 2239"/>
            </a:avLst>
          </a:prstGeom>
          <a:solidFill>
            <a:srgbClr val="C3D69B"/>
          </a:solidFill>
          <a:ln w="28575" cap="flat" cmpd="sng">
            <a:solidFill>
              <a:srgbClr val="5252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Freeform 20"/>
          <p:cNvSpPr>
            <a:spLocks/>
          </p:cNvSpPr>
          <p:nvPr/>
        </p:nvSpPr>
        <p:spPr bwMode="auto">
          <a:xfrm rot="16200000" flipV="1">
            <a:off x="1758802" y="4696007"/>
            <a:ext cx="869740" cy="2996406"/>
          </a:xfrm>
          <a:prstGeom prst="round1Rect">
            <a:avLst/>
          </a:prstGeom>
          <a:solidFill>
            <a:schemeClr val="bg1"/>
          </a:solidFill>
          <a:ln w="57150">
            <a:solidFill>
              <a:srgbClr val="6600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41" name="TextBox 40"/>
          <p:cNvSpPr txBox="1"/>
          <p:nvPr/>
        </p:nvSpPr>
        <p:spPr>
          <a:xfrm>
            <a:off x="783838" y="5645839"/>
            <a:ext cx="28728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Bài giải</a:t>
            </a:r>
            <a:endParaRPr lang="en-US" sz="4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0" t="14860" r="18922" b="25555"/>
          <a:stretch/>
        </p:blipFill>
        <p:spPr>
          <a:xfrm>
            <a:off x="0" y="5691791"/>
            <a:ext cx="1058948" cy="1133026"/>
          </a:xfrm>
          <a:prstGeom prst="round2DiagRect">
            <a:avLst>
              <a:gd name="adj1" fmla="val 27632"/>
              <a:gd name="adj2" fmla="val 0"/>
            </a:avLst>
          </a:prstGeom>
          <a:solidFill>
            <a:srgbClr val="327E3B"/>
          </a:solidFill>
          <a:ln w="38100" cap="sq">
            <a:solidFill>
              <a:srgbClr val="6600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4" name="Rounded Rectangle 41">
            <a:extLst>
              <a:ext uri="{FF2B5EF4-FFF2-40B4-BE49-F238E27FC236}">
                <a16:creationId xmlns:a16="http://schemas.microsoft.com/office/drawing/2014/main" id="{FBB56A01-026B-41B5-A579-A04F5216654C}"/>
              </a:ext>
            </a:extLst>
          </p:cNvPr>
          <p:cNvSpPr/>
          <p:nvPr/>
        </p:nvSpPr>
        <p:spPr>
          <a:xfrm>
            <a:off x="228600" y="519992"/>
            <a:ext cx="23741054" cy="5084424"/>
          </a:xfrm>
          <a:prstGeom prst="roundRect">
            <a:avLst>
              <a:gd name="adj" fmla="val 10158"/>
            </a:avLst>
          </a:prstGeom>
          <a:solidFill>
            <a:srgbClr val="FEEBB0"/>
          </a:solidFill>
          <a:ln w="12700">
            <a:solidFill>
              <a:srgbClr val="91720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0EE8924-D17F-403C-A7F5-D708298EBCFB}"/>
              </a:ext>
            </a:extLst>
          </p:cNvPr>
          <p:cNvGrpSpPr/>
          <p:nvPr/>
        </p:nvGrpSpPr>
        <p:grpSpPr>
          <a:xfrm>
            <a:off x="0" y="66934"/>
            <a:ext cx="3942102" cy="1056116"/>
            <a:chOff x="923003" y="3917552"/>
            <a:chExt cx="3942101" cy="509306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1A41F88-B1EC-4DA0-B0C3-AA38659AE6D6}"/>
                </a:ext>
              </a:extLst>
            </p:cNvPr>
            <p:cNvGrpSpPr/>
            <p:nvPr/>
          </p:nvGrpSpPr>
          <p:grpSpPr>
            <a:xfrm>
              <a:off x="1362044" y="3953691"/>
              <a:ext cx="3503060" cy="473167"/>
              <a:chOff x="2028794" y="4315641"/>
              <a:chExt cx="3503060" cy="473167"/>
            </a:xfrm>
          </p:grpSpPr>
          <p:sp>
            <p:nvSpPr>
              <p:cNvPr id="70" name="Freeform 20">
                <a:extLst>
                  <a:ext uri="{FF2B5EF4-FFF2-40B4-BE49-F238E27FC236}">
                    <a16:creationId xmlns:a16="http://schemas.microsoft.com/office/drawing/2014/main" id="{00917EBE-18CE-412F-A0C1-677DCCD5D75E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543740" y="2800695"/>
                <a:ext cx="473167" cy="3503060"/>
              </a:xfrm>
              <a:prstGeom prst="round2SameRect">
                <a:avLst>
                  <a:gd name="adj1" fmla="val 19445"/>
                  <a:gd name="adj2" fmla="val 0"/>
                </a:avLst>
              </a:prstGeom>
              <a:solidFill>
                <a:schemeClr val="bg1"/>
              </a:solidFill>
              <a:ln w="57150">
                <a:solidFill>
                  <a:srgbClr val="91720D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5E5D0D2-AB1E-43A5-897C-D89C60F2FED5}"/>
                  </a:ext>
                </a:extLst>
              </p:cNvPr>
              <p:cNvSpPr txBox="1"/>
              <p:nvPr/>
            </p:nvSpPr>
            <p:spPr>
              <a:xfrm>
                <a:off x="2437959" y="4345045"/>
                <a:ext cx="3061080" cy="3859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6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 </a:t>
                </a:r>
                <a:r>
                  <a:rPr lang="en-US" sz="46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4</a:t>
                </a:r>
              </a:p>
            </p:txBody>
          </p:sp>
        </p:grp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0D5DC38-59DA-4BD9-AD1E-58B3E57252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99" t="21515" r="9759" b="14519"/>
            <a:stretch/>
          </p:blipFill>
          <p:spPr>
            <a:xfrm>
              <a:off x="923003" y="3917552"/>
              <a:ext cx="1076356" cy="509306"/>
            </a:xfrm>
            <a:prstGeom prst="round2DiagRect">
              <a:avLst>
                <a:gd name="adj1" fmla="val 30509"/>
                <a:gd name="adj2" fmla="val 0"/>
              </a:avLst>
            </a:prstGeom>
            <a:ln w="38100" cap="sq">
              <a:solidFill>
                <a:srgbClr val="91720D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044992" y="-41326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73A08B-AAC3-4302-910F-A42BA2369AE8}"/>
              </a:ext>
            </a:extLst>
          </p:cNvPr>
          <p:cNvSpPr txBox="1"/>
          <p:nvPr/>
        </p:nvSpPr>
        <p:spPr>
          <a:xfrm>
            <a:off x="26517600" y="-304800"/>
            <a:ext cx="1323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/>
              <a:t>1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95468" y="500338"/>
                <a:ext cx="22917568" cy="44909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FF"/>
                  </a:buClr>
                  <a:tabLst>
                    <a:tab pos="1259840" algn="l"/>
                  </a:tabLst>
                </a:pP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     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xoay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</m:t>
                        </m:r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</m:d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𝑶</m:t>
                            </m:r>
                          </m:e>
                          <m:sup>
                            <m:r>
                              <a:rPr lang="en-US" sz="4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</m:d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Biết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rằng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tồn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dây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cung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</m:t>
                        </m:r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</m:d>
                  </m:oMath>
                </a14:m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giữa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14:m>
                  <m:oMath xmlns:m="http://schemas.openxmlformats.org/officeDocument/2006/math">
                    <m:r>
                      <a:rPr lang="en-US" sz="48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𝑶</m:t>
                            </m:r>
                          </m:e>
                          <m:sup>
                            <m:r>
                              <a:rPr lang="en-US" sz="4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d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chứa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</m:t>
                        </m:r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</m:d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𝟔𝟎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A.</a:t>
                </a:r>
                <a:r>
                  <a:rPr lang="en-US" sz="4800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lang="en-US" sz="4800" b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B.</a:t>
                </a:r>
                <a:r>
                  <a:rPr lang="en-US" sz="4800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                        </a:t>
                </a:r>
                <a:r>
                  <a:rPr lang="en-US" sz="4800" b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C.</a:t>
                </a:r>
                <a:r>
                  <a:rPr lang="en-US" sz="4800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4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             </a:t>
                </a:r>
                <a:r>
                  <a:rPr lang="en-US" sz="4800" b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D.</a:t>
                </a:r>
                <a:r>
                  <a:rPr lang="en-US" sz="4800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ad>
                          <m:radPr>
                            <m:degHide m:val="on"/>
                            <m:ctrlPr>
                              <a:rPr lang="en-US" sz="4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68" y="500338"/>
                <a:ext cx="22917568" cy="4490973"/>
              </a:xfrm>
              <a:prstGeom prst="rect">
                <a:avLst/>
              </a:prstGeom>
              <a:blipFill>
                <a:blip r:embed="rId4"/>
                <a:stretch>
                  <a:fillRect l="-1197" t="-3528" r="-1197" b="-2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/>
          <p:cNvSpPr/>
          <p:nvPr/>
        </p:nvSpPr>
        <p:spPr>
          <a:xfrm>
            <a:off x="20574000" y="3733800"/>
            <a:ext cx="1037557" cy="1057565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pic>
        <p:nvPicPr>
          <p:cNvPr id="23" name="Picture 2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8700" y="6092115"/>
            <a:ext cx="3980954" cy="579508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-588132" y="6194210"/>
                <a:ext cx="20112884" cy="74086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840">
                  <a:lnSpc>
                    <a:spcPct val="107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       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𝑲</m:t>
                    </m:r>
                  </m:oMath>
                </a14:m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trung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</m:t>
                    </m:r>
                  </m:oMath>
                </a14:m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đặt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</m:oMath>
                </a14:m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Ta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 : </a:t>
                </a:r>
                <a14:m>
                  <m:oMath xmlns:m="http://schemas.openxmlformats.org/officeDocument/2006/math"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𝑶𝑲</m:t>
                    </m:r>
                  </m:oMath>
                </a14:m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𝑶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</m:t>
                        </m:r>
                      </m:e>
                      <m:sup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𝑶𝑲</m:t>
                        </m:r>
                        <m:sSup>
                          <m:sSupPr>
                            <m:ctrlPr>
                              <a:rPr lang="en-US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𝑶</m:t>
                            </m:r>
                          </m:e>
                          <m:sup>
                            <m:r>
                              <a:rPr lang="fr-FR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𝟔𝟎</m:t>
                    </m:r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1259840">
                  <a:lnSpc>
                    <a:spcPct val="107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</m:t>
                        </m:r>
                      </m:e>
                      <m:sup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𝑲</m:t>
                    </m:r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𝑶𝑲</m:t>
                    </m:r>
                  </m:oMath>
                </a14:m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</m:t>
                        </m:r>
                      </m:e>
                      <m:sup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𝑶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fr-FR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fr-FR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⇒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  <m:sSup>
                          <m:sSupPr>
                            <m:ctrlPr>
                              <a:rPr lang="en-US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fr-FR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pPr marL="1259840">
                  <a:lnSpc>
                    <a:spcPct val="107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khác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 : </a:t>
                </a:r>
                <a14:m>
                  <m:oMath xmlns:m="http://schemas.openxmlformats.org/officeDocument/2006/math"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𝑶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</m:t>
                        </m:r>
                      </m:e>
                      <m:sup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</m:t>
                        </m:r>
                      </m:e>
                      <m:sup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𝑶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  <m:sup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  <m:sSup>
                          <m:sSupPr>
                            <m:ctrlPr>
                              <a:rPr lang="en-US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fr-FR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  <m:sup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  <m:sSup>
                          <m:sSupPr>
                            <m:ctrlPr>
                              <a:rPr lang="en-US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fr-FR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1259840">
                  <a:lnSpc>
                    <a:spcPct val="107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⇒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</m:t>
                        </m:r>
                      </m:e>
                      <m:sup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𝑶</m:t>
                    </m:r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  <m:rad>
                          <m:radPr>
                            <m:degHide m:val="on"/>
                            <m:ctrlPr>
                              <a:rPr lang="en-US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rad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𝝅</m:t>
                        </m:r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num>
                      <m:den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 </a:t>
                </a:r>
              </a:p>
              <a:p>
                <a:pPr marL="1259840">
                  <a:lnSpc>
                    <a:spcPct val="107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4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 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𝒙𝒒</m:t>
                        </m:r>
                      </m:sub>
                    </m:sSub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𝑹𝒍</m:t>
                    </m:r>
                    <m:r>
                      <a:rPr lang="fr-FR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  <m:rad>
                          <m:radPr>
                            <m:degHide m:val="on"/>
                            <m:ctrlPr>
                              <a:rPr lang="en-US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rad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𝝅</m:t>
                        </m:r>
                        <m:sSup>
                          <m:sSupPr>
                            <m:ctrlPr>
                              <a:rPr lang="en-US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fr-FR" sz="4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fr-FR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88132" y="6194210"/>
                <a:ext cx="20112884" cy="7408631"/>
              </a:xfrm>
              <a:prstGeom prst="rect">
                <a:avLst/>
              </a:prstGeom>
              <a:blipFill>
                <a:blip r:embed="rId6"/>
                <a:stretch>
                  <a:fillRect t="-1893" r="-1394" b="-7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288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  <p:bldP spid="41" grpId="0"/>
      <p:bldP spid="22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427;p3"/>
          <p:cNvGrpSpPr/>
          <p:nvPr/>
        </p:nvGrpSpPr>
        <p:grpSpPr>
          <a:xfrm>
            <a:off x="340417" y="6941155"/>
            <a:ext cx="23556178" cy="1551630"/>
            <a:chOff x="241306" y="2243791"/>
            <a:chExt cx="11778089" cy="775815"/>
          </a:xfrm>
        </p:grpSpPr>
        <p:sp>
          <p:nvSpPr>
            <p:cNvPr id="51" name="Google Shape;428;p3"/>
            <p:cNvSpPr/>
            <p:nvPr/>
          </p:nvSpPr>
          <p:spPr>
            <a:xfrm>
              <a:off x="3538287" y="2243792"/>
              <a:ext cx="2468235" cy="775814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48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endParaRPr>
            </a:p>
          </p:txBody>
        </p:sp>
        <p:sp>
          <p:nvSpPr>
            <p:cNvPr id="52" name="Google Shape;429;p3"/>
            <p:cNvSpPr/>
            <p:nvPr/>
          </p:nvSpPr>
          <p:spPr>
            <a:xfrm>
              <a:off x="3247742" y="2303047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Tahoma"/>
                </a:rPr>
                <a:t>B</a:t>
              </a:r>
              <a:endParaRPr sz="4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53" name="Google Shape;430;p3"/>
            <p:cNvSpPr/>
            <p:nvPr/>
          </p:nvSpPr>
          <p:spPr>
            <a:xfrm>
              <a:off x="531851" y="2243792"/>
              <a:ext cx="2468235" cy="775814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48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endParaRPr>
            </a:p>
          </p:txBody>
        </p:sp>
        <p:sp>
          <p:nvSpPr>
            <p:cNvPr id="54" name="Google Shape;431;p3"/>
            <p:cNvSpPr/>
            <p:nvPr/>
          </p:nvSpPr>
          <p:spPr>
            <a:xfrm>
              <a:off x="241306" y="2303047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Tahoma"/>
                </a:rPr>
                <a:t>A</a:t>
              </a:r>
              <a:endParaRPr sz="4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55" name="Google Shape;432;p3"/>
            <p:cNvSpPr/>
            <p:nvPr/>
          </p:nvSpPr>
          <p:spPr>
            <a:xfrm>
              <a:off x="6544723" y="2243792"/>
              <a:ext cx="2468235" cy="775814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48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endParaRPr>
            </a:p>
          </p:txBody>
        </p:sp>
        <p:sp>
          <p:nvSpPr>
            <p:cNvPr id="56" name="Google Shape;433;p3"/>
            <p:cNvSpPr/>
            <p:nvPr/>
          </p:nvSpPr>
          <p:spPr>
            <a:xfrm>
              <a:off x="6254178" y="2303047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Tahoma"/>
                </a:rPr>
                <a:t>C</a:t>
              </a:r>
              <a:endParaRPr sz="4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57" name="Google Shape;434;p3"/>
            <p:cNvSpPr/>
            <p:nvPr/>
          </p:nvSpPr>
          <p:spPr>
            <a:xfrm>
              <a:off x="9551160" y="2243791"/>
              <a:ext cx="2468235" cy="775813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48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endParaRPr>
            </a:p>
          </p:txBody>
        </p:sp>
        <p:sp>
          <p:nvSpPr>
            <p:cNvPr id="58" name="Google Shape;435;p3"/>
            <p:cNvSpPr/>
            <p:nvPr/>
          </p:nvSpPr>
          <p:spPr>
            <a:xfrm>
              <a:off x="9260615" y="2303047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Tahoma"/>
                </a:rPr>
                <a:t>D</a:t>
              </a:r>
              <a:endParaRPr sz="4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55599" y="1491504"/>
            <a:ext cx="18922024" cy="4866483"/>
            <a:chOff x="923003" y="3969804"/>
            <a:chExt cx="18922024" cy="4866483"/>
          </a:xfrm>
        </p:grpSpPr>
        <p:sp>
          <p:nvSpPr>
            <p:cNvPr id="41" name="Rounded Rectangle 40"/>
            <p:cNvSpPr/>
            <p:nvPr/>
          </p:nvSpPr>
          <p:spPr>
            <a:xfrm>
              <a:off x="1272211" y="4426858"/>
              <a:ext cx="18572816" cy="4409429"/>
            </a:xfrm>
            <a:prstGeom prst="roundRect">
              <a:avLst>
                <a:gd name="adj" fmla="val 4376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923003" y="3969804"/>
              <a:ext cx="3619502" cy="1040476"/>
              <a:chOff x="923003" y="3969804"/>
              <a:chExt cx="3619502" cy="1040476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362047" y="4056325"/>
                <a:ext cx="3180458" cy="845207"/>
                <a:chOff x="2028797" y="4418275"/>
                <a:chExt cx="3180458" cy="845207"/>
              </a:xfrm>
            </p:grpSpPr>
            <p:sp>
              <p:nvSpPr>
                <p:cNvPr id="46" name="Freeform 20"/>
                <p:cNvSpPr>
                  <a:spLocks/>
                </p:cNvSpPr>
                <p:nvPr/>
              </p:nvSpPr>
              <p:spPr bwMode="auto">
                <a:xfrm rot="5400000">
                  <a:off x="3202974" y="3244098"/>
                  <a:ext cx="832104" cy="3180458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chemeClr val="bg1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8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2602511" y="4432485"/>
                  <a:ext cx="2420396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8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 </a:t>
                  </a:r>
                  <a:r>
                    <a:rPr lang="en-US" sz="48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5</a:t>
                  </a:r>
                </a:p>
              </p:txBody>
            </p:sp>
          </p:grpSp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599" t="21515" r="9759" b="14519"/>
              <a:stretch/>
            </p:blipFill>
            <p:spPr>
              <a:xfrm>
                <a:off x="923003" y="3969804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sp>
        <p:nvSpPr>
          <p:cNvPr id="35" name="Rounded Rectangle 34"/>
          <p:cNvSpPr/>
          <p:nvPr/>
        </p:nvSpPr>
        <p:spPr>
          <a:xfrm>
            <a:off x="399943" y="9056623"/>
            <a:ext cx="23774400" cy="4469856"/>
          </a:xfrm>
          <a:prstGeom prst="roundRect">
            <a:avLst>
              <a:gd name="adj" fmla="val 2239"/>
            </a:avLst>
          </a:prstGeom>
          <a:solidFill>
            <a:srgbClr val="C3D69B"/>
          </a:solidFill>
          <a:ln w="28575"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9943" y="7095708"/>
            <a:ext cx="1088530" cy="100053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en-US" sz="4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Google Shape;439;p3"/>
          <p:cNvSpPr/>
          <p:nvPr/>
        </p:nvSpPr>
        <p:spPr>
          <a:xfrm>
            <a:off x="14316985" y="7072986"/>
            <a:ext cx="297068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spAutoFit/>
          </a:bodyPr>
          <a:lstStyle/>
          <a:p>
            <a:pPr lvl="0"/>
            <a:endParaRPr lang="ar-AE" sz="4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</p:txBody>
      </p:sp>
      <p:sp>
        <p:nvSpPr>
          <p:cNvPr id="64" name="Freeform 20"/>
          <p:cNvSpPr>
            <a:spLocks/>
          </p:cNvSpPr>
          <p:nvPr/>
        </p:nvSpPr>
        <p:spPr bwMode="auto">
          <a:xfrm rot="16200000" flipV="1">
            <a:off x="2114192" y="7590407"/>
            <a:ext cx="869740" cy="2996406"/>
          </a:xfrm>
          <a:prstGeom prst="round1Rect">
            <a:avLst/>
          </a:prstGeom>
          <a:solidFill>
            <a:schemeClr val="bg1"/>
          </a:solidFill>
          <a:ln w="57150">
            <a:solidFill>
              <a:srgbClr val="6600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50860" y="8636074"/>
            <a:ext cx="2872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Bài giải</a:t>
            </a:r>
            <a:endParaRPr lang="en-US" sz="4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0" t="14860" r="18922" b="25555"/>
          <a:stretch/>
        </p:blipFill>
        <p:spPr>
          <a:xfrm>
            <a:off x="55322" y="8509199"/>
            <a:ext cx="1058948" cy="1133026"/>
          </a:xfrm>
          <a:prstGeom prst="round2DiagRect">
            <a:avLst>
              <a:gd name="adj1" fmla="val 27632"/>
              <a:gd name="adj2" fmla="val 0"/>
            </a:avLst>
          </a:prstGeom>
          <a:solidFill>
            <a:srgbClr val="327E3B"/>
          </a:solidFill>
          <a:ln w="38100" cap="sq">
            <a:solidFill>
              <a:srgbClr val="6600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C4F7830-89CB-433C-A38C-46D439593DEF}"/>
                  </a:ext>
                </a:extLst>
              </p:cNvPr>
              <p:cNvSpPr/>
              <p:nvPr/>
            </p:nvSpPr>
            <p:spPr>
              <a:xfrm>
                <a:off x="2184872" y="2448115"/>
                <a:ext cx="15702283" cy="37753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Bef>
                    <a:spcPts val="1200"/>
                  </a:spcBef>
                  <a:buClr>
                    <a:srgbClr val="0000FF"/>
                  </a:buClr>
                  <a:tabLst>
                    <a:tab pos="1259840" algn="l"/>
                  </a:tabLst>
                </a:pP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thang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𝑨𝑩𝑪𝑫</m:t>
                    </m:r>
                  </m:oMath>
                </a14:m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𝑨</m:t>
                    </m:r>
                  </m:oMath>
                </a14:m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𝑩</m:t>
                    </m:r>
                  </m:oMath>
                </a14:m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𝑨𝑩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𝑩𝑪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𝑨𝑫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𝒂</m:t>
                    </m:r>
                    <m:r>
                      <a:rPr lang="en-US" sz="48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Quay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thang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miền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thẳng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chứa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𝑩𝑪</m:t>
                    </m:r>
                    <m:r>
                      <a:rPr lang="en-US" sz="48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𝑽</m:t>
                    </m:r>
                  </m:oMath>
                </a14:m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xoay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thành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C4F7830-89CB-433C-A38C-46D439593D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872" y="2448115"/>
                <a:ext cx="15702283" cy="3775393"/>
              </a:xfrm>
              <a:prstGeom prst="rect">
                <a:avLst/>
              </a:prstGeom>
              <a:blipFill>
                <a:blip r:embed="rId5"/>
                <a:stretch>
                  <a:fillRect l="-1747" t="-2908" r="-2950" b="-7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BF6A7676-E85C-4799-B637-BE455DA1919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4421" y="2276241"/>
            <a:ext cx="4403554" cy="399890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BB29685-71D2-48CA-9439-1D7708BC19EC}"/>
                  </a:ext>
                </a:extLst>
              </p:cNvPr>
              <p:cNvSpPr/>
              <p:nvPr/>
            </p:nvSpPr>
            <p:spPr>
              <a:xfrm>
                <a:off x="449551" y="9667874"/>
                <a:ext cx="13358272" cy="8806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840" algn="just">
                  <a:lnSpc>
                    <a:spcPct val="115000"/>
                  </a:lnSpc>
                  <a:spcAft>
                    <a:spcPts val="1600"/>
                  </a:spcAft>
                </a:pP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𝑽</m:t>
                        </m:r>
                      </m:e>
                      <m:sub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𝒕</m:t>
                        </m:r>
                      </m:sub>
                    </m:sSub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𝝅</m:t>
                    </m:r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  <m:r>
                      <a:rPr lang="en-US" sz="48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.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𝟐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𝒂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𝟐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𝝅</m:t>
                    </m:r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sup>
                    </m:sSup>
                    <m:r>
                      <a:rPr lang="en-US" sz="48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BB29685-71D2-48CA-9439-1D7708BC1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51" y="9667874"/>
                <a:ext cx="13358272" cy="880626"/>
              </a:xfrm>
              <a:prstGeom prst="rect">
                <a:avLst/>
              </a:prstGeom>
              <a:blipFill>
                <a:blip r:embed="rId7"/>
                <a:stretch>
                  <a:fillRect t="-11111" b="-35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D0E1EBD-DB90-48A0-B495-931C072833C0}"/>
                  </a:ext>
                </a:extLst>
              </p:cNvPr>
              <p:cNvSpPr/>
              <p:nvPr/>
            </p:nvSpPr>
            <p:spPr>
              <a:xfrm>
                <a:off x="449551" y="10557486"/>
                <a:ext cx="13983443" cy="13192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840" algn="just">
                  <a:lnSpc>
                    <a:spcPct val="115000"/>
                  </a:lnSpc>
                  <a:spcAft>
                    <a:spcPts val="1600"/>
                  </a:spcAft>
                </a:pP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𝑽</m:t>
                        </m:r>
                      </m:e>
                      <m:sub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𝒏</m:t>
                        </m:r>
                      </m:sub>
                    </m:sSub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𝝅</m:t>
                    </m:r>
                    <m:r>
                      <a:rPr lang="en-US" sz="48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.</m:t>
                    </m:r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  <m:r>
                      <a:rPr lang="en-US" sz="48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.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𝒂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𝝅</m:t>
                    </m:r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sup>
                    </m:sSup>
                    <m:r>
                      <a:rPr lang="en-US" sz="48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D0E1EBD-DB90-48A0-B495-931C072833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51" y="10557486"/>
                <a:ext cx="13983443" cy="1319272"/>
              </a:xfrm>
              <a:prstGeom prst="rect">
                <a:avLst/>
              </a:prstGeom>
              <a:blipFill>
                <a:blip r:embed="rId8"/>
                <a:stretch>
                  <a:fillRect b="-9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20FEC5F-4F24-418B-90B9-F0F24F35261B}"/>
                  </a:ext>
                </a:extLst>
              </p:cNvPr>
              <p:cNvSpPr/>
              <p:nvPr/>
            </p:nvSpPr>
            <p:spPr>
              <a:xfrm>
                <a:off x="449551" y="11666840"/>
                <a:ext cx="19931416" cy="13319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840" algn="just">
                  <a:lnSpc>
                    <a:spcPct val="115000"/>
                  </a:lnSpc>
                  <a:spcAft>
                    <a:spcPts val="1600"/>
                  </a:spcAft>
                </a:pP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xoay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𝑽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=</m:t>
                    </m:r>
                    <m:sSub>
                      <m:sSub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𝑽</m:t>
                        </m:r>
                      </m:e>
                      <m:sub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𝒕</m:t>
                        </m:r>
                      </m:sub>
                    </m:sSub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−</m:t>
                    </m:r>
                    <m:sSub>
                      <m:sSub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𝑽</m:t>
                        </m:r>
                      </m:e>
                      <m:sub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𝒏</m:t>
                        </m:r>
                      </m:sub>
                    </m:sSub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𝟐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𝝅</m:t>
                    </m:r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sup>
                    </m:sSup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−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𝝅</m:t>
                    </m:r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sup>
                    </m:sSup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𝝅</m:t>
                    </m:r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sup>
                    </m:sSup>
                    <m:r>
                      <a:rPr lang="en-US" sz="48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20FEC5F-4F24-418B-90B9-F0F24F3526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51" y="11666840"/>
                <a:ext cx="19931416" cy="1331903"/>
              </a:xfrm>
              <a:prstGeom prst="rect">
                <a:avLst/>
              </a:prstGeom>
              <a:blipFill>
                <a:blip r:embed="rId9"/>
                <a:stretch>
                  <a:fillRect b="-100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9E97641-CFE5-4309-97CD-6A22A657F6E3}"/>
                  </a:ext>
                </a:extLst>
              </p:cNvPr>
              <p:cNvSpPr/>
              <p:nvPr/>
            </p:nvSpPr>
            <p:spPr>
              <a:xfrm>
                <a:off x="7885175" y="6981412"/>
                <a:ext cx="2946769" cy="15745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4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4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4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8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4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8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9E97641-CFE5-4309-97CD-6A22A657F6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5175" y="6981412"/>
                <a:ext cx="2946769" cy="157453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150DE5A-ED2C-437D-AA65-97D538D62EFA}"/>
                  </a:ext>
                </a:extLst>
              </p:cNvPr>
              <p:cNvSpPr/>
              <p:nvPr/>
            </p:nvSpPr>
            <p:spPr>
              <a:xfrm>
                <a:off x="1710151" y="6899446"/>
                <a:ext cx="2946769" cy="15745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4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4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4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8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4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150DE5A-ED2C-437D-AA65-97D538D62E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0151" y="6899446"/>
                <a:ext cx="2946769" cy="157453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5A5686E-F9CE-401B-8005-8DF90D8ABF1F}"/>
                  </a:ext>
                </a:extLst>
              </p:cNvPr>
              <p:cNvSpPr/>
              <p:nvPr/>
            </p:nvSpPr>
            <p:spPr>
              <a:xfrm>
                <a:off x="14150291" y="7236075"/>
                <a:ext cx="2598917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𝑉</m:t>
                    </m:r>
                    <m:r>
                      <a:rPr lang="en-US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rPr>
                      <m:t>𝜋</m:t>
                    </m:r>
                    <m:sSup>
                      <m:sSupPr>
                        <m:ctrlP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80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5A5686E-F9CE-401B-8005-8DF90D8AB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0291" y="7236075"/>
                <a:ext cx="2598917" cy="830997"/>
              </a:xfrm>
              <a:prstGeom prst="rect">
                <a:avLst/>
              </a:prstGeom>
              <a:blipFill>
                <a:blip r:embed="rId12"/>
                <a:stretch>
                  <a:fillRect t="-17647" r="-9602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BFFF240-FC81-49C2-AA03-A32A30FBABC9}"/>
                  </a:ext>
                </a:extLst>
              </p:cNvPr>
              <p:cNvSpPr/>
              <p:nvPr/>
            </p:nvSpPr>
            <p:spPr>
              <a:xfrm>
                <a:off x="20271525" y="6927440"/>
                <a:ext cx="2946769" cy="15745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4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sz="4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4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8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4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8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BFFF240-FC81-49C2-AA03-A32A30FBAB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1525" y="6927440"/>
                <a:ext cx="2946769" cy="157453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A3C7025-ECEF-450F-AC3D-0C14EB598E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925300" y="6672262"/>
            <a:ext cx="533400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7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8" grpId="0" animBg="1"/>
      <p:bldP spid="61" grpId="0"/>
      <p:bldP spid="64" grpId="0" animBg="1"/>
      <p:bldP spid="65" grpId="0"/>
      <p:bldP spid="3" grpId="0"/>
      <p:bldP spid="5" grpId="0"/>
      <p:bldP spid="7" grpId="0"/>
      <p:bldP spid="9" grpId="0"/>
      <p:bldP spid="11" grpId="0"/>
      <p:bldP spid="13" grpId="0"/>
      <p:bldP spid="15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7087" y="8696342"/>
            <a:ext cx="18824264" cy="4856089"/>
            <a:chOff x="-67653" y="4016585"/>
            <a:chExt cx="12039897" cy="28779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2955093" y="4484520"/>
                  <a:ext cx="1064522" cy="5604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6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sz="6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6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6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60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5093" y="4484520"/>
                  <a:ext cx="1064522" cy="56046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9111937" y="4390472"/>
                  <a:ext cx="1127995" cy="56046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sz="6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6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6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60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1937" y="4390472"/>
                  <a:ext cx="1127995" cy="56046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Google Shape;435;p3"/>
            <p:cNvSpPr/>
            <p:nvPr/>
          </p:nvSpPr>
          <p:spPr>
            <a:xfrm>
              <a:off x="7244635" y="4288310"/>
              <a:ext cx="686515" cy="843403"/>
            </a:xfrm>
            <a:prstGeom prst="ellipse">
              <a:avLst/>
            </a:prstGeom>
            <a:solidFill>
              <a:srgbClr val="FF0000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 dirty="0">
                  <a:solidFill>
                    <a:schemeClr val="l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Tahoma"/>
                </a:rPr>
                <a:t>D</a:t>
              </a:r>
              <a:endParaRPr sz="6400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85044" y="4339901"/>
              <a:ext cx="11887200" cy="2554636"/>
            </a:xfrm>
            <a:prstGeom prst="roundRect">
              <a:avLst>
                <a:gd name="adj" fmla="val 2239"/>
              </a:avLst>
            </a:prstGeom>
            <a:solidFill>
              <a:srgbClr val="C3D69B"/>
            </a:solidFill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Freeform 20"/>
            <p:cNvSpPr>
              <a:spLocks/>
            </p:cNvSpPr>
            <p:nvPr/>
          </p:nvSpPr>
          <p:spPr bwMode="auto">
            <a:xfrm rot="16200000" flipV="1">
              <a:off x="1068349" y="3450620"/>
              <a:ext cx="484012" cy="1760481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rgbClr val="660033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30116" y="4080024"/>
              <a:ext cx="1843273" cy="441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6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Bài giải</a:t>
              </a:r>
              <a:endParaRPr lang="en-US" sz="4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50" t="14860" r="18922" b="25555"/>
            <a:stretch/>
          </p:blipFill>
          <p:spPr>
            <a:xfrm>
              <a:off x="-67653" y="4016585"/>
              <a:ext cx="529474" cy="644278"/>
            </a:xfrm>
            <a:prstGeom prst="round2DiagRect">
              <a:avLst>
                <a:gd name="adj1" fmla="val 27632"/>
                <a:gd name="adj2" fmla="val 0"/>
              </a:avLst>
            </a:prstGeom>
            <a:solidFill>
              <a:srgbClr val="327E3B"/>
            </a:solidFill>
            <a:ln w="38100" cap="sq">
              <a:solidFill>
                <a:srgbClr val="660033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427" name="Google Shape;427;p3"/>
          <p:cNvGrpSpPr/>
          <p:nvPr/>
        </p:nvGrpSpPr>
        <p:grpSpPr>
          <a:xfrm>
            <a:off x="1616042" y="4573775"/>
            <a:ext cx="21151916" cy="4114032"/>
            <a:chOff x="585350" y="2253607"/>
            <a:chExt cx="8384559" cy="1387609"/>
          </a:xfrm>
        </p:grpSpPr>
        <p:sp>
          <p:nvSpPr>
            <p:cNvPr id="428" name="Google Shape;428;p3"/>
            <p:cNvSpPr/>
            <p:nvPr/>
          </p:nvSpPr>
          <p:spPr>
            <a:xfrm>
              <a:off x="5726155" y="2253607"/>
              <a:ext cx="3206773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endParaRPr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5491003" y="2314512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 dirty="0">
                  <a:solidFill>
                    <a:schemeClr val="l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Tahoma"/>
                </a:rPr>
                <a:t>B</a:t>
              </a:r>
              <a:endParaRPr sz="6400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912150" y="2263373"/>
              <a:ext cx="3261913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endParaRPr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621605" y="2303547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 dirty="0">
                  <a:solidFill>
                    <a:schemeClr val="l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Tahoma"/>
                </a:rPr>
                <a:t>A</a:t>
              </a:r>
              <a:endParaRPr sz="6400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875895" y="3023948"/>
              <a:ext cx="3261913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endParaRPr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585350" y="3083203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 dirty="0">
                  <a:solidFill>
                    <a:schemeClr val="l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Tahoma"/>
                </a:rPr>
                <a:t>C</a:t>
              </a:r>
              <a:endParaRPr sz="6400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5763136" y="2982281"/>
              <a:ext cx="3206773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endParaRPr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5491003" y="3030089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 dirty="0">
                  <a:solidFill>
                    <a:schemeClr val="l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Tahoma"/>
                </a:rPr>
                <a:t>D</a:t>
              </a:r>
              <a:endParaRPr sz="6400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441" name="Google Shape;441;p3"/>
          <p:cNvGrpSpPr/>
          <p:nvPr/>
        </p:nvGrpSpPr>
        <p:grpSpPr>
          <a:xfrm>
            <a:off x="152104" y="1812754"/>
            <a:ext cx="24079792" cy="2436838"/>
            <a:chOff x="923003" y="3917552"/>
            <a:chExt cx="24317553" cy="2526813"/>
          </a:xfrm>
        </p:grpSpPr>
        <p:sp>
          <p:nvSpPr>
            <p:cNvPr id="442" name="Google Shape;442;p3"/>
            <p:cNvSpPr/>
            <p:nvPr/>
          </p:nvSpPr>
          <p:spPr>
            <a:xfrm>
              <a:off x="1272209" y="4426857"/>
              <a:ext cx="23968347" cy="2017508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 cap="flat" cmpd="sng">
              <a:solidFill>
                <a:srgbClr val="91720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b="1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endParaRPr>
            </a:p>
          </p:txBody>
        </p:sp>
        <p:sp>
          <p:nvSpPr>
            <p:cNvPr id="443" name="Google Shape;443;p3"/>
            <p:cNvSpPr txBox="1"/>
            <p:nvPr/>
          </p:nvSpPr>
          <p:spPr>
            <a:xfrm>
              <a:off x="1969709" y="4803636"/>
              <a:ext cx="22897173" cy="861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700" rIns="91426" bIns="45700" anchor="t" anchorCtr="0">
              <a:spAutoFit/>
            </a:bodyPr>
            <a:lstStyle/>
            <a:p>
              <a:pPr algn="just"/>
              <a:r>
                <a: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	</a:t>
              </a:r>
            </a:p>
          </p:txBody>
        </p:sp>
        <p:grpSp>
          <p:nvGrpSpPr>
            <p:cNvPr id="444" name="Google Shape;444;p3"/>
            <p:cNvGrpSpPr/>
            <p:nvPr/>
          </p:nvGrpSpPr>
          <p:grpSpPr>
            <a:xfrm>
              <a:off x="923003" y="3917552"/>
              <a:ext cx="3467100" cy="1040476"/>
              <a:chOff x="923003" y="3917552"/>
              <a:chExt cx="3467100" cy="1040476"/>
            </a:xfrm>
          </p:grpSpPr>
          <p:grpSp>
            <p:nvGrpSpPr>
              <p:cNvPr id="445" name="Google Shape;445;p3"/>
              <p:cNvGrpSpPr/>
              <p:nvPr/>
            </p:nvGrpSpPr>
            <p:grpSpPr>
              <a:xfrm>
                <a:off x="1362045" y="4056328"/>
                <a:ext cx="3028058" cy="864113"/>
                <a:chOff x="2028795" y="4418278"/>
                <a:chExt cx="3028058" cy="864113"/>
              </a:xfrm>
            </p:grpSpPr>
            <p:sp>
              <p:nvSpPr>
                <p:cNvPr id="446" name="Google Shape;446;p3"/>
                <p:cNvSpPr/>
                <p:nvPr/>
              </p:nvSpPr>
              <p:spPr>
                <a:xfrm rot="5400000">
                  <a:off x="3126772" y="3320301"/>
                  <a:ext cx="832104" cy="3028058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chemeClr val="lt1"/>
                </a:solidFill>
                <a:ln w="57150" cap="flat" cmpd="sng">
                  <a:solidFill>
                    <a:srgbClr val="91720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6" tIns="45700" rIns="91426" bIns="45700" anchor="t" anchorCtr="0">
                  <a:noAutofit/>
                </a:bodyPr>
                <a:lstStyle/>
                <a:p>
                  <a:endParaRPr b="1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Tahoma"/>
                  </a:endParaRPr>
                </a:p>
              </p:txBody>
            </p:sp>
            <p:sp>
              <p:nvSpPr>
                <p:cNvPr id="447" name="Google Shape;447;p3"/>
                <p:cNvSpPr txBox="1"/>
                <p:nvPr/>
              </p:nvSpPr>
              <p:spPr>
                <a:xfrm>
                  <a:off x="2447083" y="4452667"/>
                  <a:ext cx="2420397" cy="82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6" tIns="45700" rIns="91426" bIns="45700" anchor="t" anchorCtr="0">
                  <a:spAutoFit/>
                </a:bodyPr>
                <a:lstStyle/>
                <a:p>
                  <a:pPr algn="ctr"/>
                  <a:r>
                    <a:rPr lang="en-US" sz="4600" b="1" dirty="0">
                      <a:solidFill>
                        <a:schemeClr val="dk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Tahoma"/>
                    </a:rPr>
                    <a:t>CÂU 6</a:t>
                  </a:r>
                  <a:endParaRPr sz="4600" b="1" dirty="0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Tahoma"/>
                  </a:endParaRPr>
                </a:p>
              </p:txBody>
            </p:sp>
          </p:grpSp>
          <p:pic>
            <p:nvPicPr>
              <p:cNvPr id="448" name="Google Shape;448;p3"/>
              <p:cNvPicPr preferRelativeResize="0"/>
              <p:nvPr/>
            </p:nvPicPr>
            <p:blipFill rotWithShape="1">
              <a:blip r:embed="rId6">
                <a:alphaModFix/>
              </a:blip>
              <a:srcRect l="15599" t="21515" r="9758" b="14519"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noFill/>
              <a:ln w="38100" cap="sq" cmpd="sng">
                <a:solidFill>
                  <a:srgbClr val="91720D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254000" algn="tl" rotWithShape="0">
                  <a:srgbClr val="000000">
                    <a:alpha val="42745"/>
                  </a:srgbClr>
                </a:outerShdw>
              </a:effectLst>
            </p:spPr>
          </p:pic>
        </p:grpSp>
      </p:grpSp>
      <p:sp>
        <p:nvSpPr>
          <p:cNvPr id="2" name="Rectangle 1"/>
          <p:cNvSpPr/>
          <p:nvPr/>
        </p:nvSpPr>
        <p:spPr>
          <a:xfrm>
            <a:off x="2334484" y="2385168"/>
            <a:ext cx="2277821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Cho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lăng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tứ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ABCD.A’B’C’D’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đáy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</a:p>
          <a:p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4a.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lăng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393173" y="4799704"/>
                <a:ext cx="4341448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6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sz="6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6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6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3173" y="4799704"/>
                <a:ext cx="4341448" cy="10156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8129863" y="4780070"/>
                <a:ext cx="212904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6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sz="6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6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6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9863" y="4780070"/>
                <a:ext cx="2129044" cy="10156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ontent Placeholder 2"/>
              <p:cNvSpPr txBox="1">
                <a:spLocks/>
              </p:cNvSpPr>
              <p:nvPr/>
            </p:nvSpPr>
            <p:spPr>
              <a:xfrm>
                <a:off x="415045" y="9114217"/>
                <a:ext cx="17543010" cy="58209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6" tIns="45700" rIns="91426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56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  <a:lvl2pPr marL="914400" marR="0" lvl="1" indent="-3429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4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marL="1371600" marR="0" lvl="2" indent="-3429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4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marL="1828800" marR="0" lvl="3" indent="-3429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36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marL="2286000" marR="0" lvl="4" indent="-3429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36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marL="2743200" marR="0" lvl="5" indent="-3429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36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marL="3200400" marR="0" lvl="6" indent="-3429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36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marL="3657600" marR="0" lvl="7" indent="-3429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36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marL="4114800" marR="0" lvl="8" indent="-3429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36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pPr marL="45720" indent="0">
                  <a:buNone/>
                </a:pPr>
                <a:r>
                  <a:rPr lang="en-US" sz="4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   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nội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tiếp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lăng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tứ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ABCD.</a:t>
                </a:r>
                <a14:m>
                  <m:oMath xmlns:m="http://schemas.openxmlformats.org/officeDocument/2006/math">
                    <m:r>
                      <a:rPr lang="en-US" sz="48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𝑪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𝑶𝑰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45720" indent="0">
                  <a:buNone/>
                </a:pP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</a:t>
                </a:r>
                <a:r>
                  <a:rPr lang="en-US" sz="4800" b="1" i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trung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8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i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AB </a:t>
                </a:r>
                <a:r>
                  <a:rPr lang="en-US" sz="48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45720" indent="0">
                  <a:buNone/>
                </a:pP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num>
                              <m:den>
                                <m:r>
                                  <a:rPr lang="en-US" sz="4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45" y="9114217"/>
                <a:ext cx="17543010" cy="5820983"/>
              </a:xfrm>
              <a:prstGeom prst="rect">
                <a:avLst/>
              </a:prstGeom>
              <a:blipFill>
                <a:blip r:embed="rId9"/>
                <a:stretch>
                  <a:fillRect l="-1286" r="-11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1851" y="8838210"/>
            <a:ext cx="4409026" cy="4460254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82AB949-39CE-494A-83C2-8A4AD00E6DC1}"/>
                  </a:ext>
                </a:extLst>
              </p:cNvPr>
              <p:cNvSpPr/>
              <p:nvPr/>
            </p:nvSpPr>
            <p:spPr>
              <a:xfrm>
                <a:off x="4578727" y="7035482"/>
                <a:ext cx="4341448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6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sz="6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6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6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82AB949-39CE-494A-83C2-8A4AD00E6D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727" y="7035482"/>
                <a:ext cx="4341448" cy="101566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B1B015F-B191-4303-896A-43DEE5E0B684}"/>
                  </a:ext>
                </a:extLst>
              </p:cNvPr>
              <p:cNvSpPr/>
              <p:nvPr/>
            </p:nvSpPr>
            <p:spPr>
              <a:xfrm>
                <a:off x="17115161" y="6928224"/>
                <a:ext cx="4341448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sz="6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6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6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B1B015F-B191-4303-896A-43DEE5E0B6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5161" y="6928224"/>
                <a:ext cx="4341448" cy="101566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Oval 39">
            <a:extLst>
              <a:ext uri="{FF2B5EF4-FFF2-40B4-BE49-F238E27FC236}">
                <a16:creationId xmlns:a16="http://schemas.microsoft.com/office/drawing/2014/main" id="{3E527E81-5BF6-4E0D-8A3A-FF7D7C23A608}"/>
              </a:ext>
            </a:extLst>
          </p:cNvPr>
          <p:cNvSpPr/>
          <p:nvPr/>
        </p:nvSpPr>
        <p:spPr>
          <a:xfrm>
            <a:off x="14014461" y="6821749"/>
            <a:ext cx="1350211" cy="1537374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49816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37" grpId="0"/>
      <p:bldP spid="32" grpId="0"/>
      <p:bldP spid="38" grpId="0"/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</p:spPr>
      </p:pic>
    </p:spTree>
    <p:extLst>
      <p:ext uri="{BB962C8B-B14F-4D97-AF65-F5344CB8AC3E}">
        <p14:creationId xmlns:p14="http://schemas.microsoft.com/office/powerpoint/2010/main" val="3292743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42BC7-AFE9-4796-8731-12405E69F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EB59B-318F-4031-AEA6-3F5076CED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8" descr="Tải ngay bộ hình nền Powerpoint đẹp, chuyên nghiệp - Quantrimang.com">
            <a:extLst>
              <a:ext uri="{FF2B5EF4-FFF2-40B4-BE49-F238E27FC236}">
                <a16:creationId xmlns:a16="http://schemas.microsoft.com/office/drawing/2014/main" id="{7847CD5F-3F69-4108-ABAA-84F8C56D3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76"/>
            <a:ext cx="24384000" cy="136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523FC5-5781-43DC-B26D-FC8019EE59BA}"/>
              </a:ext>
            </a:extLst>
          </p:cNvPr>
          <p:cNvSpPr txBox="1"/>
          <p:nvPr/>
        </p:nvSpPr>
        <p:spPr>
          <a:xfrm>
            <a:off x="1981200" y="3200401"/>
            <a:ext cx="207250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8000" b="1" dirty="0">
              <a:solidFill>
                <a:srgbClr val="541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solidFill>
                  <a:srgbClr val="541414"/>
                </a:solidFill>
                <a:latin typeface="+mj-lt"/>
              </a:rPr>
              <a:t>CHÚ Ý: NẾU TỔ CHỨC ĐƯỢC TRÊN LỚP, GV CÓ THỂ TỔ CHỨC TRÒ CHƠI: VÒNG QUAY MAY MẮN ĐỂ GIẢI QUYẾT CÁC BÀI TẬP TRẮC NGHIỆM.</a:t>
            </a:r>
          </a:p>
          <a:p>
            <a:pPr algn="ctr"/>
            <a:endParaRPr lang="vi-VN" sz="6400" b="1" dirty="0">
              <a:solidFill>
                <a:srgbClr val="54141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4112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36837" y="4697763"/>
            <a:ext cx="14878944" cy="1600437"/>
          </a:xfrm>
          <a:prstGeom prst="rect">
            <a:avLst/>
          </a:prstGeom>
          <a:noFill/>
        </p:spPr>
        <p:txBody>
          <a:bodyPr spcFirstLastPara="1" wrap="none" lIns="182880" tIns="91440" rIns="182880" bIns="9144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CHÀO MỪNG CÁC THẦY CÔ VÀ CÁC 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96031" y="665312"/>
            <a:ext cx="857638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>
                <a:solidFill>
                  <a:srgbClr val="00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      </a:t>
            </a:r>
            <a:r>
              <a:rPr lang="en-US" sz="5000" b="1" dirty="0" err="1">
                <a:solidFill>
                  <a:srgbClr val="00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5000" b="1" dirty="0">
                <a:solidFill>
                  <a:srgbClr val="00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THPT </a:t>
            </a:r>
            <a:r>
              <a:rPr lang="en-US" sz="5000" b="1" dirty="0" err="1">
                <a:solidFill>
                  <a:srgbClr val="00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5000" b="1" dirty="0">
                <a:solidFill>
                  <a:srgbClr val="00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Huệ</a:t>
            </a:r>
            <a:endParaRPr lang="en-US" sz="5000" b="1" dirty="0">
              <a:solidFill>
                <a:srgbClr val="0066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000" b="1" dirty="0" err="1">
                <a:solidFill>
                  <a:srgbClr val="00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5000" b="1" dirty="0">
                <a:solidFill>
                  <a:srgbClr val="00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000" b="1" dirty="0" err="1">
                <a:solidFill>
                  <a:srgbClr val="00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5000" b="1" dirty="0">
                <a:solidFill>
                  <a:srgbClr val="00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- Tin</a:t>
            </a:r>
            <a:endParaRPr lang="vi-VN" sz="4000" b="1" dirty="0">
              <a:solidFill>
                <a:srgbClr val="0066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447040" y="6218052"/>
            <a:ext cx="24384000" cy="5355312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17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5A31E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TRÒ CHƠI</a:t>
            </a:r>
          </a:p>
          <a:p>
            <a:pPr algn="ctr"/>
            <a:r>
              <a:rPr lang="en-US" sz="16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5A31E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VÒNG QUAY MAY MẮN</a:t>
            </a:r>
          </a:p>
        </p:txBody>
      </p:sp>
    </p:spTree>
    <p:extLst>
      <p:ext uri="{BB962C8B-B14F-4D97-AF65-F5344CB8AC3E}">
        <p14:creationId xmlns:p14="http://schemas.microsoft.com/office/powerpoint/2010/main" val="98224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30743" y="377280"/>
            <a:ext cx="18473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sz="50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35617" y="-84383"/>
            <a:ext cx="8738035" cy="1415773"/>
          </a:xfrm>
          <a:prstGeom prst="rect">
            <a:avLst/>
          </a:prstGeom>
          <a:noFill/>
        </p:spPr>
        <p:txBody>
          <a:bodyPr wrap="none" lIns="182880" tIns="91440" rIns="182880" bIns="91440" numCol="1">
            <a:prstTxWarp prst="textWave2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101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VÒNG QUAY MAY MẮN</a:t>
            </a:r>
          </a:p>
        </p:txBody>
      </p:sp>
      <p:pic>
        <p:nvPicPr>
          <p:cNvPr id="9220" name="Picture 4" descr="Káº¿t quáº£ hÃ¬nh áº£nh cho png cute bo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901" y="1227176"/>
            <a:ext cx="19874208" cy="1390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936540" y="1532811"/>
            <a:ext cx="13032324" cy="5611039"/>
            <a:chOff x="1944270" y="766404"/>
            <a:chExt cx="6121380" cy="2805519"/>
          </a:xfrm>
        </p:grpSpPr>
        <p:sp>
          <p:nvSpPr>
            <p:cNvPr id="7" name="TextBox 6"/>
            <p:cNvSpPr txBox="1"/>
            <p:nvPr/>
          </p:nvSpPr>
          <p:spPr>
            <a:xfrm>
              <a:off x="4570263" y="766404"/>
              <a:ext cx="1415683" cy="456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333" b="1" u="sng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Luật</a:t>
              </a:r>
              <a:r>
                <a:rPr lang="en-US" sz="5333" b="1" u="sng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333" b="1" u="sng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chơi</a:t>
              </a:r>
              <a:endParaRPr lang="vi-VN" sz="5333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44270" y="1268760"/>
              <a:ext cx="6121380" cy="2303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b="1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   </a:t>
              </a:r>
              <a:r>
                <a:rPr lang="en-US" sz="5333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</a:t>
              </a:r>
              <a:r>
                <a:rPr lang="en-US" sz="4267" b="1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Mỗi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đội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cư</a:t>
              </a:r>
              <a:r>
                <a:rPr lang="en-US" sz="4800" b="1" dirty="0">
                  <a:solidFill>
                    <a:schemeClr val="bg1"/>
                  </a:solidFill>
                </a:rPr>
                <a:t>̉ 1 </a:t>
              </a:r>
              <a:r>
                <a:rPr lang="en-US" sz="4800" b="1" dirty="0" err="1">
                  <a:solidFill>
                    <a:schemeClr val="bg1"/>
                  </a:solidFill>
                </a:rPr>
                <a:t>thành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viên</a:t>
              </a:r>
              <a:r>
                <a:rPr lang="en-US" sz="4800" b="1" dirty="0">
                  <a:solidFill>
                    <a:schemeClr val="bg1"/>
                  </a:solidFill>
                </a:rPr>
                <a:t> quay </a:t>
              </a:r>
              <a:r>
                <a:rPr lang="en-US" sz="4800" b="1" dirty="0" err="1">
                  <a:solidFill>
                    <a:schemeClr val="bg1"/>
                  </a:solidFill>
                </a:rPr>
                <a:t>chiếc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nón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ki</a:t>
              </a:r>
              <a:r>
                <a:rPr lang="en-US" sz="4800" b="1" dirty="0">
                  <a:solidFill>
                    <a:schemeClr val="bg1"/>
                  </a:solidFill>
                </a:rPr>
                <a:t>̀ </a:t>
              </a:r>
              <a:r>
                <a:rPr lang="en-US" sz="4800" b="1" dirty="0" err="1">
                  <a:solidFill>
                    <a:schemeClr val="bg1"/>
                  </a:solidFill>
                </a:rPr>
                <a:t>diệu</a:t>
              </a:r>
              <a:r>
                <a:rPr lang="en-US" sz="4800" b="1" dirty="0">
                  <a:solidFill>
                    <a:schemeClr val="bg1"/>
                  </a:solidFill>
                </a:rPr>
                <a:t>, </a:t>
              </a:r>
              <a:r>
                <a:rPr lang="en-US" sz="4800" b="1" dirty="0" err="1">
                  <a:solidFill>
                    <a:schemeClr val="bg1"/>
                  </a:solidFill>
                </a:rPr>
                <a:t>mỗi</a:t>
              </a:r>
              <a:r>
                <a:rPr lang="en-US" sz="4800" b="1" dirty="0">
                  <a:solidFill>
                    <a:schemeClr val="bg1"/>
                  </a:solidFill>
                </a:rPr>
                <a:t> ô </a:t>
              </a:r>
              <a:r>
                <a:rPr lang="en-US" sz="4800" b="1" dirty="0" err="1">
                  <a:solidFill>
                    <a:schemeClr val="bg1"/>
                  </a:solidFill>
                </a:rPr>
                <a:t>trên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vòng</a:t>
              </a:r>
              <a:r>
                <a:rPr lang="en-US" sz="4800" b="1" dirty="0">
                  <a:solidFill>
                    <a:schemeClr val="bg1"/>
                  </a:solidFill>
                </a:rPr>
                <a:t> quay có </a:t>
              </a:r>
              <a:r>
                <a:rPr lang="en-US" sz="4800" b="1" dirty="0" err="1">
                  <a:solidFill>
                    <a:schemeClr val="bg1"/>
                  </a:solidFill>
                </a:rPr>
                <a:t>gia</a:t>
              </a:r>
              <a:r>
                <a:rPr lang="en-US" sz="4800" b="1" dirty="0">
                  <a:solidFill>
                    <a:schemeClr val="bg1"/>
                  </a:solidFill>
                </a:rPr>
                <a:t>́ trị </a:t>
              </a:r>
              <a:r>
                <a:rPr lang="en-US" sz="4800" b="1" dirty="0" err="1">
                  <a:solidFill>
                    <a:schemeClr val="bg1"/>
                  </a:solidFill>
                </a:rPr>
                <a:t>tương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ứng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với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nội</a:t>
              </a:r>
              <a:r>
                <a:rPr lang="en-US" sz="4800" b="1" dirty="0">
                  <a:solidFill>
                    <a:schemeClr val="bg1"/>
                  </a:solidFill>
                </a:rPr>
                <a:t> dung </a:t>
              </a:r>
              <a:r>
                <a:rPr lang="en-US" sz="4800" b="1" dirty="0" err="1">
                  <a:solidFill>
                    <a:schemeClr val="bg1"/>
                  </a:solidFill>
                </a:rPr>
                <a:t>ghi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trong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đo</a:t>
              </a:r>
              <a:r>
                <a:rPr lang="en-US" sz="4800" b="1" dirty="0">
                  <a:solidFill>
                    <a:schemeClr val="bg1"/>
                  </a:solidFill>
                </a:rPr>
                <a:t>́.</a:t>
              </a:r>
            </a:p>
            <a:p>
              <a:endParaRPr lang="en-US" sz="2933" b="1" dirty="0">
                <a:solidFill>
                  <a:schemeClr val="bg1"/>
                </a:solidFill>
              </a:endParaRPr>
            </a:p>
            <a:p>
              <a:r>
                <a:rPr lang="en-US" sz="11467" b="1" dirty="0">
                  <a:solidFill>
                    <a:schemeClr val="bg1"/>
                  </a:solidFill>
                </a:rPr>
                <a:t>     </a:t>
              </a:r>
              <a:endParaRPr lang="vi-VN" sz="11467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4276" name="Picture 4" descr="Káº¿t quáº£ hÃ¬nh áº£nh cho png conical ha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341">
            <a:off x="18368075" y="-963163"/>
            <a:ext cx="3634987" cy="363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77A529-2C08-4713-9E89-18A1F0F90B6B}"/>
              </a:ext>
            </a:extLst>
          </p:cNvPr>
          <p:cNvSpPr txBox="1"/>
          <p:nvPr/>
        </p:nvSpPr>
        <p:spPr>
          <a:xfrm>
            <a:off x="7275713" y="9099520"/>
            <a:ext cx="122611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sym typeface="Wingdings" panose="05000000000000000000" pitchFamily="2" charset="2"/>
              </a:rPr>
              <a:t> </a:t>
            </a:r>
            <a:r>
              <a:rPr lang="en-US" sz="4800" b="1" dirty="0" err="1">
                <a:solidFill>
                  <a:schemeClr val="bg1"/>
                </a:solidFill>
              </a:rPr>
              <a:t>Cuối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phần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thi</a:t>
            </a:r>
            <a:r>
              <a:rPr lang="en-US" sz="4800" b="1" dirty="0">
                <a:solidFill>
                  <a:schemeClr val="bg1"/>
                </a:solidFill>
              </a:rPr>
              <a:t>, </a:t>
            </a:r>
            <a:r>
              <a:rPr lang="en-US" sz="4800" b="1" dirty="0" err="1">
                <a:solidFill>
                  <a:schemeClr val="bg1"/>
                </a:solidFill>
              </a:rPr>
              <a:t>đội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nào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giành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được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điểm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cao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nhất</a:t>
            </a:r>
            <a:r>
              <a:rPr lang="en-US" sz="4800" b="1" dirty="0">
                <a:solidFill>
                  <a:schemeClr val="bg1"/>
                </a:solidFill>
              </a:rPr>
              <a:t> là </a:t>
            </a:r>
            <a:r>
              <a:rPr lang="en-US" sz="4800" b="1" dirty="0" err="1">
                <a:solidFill>
                  <a:schemeClr val="bg1"/>
                </a:solidFill>
              </a:rPr>
              <a:t>đội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chiến</a:t>
            </a:r>
            <a:r>
              <a:rPr lang="en-US" sz="4800" b="1" dirty="0">
                <a:solidFill>
                  <a:schemeClr val="bg1"/>
                </a:solidFill>
              </a:rPr>
              <a:t>  </a:t>
            </a:r>
            <a:r>
              <a:rPr lang="en-US" sz="4800" b="1" dirty="0" err="1">
                <a:solidFill>
                  <a:schemeClr val="bg1"/>
                </a:solidFill>
              </a:rPr>
              <a:t>thắng</a:t>
            </a:r>
            <a:r>
              <a:rPr lang="en-US" sz="4800" b="1" dirty="0">
                <a:solidFill>
                  <a:schemeClr val="bg1"/>
                </a:solidFill>
              </a:rPr>
              <a:t>.</a:t>
            </a:r>
            <a:endParaRPr lang="vi-VN" sz="4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149F4D-BFEB-4CF9-8D92-A021914ED278}"/>
              </a:ext>
            </a:extLst>
          </p:cNvPr>
          <p:cNvSpPr txBox="1"/>
          <p:nvPr/>
        </p:nvSpPr>
        <p:spPr>
          <a:xfrm>
            <a:off x="7476037" y="7369552"/>
            <a:ext cx="11953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sym typeface="Wingdings" panose="05000000000000000000" pitchFamily="2" charset="2"/>
              </a:rPr>
              <a:t> </a:t>
            </a:r>
            <a:r>
              <a:rPr lang="en-US" sz="4800" b="1" dirty="0" err="1">
                <a:solidFill>
                  <a:schemeClr val="bg1"/>
                </a:solidFill>
              </a:rPr>
              <a:t>Nếu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đội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nào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trả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lời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sai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thì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hai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đội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còn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lại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được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quyền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trả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lời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tiếp</a:t>
            </a:r>
            <a:endParaRPr lang="vi-VN" sz="4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247D6D-B4D9-46A2-9A67-8A521A3AE542}"/>
              </a:ext>
            </a:extLst>
          </p:cNvPr>
          <p:cNvSpPr txBox="1"/>
          <p:nvPr/>
        </p:nvSpPr>
        <p:spPr>
          <a:xfrm>
            <a:off x="7583488" y="5273825"/>
            <a:ext cx="11953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sym typeface="Wingdings" panose="05000000000000000000" pitchFamily="2" charset="2"/>
              </a:rPr>
              <a:t> </a:t>
            </a:r>
            <a:r>
              <a:rPr lang="en-US" sz="4800" b="1" dirty="0" err="1">
                <a:solidFill>
                  <a:schemeClr val="bg1"/>
                </a:solidFill>
              </a:rPr>
              <a:t>Các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thành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viên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còn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lại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tra</a:t>
            </a:r>
            <a:r>
              <a:rPr lang="en-US" sz="4800" b="1" dirty="0">
                <a:solidFill>
                  <a:schemeClr val="bg1"/>
                </a:solidFill>
              </a:rPr>
              <a:t>̉ </a:t>
            </a:r>
            <a:r>
              <a:rPr lang="en-US" sz="4800" b="1" dirty="0" err="1">
                <a:solidFill>
                  <a:schemeClr val="bg1"/>
                </a:solidFill>
              </a:rPr>
              <a:t>lời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các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câu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hỏi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chương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trình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đưa</a:t>
            </a:r>
            <a:r>
              <a:rPr lang="en-US" sz="4800" b="1" dirty="0">
                <a:solidFill>
                  <a:schemeClr val="bg1"/>
                </a:solidFill>
              </a:rPr>
              <a:t> ra </a:t>
            </a:r>
            <a:r>
              <a:rPr lang="en-US" sz="4800" b="1" dirty="0" err="1">
                <a:solidFill>
                  <a:schemeClr val="bg1"/>
                </a:solidFill>
              </a:rPr>
              <a:t>trong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vòng</a:t>
            </a:r>
            <a:r>
              <a:rPr lang="en-US" sz="4800" b="1" dirty="0">
                <a:solidFill>
                  <a:schemeClr val="bg1"/>
                </a:solidFill>
              </a:rPr>
              <a:t> 30 </a:t>
            </a:r>
            <a:r>
              <a:rPr lang="en-US" sz="4800" b="1" dirty="0" err="1">
                <a:solidFill>
                  <a:schemeClr val="bg1"/>
                </a:solidFill>
              </a:rPr>
              <a:t>giây</a:t>
            </a:r>
            <a:r>
              <a:rPr lang="en-US" sz="4800" b="1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8047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7CE72EC-CECB-4E9D-BF99-004A4D1D3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24384000" cy="1371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" name="Group 91"/>
          <p:cNvGrpSpPr/>
          <p:nvPr/>
        </p:nvGrpSpPr>
        <p:grpSpPr>
          <a:xfrm>
            <a:off x="7369611" y="2347811"/>
            <a:ext cx="9217024" cy="8928993"/>
            <a:chOff x="2523330" y="1620353"/>
            <a:chExt cx="4608512" cy="4464496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2054374"/>
              <a:ext cx="532972" cy="511933"/>
            </a:xfrm>
            <a:prstGeom prst="rect">
              <a:avLst/>
            </a:prstGeom>
          </p:spPr>
        </p:pic>
        <p:sp>
          <p:nvSpPr>
            <p:cNvPr id="32" name="Pie 31"/>
            <p:cNvSpPr/>
            <p:nvPr/>
          </p:nvSpPr>
          <p:spPr>
            <a:xfrm>
              <a:off x="2523330" y="1620353"/>
              <a:ext cx="4608512" cy="4464496"/>
            </a:xfrm>
            <a:prstGeom prst="pi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33" name="Pie 32"/>
            <p:cNvSpPr/>
            <p:nvPr/>
          </p:nvSpPr>
          <p:spPr>
            <a:xfrm>
              <a:off x="2523330" y="1620353"/>
              <a:ext cx="4608512" cy="4464496"/>
            </a:xfrm>
            <a:prstGeom prst="pie">
              <a:avLst>
                <a:gd name="adj1" fmla="val 2651943"/>
                <a:gd name="adj2" fmla="val 5422197"/>
              </a:avLst>
            </a:prstGeom>
            <a:solidFill>
              <a:srgbClr val="FA90DE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2523330" y="1620353"/>
              <a:ext cx="4608512" cy="4464496"/>
            </a:xfrm>
            <a:prstGeom prst="pie">
              <a:avLst>
                <a:gd name="adj1" fmla="val 5414845"/>
                <a:gd name="adj2" fmla="val 8161611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2523330" y="1620353"/>
              <a:ext cx="4608512" cy="4464496"/>
            </a:xfrm>
            <a:prstGeom prst="pie">
              <a:avLst>
                <a:gd name="adj1" fmla="val 8151316"/>
                <a:gd name="adj2" fmla="val 10826378"/>
              </a:avLst>
            </a:prstGeom>
            <a:solidFill>
              <a:srgbClr val="FF00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36" name="Pie 35"/>
            <p:cNvSpPr/>
            <p:nvPr/>
          </p:nvSpPr>
          <p:spPr>
            <a:xfrm>
              <a:off x="2523330" y="1620353"/>
              <a:ext cx="4608512" cy="4464496"/>
            </a:xfrm>
            <a:prstGeom prst="pie">
              <a:avLst>
                <a:gd name="adj1" fmla="val 10779860"/>
                <a:gd name="adj2" fmla="val 13441020"/>
              </a:avLst>
            </a:prstGeom>
            <a:solidFill>
              <a:srgbClr val="00B05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chemeClr val="tx1"/>
                </a:solidFill>
              </a:endParaRPr>
            </a:p>
          </p:txBody>
        </p:sp>
        <p:sp>
          <p:nvSpPr>
            <p:cNvPr id="37" name="Pie 36"/>
            <p:cNvSpPr/>
            <p:nvPr/>
          </p:nvSpPr>
          <p:spPr>
            <a:xfrm>
              <a:off x="2523330" y="1620353"/>
              <a:ext cx="4608512" cy="4464496"/>
            </a:xfrm>
            <a:prstGeom prst="pie">
              <a:avLst>
                <a:gd name="adj1" fmla="val 13455388"/>
                <a:gd name="adj2" fmla="val 1620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38" name="Pie 37"/>
            <p:cNvSpPr/>
            <p:nvPr/>
          </p:nvSpPr>
          <p:spPr>
            <a:xfrm>
              <a:off x="2523330" y="1620353"/>
              <a:ext cx="4608512" cy="4464496"/>
            </a:xfrm>
            <a:prstGeom prst="pie">
              <a:avLst>
                <a:gd name="adj1" fmla="val 18951609"/>
                <a:gd name="adj2" fmla="val 33089"/>
              </a:avLst>
            </a:prstGeom>
            <a:solidFill>
              <a:srgbClr val="00B0F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39" name="Pie 38"/>
            <p:cNvSpPr/>
            <p:nvPr/>
          </p:nvSpPr>
          <p:spPr>
            <a:xfrm>
              <a:off x="2523330" y="1620353"/>
              <a:ext cx="4608512" cy="4464496"/>
            </a:xfrm>
            <a:prstGeom prst="pie">
              <a:avLst>
                <a:gd name="adj1" fmla="val 16187183"/>
                <a:gd name="adj2" fmla="val 18946450"/>
              </a:avLst>
            </a:prstGeom>
            <a:solidFill>
              <a:srgbClr val="FFC0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523330" y="1620353"/>
              <a:ext cx="4608512" cy="4464496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3198231" y="2274163"/>
              <a:ext cx="3258710" cy="315687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198231" y="2274163"/>
              <a:ext cx="3258710" cy="315687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523330" y="3852601"/>
              <a:ext cx="460851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4827586" y="1620353"/>
              <a:ext cx="0" cy="446449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 rot="1168481">
              <a:off x="5048285" y="2238410"/>
              <a:ext cx="119169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chemeClr val="accent4">
                      <a:lumMod val="75000"/>
                    </a:schemeClr>
                  </a:solidFill>
                  <a:latin typeface="Jokerman" panose="04090605060D06020702" pitchFamily="82" charset="0"/>
                </a:rPr>
                <a:t>100</a:t>
              </a:r>
              <a:endParaRPr lang="vi-VN" sz="50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 rot="14698846">
              <a:off x="2887750" y="4295279"/>
              <a:ext cx="75517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solidFill>
                    <a:srgbClr val="FFFF00"/>
                  </a:solidFill>
                  <a:latin typeface="Jokerman" panose="04090605060D06020702" pitchFamily="82" charset="0"/>
                </a:rPr>
                <a:t>300</a:t>
              </a:r>
              <a:endParaRPr lang="vi-VN" sz="5000" b="1" dirty="0">
                <a:solidFill>
                  <a:srgbClr val="FFFF00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 rot="7012228">
              <a:off x="6054073" y="4267837"/>
              <a:ext cx="71750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latin typeface="Jokerman" panose="04090605060D06020702" pitchFamily="82" charset="0"/>
                </a:rPr>
                <a:t>200</a:t>
              </a:r>
              <a:endParaRPr lang="vi-VN" sz="5000" b="1" dirty="0"/>
            </a:p>
          </p:txBody>
        </p: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04678">
              <a:off x="3880385" y="4665653"/>
              <a:ext cx="801998" cy="770339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 rot="12810099">
              <a:off x="2818733" y="4560889"/>
              <a:ext cx="194421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Jokerman" panose="04090605060D06020702" pitchFamily="82" charset="0"/>
                </a:rPr>
                <a:t> </a:t>
              </a:r>
              <a:r>
                <a:rPr lang="en-US" sz="4000" b="1" dirty="0">
                  <a:latin typeface="Jokerman" panose="04090605060D06020702" pitchFamily="82" charset="0"/>
                  <a:hlinkClick r:id="" action="ppaction://noaction"/>
                </a:rPr>
                <a:t>X2</a:t>
              </a:r>
              <a:endParaRPr lang="vi-VN" sz="4000" b="1" dirty="0"/>
            </a:p>
          </p:txBody>
        </p:sp>
        <p:pic>
          <p:nvPicPr>
            <p:cNvPr id="1026" name="Picture 2" descr="HÃ¬nh áº£nh cÃ³ liÃªn quan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64659">
              <a:off x="5564024" y="3147623"/>
              <a:ext cx="631339" cy="631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TextBox 87"/>
            <p:cNvSpPr txBox="1"/>
            <p:nvPr/>
          </p:nvSpPr>
          <p:spPr>
            <a:xfrm rot="3637446">
              <a:off x="6040947" y="2877383"/>
              <a:ext cx="915475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Jokerman" panose="04090605060D06020702" pitchFamily="82" charset="0"/>
                </a:rPr>
                <a:t> </a:t>
              </a:r>
              <a:r>
                <a:rPr lang="en-US" sz="2800" b="1" dirty="0">
                  <a:solidFill>
                    <a:schemeClr val="bg1"/>
                  </a:solidFill>
                  <a:latin typeface="Jokerman" panose="04090605060D06020702" pitchFamily="82" charset="0"/>
                </a:rPr>
                <a:t>Ô MAY </a:t>
              </a:r>
            </a:p>
            <a:p>
              <a:r>
                <a:rPr lang="en-US" sz="4000" b="1" dirty="0">
                  <a:solidFill>
                    <a:schemeClr val="bg1"/>
                  </a:solidFill>
                  <a:latin typeface="Jokerman" panose="04090605060D06020702" pitchFamily="82" charset="0"/>
                </a:rPr>
                <a:t>   </a:t>
              </a:r>
              <a:r>
                <a:rPr lang="en-US" sz="4000" b="1" dirty="0" err="1">
                  <a:solidFill>
                    <a:schemeClr val="bg1"/>
                  </a:solidFill>
                  <a:latin typeface="Jokerman" panose="04090605060D06020702" pitchFamily="82" charset="0"/>
                </a:rPr>
                <a:t>MẮN</a:t>
              </a:r>
              <a:endParaRPr lang="vi-VN" sz="4000" b="1" dirty="0">
                <a:solidFill>
                  <a:schemeClr val="bg1"/>
                </a:solidFill>
              </a:endParaRPr>
            </a:p>
          </p:txBody>
        </p:sp>
        <p:pic>
          <p:nvPicPr>
            <p:cNvPr id="1028" name="Picture 4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0109087">
              <a:off x="4957089" y="4612391"/>
              <a:ext cx="573806" cy="573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Box 88"/>
            <p:cNvSpPr txBox="1"/>
            <p:nvPr/>
          </p:nvSpPr>
          <p:spPr>
            <a:xfrm rot="9092770">
              <a:off x="5109367" y="5225802"/>
              <a:ext cx="82650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latin typeface="Jokerman" panose="04090605060D06020702" pitchFamily="82" charset="0"/>
                </a:rPr>
                <a:t>+100</a:t>
              </a:r>
              <a:endParaRPr lang="vi-VN" sz="5000" b="1" dirty="0"/>
            </a:p>
          </p:txBody>
        </p:sp>
        <p:pic>
          <p:nvPicPr>
            <p:cNvPr id="1032" name="Picture 8" descr="Káº¿t quáº£ hÃ¬nh áº£nh cho plus pn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4641">
              <a:off x="5019614" y="2726500"/>
              <a:ext cx="420682" cy="420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8" descr="Káº¿t quáº£ hÃ¬nh áº£nh cho plus pn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4641">
              <a:off x="5532972" y="4032091"/>
              <a:ext cx="420682" cy="420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8" descr="Káº¿t quáº£ hÃ¬nh áº£nh cho plus pn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638161">
              <a:off x="3571930" y="4067770"/>
              <a:ext cx="420682" cy="420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4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7162076">
              <a:off x="3504962" y="3134153"/>
              <a:ext cx="549897" cy="573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" name="TextBox 89"/>
            <p:cNvSpPr txBox="1"/>
            <p:nvPr/>
          </p:nvSpPr>
          <p:spPr>
            <a:xfrm rot="6244372">
              <a:off x="2780815" y="2934723"/>
              <a:ext cx="67662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latin typeface="Jokerman" panose="04090605060D06020702" pitchFamily="82" charset="0"/>
                </a:rPr>
                <a:t>+50</a:t>
              </a:r>
              <a:endParaRPr lang="vi-VN" sz="5000" b="1" dirty="0"/>
            </a:p>
          </p:txBody>
        </p:sp>
        <p:pic>
          <p:nvPicPr>
            <p:cNvPr id="1034" name="Picture 10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9997301">
              <a:off x="3931155" y="2228717"/>
              <a:ext cx="700455" cy="675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3" name="Oval 92"/>
          <p:cNvSpPr/>
          <p:nvPr/>
        </p:nvSpPr>
        <p:spPr>
          <a:xfrm>
            <a:off x="11250815" y="5978356"/>
            <a:ext cx="1596621" cy="159662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97" name="Right Arrow 96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03" name="Right Arrow 102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04" name="Right Arrow 103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05" name="Right Arrow 104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06" name="Right Arrow 105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07" name="Right Arrow 106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08" name="Right Arrow 107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09" name="Right Arrow 108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10" name="Right Arrow 109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11" name="Right Arrow 110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12" name="Right Arrow 111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3" name="Oval 2">
            <a:hlinkClick r:id="" action="ppaction://noaction"/>
          </p:cNvPr>
          <p:cNvSpPr/>
          <p:nvPr/>
        </p:nvSpPr>
        <p:spPr>
          <a:xfrm>
            <a:off x="18096656" y="1529412"/>
            <a:ext cx="864096" cy="81840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28674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3359149" y="-288924"/>
            <a:ext cx="609600" cy="609603"/>
          </a:xfrm>
          <a:prstGeom prst="rect">
            <a:avLst/>
          </a:prstGeom>
          <a:noFill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vi-VN" sz="2800"/>
          </a:p>
        </p:txBody>
      </p:sp>
      <p:pic>
        <p:nvPicPr>
          <p:cNvPr id="7" name="Xo-So-Mien-Bac-Nhac-Chuong-V-A-V-A">
            <a:hlinkClick r:id="" action="ppaction://media"/>
            <a:extLst>
              <a:ext uri="{FF2B5EF4-FFF2-40B4-BE49-F238E27FC236}">
                <a16:creationId xmlns:a16="http://schemas.microsoft.com/office/drawing/2014/main" id="{8ABC286F-B95F-4475-A929-6ABDD171E1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17893" y="6506616"/>
            <a:ext cx="1219200" cy="12192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125225" y="12291277"/>
            <a:ext cx="974163" cy="98526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3663951" y="10707803"/>
            <a:ext cx="2275069" cy="2126021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39266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7" dur="2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026" name="Picture 2" descr="HÃ¬nh áº£nh cÃ³ liÃªn qua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085" y="3297195"/>
            <a:ext cx="2880320" cy="295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Ã¬nh áº£nh cÃ³ liÃªn qua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20" y="3571858"/>
            <a:ext cx="2880317" cy="27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áº¿t quáº£ hÃ¬nh áº£nh cho png present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611" y="3192771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Ã¬nh áº£nh cÃ³ liÃªn qua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9551" y="3338442"/>
            <a:ext cx="2678792" cy="27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2771" y="3165961"/>
            <a:ext cx="2592288" cy="29303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18719" y="1"/>
            <a:ext cx="7582845" cy="1846659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algn="ctr"/>
            <a:r>
              <a:rPr lang="en-US" sz="10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Mystery Box</a:t>
            </a:r>
          </a:p>
        </p:txBody>
      </p:sp>
      <p:pic>
        <p:nvPicPr>
          <p:cNvPr id="27660" name="Picture 12" descr="Káº¿t quáº£ hÃ¬nh áº£nh cho png present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619444" y="8286760"/>
            <a:ext cx="2697907" cy="3055920"/>
          </a:xfrm>
          <a:prstGeom prst="rect">
            <a:avLst/>
          </a:prstGeom>
          <a:noFill/>
        </p:spPr>
      </p:pic>
      <p:pic>
        <p:nvPicPr>
          <p:cNvPr id="27662" name="Picture 14" descr="HÃ¬nh áº£nh cÃ³ liÃªn qua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7907040" y="8143888"/>
            <a:ext cx="3153408" cy="3198709"/>
          </a:xfrm>
          <a:prstGeom prst="rect">
            <a:avLst/>
          </a:prstGeom>
          <a:noFill/>
        </p:spPr>
      </p:pic>
      <p:sp>
        <p:nvSpPr>
          <p:cNvPr id="27664" name="AutoShape 16" descr="HÃ¬nh áº£nh cÃ³ liÃªn quan"/>
          <p:cNvSpPr>
            <a:spLocks noChangeAspect="1" noChangeArrowheads="1"/>
          </p:cNvSpPr>
          <p:nvPr/>
        </p:nvSpPr>
        <p:spPr bwMode="auto">
          <a:xfrm>
            <a:off x="3359149" y="-288924"/>
            <a:ext cx="609600" cy="609603"/>
          </a:xfrm>
          <a:prstGeom prst="rect">
            <a:avLst/>
          </a:prstGeom>
          <a:noFill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vi-VN" sz="2800"/>
          </a:p>
        </p:txBody>
      </p:sp>
      <p:sp>
        <p:nvSpPr>
          <p:cNvPr id="27666" name="AutoShape 18" descr="HÃ¬nh áº£nh cÃ³ liÃªn quan"/>
          <p:cNvSpPr>
            <a:spLocks noChangeAspect="1" noChangeArrowheads="1"/>
          </p:cNvSpPr>
          <p:nvPr/>
        </p:nvSpPr>
        <p:spPr bwMode="auto">
          <a:xfrm>
            <a:off x="3359149" y="-288924"/>
            <a:ext cx="609600" cy="609603"/>
          </a:xfrm>
          <a:prstGeom prst="rect">
            <a:avLst/>
          </a:prstGeom>
          <a:noFill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vi-VN" sz="2800"/>
          </a:p>
        </p:txBody>
      </p:sp>
      <p:sp>
        <p:nvSpPr>
          <p:cNvPr id="27668" name="AutoShape 20" descr="HÃ¬nh áº£nh cÃ³ liÃªn quan"/>
          <p:cNvSpPr>
            <a:spLocks noChangeAspect="1" noChangeArrowheads="1"/>
          </p:cNvSpPr>
          <p:nvPr/>
        </p:nvSpPr>
        <p:spPr bwMode="auto">
          <a:xfrm>
            <a:off x="3359149" y="-288924"/>
            <a:ext cx="609600" cy="609603"/>
          </a:xfrm>
          <a:prstGeom prst="rect">
            <a:avLst/>
          </a:prstGeom>
          <a:noFill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vi-VN" sz="2800"/>
          </a:p>
        </p:txBody>
      </p:sp>
      <p:pic>
        <p:nvPicPr>
          <p:cNvPr id="27670" name="Picture 22" descr="Káº¿t quáº£ hÃ¬nh áº£nh cho png present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620891" y="8143883"/>
            <a:ext cx="2950853" cy="2950853"/>
          </a:xfrm>
          <a:prstGeom prst="rect">
            <a:avLst/>
          </a:prstGeom>
          <a:noFill/>
        </p:spPr>
      </p:pic>
      <p:pic>
        <p:nvPicPr>
          <p:cNvPr id="27674" name="Picture 26" descr="HÃ¬nh áº£nh cÃ³ liÃªn quan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906115" y="8001008"/>
            <a:ext cx="3324181" cy="3324181"/>
          </a:xfrm>
          <a:prstGeom prst="rect">
            <a:avLst/>
          </a:prstGeom>
          <a:noFill/>
        </p:spPr>
      </p:pic>
      <p:pic>
        <p:nvPicPr>
          <p:cNvPr id="27676" name="Picture 28" descr="HÃ¬nh áº£nh cÃ³ liÃªn quan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619969" y="8286760"/>
            <a:ext cx="2608552" cy="2958336"/>
          </a:xfrm>
          <a:prstGeom prst="rect">
            <a:avLst/>
          </a:prstGeom>
          <a:noFill/>
        </p:spPr>
      </p:pic>
      <p:sp>
        <p:nvSpPr>
          <p:cNvPr id="22" name="Left Arrow 21">
            <a:hlinkClick r:id="rId21" action="ppaction://hlinksldjump"/>
          </p:cNvPr>
          <p:cNvSpPr/>
          <p:nvPr/>
        </p:nvSpPr>
        <p:spPr>
          <a:xfrm>
            <a:off x="3619441" y="714331"/>
            <a:ext cx="1428760" cy="1000133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76756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6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6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6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27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7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6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7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6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0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edge">
                                      <p:cBhvr>
                                        <p:cTn id="84" dur="20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7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76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6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55628" y="5545749"/>
            <a:ext cx="15048029" cy="1569660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  <a:scene3d>
              <a:camera prst="perspectiveRelaxedModerately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 MỪNG EM NHẬN ĐƯỢC</a:t>
            </a:r>
          </a:p>
        </p:txBody>
      </p:sp>
      <p:pic>
        <p:nvPicPr>
          <p:cNvPr id="2050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193" y="6713987"/>
            <a:ext cx="9525000" cy="933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18993" y="9117713"/>
            <a:ext cx="64508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5A31EF"/>
                </a:solidFill>
                <a:latin typeface="+mj-lt"/>
              </a:rPr>
              <a:t>Ba </a:t>
            </a:r>
            <a:r>
              <a:rPr lang="en-US" sz="8000" b="1" dirty="0" err="1">
                <a:solidFill>
                  <a:srgbClr val="5A31EF"/>
                </a:solidFill>
                <a:latin typeface="+mj-lt"/>
              </a:rPr>
              <a:t>cây</a:t>
            </a:r>
            <a:r>
              <a:rPr lang="en-US" sz="8000" b="1" dirty="0">
                <a:solidFill>
                  <a:srgbClr val="5A31EF"/>
                </a:solidFill>
                <a:latin typeface="+mj-lt"/>
              </a:rPr>
              <a:t> </a:t>
            </a:r>
            <a:r>
              <a:rPr lang="en-US" sz="8000" b="1" dirty="0" err="1">
                <a:solidFill>
                  <a:srgbClr val="5A31EF"/>
                </a:solidFill>
                <a:latin typeface="+mj-lt"/>
              </a:rPr>
              <a:t>bút</a:t>
            </a:r>
            <a:r>
              <a:rPr lang="en-US" sz="8000" b="1" dirty="0">
                <a:solidFill>
                  <a:srgbClr val="5A31EF"/>
                </a:solidFill>
                <a:latin typeface="+mj-lt"/>
              </a:rPr>
              <a:t> </a:t>
            </a:r>
            <a:r>
              <a:rPr lang="en-US" sz="8000" b="1" dirty="0" err="1">
                <a:solidFill>
                  <a:srgbClr val="5A31EF"/>
                </a:solidFill>
                <a:latin typeface="+mj-lt"/>
              </a:rPr>
              <a:t>viết</a:t>
            </a:r>
            <a:endParaRPr lang="vi-VN" sz="8000" b="1" dirty="0">
              <a:solidFill>
                <a:srgbClr val="5A31EF"/>
              </a:solidFill>
              <a:latin typeface="+mj-lt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263012" y="12535792"/>
            <a:ext cx="1795811" cy="986427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pic>
        <p:nvPicPr>
          <p:cNvPr id="76801" name="Picture 1" descr="C:\Users\TDG\Desktop\tải xuốn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05984" y="7430616"/>
            <a:ext cx="6264000" cy="626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537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6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3C23F80-DF27-47E2-867F-FF0A38C5BCF8}"/>
              </a:ext>
            </a:extLst>
          </p:cNvPr>
          <p:cNvGrpSpPr/>
          <p:nvPr/>
        </p:nvGrpSpPr>
        <p:grpSpPr>
          <a:xfrm>
            <a:off x="26966" y="1791045"/>
            <a:ext cx="24384000" cy="4777756"/>
            <a:chOff x="1978531" y="3848631"/>
            <a:chExt cx="20658187" cy="486466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0" name="Round Same Side Corner Rectangle 18">
              <a:extLst>
                <a:ext uri="{FF2B5EF4-FFF2-40B4-BE49-F238E27FC236}">
                  <a16:creationId xmlns:a16="http://schemas.microsoft.com/office/drawing/2014/main" id="{DDFC35E9-9302-458F-A37B-4A11FD58B714}"/>
                </a:ext>
              </a:extLst>
            </p:cNvPr>
            <p:cNvSpPr/>
            <p:nvPr/>
          </p:nvSpPr>
          <p:spPr>
            <a:xfrm flipV="1">
              <a:off x="1978531" y="4986363"/>
              <a:ext cx="20658187" cy="3726935"/>
            </a:xfrm>
            <a:prstGeom prst="round2SameRect">
              <a:avLst>
                <a:gd name="adj1" fmla="val 3062"/>
                <a:gd name="adj2" fmla="val 0"/>
              </a:avLst>
            </a:prstGeom>
            <a:grpFill/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6" tIns="17998" rIns="35996" bIns="17998" rtlCol="0" anchor="ctr"/>
            <a:lstStyle/>
            <a:p>
              <a:pPr algn="ctr"/>
              <a:endParaRPr lang="en-US" sz="4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FBF00F-B94D-42A8-BF1A-540E6771912E}"/>
                </a:ext>
              </a:extLst>
            </p:cNvPr>
            <p:cNvSpPr/>
            <p:nvPr/>
          </p:nvSpPr>
          <p:spPr>
            <a:xfrm>
              <a:off x="3253667" y="3848631"/>
              <a:ext cx="18440399" cy="84611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spc="-1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LÝ THUYẾT</a:t>
              </a:r>
              <a:endParaRPr lang="vi-VN" sz="4800" b="1" spc="-1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" name="Round Same Side Corner Rectangle 18">
            <a:extLst>
              <a:ext uri="{FF2B5EF4-FFF2-40B4-BE49-F238E27FC236}">
                <a16:creationId xmlns:a16="http://schemas.microsoft.com/office/drawing/2014/main" id="{DDFC35E9-9302-458F-A37B-4A11FD58B714}"/>
              </a:ext>
            </a:extLst>
          </p:cNvPr>
          <p:cNvSpPr/>
          <p:nvPr/>
        </p:nvSpPr>
        <p:spPr>
          <a:xfrm flipV="1">
            <a:off x="57446" y="6839969"/>
            <a:ext cx="24384000" cy="3978740"/>
          </a:xfrm>
          <a:prstGeom prst="round2SameRect">
            <a:avLst>
              <a:gd name="adj1" fmla="val 3062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6" tIns="17998" rIns="35996" bIns="17998" rtlCol="0" anchor="ctr"/>
          <a:lstStyle/>
          <a:p>
            <a:pPr algn="ctr"/>
            <a:endParaRPr lang="en-US" sz="4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ound Same Side Corner Rectangle 18">
            <a:extLst>
              <a:ext uri="{FF2B5EF4-FFF2-40B4-BE49-F238E27FC236}">
                <a16:creationId xmlns:a16="http://schemas.microsoft.com/office/drawing/2014/main" id="{DDFC35E9-9302-458F-A37B-4A11FD58B714}"/>
              </a:ext>
            </a:extLst>
          </p:cNvPr>
          <p:cNvSpPr/>
          <p:nvPr/>
        </p:nvSpPr>
        <p:spPr>
          <a:xfrm flipV="1">
            <a:off x="30480" y="11194766"/>
            <a:ext cx="24384000" cy="2085749"/>
          </a:xfrm>
          <a:prstGeom prst="round2SameRect">
            <a:avLst>
              <a:gd name="adj1" fmla="val 3062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6" tIns="17998" rIns="35996" bIns="17998" rtlCol="0" anchor="ctr"/>
          <a:lstStyle/>
          <a:p>
            <a:pPr algn="ctr"/>
            <a:endParaRPr lang="en-US" sz="4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85FCA5-DEAF-4C82-A23A-D60A953DC433}"/>
              </a:ext>
            </a:extLst>
          </p:cNvPr>
          <p:cNvSpPr/>
          <p:nvPr/>
        </p:nvSpPr>
        <p:spPr>
          <a:xfrm>
            <a:off x="91806" y="2985057"/>
            <a:ext cx="10309232" cy="83946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tabLst>
                <a:tab pos="1259840" algn="l"/>
                <a:tab pos="7199630" algn="l"/>
                <a:tab pos="10079990" algn="l"/>
              </a:tabLst>
            </a:pPr>
            <a:r>
              <a:rPr lang="en-US" sz="4800" b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</a:t>
            </a:r>
            <a:r>
              <a:rPr lang="en-US" sz="4800" b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yếu tố cơ bản của hình trụ:</a:t>
            </a:r>
            <a:endParaRPr lang="en-US" sz="4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BD4A81A-35C8-4532-9486-352B1AE551A5}"/>
                  </a:ext>
                </a:extLst>
              </p:cNvPr>
              <p:cNvSpPr/>
              <p:nvPr/>
            </p:nvSpPr>
            <p:spPr>
              <a:xfrm>
                <a:off x="-577262" y="3853699"/>
                <a:ext cx="12192000" cy="266682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1259840" algn="just">
                  <a:lnSpc>
                    <a:spcPct val="110000"/>
                  </a:lnSpc>
                  <a:spcBef>
                    <a:spcPts val="400"/>
                  </a:spcBef>
                  <a:spcAft>
                    <a:spcPts val="400"/>
                  </a:spcAft>
                  <a:tabLst>
                    <a:tab pos="1259840" algn="l"/>
                    <a:tab pos="7199630" algn="l"/>
                    <a:tab pos="10079990" algn="l"/>
                  </a:tabLst>
                </a:pP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+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1259840" algn="just">
                  <a:lnSpc>
                    <a:spcPct val="110000"/>
                  </a:lnSpc>
                  <a:spcBef>
                    <a:spcPts val="400"/>
                  </a:spcBef>
                  <a:spcAft>
                    <a:spcPts val="400"/>
                  </a:spcAft>
                  <a:tabLst>
                    <a:tab pos="1259840" algn="l"/>
                    <a:tab pos="7199630" algn="l"/>
                    <a:tab pos="10079990" algn="l"/>
                  </a:tabLst>
                </a:pP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+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1259840" algn="just">
                  <a:lnSpc>
                    <a:spcPct val="110000"/>
                  </a:lnSpc>
                  <a:spcBef>
                    <a:spcPts val="400"/>
                  </a:spcBef>
                  <a:spcAft>
                    <a:spcPts val="400"/>
                  </a:spcAft>
                  <a:tabLst>
                    <a:tab pos="1259840" algn="l"/>
                    <a:tab pos="7199630" algn="l"/>
                    <a:tab pos="10079990" algn="l"/>
                  </a:tabLst>
                </a:pP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+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𝑙</m:t>
                    </m:r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BD4A81A-35C8-4532-9486-352B1AE551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77262" y="3853699"/>
                <a:ext cx="12192000" cy="2666820"/>
              </a:xfrm>
              <a:prstGeom prst="rect">
                <a:avLst/>
              </a:prstGeom>
              <a:blipFill>
                <a:blip r:embed="rId4"/>
                <a:stretch>
                  <a:fillRect t="-5251" b="-10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049FD99B-869D-4CD4-84B3-17ECA029CE03}"/>
              </a:ext>
            </a:extLst>
          </p:cNvPr>
          <p:cNvSpPr/>
          <p:nvPr/>
        </p:nvSpPr>
        <p:spPr>
          <a:xfrm>
            <a:off x="61968" y="6976422"/>
            <a:ext cx="18220052" cy="8394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tabLst>
                <a:tab pos="1259840" algn="l"/>
                <a:tab pos="7199630" algn="l"/>
                <a:tab pos="10079990" algn="l"/>
              </a:tabLst>
            </a:pPr>
            <a:r>
              <a:rPr lang="en-US" sz="4800" b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</a:t>
            </a:r>
            <a:r>
              <a:rPr lang="en-US" sz="4800" b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thức diện tích của hình trụ và thể tích của khối trụ:</a:t>
            </a:r>
            <a:endParaRPr lang="en-US" sz="4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FE12527-7255-4013-A31F-6D8FEB49F5CE}"/>
                  </a:ext>
                </a:extLst>
              </p:cNvPr>
              <p:cNvSpPr/>
              <p:nvPr/>
            </p:nvSpPr>
            <p:spPr>
              <a:xfrm>
                <a:off x="-577262" y="7851608"/>
                <a:ext cx="24688800" cy="29383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259840" algn="just">
                  <a:lnSpc>
                    <a:spcPct val="110000"/>
                  </a:lnSpc>
                  <a:spcBef>
                    <a:spcPts val="400"/>
                  </a:spcBef>
                  <a:spcAft>
                    <a:spcPts val="400"/>
                  </a:spcAft>
                  <a:tabLst>
                    <a:tab pos="1259840" algn="l"/>
                    <a:tab pos="7199630" algn="l"/>
                    <a:tab pos="10079990" algn="l"/>
                  </a:tabLst>
                </a:pP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 </a:t>
                </a:r>
                <a:r>
                  <a:rPr lang="fr-FR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fr-FR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fr-FR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fr-FR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fr-FR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fr-FR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fr-FR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 :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fr-FR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đá</m:t>
                        </m:r>
                        <m:r>
                          <a:rPr lang="fr-FR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</m:sSub>
                    <m:r>
                      <a:rPr lang="fr-FR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p>
                        <m:r>
                          <a:rPr lang="fr-FR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259840" algn="just">
                  <a:lnSpc>
                    <a:spcPct val="110000"/>
                  </a:lnSpc>
                  <a:spcBef>
                    <a:spcPts val="400"/>
                  </a:spcBef>
                  <a:spcAft>
                    <a:spcPts val="400"/>
                  </a:spcAft>
                  <a:tabLst>
                    <a:tab pos="1259840" algn="l"/>
                    <a:tab pos="7199630" algn="l"/>
                    <a:tab pos="10079990" algn="l"/>
                  </a:tabLst>
                </a:pPr>
                <a:r>
                  <a:rPr lang="fr-FR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 </a:t>
                </a:r>
                <a:r>
                  <a:rPr lang="fr-FR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fr-FR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fr-FR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fr-FR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fr-FR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fr-FR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fr-FR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fr-FR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 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fr-FR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𝑥𝑞</m:t>
                        </m:r>
                      </m:sub>
                    </m:sSub>
                    <m:r>
                      <a:rPr lang="fr-FR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fr-FR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fr-FR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fr-FR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259840" algn="just">
                  <a:lnSpc>
                    <a:spcPct val="110000"/>
                  </a:lnSpc>
                  <a:spcBef>
                    <a:spcPts val="400"/>
                  </a:spcBef>
                  <a:spcAft>
                    <a:spcPts val="400"/>
                  </a:spcAft>
                  <a:tabLst>
                    <a:tab pos="1259840" algn="l"/>
                    <a:tab pos="7199630" algn="l"/>
                    <a:tab pos="10079990" algn="l"/>
                  </a:tabLst>
                </a:pPr>
                <a:r>
                  <a:rPr lang="fr-FR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 </a:t>
                </a:r>
                <a:r>
                  <a:rPr lang="fr-FR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fr-FR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fr-FR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toàn</a:t>
                </a:r>
                <a:r>
                  <a:rPr lang="fr-FR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fr-FR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fr-FR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𝑡𝑝</m:t>
                        </m:r>
                      </m:sub>
                    </m:sSub>
                    <m:r>
                      <a:rPr lang="fr-FR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fr-FR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𝑥𝑞</m:t>
                        </m:r>
                      </m:sub>
                    </m:sSub>
                    <m:r>
                      <a:rPr lang="fr-FR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fr-FR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đá</m:t>
                        </m:r>
                        <m:r>
                          <a:rPr lang="fr-FR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</m:sSub>
                    <m:r>
                      <a:rPr lang="fr-FR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fr-FR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fr-FR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fr-FR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p>
                        <m:r>
                          <a:rPr lang="fr-FR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FE12527-7255-4013-A31F-6D8FEB49F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77262" y="7851608"/>
                <a:ext cx="24688800" cy="2938305"/>
              </a:xfrm>
              <a:prstGeom prst="rect">
                <a:avLst/>
              </a:prstGeom>
              <a:blipFill>
                <a:blip r:embed="rId5"/>
                <a:stretch>
                  <a:fillRect t="-2905" b="-7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8B1EBB0-1D97-4D68-B524-C3679ADA14E2}"/>
                  </a:ext>
                </a:extLst>
              </p:cNvPr>
              <p:cNvSpPr/>
              <p:nvPr/>
            </p:nvSpPr>
            <p:spPr>
              <a:xfrm>
                <a:off x="-882062" y="11339423"/>
                <a:ext cx="24993600" cy="17516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259840" algn="just">
                  <a:lnSpc>
                    <a:spcPct val="110000"/>
                  </a:lnSpc>
                  <a:spcBef>
                    <a:spcPts val="400"/>
                  </a:spcBef>
                  <a:spcAft>
                    <a:spcPts val="400"/>
                  </a:spcAft>
                  <a:tabLst>
                    <a:tab pos="1259840" algn="l"/>
                    <a:tab pos="7199630" algn="l"/>
                    <a:tab pos="10079990" algn="l"/>
                  </a:tabLst>
                </a:pPr>
                <a:r>
                  <a:rPr lang="fr-FR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- Chu vi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fr-FR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</m:t>
                    </m:r>
                  </m:oMath>
                </a14:m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1259840" algn="just">
                  <a:lnSpc>
                    <a:spcPct val="110000"/>
                  </a:lnSpc>
                  <a:spcBef>
                    <a:spcPts val="400"/>
                  </a:spcBef>
                  <a:spcAft>
                    <a:spcPts val="400"/>
                  </a:spcAft>
                  <a:tabLst>
                    <a:tab pos="1259840" algn="l"/>
                    <a:tab pos="7199630" algn="l"/>
                    <a:tab pos="10079990" algn="l"/>
                  </a:tabLst>
                </a:pP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</a:t>
                </a:r>
                <a:r>
                  <a:rPr lang="fr-FR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fr-FR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fr-FR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fr-FR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fr-FR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 :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8B1EBB0-1D97-4D68-B524-C3679ADA14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82062" y="11339423"/>
                <a:ext cx="24993600" cy="1751698"/>
              </a:xfrm>
              <a:prstGeom prst="rect">
                <a:avLst/>
              </a:prstGeom>
              <a:blipFill>
                <a:blip r:embed="rId6"/>
                <a:stretch>
                  <a:fillRect t="-8014" b="-174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9365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94"/>
    </mc:Choice>
    <mc:Fallback xmlns="">
      <p:transition spd="slow" advTm="71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  <p:bldP spid="8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99036" y="3517400"/>
            <a:ext cx="15048029" cy="1569660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  <a:scene3d>
              <a:camera prst="perspectiveRelaxedModerately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 MỪNG EM NHẬN ĐƯỢC</a:t>
            </a:r>
          </a:p>
        </p:txBody>
      </p:sp>
      <p:pic>
        <p:nvPicPr>
          <p:cNvPr id="2050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193" y="6713987"/>
            <a:ext cx="9525000" cy="933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>
            <a:hlinkClick r:id="rId5" action="ppaction://hlinksldjump"/>
          </p:cNvPr>
          <p:cNvSpPr/>
          <p:nvPr/>
        </p:nvSpPr>
        <p:spPr>
          <a:xfrm>
            <a:off x="3263012" y="12535792"/>
            <a:ext cx="1795811" cy="986427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pic>
        <p:nvPicPr>
          <p:cNvPr id="6146" name="Picture 2" descr="Káº¿t quáº£ hÃ¬nh áº£nh cho free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440" y="5849888"/>
            <a:ext cx="36004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023051" y="5863782"/>
            <a:ext cx="467147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200" b="1" dirty="0">
                <a:solidFill>
                  <a:srgbClr val="FF9900"/>
                </a:solidFill>
                <a:latin typeface="Jokerman" panose="04090605060D06020702" pitchFamily="82" charset="0"/>
              </a:rPr>
              <a:t>+50</a:t>
            </a:r>
            <a:endParaRPr lang="vi-VN" sz="19200" b="1" dirty="0">
              <a:solidFill>
                <a:srgbClr val="FF99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504" y="8907304"/>
            <a:ext cx="4837957" cy="483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6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8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5272" y="-193781"/>
            <a:ext cx="24384000" cy="1371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98621" y="2441080"/>
            <a:ext cx="13424188" cy="1415772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  <a:scene3d>
              <a:camera prst="perspectiveRelaxedModerately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 MỪNG EM NHẬN ĐƯỢC</a:t>
            </a:r>
          </a:p>
        </p:txBody>
      </p:sp>
      <p:pic>
        <p:nvPicPr>
          <p:cNvPr id="2050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0113" y="3856854"/>
            <a:ext cx="9525000" cy="933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>
            <a:hlinkClick r:id="rId5" action="ppaction://hlinksldjump"/>
          </p:cNvPr>
          <p:cNvSpPr/>
          <p:nvPr/>
        </p:nvSpPr>
        <p:spPr>
          <a:xfrm>
            <a:off x="3263012" y="12535792"/>
            <a:ext cx="1795811" cy="986427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8" name="Rectangle 7"/>
          <p:cNvSpPr/>
          <p:nvPr/>
        </p:nvSpPr>
        <p:spPr>
          <a:xfrm>
            <a:off x="7619971" y="5572118"/>
            <a:ext cx="81535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alt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98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61193" y="3528555"/>
            <a:ext cx="15048029" cy="1569660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  <a:scene3d>
              <a:camera prst="perspectiveRelaxedModerately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 MỪNG EM NHẬN ĐƯỢC</a:t>
            </a:r>
          </a:p>
        </p:txBody>
      </p:sp>
      <p:pic>
        <p:nvPicPr>
          <p:cNvPr id="2050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097" y="6224091"/>
            <a:ext cx="9525000" cy="933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>
            <a:hlinkClick r:id="rId5" action="ppaction://hlinksldjump"/>
          </p:cNvPr>
          <p:cNvSpPr/>
          <p:nvPr/>
        </p:nvSpPr>
        <p:spPr>
          <a:xfrm>
            <a:off x="3263012" y="12535792"/>
            <a:ext cx="1795811" cy="986427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pic>
        <p:nvPicPr>
          <p:cNvPr id="6" name="Picture 3" descr="C:\Users\TDG\Desktop\thuc-chien-de-thi-thpt-quoc-gia-mon-toan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58820" y="5253107"/>
            <a:ext cx="11487277" cy="842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900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06902" y="820568"/>
            <a:ext cx="11785919" cy="1261884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  <a:scene3d>
              <a:camera prst="perspectiveRelaxedModerately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000" b="1" dirty="0">
                <a:ln w="11430"/>
                <a:solidFill>
                  <a:srgbClr val="5A31E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 MỪNG EM NHẬN ĐƯỢC</a:t>
            </a:r>
          </a:p>
        </p:txBody>
      </p:sp>
      <p:pic>
        <p:nvPicPr>
          <p:cNvPr id="2050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713" y="6137923"/>
            <a:ext cx="9525000" cy="933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>
            <a:hlinkClick r:id="rId5" action="ppaction://hlinksldjump"/>
          </p:cNvPr>
          <p:cNvSpPr/>
          <p:nvPr/>
        </p:nvSpPr>
        <p:spPr>
          <a:xfrm>
            <a:off x="3263012" y="12535792"/>
            <a:ext cx="1795811" cy="986427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7216" y="3794360"/>
            <a:ext cx="3304363" cy="261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E57907-8F11-42A2-B632-2FF54D949F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7344" y="3564000"/>
            <a:ext cx="7137157" cy="10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2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9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95686" y="1241376"/>
            <a:ext cx="15048029" cy="1569660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  <a:scene3d>
              <a:camera prst="perspectiveRelaxedModerately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 MỪNG EM NHẬN ĐƯỢC</a:t>
            </a:r>
          </a:p>
        </p:txBody>
      </p:sp>
      <p:pic>
        <p:nvPicPr>
          <p:cNvPr id="2050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193" y="2026211"/>
            <a:ext cx="9525000" cy="933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>
            <a:hlinkClick r:id="rId5" action="ppaction://hlinksldjump"/>
          </p:cNvPr>
          <p:cNvSpPr/>
          <p:nvPr/>
        </p:nvSpPr>
        <p:spPr>
          <a:xfrm>
            <a:off x="3263012" y="12535792"/>
            <a:ext cx="1795811" cy="986427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pic>
        <p:nvPicPr>
          <p:cNvPr id="4100" name="Picture 4" descr="Káº¿t quáº£ hÃ¬nh áº£nh cho replay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048" y="3977684"/>
            <a:ext cx="2160240" cy="216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25394" y="3977683"/>
            <a:ext cx="48846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i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5000" b="1" i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5000" b="1" i="1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5000" b="1" i="1" dirty="0">
                <a:latin typeface="Times New Roman" pitchFamily="18" charset="0"/>
                <a:cs typeface="Times New Roman" pitchFamily="18" charset="0"/>
              </a:rPr>
              <a:t> quay</a:t>
            </a:r>
          </a:p>
        </p:txBody>
      </p:sp>
    </p:spTree>
    <p:extLst>
      <p:ext uri="{BB962C8B-B14F-4D97-AF65-F5344CB8AC3E}">
        <p14:creationId xmlns:p14="http://schemas.microsoft.com/office/powerpoint/2010/main" val="202304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 MỪNG EM NHẬN ĐƯỢC</a:t>
            </a:r>
            <a:b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vi-VN" dirty="0"/>
          </a:p>
        </p:txBody>
      </p:sp>
      <p:pic>
        <p:nvPicPr>
          <p:cNvPr id="4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2241" y="503291"/>
            <a:ext cx="9525000" cy="933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eft Arrow 8">
            <a:hlinkClick r:id="rId5" action="ppaction://hlinksldjump"/>
          </p:cNvPr>
          <p:cNvSpPr/>
          <p:nvPr/>
        </p:nvSpPr>
        <p:spPr>
          <a:xfrm>
            <a:off x="3263012" y="12535792"/>
            <a:ext cx="1795811" cy="986427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pic>
        <p:nvPicPr>
          <p:cNvPr id="6" name="Picture 2" descr="C:\Users\TDG\Desktop\140219952_763761557569734_401891643940126958_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62101" y="3788502"/>
            <a:ext cx="13608000" cy="87644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83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C98F9-E31D-4FC6-BF01-D821BD8BA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5C487-8589-4E47-A6E7-BB6020EA9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Ghim trên Dự án cần thử">
            <a:extLst>
              <a:ext uri="{FF2B5EF4-FFF2-40B4-BE49-F238E27FC236}">
                <a16:creationId xmlns:a16="http://schemas.microsoft.com/office/drawing/2014/main" id="{5A29F6A2-2E55-4E2A-8BA4-6974FC01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4016F06C-04D1-46FE-9D8D-E7CE982B9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900" y="3200401"/>
            <a:ext cx="19888200" cy="572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8288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khiển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18288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B1: Chia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3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18288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bốc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may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mắn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vi-VN" sz="80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80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C98F9-E31D-4FC6-BF01-D821BD8BA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5C487-8589-4E47-A6E7-BB6020EA9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Ghim trên Dự án cần thử">
            <a:extLst>
              <a:ext uri="{FF2B5EF4-FFF2-40B4-BE49-F238E27FC236}">
                <a16:creationId xmlns:a16="http://schemas.microsoft.com/office/drawing/2014/main" id="{5A29F6A2-2E55-4E2A-8BA4-6974FC01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4016F06C-04D1-46FE-9D8D-E7CE982B9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835276"/>
            <a:ext cx="19888200" cy="7663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8288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quay:</a:t>
            </a:r>
          </a:p>
          <a:p>
            <a:pPr marL="857250" indent="-857250" algn="just" defTabSz="182882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Bấm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nút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857250" indent="-857250" algn="just" defTabSz="182882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Bấm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nút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loa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857250" indent="-857250" algn="just" defTabSz="182882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Bấm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mũi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dừng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857250" indent="-857250" algn="just" defTabSz="182882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Mũi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ở ô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quà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bấm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quà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link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slide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quà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quà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quà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slide ở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en-US" altLang="vi-VN" sz="80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63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42BC7-AFE9-4796-8731-12405E69F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EB59B-318F-4031-AEA6-3F5076CED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8" descr="Tải ngay bộ hình nền Powerpoint đẹp, chuyên nghiệp - Quantrimang.com">
            <a:extLst>
              <a:ext uri="{FF2B5EF4-FFF2-40B4-BE49-F238E27FC236}">
                <a16:creationId xmlns:a16="http://schemas.microsoft.com/office/drawing/2014/main" id="{7847CD5F-3F69-4108-ABAA-84F8C56D3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76"/>
            <a:ext cx="24384000" cy="136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523FC5-5781-43DC-B26D-FC8019EE59BA}"/>
              </a:ext>
            </a:extLst>
          </p:cNvPr>
          <p:cNvSpPr txBox="1"/>
          <p:nvPr/>
        </p:nvSpPr>
        <p:spPr>
          <a:xfrm>
            <a:off x="2465107" y="1880610"/>
            <a:ext cx="207250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Dạng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Xác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yếu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khối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trụ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diện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74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457612" y="2205919"/>
            <a:ext cx="23681656" cy="2100576"/>
          </a:xfrm>
          <a:prstGeom prst="roundRect">
            <a:avLst>
              <a:gd name="adj" fmla="val 4376"/>
            </a:avLst>
          </a:prstGeom>
          <a:solidFill>
            <a:srgbClr val="FEEBB0"/>
          </a:solidFill>
          <a:ln w="12700">
            <a:solidFill>
              <a:srgbClr val="91720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ounded Rectangle 52">
            <a:extLst>
              <a:ext uri="{FF2B5EF4-FFF2-40B4-BE49-F238E27FC236}">
                <a16:creationId xmlns:a16="http://schemas.microsoft.com/office/drawing/2014/main" id="{EBE8DBDC-2A00-435E-A211-94F825B83EBE}"/>
              </a:ext>
            </a:extLst>
          </p:cNvPr>
          <p:cNvSpPr/>
          <p:nvPr/>
        </p:nvSpPr>
        <p:spPr>
          <a:xfrm>
            <a:off x="351173" y="7929082"/>
            <a:ext cx="23681656" cy="3043718"/>
          </a:xfrm>
          <a:prstGeom prst="roundRect">
            <a:avLst>
              <a:gd name="adj" fmla="val 2239"/>
            </a:avLst>
          </a:prstGeom>
          <a:solidFill>
            <a:srgbClr val="D1E3B1"/>
          </a:solidFill>
          <a:ln w="28575"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-40696" y="1874187"/>
            <a:ext cx="3701132" cy="1060654"/>
            <a:chOff x="1171059" y="3991939"/>
            <a:chExt cx="3701132" cy="913062"/>
          </a:xfrm>
        </p:grpSpPr>
        <p:grpSp>
          <p:nvGrpSpPr>
            <p:cNvPr id="38" name="Group 37"/>
            <p:cNvGrpSpPr/>
            <p:nvPr/>
          </p:nvGrpSpPr>
          <p:grpSpPr>
            <a:xfrm>
              <a:off x="1362045" y="4071155"/>
              <a:ext cx="3510146" cy="745750"/>
              <a:chOff x="2028795" y="4433105"/>
              <a:chExt cx="3510146" cy="745750"/>
            </a:xfrm>
          </p:grpSpPr>
          <p:sp>
            <p:nvSpPr>
              <p:cNvPr id="54" name="Freeform 20"/>
              <p:cNvSpPr>
                <a:spLocks/>
              </p:cNvSpPr>
              <p:nvPr/>
            </p:nvSpPr>
            <p:spPr bwMode="auto">
              <a:xfrm rot="5400000">
                <a:off x="3407450" y="3054450"/>
                <a:ext cx="745750" cy="3503060"/>
              </a:xfrm>
              <a:prstGeom prst="round2SameRect">
                <a:avLst>
                  <a:gd name="adj1" fmla="val 19445"/>
                  <a:gd name="adj2" fmla="val 0"/>
                </a:avLst>
              </a:prstGeom>
              <a:solidFill>
                <a:schemeClr val="bg1"/>
              </a:solidFill>
              <a:ln w="57150">
                <a:solidFill>
                  <a:srgbClr val="91720D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745911" y="4456598"/>
                <a:ext cx="2793030" cy="609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0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 </a:t>
                </a:r>
                <a:r>
                  <a:rPr lang="en-US" sz="40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1</a:t>
                </a:r>
              </a:p>
            </p:txBody>
          </p:sp>
        </p:grpSp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99" t="21515" r="9759" b="14519"/>
            <a:stretch/>
          </p:blipFill>
          <p:spPr>
            <a:xfrm>
              <a:off x="1171059" y="3991939"/>
              <a:ext cx="1076356" cy="913062"/>
            </a:xfrm>
            <a:prstGeom prst="round2DiagRect">
              <a:avLst>
                <a:gd name="adj1" fmla="val 30509"/>
                <a:gd name="adj2" fmla="val 0"/>
              </a:avLst>
            </a:prstGeom>
            <a:ln w="38100" cap="sq">
              <a:solidFill>
                <a:srgbClr val="91720D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D415FADE-FB0D-4EDD-BD9D-828898EEBCA1}"/>
              </a:ext>
            </a:extLst>
          </p:cNvPr>
          <p:cNvSpPr/>
          <p:nvPr/>
        </p:nvSpPr>
        <p:spPr>
          <a:xfrm>
            <a:off x="8981087" y="4383899"/>
            <a:ext cx="2158360" cy="1168788"/>
          </a:xfrm>
          <a:prstGeom prst="rect">
            <a:avLst/>
          </a:prstGeom>
        </p:spPr>
        <p:txBody>
          <a:bodyPr wrap="none" lIns="182124" tIns="91062" rIns="182124" bIns="91062">
            <a:spAutoFit/>
          </a:bodyPr>
          <a:lstStyle/>
          <a:p>
            <a:pPr defTabSz="1821402">
              <a:defRPr/>
            </a:pPr>
            <a:r>
              <a:rPr lang="en-US" sz="6400" b="1" i="1" kern="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l = h</a:t>
            </a:r>
            <a:r>
              <a:rPr lang="en-US" sz="6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400" kern="0" dirty="0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876F56C-E3AC-4888-AAA9-15B5BFCF312C}"/>
              </a:ext>
            </a:extLst>
          </p:cNvPr>
          <p:cNvSpPr/>
          <p:nvPr/>
        </p:nvSpPr>
        <p:spPr>
          <a:xfrm>
            <a:off x="2868848" y="5031035"/>
            <a:ext cx="2251334" cy="1168788"/>
          </a:xfrm>
          <a:prstGeom prst="rect">
            <a:avLst/>
          </a:prstGeom>
        </p:spPr>
        <p:txBody>
          <a:bodyPr wrap="none" lIns="182124" tIns="91062" rIns="182124" bIns="91062">
            <a:spAutoFit/>
          </a:bodyPr>
          <a:lstStyle/>
          <a:p>
            <a:pPr defTabSz="1821402">
              <a:defRPr/>
            </a:pPr>
            <a:r>
              <a:rPr lang="en-US" sz="6400" b="1" i="1" kern="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R = h</a:t>
            </a:r>
            <a:endParaRPr lang="en-US" sz="6400" kern="0" dirty="0">
              <a:solidFill>
                <a:schemeClr val="bg1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B346ABC-5C19-4AE1-BCDB-354CC15F82FB}"/>
              </a:ext>
            </a:extLst>
          </p:cNvPr>
          <p:cNvGrpSpPr/>
          <p:nvPr/>
        </p:nvGrpSpPr>
        <p:grpSpPr>
          <a:xfrm>
            <a:off x="-64078" y="4738770"/>
            <a:ext cx="24247806" cy="2616140"/>
            <a:chOff x="247181" y="2080087"/>
            <a:chExt cx="11838141" cy="1116504"/>
          </a:xfrm>
          <a:solidFill>
            <a:srgbClr val="539D4D"/>
          </a:solidFill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B275939-AD4D-4F88-9645-88564A32EF67}"/>
                </a:ext>
              </a:extLst>
            </p:cNvPr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  <a:grpFill/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786D9C1-AE5B-4634-BB78-18F5274FF09C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endParaRPr lang="en-US" sz="6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8AB3E6AE-F584-4D15-82DA-063197390C83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r>
                  <a:rPr lang="en-US" sz="6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C80B99E-1FCE-466E-B505-AA1F80AD3921}"/>
                </a:ext>
              </a:extLst>
            </p:cNvPr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  <a:grpFill/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C80D32C8-3258-4DDE-9B7B-D970EC694A56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endParaRPr lang="en-US" sz="64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57A0E622-93E4-48EA-A5BC-C25CED4F073B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r>
                  <a:rPr lang="vi-VN" sz="6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993160B-90BF-45AC-BBF7-214A8683A54F}"/>
                </a:ext>
              </a:extLst>
            </p:cNvPr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  <a:grpFill/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E59BE23-D254-4A90-9B1C-60541DED14AE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endParaRPr lang="en-US" sz="64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71162E2-7BB9-49BB-9701-FAB2B2B0D424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r>
                  <a:rPr lang="en-US" sz="6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A4CCEFA-2408-489E-9E07-BB3B809EB80F}"/>
                </a:ext>
              </a:extLst>
            </p:cNvPr>
            <p:cNvGrpSpPr/>
            <p:nvPr/>
          </p:nvGrpSpPr>
          <p:grpSpPr>
            <a:xfrm>
              <a:off x="8994940" y="2080089"/>
              <a:ext cx="3090382" cy="1116502"/>
              <a:chOff x="5537205" y="1557992"/>
              <a:chExt cx="3079905" cy="1037945"/>
            </a:xfrm>
            <a:grpFill/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1153B38-7451-45BA-8310-BB97A7592C8B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endParaRPr lang="en-US" sz="64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EC5489D1-FDC4-4130-AB9D-D1C412D0830B}"/>
                  </a:ext>
                </a:extLst>
              </p:cNvPr>
              <p:cNvSpPr/>
              <p:nvPr/>
            </p:nvSpPr>
            <p:spPr>
              <a:xfrm>
                <a:off x="5537205" y="1823638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r>
                  <a:rPr lang="en-US" sz="6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ACBF69BF-CB7D-43FD-88B6-2D3C7378CA01}"/>
              </a:ext>
            </a:extLst>
          </p:cNvPr>
          <p:cNvSpPr/>
          <p:nvPr/>
        </p:nvSpPr>
        <p:spPr>
          <a:xfrm>
            <a:off x="5879110" y="5401242"/>
            <a:ext cx="1103564" cy="1194378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6400" dirty="0"/>
          </a:p>
        </p:txBody>
      </p:sp>
      <p:sp>
        <p:nvSpPr>
          <p:cNvPr id="85" name="Freeform 20">
            <a:extLst>
              <a:ext uri="{FF2B5EF4-FFF2-40B4-BE49-F238E27FC236}">
                <a16:creationId xmlns:a16="http://schemas.microsoft.com/office/drawing/2014/main" id="{E2501DA1-0FB9-459C-8306-2A657DADDD2D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011778" y="6652665"/>
            <a:ext cx="869740" cy="2996406"/>
          </a:xfrm>
          <a:prstGeom prst="round1Rect">
            <a:avLst/>
          </a:prstGeom>
          <a:solidFill>
            <a:schemeClr val="bg1"/>
          </a:solidFill>
          <a:ln w="57150">
            <a:solidFill>
              <a:srgbClr val="6600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07013E9-2886-4424-BF33-0C4BEDC6D433}"/>
              </a:ext>
            </a:extLst>
          </p:cNvPr>
          <p:cNvSpPr txBox="1"/>
          <p:nvPr/>
        </p:nvSpPr>
        <p:spPr>
          <a:xfrm>
            <a:off x="1040540" y="7676619"/>
            <a:ext cx="28728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Bài giải</a:t>
            </a:r>
            <a:endParaRPr lang="en-US" sz="4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00814000-4BF4-4FC3-B6D9-FD3AEA4D77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0" t="14860" r="18922" b="25555"/>
          <a:stretch/>
        </p:blipFill>
        <p:spPr>
          <a:xfrm>
            <a:off x="120396" y="7660237"/>
            <a:ext cx="1058948" cy="1133026"/>
          </a:xfrm>
          <a:prstGeom prst="round2DiagRect">
            <a:avLst>
              <a:gd name="adj1" fmla="val 27632"/>
              <a:gd name="adj2" fmla="val 0"/>
            </a:avLst>
          </a:prstGeom>
          <a:solidFill>
            <a:srgbClr val="327E3B"/>
          </a:solidFill>
          <a:ln w="38100" cap="sq">
            <a:solidFill>
              <a:srgbClr val="6600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0F64180-5D6A-4C8D-8CB9-438A7C4EEC54}"/>
                  </a:ext>
                </a:extLst>
              </p:cNvPr>
              <p:cNvSpPr/>
              <p:nvPr/>
            </p:nvSpPr>
            <p:spPr>
              <a:xfrm>
                <a:off x="3653351" y="2154230"/>
                <a:ext cx="20379478" cy="1846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65778" tIns="182890" rIns="365778" bIns="182890">
                <a:spAutoFit/>
              </a:bodyPr>
              <a:lstStyle/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𝓵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0F64180-5D6A-4C8D-8CB9-438A7C4EEC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351" y="2154230"/>
                <a:ext cx="20379478" cy="1846680"/>
              </a:xfrm>
              <a:prstGeom prst="rect">
                <a:avLst/>
              </a:prstGeom>
              <a:blipFill>
                <a:blip r:embed="rId6"/>
                <a:stretch>
                  <a:fillRect t="-330" b="-924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4F302518-6BF8-4AC0-B3FA-F31441B2D55C}"/>
                  </a:ext>
                </a:extLst>
              </p:cNvPr>
              <p:cNvSpPr/>
              <p:nvPr/>
            </p:nvSpPr>
            <p:spPr>
              <a:xfrm>
                <a:off x="1163835" y="5218584"/>
                <a:ext cx="4527662" cy="1606536"/>
              </a:xfrm>
              <a:prstGeom prst="rect">
                <a:avLst/>
              </a:prstGeom>
            </p:spPr>
            <p:txBody>
              <a:bodyPr wrap="none" lIns="182124" tIns="91062" rIns="182124" bIns="91062">
                <a:spAutoFit/>
              </a:bodyPr>
              <a:lstStyle/>
              <a:p>
                <a:pPr defTabSz="1821402">
                  <a:defRPr/>
                </a:pPr>
                <a14:m>
                  <m:oMath xmlns:m="http://schemas.openxmlformats.org/officeDocument/2006/math">
                    <m:r>
                      <a:rPr lang="en-US" sz="6400" b="1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</a:rPr>
                      <m:t>𝑽</m:t>
                    </m:r>
                    <m:r>
                      <a:rPr lang="en-US" sz="6400" b="1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</a:rPr>
                      <m:t>=</m:t>
                    </m:r>
                    <m:f>
                      <m:fPr>
                        <m:ctrlPr>
                          <a:rPr lang="en-US" sz="6400" b="1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</m:ctrlPr>
                      </m:fPr>
                      <m:num>
                        <m:r>
                          <a:rPr lang="en-US" sz="6400" b="1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𝟏</m:t>
                        </m:r>
                      </m:num>
                      <m:den>
                        <m:r>
                          <a:rPr lang="en-US" sz="6400" b="1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𝟑</m:t>
                        </m:r>
                      </m:den>
                    </m:f>
                    <m:r>
                      <a:rPr lang="en-US" sz="6400" b="1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</a:rPr>
                      <m:t>𝝅</m:t>
                    </m:r>
                    <m:r>
                      <a:rPr lang="en-US" sz="6400" b="1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</a:rPr>
                      <m:t>𝒓</m:t>
                    </m:r>
                    <m:sSup>
                      <m:sSupPr>
                        <m:ctrlPr>
                          <a:rPr lang="en-US" sz="6400" b="1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</m:ctrlPr>
                      </m:sSupPr>
                      <m:e>
                        <m:r>
                          <a:rPr lang="en-US" sz="6400" b="1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𝓵</m:t>
                        </m:r>
                      </m:e>
                      <m:sup>
                        <m:r>
                          <a:rPr lang="en-US" sz="6400" b="1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6400" b="1" i="1" kern="0" dirty="0">
                    <a:solidFill>
                      <a:schemeClr val="bg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4F302518-6BF8-4AC0-B3FA-F31441B2D5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835" y="5218584"/>
                <a:ext cx="4527662" cy="1606536"/>
              </a:xfrm>
              <a:prstGeom prst="rect">
                <a:avLst/>
              </a:prstGeom>
              <a:blipFill>
                <a:blip r:embed="rId7"/>
                <a:stretch>
                  <a:fillRect r="-5653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4855221F-A7C5-4551-9BB1-08A39144E98A}"/>
                  </a:ext>
                </a:extLst>
              </p:cNvPr>
              <p:cNvSpPr/>
              <p:nvPr/>
            </p:nvSpPr>
            <p:spPr>
              <a:xfrm>
                <a:off x="5691497" y="5376108"/>
                <a:ext cx="7720987" cy="2175986"/>
              </a:xfrm>
              <a:prstGeom prst="rect">
                <a:avLst/>
              </a:prstGeom>
            </p:spPr>
            <p:txBody>
              <a:bodyPr wrap="square" lIns="182124" tIns="91062" rIns="182124" bIns="91062">
                <a:spAutoFit/>
              </a:bodyPr>
              <a:lstStyle/>
              <a:p>
                <a:pPr defTabSz="1821402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b="1" i="1" ker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charset="0"/>
                        </a:rPr>
                        <m:t>𝑽</m:t>
                      </m:r>
                      <m:r>
                        <a:rPr lang="en-US" sz="6400" b="1" i="1" ker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charset="0"/>
                        </a:rPr>
                        <m:t>=</m:t>
                      </m:r>
                      <m:r>
                        <a:rPr lang="en-US" sz="6400" b="1" i="1" ker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charset="0"/>
                        </a:rPr>
                        <m:t>𝝅</m:t>
                      </m:r>
                      <m:sSup>
                        <m:sSupPr>
                          <m:ctrlPr>
                            <a:rPr lang="en-US" sz="6400" b="1" i="1" ker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charset="0"/>
                            </a:rPr>
                          </m:ctrlPr>
                        </m:sSupPr>
                        <m:e>
                          <m:r>
                            <a:rPr lang="vi-VN" sz="6400" b="1" i="1" ker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charset="0"/>
                            </a:rPr>
                            <m:t>𝒓</m:t>
                          </m:r>
                        </m:e>
                        <m:sup>
                          <m:r>
                            <a:rPr lang="vi-VN" sz="6400" b="1" i="1" ker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charset="0"/>
                            </a:rPr>
                            <m:t>𝟐</m:t>
                          </m:r>
                        </m:sup>
                      </m:sSup>
                      <m:r>
                        <a:rPr lang="en-US" sz="6400" b="1" i="1" ker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charset="0"/>
                        </a:rPr>
                        <m:t>𝓵</m:t>
                      </m:r>
                    </m:oMath>
                  </m:oMathPara>
                </a14:m>
                <a:endParaRPr lang="en-US" sz="6400" b="1" i="1" kern="0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  <a:p>
                <a:pPr defTabSz="1821402">
                  <a:defRPr/>
                </a:pPr>
                <a:endParaRPr lang="en-US" sz="6400" b="1" i="1" kern="0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4855221F-A7C5-4551-9BB1-08A39144E9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1497" y="5376108"/>
                <a:ext cx="7720987" cy="21759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80009CE-38D2-428F-8437-AD3813A2B1E1}"/>
                  </a:ext>
                </a:extLst>
              </p:cNvPr>
              <p:cNvSpPr txBox="1"/>
              <p:nvPr/>
            </p:nvSpPr>
            <p:spPr>
              <a:xfrm>
                <a:off x="13064832" y="5003647"/>
                <a:ext cx="4659108" cy="2034217"/>
              </a:xfrm>
              <a:prstGeom prst="rect">
                <a:avLst/>
              </a:prstGeom>
              <a:noFill/>
            </p:spPr>
            <p:txBody>
              <a:bodyPr wrap="none" lIns="182124" tIns="91062" rIns="182124" bIns="91062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b="1" i="1" ker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charset="0"/>
                        </a:rPr>
                        <m:t>𝑽</m:t>
                      </m:r>
                      <m:r>
                        <a:rPr lang="en-US" sz="6400" b="1" i="1" ker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charset="0"/>
                        </a:rPr>
                        <m:t>=</m:t>
                      </m:r>
                      <m:f>
                        <m:fPr>
                          <m:ctrlPr>
                            <a:rPr lang="en-US" sz="6400" b="1" i="1" ker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charset="0"/>
                            </a:rPr>
                          </m:ctrlPr>
                        </m:fPr>
                        <m:num>
                          <m:r>
                            <a:rPr lang="en-US" sz="6400" b="1" i="1" ker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400" b="1" i="1" ker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charset="0"/>
                            </a:rPr>
                            <m:t>𝟑</m:t>
                          </m:r>
                        </m:den>
                      </m:f>
                      <m:r>
                        <a:rPr lang="en-US" sz="6400" b="1" i="1" ker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charset="0"/>
                        </a:rPr>
                        <m:t>𝝅</m:t>
                      </m:r>
                      <m:sSup>
                        <m:sSupPr>
                          <m:ctrlPr>
                            <a:rPr lang="en-US" sz="6400" b="1" i="1" ker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charset="0"/>
                            </a:rPr>
                          </m:ctrlPr>
                        </m:sSupPr>
                        <m:e>
                          <m:r>
                            <a:rPr lang="en-US" sz="6400" b="1" i="1" ker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charset="0"/>
                            </a:rPr>
                            <m:t>𝒓</m:t>
                          </m:r>
                        </m:e>
                        <m:sup>
                          <m:r>
                            <a:rPr lang="en-US" sz="6400" b="1" i="1" ker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charset="0"/>
                            </a:rPr>
                            <m:t>𝟐</m:t>
                          </m:r>
                        </m:sup>
                      </m:sSup>
                      <m:r>
                        <a:rPr lang="en-US" sz="6400" b="1" i="1" ker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charset="0"/>
                        </a:rPr>
                        <m:t>𝓵</m:t>
                      </m:r>
                    </m:oMath>
                  </m:oMathPara>
                </a14:m>
                <a:endParaRPr lang="en-US" sz="6400" b="1" i="1" kern="0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80009CE-38D2-428F-8437-AD3813A2B1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4832" y="5003647"/>
                <a:ext cx="4659108" cy="20342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1E92FE4-525D-4BB0-9DE2-CEE752205244}"/>
                  </a:ext>
                </a:extLst>
              </p:cNvPr>
              <p:cNvSpPr txBox="1"/>
              <p:nvPr/>
            </p:nvSpPr>
            <p:spPr>
              <a:xfrm>
                <a:off x="19167701" y="5404518"/>
                <a:ext cx="4398030" cy="1191101"/>
              </a:xfrm>
              <a:prstGeom prst="rect">
                <a:avLst/>
              </a:prstGeom>
              <a:noFill/>
            </p:spPr>
            <p:txBody>
              <a:bodyPr wrap="square" lIns="182124" tIns="91062" rIns="182124" bIns="91062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b="1" i="1" ker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charset="0"/>
                        </a:rPr>
                        <m:t>𝑽</m:t>
                      </m:r>
                      <m:r>
                        <a:rPr lang="en-US" sz="6400" b="1" i="1" ker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charset="0"/>
                        </a:rPr>
                        <m:t>=</m:t>
                      </m:r>
                      <m:r>
                        <a:rPr lang="en-US" sz="6400" b="1" i="1" ker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charset="0"/>
                        </a:rPr>
                        <m:t>𝝅</m:t>
                      </m:r>
                      <m:r>
                        <a:rPr lang="vi-VN" sz="6400" b="1" i="1" ker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charset="0"/>
                        </a:rPr>
                        <m:t>𝒓</m:t>
                      </m:r>
                      <m:sSup>
                        <m:sSupPr>
                          <m:ctrlPr>
                            <a:rPr lang="en-US" sz="6400" b="1" i="1" ker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charset="0"/>
                            </a:rPr>
                          </m:ctrlPr>
                        </m:sSupPr>
                        <m:e>
                          <m:r>
                            <a:rPr lang="en-US" sz="6400" b="1" i="1" ker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charset="0"/>
                            </a:rPr>
                            <m:t>𝓵</m:t>
                          </m:r>
                        </m:e>
                        <m:sup>
                          <m:r>
                            <a:rPr lang="vi-VN" sz="6400" b="1" i="1" ker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6400" b="1" i="1" kern="0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1E92FE4-525D-4BB0-9DE2-CEE7522052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67701" y="5404518"/>
                <a:ext cx="4398030" cy="119110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AF74EA6-6536-493E-A7B3-F46BC5891186}"/>
                  </a:ext>
                </a:extLst>
              </p:cNvPr>
              <p:cNvSpPr txBox="1"/>
              <p:nvPr/>
            </p:nvSpPr>
            <p:spPr>
              <a:xfrm>
                <a:off x="4921069" y="8192165"/>
                <a:ext cx="16462364" cy="2102889"/>
              </a:xfrm>
              <a:prstGeom prst="rect">
                <a:avLst/>
              </a:prstGeom>
              <a:noFill/>
            </p:spPr>
            <p:txBody>
              <a:bodyPr wrap="square" lIns="182124" tIns="91062" rIns="182124" bIns="91062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ra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𝓵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19000"/>
                  </a:lnSpc>
                </a:pP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latin typeface="Cambria Math" panose="02040503050406030204" pitchFamily="18" charset="0"/>
                      </a:rPr>
                      <m:t>𝓵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AF74EA6-6536-493E-A7B3-F46BC5891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1069" y="8192165"/>
                <a:ext cx="16462364" cy="2102889"/>
              </a:xfrm>
              <a:prstGeom prst="rect">
                <a:avLst/>
              </a:prstGeom>
              <a:blipFill>
                <a:blip r:embed="rId11"/>
                <a:stretch>
                  <a:fillRect l="-1111" b="-1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95880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461324" y="2115801"/>
            <a:ext cx="23681656" cy="2100576"/>
          </a:xfrm>
          <a:prstGeom prst="roundRect">
            <a:avLst>
              <a:gd name="adj" fmla="val 4376"/>
            </a:avLst>
          </a:prstGeom>
          <a:solidFill>
            <a:srgbClr val="FEEBB0"/>
          </a:solidFill>
          <a:ln w="12700">
            <a:solidFill>
              <a:srgbClr val="91720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ounded Rectangle 52">
            <a:extLst>
              <a:ext uri="{FF2B5EF4-FFF2-40B4-BE49-F238E27FC236}">
                <a16:creationId xmlns:a16="http://schemas.microsoft.com/office/drawing/2014/main" id="{EBE8DBDC-2A00-435E-A211-94F825B83EBE}"/>
              </a:ext>
            </a:extLst>
          </p:cNvPr>
          <p:cNvSpPr/>
          <p:nvPr/>
        </p:nvSpPr>
        <p:spPr>
          <a:xfrm>
            <a:off x="461324" y="8033156"/>
            <a:ext cx="23681656" cy="4158844"/>
          </a:xfrm>
          <a:prstGeom prst="roundRect">
            <a:avLst>
              <a:gd name="adj" fmla="val 2239"/>
            </a:avLst>
          </a:prstGeom>
          <a:solidFill>
            <a:srgbClr val="D1E3B1"/>
          </a:solidFill>
          <a:ln w="28575"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235976" y="2002437"/>
            <a:ext cx="3701132" cy="1060654"/>
            <a:chOff x="1171059" y="3991939"/>
            <a:chExt cx="3701132" cy="913062"/>
          </a:xfrm>
        </p:grpSpPr>
        <p:grpSp>
          <p:nvGrpSpPr>
            <p:cNvPr id="38" name="Group 37"/>
            <p:cNvGrpSpPr/>
            <p:nvPr/>
          </p:nvGrpSpPr>
          <p:grpSpPr>
            <a:xfrm>
              <a:off x="1362045" y="4071155"/>
              <a:ext cx="3510146" cy="745750"/>
              <a:chOff x="2028795" y="4433105"/>
              <a:chExt cx="3510146" cy="745750"/>
            </a:xfrm>
          </p:grpSpPr>
          <p:sp>
            <p:nvSpPr>
              <p:cNvPr id="54" name="Freeform 20"/>
              <p:cNvSpPr>
                <a:spLocks/>
              </p:cNvSpPr>
              <p:nvPr/>
            </p:nvSpPr>
            <p:spPr bwMode="auto">
              <a:xfrm rot="5400000">
                <a:off x="3407450" y="3054450"/>
                <a:ext cx="745750" cy="3503060"/>
              </a:xfrm>
              <a:prstGeom prst="round2SameRect">
                <a:avLst>
                  <a:gd name="adj1" fmla="val 19445"/>
                  <a:gd name="adj2" fmla="val 0"/>
                </a:avLst>
              </a:prstGeom>
              <a:solidFill>
                <a:schemeClr val="bg1"/>
              </a:solidFill>
              <a:ln w="57150">
                <a:solidFill>
                  <a:srgbClr val="91720D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745911" y="4456598"/>
                <a:ext cx="2793030" cy="609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0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 </a:t>
                </a:r>
                <a:r>
                  <a:rPr lang="en-US" sz="40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</a:t>
                </a:r>
              </a:p>
            </p:txBody>
          </p:sp>
        </p:grpSp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99" t="21515" r="9759" b="14519"/>
            <a:stretch/>
          </p:blipFill>
          <p:spPr>
            <a:xfrm>
              <a:off x="1171059" y="3991939"/>
              <a:ext cx="1076356" cy="913062"/>
            </a:xfrm>
            <a:prstGeom prst="round2DiagRect">
              <a:avLst>
                <a:gd name="adj1" fmla="val 30509"/>
                <a:gd name="adj2" fmla="val 0"/>
              </a:avLst>
            </a:prstGeom>
            <a:ln w="38100" cap="sq">
              <a:solidFill>
                <a:srgbClr val="91720D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D415FADE-FB0D-4EDD-BD9D-828898EEBCA1}"/>
              </a:ext>
            </a:extLst>
          </p:cNvPr>
          <p:cNvSpPr/>
          <p:nvPr/>
        </p:nvSpPr>
        <p:spPr>
          <a:xfrm>
            <a:off x="8984799" y="4512149"/>
            <a:ext cx="2158360" cy="1168788"/>
          </a:xfrm>
          <a:prstGeom prst="rect">
            <a:avLst/>
          </a:prstGeom>
        </p:spPr>
        <p:txBody>
          <a:bodyPr wrap="none" lIns="182124" tIns="91062" rIns="182124" bIns="91062">
            <a:spAutoFit/>
          </a:bodyPr>
          <a:lstStyle/>
          <a:p>
            <a:pPr defTabSz="1821402">
              <a:defRPr/>
            </a:pPr>
            <a:r>
              <a:rPr lang="en-US" sz="6400" b="1" i="1" kern="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l = h</a:t>
            </a:r>
            <a:r>
              <a:rPr lang="en-US" sz="6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400" kern="0" dirty="0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876F56C-E3AC-4888-AAA9-15B5BFCF312C}"/>
              </a:ext>
            </a:extLst>
          </p:cNvPr>
          <p:cNvSpPr/>
          <p:nvPr/>
        </p:nvSpPr>
        <p:spPr>
          <a:xfrm>
            <a:off x="2872560" y="5159285"/>
            <a:ext cx="2251334" cy="1168788"/>
          </a:xfrm>
          <a:prstGeom prst="rect">
            <a:avLst/>
          </a:prstGeom>
        </p:spPr>
        <p:txBody>
          <a:bodyPr wrap="none" lIns="182124" tIns="91062" rIns="182124" bIns="91062">
            <a:spAutoFit/>
          </a:bodyPr>
          <a:lstStyle/>
          <a:p>
            <a:pPr defTabSz="1821402">
              <a:defRPr/>
            </a:pPr>
            <a:r>
              <a:rPr lang="en-US" sz="6400" b="1" i="1" kern="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R = h</a:t>
            </a:r>
            <a:endParaRPr lang="en-US" sz="6400" kern="0" dirty="0">
              <a:solidFill>
                <a:schemeClr val="bg1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B346ABC-5C19-4AE1-BCDB-354CC15F82FB}"/>
              </a:ext>
            </a:extLst>
          </p:cNvPr>
          <p:cNvGrpSpPr/>
          <p:nvPr/>
        </p:nvGrpSpPr>
        <p:grpSpPr>
          <a:xfrm>
            <a:off x="-104825" y="4880387"/>
            <a:ext cx="24247806" cy="2616140"/>
            <a:chOff x="247181" y="2080087"/>
            <a:chExt cx="11838141" cy="1116504"/>
          </a:xfrm>
          <a:solidFill>
            <a:srgbClr val="539D4D"/>
          </a:solidFill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B275939-AD4D-4F88-9645-88564A32EF67}"/>
                </a:ext>
              </a:extLst>
            </p:cNvPr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  <a:grpFill/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786D9C1-AE5B-4634-BB78-18F5274FF09C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endParaRPr lang="en-US" sz="6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8AB3E6AE-F584-4D15-82DA-063197390C83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r>
                  <a:rPr lang="en-US" sz="6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C80B99E-1FCE-466E-B505-AA1F80AD3921}"/>
                </a:ext>
              </a:extLst>
            </p:cNvPr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  <a:grpFill/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C80D32C8-3258-4DDE-9B7B-D970EC694A56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endParaRPr lang="en-US" sz="64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57A0E622-93E4-48EA-A5BC-C25CED4F073B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r>
                  <a:rPr lang="vi-VN" sz="6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993160B-90BF-45AC-BBF7-214A8683A54F}"/>
                </a:ext>
              </a:extLst>
            </p:cNvPr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  <a:grpFill/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E59BE23-D254-4A90-9B1C-60541DED14AE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endParaRPr lang="en-US" sz="64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71162E2-7BB9-49BB-9701-FAB2B2B0D424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r>
                  <a:rPr lang="en-US" sz="6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A4CCEFA-2408-489E-9E07-BB3B809EB80F}"/>
                </a:ext>
              </a:extLst>
            </p:cNvPr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  <a:grpFill/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1153B38-7451-45BA-8310-BB97A7592C8B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endParaRPr lang="en-US" sz="64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EC5489D1-FDC4-4130-AB9D-D1C412D0830B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r>
                  <a:rPr lang="en-US" sz="6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ACBF69BF-CB7D-43FD-88B6-2D3C7378CA01}"/>
              </a:ext>
            </a:extLst>
          </p:cNvPr>
          <p:cNvSpPr/>
          <p:nvPr/>
        </p:nvSpPr>
        <p:spPr>
          <a:xfrm>
            <a:off x="17811034" y="5528262"/>
            <a:ext cx="1103564" cy="1194378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endParaRPr lang="en-US" sz="6400" dirty="0"/>
          </a:p>
        </p:txBody>
      </p:sp>
      <p:sp>
        <p:nvSpPr>
          <p:cNvPr id="85" name="Freeform 20">
            <a:extLst>
              <a:ext uri="{FF2B5EF4-FFF2-40B4-BE49-F238E27FC236}">
                <a16:creationId xmlns:a16="http://schemas.microsoft.com/office/drawing/2014/main" id="{E2501DA1-0FB9-459C-8306-2A657DADDD2D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985010" y="7025770"/>
            <a:ext cx="869740" cy="2996406"/>
          </a:xfrm>
          <a:prstGeom prst="round1Rect">
            <a:avLst/>
          </a:prstGeom>
          <a:solidFill>
            <a:schemeClr val="bg1"/>
          </a:solidFill>
          <a:ln w="57150">
            <a:solidFill>
              <a:srgbClr val="6600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07013E9-2886-4424-BF33-0C4BEDC6D433}"/>
              </a:ext>
            </a:extLst>
          </p:cNvPr>
          <p:cNvSpPr txBox="1"/>
          <p:nvPr/>
        </p:nvSpPr>
        <p:spPr>
          <a:xfrm>
            <a:off x="1013772" y="8049724"/>
            <a:ext cx="28728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Bài giải</a:t>
            </a:r>
            <a:endParaRPr lang="en-US" sz="4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00814000-4BF4-4FC3-B6D9-FD3AEA4D77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0" t="14860" r="18922" b="25555"/>
          <a:stretch/>
        </p:blipFill>
        <p:spPr>
          <a:xfrm>
            <a:off x="230108" y="8033342"/>
            <a:ext cx="1058948" cy="1133026"/>
          </a:xfrm>
          <a:prstGeom prst="round2DiagRect">
            <a:avLst>
              <a:gd name="adj1" fmla="val 27632"/>
              <a:gd name="adj2" fmla="val 0"/>
            </a:avLst>
          </a:prstGeom>
          <a:solidFill>
            <a:srgbClr val="327E3B"/>
          </a:solidFill>
          <a:ln w="38100" cap="sq">
            <a:solidFill>
              <a:srgbClr val="6600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78E00A8-300F-428C-9F8F-C8C35437DD92}"/>
                  </a:ext>
                </a:extLst>
              </p:cNvPr>
              <p:cNvSpPr/>
              <p:nvPr/>
            </p:nvSpPr>
            <p:spPr>
              <a:xfrm>
                <a:off x="2942446" y="2350409"/>
                <a:ext cx="20661352" cy="16018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840" indent="-1259840" algn="just">
                  <a:lnSpc>
                    <a:spcPct val="107000"/>
                  </a:lnSpc>
                  <a:spcAft>
                    <a:spcPts val="1600"/>
                  </a:spcAft>
                </a:pPr>
                <a:r>
                  <a:rPr lang="en-US" sz="48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𝒓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𝓵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Diện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78E00A8-300F-428C-9F8F-C8C35437DD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446" y="2350409"/>
                <a:ext cx="20661352" cy="1601849"/>
              </a:xfrm>
              <a:prstGeom prst="rect">
                <a:avLst/>
              </a:prstGeom>
              <a:blipFill>
                <a:blip r:embed="rId6"/>
                <a:stretch>
                  <a:fillRect t="-9924" r="-1328" b="-19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AE6B109-7AF5-4E87-AE5E-E8D3DE9BA3BE}"/>
                  </a:ext>
                </a:extLst>
              </p:cNvPr>
              <p:cNvSpPr/>
              <p:nvPr/>
            </p:nvSpPr>
            <p:spPr>
              <a:xfrm>
                <a:off x="2544211" y="5575895"/>
                <a:ext cx="1706313" cy="1168788"/>
              </a:xfrm>
              <a:prstGeom prst="rect">
                <a:avLst/>
              </a:prstGeom>
            </p:spPr>
            <p:txBody>
              <a:bodyPr wrap="none" lIns="182124" tIns="91062" rIns="182124" bIns="91062">
                <a:spAutoFit/>
              </a:bodyPr>
              <a:lstStyle/>
              <a:p>
                <a:pPr defTabSz="1821402">
                  <a:defRPr/>
                </a:pPr>
                <a:r>
                  <a:rPr lang="en-US" sz="6400" kern="0" dirty="0">
                    <a:solidFill>
                      <a:prstClr val="white"/>
                    </a:solidFill>
                    <a:ea typeface="Cambria Math"/>
                    <a:cs typeface="Arial" panose="020B0604020202020204" pitchFamily="34" charset="0"/>
                  </a:rPr>
                  <a:t>48</a:t>
                </a:r>
                <a14:m>
                  <m:oMath xmlns:m="http://schemas.openxmlformats.org/officeDocument/2006/math">
                    <m:r>
                      <a:rPr lang="en-US" sz="6400" i="1" kern="0">
                        <a:solidFill>
                          <a:prstClr val="white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endParaRPr lang="en-US" sz="6400" kern="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AE6B109-7AF5-4E87-AE5E-E8D3DE9BA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4211" y="5575895"/>
                <a:ext cx="1706313" cy="1168788"/>
              </a:xfrm>
              <a:prstGeom prst="rect">
                <a:avLst/>
              </a:prstGeom>
              <a:blipFill>
                <a:blip r:embed="rId7"/>
                <a:stretch>
                  <a:fillRect l="-17857" t="-13613" b="-33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EFBF4FAD-E92A-43D6-A4A0-6C51B69F7A9D}"/>
                  </a:ext>
                </a:extLst>
              </p:cNvPr>
              <p:cNvSpPr/>
              <p:nvPr/>
            </p:nvSpPr>
            <p:spPr>
              <a:xfrm>
                <a:off x="8650471" y="5603804"/>
                <a:ext cx="1706765" cy="1169014"/>
              </a:xfrm>
              <a:prstGeom prst="rect">
                <a:avLst/>
              </a:prstGeom>
            </p:spPr>
            <p:txBody>
              <a:bodyPr wrap="none" lIns="182348" tIns="91174" rIns="182348" bIns="91174">
                <a:spAutoFit/>
              </a:bodyPr>
              <a:lstStyle/>
              <a:p>
                <a:pPr defTabSz="1821402">
                  <a:defRPr/>
                </a:pPr>
                <a:r>
                  <a:rPr lang="en-US" sz="6400" kern="0" dirty="0">
                    <a:solidFill>
                      <a:prstClr val="white"/>
                    </a:solidFill>
                    <a:ea typeface="Cambria Math"/>
                    <a:cs typeface="Arial" panose="020B0604020202020204" pitchFamily="34" charset="0"/>
                  </a:rPr>
                  <a:t>12</a:t>
                </a:r>
                <a14:m>
                  <m:oMath xmlns:m="http://schemas.openxmlformats.org/officeDocument/2006/math">
                    <m:r>
                      <a:rPr lang="en-US" sz="6400" i="1" kern="0">
                        <a:solidFill>
                          <a:prstClr val="white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endParaRPr lang="en-US" sz="6400" kern="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EFBF4FAD-E92A-43D6-A4A0-6C51B69F7A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0471" y="5603804"/>
                <a:ext cx="1706765" cy="1169014"/>
              </a:xfrm>
              <a:prstGeom prst="rect">
                <a:avLst/>
              </a:prstGeom>
              <a:blipFill>
                <a:blip r:embed="rId8"/>
                <a:stretch>
                  <a:fillRect l="-18214" t="-1302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32719CAB-BF2D-4F53-8E32-853577E60AA9}"/>
                  </a:ext>
                </a:extLst>
              </p:cNvPr>
              <p:cNvSpPr/>
              <p:nvPr/>
            </p:nvSpPr>
            <p:spPr>
              <a:xfrm>
                <a:off x="14710987" y="5550436"/>
                <a:ext cx="1706765" cy="1169014"/>
              </a:xfrm>
              <a:prstGeom prst="rect">
                <a:avLst/>
              </a:prstGeom>
            </p:spPr>
            <p:txBody>
              <a:bodyPr wrap="none" lIns="182348" tIns="91174" rIns="182348" bIns="91174">
                <a:spAutoFit/>
              </a:bodyPr>
              <a:lstStyle/>
              <a:p>
                <a:pPr defTabSz="1821402">
                  <a:defRPr/>
                </a:pPr>
                <a:r>
                  <a:rPr lang="en-US" sz="6400" kern="0" dirty="0">
                    <a:solidFill>
                      <a:prstClr val="white"/>
                    </a:solidFill>
                    <a:ea typeface="Cambria Math"/>
                    <a:cs typeface="Arial" panose="020B0604020202020204" pitchFamily="34" charset="0"/>
                  </a:rPr>
                  <a:t>16</a:t>
                </a:r>
                <a14:m>
                  <m:oMath xmlns:m="http://schemas.openxmlformats.org/officeDocument/2006/math">
                    <m:r>
                      <a:rPr lang="en-US" sz="6400" i="1" kern="0">
                        <a:solidFill>
                          <a:prstClr val="white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endParaRPr lang="en-US" sz="6400" kern="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32719CAB-BF2D-4F53-8E32-853577E60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0987" y="5550436"/>
                <a:ext cx="1706765" cy="1169014"/>
              </a:xfrm>
              <a:prstGeom prst="rect">
                <a:avLst/>
              </a:prstGeom>
              <a:blipFill>
                <a:blip r:embed="rId9"/>
                <a:stretch>
                  <a:fillRect l="-17857" t="-13613" b="-33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36AE720B-5A25-4132-B205-E42E895EFB06}"/>
                  </a:ext>
                </a:extLst>
              </p:cNvPr>
              <p:cNvSpPr/>
              <p:nvPr/>
            </p:nvSpPr>
            <p:spPr>
              <a:xfrm>
                <a:off x="20666583" y="5603948"/>
                <a:ext cx="1706765" cy="1169014"/>
              </a:xfrm>
              <a:prstGeom prst="rect">
                <a:avLst/>
              </a:prstGeom>
            </p:spPr>
            <p:txBody>
              <a:bodyPr wrap="none" lIns="182348" tIns="91174" rIns="182348" bIns="91174">
                <a:spAutoFit/>
              </a:bodyPr>
              <a:lstStyle/>
              <a:p>
                <a:pPr defTabSz="1821402">
                  <a:defRPr/>
                </a:pPr>
                <a:r>
                  <a:rPr lang="en-US" sz="6400" kern="0" dirty="0">
                    <a:solidFill>
                      <a:prstClr val="white"/>
                    </a:solidFill>
                    <a:ea typeface="Cambria Math"/>
                    <a:cs typeface="Arial" panose="020B0604020202020204" pitchFamily="34" charset="0"/>
                  </a:rPr>
                  <a:t>24</a:t>
                </a:r>
                <a14:m>
                  <m:oMath xmlns:m="http://schemas.openxmlformats.org/officeDocument/2006/math">
                    <m:r>
                      <a:rPr lang="en-US" sz="6400" i="1" kern="0">
                        <a:solidFill>
                          <a:prstClr val="white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endParaRPr lang="en-US" sz="6400" kern="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36AE720B-5A25-4132-B205-E42E895EFB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66583" y="5603948"/>
                <a:ext cx="1706765" cy="1169014"/>
              </a:xfrm>
              <a:prstGeom prst="rect">
                <a:avLst/>
              </a:prstGeom>
              <a:blipFill>
                <a:blip r:embed="rId10"/>
                <a:stretch>
                  <a:fillRect l="-17857" t="-1302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CC1A941-15D9-46BC-BF71-CDD7811159CA}"/>
                  </a:ext>
                </a:extLst>
              </p:cNvPr>
              <p:cNvSpPr txBox="1"/>
              <p:nvPr/>
            </p:nvSpPr>
            <p:spPr>
              <a:xfrm>
                <a:off x="4347955" y="8780649"/>
                <a:ext cx="22561622" cy="989475"/>
              </a:xfrm>
              <a:prstGeom prst="rect">
                <a:avLst/>
              </a:prstGeom>
              <a:noFill/>
            </p:spPr>
            <p:txBody>
              <a:bodyPr wrap="square" lIns="182600" tIns="91300" rIns="182600" bIns="91300" rtlCol="0">
                <a:spAutoFit/>
              </a:bodyPr>
              <a:lstStyle/>
              <a:p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4800" b="1" i="1">
                            <a:latin typeface="Cambria Math"/>
                            <a:cs typeface="Times New Roman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4800" b="1" i="1">
                            <a:latin typeface="Cambria Math"/>
                            <a:cs typeface="Times New Roman" pitchFamily="18" charset="0"/>
                          </a:rPr>
                          <m:t>𝒙𝒒</m:t>
                        </m:r>
                      </m:sub>
                    </m:sSub>
                    <m:r>
                      <a:rPr lang="en-US" sz="4800" b="1" i="1"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4800" b="1" i="1">
                        <a:latin typeface="Cambria Math"/>
                        <a:cs typeface="Times New Roman" pitchFamily="18" charset="0"/>
                      </a:rPr>
                      <m:t>𝟐</m:t>
                    </m:r>
                    <m:r>
                      <a:rPr lang="en-US" sz="4800" b="1" i="1">
                        <a:latin typeface="Cambria Math"/>
                        <a:ea typeface="Cambria Math"/>
                        <a:cs typeface="Times New Roman" pitchFamily="18" charset="0"/>
                      </a:rPr>
                      <m:t>𝝅</m:t>
                    </m:r>
                    <m:r>
                      <a:rPr lang="en-US" sz="4800" b="1" i="1">
                        <a:latin typeface="Cambria Math"/>
                        <a:ea typeface="Cambria Math"/>
                        <a:cs typeface="Times New Roman" pitchFamily="18" charset="0"/>
                      </a:rPr>
                      <m:t>𝒓𝒍</m:t>
                    </m:r>
                  </m:oMath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CC1A941-15D9-46BC-BF71-CDD781115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955" y="8780649"/>
                <a:ext cx="22561622" cy="989475"/>
              </a:xfrm>
              <a:prstGeom prst="rect">
                <a:avLst/>
              </a:prstGeom>
              <a:blipFill>
                <a:blip r:embed="rId11"/>
                <a:stretch>
                  <a:fillRect l="-811" t="-11043" b="-18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2E781F8B-2863-4D8F-A9CB-2594FDF211A4}"/>
                  </a:ext>
                </a:extLst>
              </p:cNvPr>
              <p:cNvSpPr txBox="1"/>
              <p:nvPr/>
            </p:nvSpPr>
            <p:spPr>
              <a:xfrm>
                <a:off x="5932575" y="10170390"/>
                <a:ext cx="16711450" cy="1023203"/>
              </a:xfrm>
              <a:prstGeom prst="rect">
                <a:avLst/>
              </a:prstGeom>
              <a:noFill/>
            </p:spPr>
            <p:txBody>
              <a:bodyPr wrap="square" lIns="182600" tIns="91300" rIns="182600" bIns="91300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4800" b="1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4800" b="1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𝒙𝒒</m:t>
                          </m:r>
                        </m:sub>
                      </m:sSub>
                      <m:r>
                        <a:rPr lang="en-US" sz="4800" b="1" i="1">
                          <a:solidFill>
                            <a:prstClr val="black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sz="4800" b="1" i="1">
                          <a:solidFill>
                            <a:prstClr val="black"/>
                          </a:solidFill>
                          <a:latin typeface="Cambria Math"/>
                          <a:cs typeface="Times New Roman" pitchFamily="18" charset="0"/>
                        </a:rPr>
                        <m:t>𝟐</m:t>
                      </m:r>
                      <m:r>
                        <a:rPr lang="en-US" sz="4800" b="1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𝝅</m:t>
                      </m:r>
                      <m:r>
                        <a:rPr lang="en-US" sz="4800" b="1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𝒓𝒍</m:t>
                      </m:r>
                      <m:r>
                        <a:rPr lang="en-US" sz="4800" b="1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sz="4800" b="1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𝟐</m:t>
                      </m:r>
                      <m:r>
                        <a:rPr lang="en-US" sz="4800" b="1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𝝅</m:t>
                      </m:r>
                      <m:r>
                        <a:rPr lang="en-US" sz="4800" b="1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4800" b="1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𝟒</m:t>
                      </m:r>
                      <m:r>
                        <a:rPr lang="en-US" sz="4800" b="1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4800" b="1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𝟑</m:t>
                      </m:r>
                      <m:r>
                        <a:rPr lang="en-US" sz="4800" b="1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sz="4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𝟐𝟒</m:t>
                      </m:r>
                      <m:r>
                        <a:rPr lang="en-US" sz="4800" b="1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𝝅</m:t>
                      </m:r>
                      <m:r>
                        <a:rPr lang="en-US" sz="4800" b="1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 (</m:t>
                      </m:r>
                      <m:r>
                        <a:rPr lang="en-US" sz="4800" b="1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𝒄</m:t>
                      </m:r>
                      <m:sSup>
                        <m:sSupPr>
                          <m:ctrlPr>
                            <a:rPr lang="en-US" sz="4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US" sz="48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US" sz="4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2E781F8B-2863-4D8F-A9CB-2594FDF21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575" y="10170390"/>
                <a:ext cx="16711450" cy="102320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41853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2" grpId="0"/>
      <p:bldP spid="7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335678" y="1931757"/>
            <a:ext cx="23681656" cy="2100576"/>
          </a:xfrm>
          <a:prstGeom prst="roundRect">
            <a:avLst>
              <a:gd name="adj" fmla="val 4376"/>
            </a:avLst>
          </a:prstGeom>
          <a:solidFill>
            <a:srgbClr val="FEEBB0"/>
          </a:solidFill>
          <a:ln w="12700">
            <a:solidFill>
              <a:srgbClr val="91720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ounded Rectangle 52">
            <a:extLst>
              <a:ext uri="{FF2B5EF4-FFF2-40B4-BE49-F238E27FC236}">
                <a16:creationId xmlns:a16="http://schemas.microsoft.com/office/drawing/2014/main" id="{EBE8DBDC-2A00-435E-A211-94F825B83EBE}"/>
              </a:ext>
            </a:extLst>
          </p:cNvPr>
          <p:cNvSpPr/>
          <p:nvPr/>
        </p:nvSpPr>
        <p:spPr>
          <a:xfrm>
            <a:off x="366667" y="7848600"/>
            <a:ext cx="23650666" cy="5439286"/>
          </a:xfrm>
          <a:prstGeom prst="roundRect">
            <a:avLst>
              <a:gd name="adj" fmla="val 2239"/>
            </a:avLst>
          </a:prstGeom>
          <a:solidFill>
            <a:srgbClr val="D1E3B1"/>
          </a:solidFill>
          <a:ln w="28575"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83034" y="1791097"/>
            <a:ext cx="3701132" cy="1060654"/>
            <a:chOff x="1171059" y="3991939"/>
            <a:chExt cx="3701132" cy="913062"/>
          </a:xfrm>
        </p:grpSpPr>
        <p:grpSp>
          <p:nvGrpSpPr>
            <p:cNvPr id="38" name="Group 37"/>
            <p:cNvGrpSpPr/>
            <p:nvPr/>
          </p:nvGrpSpPr>
          <p:grpSpPr>
            <a:xfrm>
              <a:off x="1362045" y="4071155"/>
              <a:ext cx="3510146" cy="745750"/>
              <a:chOff x="2028795" y="4433105"/>
              <a:chExt cx="3510146" cy="745750"/>
            </a:xfrm>
          </p:grpSpPr>
          <p:sp>
            <p:nvSpPr>
              <p:cNvPr id="54" name="Freeform 20"/>
              <p:cNvSpPr>
                <a:spLocks/>
              </p:cNvSpPr>
              <p:nvPr/>
            </p:nvSpPr>
            <p:spPr bwMode="auto">
              <a:xfrm rot="5400000">
                <a:off x="3407450" y="3054450"/>
                <a:ext cx="745750" cy="3503060"/>
              </a:xfrm>
              <a:prstGeom prst="round2SameRect">
                <a:avLst>
                  <a:gd name="adj1" fmla="val 19445"/>
                  <a:gd name="adj2" fmla="val 0"/>
                </a:avLst>
              </a:prstGeom>
              <a:solidFill>
                <a:schemeClr val="bg1"/>
              </a:solidFill>
              <a:ln w="57150">
                <a:solidFill>
                  <a:srgbClr val="91720D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745911" y="4456598"/>
                <a:ext cx="2793030" cy="609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0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 </a:t>
                </a:r>
                <a:r>
                  <a:rPr lang="en-US" sz="40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3</a:t>
                </a:r>
              </a:p>
            </p:txBody>
          </p:sp>
        </p:grpSp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99" t="21515" r="9759" b="14519"/>
            <a:stretch/>
          </p:blipFill>
          <p:spPr>
            <a:xfrm>
              <a:off x="1171059" y="3991939"/>
              <a:ext cx="1076356" cy="913062"/>
            </a:xfrm>
            <a:prstGeom prst="round2DiagRect">
              <a:avLst>
                <a:gd name="adj1" fmla="val 30509"/>
                <a:gd name="adj2" fmla="val 0"/>
              </a:avLst>
            </a:prstGeom>
            <a:ln w="38100" cap="sq">
              <a:solidFill>
                <a:srgbClr val="91720D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D415FADE-FB0D-4EDD-BD9D-828898EEBCA1}"/>
              </a:ext>
            </a:extLst>
          </p:cNvPr>
          <p:cNvSpPr/>
          <p:nvPr/>
        </p:nvSpPr>
        <p:spPr>
          <a:xfrm>
            <a:off x="8859153" y="4300809"/>
            <a:ext cx="2158360" cy="1168788"/>
          </a:xfrm>
          <a:prstGeom prst="rect">
            <a:avLst/>
          </a:prstGeom>
        </p:spPr>
        <p:txBody>
          <a:bodyPr wrap="none" lIns="182124" tIns="91062" rIns="182124" bIns="91062">
            <a:spAutoFit/>
          </a:bodyPr>
          <a:lstStyle/>
          <a:p>
            <a:pPr defTabSz="1821402">
              <a:defRPr/>
            </a:pPr>
            <a:r>
              <a:rPr lang="en-US" sz="6400" b="1" i="1" kern="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l = h</a:t>
            </a:r>
            <a:r>
              <a:rPr lang="en-US" sz="6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400" kern="0" dirty="0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876F56C-E3AC-4888-AAA9-15B5BFCF312C}"/>
              </a:ext>
            </a:extLst>
          </p:cNvPr>
          <p:cNvSpPr/>
          <p:nvPr/>
        </p:nvSpPr>
        <p:spPr>
          <a:xfrm>
            <a:off x="2746914" y="4947945"/>
            <a:ext cx="2251334" cy="1168788"/>
          </a:xfrm>
          <a:prstGeom prst="rect">
            <a:avLst/>
          </a:prstGeom>
        </p:spPr>
        <p:txBody>
          <a:bodyPr wrap="none" lIns="182124" tIns="91062" rIns="182124" bIns="91062">
            <a:spAutoFit/>
          </a:bodyPr>
          <a:lstStyle/>
          <a:p>
            <a:pPr defTabSz="1821402">
              <a:defRPr/>
            </a:pPr>
            <a:r>
              <a:rPr lang="en-US" sz="6400" b="1" i="1" kern="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R = h</a:t>
            </a:r>
            <a:endParaRPr lang="en-US" sz="6400" kern="0" dirty="0">
              <a:solidFill>
                <a:schemeClr val="bg1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B346ABC-5C19-4AE1-BCDB-354CC15F82FB}"/>
              </a:ext>
            </a:extLst>
          </p:cNvPr>
          <p:cNvGrpSpPr/>
          <p:nvPr/>
        </p:nvGrpSpPr>
        <p:grpSpPr>
          <a:xfrm>
            <a:off x="-230473" y="4669047"/>
            <a:ext cx="24247808" cy="2616140"/>
            <a:chOff x="247180" y="2080087"/>
            <a:chExt cx="11838142" cy="1116504"/>
          </a:xfrm>
          <a:solidFill>
            <a:srgbClr val="539D4D"/>
          </a:solidFill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B275939-AD4D-4F88-9645-88564A32EF67}"/>
                </a:ext>
              </a:extLst>
            </p:cNvPr>
            <p:cNvGrpSpPr/>
            <p:nvPr/>
          </p:nvGrpSpPr>
          <p:grpSpPr>
            <a:xfrm>
              <a:off x="247180" y="2080087"/>
              <a:ext cx="3090382" cy="1116500"/>
              <a:chOff x="5537205" y="1557992"/>
              <a:chExt cx="3079905" cy="1037945"/>
            </a:xfrm>
            <a:grpFill/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786D9C1-AE5B-4634-BB78-18F5274FF09C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endParaRPr lang="en-US" sz="6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8AB3E6AE-F584-4D15-82DA-063197390C83}"/>
                  </a:ext>
                </a:extLst>
              </p:cNvPr>
              <p:cNvSpPr/>
              <p:nvPr/>
            </p:nvSpPr>
            <p:spPr>
              <a:xfrm>
                <a:off x="5537205" y="1811194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r>
                  <a:rPr lang="en-US" sz="6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C80B99E-1FCE-466E-B505-AA1F80AD3921}"/>
                </a:ext>
              </a:extLst>
            </p:cNvPr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  <a:grpFill/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C80D32C8-3258-4DDE-9B7B-D970EC694A56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endParaRPr lang="en-US" sz="64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57A0E622-93E4-48EA-A5BC-C25CED4F073B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r>
                  <a:rPr lang="vi-VN" sz="6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993160B-90BF-45AC-BBF7-214A8683A54F}"/>
                </a:ext>
              </a:extLst>
            </p:cNvPr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  <a:grpFill/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E59BE23-D254-4A90-9B1C-60541DED14AE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endParaRPr lang="en-US" sz="64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71162E2-7BB9-49BB-9701-FAB2B2B0D424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r>
                  <a:rPr lang="en-US" sz="6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A4CCEFA-2408-489E-9E07-BB3B809EB80F}"/>
                </a:ext>
              </a:extLst>
            </p:cNvPr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  <a:grpFill/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1153B38-7451-45BA-8310-BB97A7592C8B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endParaRPr lang="en-US" sz="64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EC5489D1-FDC4-4130-AB9D-D1C412D0830B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r>
                  <a:rPr lang="en-US" sz="6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ACBF69BF-CB7D-43FD-88B6-2D3C7378CA01}"/>
              </a:ext>
            </a:extLst>
          </p:cNvPr>
          <p:cNvSpPr/>
          <p:nvPr/>
        </p:nvSpPr>
        <p:spPr>
          <a:xfrm>
            <a:off x="11714758" y="5338488"/>
            <a:ext cx="1103564" cy="1194378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6400" dirty="0"/>
          </a:p>
        </p:txBody>
      </p:sp>
      <p:sp>
        <p:nvSpPr>
          <p:cNvPr id="85" name="Freeform 20">
            <a:extLst>
              <a:ext uri="{FF2B5EF4-FFF2-40B4-BE49-F238E27FC236}">
                <a16:creationId xmlns:a16="http://schemas.microsoft.com/office/drawing/2014/main" id="{E2501DA1-0FB9-459C-8306-2A657DADDD2D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859364" y="6814430"/>
            <a:ext cx="869740" cy="2996406"/>
          </a:xfrm>
          <a:prstGeom prst="round1Rect">
            <a:avLst/>
          </a:prstGeom>
          <a:solidFill>
            <a:schemeClr val="bg1"/>
          </a:solidFill>
          <a:ln w="57150">
            <a:solidFill>
              <a:srgbClr val="6600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07013E9-2886-4424-BF33-0C4BEDC6D433}"/>
              </a:ext>
            </a:extLst>
          </p:cNvPr>
          <p:cNvSpPr txBox="1"/>
          <p:nvPr/>
        </p:nvSpPr>
        <p:spPr>
          <a:xfrm>
            <a:off x="888126" y="7838384"/>
            <a:ext cx="28728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Bài giải</a:t>
            </a:r>
            <a:endParaRPr lang="en-US" sz="4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00814000-4BF4-4FC3-B6D9-FD3AEA4D77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0" t="14860" r="18922" b="25555"/>
          <a:stretch/>
        </p:blipFill>
        <p:spPr>
          <a:xfrm>
            <a:off x="77166" y="7876594"/>
            <a:ext cx="1058948" cy="1133026"/>
          </a:xfrm>
          <a:prstGeom prst="round2DiagRect">
            <a:avLst>
              <a:gd name="adj1" fmla="val 27632"/>
              <a:gd name="adj2" fmla="val 0"/>
            </a:avLst>
          </a:prstGeom>
          <a:solidFill>
            <a:srgbClr val="327E3B"/>
          </a:solidFill>
          <a:ln w="38100" cap="sq">
            <a:solidFill>
              <a:srgbClr val="6600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78E00A8-300F-428C-9F8F-C8C35437DD92}"/>
                  </a:ext>
                </a:extLst>
              </p:cNvPr>
              <p:cNvSpPr/>
              <p:nvPr/>
            </p:nvSpPr>
            <p:spPr>
              <a:xfrm>
                <a:off x="2053907" y="2822885"/>
                <a:ext cx="21620070" cy="18839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840" indent="-1259840" algn="just">
                  <a:lnSpc>
                    <a:spcPct val="107000"/>
                  </a:lnSpc>
                  <a:spcAft>
                    <a:spcPts val="1600"/>
                  </a:spcAft>
                </a:pP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𝟒</m:t>
                    </m:r>
                    <m:rad>
                      <m:radPr>
                        <m:degHide m:val="on"/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259840" indent="-1259840" algn="just">
                  <a:lnSpc>
                    <a:spcPct val="107000"/>
                  </a:lnSpc>
                  <a:spcAft>
                    <a:spcPts val="1600"/>
                  </a:spcAft>
                </a:pPr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78E00A8-300F-428C-9F8F-C8C35437DD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3907" y="2822885"/>
                <a:ext cx="21620070" cy="1883977"/>
              </a:xfrm>
              <a:prstGeom prst="rect">
                <a:avLst/>
              </a:prstGeom>
              <a:blipFill>
                <a:blip r:embed="rId6"/>
                <a:stretch>
                  <a:fillRect l="-1297" t="-5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AE6B109-7AF5-4E87-AE5E-E8D3DE9BA3BE}"/>
                  </a:ext>
                </a:extLst>
              </p:cNvPr>
              <p:cNvSpPr/>
              <p:nvPr/>
            </p:nvSpPr>
            <p:spPr>
              <a:xfrm>
                <a:off x="2418565" y="5364555"/>
                <a:ext cx="1706313" cy="1168788"/>
              </a:xfrm>
              <a:prstGeom prst="rect">
                <a:avLst/>
              </a:prstGeom>
            </p:spPr>
            <p:txBody>
              <a:bodyPr wrap="none" lIns="182124" tIns="91062" rIns="182124" bIns="91062">
                <a:spAutoFit/>
              </a:bodyPr>
              <a:lstStyle/>
              <a:p>
                <a:pPr defTabSz="1821402">
                  <a:defRPr/>
                </a:pPr>
                <a:r>
                  <a:rPr lang="en-US" sz="6400" kern="0" dirty="0">
                    <a:solidFill>
                      <a:prstClr val="white"/>
                    </a:solidFill>
                    <a:ea typeface="Cambria Math"/>
                    <a:cs typeface="Arial" panose="020B0604020202020204" pitchFamily="34" charset="0"/>
                  </a:rPr>
                  <a:t>32</a:t>
                </a:r>
                <a14:m>
                  <m:oMath xmlns:m="http://schemas.openxmlformats.org/officeDocument/2006/math">
                    <m:r>
                      <a:rPr lang="en-US" sz="6400" i="1" kern="0">
                        <a:solidFill>
                          <a:prstClr val="white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endParaRPr lang="en-US" sz="6400" kern="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AE6B109-7AF5-4E87-AE5E-E8D3DE9BA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65" y="5364555"/>
                <a:ext cx="1706313" cy="1168788"/>
              </a:xfrm>
              <a:prstGeom prst="rect">
                <a:avLst/>
              </a:prstGeom>
              <a:blipFill>
                <a:blip r:embed="rId7"/>
                <a:stretch>
                  <a:fillRect l="-18214" t="-13542" b="-32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EFBF4FAD-E92A-43D6-A4A0-6C51B69F7A9D}"/>
                  </a:ext>
                </a:extLst>
              </p:cNvPr>
              <p:cNvSpPr/>
              <p:nvPr/>
            </p:nvSpPr>
            <p:spPr>
              <a:xfrm>
                <a:off x="7899480" y="5250722"/>
                <a:ext cx="2963903" cy="1284943"/>
              </a:xfrm>
              <a:prstGeom prst="rect">
                <a:avLst/>
              </a:prstGeom>
            </p:spPr>
            <p:txBody>
              <a:bodyPr wrap="none" lIns="182348" tIns="91174" rIns="182348" bIns="91174">
                <a:spAutoFit/>
              </a:bodyPr>
              <a:lstStyle/>
              <a:p>
                <a:pPr defTabSz="1821402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6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32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6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vi-VN" sz="6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6400" kern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EFBF4FAD-E92A-43D6-A4A0-6C51B69F7A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9480" y="5250722"/>
                <a:ext cx="2963903" cy="12849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36AE720B-5A25-4132-B205-E42E895EFB06}"/>
                  </a:ext>
                </a:extLst>
              </p:cNvPr>
              <p:cNvSpPr/>
              <p:nvPr/>
            </p:nvSpPr>
            <p:spPr>
              <a:xfrm>
                <a:off x="20540937" y="5392608"/>
                <a:ext cx="2123546" cy="1169014"/>
              </a:xfrm>
              <a:prstGeom prst="rect">
                <a:avLst/>
              </a:prstGeom>
            </p:spPr>
            <p:txBody>
              <a:bodyPr wrap="none" lIns="182348" tIns="91174" rIns="182348" bIns="91174">
                <a:spAutoFit/>
              </a:bodyPr>
              <a:lstStyle/>
              <a:p>
                <a:pPr defTabSz="1821402">
                  <a:defRPr/>
                </a:pPr>
                <a:r>
                  <a:rPr lang="en-US" sz="6400" kern="0" dirty="0">
                    <a:solidFill>
                      <a:prstClr val="white"/>
                    </a:solidFill>
                    <a:ea typeface="Cambria Math"/>
                    <a:cs typeface="Arial" panose="020B0604020202020204" pitchFamily="34" charset="0"/>
                  </a:rPr>
                  <a:t>128</a:t>
                </a:r>
                <a14:m>
                  <m:oMath xmlns:m="http://schemas.openxmlformats.org/officeDocument/2006/math">
                    <m:r>
                      <a:rPr lang="en-US" sz="6400" i="1" kern="0">
                        <a:solidFill>
                          <a:prstClr val="white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endParaRPr lang="en-US" sz="6400" kern="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36AE720B-5A25-4132-B205-E42E895EFB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0937" y="5392608"/>
                <a:ext cx="2123546" cy="1169014"/>
              </a:xfrm>
              <a:prstGeom prst="rect">
                <a:avLst/>
              </a:prstGeom>
              <a:blipFill>
                <a:blip r:embed="rId9"/>
                <a:stretch>
                  <a:fillRect l="-14655" t="-13613" b="-33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CA16C49-4069-4BEE-8E3F-4E73939F8797}"/>
                  </a:ext>
                </a:extLst>
              </p:cNvPr>
              <p:cNvSpPr/>
              <p:nvPr/>
            </p:nvSpPr>
            <p:spPr>
              <a:xfrm>
                <a:off x="13788026" y="5282958"/>
                <a:ext cx="2963903" cy="1284943"/>
              </a:xfrm>
              <a:prstGeom prst="rect">
                <a:avLst/>
              </a:prstGeom>
            </p:spPr>
            <p:txBody>
              <a:bodyPr wrap="none" lIns="182348" tIns="91174" rIns="182348" bIns="91174">
                <a:spAutoFit/>
              </a:bodyPr>
              <a:lstStyle/>
              <a:p>
                <a:pPr defTabSz="1821402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64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6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vi-VN" sz="6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6400" kern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CA16C49-4069-4BEE-8E3F-4E73939F87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8026" y="5282958"/>
                <a:ext cx="2963903" cy="12849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C2C8925-E649-432D-8F01-960413CC82F8}"/>
                  </a:ext>
                </a:extLst>
              </p:cNvPr>
              <p:cNvSpPr/>
              <p:nvPr/>
            </p:nvSpPr>
            <p:spPr>
              <a:xfrm>
                <a:off x="1503777" y="9652724"/>
                <a:ext cx="20792295" cy="11502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59840">
                  <a:lnSpc>
                    <a:spcPct val="107000"/>
                  </a:lnSpc>
                  <a:spcAft>
                    <a:spcPts val="1600"/>
                  </a:spcAft>
                  <a:tabLst>
                    <a:tab pos="1259840" algn="l"/>
                    <a:tab pos="7199630" algn="l"/>
                    <a:tab pos="10079990" algn="l"/>
                  </a:tabLst>
                </a:pPr>
                <a:r>
                  <a:rPr lang="en-US" sz="64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Áp </a:t>
                </a:r>
                <a:r>
                  <a:rPr lang="en-US" sz="64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64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công</a:t>
                </a:r>
                <a:r>
                  <a:rPr lang="en-US" sz="64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64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vi-VN" sz="6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𝑽</m:t>
                    </m:r>
                    <m:r>
                      <a:rPr lang="vi-VN" sz="6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6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sSup>
                      <m:sSupPr>
                        <m:ctrlPr>
                          <a:rPr lang="en-US" sz="6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6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𝒓</m:t>
                        </m:r>
                      </m:e>
                      <m:sup>
                        <m:r>
                          <a:rPr lang="vi-VN" sz="6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vi-VN" sz="6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𝒉</m:t>
                    </m:r>
                    <m:r>
                      <a:rPr lang="vi-VN" sz="6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6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r>
                      <a:rPr lang="vi-VN" sz="6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6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6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r>
                          <a:rPr lang="vi-VN" sz="6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vi-VN" sz="6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vi-VN" sz="6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ad>
                      <m:radPr>
                        <m:degHide m:val="on"/>
                        <m:ctrlPr>
                          <a:rPr lang="en-US" sz="6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vi-VN" sz="6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  <m:r>
                      <a:rPr lang="vi-VN" sz="6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6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𝟔𝟒</m:t>
                    </m:r>
                    <m:rad>
                      <m:radPr>
                        <m:degHide m:val="on"/>
                        <m:ctrlPr>
                          <a:rPr lang="en-US" sz="6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vi-VN" sz="6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  <m:r>
                      <a:rPr lang="vi-VN" sz="6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r>
                      <a:rPr lang="vi-VN" sz="6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vi-VN" sz="64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6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C2C8925-E649-432D-8F01-960413CC82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3777" y="9652724"/>
                <a:ext cx="20792295" cy="1150251"/>
              </a:xfrm>
              <a:prstGeom prst="rect">
                <a:avLst/>
              </a:prstGeom>
              <a:blipFill>
                <a:blip r:embed="rId11"/>
                <a:stretch>
                  <a:fillRect t="-11111" r="-997" b="-37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7506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607938" y="2240803"/>
            <a:ext cx="23681656" cy="2253739"/>
          </a:xfrm>
          <a:prstGeom prst="roundRect">
            <a:avLst>
              <a:gd name="adj" fmla="val 4376"/>
            </a:avLst>
          </a:prstGeom>
          <a:solidFill>
            <a:srgbClr val="FEEBB0"/>
          </a:solidFill>
          <a:ln w="12700">
            <a:solidFill>
              <a:srgbClr val="91720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ounded Rectangle 52">
            <a:extLst>
              <a:ext uri="{FF2B5EF4-FFF2-40B4-BE49-F238E27FC236}">
                <a16:creationId xmlns:a16="http://schemas.microsoft.com/office/drawing/2014/main" id="{EBE8DBDC-2A00-435E-A211-94F825B83EBE}"/>
              </a:ext>
            </a:extLst>
          </p:cNvPr>
          <p:cNvSpPr/>
          <p:nvPr/>
        </p:nvSpPr>
        <p:spPr>
          <a:xfrm>
            <a:off x="607938" y="7924800"/>
            <a:ext cx="23650668" cy="5439286"/>
          </a:xfrm>
          <a:prstGeom prst="roundRect">
            <a:avLst>
              <a:gd name="adj" fmla="val 2239"/>
            </a:avLst>
          </a:prstGeom>
          <a:solidFill>
            <a:srgbClr val="D1E3B1"/>
          </a:solidFill>
          <a:ln w="28575"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213753" y="1661818"/>
            <a:ext cx="3701132" cy="1060654"/>
            <a:chOff x="1171059" y="3991939"/>
            <a:chExt cx="3701132" cy="913062"/>
          </a:xfrm>
        </p:grpSpPr>
        <p:grpSp>
          <p:nvGrpSpPr>
            <p:cNvPr id="38" name="Group 37"/>
            <p:cNvGrpSpPr/>
            <p:nvPr/>
          </p:nvGrpSpPr>
          <p:grpSpPr>
            <a:xfrm>
              <a:off x="1362045" y="4071155"/>
              <a:ext cx="3510146" cy="745750"/>
              <a:chOff x="2028795" y="4433105"/>
              <a:chExt cx="3510146" cy="745750"/>
            </a:xfrm>
          </p:grpSpPr>
          <p:sp>
            <p:nvSpPr>
              <p:cNvPr id="54" name="Freeform 20"/>
              <p:cNvSpPr>
                <a:spLocks/>
              </p:cNvSpPr>
              <p:nvPr/>
            </p:nvSpPr>
            <p:spPr bwMode="auto">
              <a:xfrm rot="5400000">
                <a:off x="3407450" y="3054450"/>
                <a:ext cx="745750" cy="3503060"/>
              </a:xfrm>
              <a:prstGeom prst="round2SameRect">
                <a:avLst>
                  <a:gd name="adj1" fmla="val 19445"/>
                  <a:gd name="adj2" fmla="val 0"/>
                </a:avLst>
              </a:prstGeom>
              <a:solidFill>
                <a:schemeClr val="bg1"/>
              </a:solidFill>
              <a:ln w="57150">
                <a:solidFill>
                  <a:srgbClr val="91720D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745911" y="4456598"/>
                <a:ext cx="2793030" cy="609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0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 </a:t>
                </a:r>
                <a:r>
                  <a:rPr lang="en-US" sz="40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4</a:t>
                </a:r>
              </a:p>
            </p:txBody>
          </p:sp>
        </p:grpSp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99" t="21515" r="9759" b="14519"/>
            <a:stretch/>
          </p:blipFill>
          <p:spPr>
            <a:xfrm>
              <a:off x="1171059" y="3991939"/>
              <a:ext cx="1076356" cy="913062"/>
            </a:xfrm>
            <a:prstGeom prst="round2DiagRect">
              <a:avLst>
                <a:gd name="adj1" fmla="val 30509"/>
                <a:gd name="adj2" fmla="val 0"/>
              </a:avLst>
            </a:prstGeom>
            <a:ln w="38100" cap="sq">
              <a:solidFill>
                <a:srgbClr val="91720D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D415FADE-FB0D-4EDD-BD9D-828898EEBCA1}"/>
              </a:ext>
            </a:extLst>
          </p:cNvPr>
          <p:cNvSpPr/>
          <p:nvPr/>
        </p:nvSpPr>
        <p:spPr>
          <a:xfrm>
            <a:off x="9100425" y="4403793"/>
            <a:ext cx="2158360" cy="1168788"/>
          </a:xfrm>
          <a:prstGeom prst="rect">
            <a:avLst/>
          </a:prstGeom>
        </p:spPr>
        <p:txBody>
          <a:bodyPr wrap="none" lIns="182124" tIns="91062" rIns="182124" bIns="91062">
            <a:spAutoFit/>
          </a:bodyPr>
          <a:lstStyle/>
          <a:p>
            <a:pPr defTabSz="1821402">
              <a:defRPr/>
            </a:pPr>
            <a:r>
              <a:rPr lang="en-US" sz="6400" b="1" i="1" kern="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l = h</a:t>
            </a:r>
            <a:r>
              <a:rPr lang="en-US" sz="6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400" kern="0" dirty="0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876F56C-E3AC-4888-AAA9-15B5BFCF312C}"/>
              </a:ext>
            </a:extLst>
          </p:cNvPr>
          <p:cNvSpPr/>
          <p:nvPr/>
        </p:nvSpPr>
        <p:spPr>
          <a:xfrm>
            <a:off x="2988186" y="5050929"/>
            <a:ext cx="2251334" cy="1168788"/>
          </a:xfrm>
          <a:prstGeom prst="rect">
            <a:avLst/>
          </a:prstGeom>
        </p:spPr>
        <p:txBody>
          <a:bodyPr wrap="none" lIns="182124" tIns="91062" rIns="182124" bIns="91062">
            <a:spAutoFit/>
          </a:bodyPr>
          <a:lstStyle/>
          <a:p>
            <a:pPr defTabSz="1821402">
              <a:defRPr/>
            </a:pPr>
            <a:r>
              <a:rPr lang="en-US" sz="6400" b="1" i="1" kern="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R = h</a:t>
            </a:r>
            <a:endParaRPr lang="en-US" sz="6400" kern="0" dirty="0">
              <a:solidFill>
                <a:schemeClr val="bg1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B346ABC-5C19-4AE1-BCDB-354CC15F82FB}"/>
              </a:ext>
            </a:extLst>
          </p:cNvPr>
          <p:cNvGrpSpPr/>
          <p:nvPr/>
        </p:nvGrpSpPr>
        <p:grpSpPr>
          <a:xfrm>
            <a:off x="10801" y="4772031"/>
            <a:ext cx="24247806" cy="2616140"/>
            <a:chOff x="247181" y="2080087"/>
            <a:chExt cx="11838141" cy="1116504"/>
          </a:xfrm>
          <a:solidFill>
            <a:srgbClr val="539D4D"/>
          </a:solidFill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B275939-AD4D-4F88-9645-88564A32EF67}"/>
                </a:ext>
              </a:extLst>
            </p:cNvPr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  <a:grpFill/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786D9C1-AE5B-4634-BB78-18F5274FF09C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endParaRPr lang="en-US" sz="6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8AB3E6AE-F584-4D15-82DA-063197390C83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r>
                  <a:rPr lang="en-US" sz="6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C80B99E-1FCE-466E-B505-AA1F80AD3921}"/>
                </a:ext>
              </a:extLst>
            </p:cNvPr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  <a:grpFill/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C80D32C8-3258-4DDE-9B7B-D970EC694A56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endParaRPr lang="en-US" sz="64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57A0E622-93E4-48EA-A5BC-C25CED4F073B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r>
                  <a:rPr lang="vi-VN" sz="6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993160B-90BF-45AC-BBF7-214A8683A54F}"/>
                </a:ext>
              </a:extLst>
            </p:cNvPr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  <a:grpFill/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E59BE23-D254-4A90-9B1C-60541DED14AE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endParaRPr lang="en-US" sz="64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71162E2-7BB9-49BB-9701-FAB2B2B0D424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r>
                  <a:rPr lang="en-US" sz="6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A4CCEFA-2408-489E-9E07-BB3B809EB80F}"/>
                </a:ext>
              </a:extLst>
            </p:cNvPr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  <a:grpFill/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1153B38-7451-45BA-8310-BB97A7592C8B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endParaRPr lang="en-US" sz="64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EC5489D1-FDC4-4130-AB9D-D1C412D0830B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r>
                  <a:rPr lang="en-US" sz="6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ACBF69BF-CB7D-43FD-88B6-2D3C7378CA01}"/>
              </a:ext>
            </a:extLst>
          </p:cNvPr>
          <p:cNvSpPr/>
          <p:nvPr/>
        </p:nvSpPr>
        <p:spPr>
          <a:xfrm>
            <a:off x="0" y="5416198"/>
            <a:ext cx="1103564" cy="1194378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/>
          </a:p>
        </p:txBody>
      </p:sp>
      <p:sp>
        <p:nvSpPr>
          <p:cNvPr id="85" name="Freeform 20">
            <a:extLst>
              <a:ext uri="{FF2B5EF4-FFF2-40B4-BE49-F238E27FC236}">
                <a16:creationId xmlns:a16="http://schemas.microsoft.com/office/drawing/2014/main" id="{E2501DA1-0FB9-459C-8306-2A657DADDD2D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100636" y="6917414"/>
            <a:ext cx="869740" cy="2996406"/>
          </a:xfrm>
          <a:prstGeom prst="round1Rect">
            <a:avLst/>
          </a:prstGeom>
          <a:solidFill>
            <a:schemeClr val="bg1"/>
          </a:solidFill>
          <a:ln w="57150">
            <a:solidFill>
              <a:srgbClr val="6600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07013E9-2886-4424-BF33-0C4BEDC6D433}"/>
              </a:ext>
            </a:extLst>
          </p:cNvPr>
          <p:cNvSpPr txBox="1"/>
          <p:nvPr/>
        </p:nvSpPr>
        <p:spPr>
          <a:xfrm>
            <a:off x="1129398" y="7941368"/>
            <a:ext cx="28728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Bài giải</a:t>
            </a:r>
            <a:endParaRPr lang="en-US" sz="4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00814000-4BF4-4FC3-B6D9-FD3AEA4D77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0" t="14860" r="18922" b="25555"/>
          <a:stretch/>
        </p:blipFill>
        <p:spPr>
          <a:xfrm>
            <a:off x="209254" y="7924986"/>
            <a:ext cx="1058948" cy="1133026"/>
          </a:xfrm>
          <a:prstGeom prst="round2DiagRect">
            <a:avLst>
              <a:gd name="adj1" fmla="val 27632"/>
              <a:gd name="adj2" fmla="val 0"/>
            </a:avLst>
          </a:prstGeom>
          <a:solidFill>
            <a:srgbClr val="327E3B"/>
          </a:solidFill>
          <a:ln w="38100" cap="sq">
            <a:solidFill>
              <a:srgbClr val="6600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AE6B109-7AF5-4E87-AE5E-E8D3DE9BA3BE}"/>
                  </a:ext>
                </a:extLst>
              </p:cNvPr>
              <p:cNvSpPr/>
              <p:nvPr/>
            </p:nvSpPr>
            <p:spPr>
              <a:xfrm>
                <a:off x="2659837" y="5467539"/>
                <a:ext cx="1706313" cy="1168788"/>
              </a:xfrm>
              <a:prstGeom prst="rect">
                <a:avLst/>
              </a:prstGeom>
            </p:spPr>
            <p:txBody>
              <a:bodyPr wrap="none" lIns="182124" tIns="91062" rIns="182124" bIns="91062">
                <a:spAutoFit/>
              </a:bodyPr>
              <a:lstStyle/>
              <a:p>
                <a:pPr defTabSz="1821402">
                  <a:defRPr/>
                </a:pPr>
                <a:r>
                  <a:rPr lang="en-US" sz="6400" kern="0" dirty="0">
                    <a:solidFill>
                      <a:prstClr val="white"/>
                    </a:solidFill>
                    <a:ea typeface="Cambria Math"/>
                    <a:cs typeface="Arial" panose="020B0604020202020204" pitchFamily="34" charset="0"/>
                  </a:rPr>
                  <a:t>48</a:t>
                </a:r>
                <a14:m>
                  <m:oMath xmlns:m="http://schemas.openxmlformats.org/officeDocument/2006/math">
                    <m:r>
                      <a:rPr lang="en-US" sz="6400" i="1" kern="0">
                        <a:solidFill>
                          <a:prstClr val="white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endParaRPr lang="en-US" sz="6400" kern="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AE6B109-7AF5-4E87-AE5E-E8D3DE9BA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9837" y="5467539"/>
                <a:ext cx="1706313" cy="1168788"/>
              </a:xfrm>
              <a:prstGeom prst="rect">
                <a:avLst/>
              </a:prstGeom>
              <a:blipFill>
                <a:blip r:embed="rId6"/>
                <a:stretch>
                  <a:fillRect l="-17857" t="-13542" b="-32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EFBF4FAD-E92A-43D6-A4A0-6C51B69F7A9D}"/>
                  </a:ext>
                </a:extLst>
              </p:cNvPr>
              <p:cNvSpPr/>
              <p:nvPr/>
            </p:nvSpPr>
            <p:spPr>
              <a:xfrm>
                <a:off x="8661451" y="5410224"/>
                <a:ext cx="1464711" cy="1169014"/>
              </a:xfrm>
              <a:prstGeom prst="rect">
                <a:avLst/>
              </a:prstGeom>
            </p:spPr>
            <p:txBody>
              <a:bodyPr wrap="none" lIns="182348" tIns="91174" rIns="182348" bIns="91174">
                <a:spAutoFit/>
              </a:bodyPr>
              <a:lstStyle/>
              <a:p>
                <a:pPr defTabSz="1821402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 ker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48</m:t>
                      </m:r>
                    </m:oMath>
                  </m:oMathPara>
                </a14:m>
                <a:endParaRPr lang="en-US" sz="6400" kern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EFBF4FAD-E92A-43D6-A4A0-6C51B69F7A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1451" y="5410224"/>
                <a:ext cx="1464711" cy="11690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36AE720B-5A25-4132-B205-E42E895EFB06}"/>
                  </a:ext>
                </a:extLst>
              </p:cNvPr>
              <p:cNvSpPr/>
              <p:nvPr/>
            </p:nvSpPr>
            <p:spPr>
              <a:xfrm>
                <a:off x="20799511" y="5410224"/>
                <a:ext cx="1706765" cy="1169014"/>
              </a:xfrm>
              <a:prstGeom prst="rect">
                <a:avLst/>
              </a:prstGeom>
            </p:spPr>
            <p:txBody>
              <a:bodyPr wrap="none" lIns="182348" tIns="91174" rIns="182348" bIns="91174">
                <a:spAutoFit/>
              </a:bodyPr>
              <a:lstStyle/>
              <a:p>
                <a:pPr defTabSz="1821402">
                  <a:defRPr/>
                </a:pPr>
                <a:r>
                  <a:rPr lang="en-US" sz="6400" kern="0" dirty="0">
                    <a:solidFill>
                      <a:prstClr val="white"/>
                    </a:solidFill>
                    <a:ea typeface="Cambria Math"/>
                    <a:cs typeface="Arial" panose="020B0604020202020204" pitchFamily="34" charset="0"/>
                  </a:rPr>
                  <a:t>39</a:t>
                </a:r>
                <a14:m>
                  <m:oMath xmlns:m="http://schemas.openxmlformats.org/officeDocument/2006/math">
                    <m:r>
                      <a:rPr lang="en-US" sz="6400" i="1" kern="0">
                        <a:solidFill>
                          <a:prstClr val="white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endParaRPr lang="en-US" sz="6400" kern="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36AE720B-5A25-4132-B205-E42E895EFB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9511" y="5410224"/>
                <a:ext cx="1706765" cy="1169014"/>
              </a:xfrm>
              <a:prstGeom prst="rect">
                <a:avLst/>
              </a:prstGeom>
              <a:blipFill>
                <a:blip r:embed="rId8"/>
                <a:stretch>
                  <a:fillRect l="-18214" t="-13613" b="-33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CA16C49-4069-4BEE-8E3F-4E73939F8797}"/>
                  </a:ext>
                </a:extLst>
              </p:cNvPr>
              <p:cNvSpPr/>
              <p:nvPr/>
            </p:nvSpPr>
            <p:spPr>
              <a:xfrm>
                <a:off x="14683279" y="5410226"/>
                <a:ext cx="1464711" cy="1169014"/>
              </a:xfrm>
              <a:prstGeom prst="rect">
                <a:avLst/>
              </a:prstGeom>
            </p:spPr>
            <p:txBody>
              <a:bodyPr wrap="none" lIns="182348" tIns="91174" rIns="182348" bIns="91174">
                <a:spAutoFit/>
              </a:bodyPr>
              <a:lstStyle/>
              <a:p>
                <a:pPr defTabSz="1821402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 ker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39</m:t>
                      </m:r>
                    </m:oMath>
                  </m:oMathPara>
                </a14:m>
                <a:endParaRPr lang="en-US" sz="6400" kern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CA16C49-4069-4BEE-8E3F-4E73939F87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3279" y="5410226"/>
                <a:ext cx="1464711" cy="116901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7556A06-D4A0-40CD-930B-2395AC0DF0B1}"/>
                  </a:ext>
                </a:extLst>
              </p:cNvPr>
              <p:cNvSpPr/>
              <p:nvPr/>
            </p:nvSpPr>
            <p:spPr>
              <a:xfrm>
                <a:off x="1669570" y="2511241"/>
                <a:ext cx="21937494" cy="18633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840" indent="-1259840" algn="just">
                  <a:lnSpc>
                    <a:spcPct val="107000"/>
                  </a:lnSpc>
                  <a:spcAft>
                    <a:spcPts val="1600"/>
                  </a:spcAft>
                </a:pPr>
                <a:r>
                  <a:rPr lang="en-US" sz="56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56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toàn</a:t>
                </a:r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𝒉</m:t>
                    </m:r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</m:t>
                    </m:r>
                  </m:oMath>
                </a14:m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𝒓</m:t>
                    </m:r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</m:oMath>
                </a14:m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endParaRPr lang="en-US" sz="5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7556A06-D4A0-40CD-930B-2395AC0DF0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9570" y="2511241"/>
                <a:ext cx="21937494" cy="1863395"/>
              </a:xfrm>
              <a:prstGeom prst="rect">
                <a:avLst/>
              </a:prstGeom>
              <a:blipFill>
                <a:blip r:embed="rId10"/>
                <a:stretch>
                  <a:fillRect l="-1556" t="-10458" r="-2445" b="-189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B6262EA-0E12-43CC-BAC1-02A025840D24}"/>
                  </a:ext>
                </a:extLst>
              </p:cNvPr>
              <p:cNvSpPr/>
              <p:nvPr/>
            </p:nvSpPr>
            <p:spPr>
              <a:xfrm>
                <a:off x="576952" y="9247882"/>
                <a:ext cx="22425356" cy="27303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840" algn="just">
                  <a:lnSpc>
                    <a:spcPct val="150000"/>
                  </a:lnSpc>
                  <a:tabLst>
                    <a:tab pos="1259840" algn="l"/>
                    <a:tab pos="7199630" algn="l"/>
                    <a:tab pos="10079990" algn="l"/>
                  </a:tabLst>
                </a:pPr>
                <a:r>
                  <a:rPr lang="en-US" sz="56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toàn</a:t>
                </a:r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𝒉</m:t>
                    </m:r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</m:t>
                    </m:r>
                  </m:oMath>
                </a14:m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𝒓</m:t>
                    </m:r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</m:oMath>
                </a14:m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5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5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𝒕𝒑</m:t>
                        </m:r>
                      </m:sub>
                    </m:sSub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𝒓𝒉</m:t>
                    </m:r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sSup>
                      <m:sSupPr>
                        <m:ctrlPr>
                          <a:rPr lang="en-US" sz="5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5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𝒓</m:t>
                        </m:r>
                      </m:e>
                      <m:sup>
                        <m:r>
                          <a:rPr lang="en-US" sz="5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5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5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5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𝟒𝟖</m:t>
                    </m:r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r>
                      <a:rPr lang="en-US" sz="5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B6262EA-0E12-43CC-BAC1-02A025840D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52" y="9247882"/>
                <a:ext cx="22425356" cy="2730363"/>
              </a:xfrm>
              <a:prstGeom prst="rect">
                <a:avLst/>
              </a:prstGeom>
              <a:blipFill>
                <a:blip r:embed="rId11"/>
                <a:stretch>
                  <a:fillRect r="-2447" b="-9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54794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299337" y="1830160"/>
            <a:ext cx="23681656" cy="2376263"/>
          </a:xfrm>
          <a:prstGeom prst="roundRect">
            <a:avLst>
              <a:gd name="adj" fmla="val 4376"/>
            </a:avLst>
          </a:prstGeom>
          <a:solidFill>
            <a:srgbClr val="FEEBB0"/>
          </a:solidFill>
          <a:ln w="12700">
            <a:solidFill>
              <a:srgbClr val="91720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ounded Rectangle 52">
            <a:extLst>
              <a:ext uri="{FF2B5EF4-FFF2-40B4-BE49-F238E27FC236}">
                <a16:creationId xmlns:a16="http://schemas.microsoft.com/office/drawing/2014/main" id="{EBE8DBDC-2A00-435E-A211-94F825B83EBE}"/>
              </a:ext>
            </a:extLst>
          </p:cNvPr>
          <p:cNvSpPr/>
          <p:nvPr/>
        </p:nvSpPr>
        <p:spPr>
          <a:xfrm>
            <a:off x="284097" y="7597408"/>
            <a:ext cx="23650666" cy="4556171"/>
          </a:xfrm>
          <a:prstGeom prst="roundRect">
            <a:avLst>
              <a:gd name="adj" fmla="val 2239"/>
            </a:avLst>
          </a:prstGeom>
          <a:solidFill>
            <a:srgbClr val="D1E3B1"/>
          </a:solidFill>
          <a:ln w="28575"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23083" y="1749088"/>
            <a:ext cx="3701132" cy="1060654"/>
            <a:chOff x="1171059" y="3991939"/>
            <a:chExt cx="3701132" cy="913062"/>
          </a:xfrm>
        </p:grpSpPr>
        <p:grpSp>
          <p:nvGrpSpPr>
            <p:cNvPr id="38" name="Group 37"/>
            <p:cNvGrpSpPr/>
            <p:nvPr/>
          </p:nvGrpSpPr>
          <p:grpSpPr>
            <a:xfrm>
              <a:off x="1362045" y="4071155"/>
              <a:ext cx="3510146" cy="745750"/>
              <a:chOff x="2028795" y="4433105"/>
              <a:chExt cx="3510146" cy="745750"/>
            </a:xfrm>
          </p:grpSpPr>
          <p:sp>
            <p:nvSpPr>
              <p:cNvPr id="54" name="Freeform 20"/>
              <p:cNvSpPr>
                <a:spLocks/>
              </p:cNvSpPr>
              <p:nvPr/>
            </p:nvSpPr>
            <p:spPr bwMode="auto">
              <a:xfrm rot="5400000">
                <a:off x="3407450" y="3054450"/>
                <a:ext cx="745750" cy="3503060"/>
              </a:xfrm>
              <a:prstGeom prst="round2SameRect">
                <a:avLst>
                  <a:gd name="adj1" fmla="val 19445"/>
                  <a:gd name="adj2" fmla="val 0"/>
                </a:avLst>
              </a:prstGeom>
              <a:solidFill>
                <a:schemeClr val="bg1"/>
              </a:solidFill>
              <a:ln w="57150">
                <a:solidFill>
                  <a:srgbClr val="91720D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745911" y="4456598"/>
                <a:ext cx="2793030" cy="609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0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 </a:t>
                </a:r>
                <a:r>
                  <a:rPr lang="en-US" sz="40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5</a:t>
                </a:r>
              </a:p>
            </p:txBody>
          </p:sp>
        </p:grpSp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99" t="21515" r="9759" b="14519"/>
            <a:stretch/>
          </p:blipFill>
          <p:spPr>
            <a:xfrm>
              <a:off x="1171059" y="3991939"/>
              <a:ext cx="1076356" cy="913062"/>
            </a:xfrm>
            <a:prstGeom prst="round2DiagRect">
              <a:avLst>
                <a:gd name="adj1" fmla="val 30509"/>
                <a:gd name="adj2" fmla="val 0"/>
              </a:avLst>
            </a:prstGeom>
            <a:ln w="38100" cap="sq">
              <a:solidFill>
                <a:srgbClr val="91720D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D415FADE-FB0D-4EDD-BD9D-828898EEBCA1}"/>
              </a:ext>
            </a:extLst>
          </p:cNvPr>
          <p:cNvSpPr/>
          <p:nvPr/>
        </p:nvSpPr>
        <p:spPr>
          <a:xfrm>
            <a:off x="8822811" y="4097686"/>
            <a:ext cx="2158360" cy="1168788"/>
          </a:xfrm>
          <a:prstGeom prst="rect">
            <a:avLst/>
          </a:prstGeom>
        </p:spPr>
        <p:txBody>
          <a:bodyPr wrap="none" lIns="182124" tIns="91062" rIns="182124" bIns="91062">
            <a:spAutoFit/>
          </a:bodyPr>
          <a:lstStyle/>
          <a:p>
            <a:pPr defTabSz="1821402">
              <a:defRPr/>
            </a:pPr>
            <a:r>
              <a:rPr lang="en-US" sz="6400" b="1" i="1" kern="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l = h</a:t>
            </a:r>
            <a:r>
              <a:rPr lang="en-US" sz="6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400" kern="0" dirty="0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876F56C-E3AC-4888-AAA9-15B5BFCF312C}"/>
              </a:ext>
            </a:extLst>
          </p:cNvPr>
          <p:cNvSpPr/>
          <p:nvPr/>
        </p:nvSpPr>
        <p:spPr>
          <a:xfrm>
            <a:off x="2710572" y="4744822"/>
            <a:ext cx="2251334" cy="1168788"/>
          </a:xfrm>
          <a:prstGeom prst="rect">
            <a:avLst/>
          </a:prstGeom>
        </p:spPr>
        <p:txBody>
          <a:bodyPr wrap="none" lIns="182124" tIns="91062" rIns="182124" bIns="91062">
            <a:spAutoFit/>
          </a:bodyPr>
          <a:lstStyle/>
          <a:p>
            <a:pPr defTabSz="1821402">
              <a:defRPr/>
            </a:pPr>
            <a:r>
              <a:rPr lang="en-US" sz="6400" b="1" i="1" kern="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R = h</a:t>
            </a:r>
            <a:endParaRPr lang="en-US" sz="6400" kern="0" dirty="0">
              <a:solidFill>
                <a:schemeClr val="bg1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B346ABC-5C19-4AE1-BCDB-354CC15F82FB}"/>
              </a:ext>
            </a:extLst>
          </p:cNvPr>
          <p:cNvGrpSpPr/>
          <p:nvPr/>
        </p:nvGrpSpPr>
        <p:grpSpPr>
          <a:xfrm>
            <a:off x="-266813" y="4465924"/>
            <a:ext cx="24247806" cy="2616140"/>
            <a:chOff x="247181" y="2080087"/>
            <a:chExt cx="11838141" cy="1116504"/>
          </a:xfrm>
          <a:solidFill>
            <a:srgbClr val="539D4D"/>
          </a:solidFill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B275939-AD4D-4F88-9645-88564A32EF67}"/>
                </a:ext>
              </a:extLst>
            </p:cNvPr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  <a:grpFill/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786D9C1-AE5B-4634-BB78-18F5274FF09C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endParaRPr lang="en-US" sz="6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8AB3E6AE-F584-4D15-82DA-063197390C83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r>
                  <a:rPr lang="en-US" sz="6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C80B99E-1FCE-466E-B505-AA1F80AD3921}"/>
                </a:ext>
              </a:extLst>
            </p:cNvPr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  <a:grpFill/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C80D32C8-3258-4DDE-9B7B-D970EC694A56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endParaRPr lang="en-US" sz="64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57A0E622-93E4-48EA-A5BC-C25CED4F073B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r>
                  <a:rPr lang="vi-VN" sz="6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993160B-90BF-45AC-BBF7-214A8683A54F}"/>
                </a:ext>
              </a:extLst>
            </p:cNvPr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  <a:grpFill/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E59BE23-D254-4A90-9B1C-60541DED14AE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endParaRPr lang="en-US" sz="64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71162E2-7BB9-49BB-9701-FAB2B2B0D424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r>
                  <a:rPr lang="en-US" sz="6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A4CCEFA-2408-489E-9E07-BB3B809EB80F}"/>
                </a:ext>
              </a:extLst>
            </p:cNvPr>
            <p:cNvGrpSpPr/>
            <p:nvPr/>
          </p:nvGrpSpPr>
          <p:grpSpPr>
            <a:xfrm>
              <a:off x="8994941" y="2080089"/>
              <a:ext cx="3090381" cy="1116502"/>
              <a:chOff x="5537206" y="1557992"/>
              <a:chExt cx="3079904" cy="1037945"/>
            </a:xfrm>
            <a:grpFill/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1153B38-7451-45BA-8310-BB97A7592C8B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endParaRPr lang="en-US" sz="64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EC5489D1-FDC4-4130-AB9D-D1C412D0830B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7714"/>
                <a:r>
                  <a:rPr lang="en-US" sz="6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ACBF69BF-CB7D-43FD-88B6-2D3C7378CA01}"/>
              </a:ext>
            </a:extLst>
          </p:cNvPr>
          <p:cNvSpPr/>
          <p:nvPr/>
        </p:nvSpPr>
        <p:spPr>
          <a:xfrm>
            <a:off x="5726952" y="5114631"/>
            <a:ext cx="1103564" cy="1194378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6400" dirty="0"/>
          </a:p>
        </p:txBody>
      </p:sp>
      <p:sp>
        <p:nvSpPr>
          <p:cNvPr id="85" name="Freeform 20">
            <a:extLst>
              <a:ext uri="{FF2B5EF4-FFF2-40B4-BE49-F238E27FC236}">
                <a16:creationId xmlns:a16="http://schemas.microsoft.com/office/drawing/2014/main" id="{E2501DA1-0FB9-459C-8306-2A657DADDD2D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007199" y="6420486"/>
            <a:ext cx="869740" cy="2996406"/>
          </a:xfrm>
          <a:prstGeom prst="round1Rect">
            <a:avLst/>
          </a:prstGeom>
          <a:solidFill>
            <a:schemeClr val="bg1"/>
          </a:solidFill>
          <a:ln w="57150">
            <a:solidFill>
              <a:srgbClr val="6600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07013E9-2886-4424-BF33-0C4BEDC6D433}"/>
              </a:ext>
            </a:extLst>
          </p:cNvPr>
          <p:cNvSpPr txBox="1"/>
          <p:nvPr/>
        </p:nvSpPr>
        <p:spPr>
          <a:xfrm>
            <a:off x="1204241" y="7417746"/>
            <a:ext cx="28728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Bài giải</a:t>
            </a:r>
            <a:endParaRPr lang="en-US" sz="4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00814000-4BF4-4FC3-B6D9-FD3AEA4D77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0" t="14860" r="18922" b="25555"/>
          <a:stretch/>
        </p:blipFill>
        <p:spPr>
          <a:xfrm>
            <a:off x="284097" y="7401364"/>
            <a:ext cx="1058948" cy="1133026"/>
          </a:xfrm>
          <a:prstGeom prst="round2DiagRect">
            <a:avLst>
              <a:gd name="adj1" fmla="val 27632"/>
              <a:gd name="adj2" fmla="val 0"/>
            </a:avLst>
          </a:prstGeom>
          <a:solidFill>
            <a:srgbClr val="327E3B"/>
          </a:solidFill>
          <a:ln w="38100" cap="sq">
            <a:solidFill>
              <a:srgbClr val="6600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D0BD87F-C216-47BB-9B48-EB8E67598975}"/>
                  </a:ext>
                </a:extLst>
              </p:cNvPr>
              <p:cNvSpPr/>
              <p:nvPr/>
            </p:nvSpPr>
            <p:spPr>
              <a:xfrm>
                <a:off x="759689" y="2165993"/>
                <a:ext cx="21292646" cy="17300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840" indent="-1259840" algn="just">
                  <a:lnSpc>
                    <a:spcPct val="107000"/>
                  </a:lnSpc>
                  <a:spcAft>
                    <a:spcPts val="1600"/>
                  </a:spcAft>
                </a:pPr>
                <a:r>
                  <a:rPr lang="nl-NL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   Khối trụ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</m:d>
                  </m:oMath>
                </a14:m>
                <a:r>
                  <a:rPr lang="nl-NL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có bán kính</a:t>
                </a:r>
                <a:r>
                  <a:rPr lang="vi-VN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đáy bằng </a:t>
                </a:r>
                <a:r>
                  <a:rPr lang="nl-NL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nl-NL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và thể tích bằng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</m:oMath>
                </a14:m>
                <a:r>
                  <a:rPr lang="nl-NL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Tính diện tích xung quanh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𝒙𝒒</m:t>
                        </m:r>
                      </m:sub>
                    </m:sSub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nl-NL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của hình trụ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</m:d>
                  </m:oMath>
                </a14:m>
                <a:r>
                  <a:rPr lang="nl-NL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D0BD87F-C216-47BB-9B48-EB8E675989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89" y="2165993"/>
                <a:ext cx="21292646" cy="1730089"/>
              </a:xfrm>
              <a:prstGeom prst="rect">
                <a:avLst/>
              </a:prstGeom>
              <a:blipFill>
                <a:blip r:embed="rId6"/>
                <a:stretch>
                  <a:fillRect l="-1317" t="-9155" r="-2147" b="-12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E9DE0F7-E3C6-45C4-AC9E-14CE47A8C37F}"/>
                  </a:ext>
                </a:extLst>
              </p:cNvPr>
              <p:cNvSpPr/>
              <p:nvPr/>
            </p:nvSpPr>
            <p:spPr>
              <a:xfrm>
                <a:off x="1160701" y="5123094"/>
                <a:ext cx="4193327" cy="11657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6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6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𝒙𝒒</m:t>
                          </m:r>
                        </m:sub>
                      </m:sSub>
                      <m:r>
                        <a:rPr lang="en-US" sz="6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6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𝟑𝟐</m:t>
                      </m:r>
                      <m:r>
                        <a:rPr lang="en-US" sz="6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𝝅</m:t>
                      </m:r>
                    </m:oMath>
                  </m:oMathPara>
                </a14:m>
                <a:endParaRPr lang="en-US" sz="6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E9DE0F7-E3C6-45C4-AC9E-14CE47A8C3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701" y="5123094"/>
                <a:ext cx="4193327" cy="11657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9D10D76-1A81-47D5-9836-2D5DC0E90725}"/>
                  </a:ext>
                </a:extLst>
              </p:cNvPr>
              <p:cNvSpPr/>
              <p:nvPr/>
            </p:nvSpPr>
            <p:spPr>
              <a:xfrm>
                <a:off x="6951697" y="5123094"/>
                <a:ext cx="3702809" cy="11657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6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6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𝒙𝒒</m:t>
                          </m:r>
                        </m:sub>
                      </m:sSub>
                      <m:r>
                        <a:rPr lang="en-US" sz="6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6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𝟖</m:t>
                      </m:r>
                      <m:r>
                        <a:rPr lang="en-US" sz="6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𝝅</m:t>
                      </m:r>
                    </m:oMath>
                  </m:oMathPara>
                </a14:m>
                <a:endParaRPr lang="en-US" sz="6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9D10D76-1A81-47D5-9836-2D5DC0E907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1697" y="5123094"/>
                <a:ext cx="3702809" cy="116576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A8FBD8D-D103-4803-9E50-7A674B05D8D2}"/>
                  </a:ext>
                </a:extLst>
              </p:cNvPr>
              <p:cNvSpPr/>
              <p:nvPr/>
            </p:nvSpPr>
            <p:spPr>
              <a:xfrm>
                <a:off x="12944121" y="5123094"/>
                <a:ext cx="4193327" cy="11657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6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6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𝒙𝒒</m:t>
                          </m:r>
                        </m:sub>
                      </m:sSub>
                      <m:r>
                        <a:rPr lang="en-US" sz="6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6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𝟏𝟔</m:t>
                      </m:r>
                      <m:r>
                        <a:rPr lang="en-US" sz="6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𝝅</m:t>
                      </m:r>
                    </m:oMath>
                  </m:oMathPara>
                </a14:m>
                <a:endParaRPr lang="en-US" sz="6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A8FBD8D-D103-4803-9E50-7A674B05D8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4121" y="5123094"/>
                <a:ext cx="4193327" cy="11657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D13BDA3-1142-43A3-969E-3AA70DDF96D3}"/>
                  </a:ext>
                </a:extLst>
              </p:cNvPr>
              <p:cNvSpPr/>
              <p:nvPr/>
            </p:nvSpPr>
            <p:spPr>
              <a:xfrm>
                <a:off x="19137295" y="5144970"/>
                <a:ext cx="3702809" cy="11657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6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6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𝒙𝒒</m:t>
                          </m:r>
                        </m:sub>
                      </m:sSub>
                      <m:r>
                        <a:rPr lang="en-US" sz="6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6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6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𝝅</m:t>
                      </m:r>
                    </m:oMath>
                  </m:oMathPara>
                </a14:m>
                <a:endParaRPr lang="en-US" sz="6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D13BDA3-1142-43A3-969E-3AA70DDF96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7295" y="5144970"/>
                <a:ext cx="3702809" cy="116576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0FE92E8-82E4-45B9-B0C4-5E608785CBE5}"/>
                  </a:ext>
                </a:extLst>
              </p:cNvPr>
              <p:cNvSpPr/>
              <p:nvPr/>
            </p:nvSpPr>
            <p:spPr>
              <a:xfrm>
                <a:off x="3157960" y="7289302"/>
                <a:ext cx="20309530" cy="10984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9840" algn="just">
                  <a:lnSpc>
                    <a:spcPct val="150000"/>
                  </a:lnSpc>
                  <a:tabLst>
                    <a:tab pos="1259840" algn="l"/>
                    <a:tab pos="7199630" algn="l"/>
                    <a:tab pos="10079990" algn="l"/>
                  </a:tabLst>
                </a:pPr>
                <a:r>
                  <a:rPr lang="nl-NL" sz="5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Hình trụ có bán kính </a:t>
                </a:r>
                <a:r>
                  <a:rPr lang="vi-VN" sz="5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 </a:t>
                </a:r>
                <a14:m>
                  <m:oMath xmlns:m="http://schemas.openxmlformats.org/officeDocument/2006/math">
                    <m:r>
                      <a:rPr lang="en-US" sz="50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𝑹</m:t>
                    </m:r>
                    <m:r>
                      <a:rPr lang="en-US" sz="50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50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𝟐</m:t>
                    </m:r>
                  </m:oMath>
                </a14:m>
                <a:r>
                  <a:rPr lang="nl-NL" sz="5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chiều cao </a:t>
                </a:r>
                <a14:m>
                  <m:oMath xmlns:m="http://schemas.openxmlformats.org/officeDocument/2006/math">
                    <m:r>
                      <a:rPr lang="en-US" sz="50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𝒉</m:t>
                    </m:r>
                  </m:oMath>
                </a14:m>
                <a:r>
                  <a:rPr lang="nl-NL" sz="5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endParaRPr lang="en-US" sz="5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0FE92E8-82E4-45B9-B0C4-5E608785CB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960" y="7289302"/>
                <a:ext cx="20309530" cy="1098442"/>
              </a:xfrm>
              <a:prstGeom prst="rect">
                <a:avLst/>
              </a:prstGeom>
              <a:blipFill>
                <a:blip r:embed="rId12"/>
                <a:stretch>
                  <a:fillRect b="-2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986463" y="8387744"/>
                <a:ext cx="19466858" cy="1807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259840" algn="just">
                  <a:lnSpc>
                    <a:spcPct val="150000"/>
                  </a:lnSpc>
                  <a:tabLst>
                    <a:tab pos="1259840" algn="l"/>
                    <a:tab pos="7199630" algn="l"/>
                    <a:tab pos="10079990" algn="l"/>
                  </a:tabLst>
                </a:pPr>
                <a:r>
                  <a:rPr lang="nl-NL" sz="5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có thể tích </a:t>
                </a:r>
                <a:r>
                  <a:rPr lang="vi-VN" sz="5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nl-NL" sz="5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trụ </a:t>
                </a:r>
                <a14:m>
                  <m:oMath xmlns:m="http://schemas.openxmlformats.org/officeDocument/2006/math">
                    <m:r>
                      <a:rPr lang="en-US" sz="50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𝑽</m:t>
                    </m:r>
                    <m:r>
                      <a:rPr lang="en-US" sz="50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50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𝝅</m:t>
                    </m:r>
                    <m:sSup>
                      <m:sSupPr>
                        <m:ctrlP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50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𝑹</m:t>
                        </m:r>
                      </m:e>
                      <m:sup>
                        <m:r>
                          <a:rPr lang="en-US" sz="50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  <m:r>
                      <a:rPr lang="en-US" sz="50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𝒉</m:t>
                    </m:r>
                    <m:r>
                      <a:rPr lang="en-US" sz="50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⇔</m:t>
                    </m:r>
                    <m:r>
                      <a:rPr lang="en-US" sz="50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𝝅</m:t>
                    </m:r>
                    <m:r>
                      <a:rPr lang="en-US" sz="50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  <m:sSup>
                      <m:sSupPr>
                        <m:ctrlP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50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e>
                      <m:sup>
                        <m:r>
                          <a:rPr lang="en-US" sz="50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  <m:r>
                      <a:rPr lang="en-US" sz="50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  <m:r>
                      <a:rPr lang="en-US" sz="50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𝒉</m:t>
                    </m:r>
                    <m:r>
                      <a:rPr lang="en-US" sz="50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50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𝟖</m:t>
                    </m:r>
                    <m:r>
                      <a:rPr lang="en-US" sz="50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𝝅</m:t>
                    </m:r>
                    <m:r>
                      <a:rPr lang="en-US" sz="50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⇔</m:t>
                    </m:r>
                    <m:r>
                      <a:rPr lang="en-US" sz="50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𝒉</m:t>
                    </m:r>
                    <m:r>
                      <a:rPr lang="en-US" sz="50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50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𝟐</m:t>
                    </m:r>
                  </m:oMath>
                </a14:m>
                <a:r>
                  <a:rPr lang="nl-NL" sz="8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8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6463" y="8387744"/>
                <a:ext cx="19466858" cy="1807674"/>
              </a:xfrm>
              <a:prstGeom prst="rect">
                <a:avLst/>
              </a:prstGeom>
              <a:blipFill>
                <a:blip r:embed="rId13"/>
                <a:stretch>
                  <a:fillRect r="-783" b="-33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192374" y="10697564"/>
                <a:ext cx="16680086" cy="1700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5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Do đó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50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𝑺</m:t>
                        </m:r>
                      </m:e>
                      <m:sub>
                        <m:r>
                          <a:rPr lang="en-US" sz="50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𝒙𝒒</m:t>
                        </m:r>
                      </m:sub>
                    </m:sSub>
                    <m:r>
                      <a:rPr lang="en-US" sz="50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50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𝟐</m:t>
                    </m:r>
                    <m:r>
                      <a:rPr lang="en-US" sz="50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𝝅</m:t>
                    </m:r>
                    <m:r>
                      <a:rPr lang="en-US" sz="50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𝑹𝒉</m:t>
                    </m:r>
                    <m:r>
                      <a:rPr lang="en-US" sz="50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50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𝟐</m:t>
                    </m:r>
                    <m:r>
                      <a:rPr lang="en-US" sz="50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𝝅</m:t>
                    </m:r>
                    <m:r>
                      <a:rPr lang="en-US" sz="50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  <m:r>
                      <a:rPr lang="en-US" sz="50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𝟐</m:t>
                    </m:r>
                    <m:r>
                      <a:rPr lang="en-US" sz="50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  <m:r>
                      <a:rPr lang="en-US" sz="50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𝟐</m:t>
                    </m:r>
                    <m:r>
                      <a:rPr lang="en-US" sz="50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50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𝟖</m:t>
                    </m:r>
                    <m:r>
                      <a:rPr lang="en-US" sz="50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𝝅</m:t>
                    </m:r>
                  </m:oMath>
                </a14:m>
                <a:r>
                  <a:rPr lang="nl-NL" sz="5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endParaRPr lang="en-US" sz="5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 sz="5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374" y="10697564"/>
                <a:ext cx="16680086" cy="1700402"/>
              </a:xfrm>
              <a:prstGeom prst="rect">
                <a:avLst/>
              </a:prstGeom>
              <a:blipFill>
                <a:blip r:embed="rId14"/>
                <a:stretch>
                  <a:fillRect l="-1754" t="-10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27229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9" grpId="0"/>
      <p:bldP spid="2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9&quot;/&gt;&lt;/object&gt;&lt;object type=&quot;3&quot; unique_id=&quot;10014&quot;&gt;&lt;property id=&quot;20148&quot; value=&quot;5&quot;/&gt;&lt;property id=&quot;20300&quot; value=&quot;Slide 12&quot;/&gt;&lt;property id=&quot;20307&quot; value=&quot;270&quot;/&gt;&lt;/object&gt;&lt;object type=&quot;3&quot; unique_id=&quot;10015&quot;&gt;&lt;property id=&quot;20148&quot; value=&quot;5&quot;/&gt;&lt;property id=&quot;20300&quot; value=&quot;Slide 13&quot;/&gt;&lt;property id=&quot;20307&quot; value=&quot;274&quot;/&gt;&lt;/object&gt;&lt;object type=&quot;3&quot; unique_id=&quot;10016&quot;&gt;&lt;property id=&quot;20148&quot; value=&quot;5&quot;/&gt;&lt;property id=&quot;20300&quot; value=&quot;Slide 14&quot;/&gt;&lt;property id=&quot;20307&quot; value=&quot;275&quot;/&gt;&lt;/object&gt;&lt;object type=&quot;3&quot; unique_id=&quot;10017&quot;&gt;&lt;property id=&quot;20148&quot; value=&quot;5&quot;/&gt;&lt;property id=&quot;20300&quot; value=&quot;Slide 15&quot;/&gt;&lt;property id=&quot;20307&quot; value=&quot;276&quot;/&gt;&lt;/object&gt;&lt;object type=&quot;3&quot; unique_id=&quot;10018&quot;&gt;&lt;property id=&quot;20148&quot; value=&quot;5&quot;/&gt;&lt;property id=&quot;20300&quot; value=&quot;Slide 16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71&quot;/&gt;&lt;/object&gt;&lt;object type=&quot;3&quot; unique_id=&quot;10020&quot;&gt;&lt;property id=&quot;20148&quot; value=&quot;5&quot;/&gt;&lt;property id=&quot;20300&quot; value=&quot;Slide 18&quot;/&gt;&lt;property id=&quot;20307&quot; value=&quot;278&quot;/&gt;&lt;/object&gt;&lt;object type=&quot;3&quot; unique_id=&quot;10021&quot;&gt;&lt;property id=&quot;20148&quot; value=&quot;5&quot;/&gt;&lt;property id=&quot;20300&quot; value=&quot;Slide 19&quot;/&gt;&lt;property id=&quot;20307&quot; value=&quot;27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73&quot;/&gt;&lt;/object&gt;&lt;object type=&quot;3&quot; unique_id=&quot;10024&quot;&gt;&lt;property id=&quot;20148&quot; value=&quot;5&quot;/&gt;&lt;property id=&quot;20300&quot; value=&quot;Slide 22&quot;/&gt;&lt;property id=&quot;20307&quot; value=&quot;268&quot;/&gt;&lt;/object&gt;&lt;object type=&quot;3&quot; unique_id=&quot;10025&quot;&gt;&lt;property id=&quot;20148&quot; value=&quot;5&quot;/&gt;&lt;property id=&quot;20300&quot; value=&quot;Slide 23&quot;/&gt;&lt;property id=&quot;20307&quot; value=&quot;280&quot;/&gt;&lt;/object&gt;&lt;object type=&quot;3&quot; unique_id=&quot;10026&quot;&gt;&lt;property id=&quot;20148&quot; value=&quot;5&quot;/&gt;&lt;property id=&quot;20300&quot; value=&quot;Slide 24&quot;/&gt;&lt;property id=&quot;20307&quot; value=&quot;281&quot;/&gt;&lt;/object&gt;&lt;object type=&quot;3&quot; unique_id=&quot;10027&quot;&gt;&lt;property id=&quot;20148&quot; value=&quot;5&quot;/&gt;&lt;property id=&quot;20300&quot; value=&quot;Slide 25&quot;/&gt;&lt;property id=&quot;20307&quot; value=&quot;282&quot;/&gt;&lt;/object&gt;&lt;/object&gt;&lt;object type=&quot;8&quot; unique_id=&quot;1005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|3|0.5|0|0.5|0|1.1|0|0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4|13|1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|3|0.5|0|0.5|0|1.1|0|0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|3|0.5|0|0.5|0|1.1|0|0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|3|0.5|0|0.5|0|1.1|0|0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|3|0.5|0|0.5|0|1.1|0|0|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|3|0.5|0|0.5|0|1.1|0|0|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|3|0.5|0|0.5|0|1.1|0|0|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|3|0.5|0|0.5|0|1.1|0|0|0"/>
</p:tagLst>
</file>

<file path=ppt/theme/theme1.xml><?xml version="1.0" encoding="utf-8"?>
<a:theme xmlns:a="http://schemas.openxmlformats.org/drawingml/2006/main" name="Office Theme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5832</TotalTime>
  <Words>2852</Words>
  <PresentationFormat>Custom</PresentationFormat>
  <Paragraphs>364</Paragraphs>
  <Slides>37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AvantGarde-Demi</vt:lpstr>
      <vt:lpstr>Calibri</vt:lpstr>
      <vt:lpstr>Cambria Math</vt:lpstr>
      <vt:lpstr>Chu Van An</vt:lpstr>
      <vt:lpstr>Jokerman</vt:lpstr>
      <vt:lpstr>Palatino Linotype</vt:lpstr>
      <vt:lpstr>Tahoma</vt:lpstr>
      <vt:lpstr>Times New Roman</vt:lpstr>
      <vt:lpstr>UVN Banh Mi</vt:lpstr>
      <vt:lpstr>Office Theme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CHÚC MỪNG EM NHẬN ĐƯỢC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2013-08-31T11:42:51Z</dcterms:created>
  <dcterms:modified xsi:type="dcterms:W3CDTF">2021-08-30T23:54:02Z</dcterms:modified>
</cp:coreProperties>
</file>