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1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3" r:id="rId12"/>
    <p:sldId id="314" r:id="rId13"/>
    <p:sldId id="315" r:id="rId14"/>
    <p:sldId id="316" r:id="rId15"/>
  </p:sldIdLst>
  <p:sldSz cx="24387175" cy="13716000"/>
  <p:notesSz cx="6858000" cy="9144000"/>
  <p:custDataLst>
    <p:tags r:id="rId17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8" autoAdjust="0"/>
    <p:restoredTop sz="86355" autoAdjust="0"/>
  </p:normalViewPr>
  <p:slideViewPr>
    <p:cSldViewPr>
      <p:cViewPr varScale="1">
        <p:scale>
          <a:sx n="34" d="100"/>
          <a:sy n="34" d="100"/>
        </p:scale>
        <p:origin x="576" y="96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20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53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2523561" y="333375"/>
            <a:ext cx="5825057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HÀM</a:t>
            </a:r>
            <a:r>
              <a:rPr lang="en-US" sz="510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SỐ LIÊN TỤC</a:t>
            </a:r>
            <a:endParaRPr lang="en-US" sz="510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38972" y="560388"/>
            <a:ext cx="1574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ĐS&amp;GT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11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20973" y="276523"/>
            <a:ext cx="20922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3</a:t>
            </a:r>
            <a:endParaRPr lang="en-US" sz="3200" b="0" baseline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3200" b="0" baseline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8775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0.png"/><Relationship Id="rId2" Type="http://schemas.openxmlformats.org/officeDocument/2006/relationships/image" Target="../media/image7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0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73" y="0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525226" y="4865914"/>
            <a:ext cx="198775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858520" y="1907684"/>
            <a:ext cx="6837069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ĐẠI SỐ VÀ GIẢI TÍCH</a:t>
            </a:r>
            <a:endParaRPr lang="en-US" sz="4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18974" y="275446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4</a:t>
            </a:r>
            <a:r>
              <a:rPr lang="en-US" sz="4800" b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GIỚI HẠN</a:t>
            </a:r>
            <a:endParaRPr lang="en-US" sz="4800" b="1" dirty="0">
              <a:solidFill>
                <a:srgbClr val="77624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878287" y="3914360"/>
            <a:ext cx="13632086" cy="1862018"/>
            <a:chOff x="5747658" y="3914360"/>
            <a:chExt cx="13632086" cy="1862018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630734" y="3914360"/>
              <a:ext cx="7855744" cy="186201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lang="en-US" sz="6599" b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3</a:t>
              </a:r>
              <a:endPara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HÀM SỐ LIÊN TỤC</a:t>
              </a:r>
              <a:endPara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184816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11</a:t>
              </a:r>
              <a:endParaRPr lang="en-US" sz="8100" dirty="0">
                <a:solidFill>
                  <a:srgbClr val="135F82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14981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8733" y="30050"/>
            <a:ext cx="5122788" cy="2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30046"/>
            <a:ext cx="3155034" cy="3197789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2374534" y="5796145"/>
            <a:ext cx="11932211" cy="907184"/>
            <a:chOff x="7459670" y="7086600"/>
            <a:chExt cx="11933593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10300807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 SỐ LIÊN TỤC TẠI MỘT ĐIỂM</a:t>
              </a:r>
              <a:endParaRPr lang="en-US" sz="47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61" y="7688759"/>
                  <a:ext cx="429606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74532" y="7604625"/>
            <a:ext cx="13065537" cy="929775"/>
            <a:chOff x="7459670" y="8524495"/>
            <a:chExt cx="13067037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11434251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  SỐ LIÊN TỤC TRÊN MỘT KHOẢNG</a:t>
              </a:r>
              <a:endParaRPr lang="en-US" sz="4700" b="1" spc="-150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40" y="7688759"/>
                  <a:ext cx="676048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507698" y="9144000"/>
            <a:ext cx="9436336" cy="942109"/>
            <a:chOff x="7459670" y="9982200"/>
            <a:chExt cx="9437429" cy="942218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7804643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ĐỊNH LÍ CƠ BẢN</a:t>
              </a:r>
              <a:endParaRPr lang="en-US" sz="47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38" name="Group 37"/>
          <p:cNvGrpSpPr/>
          <p:nvPr/>
        </p:nvGrpSpPr>
        <p:grpSpPr>
          <a:xfrm>
            <a:off x="4184895" y="6669116"/>
            <a:ext cx="9906000" cy="830997"/>
            <a:chOff x="992187" y="2766774"/>
            <a:chExt cx="9906000" cy="830997"/>
          </a:xfrm>
        </p:grpSpPr>
        <p:sp>
          <p:nvSpPr>
            <p:cNvPr id="39" name="TextBox 38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 1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089648" y="8414717"/>
            <a:ext cx="9906000" cy="830997"/>
            <a:chOff x="992187" y="2766774"/>
            <a:chExt cx="9906000" cy="830997"/>
          </a:xfrm>
        </p:grpSpPr>
        <p:sp>
          <p:nvSpPr>
            <p:cNvPr id="43" name="TextBox 42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 2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634532" y="10058400"/>
            <a:ext cx="10253661" cy="861774"/>
            <a:chOff x="644526" y="2766774"/>
            <a:chExt cx="10253661" cy="861774"/>
          </a:xfrm>
        </p:grpSpPr>
        <p:sp>
          <p:nvSpPr>
            <p:cNvPr id="47" name="TextBox 4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lý 1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634532" y="11125200"/>
            <a:ext cx="10253661" cy="861774"/>
            <a:chOff x="644526" y="2766774"/>
            <a:chExt cx="10253661" cy="861774"/>
          </a:xfrm>
        </p:grpSpPr>
        <p:sp>
          <p:nvSpPr>
            <p:cNvPr id="51" name="TextBox 50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lý 2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659187" y="12268200"/>
            <a:ext cx="10253661" cy="861774"/>
            <a:chOff x="644526" y="2766774"/>
            <a:chExt cx="10253661" cy="861774"/>
          </a:xfrm>
        </p:grpSpPr>
        <p:sp>
          <p:nvSpPr>
            <p:cNvPr id="55" name="TextBox 54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lý 3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603229" y="5465632"/>
            <a:ext cx="23469600" cy="6172199"/>
            <a:chOff x="1270511" y="5867400"/>
            <a:chExt cx="23469600" cy="6828497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09"/>
              <a:ext cx="23467901" cy="655688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54"/>
          <p:cNvGrpSpPr/>
          <p:nvPr/>
        </p:nvGrpSpPr>
        <p:grpSpPr>
          <a:xfrm>
            <a:off x="687387" y="1752600"/>
            <a:ext cx="23469600" cy="3363737"/>
            <a:chOff x="1268078" y="3405486"/>
            <a:chExt cx="23469600" cy="3363737"/>
          </a:xfrm>
        </p:grpSpPr>
        <p:sp>
          <p:nvSpPr>
            <p:cNvPr id="10" name="Rounded Rectangle 9"/>
            <p:cNvSpPr/>
            <p:nvPr/>
          </p:nvSpPr>
          <p:spPr>
            <a:xfrm>
              <a:off x="1268078" y="3790951"/>
              <a:ext cx="23469600" cy="2978272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9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1" name="Oval 50"/>
          <p:cNvSpPr/>
          <p:nvPr/>
        </p:nvSpPr>
        <p:spPr>
          <a:xfrm>
            <a:off x="20651787" y="3470147"/>
            <a:ext cx="1136538" cy="9974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22"/>
              <p:cNvSpPr>
                <a:spLocks noChangeArrowheads="1"/>
              </p:cNvSpPr>
              <p:nvPr/>
            </p:nvSpPr>
            <p:spPr bwMode="auto">
              <a:xfrm>
                <a:off x="1090270" y="6240418"/>
                <a:ext cx="19605560" cy="754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hàm số 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liên</a:t>
                </a:r>
                <a:r>
                  <a:rPr kumimoji="0" lang="sv-SE" altLang="en-US" sz="4300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tục trên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kumimoji="0" lang="sv-SE" altLang="en-US" sz="4300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liên tục trên đoạn </a:t>
                </a:r>
                <a14:m>
                  <m:oMath xmlns:m="http://schemas.openxmlformats.org/officeDocument/2006/math"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[−2;2].</m:t>
                    </m:r>
                    <m:r>
                      <a:rPr kumimoji="0" lang="sv-SE" altLang="en-US" sz="43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endParaRPr kumimoji="0" lang="sv-SE" altLang="en-US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0270" y="6240418"/>
                <a:ext cx="19605560" cy="754053"/>
              </a:xfrm>
              <a:prstGeom prst="rect">
                <a:avLst/>
              </a:prstGeom>
              <a:blipFill rotWithShape="0">
                <a:blip r:embed="rId2"/>
                <a:stretch>
                  <a:fillRect l="-1244" t="-17073" b="-3739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bject 68"/>
          <p:cNvSpPr txBox="1"/>
          <p:nvPr/>
        </p:nvSpPr>
        <p:spPr bwMode="auto">
          <a:xfrm>
            <a:off x="4964113" y="6189663"/>
            <a:ext cx="5038725" cy="866775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0" name="Rectangle 23"/>
          <p:cNvSpPr>
            <a:spLocks noChangeArrowheads="1"/>
          </p:cNvSpPr>
          <p:nvPr/>
        </p:nvSpPr>
        <p:spPr bwMode="auto">
          <a:xfrm>
            <a:off x="1090270" y="7335793"/>
            <a:ext cx="357790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sv-SE" altLang="en-US" sz="4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endParaRPr kumimoji="0" lang="sv-SE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30"/>
              <p:cNvSpPr>
                <a:spLocks noChangeArrowheads="1"/>
              </p:cNvSpPr>
              <p:nvPr/>
            </p:nvSpPr>
            <p:spPr bwMode="auto">
              <a:xfrm>
                <a:off x="1090002" y="7359929"/>
                <a:ext cx="13280302" cy="754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(−2)=−3 ; 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(0)=1; 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(1)=−3; 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(2)=5  </m:t>
                    </m:r>
                  </m:oMath>
                </a14:m>
                <a:endParaRPr kumimoji="0" lang="sv-SE" altLang="en-US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7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0002" y="7359929"/>
                <a:ext cx="13280302" cy="754053"/>
              </a:xfrm>
              <a:prstGeom prst="rect">
                <a:avLst/>
              </a:prstGeom>
              <a:blipFill>
                <a:blip r:embed="rId3"/>
                <a:stretch>
                  <a:fillRect l="-1837" t="-16129" b="-370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ctangle 32"/>
          <p:cNvSpPr>
            <a:spLocks noChangeArrowheads="1"/>
          </p:cNvSpPr>
          <p:nvPr/>
        </p:nvSpPr>
        <p:spPr bwMode="auto">
          <a:xfrm>
            <a:off x="0" y="1990725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en-US" sz="4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endParaRPr kumimoji="0" lang="sv-SE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Rectangle 33"/>
          <p:cNvSpPr>
            <a:spLocks noChangeArrowheads="1"/>
          </p:cNvSpPr>
          <p:nvPr/>
        </p:nvSpPr>
        <p:spPr bwMode="auto">
          <a:xfrm>
            <a:off x="5390361" y="8674483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34"/>
              <p:cNvSpPr>
                <a:spLocks noChangeArrowheads="1"/>
              </p:cNvSpPr>
              <p:nvPr/>
            </p:nvSpPr>
            <p:spPr bwMode="auto">
              <a:xfrm>
                <a:off x="1090002" y="9685347"/>
                <a:ext cx="19359274" cy="754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defTabSz="914400"/>
                <a:r>
                  <a:rPr kumimoji="0" lang="sv-SE" altLang="en-US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phương trình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+1=0</m:t>
                    </m:r>
                  </m:oMath>
                </a14:m>
                <a:r>
                  <a:rPr kumimoji="0" lang="sv-SE" altLang="en-US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sv-SE" alt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 ít nhất 3 nghiệm trong khoảng (-2;2). </a:t>
                </a:r>
              </a:p>
            </p:txBody>
          </p:sp>
        </mc:Choice>
        <mc:Fallback xmlns="">
          <p:sp>
            <p:nvSpPr>
              <p:cNvPr id="81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0002" y="9685347"/>
                <a:ext cx="19359274" cy="754053"/>
              </a:xfrm>
              <a:prstGeom prst="rect">
                <a:avLst/>
              </a:prstGeom>
              <a:blipFill>
                <a:blip r:embed="rId4"/>
                <a:stretch>
                  <a:fillRect l="-1259" t="-16935" r="-252" b="-3629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bject 40"/>
          <p:cNvSpPr txBox="1"/>
          <p:nvPr/>
        </p:nvSpPr>
        <p:spPr bwMode="auto">
          <a:xfrm>
            <a:off x="11279187" y="2076098"/>
            <a:ext cx="4229100" cy="657225"/>
          </a:xfrm>
          <a:prstGeom prst="rect">
            <a:avLst/>
          </a:prstGeom>
          <a:noFill/>
        </p:spPr>
        <p:txBody>
          <a:bodyPr>
            <a:normAutofit fontScale="92500" lnSpcReduction="10000"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3"/>
              <p:cNvSpPr>
                <a:spLocks noChangeArrowheads="1"/>
              </p:cNvSpPr>
              <p:nvPr/>
            </p:nvSpPr>
            <p:spPr bwMode="auto">
              <a:xfrm>
                <a:off x="1398845" y="2655948"/>
                <a:ext cx="21027679" cy="7689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fr-FR" altLang="zh-TW" sz="43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Số nghiệm thực của phương trình 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kumimoji="0" lang="fr-FR" altLang="zh-TW" sz="43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 thuộc</a:t>
                </a:r>
                <a:r>
                  <a:rPr kumimoji="0" lang="fr-FR" altLang="zh-TW" sz="4300" b="1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khoảng </a:t>
                </a:r>
                <a14:m>
                  <m:oMath xmlns:m="http://schemas.openxmlformats.org/officeDocument/2006/math">
                    <m:r>
                      <a:rPr kumimoji="0" lang="fr-FR" altLang="zh-TW" sz="4300" b="1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(−</m:t>
                    </m:r>
                    <m:r>
                      <a:rPr kumimoji="0" lang="fr-FR" altLang="zh-TW" sz="4300" b="1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kumimoji="0" lang="fr-FR" altLang="zh-TW" sz="4300" b="1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kumimoji="0" lang="fr-FR" altLang="zh-TW" sz="4300" b="1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kumimoji="0" lang="fr-FR" altLang="zh-TW" sz="4300" b="1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) </m:t>
                    </m:r>
                  </m:oMath>
                </a14:m>
                <a:r>
                  <a:rPr kumimoji="0" lang="fr-FR" altLang="zh-TW" sz="4300" b="1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fr-FR" altLang="zh-TW" sz="43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 </a:t>
                </a:r>
                <a:endParaRPr kumimoji="0" lang="fr-FR" altLang="zh-TW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98845" y="2655948"/>
                <a:ext cx="21027679" cy="768993"/>
              </a:xfrm>
              <a:prstGeom prst="rect">
                <a:avLst/>
              </a:prstGeom>
              <a:blipFill>
                <a:blip r:embed="rId5"/>
                <a:stretch>
                  <a:fillRect l="-1130" t="-15079" b="-357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/>
          <p:cNvSpPr txBox="1"/>
          <p:nvPr/>
        </p:nvSpPr>
        <p:spPr>
          <a:xfrm>
            <a:off x="1569921" y="3581400"/>
            <a:ext cx="21088465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0.			B. 1.			C. 2.			D. 3.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30"/>
              <p:cNvSpPr>
                <a:spLocks noChangeArrowheads="1"/>
              </p:cNvSpPr>
              <p:nvPr/>
            </p:nvSpPr>
            <p:spPr bwMode="auto">
              <a:xfrm>
                <a:off x="1118103" y="8501592"/>
                <a:ext cx="14010502" cy="754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</a:t>
                </a:r>
                <a:r>
                  <a:rPr kumimoji="0" lang="sv-SE" altLang="en-US" sz="4300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(−2).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(0)&lt;0;  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(0).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(1)&lt;0;  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(1).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(2)&lt;0</m:t>
                    </m:r>
                  </m:oMath>
                </a14:m>
                <a:r>
                  <a:rPr kumimoji="0" lang="sv-SE" altLang="en-US" sz="4300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sv-SE" altLang="en-US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5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8103" y="8501592"/>
                <a:ext cx="14010502" cy="754053"/>
              </a:xfrm>
              <a:prstGeom prst="rect">
                <a:avLst/>
              </a:prstGeom>
              <a:blipFill>
                <a:blip r:embed="rId6"/>
                <a:stretch>
                  <a:fillRect l="-1696" t="-17073" b="-3739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bject 46"/>
          <p:cNvSpPr txBox="1"/>
          <p:nvPr/>
        </p:nvSpPr>
        <p:spPr>
          <a:xfrm>
            <a:off x="6258098" y="9610452"/>
            <a:ext cx="4225925" cy="65722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68" grpId="0"/>
      <p:bldP spid="77" grpId="0"/>
      <p:bldP spid="81" grpId="0"/>
      <p:bldP spid="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458787" y="8644003"/>
            <a:ext cx="23469600" cy="4639689"/>
            <a:chOff x="1270511" y="5867400"/>
            <a:chExt cx="23469600" cy="5133033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10"/>
              <a:ext cx="23467901" cy="486142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54"/>
          <p:cNvGrpSpPr/>
          <p:nvPr/>
        </p:nvGrpSpPr>
        <p:grpSpPr>
          <a:xfrm>
            <a:off x="687387" y="1752600"/>
            <a:ext cx="23469600" cy="6480353"/>
            <a:chOff x="1268078" y="3405486"/>
            <a:chExt cx="23469600" cy="6480353"/>
          </a:xfrm>
        </p:grpSpPr>
        <p:sp>
          <p:nvSpPr>
            <p:cNvPr id="10" name="Rounded Rectangle 9"/>
            <p:cNvSpPr/>
            <p:nvPr/>
          </p:nvSpPr>
          <p:spPr>
            <a:xfrm>
              <a:off x="1268078" y="3790950"/>
              <a:ext cx="23469600" cy="609488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3545517" cy="943559"/>
              <a:chOff x="1311958" y="3405486"/>
              <a:chExt cx="3545517" cy="943559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3050449" y="2542019"/>
                <a:ext cx="829254" cy="2784797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250671" y="3527166"/>
                <a:ext cx="2606804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10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1" name="Oval 50"/>
          <p:cNvSpPr/>
          <p:nvPr/>
        </p:nvSpPr>
        <p:spPr>
          <a:xfrm>
            <a:off x="673734" y="6945441"/>
            <a:ext cx="1136538" cy="9974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22"/>
              <p:cNvSpPr>
                <a:spLocks noChangeArrowheads="1"/>
              </p:cNvSpPr>
              <p:nvPr/>
            </p:nvSpPr>
            <p:spPr bwMode="auto">
              <a:xfrm>
                <a:off x="945828" y="9418789"/>
                <a:ext cx="20256314" cy="754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hàm số 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liên</a:t>
                </a:r>
                <a:r>
                  <a:rPr kumimoji="0" lang="sv-SE" altLang="en-US" sz="4300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tục trên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kumimoji="0" lang="sv-SE" altLang="en-US" sz="4300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liên tục trên đoạn </a:t>
                </a:r>
                <a14:m>
                  <m:oMath xmlns:m="http://schemas.openxmlformats.org/officeDocument/2006/math"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[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]. </m:t>
                    </m:r>
                  </m:oMath>
                </a14:m>
                <a:endParaRPr kumimoji="0" lang="sv-SE" altLang="en-US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5828" y="9418789"/>
                <a:ext cx="20256314" cy="754053"/>
              </a:xfrm>
              <a:prstGeom prst="rect">
                <a:avLst/>
              </a:prstGeom>
              <a:blipFill rotWithShape="0">
                <a:blip r:embed="rId2"/>
                <a:stretch>
                  <a:fillRect l="-1174" t="-16129" b="-370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ctangle 23"/>
          <p:cNvSpPr>
            <a:spLocks noChangeArrowheads="1"/>
          </p:cNvSpPr>
          <p:nvPr/>
        </p:nvSpPr>
        <p:spPr bwMode="auto">
          <a:xfrm>
            <a:off x="945828" y="10514164"/>
            <a:ext cx="357790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sv-SE" altLang="en-US" sz="4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endParaRPr kumimoji="0" lang="sv-SE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30"/>
              <p:cNvSpPr>
                <a:spLocks noChangeArrowheads="1"/>
              </p:cNvSpPr>
              <p:nvPr/>
            </p:nvSpPr>
            <p:spPr bwMode="auto">
              <a:xfrm>
                <a:off x="442337" y="10680558"/>
                <a:ext cx="10532050" cy="754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)=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; 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)=−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 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)=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15</m:t>
                    </m:r>
                  </m:oMath>
                </a14:m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kumimoji="0" lang="sv-SE" altLang="en-US" sz="4300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kumimoji="0" lang="sv-SE" altLang="en-US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7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2337" y="10680558"/>
                <a:ext cx="10532050" cy="754053"/>
              </a:xfrm>
              <a:prstGeom prst="rect">
                <a:avLst/>
              </a:prstGeom>
              <a:blipFill>
                <a:blip r:embed="rId3"/>
                <a:stretch>
                  <a:fillRect l="-2316" t="-16129" b="-370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ctangle 32"/>
          <p:cNvSpPr>
            <a:spLocks noChangeArrowheads="1"/>
          </p:cNvSpPr>
          <p:nvPr/>
        </p:nvSpPr>
        <p:spPr bwMode="auto">
          <a:xfrm>
            <a:off x="0" y="1990725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en-US" sz="4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endParaRPr kumimoji="0" lang="sv-SE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Rectangle 33"/>
          <p:cNvSpPr>
            <a:spLocks noChangeArrowheads="1"/>
          </p:cNvSpPr>
          <p:nvPr/>
        </p:nvSpPr>
        <p:spPr bwMode="auto">
          <a:xfrm>
            <a:off x="5390361" y="8674483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34"/>
              <p:cNvSpPr>
                <a:spLocks noChangeArrowheads="1"/>
              </p:cNvSpPr>
              <p:nvPr/>
            </p:nvSpPr>
            <p:spPr bwMode="auto">
              <a:xfrm>
                <a:off x="808664" y="12046047"/>
                <a:ext cx="10903691" cy="754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phương trình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kumimoji="0" lang="sv-SE" altLang="en-US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1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8664" y="12046047"/>
                <a:ext cx="10903691" cy="754053"/>
              </a:xfrm>
              <a:prstGeom prst="rect">
                <a:avLst/>
              </a:prstGeom>
              <a:blipFill>
                <a:blip r:embed="rId4"/>
                <a:stretch>
                  <a:fillRect l="-2237" t="-16129" b="-370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35"/>
              <p:cNvSpPr>
                <a:spLocks noChangeArrowheads="1"/>
              </p:cNvSpPr>
              <p:nvPr/>
            </p:nvSpPr>
            <p:spPr bwMode="auto">
              <a:xfrm>
                <a:off x="11067510" y="12039600"/>
                <a:ext cx="11349004" cy="754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có  ít</a:t>
                </a:r>
                <a:r>
                  <a:rPr kumimoji="0" lang="sv-SE" altLang="en-US" sz="4300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nhất 2 </a:t>
                </a:r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 trong khoảng </a:t>
                </a:r>
                <a14:m>
                  <m:oMath xmlns:m="http://schemas.openxmlformats.org/officeDocument/2006/math"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). </m:t>
                    </m:r>
                  </m:oMath>
                </a14:m>
                <a:endParaRPr kumimoji="0" lang="sv-SE" altLang="en-US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2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067510" y="12039600"/>
                <a:ext cx="11349004" cy="754053"/>
              </a:xfrm>
              <a:prstGeom prst="rect">
                <a:avLst/>
              </a:prstGeom>
              <a:blipFill>
                <a:blip r:embed="rId5"/>
                <a:stretch>
                  <a:fillRect t="-16129" b="-370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bject 40"/>
          <p:cNvSpPr txBox="1"/>
          <p:nvPr/>
        </p:nvSpPr>
        <p:spPr bwMode="auto">
          <a:xfrm>
            <a:off x="6868166" y="2568662"/>
            <a:ext cx="6565900" cy="860425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3"/>
              <p:cNvSpPr>
                <a:spLocks noChangeArrowheads="1"/>
              </p:cNvSpPr>
              <p:nvPr/>
            </p:nvSpPr>
            <p:spPr bwMode="auto">
              <a:xfrm>
                <a:off x="1379080" y="2783787"/>
                <a:ext cx="22275530" cy="1430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fr-FR" altLang="zh-TW" sz="43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Cho phương</a:t>
                </a:r>
                <a:r>
                  <a:rPr kumimoji="0" lang="fr-FR" altLang="zh-TW" sz="4300" b="1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trình 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sSup>
                      <m:sSup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d>
                      <m:d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kumimoji="0" lang="fr-FR" altLang="zh-TW" sz="4300" b="1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 . Chọn khẳng định đúng trong các khẳng định sau</a:t>
                </a:r>
                <a:endParaRPr kumimoji="0" lang="fr-FR" altLang="zh-TW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9080" y="2783787"/>
                <a:ext cx="22275530" cy="1430713"/>
              </a:xfrm>
              <a:prstGeom prst="rect">
                <a:avLst/>
              </a:prstGeom>
              <a:blipFill>
                <a:blip r:embed="rId6"/>
                <a:stretch>
                  <a:fillRect l="-1067" t="-7692" b="-1923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1315200" y="4020101"/>
                <a:ext cx="16341333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Phương trình (1) không có nghiệm trong khoảng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).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200" y="4020101"/>
                <a:ext cx="16341333" cy="754053"/>
              </a:xfrm>
              <a:prstGeom prst="rect">
                <a:avLst/>
              </a:prstGeom>
              <a:blipFill>
                <a:blip r:embed="rId7"/>
                <a:stretch>
                  <a:fillRect l="-1493" t="-16935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30"/>
              <p:cNvSpPr>
                <a:spLocks noChangeArrowheads="1"/>
              </p:cNvSpPr>
              <p:nvPr/>
            </p:nvSpPr>
            <p:spPr bwMode="auto">
              <a:xfrm>
                <a:off x="10685047" y="10703858"/>
                <a:ext cx="9661940" cy="754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</a:t>
                </a:r>
                <a:r>
                  <a:rPr kumimoji="0" lang="sv-SE" altLang="en-US" sz="4300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).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)&lt;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  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).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)&lt;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</m:oMath>
                </a14:m>
                <a:r>
                  <a:rPr kumimoji="0" lang="sv-SE" altLang="en-US" sz="4300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sv-SE" altLang="en-US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5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85047" y="10703858"/>
                <a:ext cx="9661940" cy="754053"/>
              </a:xfrm>
              <a:prstGeom prst="rect">
                <a:avLst/>
              </a:prstGeom>
              <a:blipFill>
                <a:blip r:embed="rId8"/>
                <a:stretch>
                  <a:fillRect l="-2524" t="-16935" b="-3629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308277" y="4976839"/>
                <a:ext cx="16341333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Phương trình (1) không có nghiệm trong khoảng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).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277" y="4976839"/>
                <a:ext cx="16341333" cy="754053"/>
              </a:xfrm>
              <a:prstGeom prst="rect">
                <a:avLst/>
              </a:prstGeom>
              <a:blipFill>
                <a:blip r:embed="rId9"/>
                <a:stretch>
                  <a:fillRect l="-1493" t="-16935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296987" y="6073209"/>
                <a:ext cx="15930964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Phương trình (1) chỉ có 1 nghiệm trong khoảng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).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987" y="6073209"/>
                <a:ext cx="15930964" cy="754053"/>
              </a:xfrm>
              <a:prstGeom prst="rect">
                <a:avLst/>
              </a:prstGeom>
              <a:blipFill>
                <a:blip r:embed="rId10"/>
                <a:stretch>
                  <a:fillRect l="-1531" t="-16935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296987" y="7029947"/>
                <a:ext cx="17255045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Phương trình (1) có ít nhất hai nghiệm trong khoảng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).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987" y="7029947"/>
                <a:ext cx="17255045" cy="754053"/>
              </a:xfrm>
              <a:prstGeom prst="rect">
                <a:avLst/>
              </a:prstGeom>
              <a:blipFill>
                <a:blip r:embed="rId11"/>
                <a:stretch>
                  <a:fillRect l="-1413" t="-16935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bject 56"/>
          <p:cNvSpPr txBox="1"/>
          <p:nvPr/>
        </p:nvSpPr>
        <p:spPr bwMode="auto">
          <a:xfrm>
            <a:off x="5979519" y="12027288"/>
            <a:ext cx="6565900" cy="860425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7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68" grpId="0"/>
      <p:bldP spid="77" grpId="0"/>
      <p:bldP spid="81" grpId="0"/>
      <p:bldP spid="82" grpId="0"/>
      <p:bldP spid="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603229" y="5465632"/>
            <a:ext cx="23469600" cy="7716969"/>
            <a:chOff x="1270511" y="5867400"/>
            <a:chExt cx="23469600" cy="8537524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09"/>
              <a:ext cx="23467901" cy="826591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54"/>
          <p:cNvGrpSpPr/>
          <p:nvPr/>
        </p:nvGrpSpPr>
        <p:grpSpPr>
          <a:xfrm>
            <a:off x="687387" y="1752600"/>
            <a:ext cx="23469600" cy="3496411"/>
            <a:chOff x="1268078" y="3405486"/>
            <a:chExt cx="23469600" cy="3496411"/>
          </a:xfrm>
        </p:grpSpPr>
        <p:sp>
          <p:nvSpPr>
            <p:cNvPr id="10" name="Rounded Rectangle 9"/>
            <p:cNvSpPr/>
            <p:nvPr/>
          </p:nvSpPr>
          <p:spPr>
            <a:xfrm>
              <a:off x="1268078" y="3790950"/>
              <a:ext cx="23469600" cy="311094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3409216" cy="940513"/>
              <a:chOff x="1311958" y="3405486"/>
              <a:chExt cx="3409216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114370" y="3435639"/>
                <a:ext cx="2606804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11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1" name="Oval 50"/>
          <p:cNvSpPr/>
          <p:nvPr/>
        </p:nvSpPr>
        <p:spPr>
          <a:xfrm>
            <a:off x="15441998" y="-2727116"/>
            <a:ext cx="1136538" cy="9974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22"/>
              <p:cNvSpPr>
                <a:spLocks noChangeArrowheads="1"/>
              </p:cNvSpPr>
              <p:nvPr/>
            </p:nvSpPr>
            <p:spPr bwMode="auto">
              <a:xfrm>
                <a:off x="1090270" y="6236667"/>
                <a:ext cx="21775320" cy="7615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Xét hàm số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liên</a:t>
                </a:r>
                <a:r>
                  <a:rPr kumimoji="0" lang="sv-SE" altLang="en-US" sz="4300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tục trên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kumimoji="0" lang="sv-SE" altLang="en-US" sz="4300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liên tục trên đoạn </a:t>
                </a:r>
                <a14:m>
                  <m:oMath xmlns:m="http://schemas.openxmlformats.org/officeDocument/2006/math"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[−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]. </m:t>
                    </m:r>
                  </m:oMath>
                </a14:m>
                <a:endParaRPr kumimoji="0" lang="sv-SE" altLang="en-US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0270" y="6236667"/>
                <a:ext cx="21775320" cy="761555"/>
              </a:xfrm>
              <a:prstGeom prst="rect">
                <a:avLst/>
              </a:prstGeom>
              <a:blipFill rotWithShape="0">
                <a:blip r:embed="rId2"/>
                <a:stretch>
                  <a:fillRect l="-1120" t="-15200" b="-368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bject 68"/>
          <p:cNvSpPr txBox="1"/>
          <p:nvPr/>
        </p:nvSpPr>
        <p:spPr bwMode="auto">
          <a:xfrm>
            <a:off x="5226516" y="6187074"/>
            <a:ext cx="6916738" cy="1057275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0" name="Rectangle 23"/>
          <p:cNvSpPr>
            <a:spLocks noChangeArrowheads="1"/>
          </p:cNvSpPr>
          <p:nvPr/>
        </p:nvSpPr>
        <p:spPr bwMode="auto">
          <a:xfrm>
            <a:off x="1090270" y="7335793"/>
            <a:ext cx="357790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sv-SE" altLang="en-US" sz="4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endParaRPr kumimoji="0" lang="sv-SE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30"/>
              <p:cNvSpPr>
                <a:spLocks noChangeArrowheads="1"/>
              </p:cNvSpPr>
              <p:nvPr/>
            </p:nvSpPr>
            <p:spPr bwMode="auto">
              <a:xfrm>
                <a:off x="994985" y="7246947"/>
                <a:ext cx="11002692" cy="754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)=−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&lt;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</m:oMath>
                </a14:m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en-US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kumimoji="0" lang="sv-SE" altLang="en-US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7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4985" y="7246947"/>
                <a:ext cx="11002692" cy="754053"/>
              </a:xfrm>
              <a:prstGeom prst="rect">
                <a:avLst/>
              </a:prstGeom>
              <a:blipFill>
                <a:blip r:embed="rId3"/>
                <a:stretch>
                  <a:fillRect l="-2161" t="-19355" b="-338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ctangle 32"/>
          <p:cNvSpPr>
            <a:spLocks noChangeArrowheads="1"/>
          </p:cNvSpPr>
          <p:nvPr/>
        </p:nvSpPr>
        <p:spPr bwMode="auto">
          <a:xfrm>
            <a:off x="0" y="1990725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en-US" sz="4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endParaRPr kumimoji="0" lang="sv-SE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Rectangle 33"/>
          <p:cNvSpPr>
            <a:spLocks noChangeArrowheads="1"/>
          </p:cNvSpPr>
          <p:nvPr/>
        </p:nvSpPr>
        <p:spPr bwMode="auto">
          <a:xfrm>
            <a:off x="5390361" y="8674483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34"/>
              <p:cNvSpPr>
                <a:spLocks noChangeArrowheads="1"/>
              </p:cNvSpPr>
              <p:nvPr/>
            </p:nvSpPr>
            <p:spPr bwMode="auto">
              <a:xfrm>
                <a:off x="1036857" y="9147834"/>
                <a:ext cx="10746725" cy="7615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phương trình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kumimoji="0" lang="sv-SE" altLang="en-US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1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6857" y="9147834"/>
                <a:ext cx="10746725" cy="761555"/>
              </a:xfrm>
              <a:prstGeom prst="rect">
                <a:avLst/>
              </a:prstGeom>
              <a:blipFill>
                <a:blip r:embed="rId4"/>
                <a:stretch>
                  <a:fillRect l="-2212" t="-16000" b="-36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35"/>
              <p:cNvSpPr>
                <a:spLocks noChangeArrowheads="1"/>
              </p:cNvSpPr>
              <p:nvPr/>
            </p:nvSpPr>
            <p:spPr bwMode="auto">
              <a:xfrm>
                <a:off x="11573252" y="9125180"/>
                <a:ext cx="10829631" cy="754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 ít</a:t>
                </a:r>
                <a:r>
                  <a:rPr kumimoji="0" lang="sv-SE" altLang="en-US" sz="4300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nhất 1 </a:t>
                </a:r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 trong khoảng </a:t>
                </a:r>
                <a14:m>
                  <m:oMath xmlns:m="http://schemas.openxmlformats.org/officeDocument/2006/math"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). </m:t>
                    </m:r>
                  </m:oMath>
                </a14:m>
                <a:endParaRPr kumimoji="0" lang="sv-SE" altLang="en-US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2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73252" y="9125180"/>
                <a:ext cx="10829631" cy="754053"/>
              </a:xfrm>
              <a:prstGeom prst="rect">
                <a:avLst/>
              </a:prstGeom>
              <a:blipFill>
                <a:blip r:embed="rId5"/>
                <a:stretch>
                  <a:fillRect l="-619" t="-16129" b="-370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831474" y="2624028"/>
            <a:ext cx="23594921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TW" sz="43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Chứng</a:t>
            </a:r>
            <a:r>
              <a:rPr kumimoji="0" lang="fr-FR" altLang="zh-TW" sz="4300" b="1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minh rằng các phương trình sau luôn có nghiệm với mọi giá trị của tham số m</a:t>
            </a:r>
            <a:endParaRPr kumimoji="0" lang="fr-FR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30"/>
              <p:cNvSpPr>
                <a:spLocks noChangeArrowheads="1"/>
              </p:cNvSpPr>
              <p:nvPr/>
            </p:nvSpPr>
            <p:spPr bwMode="auto">
              <a:xfrm>
                <a:off x="994543" y="8228251"/>
                <a:ext cx="5873274" cy="754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</a:t>
                </a:r>
                <a:r>
                  <a:rPr kumimoji="0" lang="sv-SE" altLang="en-US" sz="4300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).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)&lt;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</m:oMath>
                </a14:m>
                <a:r>
                  <a:rPr kumimoji="0" lang="sv-SE" altLang="en-US" sz="4300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sv-SE" altLang="en-US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5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4543" y="8228251"/>
                <a:ext cx="5873274" cy="754053"/>
              </a:xfrm>
              <a:prstGeom prst="rect">
                <a:avLst/>
              </a:prstGeom>
              <a:blipFill>
                <a:blip r:embed="rId6"/>
                <a:stretch>
                  <a:fillRect l="-4046" t="-17073" r="-3112" b="-3739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bject 39"/>
              <p:cNvSpPr txBox="1"/>
              <p:nvPr/>
            </p:nvSpPr>
            <p:spPr>
              <a:xfrm>
                <a:off x="1477963" y="3306763"/>
                <a:ext cx="6972300" cy="10541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40" name="Object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963" y="3306763"/>
                <a:ext cx="6972300" cy="10541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bject 41"/>
              <p:cNvSpPr txBox="1"/>
              <p:nvPr/>
            </p:nvSpPr>
            <p:spPr>
              <a:xfrm>
                <a:off x="11968163" y="3309938"/>
                <a:ext cx="8836024" cy="9525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d>
                        <m:d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42" name="Object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8163" y="3309938"/>
                <a:ext cx="8836024" cy="9525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bject 42"/>
              <p:cNvSpPr txBox="1"/>
              <p:nvPr/>
            </p:nvSpPr>
            <p:spPr>
              <a:xfrm>
                <a:off x="1413705" y="4326273"/>
                <a:ext cx="7013575" cy="7620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𝒎𝒙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43" name="Object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705" y="4326273"/>
                <a:ext cx="7013575" cy="7620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bject 44"/>
              <p:cNvSpPr txBox="1"/>
              <p:nvPr/>
            </p:nvSpPr>
            <p:spPr>
              <a:xfrm>
                <a:off x="11968163" y="4253590"/>
                <a:ext cx="9283700" cy="10922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45" name="Object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8163" y="4253590"/>
                <a:ext cx="9283700" cy="10922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bject 45"/>
          <p:cNvSpPr txBox="1"/>
          <p:nvPr/>
        </p:nvSpPr>
        <p:spPr>
          <a:xfrm>
            <a:off x="6243538" y="7258625"/>
            <a:ext cx="4729162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9" name="Object 58"/>
          <p:cNvSpPr txBox="1"/>
          <p:nvPr/>
        </p:nvSpPr>
        <p:spPr>
          <a:xfrm>
            <a:off x="6294488" y="8974175"/>
            <a:ext cx="6096000" cy="1054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0" name="Rectangle 34"/>
          <p:cNvSpPr>
            <a:spLocks noChangeArrowheads="1"/>
          </p:cNvSpPr>
          <p:nvPr/>
        </p:nvSpPr>
        <p:spPr bwMode="auto">
          <a:xfrm>
            <a:off x="1090002" y="9982200"/>
            <a:ext cx="17791474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lang="sv-SE" alt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hay</a:t>
            </a:r>
            <a:r>
              <a:rPr kumimoji="0" lang="sv-SE" altLang="en-US" sz="43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phương trình đã</a:t>
            </a:r>
            <a:r>
              <a:rPr kumimoji="0" lang="sv-SE" altLang="en-US" sz="430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cho luôn có nghiệm với mọi giá trị của tham số m.</a:t>
            </a:r>
            <a:r>
              <a:rPr kumimoji="0" lang="sv-SE" altLang="en-US" sz="43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sv-SE" altLang="en-US" sz="1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Rectangle 34"/>
          <p:cNvSpPr>
            <a:spLocks noChangeArrowheads="1"/>
          </p:cNvSpPr>
          <p:nvPr/>
        </p:nvSpPr>
        <p:spPr bwMode="auto">
          <a:xfrm>
            <a:off x="1039787" y="10944867"/>
            <a:ext cx="22609785" cy="194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lang="sv-SE" altLang="en-US" i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Tương tự      </a:t>
            </a:r>
            <a:r>
              <a:rPr lang="sv-SE" alt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PT có nghiệm trong (1;2)             c) PT có nghiệm trong  (0;2)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lang="sv-SE" alt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d) PT có nghiệm trong (-2;-1)</a:t>
            </a:r>
            <a:endParaRPr kumimoji="0" lang="sv-SE" altLang="en-US" sz="1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42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7" grpId="0"/>
      <p:bldP spid="81" grpId="0"/>
      <p:bldP spid="82" grpId="0"/>
      <p:bldP spid="65" grpId="0"/>
      <p:bldP spid="60" grpId="0"/>
      <p:bldP spid="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658494" y="5043008"/>
            <a:ext cx="23469600" cy="7716969"/>
            <a:chOff x="1270511" y="5867400"/>
            <a:chExt cx="23469600" cy="8537524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09"/>
              <a:ext cx="23467901" cy="826591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54"/>
          <p:cNvGrpSpPr/>
          <p:nvPr/>
        </p:nvGrpSpPr>
        <p:grpSpPr>
          <a:xfrm>
            <a:off x="687387" y="1752600"/>
            <a:ext cx="23469600" cy="2866121"/>
            <a:chOff x="1268078" y="3405486"/>
            <a:chExt cx="23469600" cy="2866121"/>
          </a:xfrm>
        </p:grpSpPr>
        <p:sp>
          <p:nvSpPr>
            <p:cNvPr id="10" name="Rounded Rectangle 9"/>
            <p:cNvSpPr/>
            <p:nvPr/>
          </p:nvSpPr>
          <p:spPr>
            <a:xfrm>
              <a:off x="1268078" y="3790951"/>
              <a:ext cx="23469600" cy="248065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3409216" cy="940513"/>
              <a:chOff x="1311958" y="3405486"/>
              <a:chExt cx="3409216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114370" y="3435639"/>
                <a:ext cx="2606804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12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1" name="Oval 50"/>
          <p:cNvSpPr/>
          <p:nvPr/>
        </p:nvSpPr>
        <p:spPr>
          <a:xfrm>
            <a:off x="15441998" y="-2727116"/>
            <a:ext cx="1136538" cy="9974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22"/>
              <p:cNvSpPr>
                <a:spLocks noChangeArrowheads="1"/>
              </p:cNvSpPr>
              <p:nvPr/>
            </p:nvSpPr>
            <p:spPr bwMode="auto">
              <a:xfrm>
                <a:off x="1145535" y="5655923"/>
                <a:ext cx="20272153" cy="10777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sv-SE" altLang="en-US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Xét hàm số 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𝑐𝑜𝑠𝑥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𝑚𝑐𝑜𝑠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0" lang="sv-SE" altLang="en-US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liên</a:t>
                </a:r>
                <a:r>
                  <a:rPr kumimoji="0" lang="sv-SE" altLang="en-US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tục trên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kumimoji="0" lang="sv-SE" altLang="en-US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liên tục trên đoạn</a:t>
                </a:r>
                <a:r>
                  <a:rPr kumimoji="0" lang="sv-SE" altLang="en-US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68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5535" y="5655923"/>
                <a:ext cx="20272153" cy="1077796"/>
              </a:xfrm>
              <a:prstGeom prst="rect">
                <a:avLst/>
              </a:prstGeom>
              <a:blipFill rotWithShape="0">
                <a:blip r:embed="rId2"/>
                <a:stretch>
                  <a:fillRect l="-1203" b="-960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bject 68"/>
          <p:cNvSpPr txBox="1"/>
          <p:nvPr/>
        </p:nvSpPr>
        <p:spPr bwMode="auto">
          <a:xfrm>
            <a:off x="5390361" y="5817109"/>
            <a:ext cx="5876925" cy="776287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0" name="Rectangle 23"/>
          <p:cNvSpPr>
            <a:spLocks noChangeArrowheads="1"/>
          </p:cNvSpPr>
          <p:nvPr/>
        </p:nvSpPr>
        <p:spPr bwMode="auto">
          <a:xfrm>
            <a:off x="1145535" y="6913169"/>
            <a:ext cx="357790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sv-SE" altLang="en-US" sz="4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endParaRPr kumimoji="0" lang="sv-SE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30"/>
              <p:cNvSpPr>
                <a:spLocks noChangeArrowheads="1"/>
              </p:cNvSpPr>
              <p:nvPr/>
            </p:nvSpPr>
            <p:spPr bwMode="auto">
              <a:xfrm>
                <a:off x="1041023" y="6935089"/>
                <a:ext cx="15020650" cy="11666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sv-SE" altLang="en-US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sv-SE" alt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. Suy ra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kumimoji="0" lang="sv-SE" altLang="en-US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77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1023" y="6935089"/>
                <a:ext cx="15020650" cy="1166666"/>
              </a:xfrm>
              <a:prstGeom prst="rect">
                <a:avLst/>
              </a:prstGeom>
              <a:blipFill>
                <a:blip r:embed="rId3"/>
                <a:stretch>
                  <a:fillRect l="-1623" b="-890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ctangle 32"/>
          <p:cNvSpPr>
            <a:spLocks noChangeArrowheads="1"/>
          </p:cNvSpPr>
          <p:nvPr/>
        </p:nvSpPr>
        <p:spPr bwMode="auto">
          <a:xfrm>
            <a:off x="0" y="1990725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en-US" sz="4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endParaRPr kumimoji="0" lang="sv-SE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Rectangle 33"/>
          <p:cNvSpPr>
            <a:spLocks noChangeArrowheads="1"/>
          </p:cNvSpPr>
          <p:nvPr/>
        </p:nvSpPr>
        <p:spPr bwMode="auto">
          <a:xfrm>
            <a:off x="5390361" y="8674483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34"/>
              <p:cNvSpPr>
                <a:spLocks noChangeArrowheads="1"/>
              </p:cNvSpPr>
              <p:nvPr/>
            </p:nvSpPr>
            <p:spPr bwMode="auto">
              <a:xfrm>
                <a:off x="1090002" y="8427681"/>
                <a:ext cx="20119354" cy="10826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kumimoji="0" lang="sv-SE" altLang="en-US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phương trình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𝑐𝑜𝑠𝑥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𝑚𝑐𝑜𝑠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kumimoji="0" lang="sv-SE" altLang="en-US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sv-SE" alt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 ít nhất 1 nghiệm trong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sv-SE" alt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81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0002" y="8427681"/>
                <a:ext cx="20119354" cy="1082669"/>
              </a:xfrm>
              <a:prstGeom prst="rect">
                <a:avLst/>
              </a:prstGeom>
              <a:blipFill>
                <a:blip r:embed="rId4"/>
                <a:stretch>
                  <a:fillRect l="-1212" r="-242" b="-955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831474" y="2624028"/>
            <a:ext cx="23594921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TW" sz="43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Chứng</a:t>
            </a:r>
            <a:r>
              <a:rPr kumimoji="0" lang="fr-FR" altLang="zh-TW" sz="4300" b="1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minh rằng các phương trình sau luôn có nghiệm với mọi giá trị của tham số m</a:t>
            </a:r>
            <a:endParaRPr kumimoji="0" lang="fr-FR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Rectangle 34"/>
          <p:cNvSpPr>
            <a:spLocks noChangeArrowheads="1"/>
          </p:cNvSpPr>
          <p:nvPr/>
        </p:nvSpPr>
        <p:spPr bwMode="auto">
          <a:xfrm>
            <a:off x="1101276" y="9877363"/>
            <a:ext cx="17791474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lang="sv-SE" alt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hay</a:t>
            </a:r>
            <a:r>
              <a:rPr kumimoji="0" lang="sv-SE" altLang="en-US" sz="43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phương trình đã</a:t>
            </a:r>
            <a:r>
              <a:rPr kumimoji="0" lang="sv-SE" altLang="en-US" sz="430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cho luôn có nghiệm với mọi giá trị của tham số m.</a:t>
            </a:r>
            <a:r>
              <a:rPr kumimoji="0" lang="sv-SE" altLang="en-US" sz="43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sv-SE" altLang="en-US" sz="1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34"/>
              <p:cNvSpPr>
                <a:spLocks noChangeArrowheads="1"/>
              </p:cNvSpPr>
              <p:nvPr/>
            </p:nvSpPr>
            <p:spPr bwMode="auto">
              <a:xfrm>
                <a:off x="781598" y="10910247"/>
                <a:ext cx="22609785" cy="1454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>
                  <a:lnSpc>
                    <a:spcPct val="150000"/>
                  </a:lnSpc>
                </a:pPr>
                <a:r>
                  <a:rPr lang="sv-SE" altLang="en-US" i="1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 tự      </a:t>
                </a:r>
                <a:r>
                  <a:rPr lang="sv-SE" alt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PT có nghiệm trong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sv-SE" alt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1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1598" y="10910247"/>
                <a:ext cx="22609785" cy="1454116"/>
              </a:xfrm>
              <a:prstGeom prst="rect">
                <a:avLst/>
              </a:prstGeom>
              <a:blipFill>
                <a:blip r:embed="rId5"/>
                <a:stretch>
                  <a:fillRect l="-1051" b="-29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bject 40"/>
              <p:cNvSpPr txBox="1"/>
              <p:nvPr/>
            </p:nvSpPr>
            <p:spPr>
              <a:xfrm>
                <a:off x="2560637" y="3632200"/>
                <a:ext cx="6280149" cy="830592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𝒄𝒐𝒔𝒙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𝒎𝒄𝒐𝒔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41" name="Object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637" y="3632200"/>
                <a:ext cx="6280149" cy="8305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bject 46"/>
              <p:cNvSpPr txBox="1"/>
              <p:nvPr/>
            </p:nvSpPr>
            <p:spPr>
              <a:xfrm>
                <a:off x="11809413" y="3430588"/>
                <a:ext cx="8305800" cy="10922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𝒄𝒐𝒔𝒙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e>
                      </m:d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func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47" name="Object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9413" y="3430588"/>
                <a:ext cx="8305800" cy="10922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bject 47"/>
          <p:cNvSpPr txBox="1"/>
          <p:nvPr/>
        </p:nvSpPr>
        <p:spPr>
          <a:xfrm>
            <a:off x="21718647" y="5480717"/>
            <a:ext cx="2103438" cy="151447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9" name="Object 48"/>
          <p:cNvSpPr txBox="1"/>
          <p:nvPr/>
        </p:nvSpPr>
        <p:spPr>
          <a:xfrm>
            <a:off x="3204809" y="6561596"/>
            <a:ext cx="6997700" cy="16256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2" name="Object 51"/>
          <p:cNvSpPr txBox="1"/>
          <p:nvPr/>
        </p:nvSpPr>
        <p:spPr>
          <a:xfrm>
            <a:off x="13374074" y="6560966"/>
            <a:ext cx="4262438" cy="151447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3" name="Object 52"/>
          <p:cNvSpPr txBox="1"/>
          <p:nvPr/>
        </p:nvSpPr>
        <p:spPr>
          <a:xfrm>
            <a:off x="6354314" y="8720530"/>
            <a:ext cx="5054600" cy="4826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endParaRPr lang="en-US"/>
          </a:p>
        </p:txBody>
      </p:sp>
      <p:sp>
        <p:nvSpPr>
          <p:cNvPr id="54" name="Object 53"/>
          <p:cNvSpPr txBox="1"/>
          <p:nvPr/>
        </p:nvSpPr>
        <p:spPr>
          <a:xfrm>
            <a:off x="21077341" y="8204592"/>
            <a:ext cx="2160588" cy="151447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5" name="Object 54"/>
          <p:cNvSpPr txBox="1"/>
          <p:nvPr/>
        </p:nvSpPr>
        <p:spPr>
          <a:xfrm>
            <a:off x="13230225" y="10825163"/>
            <a:ext cx="2273300" cy="15113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2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7" grpId="0"/>
      <p:bldP spid="81" grpId="0"/>
      <p:bldP spid="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9068" y="1515168"/>
            <a:ext cx="6961968" cy="960327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922775" y="3232594"/>
            <a:ext cx="10051612" cy="1583993"/>
            <a:chOff x="920677" y="3232969"/>
            <a:chExt cx="10052775" cy="1584176"/>
          </a:xfrm>
        </p:grpSpPr>
        <p:sp>
          <p:nvSpPr>
            <p:cNvPr id="217088" name="Pentagon 217087"/>
            <p:cNvSpPr/>
            <p:nvPr/>
          </p:nvSpPr>
          <p:spPr>
            <a:xfrm>
              <a:off x="920677" y="3232969"/>
              <a:ext cx="10052775" cy="1584176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247577" y="3630628"/>
              <a:ext cx="9268623" cy="707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 SỐ LIÊN TỤC TẠI MỘT ĐIỂM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987096" y="6704662"/>
            <a:ext cx="2829316" cy="7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HỆ QUẢ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620606" y="6642885"/>
            <a:ext cx="10911513" cy="1583993"/>
            <a:chOff x="920676" y="3232969"/>
            <a:chExt cx="10912776" cy="1584176"/>
          </a:xfrm>
        </p:grpSpPr>
        <p:sp>
          <p:nvSpPr>
            <p:cNvPr id="60" name="Pentagon 59"/>
            <p:cNvSpPr/>
            <p:nvPr/>
          </p:nvSpPr>
          <p:spPr>
            <a:xfrm>
              <a:off x="920676" y="3232969"/>
              <a:ext cx="10303104" cy="1584176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247576" y="3630628"/>
              <a:ext cx="10585876" cy="707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 SỐ LIÊN TỤC TRÊN MỘT KHOẢNG</a:t>
              </a:r>
            </a:p>
          </p:txBody>
        </p:sp>
      </p:grpSp>
      <p:sp>
        <p:nvSpPr>
          <p:cNvPr id="62" name="Rounded Rectangle 61"/>
          <p:cNvSpPr/>
          <p:nvPr/>
        </p:nvSpPr>
        <p:spPr>
          <a:xfrm>
            <a:off x="11051296" y="6331414"/>
            <a:ext cx="8762291" cy="2046859"/>
          </a:xfrm>
          <a:prstGeom prst="roundRect">
            <a:avLst>
              <a:gd name="adj" fmla="val 753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>
            <a:off x="620606" y="9286589"/>
            <a:ext cx="22774381" cy="2829143"/>
            <a:chOff x="920677" y="2752927"/>
            <a:chExt cx="22777017" cy="2829470"/>
          </a:xfrm>
        </p:grpSpPr>
        <p:sp>
          <p:nvSpPr>
            <p:cNvPr id="64" name="Rounded Rectangle 63"/>
            <p:cNvSpPr/>
            <p:nvPr/>
          </p:nvSpPr>
          <p:spPr>
            <a:xfrm>
              <a:off x="11275655" y="2752927"/>
              <a:ext cx="12422039" cy="2829470"/>
            </a:xfrm>
            <a:prstGeom prst="roundRect">
              <a:avLst>
                <a:gd name="adj" fmla="val 5650"/>
              </a:avLst>
            </a:prstGeom>
            <a:solidFill>
              <a:srgbClr val="E6E6E6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Pentagon 64"/>
            <p:cNvSpPr/>
            <p:nvPr/>
          </p:nvSpPr>
          <p:spPr>
            <a:xfrm>
              <a:off x="920677" y="3232969"/>
              <a:ext cx="10052775" cy="1584176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247577" y="3630628"/>
              <a:ext cx="9268623" cy="70796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CM PHƯƠNG TRÌNH CÓ NGHIỆM</a:t>
              </a:r>
            </a:p>
          </p:txBody>
        </p:sp>
      </p:grpSp>
      <p:grpSp>
        <p:nvGrpSpPr>
          <p:cNvPr id="85" name="Group 144"/>
          <p:cNvGrpSpPr/>
          <p:nvPr/>
        </p:nvGrpSpPr>
        <p:grpSpPr>
          <a:xfrm>
            <a:off x="10547346" y="1648444"/>
            <a:ext cx="12365432" cy="4297897"/>
            <a:chOff x="1400771" y="3196034"/>
            <a:chExt cx="21059871" cy="3118920"/>
          </a:xfrm>
        </p:grpSpPr>
        <p:sp>
          <p:nvSpPr>
            <p:cNvPr id="86" name="Rounded Rectangle 85"/>
            <p:cNvSpPr/>
            <p:nvPr/>
          </p:nvSpPr>
          <p:spPr>
            <a:xfrm>
              <a:off x="2241516" y="4039846"/>
              <a:ext cx="20219126" cy="2275108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9" name="Group 11"/>
            <p:cNvGrpSpPr/>
            <p:nvPr/>
          </p:nvGrpSpPr>
          <p:grpSpPr>
            <a:xfrm>
              <a:off x="1400771" y="3196034"/>
              <a:ext cx="358350" cy="508491"/>
              <a:chOff x="217543" y="8657358"/>
              <a:chExt cx="401638" cy="569914"/>
            </a:xfrm>
          </p:grpSpPr>
          <p:sp>
            <p:nvSpPr>
              <p:cNvPr id="91" name="Freeform 45"/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3" name="Freeform 47"/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5" name="Freeform 49"/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9" name="Rectangle 53"/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0" name="Rectangle 54"/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103" name="Text Box 5"/>
          <p:cNvSpPr txBox="1">
            <a:spLocks noChangeArrowheads="1"/>
          </p:cNvSpPr>
          <p:nvPr/>
        </p:nvSpPr>
        <p:spPr bwMode="auto">
          <a:xfrm>
            <a:off x="11638571" y="3312497"/>
            <a:ext cx="1129187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Bước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1 : </a:t>
            </a:r>
            <a:r>
              <a:rPr lang="en-US" sz="4000" b="1" err="1">
                <a:latin typeface="Tahoma" pitchFamily="34" charset="0"/>
                <a:ea typeface="Tahoma" pitchFamily="34" charset="0"/>
                <a:cs typeface="Tahoma" pitchFamily="34" charset="0"/>
              </a:rPr>
              <a:t>Tìm</a:t>
            </a:r>
            <a:r>
              <a:rPr lang="en-US" sz="4000" b="1">
                <a:latin typeface="Tahoma" pitchFamily="34" charset="0"/>
                <a:ea typeface="Tahoma" pitchFamily="34" charset="0"/>
                <a:cs typeface="Tahoma" pitchFamily="34" charset="0"/>
              </a:rPr>
              <a:t> TXĐ D, kiểm tra xo thuộc D</a:t>
            </a:r>
            <a:endParaRPr lang="en-US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Bước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2</a:t>
            </a:r>
            <a:r>
              <a:rPr lang="en-US" sz="4000" b="1">
                <a:latin typeface="Tahoma" pitchFamily="34" charset="0"/>
                <a:ea typeface="Tahoma" pitchFamily="34" charset="0"/>
                <a:cs typeface="Tahoma" pitchFamily="34" charset="0"/>
              </a:rPr>
              <a:t>: Tính             và </a:t>
            </a:r>
          </a:p>
          <a:p>
            <a:pPr eaLnBrk="1" hangingPunct="1">
              <a:spcBef>
                <a:spcPct val="50000"/>
              </a:spcBef>
            </a:pPr>
            <a:r>
              <a:rPr lang="en-US" sz="4000" b="1">
                <a:latin typeface="Tahoma" pitchFamily="34" charset="0"/>
                <a:ea typeface="Tahoma" pitchFamily="34" charset="0"/>
                <a:cs typeface="Tahoma" pitchFamily="34" charset="0"/>
              </a:rPr>
              <a:t>Bước 3: So sánh và kết luận</a:t>
            </a:r>
            <a:endParaRPr lang="en-US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4" name="Text Box 5"/>
          <p:cNvSpPr txBox="1">
            <a:spLocks noChangeArrowheads="1"/>
          </p:cNvSpPr>
          <p:nvPr/>
        </p:nvSpPr>
        <p:spPr bwMode="auto">
          <a:xfrm>
            <a:off x="11526599" y="6889024"/>
            <a:ext cx="69153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latin typeface="Tahoma" pitchFamily="34" charset="0"/>
                <a:ea typeface="Tahoma" pitchFamily="34" charset="0"/>
                <a:cs typeface="Tahoma" pitchFamily="34" charset="0"/>
              </a:rPr>
              <a:t>Áp dụng định lý 1 và 2</a:t>
            </a:r>
            <a:endParaRPr lang="en-US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Object 110"/>
              <p:cNvSpPr txBox="1"/>
              <p:nvPr/>
            </p:nvSpPr>
            <p:spPr>
              <a:xfrm>
                <a:off x="11264971" y="9783277"/>
                <a:ext cx="3771900" cy="1854200"/>
              </a:xfrm>
              <a:prstGeom prst="rect">
                <a:avLst/>
              </a:prstGeom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1" name="Object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4971" y="9783277"/>
                <a:ext cx="3771900" cy="18542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Object 111"/>
              <p:cNvSpPr txBox="1"/>
              <p:nvPr/>
            </p:nvSpPr>
            <p:spPr>
              <a:xfrm>
                <a:off x="17554574" y="10476518"/>
                <a:ext cx="5842000" cy="7747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⇒∃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2" name="Object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4574" y="10476518"/>
                <a:ext cx="5842000" cy="7747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12798120" y="9850686"/>
            <a:ext cx="5081840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Tahoma" pitchFamily="34" charset="0"/>
                <a:ea typeface="Tahoma" pitchFamily="34" charset="0"/>
                <a:cs typeface="Tahoma" pitchFamily="34" charset="0"/>
              </a:rPr>
              <a:t>liên tục trên [a;b]</a:t>
            </a:r>
          </a:p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Object 113"/>
              <p:cNvSpPr txBox="1"/>
              <p:nvPr/>
            </p:nvSpPr>
            <p:spPr>
              <a:xfrm>
                <a:off x="15156885" y="4191000"/>
                <a:ext cx="1524000" cy="8001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4" name="Object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6885" y="4191000"/>
                <a:ext cx="1524000" cy="8001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Object 114"/>
              <p:cNvSpPr txBox="1"/>
              <p:nvPr/>
            </p:nvSpPr>
            <p:spPr>
              <a:xfrm>
                <a:off x="17717821" y="4246511"/>
                <a:ext cx="2578100" cy="11176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func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5" name="Object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7821" y="4246511"/>
                <a:ext cx="2578100" cy="1117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2226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608013" y="1905000"/>
            <a:ext cx="19659599" cy="830997"/>
            <a:chOff x="-288924" y="1892299"/>
            <a:chExt cx="19659599" cy="830995"/>
          </a:xfrm>
        </p:grpSpPr>
        <p:sp>
          <p:nvSpPr>
            <p:cNvPr id="44" name="Rounded Rectangle 4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92324" y="1913866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ĐỊNH LÍ CƠ BẢN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22382" y="3069589"/>
            <a:ext cx="21727140" cy="3255010"/>
            <a:chOff x="1120323" y="10988402"/>
            <a:chExt cx="21729655" cy="3432595"/>
          </a:xfrm>
        </p:grpSpPr>
        <p:sp>
          <p:nvSpPr>
            <p:cNvPr id="73" name="Rounded Rectangle 72"/>
            <p:cNvSpPr/>
            <p:nvPr/>
          </p:nvSpPr>
          <p:spPr>
            <a:xfrm>
              <a:off x="1323892" y="11370895"/>
              <a:ext cx="21526086" cy="3050102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                       </a:t>
              </a:r>
            </a:p>
          </p:txBody>
        </p:sp>
        <p:grpSp>
          <p:nvGrpSpPr>
            <p:cNvPr id="74" name="Group 2"/>
            <p:cNvGrpSpPr/>
            <p:nvPr/>
          </p:nvGrpSpPr>
          <p:grpSpPr>
            <a:xfrm>
              <a:off x="1120323" y="10988402"/>
              <a:ext cx="3727654" cy="956588"/>
              <a:chOff x="1120323" y="10988402"/>
              <a:chExt cx="3727654" cy="956588"/>
            </a:xfrm>
          </p:grpSpPr>
          <p:sp>
            <p:nvSpPr>
              <p:cNvPr id="75" name="Right Triangle 74"/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reeform 20"/>
              <p:cNvSpPr>
                <a:spLocks/>
              </p:cNvSpPr>
              <p:nvPr/>
            </p:nvSpPr>
            <p:spPr bwMode="auto">
              <a:xfrm rot="5400000">
                <a:off x="2607591" y="9548236"/>
                <a:ext cx="780389" cy="3700383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1314449" y="10988402"/>
                <a:ext cx="2653597" cy="8438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lí 3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5"/>
              <p:cNvSpPr txBox="1"/>
              <p:nvPr/>
            </p:nvSpPr>
            <p:spPr>
              <a:xfrm>
                <a:off x="3586162" y="4149725"/>
                <a:ext cx="6611938" cy="18542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𝒍𝒊</m:t>
                              </m:r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ê</m:t>
                              </m:r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ụ</m:t>
                              </m:r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𝒕𝒓</m:t>
                              </m:r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ê</m:t>
                              </m:r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[</m:t>
                              </m:r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] </m:t>
                              </m:r>
                            </m:e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</m:d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6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162" y="4149725"/>
                <a:ext cx="6611938" cy="1854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6"/>
              <p:cNvSpPr txBox="1"/>
              <p:nvPr/>
            </p:nvSpPr>
            <p:spPr>
              <a:xfrm>
                <a:off x="10669588" y="4689475"/>
                <a:ext cx="5842000" cy="7747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⇒∃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7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9588" y="4689475"/>
                <a:ext cx="5842000" cy="7747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0" name="Group 54"/>
          <p:cNvGrpSpPr/>
          <p:nvPr/>
        </p:nvGrpSpPr>
        <p:grpSpPr>
          <a:xfrm>
            <a:off x="915987" y="6324600"/>
            <a:ext cx="21841827" cy="1992085"/>
            <a:chOff x="1268078" y="3405486"/>
            <a:chExt cx="21841827" cy="19920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Rounded Rectangle 110"/>
                <p:cNvSpPr/>
                <p:nvPr/>
              </p:nvSpPr>
              <p:spPr>
                <a:xfrm>
                  <a:off x="1268078" y="3790951"/>
                  <a:ext cx="21841827" cy="1606620"/>
                </a:xfrm>
                <a:prstGeom prst="roundRect">
                  <a:avLst>
                    <a:gd name="adj" fmla="val 534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   Phương trình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𝟐𝟑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lang="en-US" b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có nghiệm trong khoảng nào?</a:t>
                  </a:r>
                </a:p>
                <a:p>
                  <a:pPr algn="ctr"/>
                  <a:r>
                    <a:rPr lang="en-US" b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A. (-3;-2)               B. (0;1)                   C. (-2;-1)                 D. (2;3)</a:t>
                  </a:r>
                </a:p>
              </p:txBody>
            </p:sp>
          </mc:Choice>
          <mc:Fallback xmlns="">
            <p:sp>
              <p:nvSpPr>
                <p:cNvPr id="111" name="Rounded Rectangle 1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8078" y="3790951"/>
                  <a:ext cx="21841827" cy="1606620"/>
                </a:xfrm>
                <a:prstGeom prst="roundRect">
                  <a:avLst>
                    <a:gd name="adj" fmla="val 5347"/>
                  </a:avLst>
                </a:prstGeom>
                <a:blipFill>
                  <a:blip r:embed="rId5"/>
                  <a:stretch>
                    <a:fillRect t="-373" b="-11194"/>
                  </a:stretch>
                </a:blipFill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2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13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1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16" name="Rectangle 11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" name="Object 1"/>
          <p:cNvSpPr txBox="1"/>
          <p:nvPr/>
        </p:nvSpPr>
        <p:spPr>
          <a:xfrm>
            <a:off x="8077200" y="6814254"/>
            <a:ext cx="4241800" cy="660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3" name="Object 2"/>
          <p:cNvSpPr txBox="1"/>
          <p:nvPr/>
        </p:nvSpPr>
        <p:spPr>
          <a:xfrm>
            <a:off x="4394200" y="2362200"/>
            <a:ext cx="914400" cy="5080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12726987" y="7438187"/>
            <a:ext cx="1136538" cy="9974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10"/>
          <p:cNvGrpSpPr/>
          <p:nvPr/>
        </p:nvGrpSpPr>
        <p:grpSpPr>
          <a:xfrm>
            <a:off x="819434" y="8634258"/>
            <a:ext cx="21938380" cy="4731093"/>
            <a:chOff x="1270511" y="5867400"/>
            <a:chExt cx="21938380" cy="5234157"/>
          </a:xfrm>
        </p:grpSpPr>
        <p:sp>
          <p:nvSpPr>
            <p:cNvPr id="60" name="Rounded Rectangle 59"/>
            <p:cNvSpPr/>
            <p:nvPr/>
          </p:nvSpPr>
          <p:spPr>
            <a:xfrm>
              <a:off x="1272210" y="6139010"/>
              <a:ext cx="21936681" cy="496254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6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5" name="Round Diagonal Corner Rectangle 6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22"/>
              <p:cNvSpPr>
                <a:spLocks noChangeArrowheads="1"/>
              </p:cNvSpPr>
              <p:nvPr/>
            </p:nvSpPr>
            <p:spPr bwMode="auto">
              <a:xfrm>
                <a:off x="1184935" y="9641492"/>
                <a:ext cx="19910130" cy="7615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hàm số 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+23</m:t>
                    </m:r>
                  </m:oMath>
                </a14:m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liên</a:t>
                </a:r>
                <a:r>
                  <a:rPr kumimoji="0" lang="sv-SE" altLang="en-US" sz="4300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tục trên R nên liên tục trên đoạn </a:t>
                </a:r>
                <a14:m>
                  <m:oMath xmlns:m="http://schemas.openxmlformats.org/officeDocument/2006/math"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[−2;</m:t>
                    </m:r>
                    <m:r>
                      <a:rPr kumimoji="0" lang="en-US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−1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].</m:t>
                    </m:r>
                    <m:r>
                      <a:rPr kumimoji="0" lang="sv-SE" altLang="en-US" sz="43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endParaRPr kumimoji="0" lang="sv-SE" altLang="en-US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7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4935" y="9641492"/>
                <a:ext cx="19910130" cy="761555"/>
              </a:xfrm>
              <a:prstGeom prst="rect">
                <a:avLst/>
              </a:prstGeom>
              <a:blipFill>
                <a:blip r:embed="rId6"/>
                <a:stretch>
                  <a:fillRect l="-1194" t="-16000" b="-36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Object 68"/>
          <p:cNvSpPr txBox="1"/>
          <p:nvPr/>
        </p:nvSpPr>
        <p:spPr bwMode="auto">
          <a:xfrm>
            <a:off x="4964113" y="6189663"/>
            <a:ext cx="5038725" cy="866775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9" name="Rectangle 23"/>
          <p:cNvSpPr>
            <a:spLocks noChangeArrowheads="1"/>
          </p:cNvSpPr>
          <p:nvPr/>
        </p:nvSpPr>
        <p:spPr bwMode="auto">
          <a:xfrm>
            <a:off x="1090270" y="7335793"/>
            <a:ext cx="357790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sv-SE" altLang="en-US" sz="4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endParaRPr kumimoji="0" lang="sv-SE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30"/>
              <p:cNvSpPr>
                <a:spLocks noChangeArrowheads="1"/>
              </p:cNvSpPr>
              <p:nvPr/>
            </p:nvSpPr>
            <p:spPr bwMode="auto">
              <a:xfrm>
                <a:off x="1192987" y="10632235"/>
                <a:ext cx="8178201" cy="754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(−2)=−3 ; 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(−1)=25.</m:t>
                    </m:r>
                  </m:oMath>
                </a14:m>
                <a:endParaRPr kumimoji="0" lang="sv-SE" altLang="en-US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0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2987" y="10632235"/>
                <a:ext cx="8178201" cy="754053"/>
              </a:xfrm>
              <a:prstGeom prst="rect">
                <a:avLst/>
              </a:prstGeom>
              <a:blipFill>
                <a:blip r:embed="rId7"/>
                <a:stretch>
                  <a:fillRect l="-2983" t="-16129" b="-370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34"/>
              <p:cNvSpPr>
                <a:spLocks noChangeArrowheads="1"/>
              </p:cNvSpPr>
              <p:nvPr/>
            </p:nvSpPr>
            <p:spPr bwMode="auto">
              <a:xfrm>
                <a:off x="1287106" y="12598891"/>
                <a:ext cx="20133204" cy="7788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defTabSz="914400"/>
                <a:r>
                  <a:rPr kumimoji="0" lang="sv-SE" altLang="en-US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𝟐𝟑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sv-SE" alt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 ít nhất một nghiệm trong khoảng (-2;-1). </a:t>
                </a:r>
              </a:p>
            </p:txBody>
          </p:sp>
        </mc:Choice>
        <mc:Fallback xmlns="">
          <p:sp>
            <p:nvSpPr>
              <p:cNvPr id="71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7106" y="12598891"/>
                <a:ext cx="20133204" cy="778868"/>
              </a:xfrm>
              <a:prstGeom prst="rect">
                <a:avLst/>
              </a:prstGeom>
              <a:blipFill rotWithShape="0">
                <a:blip r:embed="rId8"/>
                <a:stretch>
                  <a:fillRect l="-1181" t="-13281" r="-242" b="-351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30"/>
              <p:cNvSpPr>
                <a:spLocks noChangeArrowheads="1"/>
              </p:cNvSpPr>
              <p:nvPr/>
            </p:nvSpPr>
            <p:spPr bwMode="auto">
              <a:xfrm>
                <a:off x="1225172" y="11553546"/>
                <a:ext cx="6232347" cy="754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</a:t>
                </a:r>
                <a:r>
                  <a:rPr kumimoji="0" lang="sv-SE" altLang="en-US" sz="4300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(−2).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(−1)&lt;0.</m:t>
                    </m:r>
                  </m:oMath>
                </a14:m>
                <a:endParaRPr kumimoji="0" lang="sv-SE" altLang="en-US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8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25172" y="11553546"/>
                <a:ext cx="6232347" cy="754053"/>
              </a:xfrm>
              <a:prstGeom prst="rect">
                <a:avLst/>
              </a:prstGeom>
              <a:blipFill>
                <a:blip r:embed="rId9"/>
                <a:stretch>
                  <a:fillRect l="-3914" t="-16129" b="-370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Object 46"/>
          <p:cNvSpPr txBox="1"/>
          <p:nvPr/>
        </p:nvSpPr>
        <p:spPr>
          <a:xfrm>
            <a:off x="6258098" y="9610452"/>
            <a:ext cx="4225925" cy="65722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8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62" grpId="0" animBg="1"/>
      <p:bldP spid="67" grpId="0"/>
      <p:bldP spid="70" grpId="0"/>
      <p:bldP spid="71" grpId="0"/>
      <p:bldP spid="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687387" y="7315200"/>
            <a:ext cx="23469600" cy="6400802"/>
            <a:chOff x="1270511" y="5867400"/>
            <a:chExt cx="23469600" cy="7081407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09"/>
              <a:ext cx="23467901" cy="680979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lnSpc>
                  <a:spcPct val="120000"/>
                </a:lnSpc>
              </a:pPr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lnSpc>
                  <a:spcPct val="120000"/>
                </a:lnSpc>
              </a:pPr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lnSpc>
                  <a:spcPct val="120000"/>
                </a:lnSpc>
              </a:pPr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20" cy="845462"/>
              <a:chOff x="1224541" y="6305967"/>
              <a:chExt cx="3568120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3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54"/>
          <p:cNvGrpSpPr/>
          <p:nvPr/>
        </p:nvGrpSpPr>
        <p:grpSpPr>
          <a:xfrm>
            <a:off x="687387" y="1752600"/>
            <a:ext cx="23469600" cy="5114599"/>
            <a:chOff x="1268078" y="3405486"/>
            <a:chExt cx="23469600" cy="51145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/>
                <p:cNvSpPr/>
                <p:nvPr/>
              </p:nvSpPr>
              <p:spPr>
                <a:xfrm>
                  <a:off x="1268078" y="3790950"/>
                  <a:ext cx="23469600" cy="4729135"/>
                </a:xfrm>
                <a:prstGeom prst="roundRect">
                  <a:avLst>
                    <a:gd name="adj" fmla="val 534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b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                Khẳng định nào sau đây đúng?</a:t>
                  </a:r>
                </a:p>
                <a:p>
                  <a:pPr marL="742950" indent="-742950">
                    <a:buFontTx/>
                    <a:buAutoNum type="alphaUcPeriod"/>
                  </a:pPr>
                  <a:r>
                    <a:rPr lang="en-US" b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 số </a:t>
                  </a:r>
                  <a14:m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a14:m>
                  <a:r>
                    <a:rPr lang="en-US" b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liên tục trên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ℝ</m:t>
                      </m:r>
                    </m:oMath>
                  </a14:m>
                  <a:r>
                    <a:rPr lang="en-US" b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        B. Hàm số  </a:t>
                  </a:r>
                  <a14:m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rad>
                        </m:den>
                      </m:f>
                    </m:oMath>
                  </a14:m>
                  <a:r>
                    <a:rPr lang="en-US" b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liên tục trên</a:t>
                  </a:r>
                  <a:r>
                    <a:rPr lang="en-US">
                      <a:solidFill>
                        <a:srgbClr val="00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ℝ</m:t>
                      </m:r>
                    </m:oMath>
                  </a14:m>
                  <a:r>
                    <a:rPr lang="en-US" b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</a:p>
                <a:p>
                  <a:endParaRPr lang="en-US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r>
                    <a:rPr lang="en-US" b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C. Hàm số </a:t>
                  </a:r>
                  <a14:m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</m:oMath>
                  </a14:m>
                  <a:r>
                    <a:rPr lang="en-US" b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liên tục trên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ℝ</m:t>
                      </m:r>
                    </m:oMath>
                  </a14:m>
                  <a:r>
                    <a:rPr lang="en-US" b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       D. Hàm số  </a:t>
                  </a:r>
                  <a14:m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rad>
                        </m:num>
                        <m:den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a14:m>
                  <a:r>
                    <a:rPr lang="en-US" b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liên tục trên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ℝ</m:t>
                      </m:r>
                    </m:oMath>
                  </a14:m>
                  <a:r>
                    <a:rPr lang="en-US" b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</a:p>
                <a:p>
                  <a:endParaRPr lang="en-US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8078" y="3790950"/>
                  <a:ext cx="23469600" cy="4729135"/>
                </a:xfrm>
                <a:prstGeom prst="roundRect">
                  <a:avLst>
                    <a:gd name="adj" fmla="val 5347"/>
                  </a:avLst>
                </a:prstGeom>
                <a:blipFill rotWithShape="0">
                  <a:blip r:embed="rId3"/>
                  <a:stretch>
                    <a:fillRect l="-674"/>
                  </a:stretch>
                </a:blipFill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2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5" name="Object 44"/>
          <p:cNvSpPr txBox="1"/>
          <p:nvPr/>
        </p:nvSpPr>
        <p:spPr>
          <a:xfrm>
            <a:off x="3938920" y="3056898"/>
            <a:ext cx="3479800" cy="1562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6" name="Object 45"/>
          <p:cNvSpPr txBox="1"/>
          <p:nvPr/>
        </p:nvSpPr>
        <p:spPr>
          <a:xfrm>
            <a:off x="14784387" y="3187700"/>
            <a:ext cx="4864100" cy="16129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7" name="Object 46"/>
          <p:cNvSpPr txBox="1"/>
          <p:nvPr/>
        </p:nvSpPr>
        <p:spPr>
          <a:xfrm>
            <a:off x="3794125" y="5106988"/>
            <a:ext cx="3606800" cy="14732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8" name="Object 47"/>
          <p:cNvSpPr txBox="1"/>
          <p:nvPr/>
        </p:nvSpPr>
        <p:spPr>
          <a:xfrm>
            <a:off x="15546387" y="5029200"/>
            <a:ext cx="3594100" cy="14859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0" name="Object 49"/>
          <p:cNvSpPr txBox="1"/>
          <p:nvPr/>
        </p:nvSpPr>
        <p:spPr>
          <a:xfrm>
            <a:off x="10283034" y="8283069"/>
            <a:ext cx="3136900" cy="7747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2" name="Object 51"/>
          <p:cNvSpPr txBox="1"/>
          <p:nvPr/>
        </p:nvSpPr>
        <p:spPr>
          <a:xfrm>
            <a:off x="12422187" y="9552944"/>
            <a:ext cx="1473200" cy="4699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endParaRPr lang="en-US"/>
          </a:p>
        </p:txBody>
      </p:sp>
      <p:sp>
        <p:nvSpPr>
          <p:cNvPr id="54" name="Object 53"/>
          <p:cNvSpPr txBox="1"/>
          <p:nvPr/>
        </p:nvSpPr>
        <p:spPr>
          <a:xfrm>
            <a:off x="10737263" y="10935441"/>
            <a:ext cx="2844800" cy="7747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2022249" y="3056898"/>
            <a:ext cx="1136538" cy="9974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48561" y="8285022"/>
                <a:ext cx="18351562" cy="1124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Hàm số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TXĐ là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không liên tục trên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561" y="8285022"/>
                <a:ext cx="18351562" cy="1124282"/>
              </a:xfrm>
              <a:prstGeom prst="rect">
                <a:avLst/>
              </a:prstGeom>
              <a:blipFill rotWithShape="0">
                <a:blip r:embed="rId4"/>
                <a:stretch>
                  <a:fillRect l="-1329" b="-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746974" y="9655602"/>
                <a:ext cx="16066001" cy="1060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4"/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Hàm số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rad>
                      </m:den>
                    </m:f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TXĐ là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liên tục trên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974" y="9655602"/>
                <a:ext cx="16066001" cy="1060418"/>
              </a:xfrm>
              <a:prstGeom prst="rect">
                <a:avLst/>
              </a:prstGeom>
              <a:blipFill rotWithShape="0">
                <a:blip r:embed="rId5"/>
                <a:stretch>
                  <a:fillRect l="-1518" t="-1149" r="-987" b="-8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87387" y="10879316"/>
                <a:ext cx="19318302" cy="10702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4"/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Hàm số 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có TXĐ là 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;+</m:t>
                        </m:r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không liên tục trên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</a:t>
                </a: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87" y="10879316"/>
                <a:ext cx="19318302" cy="1070229"/>
              </a:xfrm>
              <a:prstGeom prst="rect">
                <a:avLst/>
              </a:prstGeom>
              <a:blipFill rotWithShape="0">
                <a:blip r:embed="rId6"/>
                <a:stretch>
                  <a:fillRect l="-1262" t="-1143" r="-631" b="-7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51963" y="12114079"/>
                <a:ext cx="16603200" cy="11477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4"/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Hàm số 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rad>
                      </m:num>
                      <m:den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liên tục trên   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;+</m:t>
                        </m:r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. </a:t>
                </a: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963" y="12114079"/>
                <a:ext cx="16603200" cy="1147750"/>
              </a:xfrm>
              <a:prstGeom prst="rect">
                <a:avLst/>
              </a:prstGeom>
              <a:blipFill>
                <a:blip r:embed="rId7"/>
                <a:stretch>
                  <a:fillRect l="-1468" b="-9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605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40" grpId="0"/>
      <p:bldP spid="58" grpId="0"/>
      <p:bldP spid="59" grpId="0"/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687387" y="6858000"/>
            <a:ext cx="23469600" cy="6172199"/>
            <a:chOff x="1270511" y="5867400"/>
            <a:chExt cx="23469600" cy="6828497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09"/>
              <a:ext cx="23467901" cy="655688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54"/>
          <p:cNvGrpSpPr/>
          <p:nvPr/>
        </p:nvGrpSpPr>
        <p:grpSpPr>
          <a:xfrm>
            <a:off x="687387" y="1752600"/>
            <a:ext cx="23469600" cy="4474501"/>
            <a:chOff x="1268078" y="3405486"/>
            <a:chExt cx="23469600" cy="4474501"/>
          </a:xfrm>
        </p:grpSpPr>
        <p:sp>
          <p:nvSpPr>
            <p:cNvPr id="10" name="Rounded Rectangle 9"/>
            <p:cNvSpPr/>
            <p:nvPr/>
          </p:nvSpPr>
          <p:spPr>
            <a:xfrm>
              <a:off x="1268078" y="3790950"/>
              <a:ext cx="23469600" cy="408903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3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bject 39"/>
              <p:cNvSpPr txBox="1"/>
              <p:nvPr/>
            </p:nvSpPr>
            <p:spPr>
              <a:xfrm>
                <a:off x="5505449" y="2895600"/>
                <a:ext cx="11945937" cy="30861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         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m:rPr>
                          <m:nor/>
                        </m:rPr>
                        <a:rPr lang="en-US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       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0" name="Object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449" y="2895600"/>
                <a:ext cx="11945937" cy="30861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Oval 50"/>
          <p:cNvSpPr/>
          <p:nvPr/>
        </p:nvSpPr>
        <p:spPr>
          <a:xfrm>
            <a:off x="12661152" y="3037881"/>
            <a:ext cx="1136538" cy="9974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979053" y="2164896"/>
                <a:ext cx="17181307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nào trong các hàm số dưới đây không liên tục trên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053" y="2164896"/>
                <a:ext cx="17181307" cy="754053"/>
              </a:xfrm>
              <a:prstGeom prst="rect">
                <a:avLst/>
              </a:prstGeom>
              <a:blipFill rotWithShape="0">
                <a:blip r:embed="rId3"/>
                <a:stretch>
                  <a:fillRect l="-1419" t="-16935" r="-497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344456" y="8052702"/>
                <a:ext cx="10107126" cy="977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TXĐ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𝐷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\</m:t>
                    </m:r>
                    <m:r>
                      <m:rPr>
                        <m:lit/>
                      </m:rPr>
                      <a:rPr lang="en-US" b="0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{</m:t>
                    </m:r>
                    <m:r>
                      <a:rPr lang="en-US" b="0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b="0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</m:t>
                    </m:r>
                    <m:r>
                      <a:rPr lang="en-US" b="0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} 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456" y="8052702"/>
                <a:ext cx="10107126" cy="977768"/>
              </a:xfrm>
              <a:prstGeom prst="rect">
                <a:avLst/>
              </a:prstGeom>
              <a:blipFill rotWithShape="0">
                <a:blip r:embed="rId4"/>
                <a:stretch>
                  <a:fillRect l="-2413" t="-6875" r="-1930" b="-1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196294" y="9195121"/>
                <a:ext cx="16948871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liên tục trên từng khoảng xác định là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à 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;+</m:t>
                        </m:r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294" y="9195121"/>
                <a:ext cx="16948871" cy="754053"/>
              </a:xfrm>
              <a:prstGeom prst="rect">
                <a:avLst/>
              </a:prstGeom>
              <a:blipFill>
                <a:blip r:embed="rId5"/>
                <a:stretch>
                  <a:fillRect l="-1402" t="-16935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108050" y="10541450"/>
                <a:ext cx="11378500" cy="977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liên tục trên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Chọn B</a:t>
                </a: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050" y="10541450"/>
                <a:ext cx="11378500" cy="977768"/>
              </a:xfrm>
              <a:prstGeom prst="rect">
                <a:avLst/>
              </a:prstGeom>
              <a:blipFill rotWithShape="0">
                <a:blip r:embed="rId6"/>
                <a:stretch>
                  <a:fillRect l="-2144" t="-6832" r="-1768"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Object 55"/>
          <p:cNvSpPr txBox="1"/>
          <p:nvPr/>
        </p:nvSpPr>
        <p:spPr>
          <a:xfrm>
            <a:off x="6561138" y="7762875"/>
            <a:ext cx="2349500" cy="13335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7" name="Object 56"/>
          <p:cNvSpPr txBox="1"/>
          <p:nvPr/>
        </p:nvSpPr>
        <p:spPr>
          <a:xfrm>
            <a:off x="3430587" y="10231622"/>
            <a:ext cx="2349500" cy="13335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8" name="Object 57"/>
          <p:cNvSpPr txBox="1"/>
          <p:nvPr/>
        </p:nvSpPr>
        <p:spPr>
          <a:xfrm>
            <a:off x="14174787" y="9256393"/>
            <a:ext cx="5067300" cy="7747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31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/>
      <p:bldP spid="54" grpId="0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687387" y="8839198"/>
            <a:ext cx="23469600" cy="3810002"/>
            <a:chOff x="1270511" y="5867400"/>
            <a:chExt cx="23469600" cy="4215124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10"/>
              <a:ext cx="23467901" cy="39435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54"/>
          <p:cNvGrpSpPr/>
          <p:nvPr/>
        </p:nvGrpSpPr>
        <p:grpSpPr>
          <a:xfrm>
            <a:off x="687387" y="1752600"/>
            <a:ext cx="23469600" cy="6485599"/>
            <a:chOff x="1268078" y="3405486"/>
            <a:chExt cx="23469600" cy="5847777"/>
          </a:xfrm>
        </p:grpSpPr>
        <p:sp>
          <p:nvSpPr>
            <p:cNvPr id="10" name="Rounded Rectangle 9"/>
            <p:cNvSpPr/>
            <p:nvPr/>
          </p:nvSpPr>
          <p:spPr>
            <a:xfrm>
              <a:off x="1268078" y="3790950"/>
              <a:ext cx="23469600" cy="546231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250671" y="3527166"/>
                <a:ext cx="2231701" cy="7215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4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1" name="Oval 40"/>
          <p:cNvSpPr/>
          <p:nvPr/>
        </p:nvSpPr>
        <p:spPr>
          <a:xfrm>
            <a:off x="590983" y="6159132"/>
            <a:ext cx="1136538" cy="9828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979053" y="2164896"/>
                <a:ext cx="14953324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khẳng định nào sau đây là đúng?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053" y="2164896"/>
                <a:ext cx="14953324" cy="754053"/>
              </a:xfrm>
              <a:prstGeom prst="rect">
                <a:avLst/>
              </a:prstGeom>
              <a:blipFill>
                <a:blip r:embed="rId2"/>
                <a:stretch>
                  <a:fillRect l="-1631" t="-16935" r="-693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971229" y="3273404"/>
                <a:ext cx="15938081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Nếu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).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)&lt;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 hàm số liên tục trên khoảng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229" y="3273404"/>
                <a:ext cx="15938081" cy="754053"/>
              </a:xfrm>
              <a:prstGeom prst="rect">
                <a:avLst/>
              </a:prstGeom>
              <a:blipFill>
                <a:blip r:embed="rId3"/>
                <a:stretch>
                  <a:fillRect l="-1491" t="-16935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998206" y="4277383"/>
                <a:ext cx="15939685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Nếu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).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)&gt;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 hàm số liên tục trên khoảng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06" y="4277383"/>
                <a:ext cx="15939685" cy="754053"/>
              </a:xfrm>
              <a:prstGeom prst="rect">
                <a:avLst/>
              </a:prstGeom>
              <a:blipFill>
                <a:blip r:embed="rId4"/>
                <a:stretch>
                  <a:fillRect l="-1530" t="-17073" b="-37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938619" y="5356444"/>
                <a:ext cx="15164344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Nếu hàm số liên tục trên đoạn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[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] 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).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)&lt;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19" y="5356444"/>
                <a:ext cx="15164344" cy="754053"/>
              </a:xfrm>
              <a:prstGeom prst="rect">
                <a:avLst/>
              </a:prstGeom>
              <a:blipFill>
                <a:blip r:embed="rId5"/>
                <a:stretch>
                  <a:fillRect l="-1608" t="-17073" b="-37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988689" y="6292288"/>
                <a:ext cx="22208131" cy="14157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Nếu hàm số liên tục trên đoạn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[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] 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).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)&lt;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 phương trình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nghiệm</a:t>
                </a: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689" y="6292288"/>
                <a:ext cx="22208131" cy="1415772"/>
              </a:xfrm>
              <a:prstGeom prst="rect">
                <a:avLst/>
              </a:prstGeom>
              <a:blipFill>
                <a:blip r:embed="rId6"/>
                <a:stretch>
                  <a:fillRect l="-1071" t="-9052" b="-19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/>
          <p:cNvSpPr txBox="1"/>
          <p:nvPr/>
        </p:nvSpPr>
        <p:spPr>
          <a:xfrm>
            <a:off x="1439184" y="10219612"/>
            <a:ext cx="8744702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Dựa vào định lí 3 ta chọn đáp án D</a:t>
            </a:r>
          </a:p>
        </p:txBody>
      </p:sp>
    </p:spTree>
    <p:extLst>
      <p:ext uri="{BB962C8B-B14F-4D97-AF65-F5344CB8AC3E}">
        <p14:creationId xmlns:p14="http://schemas.microsoft.com/office/powerpoint/2010/main" val="163246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687387" y="8839198"/>
            <a:ext cx="23469600" cy="3810002"/>
            <a:chOff x="1270511" y="5867400"/>
            <a:chExt cx="23469600" cy="4215124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10"/>
              <a:ext cx="23467901" cy="39435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54"/>
          <p:cNvGrpSpPr/>
          <p:nvPr/>
        </p:nvGrpSpPr>
        <p:grpSpPr>
          <a:xfrm>
            <a:off x="687387" y="1752600"/>
            <a:ext cx="23469600" cy="6485599"/>
            <a:chOff x="1268078" y="3405486"/>
            <a:chExt cx="23469600" cy="5847777"/>
          </a:xfrm>
        </p:grpSpPr>
        <p:sp>
          <p:nvSpPr>
            <p:cNvPr id="10" name="Rounded Rectangle 9"/>
            <p:cNvSpPr/>
            <p:nvPr/>
          </p:nvSpPr>
          <p:spPr>
            <a:xfrm>
              <a:off x="1268078" y="3790950"/>
              <a:ext cx="23469600" cy="546231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250671" y="3527166"/>
                <a:ext cx="2231701" cy="7215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5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1" name="Oval 40"/>
          <p:cNvSpPr/>
          <p:nvPr/>
        </p:nvSpPr>
        <p:spPr>
          <a:xfrm>
            <a:off x="681170" y="4900207"/>
            <a:ext cx="1136538" cy="9828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979053" y="2164896"/>
            <a:ext cx="14730315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 các khẳng định dưới đây, khẳng định nào sai?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971229" y="3273404"/>
                <a:ext cx="17733060" cy="11471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Hàm số 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liên tục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−∞;−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à </m:t>
                    </m:r>
                    <m:d>
                      <m:d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229" y="3273404"/>
                <a:ext cx="17733060" cy="1147174"/>
              </a:xfrm>
              <a:prstGeom prst="rect">
                <a:avLst/>
              </a:prstGeom>
              <a:blipFill>
                <a:blip r:embed="rId2"/>
                <a:stretch>
                  <a:fillRect l="-1341" b="-10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998206" y="4927242"/>
                <a:ext cx="9674636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Hàm số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𝒕𝒂𝒏𝒙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liên tục trên R.</a:t>
                </a: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06" y="4927242"/>
                <a:ext cx="9674636" cy="754053"/>
              </a:xfrm>
              <a:prstGeom prst="rect">
                <a:avLst/>
              </a:prstGeom>
              <a:blipFill>
                <a:blip r:embed="rId3"/>
                <a:stretch>
                  <a:fillRect l="-2520" t="-16935" r="-1449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938619" y="6006303"/>
                <a:ext cx="22981997" cy="7788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ít nhất 3 nghiệm nằm trong khoảng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).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19" y="6006303"/>
                <a:ext cx="22981997" cy="778868"/>
              </a:xfrm>
              <a:prstGeom prst="rect">
                <a:avLst/>
              </a:prstGeom>
              <a:blipFill>
                <a:blip r:embed="rId4"/>
                <a:stretch>
                  <a:fillRect l="-1061" t="-13281" b="-35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988689" y="6942147"/>
                <a:ext cx="10424649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Hàm số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𝒔𝒊𝒏𝒙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liên tục trên R</a:t>
                </a: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689" y="6942147"/>
                <a:ext cx="10424649" cy="754053"/>
              </a:xfrm>
              <a:prstGeom prst="rect">
                <a:avLst/>
              </a:prstGeom>
              <a:blipFill>
                <a:blip r:embed="rId5"/>
                <a:stretch>
                  <a:fillRect l="-2281" t="-16935" r="-1404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/>
          <p:cNvSpPr txBox="1"/>
          <p:nvPr/>
        </p:nvSpPr>
        <p:spPr>
          <a:xfrm>
            <a:off x="1439184" y="10219612"/>
            <a:ext cx="869661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Dựa vào định lí 1 ta chọn đáp án B</a:t>
            </a:r>
          </a:p>
        </p:txBody>
      </p:sp>
      <p:sp>
        <p:nvSpPr>
          <p:cNvPr id="40" name="Object 39"/>
          <p:cNvSpPr txBox="1"/>
          <p:nvPr/>
        </p:nvSpPr>
        <p:spPr>
          <a:xfrm>
            <a:off x="3938920" y="2842253"/>
            <a:ext cx="3987800" cy="14732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8" name="Object 47"/>
          <p:cNvSpPr txBox="1"/>
          <p:nvPr/>
        </p:nvSpPr>
        <p:spPr>
          <a:xfrm>
            <a:off x="13762038" y="3343275"/>
            <a:ext cx="6108700" cy="7747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4" name="Object 53"/>
          <p:cNvSpPr txBox="1"/>
          <p:nvPr/>
        </p:nvSpPr>
        <p:spPr>
          <a:xfrm>
            <a:off x="5584605" y="5951235"/>
            <a:ext cx="5511800" cy="660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3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746974" y="6993399"/>
            <a:ext cx="23469600" cy="6417801"/>
            <a:chOff x="1270511" y="5867400"/>
            <a:chExt cx="23469600" cy="7100214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10"/>
              <a:ext cx="23467901" cy="682860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54"/>
          <p:cNvGrpSpPr/>
          <p:nvPr/>
        </p:nvGrpSpPr>
        <p:grpSpPr>
          <a:xfrm>
            <a:off x="687387" y="1752600"/>
            <a:ext cx="23469600" cy="4906794"/>
            <a:chOff x="1268078" y="3405486"/>
            <a:chExt cx="23469600" cy="4424239"/>
          </a:xfrm>
        </p:grpSpPr>
        <p:sp>
          <p:nvSpPr>
            <p:cNvPr id="10" name="Rounded Rectangle 9"/>
            <p:cNvSpPr/>
            <p:nvPr/>
          </p:nvSpPr>
          <p:spPr>
            <a:xfrm>
              <a:off x="1268078" y="3790951"/>
              <a:ext cx="23469600" cy="403877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250671" y="3527166"/>
                <a:ext cx="2231701" cy="7215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6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1" name="Oval 40"/>
          <p:cNvSpPr/>
          <p:nvPr/>
        </p:nvSpPr>
        <p:spPr>
          <a:xfrm>
            <a:off x="7120039" y="5668023"/>
            <a:ext cx="1136538" cy="9828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46962" y="2559607"/>
                <a:ext cx="22984347" cy="2204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bốn hàm số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rad>
                    <m:r>
                      <a:rPr lang="en-US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en-US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m:rPr>
                                <m:nor/>
                              </m:rPr>
                              <a:rPr lang="en-US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khi</m:t>
                            </m:r>
                            <m:r>
                              <m:rPr>
                                <m:nor/>
                              </m:rPr>
                              <a:rPr lang="en-US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m:rPr>
                                <m:nor/>
                              </m:rPr>
                              <a:rPr lang="en-US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</m:t>
                            </m:r>
                            <m:r>
                              <m:rPr>
                                <m:nor/>
                              </m:rPr>
                              <a:rPr lang="en-US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khi</m:t>
                            </m:r>
                            <m:r>
                              <m:rPr>
                                <m:nor/>
                              </m:rPr>
                              <a:rPr lang="en-US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endParaRPr lang="en-US" b="1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962" y="2559607"/>
                <a:ext cx="22984347" cy="2204899"/>
              </a:xfrm>
              <a:prstGeom prst="rect">
                <a:avLst/>
              </a:prstGeom>
              <a:blipFill>
                <a:blip r:embed="rId2"/>
                <a:stretch>
                  <a:fillRect l="-1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196294" y="7852357"/>
                <a:ext cx="21215103" cy="8163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rad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có TXĐ là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không liên tục trên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294" y="7852357"/>
                <a:ext cx="21215103" cy="816314"/>
              </a:xfrm>
              <a:prstGeom prst="rect">
                <a:avLst/>
              </a:prstGeom>
              <a:blipFill rotWithShape="0">
                <a:blip r:embed="rId3"/>
                <a:stretch>
                  <a:fillRect l="-1121" t="-8209" r="-833" b="-33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bject 46"/>
          <p:cNvSpPr txBox="1"/>
          <p:nvPr/>
        </p:nvSpPr>
        <p:spPr bwMode="auto">
          <a:xfrm>
            <a:off x="16139740" y="2071650"/>
            <a:ext cx="7134225" cy="240030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9235867" y="2095102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9235867" y="2971402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9235867" y="3742927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12"/>
          <p:cNvSpPr>
            <a:spLocks noChangeArrowheads="1"/>
          </p:cNvSpPr>
          <p:nvPr/>
        </p:nvSpPr>
        <p:spPr bwMode="auto">
          <a:xfrm>
            <a:off x="9235867" y="4514452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825081" y="4680842"/>
                <a:ext cx="17686252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 trong bốn hàm số trên có bao nhiêu hàm số liên tục trên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81" y="4680842"/>
                <a:ext cx="17686252" cy="754053"/>
              </a:xfrm>
              <a:prstGeom prst="rect">
                <a:avLst/>
              </a:prstGeom>
              <a:blipFill rotWithShape="0">
                <a:blip r:embed="rId4"/>
                <a:stretch>
                  <a:fillRect l="-1344" t="-16935" r="-448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1036857" y="5811407"/>
            <a:ext cx="21088465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1.			B. 2.			C.3.			D.4.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208378" y="8701165"/>
                <a:ext cx="13188675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hàm đa thức nên liên tục trên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378" y="8701165"/>
                <a:ext cx="13188675" cy="754053"/>
              </a:xfrm>
              <a:prstGeom prst="rect">
                <a:avLst/>
              </a:prstGeom>
              <a:blipFill rotWithShape="0">
                <a:blip r:embed="rId5"/>
                <a:stretch>
                  <a:fillRect l="-1802" t="-16935" r="-1386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146889" y="9572197"/>
                <a:ext cx="21743453" cy="14157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TXĐ là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hàm số liên tục trên các khoảng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;+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</a:p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cần xét tính liên tục của hàm số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889" y="9572197"/>
                <a:ext cx="21743453" cy="1415772"/>
              </a:xfrm>
              <a:prstGeom prst="rect">
                <a:avLst/>
              </a:prstGeom>
              <a:blipFill rotWithShape="0">
                <a:blip r:embed="rId6"/>
                <a:stretch>
                  <a:fillRect l="-1093" t="-9052" r="-477" b="-18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268603" y="11218260"/>
                <a:ext cx="20850644" cy="2504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func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n-US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func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/>
                          <m:t> </m:t>
                        </m:r>
                      </m:e>
                    </m:func>
                    <m:r>
                      <m:rPr>
                        <m:nor/>
                      </m:rPr>
                      <a: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ê</m:t>
                    </m:r>
                    <m:r>
                      <m:rPr>
                        <m:nor/>
                      </m:rPr>
                      <a: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h</m:t>
                    </m:r>
                    <m:r>
                      <m:rPr>
                        <m:nor/>
                      </m:rPr>
                      <a: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</m:t>
                    </m:r>
                    <m:r>
                      <m:rPr>
                        <m:nor/>
                      </m:rPr>
                      <a: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ố </m:t>
                    </m:r>
                    <m:r>
                      <m:rPr>
                        <m:nor/>
                      </m:rPr>
                      <a: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li</m:t>
                    </m:r>
                    <m:r>
                      <m:rPr>
                        <m:nor/>
                      </m:rPr>
                      <a: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ê</m:t>
                    </m:r>
                    <m:r>
                      <m:rPr>
                        <m:nor/>
                      </m:rPr>
                      <a: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/>
              </a:p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603" y="11218260"/>
                <a:ext cx="20850644" cy="2504275"/>
              </a:xfrm>
              <a:prstGeom prst="rect">
                <a:avLst/>
              </a:prstGeom>
              <a:blipFill>
                <a:blip r:embed="rId7"/>
                <a:stretch>
                  <a:fillRect l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283259" y="12580947"/>
                <a:ext cx="17848219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 tại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=1 do đó cũng liên tục trên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Vậy có 2 hàm số liên tục trên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259" y="12580947"/>
                <a:ext cx="17848219" cy="754053"/>
              </a:xfrm>
              <a:prstGeom prst="rect">
                <a:avLst/>
              </a:prstGeom>
              <a:blipFill rotWithShape="0">
                <a:blip r:embed="rId8"/>
                <a:stretch>
                  <a:fillRect l="-1367" t="-16935" r="-410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Object 66"/>
          <p:cNvSpPr txBox="1"/>
          <p:nvPr/>
        </p:nvSpPr>
        <p:spPr>
          <a:xfrm>
            <a:off x="8256577" y="7904501"/>
            <a:ext cx="3435350" cy="7715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8" name="Object 67"/>
          <p:cNvSpPr txBox="1"/>
          <p:nvPr/>
        </p:nvSpPr>
        <p:spPr>
          <a:xfrm>
            <a:off x="3612844" y="8753475"/>
            <a:ext cx="2435225" cy="7715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9" name="Object 68"/>
          <p:cNvSpPr txBox="1"/>
          <p:nvPr/>
        </p:nvSpPr>
        <p:spPr>
          <a:xfrm>
            <a:off x="3612844" y="9598594"/>
            <a:ext cx="2451100" cy="7747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0" name="Object 69"/>
          <p:cNvSpPr txBox="1"/>
          <p:nvPr/>
        </p:nvSpPr>
        <p:spPr>
          <a:xfrm>
            <a:off x="18879960" y="9638847"/>
            <a:ext cx="1865312" cy="7715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1" name="Object 70"/>
          <p:cNvSpPr txBox="1"/>
          <p:nvPr/>
        </p:nvSpPr>
        <p:spPr>
          <a:xfrm>
            <a:off x="21757757" y="9602404"/>
            <a:ext cx="2008188" cy="7715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2" name="Object 71"/>
          <p:cNvSpPr txBox="1"/>
          <p:nvPr/>
        </p:nvSpPr>
        <p:spPr>
          <a:xfrm>
            <a:off x="11196637" y="10325052"/>
            <a:ext cx="2451100" cy="7747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3" name="Object 72"/>
          <p:cNvSpPr txBox="1"/>
          <p:nvPr/>
        </p:nvSpPr>
        <p:spPr>
          <a:xfrm>
            <a:off x="3157467" y="11445256"/>
            <a:ext cx="2360612" cy="7715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8" name="Object 77"/>
          <p:cNvSpPr txBox="1"/>
          <p:nvPr/>
        </p:nvSpPr>
        <p:spPr bwMode="auto">
          <a:xfrm>
            <a:off x="16196776" y="11440488"/>
            <a:ext cx="828675" cy="466725"/>
          </a:xfrm>
          <a:prstGeom prst="rect">
            <a:avLst/>
          </a:prstGeom>
          <a:noFill/>
        </p:spPr>
        <p:txBody>
          <a:bodyPr>
            <a:normAutofit fontScale="70000" lnSpcReduction="20000"/>
          </a:bodyPr>
          <a:lstStyle/>
          <a:p>
            <a:endParaRPr lang="en-US"/>
          </a:p>
        </p:txBody>
      </p:sp>
      <p:sp>
        <p:nvSpPr>
          <p:cNvPr id="80" name="Rectangle 22"/>
          <p:cNvSpPr>
            <a:spLocks noChangeArrowheads="1"/>
          </p:cNvSpPr>
          <p:nvPr/>
        </p:nvSpPr>
        <p:spPr bwMode="auto">
          <a:xfrm>
            <a:off x="7442305" y="11467345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1" name="Rectangle 23"/>
          <p:cNvSpPr>
            <a:spLocks noChangeArrowheads="1"/>
          </p:cNvSpPr>
          <p:nvPr/>
        </p:nvSpPr>
        <p:spPr bwMode="auto">
          <a:xfrm>
            <a:off x="7442305" y="12457945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3" name="Rectangle 25"/>
          <p:cNvSpPr>
            <a:spLocks noChangeArrowheads="1"/>
          </p:cNvSpPr>
          <p:nvPr/>
        </p:nvSpPr>
        <p:spPr bwMode="auto">
          <a:xfrm>
            <a:off x="7442305" y="1492492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4" name="Rectangle 26"/>
          <p:cNvSpPr>
            <a:spLocks noChangeArrowheads="1"/>
          </p:cNvSpPr>
          <p:nvPr/>
        </p:nvSpPr>
        <p:spPr bwMode="auto">
          <a:xfrm>
            <a:off x="7442305" y="15391645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1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3" grpId="0"/>
      <p:bldP spid="61" grpId="0"/>
      <p:bldP spid="62" grpId="0"/>
      <p:bldP spid="63" grpId="0"/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687387" y="9524998"/>
            <a:ext cx="23469600" cy="3810002"/>
            <a:chOff x="1270511" y="5867400"/>
            <a:chExt cx="23469600" cy="4215124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10"/>
              <a:ext cx="23467901" cy="39435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54"/>
          <p:cNvGrpSpPr/>
          <p:nvPr/>
        </p:nvGrpSpPr>
        <p:grpSpPr>
          <a:xfrm>
            <a:off x="687387" y="1752600"/>
            <a:ext cx="23469600" cy="7332103"/>
            <a:chOff x="1268078" y="3405486"/>
            <a:chExt cx="23469600" cy="6611032"/>
          </a:xfrm>
        </p:grpSpPr>
        <p:sp>
          <p:nvSpPr>
            <p:cNvPr id="10" name="Rounded Rectangle 9"/>
            <p:cNvSpPr/>
            <p:nvPr/>
          </p:nvSpPr>
          <p:spPr>
            <a:xfrm>
              <a:off x="1268078" y="3790950"/>
              <a:ext cx="23469600" cy="622556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250671" y="3527166"/>
                <a:ext cx="2231701" cy="7215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7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1" name="Oval 40"/>
          <p:cNvSpPr/>
          <p:nvPr/>
        </p:nvSpPr>
        <p:spPr>
          <a:xfrm>
            <a:off x="486915" y="5875673"/>
            <a:ext cx="1136538" cy="9828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979053" y="2164896"/>
                <a:ext cx="20174112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xác định trên đoạn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[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]. 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 đề nào sau đây là đúng?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053" y="2164896"/>
                <a:ext cx="20174112" cy="754053"/>
              </a:xfrm>
              <a:prstGeom prst="rect">
                <a:avLst/>
              </a:prstGeom>
              <a:blipFill>
                <a:blip r:embed="rId2"/>
                <a:stretch>
                  <a:fillRect l="-1209" t="-16935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971229" y="3273404"/>
                <a:ext cx="23570170" cy="14157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742950" indent="-742950">
                  <a:buAutoNum type="alphaUcPeriod"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 </m:t>
                    </m:r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[</m:t>
                    </m:r>
                    <m:r>
                      <a:rPr lang="en-US" b="1" i="1" dirty="0" err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 dirty="0" err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 dirty="0" err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] </m:t>
                    </m:r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).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)&gt;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)=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dirty="0" err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 dirty="0" err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 dirty="0" err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229" y="3273404"/>
                <a:ext cx="23570170" cy="1415772"/>
              </a:xfrm>
              <a:prstGeom prst="rect">
                <a:avLst/>
              </a:prstGeom>
              <a:blipFill>
                <a:blip r:embed="rId3"/>
                <a:stretch>
                  <a:fillRect l="-1034" t="-9483" b="-18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88974" y="4753680"/>
                <a:ext cx="24264271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Nếu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).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)&lt;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 phương trình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ít nhất một nghiệm trong khoảng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74" y="4753680"/>
                <a:ext cx="24264271" cy="754053"/>
              </a:xfrm>
              <a:prstGeom prst="rect">
                <a:avLst/>
              </a:prstGeom>
              <a:blipFill>
                <a:blip r:embed="rId4"/>
                <a:stretch>
                  <a:fillRect l="-980" t="-17073" b="-37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938619" y="5975628"/>
                <a:ext cx="22821376" cy="14157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Nếu hàm số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 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 tục, tăng trên đoạn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[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] 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).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)&gt;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 phương trình 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)=</m:t>
                    </m:r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 có nghiệm trên khoảng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19" y="5975628"/>
                <a:ext cx="22821376" cy="1415772"/>
              </a:xfrm>
              <a:prstGeom prst="rect">
                <a:avLst/>
              </a:prstGeom>
              <a:blipFill>
                <a:blip r:embed="rId5"/>
                <a:stretch>
                  <a:fillRect l="-1068" t="-9013" b="-18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994985" y="7652028"/>
                <a:ext cx="22865843" cy="1415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)=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dirty="0" err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 dirty="0" err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 dirty="0" err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 </m:t>
                    </m:r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 </m:t>
                    </m:r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dirty="0" err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 dirty="0" err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 dirty="0" err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985" y="7652028"/>
                <a:ext cx="22865843" cy="1415772"/>
              </a:xfrm>
              <a:prstGeom prst="rect">
                <a:avLst/>
              </a:prstGeom>
              <a:blipFill>
                <a:blip r:embed="rId6"/>
                <a:stretch>
                  <a:fillRect l="-1040" t="-9013" b="-18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300213" y="9770503"/>
                <a:ext cx="17318652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C.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).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)&gt;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 </m:t>
                    </m:r>
                    <m:r>
                      <a:rPr lang="en-US" i="1" dirty="0" err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𝑣</m:t>
                    </m:r>
                    <m:r>
                      <a:rPr lang="en-US" i="1" dirty="0" err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 </m:t>
                    </m:r>
                    <m:r>
                      <a:rPr lang="en-US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 </m:t>
                    </m:r>
                  </m:oMath>
                </a14:m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âm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213" y="9770503"/>
                <a:ext cx="17318652" cy="754053"/>
              </a:xfrm>
              <a:prstGeom prst="rect">
                <a:avLst/>
              </a:prstGeom>
              <a:blipFill>
                <a:blip r:embed="rId7"/>
                <a:stretch>
                  <a:fillRect l="-1373" t="-17073" r="-493" b="-37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46974" y="10816424"/>
                <a:ext cx="23406191" cy="1415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liên tục, tăng trên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[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𝑎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𝑏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] 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đồ thị hàm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 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 trên hoặc nằm dưới trục hoành trên đoạn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[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𝑎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𝑏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] 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hay phương trình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)=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 có nghiệm trong khoảng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𝑎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𝑏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).</m:t>
                    </m:r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974" y="10816424"/>
                <a:ext cx="23406191" cy="1415772"/>
              </a:xfrm>
              <a:prstGeom prst="rect">
                <a:avLst/>
              </a:prstGeom>
              <a:blipFill>
                <a:blip r:embed="rId8"/>
                <a:stretch>
                  <a:fillRect l="-1042" t="-9013" r="-1016" b="-18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013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603229" y="5465632"/>
            <a:ext cx="23469600" cy="6172199"/>
            <a:chOff x="1270511" y="5867400"/>
            <a:chExt cx="23469600" cy="6828497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09"/>
              <a:ext cx="23467901" cy="655688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54"/>
          <p:cNvGrpSpPr/>
          <p:nvPr/>
        </p:nvGrpSpPr>
        <p:grpSpPr>
          <a:xfrm>
            <a:off x="687387" y="1752600"/>
            <a:ext cx="23469600" cy="3363737"/>
            <a:chOff x="1268078" y="3405486"/>
            <a:chExt cx="23469600" cy="3363737"/>
          </a:xfrm>
        </p:grpSpPr>
        <p:sp>
          <p:nvSpPr>
            <p:cNvPr id="10" name="Rounded Rectangle 9"/>
            <p:cNvSpPr/>
            <p:nvPr/>
          </p:nvSpPr>
          <p:spPr>
            <a:xfrm>
              <a:off x="1268078" y="3790951"/>
              <a:ext cx="23469600" cy="2978272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8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1" name="Oval 50"/>
          <p:cNvSpPr/>
          <p:nvPr/>
        </p:nvSpPr>
        <p:spPr>
          <a:xfrm>
            <a:off x="13670384" y="3901907"/>
            <a:ext cx="1136538" cy="9974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3979053" y="2164896"/>
            <a:ext cx="16386217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 trình nào dưới đây có nghiệm trong khoảng (0;1)?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bject 41"/>
              <p:cNvSpPr txBox="1"/>
              <p:nvPr/>
            </p:nvSpPr>
            <p:spPr>
              <a:xfrm>
                <a:off x="3857801" y="3059620"/>
                <a:ext cx="17125522" cy="2401901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         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        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𝟐𝟎𝟏𝟕</m:t>
                          </m:r>
                        </m:sup>
                      </m:sSup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2" name="Object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801" y="3059620"/>
                <a:ext cx="17125522" cy="24019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22"/>
              <p:cNvSpPr>
                <a:spLocks noChangeArrowheads="1"/>
              </p:cNvSpPr>
              <p:nvPr/>
            </p:nvSpPr>
            <p:spPr bwMode="auto">
              <a:xfrm>
                <a:off x="1117688" y="6525397"/>
                <a:ext cx="9216562" cy="754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hàm số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2017</m:t>
                        </m:r>
                      </m:sup>
                    </m:sSup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kumimoji="0" lang="sv-SE" altLang="en-US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7688" y="6525397"/>
                <a:ext cx="9216562" cy="754053"/>
              </a:xfrm>
              <a:prstGeom prst="rect">
                <a:avLst/>
              </a:prstGeom>
              <a:blipFill>
                <a:blip r:embed="rId3"/>
                <a:stretch>
                  <a:fillRect l="-2579" t="-16129" b="-370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bject 68"/>
          <p:cNvSpPr txBox="1"/>
          <p:nvPr/>
        </p:nvSpPr>
        <p:spPr bwMode="auto">
          <a:xfrm>
            <a:off x="4525826" y="6189141"/>
            <a:ext cx="5915025" cy="866775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0" name="Rectangle 23"/>
          <p:cNvSpPr>
            <a:spLocks noChangeArrowheads="1"/>
          </p:cNvSpPr>
          <p:nvPr/>
        </p:nvSpPr>
        <p:spPr bwMode="auto">
          <a:xfrm>
            <a:off x="1090270" y="8966593"/>
            <a:ext cx="357790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sv-SE" altLang="en-US" sz="4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endParaRPr kumimoji="0" lang="sv-SE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Object 70"/>
          <p:cNvSpPr txBox="1"/>
          <p:nvPr/>
        </p:nvSpPr>
        <p:spPr bwMode="auto">
          <a:xfrm>
            <a:off x="8373734" y="7678348"/>
            <a:ext cx="1562100" cy="76200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2" name="Object 71"/>
          <p:cNvSpPr txBox="1"/>
          <p:nvPr/>
        </p:nvSpPr>
        <p:spPr bwMode="auto">
          <a:xfrm>
            <a:off x="11157316" y="7772879"/>
            <a:ext cx="6162675" cy="771525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4" name="Object 73"/>
          <p:cNvSpPr txBox="1"/>
          <p:nvPr/>
        </p:nvSpPr>
        <p:spPr bwMode="auto">
          <a:xfrm>
            <a:off x="3651255" y="8946580"/>
            <a:ext cx="3478212" cy="771525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5" name="Object 74"/>
          <p:cNvSpPr txBox="1"/>
          <p:nvPr/>
        </p:nvSpPr>
        <p:spPr bwMode="auto">
          <a:xfrm>
            <a:off x="6216665" y="10271460"/>
            <a:ext cx="5095875" cy="657225"/>
          </a:xfrm>
          <a:prstGeom prst="rect">
            <a:avLst/>
          </a:prstGeom>
          <a:noFill/>
        </p:spPr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76" name="Object 75"/>
          <p:cNvSpPr txBox="1"/>
          <p:nvPr/>
        </p:nvSpPr>
        <p:spPr bwMode="auto">
          <a:xfrm>
            <a:off x="18829173" y="10353675"/>
            <a:ext cx="1495425" cy="771525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30"/>
              <p:cNvSpPr>
                <a:spLocks noChangeArrowheads="1"/>
              </p:cNvSpPr>
              <p:nvPr/>
            </p:nvSpPr>
            <p:spPr bwMode="auto">
              <a:xfrm>
                <a:off x="1090002" y="7722091"/>
                <a:ext cx="15211408" cy="754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liên tục trên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sv-SE" alt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kumimoji="0" lang="sv-SE" altLang="en-US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7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0002" y="7722091"/>
                <a:ext cx="15211408" cy="754053"/>
              </a:xfrm>
              <a:prstGeom prst="rect">
                <a:avLst/>
              </a:prstGeom>
              <a:blipFill>
                <a:blip r:embed="rId4"/>
                <a:stretch>
                  <a:fillRect l="-1603" t="-17073" b="-3739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ctangle 32"/>
          <p:cNvSpPr>
            <a:spLocks noChangeArrowheads="1"/>
          </p:cNvSpPr>
          <p:nvPr/>
        </p:nvSpPr>
        <p:spPr bwMode="auto">
          <a:xfrm>
            <a:off x="0" y="1990725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en-US" sz="4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endParaRPr kumimoji="0" lang="sv-SE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Rectangle 33"/>
          <p:cNvSpPr>
            <a:spLocks noChangeArrowheads="1"/>
          </p:cNvSpPr>
          <p:nvPr/>
        </p:nvSpPr>
        <p:spPr bwMode="auto">
          <a:xfrm>
            <a:off x="5390361" y="8674483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34"/>
              <p:cNvSpPr>
                <a:spLocks noChangeArrowheads="1"/>
              </p:cNvSpPr>
              <p:nvPr/>
            </p:nvSpPr>
            <p:spPr bwMode="auto">
              <a:xfrm>
                <a:off x="1090002" y="10321574"/>
                <a:ext cx="17204582" cy="754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kumimoji="0" lang="sv-SE" altLang="en-US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phương trình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2017</m:t>
                        </m:r>
                      </m:sup>
                    </m:sSup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kumimoji="0" lang="sv-SE" altLang="en-US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sv-SE" alt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nghiệm trong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81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0002" y="10321574"/>
                <a:ext cx="17204582" cy="754053"/>
              </a:xfrm>
              <a:prstGeom prst="rect">
                <a:avLst/>
              </a:prstGeom>
              <a:blipFill>
                <a:blip r:embed="rId5"/>
                <a:stretch>
                  <a:fillRect l="-1417" t="-16935" b="-3629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30"/>
              <p:cNvSpPr>
                <a:spLocks noChangeArrowheads="1"/>
              </p:cNvSpPr>
              <p:nvPr/>
            </p:nvSpPr>
            <p:spPr bwMode="auto">
              <a:xfrm>
                <a:off x="1090002" y="8933164"/>
                <a:ext cx="5123518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sv-SE" altLang="en-US" sz="40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sz="40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40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0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40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0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4000"/>
              </a:p>
            </p:txBody>
          </p:sp>
        </mc:Choice>
        <mc:Fallback xmlns="">
          <p:sp>
            <p:nvSpPr>
              <p:cNvPr id="59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0002" y="8933164"/>
                <a:ext cx="5123518" cy="707886"/>
              </a:xfrm>
              <a:prstGeom prst="rect">
                <a:avLst/>
              </a:prstGeom>
              <a:blipFill>
                <a:blip r:embed="rId6"/>
                <a:stretch>
                  <a:fillRect l="-4286" t="-17949" b="-3247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804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68" grpId="0"/>
      <p:bldP spid="77" grpId="0"/>
      <p:bldP spid="81" grpId="0"/>
      <p:bldP spid="5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2604</TotalTime>
  <Words>1960</Words>
  <PresentationFormat>Tùy chỉnh</PresentationFormat>
  <Paragraphs>178</Paragraphs>
  <Slides>14</Slides>
  <Notes>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14</vt:i4>
      </vt:variant>
    </vt:vector>
  </HeadingPairs>
  <TitlesOfParts>
    <vt:vector size="21" baseType="lpstr">
      <vt:lpstr>Arial</vt:lpstr>
      <vt:lpstr>AvantGarde-Demi</vt:lpstr>
      <vt:lpstr>Calibri</vt:lpstr>
      <vt:lpstr>Cambria Math</vt:lpstr>
      <vt:lpstr>Tahoma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2020-05-07T17:30:29Z</dcterms:modified>
</cp:coreProperties>
</file>