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6"/>
  </p:notesMasterIdLst>
  <p:sldIdLst>
    <p:sldId id="257" r:id="rId3"/>
    <p:sldId id="256" r:id="rId4"/>
    <p:sldId id="267" r:id="rId5"/>
    <p:sldId id="268" r:id="rId6"/>
    <p:sldId id="260" r:id="rId7"/>
    <p:sldId id="262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59" r:id="rId19"/>
    <p:sldId id="263" r:id="rId20"/>
    <p:sldId id="261" r:id="rId21"/>
    <p:sldId id="258" r:id="rId22"/>
    <p:sldId id="279" r:id="rId23"/>
    <p:sldId id="266" r:id="rId24"/>
    <p:sldId id="287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3" autoAdjust="0"/>
    <p:restoredTop sz="95182" autoAdjust="0"/>
  </p:normalViewPr>
  <p:slideViewPr>
    <p:cSldViewPr snapToGrid="0">
      <p:cViewPr varScale="1">
        <p:scale>
          <a:sx n="102" d="100"/>
          <a:sy n="102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21A17C-6593-6E48-8167-38D4891F43A2}" type="datetimeFigureOut">
              <a:rPr lang="en-VN" smtClean="0"/>
              <a:t>12/14/2023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78A15-33DB-D94E-B605-8434490D8E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6477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165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69560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375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6559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8223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3229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553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413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337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364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8052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2449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svg"/><Relationship Id="rId9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11.jpg"/><Relationship Id="rId9" Type="http://schemas.openxmlformats.org/officeDocument/2006/relationships/image" Target="../media/image5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75/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75/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74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74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47EC2-C637-52E2-205F-3E0DC8658C5A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HĐTN </a:t>
            </a:r>
            <a:r>
              <a:rPr lang="vi-VN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184B07-6F14-35FA-F3C1-CDB69758B546}"/>
              </a:ext>
            </a:extLst>
          </p:cNvPr>
          <p:cNvSpPr txBox="1">
            <a:spLocks/>
          </p:cNvSpPr>
          <p:nvPr/>
        </p:nvSpPr>
        <p:spPr>
          <a:xfrm>
            <a:off x="9063429" y="214971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HĐTN 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A1DFD3-0AC0-8EDC-B0DE-9A02F896D566}"/>
              </a:ext>
            </a:extLst>
          </p:cNvPr>
          <p:cNvSpPr txBox="1">
            <a:spLocks/>
          </p:cNvSpPr>
          <p:nvPr/>
        </p:nvSpPr>
        <p:spPr>
          <a:xfrm>
            <a:off x="0" y="2375113"/>
            <a:ext cx="12037255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7: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Gắn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kết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yêu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thương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DB39B0A-3FA8-0C74-BD31-6744C4FDEAF9}"/>
              </a:ext>
            </a:extLst>
          </p:cNvPr>
          <p:cNvSpPr txBox="1">
            <a:spLocks/>
          </p:cNvSpPr>
          <p:nvPr/>
        </p:nvSpPr>
        <p:spPr>
          <a:xfrm>
            <a:off x="1523999" y="405799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26</a:t>
            </a:r>
          </a:p>
        </p:txBody>
      </p:sp>
    </p:spTree>
    <p:extLst>
      <p:ext uri="{BB962C8B-B14F-4D97-AF65-F5344CB8AC3E}">
        <p14:creationId xmlns:p14="http://schemas.microsoft.com/office/powerpoint/2010/main" val="3011046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15">
            <a:extLst>
              <a:ext uri="{FF2B5EF4-FFF2-40B4-BE49-F238E27FC236}">
                <a16:creationId xmlns:a16="http://schemas.microsoft.com/office/drawing/2014/main" id="{3B79A2C2-7DBE-F0D5-EFAF-F00983FE10AA}"/>
              </a:ext>
            </a:extLst>
          </p:cNvPr>
          <p:cNvSpPr/>
          <p:nvPr/>
        </p:nvSpPr>
        <p:spPr>
          <a:xfrm>
            <a:off x="5863189" y="2659743"/>
            <a:ext cx="5468640" cy="2244416"/>
          </a:xfrm>
          <a:prstGeom prst="wedgeRoundRectCallout">
            <a:avLst>
              <a:gd name="adj1" fmla="val -58661"/>
              <a:gd name="adj2" fmla="val 4752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533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Các thành viên trong nhóm cùng trao đổi để xây dựng cốt truyện, viết kịch bản ra giấy.</a:t>
            </a:r>
            <a:endParaRPr lang="en-US" sz="2533" b="1" i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1" name="Speech Bubble: Rectangle with Corners Rounded 16">
            <a:extLst>
              <a:ext uri="{FF2B5EF4-FFF2-40B4-BE49-F238E27FC236}">
                <a16:creationId xmlns:a16="http://schemas.microsoft.com/office/drawing/2014/main" id="{1CDEC740-0A11-9BCF-E76B-D45D48DF9C14}"/>
              </a:ext>
            </a:extLst>
          </p:cNvPr>
          <p:cNvSpPr/>
          <p:nvPr/>
        </p:nvSpPr>
        <p:spPr>
          <a:xfrm>
            <a:off x="5863189" y="5235955"/>
            <a:ext cx="5455531" cy="1322834"/>
          </a:xfrm>
          <a:prstGeom prst="wedgeRoundRectCallout">
            <a:avLst>
              <a:gd name="adj1" fmla="val -58754"/>
              <a:gd name="adj2" fmla="val -4003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533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Chuẩn bị lời thoại để thể hiện.</a:t>
            </a:r>
            <a:endParaRPr lang="en-US" sz="2533" b="1" i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CA34C4-4CD4-5DE2-AFFE-785003DD03E0}"/>
              </a:ext>
            </a:extLst>
          </p:cNvPr>
          <p:cNvGrpSpPr/>
          <p:nvPr/>
        </p:nvGrpSpPr>
        <p:grpSpPr>
          <a:xfrm>
            <a:off x="3454374" y="1549400"/>
            <a:ext cx="5283251" cy="782101"/>
            <a:chOff x="4834930" y="84190"/>
            <a:chExt cx="7359542" cy="1041403"/>
          </a:xfrm>
        </p:grpSpPr>
        <p:sp>
          <p:nvSpPr>
            <p:cNvPr id="13" name="Round Same Side Corner Rectangle 11">
              <a:extLst>
                <a:ext uri="{FF2B5EF4-FFF2-40B4-BE49-F238E27FC236}">
                  <a16:creationId xmlns:a16="http://schemas.microsoft.com/office/drawing/2014/main" id="{02CA62EB-6D31-6441-95EC-A9DCB38608EE}"/>
                </a:ext>
              </a:extLst>
            </p:cNvPr>
            <p:cNvSpPr/>
            <p:nvPr/>
          </p:nvSpPr>
          <p:spPr>
            <a:xfrm flipV="1">
              <a:off x="4834930" y="84190"/>
              <a:ext cx="7359542" cy="104140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D8F419-4CAB-C9C7-867C-F2A86A06C492}"/>
                </a:ext>
              </a:extLst>
            </p:cNvPr>
            <p:cNvSpPr txBox="1"/>
            <p:nvPr/>
          </p:nvSpPr>
          <p:spPr>
            <a:xfrm>
              <a:off x="5039239" y="242926"/>
              <a:ext cx="6950922" cy="72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 BƯỚC HƯỚNG DẪN</a:t>
              </a:r>
            </a:p>
          </p:txBody>
        </p:sp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CC069CF2-99CC-3874-5A31-13C7B0BE06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6894" y="2659743"/>
            <a:ext cx="3178430" cy="4198257"/>
          </a:xfrm>
          <a:prstGeom prst="rect">
            <a:avLst/>
          </a:prstGeom>
        </p:spPr>
      </p:pic>
      <p:grpSp>
        <p:nvGrpSpPr>
          <p:cNvPr id="16" name="Group 14">
            <a:extLst>
              <a:ext uri="{FF2B5EF4-FFF2-40B4-BE49-F238E27FC236}">
                <a16:creationId xmlns:a16="http://schemas.microsoft.com/office/drawing/2014/main" id="{1F8AB312-559A-00B4-E7E1-C179615AA184}"/>
              </a:ext>
            </a:extLst>
          </p:cNvPr>
          <p:cNvGrpSpPr>
            <a:grpSpLocks noChangeAspect="1"/>
          </p:cNvGrpSpPr>
          <p:nvPr/>
        </p:nvGrpSpPr>
        <p:grpSpPr>
          <a:xfrm>
            <a:off x="538960" y="2659743"/>
            <a:ext cx="642422" cy="612049"/>
            <a:chOff x="0" y="0"/>
            <a:chExt cx="1772920" cy="1689100"/>
          </a:xfrm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00008415-9656-C79C-869F-C6774B280915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EAC7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408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">
            <a:extLst>
              <a:ext uri="{FF2B5EF4-FFF2-40B4-BE49-F238E27FC236}">
                <a16:creationId xmlns:a16="http://schemas.microsoft.com/office/drawing/2014/main" id="{55101BA1-042D-4774-3C24-7AF0E4CDE66E}"/>
              </a:ext>
            </a:extLst>
          </p:cNvPr>
          <p:cNvGrpSpPr>
            <a:grpSpLocks noChangeAspect="1"/>
          </p:cNvGrpSpPr>
          <p:nvPr/>
        </p:nvGrpSpPr>
        <p:grpSpPr>
          <a:xfrm>
            <a:off x="538960" y="2659743"/>
            <a:ext cx="642422" cy="612049"/>
            <a:chOff x="0" y="0"/>
            <a:chExt cx="1772920" cy="1689100"/>
          </a:xfrm>
        </p:grpSpPr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id="{DE603EEB-6C24-3044-662F-B506A72026C7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EAC7"/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</p:grpSp>
      <p:sp>
        <p:nvSpPr>
          <p:cNvPr id="10" name="Speech Bubble: Rectangle with Corners Rounded 15">
            <a:extLst>
              <a:ext uri="{FF2B5EF4-FFF2-40B4-BE49-F238E27FC236}">
                <a16:creationId xmlns:a16="http://schemas.microsoft.com/office/drawing/2014/main" id="{3B79A2C2-7DBE-F0D5-EFAF-F00983FE10AA}"/>
              </a:ext>
            </a:extLst>
          </p:cNvPr>
          <p:cNvSpPr/>
          <p:nvPr/>
        </p:nvSpPr>
        <p:spPr>
          <a:xfrm>
            <a:off x="5863189" y="2659743"/>
            <a:ext cx="5468640" cy="1322834"/>
          </a:xfrm>
          <a:prstGeom prst="wedgeRoundRectCallout">
            <a:avLst>
              <a:gd name="adj1" fmla="val -58661"/>
              <a:gd name="adj2" fmla="val 4752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Phân chia thể hiện các nhân vật trong câu chuyện.</a:t>
            </a:r>
            <a:endParaRPr lang="en-US" sz="2400" b="1" i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1" name="Speech Bubble: Rectangle with Corners Rounded 16">
            <a:extLst>
              <a:ext uri="{FF2B5EF4-FFF2-40B4-BE49-F238E27FC236}">
                <a16:creationId xmlns:a16="http://schemas.microsoft.com/office/drawing/2014/main" id="{1CDEC740-0A11-9BCF-E76B-D45D48DF9C14}"/>
              </a:ext>
            </a:extLst>
          </p:cNvPr>
          <p:cNvSpPr/>
          <p:nvPr/>
        </p:nvSpPr>
        <p:spPr>
          <a:xfrm>
            <a:off x="5863189" y="4310819"/>
            <a:ext cx="5455531" cy="2247970"/>
          </a:xfrm>
          <a:prstGeom prst="wedgeRoundRectCallout">
            <a:avLst>
              <a:gd name="adj1" fmla="val -58754"/>
              <a:gd name="adj2" fmla="val -4003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Sắp xếp hình chân dung các thành viên trong gia đình đã làm ở </a:t>
            </a:r>
            <a:r>
              <a:rPr lang="vi-VN" sz="23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Hoạt động 3 </a:t>
            </a:r>
            <a:r>
              <a:rPr lang="vi-VN" sz="23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vào hộp rối cho phù hợp với cốt truyện đã xây dựng.</a:t>
            </a:r>
            <a:endParaRPr lang="en-US" sz="2300" b="1" i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CA34C4-4CD4-5DE2-AFFE-785003DD03E0}"/>
              </a:ext>
            </a:extLst>
          </p:cNvPr>
          <p:cNvGrpSpPr/>
          <p:nvPr/>
        </p:nvGrpSpPr>
        <p:grpSpPr>
          <a:xfrm>
            <a:off x="3454374" y="1549400"/>
            <a:ext cx="5283251" cy="782101"/>
            <a:chOff x="4834930" y="84190"/>
            <a:chExt cx="7359542" cy="1041403"/>
          </a:xfrm>
        </p:grpSpPr>
        <p:sp>
          <p:nvSpPr>
            <p:cNvPr id="13" name="Round Same Side Corner Rectangle 11">
              <a:extLst>
                <a:ext uri="{FF2B5EF4-FFF2-40B4-BE49-F238E27FC236}">
                  <a16:creationId xmlns:a16="http://schemas.microsoft.com/office/drawing/2014/main" id="{02CA62EB-6D31-6441-95EC-A9DCB38608EE}"/>
                </a:ext>
              </a:extLst>
            </p:cNvPr>
            <p:cNvSpPr/>
            <p:nvPr/>
          </p:nvSpPr>
          <p:spPr>
            <a:xfrm flipV="1">
              <a:off x="4834930" y="84190"/>
              <a:ext cx="7359542" cy="1041403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ED8F419-4CAB-C9C7-867C-F2A86A06C492}"/>
                </a:ext>
              </a:extLst>
            </p:cNvPr>
            <p:cNvSpPr txBox="1"/>
            <p:nvPr/>
          </p:nvSpPr>
          <p:spPr>
            <a:xfrm>
              <a:off x="5039239" y="242926"/>
              <a:ext cx="6950922" cy="723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 BƯỚC HƯỚNG DẪN</a:t>
              </a:r>
            </a:p>
          </p:txBody>
        </p:sp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CC069CF2-99CC-3874-5A31-13C7B0BE06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86894" y="2659743"/>
            <a:ext cx="3178430" cy="419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5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B17F079E-1123-4E17-E91D-46CDE8D47F9A}"/>
              </a:ext>
            </a:extLst>
          </p:cNvPr>
          <p:cNvSpPr/>
          <p:nvPr/>
        </p:nvSpPr>
        <p:spPr>
          <a:xfrm rot="3560178">
            <a:off x="706026" y="2576261"/>
            <a:ext cx="1212179" cy="934915"/>
          </a:xfrm>
          <a:custGeom>
            <a:avLst/>
            <a:gdLst/>
            <a:ahLst/>
            <a:cxnLst/>
            <a:rect l="l" t="t" r="r" b="b"/>
            <a:pathLst>
              <a:path w="2713604" h="1366978">
                <a:moveTo>
                  <a:pt x="0" y="0"/>
                </a:moveTo>
                <a:lnTo>
                  <a:pt x="2713605" y="0"/>
                </a:lnTo>
                <a:lnTo>
                  <a:pt x="2713605" y="1366978"/>
                </a:lnTo>
                <a:lnTo>
                  <a:pt x="0" y="13669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AB722C08-1A5E-F301-24C8-912E4401CF25}"/>
              </a:ext>
            </a:extLst>
          </p:cNvPr>
          <p:cNvSpPr/>
          <p:nvPr/>
        </p:nvSpPr>
        <p:spPr>
          <a:xfrm>
            <a:off x="1709052" y="1750422"/>
            <a:ext cx="8773895" cy="4724103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 sz="800" dirty="0">
                <a:latin typeface="UTM Avo" panose="02040603050506020204" pitchFamily="18"/>
                <a:cs typeface="Arial" panose="020B0604020202020204" pitchFamily="34" charset="0"/>
              </a:rPr>
              <a:t>z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CCFBAAE2-98A6-95B8-CFC5-98FDF54FD224}"/>
              </a:ext>
            </a:extLst>
          </p:cNvPr>
          <p:cNvSpPr txBox="1"/>
          <p:nvPr/>
        </p:nvSpPr>
        <p:spPr>
          <a:xfrm>
            <a:off x="2781298" y="3043719"/>
            <a:ext cx="6629401" cy="2137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Sau khi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kịch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luyện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chuyện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rối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8" name="Picture 17" descr="A cartoon character holding a pencil&#10;&#10;Description automatically generated with medium confidence">
            <a:extLst>
              <a:ext uri="{FF2B5EF4-FFF2-40B4-BE49-F238E27FC236}">
                <a16:creationId xmlns:a16="http://schemas.microsoft.com/office/drawing/2014/main" id="{656EA38A-0C44-3C20-57DE-56353B218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998" y="1738539"/>
            <a:ext cx="2002294" cy="1690461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24D2CA7B-F5BC-4123-ECC9-8F746E1EF3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4864894"/>
            <a:ext cx="3937000" cy="199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2BEAF6-657C-46DB-09FB-24D516137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0211" y="2133600"/>
            <a:ext cx="9431577" cy="3810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AC53655-6252-BF49-C039-32E6308C2266}"/>
              </a:ext>
            </a:extLst>
          </p:cNvPr>
          <p:cNvGrpSpPr/>
          <p:nvPr/>
        </p:nvGrpSpPr>
        <p:grpSpPr>
          <a:xfrm>
            <a:off x="3670490" y="1755432"/>
            <a:ext cx="4851019" cy="991857"/>
            <a:chOff x="5264219" y="1516582"/>
            <a:chExt cx="7276528" cy="1487785"/>
          </a:xfrm>
        </p:grpSpPr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3EA1EE72-8C29-C4AE-83B8-6581672BC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426778" y="1516582"/>
              <a:ext cx="6951410" cy="14877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BF77E26-09C4-5A50-ED0B-4CB4DCF90A8E}"/>
                </a:ext>
              </a:extLst>
            </p:cNvPr>
            <p:cNvSpPr txBox="1"/>
            <p:nvPr/>
          </p:nvSpPr>
          <p:spPr>
            <a:xfrm>
              <a:off x="5264219" y="1803094"/>
              <a:ext cx="7276528" cy="908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CHIA SẺ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97AA32D-BF75-D905-DFF4-96A728E8C66A}"/>
              </a:ext>
            </a:extLst>
          </p:cNvPr>
          <p:cNvSpPr txBox="1"/>
          <p:nvPr/>
        </p:nvSpPr>
        <p:spPr>
          <a:xfrm>
            <a:off x="2393964" y="2946208"/>
            <a:ext cx="7404071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thúc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 kể câu chuyện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rối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trước lớp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chia sẻ cảm nhận về các câu chuyện được nghe.</a:t>
            </a:r>
            <a:endParaRPr lang="en-US" sz="2400" i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C441136-D215-B238-9056-D27D0151FED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6713" y="4532439"/>
            <a:ext cx="3100749" cy="2325561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32669CA2-2C2F-100E-3DFC-1EBE0F412CE9}"/>
              </a:ext>
            </a:extLst>
          </p:cNvPr>
          <p:cNvSpPr/>
          <p:nvPr/>
        </p:nvSpPr>
        <p:spPr>
          <a:xfrm>
            <a:off x="973484" y="1711977"/>
            <a:ext cx="965200" cy="914351"/>
          </a:xfrm>
          <a:custGeom>
            <a:avLst/>
            <a:gdLst/>
            <a:ahLst/>
            <a:cxnLst/>
            <a:rect l="l" t="t" r="r" b="b"/>
            <a:pathLst>
              <a:path w="1770002" h="1699202">
                <a:moveTo>
                  <a:pt x="0" y="0"/>
                </a:moveTo>
                <a:lnTo>
                  <a:pt x="1770002" y="0"/>
                </a:lnTo>
                <a:lnTo>
                  <a:pt x="1770002" y="1699202"/>
                </a:lnTo>
                <a:lnTo>
                  <a:pt x="0" y="16992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C5D1B50-61A9-61E8-2166-ACF71EAFDA7B}"/>
              </a:ext>
            </a:extLst>
          </p:cNvPr>
          <p:cNvSpPr/>
          <p:nvPr/>
        </p:nvSpPr>
        <p:spPr>
          <a:xfrm rot="1651635">
            <a:off x="10352557" y="5465816"/>
            <a:ext cx="757221" cy="656030"/>
          </a:xfrm>
          <a:custGeom>
            <a:avLst/>
            <a:gdLst/>
            <a:ahLst/>
            <a:cxnLst/>
            <a:rect l="l" t="t" r="r" b="b"/>
            <a:pathLst>
              <a:path w="2069075" h="1841477">
                <a:moveTo>
                  <a:pt x="0" y="0"/>
                </a:moveTo>
                <a:lnTo>
                  <a:pt x="2069075" y="0"/>
                </a:lnTo>
                <a:lnTo>
                  <a:pt x="2069075" y="1841477"/>
                </a:lnTo>
                <a:lnTo>
                  <a:pt x="0" y="1841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77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3">
            <a:extLst>
              <a:ext uri="{FF2B5EF4-FFF2-40B4-BE49-F238E27FC236}">
                <a16:creationId xmlns:a16="http://schemas.microsoft.com/office/drawing/2014/main" id="{5F418C5E-A3B3-C476-E055-C8C7930DDAF7}"/>
              </a:ext>
            </a:extLst>
          </p:cNvPr>
          <p:cNvSpPr/>
          <p:nvPr/>
        </p:nvSpPr>
        <p:spPr>
          <a:xfrm>
            <a:off x="1039887" y="2085778"/>
            <a:ext cx="8600367" cy="4324286"/>
          </a:xfrm>
          <a:custGeom>
            <a:avLst/>
            <a:gdLst/>
            <a:ahLst/>
            <a:cxnLst/>
            <a:rect l="l" t="t" r="r" b="b"/>
            <a:pathLst>
              <a:path w="3233469" h="2130752">
                <a:moveTo>
                  <a:pt x="32161" y="0"/>
                </a:moveTo>
                <a:lnTo>
                  <a:pt x="3201308" y="0"/>
                </a:lnTo>
                <a:cubicBezTo>
                  <a:pt x="3209838" y="0"/>
                  <a:pt x="3218018" y="3388"/>
                  <a:pt x="3224049" y="9420"/>
                </a:cubicBezTo>
                <a:cubicBezTo>
                  <a:pt x="3230081" y="15451"/>
                  <a:pt x="3233469" y="23631"/>
                  <a:pt x="3233469" y="32161"/>
                </a:cubicBezTo>
                <a:lnTo>
                  <a:pt x="3233469" y="2098591"/>
                </a:lnTo>
                <a:cubicBezTo>
                  <a:pt x="3233469" y="2107120"/>
                  <a:pt x="3230081" y="2115301"/>
                  <a:pt x="3224049" y="2121332"/>
                </a:cubicBezTo>
                <a:cubicBezTo>
                  <a:pt x="3218018" y="2127363"/>
                  <a:pt x="3209838" y="2130752"/>
                  <a:pt x="3201308" y="2130752"/>
                </a:cubicBezTo>
                <a:lnTo>
                  <a:pt x="32161" y="2130752"/>
                </a:lnTo>
                <a:cubicBezTo>
                  <a:pt x="23631" y="2130752"/>
                  <a:pt x="15451" y="2127363"/>
                  <a:pt x="9420" y="2121332"/>
                </a:cubicBezTo>
                <a:cubicBezTo>
                  <a:pt x="3388" y="2115301"/>
                  <a:pt x="0" y="2107120"/>
                  <a:pt x="0" y="2098591"/>
                </a:cubicBezTo>
                <a:lnTo>
                  <a:pt x="0" y="32161"/>
                </a:lnTo>
                <a:cubicBezTo>
                  <a:pt x="0" y="23631"/>
                  <a:pt x="3388" y="15451"/>
                  <a:pt x="9420" y="9420"/>
                </a:cubicBezTo>
                <a:cubicBezTo>
                  <a:pt x="15451" y="3388"/>
                  <a:pt x="23631" y="0"/>
                  <a:pt x="32161" y="0"/>
                </a:cubicBezTo>
                <a:close/>
              </a:path>
            </a:pathLst>
          </a:custGeom>
          <a:solidFill>
            <a:srgbClr val="4BACC6">
              <a:lumMod val="20000"/>
              <a:lumOff val="80000"/>
            </a:srgbClr>
          </a:solid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AECE408-3F95-1EE6-0564-2AE78AF9C3AF}"/>
              </a:ext>
            </a:extLst>
          </p:cNvPr>
          <p:cNvGrpSpPr/>
          <p:nvPr/>
        </p:nvGrpSpPr>
        <p:grpSpPr>
          <a:xfrm>
            <a:off x="2092521" y="1583234"/>
            <a:ext cx="6495097" cy="827055"/>
            <a:chOff x="3619170" y="659644"/>
            <a:chExt cx="9742645" cy="1240583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AD8E4E2A-7EB7-93F3-3C8B-1C4D12E8A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154632" y="659644"/>
              <a:ext cx="8663265" cy="124058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3F87EE5-948E-1647-5F5E-38CBC9E67300}"/>
                </a:ext>
              </a:extLst>
            </p:cNvPr>
            <p:cNvSpPr txBox="1"/>
            <p:nvPr/>
          </p:nvSpPr>
          <p:spPr>
            <a:xfrm>
              <a:off x="3619170" y="909026"/>
              <a:ext cx="9742645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KẾT LUẬN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B5108AE-5FA2-0856-8525-557219FAB0F6}"/>
              </a:ext>
            </a:extLst>
          </p:cNvPr>
          <p:cNvSpPr txBox="1"/>
          <p:nvPr/>
        </p:nvSpPr>
        <p:spPr>
          <a:xfrm>
            <a:off x="1419414" y="2490892"/>
            <a:ext cx="7840036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Mỗi câu chuyện của các em đều chứa đựng những kỉ niệm, tình cảm yêu thương mà các em dành cho gia đình mình. 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 defTabSz="60963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 em hãy tích cực thực hiện những việc làm cụ thể, phù hợp với lứa tuổi để gắn kết yêu thương giữa các thành viên trong gia đình.</a:t>
            </a:r>
          </a:p>
        </p:txBody>
      </p:sp>
      <p:pic>
        <p:nvPicPr>
          <p:cNvPr id="31" name="Picture 14">
            <a:extLst>
              <a:ext uri="{FF2B5EF4-FFF2-40B4-BE49-F238E27FC236}">
                <a16:creationId xmlns:a16="http://schemas.microsoft.com/office/drawing/2014/main" id="{8812A468-87F3-1ABC-3602-C9B660E771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8935688" y="1898569"/>
            <a:ext cx="853706" cy="504463"/>
          </a:xfrm>
          <a:prstGeom prst="rect">
            <a:avLst/>
          </a:prstGeom>
        </p:spPr>
      </p:pic>
      <p:pic>
        <p:nvPicPr>
          <p:cNvPr id="32" name="Picture 31" descr="A family photo of a person person and children&#10;&#10;Description automatically generated">
            <a:extLst>
              <a:ext uri="{FF2B5EF4-FFF2-40B4-BE49-F238E27FC236}">
                <a16:creationId xmlns:a16="http://schemas.microsoft.com/office/drawing/2014/main" id="{7EDB0950-A272-9854-8ADA-C6286BAF59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058" y="5038600"/>
            <a:ext cx="2540227" cy="194854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060EB4F-4C50-8995-EBEF-CAE14E4F5EDB}"/>
              </a:ext>
            </a:extLst>
          </p:cNvPr>
          <p:cNvGrpSpPr/>
          <p:nvPr/>
        </p:nvGrpSpPr>
        <p:grpSpPr>
          <a:xfrm>
            <a:off x="567331" y="5682261"/>
            <a:ext cx="942558" cy="942558"/>
            <a:chOff x="8437081" y="7079288"/>
            <a:chExt cx="1413837" cy="1413837"/>
          </a:xfrm>
        </p:grpSpPr>
        <p:grpSp>
          <p:nvGrpSpPr>
            <p:cNvPr id="39" name="Group 12">
              <a:extLst>
                <a:ext uri="{FF2B5EF4-FFF2-40B4-BE49-F238E27FC236}">
                  <a16:creationId xmlns:a16="http://schemas.microsoft.com/office/drawing/2014/main" id="{05B077EA-45CF-FECD-2BE2-7A3ADF8CC6AB}"/>
                </a:ext>
              </a:extLst>
            </p:cNvPr>
            <p:cNvGrpSpPr/>
            <p:nvPr/>
          </p:nvGrpSpPr>
          <p:grpSpPr>
            <a:xfrm>
              <a:off x="8437081" y="7079288"/>
              <a:ext cx="1413837" cy="1413837"/>
              <a:chOff x="0" y="0"/>
              <a:chExt cx="6350000" cy="6350000"/>
            </a:xfrm>
          </p:grpSpPr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79A3224E-FD70-7083-C1BE-E12ABBF6F1F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D7958"/>
              </a:solidFill>
            </p:spPr>
            <p:txBody>
              <a:bodyPr/>
              <a:lstStyle/>
              <a:p>
                <a:pPr defTabSz="609630"/>
                <a:endParaRPr lang="en-US" sz="80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65FC2853-0E0D-D3E2-EA14-91715C9B821C}"/>
                </a:ext>
              </a:extLst>
            </p:cNvPr>
            <p:cNvSpPr/>
            <p:nvPr/>
          </p:nvSpPr>
          <p:spPr>
            <a:xfrm rot="574518">
              <a:off x="8600708" y="7533575"/>
              <a:ext cx="1086585" cy="505262"/>
            </a:xfrm>
            <a:custGeom>
              <a:avLst/>
              <a:gdLst/>
              <a:ahLst/>
              <a:cxnLst/>
              <a:rect l="l" t="t" r="r" b="b"/>
              <a:pathLst>
                <a:path w="1086585" h="505262">
                  <a:moveTo>
                    <a:pt x="0" y="0"/>
                  </a:moveTo>
                  <a:lnTo>
                    <a:pt x="1086584" y="0"/>
                  </a:lnTo>
                  <a:lnTo>
                    <a:pt x="1086584" y="505262"/>
                  </a:lnTo>
                  <a:lnTo>
                    <a:pt x="0" y="5052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80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475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C67E8064-3079-4D57-FFC8-CA0414B1D382}"/>
              </a:ext>
            </a:extLst>
          </p:cNvPr>
          <p:cNvGrpSpPr/>
          <p:nvPr/>
        </p:nvGrpSpPr>
        <p:grpSpPr>
          <a:xfrm>
            <a:off x="0" y="1477642"/>
            <a:ext cx="11186340" cy="1351309"/>
            <a:chOff x="-64565" y="1860822"/>
            <a:chExt cx="16779510" cy="2026963"/>
          </a:xfrm>
        </p:grpSpPr>
        <p:sp>
          <p:nvSpPr>
            <p:cNvPr id="36" name="AutoShape 24">
              <a:extLst>
                <a:ext uri="{FF2B5EF4-FFF2-40B4-BE49-F238E27FC236}">
                  <a16:creationId xmlns:a16="http://schemas.microsoft.com/office/drawing/2014/main" id="{CB947F04-FCE5-6710-554C-6B24CDA715F6}"/>
                </a:ext>
              </a:extLst>
            </p:cNvPr>
            <p:cNvSpPr/>
            <p:nvPr/>
          </p:nvSpPr>
          <p:spPr>
            <a:xfrm>
              <a:off x="-64565" y="2046328"/>
              <a:ext cx="15773400" cy="1716552"/>
            </a:xfrm>
            <a:prstGeom prst="rect">
              <a:avLst/>
            </a:prstGeom>
            <a:solidFill>
              <a:srgbClr val="FFF3CD"/>
            </a:solidFill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pic>
          <p:nvPicPr>
            <p:cNvPr id="37" name="Picture 8">
              <a:extLst>
                <a:ext uri="{FF2B5EF4-FFF2-40B4-BE49-F238E27FC236}">
                  <a16:creationId xmlns:a16="http://schemas.microsoft.com/office/drawing/2014/main" id="{077886AA-6F60-1359-471C-8636122DD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4702724" y="1860822"/>
              <a:ext cx="2012221" cy="2026963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02FC21F-594F-4045-E870-2AC0B59A5BF0}"/>
                </a:ext>
              </a:extLst>
            </p:cNvPr>
            <p:cNvSpPr/>
            <p:nvPr/>
          </p:nvSpPr>
          <p:spPr>
            <a:xfrm>
              <a:off x="413688" y="2504971"/>
              <a:ext cx="14152148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xem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đoạn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video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dưới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đây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43" name="THVL _ Bóng mát tâm hồn_ Bài học quý giá về tình cảm gia đình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C888086-FEE6-997A-1371-F0A41ECB92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5124" y="3172964"/>
            <a:ext cx="4806263" cy="270352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77D6CB1-B017-ABC6-B831-A820F142FFEF}"/>
              </a:ext>
            </a:extLst>
          </p:cNvPr>
          <p:cNvGrpSpPr/>
          <p:nvPr/>
        </p:nvGrpSpPr>
        <p:grpSpPr>
          <a:xfrm>
            <a:off x="215661" y="2733624"/>
            <a:ext cx="6406330" cy="3804472"/>
            <a:chOff x="259802" y="3490007"/>
            <a:chExt cx="9609495" cy="570670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801A02F-E842-9313-2D2F-547F623211E1}"/>
                </a:ext>
              </a:extLst>
            </p:cNvPr>
            <p:cNvGrpSpPr/>
            <p:nvPr/>
          </p:nvGrpSpPr>
          <p:grpSpPr>
            <a:xfrm>
              <a:off x="259802" y="3490007"/>
              <a:ext cx="9609495" cy="4678013"/>
              <a:chOff x="142295" y="3487946"/>
              <a:chExt cx="9609495" cy="4678013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29D3EA75-4DA9-F1AF-B98D-BEAC77F875DA}"/>
                  </a:ext>
                </a:extLst>
              </p:cNvPr>
              <p:cNvGrpSpPr/>
              <p:nvPr/>
            </p:nvGrpSpPr>
            <p:grpSpPr>
              <a:xfrm>
                <a:off x="521992" y="4201886"/>
                <a:ext cx="9229798" cy="3964073"/>
                <a:chOff x="371401" y="4254793"/>
                <a:chExt cx="9229798" cy="3964073"/>
              </a:xfrm>
            </p:grpSpPr>
            <p:grpSp>
              <p:nvGrpSpPr>
                <p:cNvPr id="49" name="Group 2">
                  <a:extLst>
                    <a:ext uri="{FF2B5EF4-FFF2-40B4-BE49-F238E27FC236}">
                      <a16:creationId xmlns:a16="http://schemas.microsoft.com/office/drawing/2014/main" id="{069BFD67-1FA5-D824-766A-DD1DFC012E06}"/>
                    </a:ext>
                  </a:extLst>
                </p:cNvPr>
                <p:cNvGrpSpPr/>
                <p:nvPr/>
              </p:nvGrpSpPr>
              <p:grpSpPr>
                <a:xfrm rot="5400000">
                  <a:off x="3004263" y="1621931"/>
                  <a:ext cx="3964073" cy="9229798"/>
                  <a:chOff x="0" y="2"/>
                  <a:chExt cx="3886346" cy="10502789"/>
                </a:xfrm>
              </p:grpSpPr>
              <p:sp>
                <p:nvSpPr>
                  <p:cNvPr id="51" name="Freeform 3">
                    <a:extLst>
                      <a:ext uri="{FF2B5EF4-FFF2-40B4-BE49-F238E27FC236}">
                        <a16:creationId xmlns:a16="http://schemas.microsoft.com/office/drawing/2014/main" id="{E1B831EA-4CC5-5821-F352-0E87CF033796}"/>
                      </a:ext>
                    </a:extLst>
                  </p:cNvPr>
                  <p:cNvSpPr/>
                  <p:nvPr/>
                </p:nvSpPr>
                <p:spPr>
                  <a:xfrm>
                    <a:off x="1" y="1243330"/>
                    <a:ext cx="3886341" cy="92594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0000" h="9259460">
                        <a:moveTo>
                          <a:pt x="5080000" y="1466850"/>
                        </a:moveTo>
                        <a:lnTo>
                          <a:pt x="5080000" y="9259460"/>
                        </a:lnTo>
                        <a:lnTo>
                          <a:pt x="0" y="9259460"/>
                        </a:lnTo>
                        <a:lnTo>
                          <a:pt x="0" y="1466850"/>
                        </a:lnTo>
                        <a:lnTo>
                          <a:pt x="2540000" y="0"/>
                        </a:lnTo>
                        <a:close/>
                      </a:path>
                    </a:pathLst>
                  </a:custGeom>
                  <a:solidFill>
                    <a:srgbClr val="FFD6CE"/>
                  </a:solidFill>
                </p:spPr>
                <p:txBody>
                  <a:bodyPr/>
                  <a:lstStyle/>
                  <a:p>
                    <a:pPr marL="0" marR="0" lvl="0" indent="0" defTabSz="60963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/>
                    </a:endParaRPr>
                  </a:p>
                </p:txBody>
              </p:sp>
              <p:sp>
                <p:nvSpPr>
                  <p:cNvPr id="52" name="Freeform 4">
                    <a:extLst>
                      <a:ext uri="{FF2B5EF4-FFF2-40B4-BE49-F238E27FC236}">
                        <a16:creationId xmlns:a16="http://schemas.microsoft.com/office/drawing/2014/main" id="{ED03F6F4-07AD-39B3-E0E2-73CCA2D0FC54}"/>
                      </a:ext>
                    </a:extLst>
                  </p:cNvPr>
                  <p:cNvSpPr/>
                  <p:nvPr/>
                </p:nvSpPr>
                <p:spPr>
                  <a:xfrm>
                    <a:off x="0" y="2"/>
                    <a:ext cx="3886346" cy="27101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0000" h="2710180">
                        <a:moveTo>
                          <a:pt x="2540000" y="0"/>
                        </a:moveTo>
                        <a:lnTo>
                          <a:pt x="0" y="1466850"/>
                        </a:lnTo>
                        <a:lnTo>
                          <a:pt x="0" y="2710180"/>
                        </a:lnTo>
                        <a:lnTo>
                          <a:pt x="2540000" y="1243330"/>
                        </a:lnTo>
                        <a:lnTo>
                          <a:pt x="5080000" y="2710180"/>
                        </a:lnTo>
                        <a:lnTo>
                          <a:pt x="5080000" y="1466850"/>
                        </a:lnTo>
                        <a:cubicBezTo>
                          <a:pt x="5080000" y="1466850"/>
                          <a:pt x="2540000" y="0"/>
                          <a:pt x="2540000" y="0"/>
                        </a:cubicBezTo>
                        <a:close/>
                      </a:path>
                    </a:pathLst>
                  </a:custGeom>
                  <a:solidFill>
                    <a:srgbClr val="E18989"/>
                  </a:solidFill>
                </p:spPr>
                <p:txBody>
                  <a:bodyPr/>
                  <a:lstStyle/>
                  <a:p>
                    <a:pPr marL="0" marR="0" lvl="0" indent="0" defTabSz="60963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Avo" panose="02040603050506020204" pitchFamily="18"/>
                    </a:endParaRPr>
                  </a:p>
                </p:txBody>
              </p:sp>
            </p:grp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CD8F1BAA-DBE9-E5D8-595F-2C32890FA34B}"/>
                    </a:ext>
                  </a:extLst>
                </p:cNvPr>
                <p:cNvSpPr txBox="1"/>
                <p:nvPr/>
              </p:nvSpPr>
              <p:spPr>
                <a:xfrm>
                  <a:off x="959998" y="5642679"/>
                  <a:ext cx="6959976" cy="16827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60963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Em rút ra được bài học gì từ </a:t>
                  </a:r>
                  <a:r>
                    <a:rPr kumimoji="0" lang="vi-VN" sz="2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video</a:t>
                  </a:r>
                  <a:r>
                    <a:rPr kumimoji="0" lang="vi-VN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UTM Avo" panose="02040603050506020204" pitchFamily="18"/>
                      <a:ea typeface="Calibri" panose="020F0502020204030204" pitchFamily="34" charset="0"/>
                      <a:cs typeface="Arial" panose="020B0604020202020204" pitchFamily="34" charset="0"/>
                    </a:rPr>
                    <a:t> trên?</a:t>
                  </a:r>
                </a:p>
              </p:txBody>
            </p:sp>
          </p:grpSp>
          <p:pic>
            <p:nvPicPr>
              <p:cNvPr id="48" name="Picture 7">
                <a:extLst>
                  <a:ext uri="{FF2B5EF4-FFF2-40B4-BE49-F238E27FC236}">
                    <a16:creationId xmlns:a16="http://schemas.microsoft.com/office/drawing/2014/main" id="{C3BAEEFB-FDD6-188E-DB58-A26BEE46E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20587822">
                <a:off x="142295" y="3487946"/>
                <a:ext cx="1799697" cy="2239125"/>
              </a:xfrm>
              <a:prstGeom prst="rect">
                <a:avLst/>
              </a:prstGeom>
            </p:spPr>
          </p:pic>
        </p:grpSp>
        <p:pic>
          <p:nvPicPr>
            <p:cNvPr id="46" name="Picture 10">
              <a:extLst>
                <a:ext uri="{FF2B5EF4-FFF2-40B4-BE49-F238E27FC236}">
                  <a16:creationId xmlns:a16="http://schemas.microsoft.com/office/drawing/2014/main" id="{C85D2CE7-318E-3198-38CD-54EF9B646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15913" y="7315811"/>
              <a:ext cx="2487146" cy="1880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363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392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Lời chúc Ngày Quốc tế Hạnh phúc 20/3 hay nhất">
            <a:extLst>
              <a:ext uri="{FF2B5EF4-FFF2-40B4-BE49-F238E27FC236}">
                <a16:creationId xmlns:a16="http://schemas.microsoft.com/office/drawing/2014/main" id="{51F2ABBE-F989-5A7D-96B4-87400448E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145" y="1688777"/>
            <a:ext cx="4788920" cy="269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Kỷ niệm ngày Gia đình Việt Nam 28/6">
            <a:extLst>
              <a:ext uri="{FF2B5EF4-FFF2-40B4-BE49-F238E27FC236}">
                <a16:creationId xmlns:a16="http://schemas.microsoft.com/office/drawing/2014/main" id="{37BC2681-C7FB-858A-5BEC-58AA54184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4"/>
          <a:stretch/>
        </p:blipFill>
        <p:spPr bwMode="auto">
          <a:xfrm>
            <a:off x="6618229" y="1688482"/>
            <a:ext cx="4409509" cy="269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Ý NGHĨA NGÀY GIA ĐÌNH VIỆT NAM – CDC An Giang">
            <a:extLst>
              <a:ext uri="{FF2B5EF4-FFF2-40B4-BE49-F238E27FC236}">
                <a16:creationId xmlns:a16="http://schemas.microsoft.com/office/drawing/2014/main" id="{09FB6AEA-E3DF-9911-047E-71025D3F0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995" y="4384939"/>
            <a:ext cx="4788920" cy="251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Nguồn gốc, ý nghĩa của Ngày Gia đình Việt Nam 2023">
            <a:extLst>
              <a:ext uri="{FF2B5EF4-FFF2-40B4-BE49-F238E27FC236}">
                <a16:creationId xmlns:a16="http://schemas.microsoft.com/office/drawing/2014/main" id="{35E55A93-21D5-A3E4-263B-5FF9F8F14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18" y="4384939"/>
            <a:ext cx="4788920" cy="264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906DCF2-3FF0-314B-D614-23F813272246}"/>
              </a:ext>
            </a:extLst>
          </p:cNvPr>
          <p:cNvGrpSpPr/>
          <p:nvPr/>
        </p:nvGrpSpPr>
        <p:grpSpPr>
          <a:xfrm>
            <a:off x="2829665" y="2614978"/>
            <a:ext cx="6908800" cy="3539921"/>
            <a:chOff x="-1" y="3086103"/>
            <a:chExt cx="10363200" cy="5309882"/>
          </a:xfrm>
        </p:grpSpPr>
        <p:sp>
          <p:nvSpPr>
            <p:cNvPr id="7" name="Round Same Side Corner Rectangle 3">
              <a:extLst>
                <a:ext uri="{FF2B5EF4-FFF2-40B4-BE49-F238E27FC236}">
                  <a16:creationId xmlns:a16="http://schemas.microsoft.com/office/drawing/2014/main" id="{63EC2BF6-2996-84CD-7209-1F46F4DCAF73}"/>
                </a:ext>
              </a:extLst>
            </p:cNvPr>
            <p:cNvSpPr/>
            <p:nvPr/>
          </p:nvSpPr>
          <p:spPr>
            <a:xfrm rot="5400000">
              <a:off x="2526658" y="559444"/>
              <a:ext cx="5309882" cy="103632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UTM Avo" panose="02040603050506020204" pitchFamily="18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FE21339-145C-249C-BFF4-AFB93EDA8C40}"/>
                </a:ext>
              </a:extLst>
            </p:cNvPr>
            <p:cNvSpPr txBox="1"/>
            <p:nvPr/>
          </p:nvSpPr>
          <p:spPr>
            <a:xfrm>
              <a:off x="461962" y="3420504"/>
              <a:ext cx="9439277" cy="4314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UTM Avo" panose="02040603050506020204" pitchFamily="18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/>
                  <a:cs typeface="Arial" panose="020B0604020202020204" pitchFamily="34" charset="0"/>
                </a:rPr>
                <a:t>rút</a:t>
              </a:r>
              <a:r>
                <a:rPr lang="en-US" sz="28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/>
                  <a:cs typeface="Arial" panose="020B0604020202020204" pitchFamily="34" charset="0"/>
                </a:rPr>
                <a:t>ra</a:t>
              </a:r>
              <a:r>
                <a:rPr lang="en-US" sz="2800" b="1" dirty="0"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</a:p>
            <a:p>
              <a:pPr algn="just">
                <a:lnSpc>
                  <a:spcPct val="150000"/>
                </a:lnSpc>
              </a:pP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Gia đình là nơi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vun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/>
                  <a:cs typeface="Arial" panose="020B0604020202020204" pitchFamily="34" charset="0"/>
                </a:rPr>
                <a:t>đắp</a:t>
              </a:r>
              <a:r>
                <a:rPr lang="en-US" sz="24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latin typeface="UTM Avo" panose="02040603050506020204" pitchFamily="18"/>
                  <a:cs typeface="Arial" panose="020B0604020202020204" pitchFamily="34" charset="0"/>
                </a:rPr>
                <a:t>tình yêu thương, xây dựng tinh thần trách nhiệm đồng thời cũng là nơi lưu truyền giá trị đạo đức từ thế hệ này sang thế hệ khác.</a:t>
              </a:r>
              <a:endParaRPr lang="en-US" sz="24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41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48E767D8-3A13-BE77-20BF-5721011D6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75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9EB1BF-802C-816A-9865-4762599A0C71}"/>
              </a:ext>
            </a:extLst>
          </p:cNvPr>
          <p:cNvSpPr txBox="1"/>
          <p:nvPr/>
        </p:nvSpPr>
        <p:spPr>
          <a:xfrm>
            <a:off x="664589" y="1559661"/>
            <a:ext cx="10862821" cy="2876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latin typeface="UTM Avo" panose="02040603050506020204" pitchFamily="18"/>
              </a:rPr>
              <a:t>Báo cáo kết quả thực hiện kế hoạch </a:t>
            </a:r>
            <a:r>
              <a:rPr lang="vi-VN" sz="2800" b="1" i="1" dirty="0">
                <a:latin typeface="UTM Avo" panose="02040603050506020204" pitchFamily="18"/>
              </a:rPr>
              <a:t>Gắn kết yêu thương </a:t>
            </a:r>
            <a:endParaRPr lang="en-US" sz="2800" b="1" i="1" dirty="0">
              <a:latin typeface="UTM Avo" panose="02040603050506020204" pitchFamily="18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</a:rPr>
              <a:t>• Nêu những việc em đã làm tạo sự gắn kết yêu thương giữa các thành viên trong gia đình. </a:t>
            </a:r>
            <a:endParaRPr lang="en-US" sz="2400" dirty="0">
              <a:latin typeface="UTM Avo" panose="02040603050506020204" pitchFamily="18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</a:rPr>
              <a:t>• Chia sẻ cảm xúc khi thực hiện những việc làm để gắn kết các thành viên trong gia đình em.</a:t>
            </a:r>
            <a:endParaRPr lang="en-US" sz="2400" dirty="0">
              <a:latin typeface="UTM Avo" panose="02040603050506020204" pitchFamily="1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BFDC17-02E4-400D-DB67-2F4A0C13E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23" b="99699" l="8373" r="97847">
                        <a14:foregroundMark x1="22488" y1="56928" x2="22249" y2="74699"/>
                        <a14:foregroundMark x1="22249" y1="74699" x2="22488" y2="75000"/>
                        <a14:foregroundMark x1="23445" y1="84036" x2="24163" y2="87349"/>
                        <a14:foregroundMark x1="19617" y1="88855" x2="20335" y2="94880"/>
                        <a14:foregroundMark x1="12919" y1="95783" x2="15550" y2="96386"/>
                        <a14:foregroundMark x1="17464" y1="55422" x2="16507" y2="78012"/>
                        <a14:foregroundMark x1="12679" y1="56627" x2="11962" y2="62651"/>
                        <a14:foregroundMark x1="50957" y1="53916" x2="52153" y2="73193"/>
                        <a14:foregroundMark x1="58852" y1="54819" x2="61483" y2="62048"/>
                        <a14:foregroundMark x1="43301" y1="61145" x2="44019" y2="63855"/>
                        <a14:foregroundMark x1="73684" y1="63554" x2="73206" y2="75602"/>
                        <a14:foregroundMark x1="81579" y1="59639" x2="83493" y2="68675"/>
                        <a14:foregroundMark x1="86842" y1="41867" x2="91866" y2="52711"/>
                        <a14:foregroundMark x1="91866" y1="52711" x2="91866" y2="53313"/>
                        <a14:foregroundMark x1="90431" y1="41265" x2="94737" y2="52108"/>
                        <a14:foregroundMark x1="94737" y1="52108" x2="94498" y2="54217"/>
                        <a14:foregroundMark x1="97368" y1="47892" x2="97400" y2="48074"/>
                        <a14:foregroundMark x1="81100" y1="23795" x2="86364" y2="33735"/>
                        <a14:foregroundMark x1="42105" y1="6325" x2="43541" y2="10241"/>
                        <a14:foregroundMark x1="27033" y1="54518" x2="32057" y2="61747"/>
                        <a14:foregroundMark x1="78947" y1="62048" x2="75120" y2="76205"/>
                        <a14:foregroundMark x1="65550" y1="93675" x2="64593" y2="97289"/>
                        <a14:foregroundMark x1="12679" y1="45482" x2="11962" y2="50000"/>
                        <a14:foregroundMark x1="14115" y1="37048" x2="12919" y2="39458"/>
                        <a14:foregroundMark x1="15311" y1="33434" x2="12201" y2="44578"/>
                        <a14:foregroundMark x1="12201" y1="44578" x2="12201" y2="44578"/>
                        <a14:foregroundMark x1="10526" y1="44880" x2="10526" y2="50000"/>
                        <a14:foregroundMark x1="15072" y1="33735" x2="11244" y2="40361"/>
                        <a14:foregroundMark x1="11244" y1="39759" x2="10287" y2="45181"/>
                        <a14:foregroundMark x1="9809" y1="46988" x2="9569" y2="53614"/>
                        <a14:foregroundMark x1="22010" y1="58735" x2="24880" y2="71386"/>
                        <a14:foregroundMark x1="24880" y1="71386" x2="24880" y2="71988"/>
                        <a14:foregroundMark x1="29665" y1="89157" x2="39474" y2="93373"/>
                        <a14:foregroundMark x1="39474" y1="93373" x2="43301" y2="93072"/>
                        <a14:foregroundMark x1="46651" y1="56024" x2="47368" y2="73193"/>
                        <a14:foregroundMark x1="58373" y1="55120" x2="54785" y2="73494"/>
                        <a14:foregroundMark x1="62201" y1="55422" x2="64354" y2="64759"/>
                        <a14:foregroundMark x1="69378" y1="65060" x2="73445" y2="83133"/>
                        <a14:foregroundMark x1="79904" y1="66265" x2="77033" y2="84639"/>
                        <a14:foregroundMark x1="82057" y1="63554" x2="84689" y2="72289"/>
                        <a14:foregroundMark x1="30622" y1="96084" x2="39474" y2="93675"/>
                        <a14:foregroundMark x1="32057" y1="96988" x2="42105" y2="96386"/>
                        <a14:foregroundMark x1="42105" y1="96386" x2="46411" y2="96386"/>
                        <a14:foregroundMark x1="43780" y1="98795" x2="69139" y2="97289"/>
                        <a14:foregroundMark x1="12679" y1="98494" x2="12679" y2="98494"/>
                        <a14:foregroundMark x1="10287" y1="98494" x2="10287" y2="98494"/>
                        <a14:foregroundMark x1="87560" y1="97590" x2="88038" y2="99699"/>
                        <a14:foregroundMark x1="13876" y1="99699" x2="18182" y2="99699"/>
                        <a14:foregroundMark x1="20096" y1="97892" x2="24163" y2="99699"/>
                        <a14:foregroundMark x1="68900" y1="97590" x2="69617" y2="99699"/>
                        <a14:foregroundMark x1="77990" y1="98795" x2="72249" y2="99398"/>
                        <a14:foregroundMark x1="89713" y1="49398" x2="92130" y2="62275"/>
                        <a14:foregroundMark x1="86842" y1="36145" x2="92584" y2="41265"/>
                        <a14:foregroundMark x1="72010" y1="19578" x2="77033" y2="31627"/>
                        <a14:foregroundMark x1="39474" y1="35542" x2="39713" y2="59337"/>
                        <a14:foregroundMark x1="41627" y1="40060" x2="41866" y2="63554"/>
                        <a14:foregroundMark x1="30622" y1="41265" x2="28469" y2="69578"/>
                        <a14:foregroundMark x1="28469" y1="69578" x2="28947" y2="73494"/>
                        <a14:foregroundMark x1="23445" y1="64157" x2="30861" y2="76807"/>
                        <a14:foregroundMark x1="30861" y1="76807" x2="38038" y2="81928"/>
                        <a14:foregroundMark x1="38517" y1="59337" x2="41148" y2="77410"/>
                        <a14:foregroundMark x1="34928" y1="31024" x2="36603" y2="58434"/>
                        <a14:foregroundMark x1="20813" y1="39759" x2="16746" y2="45783"/>
                        <a14:foregroundMark x1="14593" y1="32831" x2="10526" y2="43373"/>
                        <a14:foregroundMark x1="10526" y1="43373" x2="10766" y2="46988"/>
                        <a14:foregroundMark x1="11483" y1="35843" x2="8373" y2="48494"/>
                        <a14:foregroundMark x1="8373" y1="48494" x2="8612" y2="50904"/>
                        <a14:backgroundMark x1="97847" y1="38855" x2="99043" y2="46386"/>
                        <a14:backgroundMark x1="98325" y1="47892" x2="99043" y2="53614"/>
                        <a14:backgroundMark x1="94258" y1="64759" x2="92344" y2="66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9111" y="4073119"/>
            <a:ext cx="3506264" cy="278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77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2533ED42-88B4-DE91-B65F-4569F35A6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3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725BE6C0-A315-20CA-6D3C-5B6B3B227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597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9B93C1-AAEC-BE94-BEEA-F4560DF49236}"/>
              </a:ext>
            </a:extLst>
          </p:cNvPr>
          <p:cNvSpPr txBox="1"/>
          <p:nvPr/>
        </p:nvSpPr>
        <p:spPr>
          <a:xfrm>
            <a:off x="4661209" y="3215546"/>
            <a:ext cx="6728156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</a:rPr>
              <a:t>Chia sẻ với người thân về những việc làm để gắn kết yêu thương giữa các thành viên trong gia đình của các bạn trong lớp.</a:t>
            </a:r>
            <a:endParaRPr lang="en-US" sz="2400" dirty="0">
              <a:latin typeface="UTM Avo" panose="02040603050506020204" pitchFamily="18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3B97AE3-05D5-FD52-91D0-75DCFA9F800B}"/>
              </a:ext>
            </a:extLst>
          </p:cNvPr>
          <p:cNvSpPr/>
          <p:nvPr/>
        </p:nvSpPr>
        <p:spPr>
          <a:xfrm flipH="1">
            <a:off x="518915" y="2758067"/>
            <a:ext cx="3919270" cy="2590800"/>
          </a:xfrm>
          <a:custGeom>
            <a:avLst/>
            <a:gdLst/>
            <a:ahLst/>
            <a:cxnLst/>
            <a:rect l="l" t="t" r="r" b="b"/>
            <a:pathLst>
              <a:path w="7566071" h="5132318">
                <a:moveTo>
                  <a:pt x="0" y="0"/>
                </a:moveTo>
                <a:lnTo>
                  <a:pt x="7566071" y="0"/>
                </a:lnTo>
                <a:lnTo>
                  <a:pt x="7566071" y="5132318"/>
                </a:lnTo>
                <a:lnTo>
                  <a:pt x="0" y="51323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567256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49E900F-115A-FA97-475D-DD1868A34D87}"/>
              </a:ext>
            </a:extLst>
          </p:cNvPr>
          <p:cNvGrpSpPr/>
          <p:nvPr/>
        </p:nvGrpSpPr>
        <p:grpSpPr>
          <a:xfrm>
            <a:off x="604031" y="1001440"/>
            <a:ext cx="4165604" cy="4168057"/>
            <a:chOff x="614856" y="2112506"/>
            <a:chExt cx="6248406" cy="6252086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2AD79D21-6F2A-5709-C843-E1100D531385}"/>
                </a:ext>
              </a:extLst>
            </p:cNvPr>
            <p:cNvGrpSpPr/>
            <p:nvPr/>
          </p:nvGrpSpPr>
          <p:grpSpPr>
            <a:xfrm>
              <a:off x="614856" y="2135559"/>
              <a:ext cx="6248406" cy="6229033"/>
              <a:chOff x="2611" y="0"/>
              <a:chExt cx="815328" cy="812800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0AE3E568-81EA-1A9F-A423-50D62B1F59DF}"/>
                  </a:ext>
                </a:extLst>
              </p:cNvPr>
              <p:cNvSpPr/>
              <p:nvPr/>
            </p:nvSpPr>
            <p:spPr>
              <a:xfrm>
                <a:off x="2611" y="0"/>
                <a:ext cx="81532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</p:spPr>
            <p:txBody>
              <a:bodyPr/>
              <a:lstStyle/>
              <a:p>
                <a:endParaRPr lang="en-US" sz="800">
                  <a:latin typeface="UTM Avo" panose="02040603050506020204" pitchFamily="18"/>
                </a:endParaRPr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62956281-8ABD-7C94-BE99-ABB5D59B083F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800">
                  <a:latin typeface="UTM Avo" panose="02040603050506020204" pitchFamily="18"/>
                </a:endParaRPr>
              </a:p>
            </p:txBody>
          </p:sp>
        </p:grpSp>
        <p:pic>
          <p:nvPicPr>
            <p:cNvPr id="5" name="Picture 11">
              <a:extLst>
                <a:ext uri="{FF2B5EF4-FFF2-40B4-BE49-F238E27FC236}">
                  <a16:creationId xmlns:a16="http://schemas.microsoft.com/office/drawing/2014/main" id="{F2CF9D12-7A2A-1BCB-F64C-2AA96C17C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756866">
              <a:off x="1719387" y="2112506"/>
              <a:ext cx="3587522" cy="9262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C47F5D-40D0-CFF1-8D14-6092B88B6887}"/>
                </a:ext>
              </a:extLst>
            </p:cNvPr>
            <p:cNvSpPr txBox="1"/>
            <p:nvPr/>
          </p:nvSpPr>
          <p:spPr>
            <a:xfrm>
              <a:off x="893783" y="4061599"/>
              <a:ext cx="5631159" cy="2737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41CA7C5B-2642-43E4-760E-D88096BB7C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9066" y="4236968"/>
            <a:ext cx="2388830" cy="268407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C5B5E80-A55D-815E-C488-92E67F1410EF}"/>
              </a:ext>
            </a:extLst>
          </p:cNvPr>
          <p:cNvGrpSpPr/>
          <p:nvPr/>
        </p:nvGrpSpPr>
        <p:grpSpPr>
          <a:xfrm>
            <a:off x="5145610" y="2260600"/>
            <a:ext cx="6418715" cy="2312982"/>
            <a:chOff x="7441747" y="1183001"/>
            <a:chExt cx="9628073" cy="346947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FF10587-FC8E-FF4D-7546-6289E2ABE303}"/>
                </a:ext>
              </a:extLst>
            </p:cNvPr>
            <p:cNvSpPr/>
            <p:nvPr/>
          </p:nvSpPr>
          <p:spPr>
            <a:xfrm>
              <a:off x="7441747" y="1578427"/>
              <a:ext cx="9628073" cy="30740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Đọc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chuẩn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bị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bài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học</a:t>
              </a:r>
              <a:r>
                <a:rPr lang="en-US" sz="28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Tuần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27.</a:t>
              </a:r>
            </a:p>
          </p:txBody>
        </p:sp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E1372030-2E93-334F-0B3C-A8E92287C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412517" y="1183001"/>
              <a:ext cx="3587522" cy="790852"/>
            </a:xfrm>
            <a:prstGeom prst="rect">
              <a:avLst/>
            </a:prstGeom>
          </p:spPr>
        </p:pic>
      </p:grpSp>
      <p:sp>
        <p:nvSpPr>
          <p:cNvPr id="13" name="Freeform 4">
            <a:extLst>
              <a:ext uri="{FF2B5EF4-FFF2-40B4-BE49-F238E27FC236}">
                <a16:creationId xmlns:a16="http://schemas.microsoft.com/office/drawing/2014/main" id="{A5664A22-FB6C-8999-BE80-48935255ED06}"/>
              </a:ext>
            </a:extLst>
          </p:cNvPr>
          <p:cNvSpPr/>
          <p:nvPr/>
        </p:nvSpPr>
        <p:spPr>
          <a:xfrm rot="-933956">
            <a:off x="10450675" y="5946761"/>
            <a:ext cx="1681372" cy="846991"/>
          </a:xfrm>
          <a:custGeom>
            <a:avLst/>
            <a:gdLst/>
            <a:ahLst/>
            <a:cxnLst/>
            <a:rect l="l" t="t" r="r" b="b"/>
            <a:pathLst>
              <a:path w="2522058" h="1270487">
                <a:moveTo>
                  <a:pt x="0" y="0"/>
                </a:moveTo>
                <a:lnTo>
                  <a:pt x="2522059" y="0"/>
                </a:lnTo>
                <a:lnTo>
                  <a:pt x="2522059" y="1270487"/>
                </a:lnTo>
                <a:lnTo>
                  <a:pt x="0" y="12704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UTM Avo" panose="02040603050506020204" pitchFamily="18"/>
            </a:endParaRPr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C5B5DA68-F2E2-B855-523E-904ADA754DBC}"/>
              </a:ext>
            </a:extLst>
          </p:cNvPr>
          <p:cNvGrpSpPr>
            <a:grpSpLocks noChangeAspect="1"/>
          </p:cNvGrpSpPr>
          <p:nvPr/>
        </p:nvGrpSpPr>
        <p:grpSpPr>
          <a:xfrm>
            <a:off x="11198027" y="2145621"/>
            <a:ext cx="642422" cy="612049"/>
            <a:chOff x="0" y="0"/>
            <a:chExt cx="1772920" cy="1689100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4F5CE3C-630B-7E4E-744E-018237B87622}"/>
                </a:ext>
              </a:extLst>
            </p:cNvPr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EAC7"/>
            </a:solid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85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775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Để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kết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nối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cộng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đồng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giáo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nhận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thêm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nhiều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tài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liệu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giảng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dạy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,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mời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quý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thầy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tham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Group Facebook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theo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link: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4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Hoc10 –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Đồng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hành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cùng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giáo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viên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tiểu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học</a:t>
            </a:r>
            <a:endParaRPr kumimoji="0" sz="14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5420" y="3722149"/>
            <a:ext cx="2684400" cy="2684400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E931F4-5D25-D16C-664D-1AF871071DEA}"/>
              </a:ext>
            </a:extLst>
          </p:cNvPr>
          <p:cNvSpPr txBox="1"/>
          <p:nvPr/>
        </p:nvSpPr>
        <p:spPr>
          <a:xfrm>
            <a:off x="728623" y="1930384"/>
            <a:ext cx="11246808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>
                <a:latin typeface="UTM Avo" panose="02040603050506020204" pitchFamily="18"/>
              </a:rPr>
              <a:t>Tham gia hội diễn văn nghệ chào mừng ngày Quốc tế Phụ nữ 8-3.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>
                <a:latin typeface="UTM Avo" panose="02040603050506020204" pitchFamily="18"/>
              </a:rPr>
              <a:t>Lắng nghe và chia sẻ những câu chuyện về sự gắn kết yêu thương trong gia đình.</a:t>
            </a:r>
          </a:p>
        </p:txBody>
      </p:sp>
      <p:pic>
        <p:nvPicPr>
          <p:cNvPr id="5" name="Picture 4" descr="A group of people on a stage&#10;&#10;Description automatically generated">
            <a:extLst>
              <a:ext uri="{FF2B5EF4-FFF2-40B4-BE49-F238E27FC236}">
                <a16:creationId xmlns:a16="http://schemas.microsoft.com/office/drawing/2014/main" id="{A57E9E46-0032-478B-CAF1-A713462604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39783" r="9339" b="4622"/>
          <a:stretch/>
        </p:blipFill>
        <p:spPr>
          <a:xfrm>
            <a:off x="1939631" y="3606227"/>
            <a:ext cx="8312726" cy="3129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EDF416-7E15-B76B-A9E6-A62E10BF1997}"/>
              </a:ext>
            </a:extLst>
          </p:cNvPr>
          <p:cNvSpPr txBox="1"/>
          <p:nvPr/>
        </p:nvSpPr>
        <p:spPr>
          <a:xfrm>
            <a:off x="664615" y="1569303"/>
            <a:ext cx="60944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/>
              </a:rPr>
              <a:t>Chào mừng ngày Quốc tế Phụ nữ 8-3</a:t>
            </a:r>
            <a:endParaRPr lang="en-VN" sz="2400" b="1" i="1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3081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0">
            <a:extLst>
              <a:ext uri="{FF2B5EF4-FFF2-40B4-BE49-F238E27FC236}">
                <a16:creationId xmlns:a16="http://schemas.microsoft.com/office/drawing/2014/main" id="{D30C1305-CBB4-24DC-EA91-A3745862B423}"/>
              </a:ext>
            </a:extLst>
          </p:cNvPr>
          <p:cNvSpPr/>
          <p:nvPr/>
        </p:nvSpPr>
        <p:spPr>
          <a:xfrm rot="-1877296">
            <a:off x="81490" y="6201381"/>
            <a:ext cx="1105705" cy="489627"/>
          </a:xfrm>
          <a:custGeom>
            <a:avLst/>
            <a:gdLst/>
            <a:ahLst/>
            <a:cxnLst/>
            <a:rect l="l" t="t" r="r" b="b"/>
            <a:pathLst>
              <a:path w="2788398" h="1404655">
                <a:moveTo>
                  <a:pt x="0" y="0"/>
                </a:moveTo>
                <a:lnTo>
                  <a:pt x="2788398" y="0"/>
                </a:lnTo>
                <a:lnTo>
                  <a:pt x="2788398" y="1404656"/>
                </a:lnTo>
                <a:lnTo>
                  <a:pt x="0" y="14046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3DD24-32FF-8CE4-9692-62EC8DDFBABE}"/>
              </a:ext>
            </a:extLst>
          </p:cNvPr>
          <p:cNvSpPr/>
          <p:nvPr/>
        </p:nvSpPr>
        <p:spPr>
          <a:xfrm>
            <a:off x="1066800" y="1813183"/>
            <a:ext cx="10058400" cy="1128386"/>
          </a:xfrm>
          <a:prstGeom prst="rect">
            <a:avLst/>
          </a:prstGeom>
          <a:solidFill>
            <a:srgbClr val="FFF9F7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video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“Cha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con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gái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”,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endParaRPr lang="en-US" sz="2400" i="1" dirty="0">
              <a:solidFill>
                <a:srgbClr val="FF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Xem Là Rơi Nước Mắt - Thùy Chi - Cha Và Con Gái">
            <a:hlinkClick r:id="" action="ppaction://media"/>
            <a:extLst>
              <a:ext uri="{FF2B5EF4-FFF2-40B4-BE49-F238E27FC236}">
                <a16:creationId xmlns:a16="http://schemas.microsoft.com/office/drawing/2014/main" id="{3674EFF1-AB55-8FFF-8089-262B128179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26484" y="3178502"/>
            <a:ext cx="5998441" cy="359906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CD06CB5-3B08-8097-D1D4-7A3D0A324398}"/>
              </a:ext>
            </a:extLst>
          </p:cNvPr>
          <p:cNvSpPr/>
          <p:nvPr/>
        </p:nvSpPr>
        <p:spPr>
          <a:xfrm>
            <a:off x="3901440" y="906068"/>
            <a:ext cx="4032069" cy="670183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2117D2-31FF-104F-3C05-4B74BF6E390D}"/>
              </a:ext>
            </a:extLst>
          </p:cNvPr>
          <p:cNvSpPr txBox="1"/>
          <p:nvPr/>
        </p:nvSpPr>
        <p:spPr>
          <a:xfrm>
            <a:off x="4002014" y="1028116"/>
            <a:ext cx="383092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spc="119" dirty="0">
                <a:latin typeface="UTM Avo" panose="02040603050506020204" pitchFamily="18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22466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045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3" grpId="0" animBg="1"/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177714E-BF60-D715-2465-CCC82D3C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34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92C9B3B4-9630-DC13-F9D2-974CDDF50E47}"/>
              </a:ext>
            </a:extLst>
          </p:cNvPr>
          <p:cNvSpPr txBox="1"/>
          <p:nvPr/>
        </p:nvSpPr>
        <p:spPr>
          <a:xfrm>
            <a:off x="493647" y="1538422"/>
            <a:ext cx="11379963" cy="484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3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vi-VN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vi-VN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Hộp rối kể chuyện</a:t>
            </a:r>
            <a:endParaRPr lang="vi-VN" sz="24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4C4937-5F00-1EF7-C41E-DEA84AACECA6}"/>
              </a:ext>
            </a:extLst>
          </p:cNvPr>
          <p:cNvGrpSpPr/>
          <p:nvPr/>
        </p:nvGrpSpPr>
        <p:grpSpPr>
          <a:xfrm>
            <a:off x="852818" y="2125427"/>
            <a:ext cx="4393005" cy="2197191"/>
            <a:chOff x="-2103842" y="1850759"/>
            <a:chExt cx="6589508" cy="3295787"/>
          </a:xfrm>
        </p:grpSpPr>
        <p:sp>
          <p:nvSpPr>
            <p:cNvPr id="4" name="Line Callout 1 (Border and Accent Bar) 3">
              <a:extLst>
                <a:ext uri="{FF2B5EF4-FFF2-40B4-BE49-F238E27FC236}">
                  <a16:creationId xmlns:a16="http://schemas.microsoft.com/office/drawing/2014/main" id="{4237F311-EBC5-5EF9-BE76-7F566F1A6B09}"/>
                </a:ext>
              </a:extLst>
            </p:cNvPr>
            <p:cNvSpPr/>
            <p:nvPr/>
          </p:nvSpPr>
          <p:spPr>
            <a:xfrm>
              <a:off x="-2103842" y="2372881"/>
              <a:ext cx="6589508" cy="2773665"/>
            </a:xfrm>
            <a:prstGeom prst="roundRect">
              <a:avLst/>
            </a:prstGeom>
            <a:solidFill>
              <a:srgbClr val="FFF9E7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thực</a:t>
              </a:r>
              <a:r>
                <a:rPr lang="en-US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hành</a:t>
              </a:r>
              <a:r>
                <a:rPr lang="en-US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làm </a:t>
              </a:r>
              <a:r>
                <a:rPr lang="vi-VN" sz="2400" b="1" i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Hộp rối kể chuyện</a:t>
              </a:r>
              <a:r>
                <a:rPr lang="vi-VN" sz="2400" i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theo các bước </a:t>
              </a:r>
              <a:r>
                <a:rPr lang="en-US" sz="2400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r>
                <a:rPr lang="en-US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sau:</a:t>
              </a:r>
              <a:endParaRPr lang="en-US" sz="24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1BDA425-5D0F-D56E-2960-5300D36A4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14619" y="1850759"/>
              <a:ext cx="752586" cy="77368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54038EF-1702-5444-FF31-0149E52E2C42}"/>
              </a:ext>
            </a:extLst>
          </p:cNvPr>
          <p:cNvGrpSpPr/>
          <p:nvPr/>
        </p:nvGrpSpPr>
        <p:grpSpPr>
          <a:xfrm>
            <a:off x="865520" y="4322618"/>
            <a:ext cx="4367600" cy="2409656"/>
            <a:chOff x="838200" y="5563244"/>
            <a:chExt cx="7144594" cy="3941756"/>
          </a:xfrm>
        </p:grpSpPr>
        <p:pic>
          <p:nvPicPr>
            <p:cNvPr id="7" name="Picture 6" descr="A cartoon of people and a picture frame&#10;&#10;Description automatically generated">
              <a:extLst>
                <a:ext uri="{FF2B5EF4-FFF2-40B4-BE49-F238E27FC236}">
                  <a16:creationId xmlns:a16="http://schemas.microsoft.com/office/drawing/2014/main" id="{F7F39444-D3A4-0294-277C-6B777FA90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2" t="47037" r="11857"/>
            <a:stretch/>
          </p:blipFill>
          <p:spPr>
            <a:xfrm>
              <a:off x="838200" y="5943599"/>
              <a:ext cx="7144594" cy="356140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8" name="Picture 2" descr="Push pin ">
              <a:extLst>
                <a:ext uri="{FF2B5EF4-FFF2-40B4-BE49-F238E27FC236}">
                  <a16:creationId xmlns:a16="http://schemas.microsoft.com/office/drawing/2014/main" id="{ECCA4B57-1E08-A44F-AEDD-F98D78E62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674" y="5563244"/>
              <a:ext cx="756070" cy="756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2ACC44C9-156A-213A-561B-0DD08B9FD6FE}"/>
              </a:ext>
            </a:extLst>
          </p:cNvPr>
          <p:cNvSpPr/>
          <p:nvPr/>
        </p:nvSpPr>
        <p:spPr>
          <a:xfrm>
            <a:off x="6284848" y="4404507"/>
            <a:ext cx="5447365" cy="98203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latin typeface="UTM Avo" panose="02040603050506020204" pitchFamily="18"/>
                <a:cs typeface="Arial" panose="020B0604020202020204" pitchFamily="34" charset="0"/>
              </a:rPr>
              <a:t>Tô màu hình chân dung các thành viên trong gia đình</a:t>
            </a:r>
          </a:p>
        </p:txBody>
      </p:sp>
      <p:sp>
        <p:nvSpPr>
          <p:cNvPr id="10" name="Rounded Rectangle 23">
            <a:extLst>
              <a:ext uri="{FF2B5EF4-FFF2-40B4-BE49-F238E27FC236}">
                <a16:creationId xmlns:a16="http://schemas.microsoft.com/office/drawing/2014/main" id="{D6B22757-84BD-EAC8-CBF3-2B21C3DC74E0}"/>
              </a:ext>
            </a:extLst>
          </p:cNvPr>
          <p:cNvSpPr/>
          <p:nvPr/>
        </p:nvSpPr>
        <p:spPr>
          <a:xfrm>
            <a:off x="6284848" y="5685223"/>
            <a:ext cx="5447365" cy="98203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latin typeface="UTM Avo" panose="02040603050506020204" pitchFamily="18"/>
                <a:cs typeface="Arial" panose="020B0604020202020204" pitchFamily="34" charset="0"/>
              </a:rPr>
              <a:t>Dùng kéo cắt rời hình các thành viên trong gia đình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D53C3BF3-9507-B6FC-CF3B-3F28815BAB72}"/>
              </a:ext>
            </a:extLst>
          </p:cNvPr>
          <p:cNvSpPr/>
          <p:nvPr/>
        </p:nvSpPr>
        <p:spPr>
          <a:xfrm>
            <a:off x="6284848" y="2252247"/>
            <a:ext cx="5384800" cy="18491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/>
                <a:cs typeface="Arial" panose="020B0604020202020204" pitchFamily="34" charset="0"/>
              </a:rPr>
              <a:t>Vẽ chân dung các thành viên trong gia đình lên giấy, nên sử dụng giấy bìa cứng để hình chân dung sau khi cắt được đẹp hơn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E2F8B1-6801-5D3E-15F5-A85AC00724F2}"/>
              </a:ext>
            </a:extLst>
          </p:cNvPr>
          <p:cNvGrpSpPr/>
          <p:nvPr/>
        </p:nvGrpSpPr>
        <p:grpSpPr>
          <a:xfrm rot="16200000">
            <a:off x="5241239" y="3847442"/>
            <a:ext cx="1669107" cy="418112"/>
            <a:chOff x="6498137" y="3602644"/>
            <a:chExt cx="447252" cy="996849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7216A0-8842-7715-39F8-5A4801126FE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710175" y="3390607"/>
              <a:ext cx="23177" cy="44725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3CABBBB-E3AF-3887-803A-D6AF76A09A41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88B956-9B6A-B04C-F96D-582184FAED2E}"/>
              </a:ext>
            </a:extLst>
          </p:cNvPr>
          <p:cNvGrpSpPr/>
          <p:nvPr/>
        </p:nvGrpSpPr>
        <p:grpSpPr>
          <a:xfrm rot="16200000" flipH="1">
            <a:off x="4576073" y="4467464"/>
            <a:ext cx="2999438" cy="418116"/>
            <a:chOff x="6498137" y="3625822"/>
            <a:chExt cx="466889" cy="97367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04ED30F-0201-5AB5-7ADB-86B8B2AC744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6720258" y="3403702"/>
              <a:ext cx="22647" cy="466889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19F2EBD-053E-EAF5-5778-1C71E2383B7D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FDA8B2-2876-2D6C-019E-A781C736649D}"/>
              </a:ext>
            </a:extLst>
          </p:cNvPr>
          <p:cNvGrpSpPr/>
          <p:nvPr/>
        </p:nvGrpSpPr>
        <p:grpSpPr>
          <a:xfrm rot="16200000">
            <a:off x="5005598" y="4896990"/>
            <a:ext cx="2140387" cy="418117"/>
            <a:chOff x="6498137" y="3625822"/>
            <a:chExt cx="558104" cy="97367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634CE55-4771-0D30-124C-C3CA80DBD3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5ADBAF1-9939-9E4E-7458-FC16A9F14C8B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61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92C9B3B4-9630-DC13-F9D2-974CDDF50E47}"/>
              </a:ext>
            </a:extLst>
          </p:cNvPr>
          <p:cNvSpPr txBox="1"/>
          <p:nvPr/>
        </p:nvSpPr>
        <p:spPr>
          <a:xfrm>
            <a:off x="493647" y="1538422"/>
            <a:ext cx="11379963" cy="484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3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vi-VN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vi-VN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Hộp rối kể chuyện</a:t>
            </a:r>
            <a:endParaRPr lang="vi-VN" sz="24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4C4937-5F00-1EF7-C41E-DEA84AACECA6}"/>
              </a:ext>
            </a:extLst>
          </p:cNvPr>
          <p:cNvGrpSpPr/>
          <p:nvPr/>
        </p:nvGrpSpPr>
        <p:grpSpPr>
          <a:xfrm>
            <a:off x="852818" y="2125427"/>
            <a:ext cx="4393005" cy="2197191"/>
            <a:chOff x="-2103842" y="1850759"/>
            <a:chExt cx="6589508" cy="3295787"/>
          </a:xfrm>
        </p:grpSpPr>
        <p:sp>
          <p:nvSpPr>
            <p:cNvPr id="4" name="Line Callout 1 (Border and Accent Bar) 3">
              <a:extLst>
                <a:ext uri="{FF2B5EF4-FFF2-40B4-BE49-F238E27FC236}">
                  <a16:creationId xmlns:a16="http://schemas.microsoft.com/office/drawing/2014/main" id="{4237F311-EBC5-5EF9-BE76-7F566F1A6B09}"/>
                </a:ext>
              </a:extLst>
            </p:cNvPr>
            <p:cNvSpPr/>
            <p:nvPr/>
          </p:nvSpPr>
          <p:spPr>
            <a:xfrm>
              <a:off x="-2103842" y="2372881"/>
              <a:ext cx="6589508" cy="2773665"/>
            </a:xfrm>
            <a:prstGeom prst="roundRect">
              <a:avLst/>
            </a:prstGeom>
            <a:solidFill>
              <a:srgbClr val="FFF9E7"/>
            </a:solidFill>
            <a:ln>
              <a:solidFill>
                <a:schemeClr val="tx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thực</a:t>
              </a:r>
              <a:r>
                <a:rPr lang="en-US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hành</a:t>
              </a:r>
              <a:r>
                <a:rPr lang="en-US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làm </a:t>
              </a:r>
              <a:r>
                <a:rPr lang="vi-VN" sz="2400" b="1" i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Hộp rối kể chuyện</a:t>
              </a:r>
              <a:r>
                <a:rPr lang="vi-VN" sz="2400" i="1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theo các bước </a:t>
              </a:r>
              <a:r>
                <a:rPr lang="en-US" sz="2400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r>
                <a:rPr lang="en-US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2">
                      <a:lumMod val="50000"/>
                    </a:schemeClr>
                  </a:solidFill>
                  <a:latin typeface="UTM Avo" panose="02040603050506020204" pitchFamily="18"/>
                  <a:cs typeface="Arial" panose="020B0604020202020204" pitchFamily="34" charset="0"/>
                </a:rPr>
                <a:t>sau:</a:t>
              </a:r>
              <a:endParaRPr lang="en-US" sz="2400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1BDA425-5D0F-D56E-2960-5300D36A4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14619" y="1850759"/>
              <a:ext cx="752586" cy="77368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54038EF-1702-5444-FF31-0149E52E2C42}"/>
              </a:ext>
            </a:extLst>
          </p:cNvPr>
          <p:cNvGrpSpPr/>
          <p:nvPr/>
        </p:nvGrpSpPr>
        <p:grpSpPr>
          <a:xfrm>
            <a:off x="865520" y="4322618"/>
            <a:ext cx="4367600" cy="2409656"/>
            <a:chOff x="838200" y="5563244"/>
            <a:chExt cx="7144594" cy="3941756"/>
          </a:xfrm>
        </p:grpSpPr>
        <p:pic>
          <p:nvPicPr>
            <p:cNvPr id="7" name="Picture 6" descr="A cartoon of people and a picture frame&#10;&#10;Description automatically generated">
              <a:extLst>
                <a:ext uri="{FF2B5EF4-FFF2-40B4-BE49-F238E27FC236}">
                  <a16:creationId xmlns:a16="http://schemas.microsoft.com/office/drawing/2014/main" id="{F7F39444-D3A4-0294-277C-6B777FA90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32" t="47037" r="11857"/>
            <a:stretch/>
          </p:blipFill>
          <p:spPr>
            <a:xfrm>
              <a:off x="838200" y="5943599"/>
              <a:ext cx="7144594" cy="356140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8" name="Picture 2" descr="Push pin ">
              <a:extLst>
                <a:ext uri="{FF2B5EF4-FFF2-40B4-BE49-F238E27FC236}">
                  <a16:creationId xmlns:a16="http://schemas.microsoft.com/office/drawing/2014/main" id="{ECCA4B57-1E08-A44F-AEDD-F98D78E62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674" y="5563244"/>
              <a:ext cx="756070" cy="756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19">
            <a:extLst>
              <a:ext uri="{FF2B5EF4-FFF2-40B4-BE49-F238E27FC236}">
                <a16:creationId xmlns:a16="http://schemas.microsoft.com/office/drawing/2014/main" id="{2ACC44C9-156A-213A-561B-0DD08B9FD6FE}"/>
              </a:ext>
            </a:extLst>
          </p:cNvPr>
          <p:cNvSpPr/>
          <p:nvPr/>
        </p:nvSpPr>
        <p:spPr>
          <a:xfrm>
            <a:off x="6096000" y="4003883"/>
            <a:ext cx="5447365" cy="98203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/>
                <a:cs typeface="Arial" panose="020B0604020202020204" pitchFamily="34" charset="0"/>
              </a:rPr>
              <a:t>Làm khung hộp rối từ hộp các-tông đã chuẩn bị</a:t>
            </a:r>
          </a:p>
        </p:txBody>
      </p:sp>
      <p:sp>
        <p:nvSpPr>
          <p:cNvPr id="10" name="Rounded Rectangle 23">
            <a:extLst>
              <a:ext uri="{FF2B5EF4-FFF2-40B4-BE49-F238E27FC236}">
                <a16:creationId xmlns:a16="http://schemas.microsoft.com/office/drawing/2014/main" id="{D6B22757-84BD-EAC8-CBF3-2B21C3DC74E0}"/>
              </a:ext>
            </a:extLst>
          </p:cNvPr>
          <p:cNvSpPr/>
          <p:nvPr/>
        </p:nvSpPr>
        <p:spPr>
          <a:xfrm>
            <a:off x="6096000" y="5284599"/>
            <a:ext cx="5447365" cy="98203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/>
                <a:cs typeface="Arial" panose="020B0604020202020204" pitchFamily="34" charset="0"/>
              </a:rPr>
              <a:t>Sắp xếp các nhân vật vào hộp rối theo ý tưởng của mình</a:t>
            </a: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id="{D53C3BF3-9507-B6FC-CF3B-3F28815BAB72}"/>
              </a:ext>
            </a:extLst>
          </p:cNvPr>
          <p:cNvSpPr/>
          <p:nvPr/>
        </p:nvSpPr>
        <p:spPr>
          <a:xfrm>
            <a:off x="6096000" y="2718692"/>
            <a:ext cx="5384800" cy="98203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/>
                <a:cs typeface="Arial" panose="020B0604020202020204" pitchFamily="34" charset="0"/>
              </a:rPr>
              <a:t>Dán hình từng thành viên trong gia đình lên que tre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E2F8B1-6801-5D3E-15F5-A85AC00724F2}"/>
              </a:ext>
            </a:extLst>
          </p:cNvPr>
          <p:cNvGrpSpPr/>
          <p:nvPr/>
        </p:nvGrpSpPr>
        <p:grpSpPr>
          <a:xfrm rot="16200000">
            <a:off x="5226780" y="3643871"/>
            <a:ext cx="1285194" cy="408392"/>
            <a:chOff x="6498137" y="3625819"/>
            <a:chExt cx="344379" cy="973674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7216A0-8842-7715-39F8-5A4801126FE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670327" y="3453630"/>
              <a:ext cx="0" cy="344378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3CABBBB-E3AF-3887-803A-D6AF76A09A41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88B956-9B6A-B04C-F96D-582184FAED2E}"/>
              </a:ext>
            </a:extLst>
          </p:cNvPr>
          <p:cNvGrpSpPr/>
          <p:nvPr/>
        </p:nvGrpSpPr>
        <p:grpSpPr>
          <a:xfrm rot="16200000" flipH="1">
            <a:off x="4589285" y="4281605"/>
            <a:ext cx="2569909" cy="418116"/>
            <a:chOff x="6498137" y="3625822"/>
            <a:chExt cx="400029" cy="973671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04ED30F-0201-5AB5-7ADB-86B8B2AC744C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6698152" y="3425807"/>
              <a:ext cx="0" cy="400029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19F2EBD-053E-EAF5-5778-1C71E2383B7D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FDA8B2-2876-2D6C-019E-A781C736649D}"/>
              </a:ext>
            </a:extLst>
          </p:cNvPr>
          <p:cNvGrpSpPr/>
          <p:nvPr/>
        </p:nvGrpSpPr>
        <p:grpSpPr>
          <a:xfrm rot="16200000">
            <a:off x="4803804" y="4496366"/>
            <a:ext cx="2140387" cy="418117"/>
            <a:chOff x="6498137" y="3625822"/>
            <a:chExt cx="558104" cy="97367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634CE55-4771-0D30-124C-C3CA80DBD3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98137" y="3625823"/>
              <a:ext cx="558104" cy="0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5ADBAF1-9939-9E4E-7458-FC16A9F14C8B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chemeClr val="accent4">
                  <a:lumMod val="50000"/>
                </a:schemeClr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898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C2CCA89-F12E-32B8-8AE4-E7A0460C98BB}"/>
              </a:ext>
            </a:extLst>
          </p:cNvPr>
          <p:cNvGrpSpPr/>
          <p:nvPr/>
        </p:nvGrpSpPr>
        <p:grpSpPr>
          <a:xfrm rot="-348097">
            <a:off x="2049947" y="2104109"/>
            <a:ext cx="8092103" cy="3215822"/>
            <a:chOff x="0" y="-38100"/>
            <a:chExt cx="3190453" cy="1146226"/>
          </a:xfrm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E3ECA68E-400F-A175-393F-F827E62B020D}"/>
                </a:ext>
              </a:extLst>
            </p:cNvPr>
            <p:cNvSpPr/>
            <p:nvPr/>
          </p:nvSpPr>
          <p:spPr>
            <a:xfrm>
              <a:off x="0" y="0"/>
              <a:ext cx="3190453" cy="1108126"/>
            </a:xfrm>
            <a:custGeom>
              <a:avLst/>
              <a:gdLst/>
              <a:ahLst/>
              <a:cxnLst/>
              <a:rect l="l" t="t" r="r" b="b"/>
              <a:pathLst>
                <a:path w="3190453" h="1463594">
                  <a:moveTo>
                    <a:pt x="66427" y="0"/>
                  </a:moveTo>
                  <a:lnTo>
                    <a:pt x="3124026" y="0"/>
                  </a:lnTo>
                  <a:cubicBezTo>
                    <a:pt x="3141643" y="0"/>
                    <a:pt x="3158539" y="6999"/>
                    <a:pt x="3170997" y="19456"/>
                  </a:cubicBezTo>
                  <a:cubicBezTo>
                    <a:pt x="3183454" y="31913"/>
                    <a:pt x="3190453" y="48809"/>
                    <a:pt x="3190453" y="66427"/>
                  </a:cubicBezTo>
                  <a:lnTo>
                    <a:pt x="3190453" y="1397167"/>
                  </a:lnTo>
                  <a:cubicBezTo>
                    <a:pt x="3190453" y="1433854"/>
                    <a:pt x="3160712" y="1463594"/>
                    <a:pt x="3124026" y="1463594"/>
                  </a:cubicBezTo>
                  <a:lnTo>
                    <a:pt x="66427" y="1463594"/>
                  </a:lnTo>
                  <a:cubicBezTo>
                    <a:pt x="48809" y="1463594"/>
                    <a:pt x="31913" y="1456596"/>
                    <a:pt x="19456" y="1444138"/>
                  </a:cubicBezTo>
                  <a:cubicBezTo>
                    <a:pt x="6999" y="1431681"/>
                    <a:pt x="0" y="1414785"/>
                    <a:pt x="0" y="1397167"/>
                  </a:cubicBezTo>
                  <a:lnTo>
                    <a:pt x="0" y="66427"/>
                  </a:lnTo>
                  <a:cubicBezTo>
                    <a:pt x="0" y="48809"/>
                    <a:pt x="6999" y="31913"/>
                    <a:pt x="19456" y="19456"/>
                  </a:cubicBezTo>
                  <a:cubicBezTo>
                    <a:pt x="31913" y="6999"/>
                    <a:pt x="48809" y="0"/>
                    <a:pt x="66427" y="0"/>
                  </a:cubicBezTo>
                  <a:close/>
                </a:path>
              </a:pathLst>
            </a:custGeom>
            <a:solidFill>
              <a:schemeClr val="bg1"/>
            </a:solidFill>
            <a:ln w="66675">
              <a:solidFill>
                <a:srgbClr val="000000"/>
              </a:solidFill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4C1FE780-E1AD-80BE-30B3-693635CA859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CBC098B-6E41-84DA-3343-63C17EFBAC0A}"/>
              </a:ext>
            </a:extLst>
          </p:cNvPr>
          <p:cNvSpPr txBox="1"/>
          <p:nvPr/>
        </p:nvSpPr>
        <p:spPr>
          <a:xfrm>
            <a:off x="2912772" y="2670191"/>
            <a:ext cx="6366455" cy="2235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ự tích cực, khéo léo của các em đã sáng tạo nên các nhân vật tượng trưng cho các thành viên trong gia đình để đưa vào </a:t>
            </a:r>
            <a:r>
              <a:rPr lang="vi-VN" sz="2400" b="1" i="1" dirty="0">
                <a:solidFill>
                  <a:prstClr val="black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Hộp rối kể chuyện.</a:t>
            </a:r>
            <a:endParaRPr lang="en-US" sz="2400" i="1" dirty="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C3C494-8D4B-B616-89A5-34811E791B17}"/>
              </a:ext>
            </a:extLst>
          </p:cNvPr>
          <p:cNvGrpSpPr/>
          <p:nvPr/>
        </p:nvGrpSpPr>
        <p:grpSpPr>
          <a:xfrm>
            <a:off x="8865240" y="4312176"/>
            <a:ext cx="2560673" cy="1900971"/>
            <a:chOff x="11217486" y="6236755"/>
            <a:chExt cx="3841010" cy="2851456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7C6EA6D2-9AFB-F6BE-3EF3-7AE06B5480BA}"/>
                </a:ext>
              </a:extLst>
            </p:cNvPr>
            <p:cNvGrpSpPr/>
            <p:nvPr/>
          </p:nvGrpSpPr>
          <p:grpSpPr>
            <a:xfrm rot="317549">
              <a:off x="11217486" y="6236755"/>
              <a:ext cx="3841010" cy="2851456"/>
              <a:chOff x="43011" y="24107"/>
              <a:chExt cx="767962" cy="648993"/>
            </a:xfrm>
          </p:grpSpPr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4137B0B2-4A42-1EB9-DC8F-2472C636FAAB}"/>
                  </a:ext>
                </a:extLst>
              </p:cNvPr>
              <p:cNvSpPr/>
              <p:nvPr/>
            </p:nvSpPr>
            <p:spPr>
              <a:xfrm>
                <a:off x="43011" y="24107"/>
                <a:ext cx="767962" cy="586966"/>
              </a:xfrm>
              <a:custGeom>
                <a:avLst/>
                <a:gdLst/>
                <a:ahLst/>
                <a:cxnLst/>
                <a:rect l="l" t="t" r="r" b="b"/>
                <a:pathLst>
                  <a:path w="756200" h="571328">
                    <a:moveTo>
                      <a:pt x="408098" y="13191"/>
                    </a:moveTo>
                    <a:lnTo>
                      <a:pt x="408098" y="13191"/>
                    </a:lnTo>
                    <a:cubicBezTo>
                      <a:pt x="425821" y="32513"/>
                      <a:pt x="454263" y="37625"/>
                      <a:pt x="477605" y="25684"/>
                    </a:cubicBezTo>
                    <a:lnTo>
                      <a:pt x="489470" y="19614"/>
                    </a:lnTo>
                    <a:cubicBezTo>
                      <a:pt x="498447" y="15022"/>
                      <a:pt x="508990" y="14615"/>
                      <a:pt x="518295" y="18502"/>
                    </a:cubicBezTo>
                    <a:cubicBezTo>
                      <a:pt x="527599" y="22388"/>
                      <a:pt x="534720" y="30175"/>
                      <a:pt x="537762" y="39788"/>
                    </a:cubicBezTo>
                    <a:lnTo>
                      <a:pt x="537762" y="39788"/>
                    </a:lnTo>
                    <a:cubicBezTo>
                      <a:pt x="544762" y="61906"/>
                      <a:pt x="567044" y="75433"/>
                      <a:pt x="589896" y="71439"/>
                    </a:cubicBezTo>
                    <a:lnTo>
                      <a:pt x="613675" y="67283"/>
                    </a:lnTo>
                    <a:cubicBezTo>
                      <a:pt x="622650" y="65715"/>
                      <a:pt x="631824" y="68635"/>
                      <a:pt x="638240" y="75103"/>
                    </a:cubicBezTo>
                    <a:cubicBezTo>
                      <a:pt x="644657" y="81571"/>
                      <a:pt x="647503" y="90769"/>
                      <a:pt x="645863" y="99730"/>
                    </a:cubicBezTo>
                    <a:lnTo>
                      <a:pt x="645863" y="99730"/>
                    </a:lnTo>
                    <a:cubicBezTo>
                      <a:pt x="644005" y="109882"/>
                      <a:pt x="646460" y="120348"/>
                      <a:pt x="652639" y="128613"/>
                    </a:cubicBezTo>
                    <a:cubicBezTo>
                      <a:pt x="658818" y="136879"/>
                      <a:pt x="668162" y="142196"/>
                      <a:pt x="678424" y="143287"/>
                    </a:cubicBezTo>
                    <a:lnTo>
                      <a:pt x="700523" y="145635"/>
                    </a:lnTo>
                    <a:cubicBezTo>
                      <a:pt x="709339" y="146572"/>
                      <a:pt x="716978" y="152156"/>
                      <a:pt x="720547" y="160271"/>
                    </a:cubicBezTo>
                    <a:cubicBezTo>
                      <a:pt x="724116" y="168386"/>
                      <a:pt x="723068" y="177790"/>
                      <a:pt x="717800" y="184920"/>
                    </a:cubicBezTo>
                    <a:lnTo>
                      <a:pt x="717800" y="184920"/>
                    </a:lnTo>
                    <a:cubicBezTo>
                      <a:pt x="711615" y="193293"/>
                      <a:pt x="709616" y="204042"/>
                      <a:pt x="712377" y="214078"/>
                    </a:cubicBezTo>
                    <a:cubicBezTo>
                      <a:pt x="715138" y="224115"/>
                      <a:pt x="722354" y="232328"/>
                      <a:pt x="731952" y="236359"/>
                    </a:cubicBezTo>
                    <a:lnTo>
                      <a:pt x="740300" y="239865"/>
                    </a:lnTo>
                    <a:cubicBezTo>
                      <a:pt x="748860" y="243459"/>
                      <a:pt x="754702" y="251524"/>
                      <a:pt x="755451" y="260777"/>
                    </a:cubicBezTo>
                    <a:cubicBezTo>
                      <a:pt x="756200" y="270030"/>
                      <a:pt x="751730" y="278929"/>
                      <a:pt x="743860" y="283853"/>
                    </a:cubicBezTo>
                    <a:lnTo>
                      <a:pt x="741820" y="285130"/>
                    </a:lnTo>
                    <a:cubicBezTo>
                      <a:pt x="732669" y="290855"/>
                      <a:pt x="726728" y="300538"/>
                      <a:pt x="725770" y="311290"/>
                    </a:cubicBezTo>
                    <a:cubicBezTo>
                      <a:pt x="724811" y="322042"/>
                      <a:pt x="728946" y="332623"/>
                      <a:pt x="736940" y="339876"/>
                    </a:cubicBezTo>
                    <a:lnTo>
                      <a:pt x="736940" y="339876"/>
                    </a:lnTo>
                    <a:cubicBezTo>
                      <a:pt x="743606" y="345924"/>
                      <a:pt x="746406" y="355147"/>
                      <a:pt x="744228" y="363880"/>
                    </a:cubicBezTo>
                    <a:cubicBezTo>
                      <a:pt x="742050" y="372612"/>
                      <a:pt x="735246" y="379440"/>
                      <a:pt x="726522" y="381649"/>
                    </a:cubicBezTo>
                    <a:lnTo>
                      <a:pt x="710330" y="385749"/>
                    </a:lnTo>
                    <a:cubicBezTo>
                      <a:pt x="700400" y="388264"/>
                      <a:pt x="692086" y="395030"/>
                      <a:pt x="687607" y="404241"/>
                    </a:cubicBezTo>
                    <a:cubicBezTo>
                      <a:pt x="683127" y="413452"/>
                      <a:pt x="682939" y="424170"/>
                      <a:pt x="687093" y="433533"/>
                    </a:cubicBezTo>
                    <a:lnTo>
                      <a:pt x="687093" y="433533"/>
                    </a:lnTo>
                    <a:cubicBezTo>
                      <a:pt x="690700" y="441665"/>
                      <a:pt x="689872" y="451080"/>
                      <a:pt x="684899" y="458457"/>
                    </a:cubicBezTo>
                    <a:cubicBezTo>
                      <a:pt x="679926" y="465833"/>
                      <a:pt x="671509" y="470133"/>
                      <a:pt x="662618" y="469838"/>
                    </a:cubicBezTo>
                    <a:lnTo>
                      <a:pt x="637784" y="469016"/>
                    </a:lnTo>
                    <a:cubicBezTo>
                      <a:pt x="615653" y="468284"/>
                      <a:pt x="596939" y="485257"/>
                      <a:pt x="595514" y="507355"/>
                    </a:cubicBezTo>
                    <a:lnTo>
                      <a:pt x="595514" y="507355"/>
                    </a:lnTo>
                    <a:cubicBezTo>
                      <a:pt x="594902" y="516850"/>
                      <a:pt x="589929" y="525527"/>
                      <a:pt x="582044" y="530853"/>
                    </a:cubicBezTo>
                    <a:cubicBezTo>
                      <a:pt x="574160" y="536179"/>
                      <a:pt x="564254" y="537555"/>
                      <a:pt x="555217" y="534579"/>
                    </a:cubicBezTo>
                    <a:lnTo>
                      <a:pt x="536097" y="528281"/>
                    </a:lnTo>
                    <a:cubicBezTo>
                      <a:pt x="512711" y="520579"/>
                      <a:pt x="487115" y="530186"/>
                      <a:pt x="474573" y="551375"/>
                    </a:cubicBezTo>
                    <a:lnTo>
                      <a:pt x="474573" y="551375"/>
                    </a:lnTo>
                    <a:cubicBezTo>
                      <a:pt x="469098" y="560625"/>
                      <a:pt x="459949" y="567112"/>
                      <a:pt x="449409" y="569220"/>
                    </a:cubicBezTo>
                    <a:cubicBezTo>
                      <a:pt x="438869" y="571328"/>
                      <a:pt x="427929" y="568857"/>
                      <a:pt x="419318" y="562424"/>
                    </a:cubicBezTo>
                    <a:lnTo>
                      <a:pt x="415598" y="559646"/>
                    </a:lnTo>
                    <a:cubicBezTo>
                      <a:pt x="393359" y="543033"/>
                      <a:pt x="362841" y="543033"/>
                      <a:pt x="340602" y="559646"/>
                    </a:cubicBezTo>
                    <a:lnTo>
                      <a:pt x="336883" y="562424"/>
                    </a:lnTo>
                    <a:cubicBezTo>
                      <a:pt x="328271" y="568857"/>
                      <a:pt x="317331" y="571328"/>
                      <a:pt x="306791" y="569220"/>
                    </a:cubicBezTo>
                    <a:cubicBezTo>
                      <a:pt x="296251" y="567112"/>
                      <a:pt x="287102" y="560625"/>
                      <a:pt x="281627" y="551375"/>
                    </a:cubicBezTo>
                    <a:lnTo>
                      <a:pt x="281627" y="551375"/>
                    </a:lnTo>
                    <a:cubicBezTo>
                      <a:pt x="269085" y="530186"/>
                      <a:pt x="243489" y="520579"/>
                      <a:pt x="220103" y="528281"/>
                    </a:cubicBezTo>
                    <a:lnTo>
                      <a:pt x="200983" y="534579"/>
                    </a:lnTo>
                    <a:cubicBezTo>
                      <a:pt x="191946" y="537555"/>
                      <a:pt x="182040" y="536179"/>
                      <a:pt x="174156" y="530853"/>
                    </a:cubicBezTo>
                    <a:cubicBezTo>
                      <a:pt x="166271" y="525527"/>
                      <a:pt x="161298" y="516850"/>
                      <a:pt x="160686" y="507355"/>
                    </a:cubicBezTo>
                    <a:lnTo>
                      <a:pt x="160686" y="507355"/>
                    </a:lnTo>
                    <a:cubicBezTo>
                      <a:pt x="159261" y="485257"/>
                      <a:pt x="140547" y="468284"/>
                      <a:pt x="118416" y="469016"/>
                    </a:cubicBezTo>
                    <a:lnTo>
                      <a:pt x="93583" y="469838"/>
                    </a:lnTo>
                    <a:cubicBezTo>
                      <a:pt x="84691" y="470133"/>
                      <a:pt x="76274" y="465833"/>
                      <a:pt x="71301" y="458457"/>
                    </a:cubicBezTo>
                    <a:cubicBezTo>
                      <a:pt x="66329" y="451080"/>
                      <a:pt x="65500" y="441665"/>
                      <a:pt x="69107" y="433533"/>
                    </a:cubicBezTo>
                    <a:lnTo>
                      <a:pt x="69107" y="433533"/>
                    </a:lnTo>
                    <a:cubicBezTo>
                      <a:pt x="73261" y="424170"/>
                      <a:pt x="73072" y="413452"/>
                      <a:pt x="68593" y="404241"/>
                    </a:cubicBezTo>
                    <a:cubicBezTo>
                      <a:pt x="64114" y="395030"/>
                      <a:pt x="55799" y="388264"/>
                      <a:pt x="45870" y="385749"/>
                    </a:cubicBezTo>
                    <a:lnTo>
                      <a:pt x="29679" y="381649"/>
                    </a:lnTo>
                    <a:cubicBezTo>
                      <a:pt x="20954" y="379440"/>
                      <a:pt x="14150" y="372612"/>
                      <a:pt x="11972" y="363880"/>
                    </a:cubicBezTo>
                    <a:cubicBezTo>
                      <a:pt x="9794" y="355147"/>
                      <a:pt x="12594" y="345924"/>
                      <a:pt x="19260" y="339876"/>
                    </a:cubicBezTo>
                    <a:lnTo>
                      <a:pt x="19260" y="339876"/>
                    </a:lnTo>
                    <a:cubicBezTo>
                      <a:pt x="27254" y="332623"/>
                      <a:pt x="31389" y="322042"/>
                      <a:pt x="30430" y="311290"/>
                    </a:cubicBezTo>
                    <a:cubicBezTo>
                      <a:pt x="29472" y="300538"/>
                      <a:pt x="23531" y="290855"/>
                      <a:pt x="14380" y="285130"/>
                    </a:cubicBezTo>
                    <a:lnTo>
                      <a:pt x="12340" y="283853"/>
                    </a:lnTo>
                    <a:cubicBezTo>
                      <a:pt x="4470" y="278929"/>
                      <a:pt x="0" y="270030"/>
                      <a:pt x="749" y="260777"/>
                    </a:cubicBezTo>
                    <a:cubicBezTo>
                      <a:pt x="1497" y="251524"/>
                      <a:pt x="7340" y="243459"/>
                      <a:pt x="15900" y="239865"/>
                    </a:cubicBezTo>
                    <a:lnTo>
                      <a:pt x="24248" y="236359"/>
                    </a:lnTo>
                    <a:cubicBezTo>
                      <a:pt x="33846" y="232329"/>
                      <a:pt x="41062" y="224115"/>
                      <a:pt x="43823" y="214078"/>
                    </a:cubicBezTo>
                    <a:cubicBezTo>
                      <a:pt x="46584" y="204042"/>
                      <a:pt x="44585" y="193293"/>
                      <a:pt x="38399" y="184920"/>
                    </a:cubicBezTo>
                    <a:lnTo>
                      <a:pt x="38399" y="184920"/>
                    </a:lnTo>
                    <a:cubicBezTo>
                      <a:pt x="33132" y="177790"/>
                      <a:pt x="32084" y="168386"/>
                      <a:pt x="35653" y="160271"/>
                    </a:cubicBezTo>
                    <a:cubicBezTo>
                      <a:pt x="39221" y="152156"/>
                      <a:pt x="46861" y="146572"/>
                      <a:pt x="55676" y="145635"/>
                    </a:cubicBezTo>
                    <a:lnTo>
                      <a:pt x="77776" y="143287"/>
                    </a:lnTo>
                    <a:cubicBezTo>
                      <a:pt x="88038" y="142196"/>
                      <a:pt x="97382" y="136879"/>
                      <a:pt x="103561" y="128613"/>
                    </a:cubicBezTo>
                    <a:cubicBezTo>
                      <a:pt x="109740" y="120348"/>
                      <a:pt x="112195" y="109882"/>
                      <a:pt x="110337" y="99730"/>
                    </a:cubicBezTo>
                    <a:lnTo>
                      <a:pt x="110337" y="99730"/>
                    </a:lnTo>
                    <a:cubicBezTo>
                      <a:pt x="108697" y="90769"/>
                      <a:pt x="111543" y="81571"/>
                      <a:pt x="117960" y="75103"/>
                    </a:cubicBezTo>
                    <a:cubicBezTo>
                      <a:pt x="124376" y="68635"/>
                      <a:pt x="133550" y="65715"/>
                      <a:pt x="142525" y="67283"/>
                    </a:cubicBezTo>
                    <a:lnTo>
                      <a:pt x="166304" y="71439"/>
                    </a:lnTo>
                    <a:cubicBezTo>
                      <a:pt x="189156" y="75433"/>
                      <a:pt x="211438" y="61906"/>
                      <a:pt x="218438" y="39788"/>
                    </a:cubicBezTo>
                    <a:lnTo>
                      <a:pt x="218438" y="39788"/>
                    </a:lnTo>
                    <a:cubicBezTo>
                      <a:pt x="221480" y="30175"/>
                      <a:pt x="228601" y="22388"/>
                      <a:pt x="237905" y="18502"/>
                    </a:cubicBezTo>
                    <a:cubicBezTo>
                      <a:pt x="247210" y="14615"/>
                      <a:pt x="257753" y="15022"/>
                      <a:pt x="266730" y="19614"/>
                    </a:cubicBezTo>
                    <a:lnTo>
                      <a:pt x="278595" y="25684"/>
                    </a:lnTo>
                    <a:cubicBezTo>
                      <a:pt x="301937" y="37625"/>
                      <a:pt x="330379" y="32513"/>
                      <a:pt x="348102" y="13191"/>
                    </a:cubicBezTo>
                    <a:lnTo>
                      <a:pt x="348102" y="13191"/>
                    </a:lnTo>
                    <a:cubicBezTo>
                      <a:pt x="355812" y="4785"/>
                      <a:pt x="366694" y="0"/>
                      <a:pt x="378100" y="0"/>
                    </a:cubicBezTo>
                    <a:cubicBezTo>
                      <a:pt x="389506" y="0"/>
                      <a:pt x="400388" y="4785"/>
                      <a:pt x="408098" y="13191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57150">
                <a:solidFill>
                  <a:srgbClr val="000000"/>
                </a:solidFill>
              </a:ln>
            </p:spPr>
            <p:txBody>
              <a:bodyPr/>
              <a:lstStyle/>
              <a:p>
                <a:pPr>
                  <a:defRPr/>
                </a:pPr>
                <a:endParaRPr lang="en-US" sz="280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9">
                <a:extLst>
                  <a:ext uri="{FF2B5EF4-FFF2-40B4-BE49-F238E27FC236}">
                    <a16:creationId xmlns:a16="http://schemas.microsoft.com/office/drawing/2014/main" id="{6A8351C6-F37C-99E5-CF95-E6348A7412A5}"/>
                  </a:ext>
                </a:extLst>
              </p:cNvPr>
              <p:cNvSpPr txBox="1"/>
              <p:nvPr/>
            </p:nvSpPr>
            <p:spPr>
              <a:xfrm>
                <a:off x="139700" y="101600"/>
                <a:ext cx="533400" cy="571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defRPr/>
                </a:pPr>
                <a:endParaRPr sz="2800">
                  <a:solidFill>
                    <a:prstClr val="black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E1F560-09FF-4E27-0FE6-C79A55EA88B5}"/>
                </a:ext>
              </a:extLst>
            </p:cNvPr>
            <p:cNvSpPr txBox="1"/>
            <p:nvPr/>
          </p:nvSpPr>
          <p:spPr>
            <a:xfrm>
              <a:off x="11575698" y="7095913"/>
              <a:ext cx="3149730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b="1">
                  <a:solidFill>
                    <a:prstClr val="white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Kết luận</a:t>
              </a:r>
              <a:endParaRPr lang="en-US" sz="2800" dirty="0">
                <a:solidFill>
                  <a:prstClr val="white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06983F8E-3405-5E95-5A31-4F1210E3E7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2" y="3939688"/>
            <a:ext cx="3031691" cy="3136658"/>
          </a:xfrm>
          <a:prstGeom prst="rect">
            <a:avLst/>
          </a:prstGeom>
        </p:spPr>
      </p:pic>
      <p:sp>
        <p:nvSpPr>
          <p:cNvPr id="31" name="Freeform 6">
            <a:extLst>
              <a:ext uri="{FF2B5EF4-FFF2-40B4-BE49-F238E27FC236}">
                <a16:creationId xmlns:a16="http://schemas.microsoft.com/office/drawing/2014/main" id="{F5FE63D7-4387-E705-899E-A93873A19F86}"/>
              </a:ext>
            </a:extLst>
          </p:cNvPr>
          <p:cNvSpPr/>
          <p:nvPr/>
        </p:nvSpPr>
        <p:spPr>
          <a:xfrm rot="-1718935">
            <a:off x="9197536" y="1601488"/>
            <a:ext cx="979521" cy="740729"/>
          </a:xfrm>
          <a:custGeom>
            <a:avLst/>
            <a:gdLst/>
            <a:ahLst/>
            <a:cxnLst/>
            <a:rect l="l" t="t" r="r" b="b"/>
            <a:pathLst>
              <a:path w="835361" h="743471">
                <a:moveTo>
                  <a:pt x="0" y="0"/>
                </a:moveTo>
                <a:lnTo>
                  <a:pt x="835361" y="0"/>
                </a:lnTo>
                <a:lnTo>
                  <a:pt x="835361" y="743471"/>
                </a:lnTo>
                <a:lnTo>
                  <a:pt x="0" y="743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1D2AAACD-AD00-57E1-57B2-A6782C1B0050}"/>
              </a:ext>
            </a:extLst>
          </p:cNvPr>
          <p:cNvSpPr/>
          <p:nvPr/>
        </p:nvSpPr>
        <p:spPr>
          <a:xfrm rot="1355031">
            <a:off x="1334435" y="2444115"/>
            <a:ext cx="1226747" cy="622295"/>
          </a:xfrm>
          <a:custGeom>
            <a:avLst/>
            <a:gdLst/>
            <a:ahLst/>
            <a:cxnLst/>
            <a:rect l="l" t="t" r="r" b="b"/>
            <a:pathLst>
              <a:path w="1840121" h="933443">
                <a:moveTo>
                  <a:pt x="0" y="0"/>
                </a:moveTo>
                <a:lnTo>
                  <a:pt x="1840121" y="0"/>
                </a:lnTo>
                <a:lnTo>
                  <a:pt x="1840121" y="933444"/>
                </a:lnTo>
                <a:lnTo>
                  <a:pt x="0" y="9334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32672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92C9B3B4-9630-DC13-F9D2-974CDDF50E47}"/>
              </a:ext>
            </a:extLst>
          </p:cNvPr>
          <p:cNvSpPr txBox="1"/>
          <p:nvPr/>
        </p:nvSpPr>
        <p:spPr>
          <a:xfrm>
            <a:off x="493647" y="1538422"/>
            <a:ext cx="11379963" cy="484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4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vi-VN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Kể câu chuyện về gia đình</a:t>
            </a:r>
            <a:endParaRPr lang="vi-VN" sz="24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7FC99BB8-1234-133F-1C08-C5C7610AC42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07452">
            <a:off x="468952" y="2238132"/>
            <a:ext cx="5847987" cy="652404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53F40D1-0B1D-5D88-5898-519F7915B31B}"/>
              </a:ext>
            </a:extLst>
          </p:cNvPr>
          <p:cNvGrpSpPr/>
          <p:nvPr/>
        </p:nvGrpSpPr>
        <p:grpSpPr>
          <a:xfrm>
            <a:off x="231173" y="2270815"/>
            <a:ext cx="4851421" cy="771407"/>
            <a:chOff x="203132" y="534842"/>
            <a:chExt cx="6827420" cy="1157110"/>
          </a:xfrm>
        </p:grpSpPr>
        <p:grpSp>
          <p:nvGrpSpPr>
            <p:cNvPr id="23" name="Group 10">
              <a:extLst>
                <a:ext uri="{FF2B5EF4-FFF2-40B4-BE49-F238E27FC236}">
                  <a16:creationId xmlns:a16="http://schemas.microsoft.com/office/drawing/2014/main" id="{7DC15338-4C71-16A1-1716-7044F7EBE934}"/>
                </a:ext>
              </a:extLst>
            </p:cNvPr>
            <p:cNvGrpSpPr/>
            <p:nvPr/>
          </p:nvGrpSpPr>
          <p:grpSpPr>
            <a:xfrm rot="-143938">
              <a:off x="203132" y="534842"/>
              <a:ext cx="6827420" cy="1157110"/>
              <a:chOff x="0" y="0"/>
              <a:chExt cx="5761308" cy="848774"/>
            </a:xfrm>
          </p:grpSpPr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3A501274-58B0-C55D-DEF8-515D7C0FDF84}"/>
                  </a:ext>
                </a:extLst>
              </p:cNvPr>
              <p:cNvSpPr/>
              <p:nvPr/>
            </p:nvSpPr>
            <p:spPr>
              <a:xfrm>
                <a:off x="0" y="0"/>
                <a:ext cx="5761308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761308" h="848774">
                    <a:moveTo>
                      <a:pt x="5636848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36848" y="0"/>
                    </a:lnTo>
                    <a:cubicBezTo>
                      <a:pt x="5705428" y="0"/>
                      <a:pt x="5761308" y="55880"/>
                      <a:pt x="5761308" y="124460"/>
                    </a:cubicBezTo>
                    <a:lnTo>
                      <a:pt x="5761308" y="724314"/>
                    </a:lnTo>
                    <a:cubicBezTo>
                      <a:pt x="5761308" y="792894"/>
                      <a:pt x="5705428" y="848774"/>
                      <a:pt x="5636848" y="848774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2219F7A-8B89-F7AF-52BF-37BBCD91B030}"/>
                </a:ext>
              </a:extLst>
            </p:cNvPr>
            <p:cNvSpPr txBox="1"/>
            <p:nvPr/>
          </p:nvSpPr>
          <p:spPr>
            <a:xfrm rot="21459337">
              <a:off x="546081" y="795585"/>
              <a:ext cx="6141524" cy="606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800" b="1" spc="119" dirty="0">
                  <a:solidFill>
                    <a:srgbClr val="FFFFFF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HOẠT ĐỘNG NHÓM</a:t>
              </a:r>
            </a:p>
          </p:txBody>
        </p:sp>
      </p:grpSp>
      <p:sp>
        <p:nvSpPr>
          <p:cNvPr id="26" name="Freeform 5">
            <a:extLst>
              <a:ext uri="{FF2B5EF4-FFF2-40B4-BE49-F238E27FC236}">
                <a16:creationId xmlns:a16="http://schemas.microsoft.com/office/drawing/2014/main" id="{7362A5A2-3EF0-EFE8-DB54-B47A6C0BCC4A}"/>
              </a:ext>
            </a:extLst>
          </p:cNvPr>
          <p:cNvSpPr/>
          <p:nvPr/>
        </p:nvSpPr>
        <p:spPr>
          <a:xfrm>
            <a:off x="6396355" y="2467013"/>
            <a:ext cx="5518100" cy="3952728"/>
          </a:xfrm>
          <a:custGeom>
            <a:avLst/>
            <a:gdLst/>
            <a:ahLst/>
            <a:cxnLst/>
            <a:rect l="l" t="t" r="r" b="b"/>
            <a:pathLst>
              <a:path w="2140210" h="1544802">
                <a:moveTo>
                  <a:pt x="48589" y="0"/>
                </a:moveTo>
                <a:lnTo>
                  <a:pt x="2091622" y="0"/>
                </a:lnTo>
                <a:cubicBezTo>
                  <a:pt x="2104508" y="0"/>
                  <a:pt x="2116867" y="5119"/>
                  <a:pt x="2125979" y="14231"/>
                </a:cubicBezTo>
                <a:cubicBezTo>
                  <a:pt x="2135091" y="23343"/>
                  <a:pt x="2140210" y="35702"/>
                  <a:pt x="2140210" y="48589"/>
                </a:cubicBezTo>
                <a:lnTo>
                  <a:pt x="2140210" y="1496213"/>
                </a:lnTo>
                <a:cubicBezTo>
                  <a:pt x="2140210" y="1509099"/>
                  <a:pt x="2135091" y="1521458"/>
                  <a:pt x="2125979" y="1530570"/>
                </a:cubicBezTo>
                <a:cubicBezTo>
                  <a:pt x="2116867" y="1539682"/>
                  <a:pt x="2104508" y="1544802"/>
                  <a:pt x="2091622" y="1544802"/>
                </a:cubicBezTo>
                <a:lnTo>
                  <a:pt x="48589" y="1544802"/>
                </a:lnTo>
                <a:cubicBezTo>
                  <a:pt x="35702" y="1544802"/>
                  <a:pt x="23343" y="1539682"/>
                  <a:pt x="14231" y="1530570"/>
                </a:cubicBezTo>
                <a:cubicBezTo>
                  <a:pt x="5119" y="1521458"/>
                  <a:pt x="0" y="1509099"/>
                  <a:pt x="0" y="1496213"/>
                </a:cubicBezTo>
                <a:lnTo>
                  <a:pt x="0" y="48589"/>
                </a:lnTo>
                <a:cubicBezTo>
                  <a:pt x="0" y="35702"/>
                  <a:pt x="5119" y="23343"/>
                  <a:pt x="14231" y="14231"/>
                </a:cubicBezTo>
                <a:cubicBezTo>
                  <a:pt x="23343" y="5119"/>
                  <a:pt x="35702" y="0"/>
                  <a:pt x="48589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8A05DA-611D-F746-B7F0-68F4405AED75}"/>
              </a:ext>
            </a:extLst>
          </p:cNvPr>
          <p:cNvSpPr txBox="1"/>
          <p:nvPr/>
        </p:nvSpPr>
        <p:spPr>
          <a:xfrm>
            <a:off x="6663045" y="2646975"/>
            <a:ext cx="4984720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 nhóm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sử dụng hộp rối đã làm ở </a:t>
            </a:r>
            <a:r>
              <a:rPr lang="vi-VN" sz="2400" b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Hoạt động 3 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để kể câu chuyện về sự gắn kết yêu thương giữa các thành viên trong gia đình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sẵn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877160F7-A46D-0F33-086A-4645E440B27A}"/>
              </a:ext>
            </a:extLst>
          </p:cNvPr>
          <p:cNvSpPr/>
          <p:nvPr/>
        </p:nvSpPr>
        <p:spPr>
          <a:xfrm>
            <a:off x="10728755" y="5605096"/>
            <a:ext cx="1463245" cy="1314902"/>
          </a:xfrm>
          <a:custGeom>
            <a:avLst/>
            <a:gdLst/>
            <a:ahLst/>
            <a:cxnLst/>
            <a:rect l="l" t="t" r="r" b="b"/>
            <a:pathLst>
              <a:path w="2369912" h="2124303">
                <a:moveTo>
                  <a:pt x="0" y="0"/>
                </a:moveTo>
                <a:lnTo>
                  <a:pt x="2369912" y="0"/>
                </a:lnTo>
                <a:lnTo>
                  <a:pt x="2369912" y="2124303"/>
                </a:lnTo>
                <a:lnTo>
                  <a:pt x="0" y="21243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DCD361-994D-EE16-96FD-279DD8833C43}"/>
              </a:ext>
            </a:extLst>
          </p:cNvPr>
          <p:cNvGrpSpPr/>
          <p:nvPr/>
        </p:nvGrpSpPr>
        <p:grpSpPr>
          <a:xfrm>
            <a:off x="761843" y="2982824"/>
            <a:ext cx="4083511" cy="3439174"/>
            <a:chOff x="737232" y="2460963"/>
            <a:chExt cx="7037825" cy="5927326"/>
          </a:xfrm>
        </p:grpSpPr>
        <p:pic>
          <p:nvPicPr>
            <p:cNvPr id="30" name="Picture 29" descr="A screenshot of a cartoon&#10;&#10;Description automatically generated">
              <a:extLst>
                <a:ext uri="{FF2B5EF4-FFF2-40B4-BE49-F238E27FC236}">
                  <a16:creationId xmlns:a16="http://schemas.microsoft.com/office/drawing/2014/main" id="{294F8988-8318-0F78-3013-6D0D58BD6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93" t="36083" r="31109" b="8558"/>
            <a:stretch/>
          </p:blipFill>
          <p:spPr>
            <a:xfrm>
              <a:off x="737232" y="3119115"/>
              <a:ext cx="6988836" cy="52691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31" name="Picture 2" descr="Push pin ">
              <a:extLst>
                <a:ext uri="{FF2B5EF4-FFF2-40B4-BE49-F238E27FC236}">
                  <a16:creationId xmlns:a16="http://schemas.microsoft.com/office/drawing/2014/main" id="{18388F73-BDE1-BCD9-61F3-3F89B5366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61203">
              <a:off x="7076894" y="2460963"/>
              <a:ext cx="698163" cy="69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12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</TotalTime>
  <Words>724</Words>
  <PresentationFormat>Widescreen</PresentationFormat>
  <Paragraphs>53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Wingdings</vt:lpstr>
      <vt:lpstr>Calibri Light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2023-12-09T14:34:12Z</dcterms:created>
  <dcterms:modified xsi:type="dcterms:W3CDTF">2023-12-14T08:33:48Z</dcterms:modified>
</cp:coreProperties>
</file>