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87" r:id="rId3"/>
    <p:sldId id="372" r:id="rId4"/>
    <p:sldId id="373" r:id="rId5"/>
    <p:sldId id="374" r:id="rId6"/>
    <p:sldId id="377" r:id="rId7"/>
    <p:sldId id="375" r:id="rId8"/>
    <p:sldId id="376" r:id="rId9"/>
    <p:sldId id="345" r:id="rId10"/>
    <p:sldId id="360" r:id="rId11"/>
    <p:sldId id="381" r:id="rId12"/>
    <p:sldId id="383" r:id="rId13"/>
    <p:sldId id="386" r:id="rId14"/>
    <p:sldId id="371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1-09-04T17:26:45.3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1-09-04T17:26:46.1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75 0,'75'0'125,"-75"-75"-109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2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2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2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6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2.em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13.emf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15.emf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640109" y="3719346"/>
            <a:ext cx="4631312" cy="10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0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3436" y="4795342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3078877" y="9706237"/>
            <a:ext cx="19220320" cy="1676556"/>
            <a:chOff x="7072236" y="7543801"/>
            <a:chExt cx="18238212" cy="1676776"/>
          </a:xfrm>
        </p:grpSpPr>
        <p:sp>
          <p:nvSpPr>
            <p:cNvPr id="44" name="TextBox 43"/>
            <p:cNvSpPr txBox="1"/>
            <p:nvPr/>
          </p:nvSpPr>
          <p:spPr>
            <a:xfrm>
              <a:off x="9806855" y="7650711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XÁC ĐỊNH ĐIỂM </a:t>
              </a:r>
              <a:r>
                <a:rPr lang="en-US" sz="4800" b="1" dirty="0" smtClean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THỎA </a:t>
              </a:r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MÃN ĐẲNG THỨC VECTƠ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072236" y="7543801"/>
              <a:ext cx="2851873" cy="866355"/>
              <a:chOff x="7072235" y="7543801"/>
              <a:chExt cx="2851873" cy="866355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072235" y="7641421"/>
                <a:ext cx="2851873" cy="768735"/>
                <a:chOff x="7072235" y="7641421"/>
                <a:chExt cx="2851873" cy="76873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8180113" y="6998393"/>
                  <a:ext cx="725029" cy="209849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072235" y="7641421"/>
                  <a:ext cx="2851873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Dạng</a:t>
                  </a:r>
                  <a:r>
                    <a:rPr lang="en-US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367094" y="8545895"/>
            <a:ext cx="15835304" cy="907192"/>
            <a:chOff x="6473376" y="7543799"/>
            <a:chExt cx="15837366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CHỨNG MINH ĐẲNG THỨC VECT</a:t>
              </a:r>
              <a:r>
                <a:rPr lang="vi-VN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6473376" y="7543799"/>
              <a:ext cx="2477972" cy="866354"/>
              <a:chOff x="6473375" y="7543800"/>
              <a:chExt cx="2477972" cy="866354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6473375" y="7649237"/>
                <a:ext cx="2477972" cy="760917"/>
                <a:chOff x="6473375" y="7649237"/>
                <a:chExt cx="2477972" cy="760917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325525" y="6894891"/>
                  <a:ext cx="725027" cy="230549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473375" y="7649237"/>
                  <a:ext cx="2477972" cy="754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Dạng</a:t>
                  </a:r>
                  <a:r>
                    <a:rPr lang="en-US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endParaRP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736030" y="7091767"/>
            <a:ext cx="19440878" cy="101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000" b="1" dirty="0">
                <a:solidFill>
                  <a:srgbClr val="135F82"/>
                </a:solidFill>
                <a:latin typeface="Chu Van An" pitchFamily="18" charset="0"/>
                <a:ea typeface="AvantGarde-Demi" pitchFamily="18" charset="0"/>
                <a:cs typeface="Chu Van An" pitchFamily="18" charset="0"/>
              </a:rPr>
              <a:t>Bài </a:t>
            </a:r>
            <a:r>
              <a:rPr lang="en-US" sz="6000" b="1" dirty="0">
                <a:solidFill>
                  <a:srgbClr val="135F82"/>
                </a:solidFill>
                <a:latin typeface="Chu Van An" pitchFamily="18" charset="0"/>
                <a:ea typeface="AvantGarde-Demi" pitchFamily="18" charset="0"/>
                <a:cs typeface="Chu Van An" pitchFamily="18" charset="0"/>
              </a:rPr>
              <a:t>3</a:t>
            </a:r>
            <a:r>
              <a:rPr lang="vi-VN" sz="6000" b="1" dirty="0">
                <a:solidFill>
                  <a:srgbClr val="135F82"/>
                </a:solidFill>
                <a:latin typeface="Chu Van An" pitchFamily="18" charset="0"/>
                <a:ea typeface="AvantGarde-Demi" pitchFamily="18" charset="0"/>
                <a:cs typeface="Chu Van An" pitchFamily="18" charset="0"/>
              </a:rPr>
              <a:t>:</a:t>
            </a:r>
            <a:r>
              <a:rPr lang="en-US" sz="6000" b="1" dirty="0">
                <a:solidFill>
                  <a:srgbClr val="135F82"/>
                </a:solidFill>
                <a:latin typeface="Chu Van An" pitchFamily="18" charset="0"/>
                <a:ea typeface="AvantGarde-Demi" pitchFamily="18" charset="0"/>
                <a:cs typeface="Chu Van An" pitchFamily="18" charset="0"/>
              </a:rPr>
              <a:t> BÀI TẬP</a:t>
            </a:r>
            <a:r>
              <a:rPr lang="vi-VN" sz="6000" b="1" dirty="0">
                <a:solidFill>
                  <a:srgbClr val="135F82"/>
                </a:solidFill>
                <a:latin typeface="Chu Van An" pitchFamily="18" charset="0"/>
                <a:ea typeface="AvantGarde-Demi" pitchFamily="18" charset="0"/>
                <a:cs typeface="Chu Van An" pitchFamily="18" charset="0"/>
              </a:rPr>
              <a:t> </a:t>
            </a:r>
            <a:r>
              <a:rPr lang="en-US" sz="6000" b="1" dirty="0">
                <a:solidFill>
                  <a:srgbClr val="135F82"/>
                </a:solidFill>
                <a:latin typeface="Chu Van An" pitchFamily="18" charset="0"/>
                <a:ea typeface="AvantGarde-Demi" pitchFamily="18" charset="0"/>
                <a:cs typeface="Chu Van An" pitchFamily="18" charset="0"/>
              </a:rPr>
              <a:t>TÍCH CỦA VECTƠ VỚI MỘT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452282"/>
            <a:ext cx="9886059" cy="968318"/>
            <a:chOff x="739068" y="1515168"/>
            <a:chExt cx="9887346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9887346" cy="960427"/>
              <a:chOff x="739068" y="1515168"/>
              <a:chExt cx="9887346" cy="9604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8493683" cy="7695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hu Van An" pitchFamily="18" charset="0"/>
                    <a:ea typeface="Tahoma" panose="020B0604030504040204" pitchFamily="34" charset="0"/>
                    <a:cs typeface="Chu Van An" pitchFamily="18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526611"/>
            <a:ext cx="3154623" cy="319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7414" y="7550024"/>
            <a:ext cx="23220055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0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1927" y="2363857"/>
            <a:ext cx="23391942" cy="518616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17413" y="3490295"/>
                <a:ext cx="23220055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Gọi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là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tuyến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tam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giác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là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𝐶𝑀</m:t>
                    </m:r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Đẳng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thức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nào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sau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đây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đúng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?</a:t>
                </a:r>
                <a:endParaRPr lang="vi-VN" sz="48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13" y="3490295"/>
                <a:ext cx="23220055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1050" t="-8621" b="-1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7069" y="5035634"/>
                <a:ext cx="6185728" cy="83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fr-BE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69" y="5035634"/>
                <a:ext cx="6185728" cy="8317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420600" y="5128180"/>
                <a:ext cx="6148723" cy="1577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en-GB" sz="480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128180"/>
                <a:ext cx="6148723" cy="1577420"/>
              </a:xfrm>
              <a:prstGeom prst="rect">
                <a:avLst/>
              </a:prstGeom>
              <a:blipFill rotWithShape="1">
                <a:blip r:embed="rId6"/>
                <a:stretch>
                  <a:fillRect t="-3089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3031" y="6102434"/>
                <a:ext cx="6447543" cy="83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fr-BE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31" y="6102434"/>
                <a:ext cx="6447543" cy="8317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435852" y="6125770"/>
                <a:ext cx="6148723" cy="1570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vi-VN" sz="48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852" y="6125770"/>
                <a:ext cx="6148723" cy="15704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6" y="1567608"/>
            <a:ext cx="13492793" cy="1637411"/>
            <a:chOff x="739068" y="1515168"/>
            <a:chExt cx="9473319" cy="163762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637624"/>
              <a:chOff x="739068" y="1515168"/>
              <a:chExt cx="8177919" cy="163762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144673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hu Van An" pitchFamily="18" charset="0"/>
                    <a:ea typeface="Tahoma" panose="020B0604030504040204" pitchFamily="34" charset="0"/>
                    <a:cs typeface="Chu Van 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289351" y="10451402"/>
                <a:ext cx="16122829" cy="295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fr-BE" dirty="0" err="1" smtClean="0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fr-BE" dirty="0" smtClean="0">
                    <a:latin typeface="Chu Van An" pitchFamily="18" charset="0"/>
                    <a:cs typeface="Chu Van An" pitchFamily="18" charset="0"/>
                  </a:rPr>
                  <a:t>:</a:t>
                </a: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en-US" sz="48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51" y="10451402"/>
                <a:ext cx="16122829" cy="2953886"/>
              </a:xfrm>
              <a:prstGeom prst="rect">
                <a:avLst/>
              </a:prstGeom>
              <a:blipFill rotWithShape="1">
                <a:blip r:embed="rId9"/>
                <a:stretch>
                  <a:fillRect l="-1513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84719" y="5052778"/>
            <a:ext cx="848881" cy="81462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318E410-19D2-490E-926C-9611AE26234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10" y="7772401"/>
            <a:ext cx="7393689" cy="311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1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5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 err="1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b="1" dirty="0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US" b="1" spc="-15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754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23925"/>
                <a:ext cx="22565882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Cho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hình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bình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hành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,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thoả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mãn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 Khi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đó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là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: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23925"/>
                <a:ext cx="22565882" cy="1500475"/>
              </a:xfrm>
              <a:prstGeom prst="rect">
                <a:avLst/>
              </a:prstGeom>
              <a:blipFill rotWithShape="1">
                <a:blip r:embed="rId4"/>
                <a:stretch>
                  <a:fillRect l="-1053" t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m:rPr>
                          <m:nor/>
                        </m:rPr>
                        <a:rPr lang="en-GB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m:rPr>
                          <m:nor/>
                        </m:rPr>
                        <a:rPr lang="en-GB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b="1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D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1">
                <a:blip r:embed="rId8"/>
                <a:stretch>
                  <a:fillRect t="-5147" b="-3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327"/>
              <a:chOff x="739068" y="1515168"/>
              <a:chExt cx="9473318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541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hu Van An" pitchFamily="18" charset="0"/>
                    <a:ea typeface="Tahoma" panose="020B0604030504040204" pitchFamily="34" charset="0"/>
                    <a:cs typeface="Chu Van 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Vậy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là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2162195"/>
              </a:xfrm>
              <a:prstGeom prst="rect">
                <a:avLst/>
              </a:prstGeom>
              <a:blipFill rotWithShape="1">
                <a:blip r:embed="rId9"/>
                <a:stretch>
                  <a:fillRect l="-2001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630085" y="474185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6943F8-42CB-472B-9500-482625C916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345" y="7658353"/>
            <a:ext cx="6647456" cy="401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4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5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 err="1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b="1" dirty="0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US" b="1" spc="-15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754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384828"/>
            <a:ext cx="2256588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Đẳng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thức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nào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sau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đây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mô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tả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đúng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hình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vẽ</a:t>
            </a:r>
            <a:r>
              <a:rPr lang="en-US" dirty="0">
                <a:latin typeface="Chu Van An" pitchFamily="18" charset="0"/>
                <a:cs typeface="Chu Van An" pitchFamily="18" charset="0"/>
              </a:rPr>
              <a:t> </a:t>
            </a:r>
            <a:r>
              <a:rPr lang="en-US" dirty="0" err="1">
                <a:latin typeface="Chu Van An" pitchFamily="18" charset="0"/>
                <a:cs typeface="Chu Van An" pitchFamily="18" charset="0"/>
              </a:rPr>
              <a:t>bên</a:t>
            </a:r>
            <a:endParaRPr lang="en-US" dirty="0">
              <a:latin typeface="Chu Van An" pitchFamily="18" charset="0"/>
              <a:cs typeface="Chu Van An" pitchFamily="18" charset="0"/>
            </a:endParaRPr>
          </a:p>
          <a:p>
            <a:endParaRPr lang="en-US" dirty="0">
              <a:latin typeface="Chu Van An" pitchFamily="18" charset="0"/>
              <a:cs typeface="Chu Van 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87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87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b="1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87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D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m:rPr>
                        <m:nor/>
                      </m:rPr>
                      <a:rPr lang="en-US">
                        <a:latin typeface="Chu Van An" pitchFamily="18" charset="0"/>
                        <a:cs typeface="Chu Van An" pitchFamily="18" charset="0"/>
                      </a:rPr>
                      <m:t>.</m:t>
                    </m:r>
                  </m:oMath>
                </a14:m>
                <a:endParaRPr lang="vi-VN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8756"/>
              </a:xfrm>
              <a:prstGeom prst="rect">
                <a:avLst/>
              </a:prstGeom>
              <a:blipFill rotWithShape="1">
                <a:blip r:embed="rId7"/>
                <a:stretch>
                  <a:fillRect t="-5109" b="-3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327"/>
              <a:chOff x="739068" y="1515168"/>
              <a:chExt cx="9473318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541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hu Van An" pitchFamily="18" charset="0"/>
                    <a:ea typeface="Tahoma" panose="020B0604030504040204" pitchFamily="34" charset="0"/>
                    <a:cs typeface="Chu Van 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7460716" cy="224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ngược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hướng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nên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Vậy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7460716" cy="2246897"/>
              </a:xfrm>
              <a:prstGeom prst="rect">
                <a:avLst/>
              </a:prstGeom>
              <a:blipFill rotWithShape="1">
                <a:blip r:embed="rId8"/>
                <a:stretch>
                  <a:fillRect l="-1397"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 flipH="1">
            <a:off x="1268217" y="4804041"/>
            <a:ext cx="1140084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AC10BF3-D589-4A2E-AFC5-2E4AE25F6E6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584" y="2929758"/>
            <a:ext cx="9644616" cy="1472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0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7943" y="6878688"/>
            <a:ext cx="23220055" cy="729595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63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1927" y="2363857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59801" y="3111904"/>
                <a:ext cx="22565882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. Giả sử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 là điểm thỏa mãn điều kiện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. Khi đó vị trí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 là:</a:t>
                </a:r>
                <a:endParaRPr lang="vi-VN" sz="48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01" y="3111904"/>
                <a:ext cx="22565882" cy="1500475"/>
              </a:xfrm>
              <a:prstGeom prst="rect">
                <a:avLst/>
              </a:prstGeom>
              <a:blipFill rotWithShape="1">
                <a:blip r:embed="rId4"/>
                <a:stretch>
                  <a:fillRect l="-1053" t="-8097" r="-189" b="-17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7068" y="4596195"/>
                <a:ext cx="10371532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 là tâm của hình bình hành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𝐵𝐼𝐾𝐽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GB" sz="480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68" y="4596195"/>
                <a:ext cx="10371532" cy="814005"/>
              </a:xfrm>
              <a:prstGeom prst="rect">
                <a:avLst/>
              </a:prstGeom>
              <a:blipFill rotWithShape="1">
                <a:blip r:embed="rId5"/>
                <a:stretch>
                  <a:fillRect t="-8955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49200" y="4519995"/>
                <a:ext cx="975360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là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trực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tâm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tam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giác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4519995"/>
                <a:ext cx="9753600" cy="814005"/>
              </a:xfrm>
              <a:prstGeom prst="rect">
                <a:avLst/>
              </a:prstGeom>
              <a:blipFill rotWithShape="1">
                <a:blip r:embed="rId6"/>
                <a:stretch>
                  <a:fillRect t="-8955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3000" y="5441370"/>
                <a:ext cx="1168900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à đỉ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𝐴𝐼𝐾𝑀</m:t>
                      </m:r>
                      <m:r>
                        <m:rPr>
                          <m:nor/>
                        </m:rPr>
                        <a:rPr lang="nl-NL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0" y="5441370"/>
                <a:ext cx="11689000" cy="8140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572712" y="5468627"/>
                <a:ext cx="9592072" cy="155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là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trọng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tâm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tam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giác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𝐼𝐽𝐾</m:t>
                    </m:r>
                  </m:oMath>
                </a14:m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vi-VN" sz="48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12" y="5468627"/>
                <a:ext cx="9592072" cy="1552669"/>
              </a:xfrm>
              <a:prstGeom prst="rect">
                <a:avLst/>
              </a:prstGeom>
              <a:blipFill rotWithShape="1">
                <a:blip r:embed="rId8"/>
                <a:stretch>
                  <a:fillRect t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987592" cy="968318"/>
            <a:chOff x="739068" y="1515168"/>
            <a:chExt cx="9988892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988892" cy="960427"/>
              <a:chOff x="739068" y="1515168"/>
              <a:chExt cx="9988892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595229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hu Van An" pitchFamily="18" charset="0"/>
                    <a:ea typeface="Tahoma" panose="020B0604030504040204" pitchFamily="34" charset="0"/>
                    <a:cs typeface="Chu Van 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062856" y="7959378"/>
                <a:ext cx="16122829" cy="428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𝑀𝐴</m:t>
                              </m:r>
                            </m:e>
                          </m:acc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 là tâm của hình bình hành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𝐵𝐼𝐾𝐽</m:t>
                    </m:r>
                  </m:oMath>
                </a14:m>
                <a:r>
                  <a:rPr lang="nl-NL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56" y="7959378"/>
                <a:ext cx="16122829" cy="42850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079599" y="4458856"/>
            <a:ext cx="848881" cy="81462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F803AD2-671F-40F0-A316-397D5BC6D818}"/>
              </a:ext>
            </a:extLst>
          </p:cNvPr>
          <p:cNvPicPr/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7646959"/>
            <a:ext cx="6553200" cy="4597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0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TIẾT HỌC KẾT </a:t>
              </a:r>
              <a:r>
                <a:rPr lang="en-US" sz="6600" dirty="0" smtClean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THÚC!!! </a:t>
              </a:r>
              <a:endParaRPr lang="en-US" sz="6600" dirty="0">
                <a:solidFill>
                  <a:srgbClr val="FF0000"/>
                </a:solidFill>
                <a:latin typeface="Chu Van An" pitchFamily="18" charset="0"/>
                <a:cs typeface="Chu Van An" pitchFamily="18" charset="0"/>
              </a:endParaRP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Chu Van An" pitchFamily="18" charset="0"/>
                  <a:cs typeface="Chu Van An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39200" y="2109885"/>
            <a:ext cx="6908922" cy="10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KIỂM TRA BÀI CŨ</a:t>
            </a:r>
            <a:endParaRPr lang="en-US" sz="60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pic>
        <p:nvPicPr>
          <p:cNvPr id="52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526611"/>
            <a:ext cx="3154623" cy="3197789"/>
          </a:xfrm>
          <a:prstGeom prst="rect">
            <a:avLst/>
          </a:prstGeom>
          <a:noFill/>
        </p:spPr>
      </p:pic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038600" y="3438242"/>
            <a:ext cx="1593096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683370" y="6866513"/>
            <a:ext cx="201259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/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,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3850158" y="9546628"/>
            <a:ext cx="182542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714746" y="5073540"/>
                <a:ext cx="20125948" cy="1533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14350" indent="-5143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marL="0" indent="0" eaLnBrk="1" hangingPunct="1"/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ta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dirty="0">
                  <a:latin typeface="Chu Van An" pitchFamily="18" charset="0"/>
                  <a:cs typeface="Chu Van An" pitchFamily="18" charset="0"/>
                </a:endParaRPr>
              </a:p>
              <a:p>
                <a:pPr marL="0" indent="0" eaLnBrk="1" hangingPunct="1"/>
                <a:r>
                  <a:rPr lang="en-US" alt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4746" y="5073540"/>
                <a:ext cx="20125948" cy="1533177"/>
              </a:xfrm>
              <a:prstGeom prst="rect">
                <a:avLst/>
              </a:prstGeom>
              <a:blipFill>
                <a:blip r:embed="rId4"/>
                <a:stretch>
                  <a:fillRect l="-1211" t="-19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67167" y="8039538"/>
                <a:ext cx="3006785" cy="786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𝐼𝐴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𝐼𝐵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67" y="8039538"/>
                <a:ext cx="3006785" cy="786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004082" y="7963105"/>
                <a:ext cx="4082143" cy="782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4082" y="7963105"/>
                <a:ext cx="4082143" cy="782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0" y="10784287"/>
                <a:ext cx="4542975" cy="786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0784287"/>
                <a:ext cx="4542975" cy="786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773665" y="10848020"/>
                <a:ext cx="5586979" cy="786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3665" y="10848020"/>
                <a:ext cx="5586979" cy="786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0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0" grpId="0"/>
      <p:bldP spid="14" grpId="0"/>
      <p:bldP spid="2" grpId="0"/>
      <p:bldP spid="3" grpId="0"/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73267" y="1447796"/>
            <a:ext cx="17789245" cy="1616245"/>
            <a:chOff x="7397161" y="7543799"/>
            <a:chExt cx="29385625" cy="1616458"/>
          </a:xfrm>
        </p:grpSpPr>
        <p:sp>
          <p:nvSpPr>
            <p:cNvPr id="44" name="TextBox 43"/>
            <p:cNvSpPr txBox="1"/>
            <p:nvPr/>
          </p:nvSpPr>
          <p:spPr>
            <a:xfrm>
              <a:off x="11381983" y="7590391"/>
              <a:ext cx="2540080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CHỨNG MINH ĐẲNG THỨC VECT</a:t>
              </a:r>
              <a:r>
                <a:rPr lang="vi-VN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  <a:p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97161" y="7543799"/>
              <a:ext cx="3931843" cy="895479"/>
              <a:chOff x="7397160" y="7543800"/>
              <a:chExt cx="3931843" cy="895479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97160" y="7637547"/>
                <a:ext cx="3931843" cy="801732"/>
                <a:chOff x="7397160" y="7637547"/>
                <a:chExt cx="3931843" cy="801732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8829476" y="6324838"/>
                  <a:ext cx="754153" cy="347473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97160" y="7637547"/>
                  <a:ext cx="3931843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Dạng</a:t>
                  </a:r>
                  <a:r>
                    <a:rPr lang="en-US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Cho </a:t>
                </a:r>
                <a:r>
                  <a:rPr lang="en-US" sz="4800" dirty="0" err="1">
                    <a:latin typeface="Chu Van An" pitchFamily="18" charset="0"/>
                    <a:cs typeface="Chu Van An" pitchFamily="18" charset="0"/>
                  </a:rPr>
                  <a:t>hình</a:t>
                </a:r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800" dirty="0" err="1">
                    <a:latin typeface="Chu Van An" pitchFamily="18" charset="0"/>
                    <a:cs typeface="Chu Van An" pitchFamily="18" charset="0"/>
                  </a:rPr>
                  <a:t>bình</a:t>
                </a:r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800" dirty="0" err="1">
                    <a:latin typeface="Chu Van An" pitchFamily="18" charset="0"/>
                    <a:cs typeface="Chu Van An" pitchFamily="18" charset="0"/>
                  </a:rPr>
                  <a:t>hành</a:t>
                </a:r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 ABCD. </a:t>
                </a:r>
                <a:r>
                  <a:rPr lang="en-US" sz="4800" dirty="0" err="1">
                    <a:latin typeface="Chu Van An" pitchFamily="18" charset="0"/>
                    <a:cs typeface="Chu Van An" pitchFamily="18" charset="0"/>
                  </a:rPr>
                  <a:t>Chứng</a:t>
                </a:r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800" dirty="0" err="1">
                    <a:latin typeface="Chu Van An" pitchFamily="18" charset="0"/>
                    <a:cs typeface="Chu Van An" pitchFamily="18" charset="0"/>
                  </a:rPr>
                  <a:t>minh</a:t>
                </a:r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925446"/>
              </a:xfrm>
              <a:prstGeom prst="rect">
                <a:avLst/>
              </a:prstGeom>
              <a:blipFill rotWithShape="1">
                <a:blip r:embed="rId3"/>
                <a:stretch>
                  <a:fillRect l="-1140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1056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tập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1: (</a:t>
            </a:r>
            <a:r>
              <a:rPr lang="fr-FR" sz="4400" b="1" dirty="0" err="1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1-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sgk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10) </a:t>
            </a:r>
            <a:endParaRPr lang="en-US" sz="4400" dirty="0">
              <a:latin typeface="Chu Van An" pitchFamily="18" charset="0"/>
              <a:cs typeface="Chu Van 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80777" y="4629473"/>
            <a:ext cx="22736076" cy="5101269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904237"/>
              <a:chOff x="1205494" y="6947472"/>
              <a:chExt cx="3322466" cy="90423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10346" y="7023100"/>
                <a:ext cx="2111898" cy="82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659005" y="6159791"/>
                <a:ext cx="15190595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Áp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dụng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qui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tắc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hình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bình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hành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ta </a:t>
                </a:r>
                <a:r>
                  <a:rPr lang="en-US" dirty="0" err="1" smtClean="0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dirty="0" smtClean="0">
                    <a:latin typeface="Chu Van An" pitchFamily="18" charset="0"/>
                    <a:cs typeface="Chu Van An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5" y="6159791"/>
                <a:ext cx="15190595" cy="838756"/>
              </a:xfrm>
              <a:prstGeom prst="rect">
                <a:avLst/>
              </a:prstGeom>
              <a:blipFill rotWithShape="1">
                <a:blip r:embed="rId4"/>
                <a:stretch>
                  <a:fillRect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626348" y="7566152"/>
                <a:ext cx="13473368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VT=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smtClean="0">
                    <a:latin typeface="Chu Van An" pitchFamily="18" charset="0"/>
                    <a:cs typeface="Chu Van An" pitchFamily="18" charset="0"/>
                  </a:rPr>
                  <a:t>=VP(</a:t>
                </a:r>
                <a:r>
                  <a:rPr lang="en-US" dirty="0" err="1" smtClean="0">
                    <a:latin typeface="Chu Van An" pitchFamily="18" charset="0"/>
                    <a:cs typeface="Chu Van An" pitchFamily="18" charset="0"/>
                  </a:rPr>
                  <a:t>đpcm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)</a:t>
                </a:r>
                <a:r>
                  <a:rPr lang="yo-NG" sz="4400" dirty="0">
                    <a:latin typeface="Chu Van An" pitchFamily="18" charset="0"/>
                    <a:cs typeface="Chu Van An" pitchFamily="18" charset="0"/>
                  </a:rPr>
                  <a:t> </a:t>
                </a:r>
                <a:endParaRPr lang="en-US" sz="44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8" y="7566152"/>
                <a:ext cx="13473368" cy="838756"/>
              </a:xfrm>
              <a:prstGeom prst="rect">
                <a:avLst/>
              </a:prstGeom>
              <a:blipFill>
                <a:blip r:embed="rId5"/>
                <a:stretch>
                  <a:fillRect t="-652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0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477842" y="1447802"/>
            <a:ext cx="18099501" cy="1715340"/>
            <a:chOff x="7239532" y="7543799"/>
            <a:chExt cx="29898129" cy="1715565"/>
          </a:xfrm>
        </p:grpSpPr>
        <p:sp>
          <p:nvSpPr>
            <p:cNvPr id="44" name="TextBox 43"/>
            <p:cNvSpPr txBox="1"/>
            <p:nvPr/>
          </p:nvSpPr>
          <p:spPr>
            <a:xfrm>
              <a:off x="11736859" y="7689498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CHỨNG MINH ĐẲNG THỨC VECT</a:t>
              </a:r>
              <a:r>
                <a:rPr lang="vi-VN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  <a:p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239532" y="7543799"/>
              <a:ext cx="3808300" cy="958229"/>
              <a:chOff x="7239531" y="7543800"/>
              <a:chExt cx="3808300" cy="958229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239531" y="7670923"/>
                <a:ext cx="3808300" cy="831106"/>
                <a:chOff x="7239531" y="7670923"/>
                <a:chExt cx="3808300" cy="831106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8780375" y="6373938"/>
                  <a:ext cx="764182" cy="3386561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239531" y="7670923"/>
                  <a:ext cx="3808300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Dạng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 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3</a:t>
                  </a:r>
                  <a:endParaRPr lang="en-US" sz="4800" b="1" dirty="0">
                    <a:solidFill>
                      <a:schemeClr val="bg1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83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Gọi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M, N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lần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lượt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hai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đoạn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thẳng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Chứng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minh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8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838756"/>
              </a:xfrm>
              <a:prstGeom prst="rect">
                <a:avLst/>
              </a:prstGeom>
              <a:blipFill rotWithShape="1">
                <a:blip r:embed="rId3"/>
                <a:stretch>
                  <a:fillRect l="-988" t="-15217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873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tập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2: (</a:t>
            </a:r>
            <a:r>
              <a:rPr lang="fr-FR" sz="4400" b="1" dirty="0" err="1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5-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sgk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10) </a:t>
            </a:r>
            <a:endParaRPr lang="en-US" sz="4400" dirty="0">
              <a:latin typeface="Chu Van An" pitchFamily="18" charset="0"/>
              <a:cs typeface="Chu Van 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14851" y="4660289"/>
            <a:ext cx="22736076" cy="7226911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84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10497" y="9064279"/>
                <a:ext cx="22731874" cy="2603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𝑁𝐷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𝐵𝑀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𝑁𝐷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           </m:t>
                      </m:r>
                    </m:oMath>
                  </m:oMathPara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(đpcm)</a:t>
                </a:r>
                <a:r>
                  <a:rPr lang="yo-NG" sz="4400" dirty="0">
                    <a:latin typeface="Chu Van An" pitchFamily="18" charset="0"/>
                    <a:cs typeface="Chu Van An" pitchFamily="18" charset="0"/>
                  </a:rPr>
                  <a:t> 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97" y="9064279"/>
                <a:ext cx="22731874" cy="26034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117A4F5-73A8-47DF-A81D-01AAD6CAFD3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42" y="5312963"/>
            <a:ext cx="4974771" cy="256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1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44"/>
          <p:cNvSpPr/>
          <p:nvPr/>
        </p:nvSpPr>
        <p:spPr>
          <a:xfrm rot="16200000">
            <a:off x="588988" y="1469919"/>
            <a:ext cx="143669" cy="99415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u Van An" pitchFamily="18" charset="0"/>
              <a:cs typeface="Chu Van 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00344" y="3146883"/>
                <a:ext cx="24059856" cy="340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 smtClean="0">
                    <a:latin typeface="Chu Van An" pitchFamily="18" charset="0"/>
                    <a:cs typeface="Chu Van An" pitchFamily="18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4000" b="1" dirty="0">
                    <a:latin typeface="Chu Van An" pitchFamily="18" charset="0"/>
                    <a:cs typeface="Chu Van An" pitchFamily="18" charset="0"/>
                  </a:rPr>
                  <a:t>.</a:t>
                </a:r>
                <a:r>
                  <a:rPr lang="vi-VN" sz="4000" dirty="0">
                    <a:latin typeface="Chu Van An" pitchFamily="18" charset="0"/>
                    <a:cs typeface="Chu Van An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vi-VN" sz="4000" dirty="0">
                    <a:latin typeface="Chu Van An" pitchFamily="18" charset="0"/>
                    <a:cs typeface="Chu Van An" pitchFamily="18" charset="0"/>
                  </a:rPr>
                  <a:t> lần lượt là trung điểm của </a:t>
                </a:r>
                <a:r>
                  <a:rPr lang="en-US" sz="4000" dirty="0" smtClean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latin typeface="Chu Van An" pitchFamily="18" charset="0"/>
                    <a:cs typeface="Chu Van An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latin typeface="Chu Van An" pitchFamily="18" charset="0"/>
                    <a:cs typeface="Chu Van An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𝐼𝐽</m:t>
                    </m:r>
                  </m:oMath>
                </a14:m>
                <a:r>
                  <a:rPr lang="vi-VN" sz="4000" dirty="0">
                    <a:latin typeface="Chu Van An" pitchFamily="18" charset="0"/>
                    <a:cs typeface="Chu Van An" pitchFamily="18" charset="0"/>
                  </a:rPr>
                  <a:t> . Chứng minh </a:t>
                </a:r>
                <a:r>
                  <a:rPr lang="vi-VN" sz="4000" dirty="0" smtClean="0">
                    <a:latin typeface="Chu Van An" pitchFamily="18" charset="0"/>
                    <a:cs typeface="Chu Van An" pitchFamily="18" charset="0"/>
                  </a:rPr>
                  <a:t>rằng</a:t>
                </a:r>
                <a:r>
                  <a:rPr lang="en-US" sz="4000" dirty="0" smtClean="0">
                    <a:latin typeface="Chu Van An" pitchFamily="18" charset="0"/>
                    <a:cs typeface="Chu Van An" pitchFamily="18" charset="0"/>
                  </a:rPr>
                  <a:t>:</a:t>
                </a:r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𝐼𝐽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𝑀𝑂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với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M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bất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kỳ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pPr lvl="0"/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44" y="3146883"/>
                <a:ext cx="24059856" cy="3406317"/>
              </a:xfrm>
              <a:prstGeom prst="rect">
                <a:avLst/>
              </a:prstGeom>
              <a:blipFill rotWithShape="1">
                <a:blip r:embed="rId3"/>
                <a:stretch>
                  <a:fillRect l="-912" t="-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4394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tập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3 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: </a:t>
            </a:r>
            <a:endParaRPr lang="en-US" sz="4400" dirty="0">
              <a:latin typeface="Chu Van An" pitchFamily="18" charset="0"/>
              <a:cs typeface="Chu Van 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45331" y="6858000"/>
            <a:ext cx="23938669" cy="68580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1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326392" y="8236572"/>
                <a:ext cx="13860664" cy="6298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Theo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quy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tắc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ba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ta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𝐼𝐽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𝐽𝐶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Tương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tự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𝐼𝐽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𝐽𝐷</m:t>
                        </m:r>
                      </m:e>
                    </m:acc>
                  </m:oMath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Mà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I, J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lần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lượt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AB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CD</a:t>
                </a: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nên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𝐽𝐶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𝐽𝐷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Vậy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𝐵𝐼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𝐽𝐶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𝐽𝐷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𝐼𝐽</m:t>
                        </m:r>
                      </m:e>
                    </m:acc>
                  </m:oMath>
                </a14:m>
                <a:endParaRPr lang="en-US" sz="4000" i="1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𝐼𝐽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(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đpcm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).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2" y="8236572"/>
                <a:ext cx="13860664" cy="6298134"/>
              </a:xfrm>
              <a:prstGeom prst="rect">
                <a:avLst/>
              </a:prstGeom>
              <a:blipFill rotWithShape="1">
                <a:blip r:embed="rId4"/>
                <a:stretch>
                  <a:fillRect l="-1584" t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0772338" y="7162827"/>
                <a:ext cx="12315487" cy="2840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b</a:t>
                </a:r>
                <a:r>
                  <a:rPr lang="yo-NG" sz="4000" dirty="0">
                    <a:latin typeface="Chu Van An" pitchFamily="18" charset="0"/>
                    <a:cs typeface="Chu Van An" pitchFamily="18" charset="0"/>
                  </a:rPr>
                  <a:t>)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Theo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hệ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thức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ta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𝑂𝐼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𝑂𝐽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Mặt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khác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O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IJ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nên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𝑂𝐼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𝑂𝐽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Suy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𝑂𝐼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𝑂𝐽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(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đpcm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38" y="7162827"/>
                <a:ext cx="12315487" cy="2840136"/>
              </a:xfrm>
              <a:prstGeom prst="rect">
                <a:avLst/>
              </a:prstGeom>
              <a:blipFill rotWithShape="1">
                <a:blip r:embed="rId5"/>
                <a:stretch>
                  <a:fillRect l="-1733" t="-3863" r="-792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649839" y="9845119"/>
                <a:ext cx="11496481" cy="4278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c) Theo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b) ta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Do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đó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với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mọi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M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thì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𝑂𝑀</m:t>
                              </m:r>
                            </m:e>
                          </m:acc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𝑀𝐴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𝑂𝑀</m:t>
                              </m:r>
                            </m:e>
                          </m:acc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𝑂𝑀</m:t>
                              </m:r>
                            </m:e>
                          </m:acc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000" i="1" dirty="0">
                  <a:latin typeface="Chu Van An" pitchFamily="18" charset="0"/>
                  <a:cs typeface="Chu Van 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𝑂𝑀</m:t>
                              </m:r>
                            </m:e>
                          </m:acc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𝑀𝐷</m:t>
                              </m:r>
                            </m:e>
                          </m:acc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𝑀𝑂</m:t>
                        </m:r>
                      </m:e>
                    </m:acc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(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đpcm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).</a:t>
                </a:r>
              </a:p>
              <a:p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839" y="9845119"/>
                <a:ext cx="11496481" cy="4278094"/>
              </a:xfrm>
              <a:prstGeom prst="rect">
                <a:avLst/>
              </a:prstGeom>
              <a:blipFill rotWithShape="1">
                <a:blip r:embed="rId6"/>
                <a:stretch>
                  <a:fillRect l="-1856" t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0707800" y="7499845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6"/>
          <p:cNvGrpSpPr/>
          <p:nvPr/>
        </p:nvGrpSpPr>
        <p:grpSpPr>
          <a:xfrm>
            <a:off x="477842" y="1219201"/>
            <a:ext cx="18099501" cy="976677"/>
            <a:chOff x="7239532" y="7543799"/>
            <a:chExt cx="29898129" cy="976805"/>
          </a:xfrm>
        </p:grpSpPr>
        <p:sp>
          <p:nvSpPr>
            <p:cNvPr id="25" name="TextBox 24"/>
            <p:cNvSpPr txBox="1"/>
            <p:nvPr/>
          </p:nvSpPr>
          <p:spPr>
            <a:xfrm>
              <a:off x="11736858" y="7689498"/>
              <a:ext cx="2540080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CHỨNG MINH ĐẲNG THỨC VECT</a:t>
              </a:r>
              <a:r>
                <a:rPr lang="vi-VN" sz="4800" b="1" dirty="0" smtClean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</p:txBody>
        </p:sp>
        <p:grpSp>
          <p:nvGrpSpPr>
            <p:cNvPr id="26" name="Group 27"/>
            <p:cNvGrpSpPr/>
            <p:nvPr/>
          </p:nvGrpSpPr>
          <p:grpSpPr>
            <a:xfrm>
              <a:off x="7239532" y="7543799"/>
              <a:ext cx="3808300" cy="958229"/>
              <a:chOff x="7239531" y="7543800"/>
              <a:chExt cx="3808300" cy="958229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239531" y="7670923"/>
                <a:ext cx="3808300" cy="831106"/>
                <a:chOff x="7239531" y="7670923"/>
                <a:chExt cx="3808300" cy="831106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8780375" y="6373938"/>
                  <a:ext cx="764182" cy="3386561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239531" y="7670923"/>
                  <a:ext cx="3808300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Dạng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 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3</a:t>
                  </a:r>
                  <a:endParaRPr lang="en-US" sz="4800" b="1" dirty="0">
                    <a:solidFill>
                      <a:schemeClr val="bg1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032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1645855"/>
            <a:chOff x="7459670" y="7543799"/>
            <a:chExt cx="26934318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CHỨNG MINH ĐẲNG THỨC VECT</a:t>
              </a:r>
              <a:r>
                <a:rPr lang="vi-VN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  <a:p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7" cy="872847"/>
              <a:chOff x="7459669" y="7543800"/>
              <a:chExt cx="1381117" cy="872847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6" y="7640053"/>
                <a:ext cx="1371600" cy="776594"/>
                <a:chOff x="7469186" y="7640053"/>
                <a:chExt cx="1371600" cy="776594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6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56485" y="7640053"/>
                  <a:ext cx="8134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3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07142" y="3057259"/>
                <a:ext cx="24059856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Cho lục giác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𝐴𝐵𝐶𝐷𝐸𝐹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𝐹𝐴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. Chứng minh rằng hai tam giác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𝑀𝑃𝑅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𝑁𝑄𝑆</m:t>
                    </m:r>
                  </m:oMath>
                </a14:m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 có cùng trọng tâm.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pPr lvl="0"/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2" y="3057259"/>
                <a:ext cx="24059856" cy="2077492"/>
              </a:xfrm>
              <a:prstGeom prst="rect">
                <a:avLst/>
              </a:prstGeom>
              <a:blipFill rotWithShape="1">
                <a:blip r:embed="rId3"/>
                <a:stretch>
                  <a:fillRect l="-1014" t="-5882" r="-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72904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tập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4: (</a:t>
            </a:r>
            <a:r>
              <a:rPr lang="fr-FR" sz="4400" b="1" dirty="0" err="1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8-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sgk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10) </a:t>
            </a:r>
            <a:endParaRPr lang="en-US" sz="4400" dirty="0">
              <a:latin typeface="Chu Van An" pitchFamily="18" charset="0"/>
              <a:cs typeface="Chu Van 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400" dirty="0">
              <a:latin typeface="Chu Van An" pitchFamily="18" charset="0"/>
              <a:cs typeface="Chu Van 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75544" y="5367017"/>
            <a:ext cx="23938669" cy="818483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16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23450" y="6387341"/>
                <a:ext cx="13860664" cy="3413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𝐸𝐴</m:t>
                        </m:r>
                      </m:e>
                    </m:acc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Nên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𝐸𝐴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Do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đó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hai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tam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giác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𝑀𝑃𝑅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𝑁𝑄𝑆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cùng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trọng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tâm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0" y="6387341"/>
                <a:ext cx="13860664" cy="3413370"/>
              </a:xfrm>
              <a:prstGeom prst="rect">
                <a:avLst/>
              </a:prstGeom>
              <a:blipFill rotWithShape="1">
                <a:blip r:embed="rId4"/>
                <a:stretch>
                  <a:fillRect l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0" y="6107996"/>
            <a:ext cx="8103355" cy="61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89159" y="1593291"/>
            <a:ext cx="22561767" cy="2380157"/>
            <a:chOff x="7157039" y="7543799"/>
            <a:chExt cx="30309309" cy="2380469"/>
          </a:xfrm>
        </p:grpSpPr>
        <p:sp>
          <p:nvSpPr>
            <p:cNvPr id="44" name="TextBox 43"/>
            <p:cNvSpPr txBox="1"/>
            <p:nvPr/>
          </p:nvSpPr>
          <p:spPr>
            <a:xfrm>
              <a:off x="12065547" y="7615642"/>
              <a:ext cx="25400801" cy="230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XÁC ĐỊNH ĐIỂM THỎA MÃN ĐẲNG THỨC VECTƠ</a:t>
              </a:r>
            </a:p>
            <a:p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157039" y="7543799"/>
              <a:ext cx="4470443" cy="807208"/>
              <a:chOff x="7157038" y="7543800"/>
              <a:chExt cx="4470443" cy="80720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157038" y="7585056"/>
                <a:ext cx="4470443" cy="765952"/>
                <a:chOff x="7157038" y="7585056"/>
                <a:chExt cx="4470443" cy="765952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9199829" y="5954484"/>
                  <a:ext cx="665880" cy="4127167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157038" y="7585056"/>
                  <a:ext cx="4470443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Dạng</a:t>
                  </a:r>
                  <a:r>
                    <a:rPr lang="en-US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428444"/>
                <a:ext cx="24059856" cy="83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Cho hai điểm A và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B.</a:t>
                </a:r>
                <a:r>
                  <a:rPr lang="vi-VN" b="1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Tìm điểm I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vi-VN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428444"/>
                <a:ext cx="24059856" cy="838756"/>
              </a:xfrm>
              <a:prstGeom prst="rect">
                <a:avLst/>
              </a:prstGeom>
              <a:blipFill rotWithShape="1">
                <a:blip r:embed="rId3"/>
                <a:stretch>
                  <a:fillRect l="-988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659559"/>
            <a:ext cx="310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tập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4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5 </a:t>
            </a:r>
            <a:r>
              <a:rPr lang="fr-FR" sz="44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: </a:t>
            </a:r>
            <a:endParaRPr lang="en-US" sz="4400" dirty="0">
              <a:latin typeface="Chu Van An" pitchFamily="18" charset="0"/>
              <a:cs typeface="Chu Van 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14851" y="4660289"/>
            <a:ext cx="22736076" cy="7226911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84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563035" y="6125190"/>
                <a:ext cx="22731874" cy="2736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Vậy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I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thuộc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đoạn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AB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mà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5" y="6125190"/>
                <a:ext cx="22731874" cy="2736262"/>
              </a:xfrm>
              <a:prstGeom prst="rect">
                <a:avLst/>
              </a:prstGeom>
              <a:blipFill rotWithShape="1">
                <a:blip r:embed="rId4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542452" y="9681798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0572" y="966991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7131532" y="9493518"/>
              <a:ext cx="30600" cy="27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19652" y="9481638"/>
                <a:ext cx="5436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7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21182092" cy="2384519"/>
            <a:chOff x="7459670" y="7543799"/>
            <a:chExt cx="26934318" cy="238483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2308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rPr>
                <a:t>XÁC ĐỊNH ĐIỂM THỎA MÃN ĐẲNG THỨC VECTƠ</a:t>
              </a:r>
            </a:p>
            <a:p>
              <a:endParaRPr lang="en-US" sz="4800" b="1" dirty="0">
                <a:solidFill>
                  <a:srgbClr val="135F82"/>
                </a:solidFill>
                <a:latin typeface="Chu Van An" pitchFamily="18" charset="0"/>
                <a:ea typeface="Tahoma" pitchFamily="34" charset="0"/>
                <a:cs typeface="Chu Van An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hu Van An" pitchFamily="18" charset="0"/>
                    <a:cs typeface="Chu Van 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52512" y="7640053"/>
                  <a:ext cx="82139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hu Van An" pitchFamily="18" charset="0"/>
                      <a:ea typeface="Tahoma" pitchFamily="34" charset="0"/>
                      <a:cs typeface="Chu Van An" pitchFamily="18" charset="0"/>
                    </a:rPr>
                    <a:t>4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07142" y="3415983"/>
                <a:ext cx="24059856" cy="2908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dirty="0">
                    <a:latin typeface="Chu Van An" pitchFamily="18" charset="0"/>
                    <a:cs typeface="Chu Van An" pitchFamily="18" charset="0"/>
                  </a:rPr>
                  <a:t>Cho tam giác ABC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a)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Tìm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K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sao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cho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b)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Tìm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M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sao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cho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pPr lvl="0"/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2" y="3415983"/>
                <a:ext cx="24059856" cy="2908617"/>
              </a:xfrm>
              <a:prstGeom prst="rect">
                <a:avLst/>
              </a:prstGeom>
              <a:blipFill rotWithShape="1">
                <a:blip r:embed="rId3"/>
                <a:stretch>
                  <a:fillRect l="-1014" t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568714"/>
            <a:ext cx="363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Bài</a:t>
            </a:r>
            <a:r>
              <a:rPr lang="fr-FR" sz="40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000" b="1" dirty="0" err="1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tập</a:t>
            </a:r>
            <a:r>
              <a:rPr lang="fr-FR" sz="40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fr-FR" sz="4000" b="1" dirty="0" smtClean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6 </a:t>
            </a:r>
            <a:r>
              <a:rPr lang="fr-FR" sz="4000" b="1" dirty="0">
                <a:solidFill>
                  <a:srgbClr val="0000FF"/>
                </a:solidFill>
                <a:latin typeface="Chu Van An" pitchFamily="18" charset="0"/>
                <a:cs typeface="Chu Van An" pitchFamily="18" charset="0"/>
              </a:rPr>
              <a:t>: </a:t>
            </a:r>
            <a:endParaRPr lang="en-US" sz="4000" dirty="0">
              <a:latin typeface="Chu Van An" pitchFamily="18" charset="0"/>
              <a:cs typeface="Chu Van 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26894" y="6179012"/>
            <a:ext cx="24114213" cy="7295018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7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23450" y="7918242"/>
                <a:ext cx="13860664" cy="3816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i="1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i="1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Vậy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K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trọng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tâm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tam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giác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ABC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0" y="7918242"/>
                <a:ext cx="13860664" cy="3816558"/>
              </a:xfrm>
              <a:prstGeom prst="rect">
                <a:avLst/>
              </a:prstGeom>
              <a:blipFill rotWithShape="1">
                <a:blip r:embed="rId4"/>
                <a:stretch>
                  <a:fillRect l="-1715" t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462708" y="10563205"/>
                <a:ext cx="18511092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Chu Van An" pitchFamily="18" charset="0"/>
                    <a:cs typeface="Chu Van An" pitchFamily="18" charset="0"/>
                  </a:rPr>
                  <a:t>b</a:t>
                </a:r>
                <a:r>
                  <a:rPr lang="yo-NG" sz="4400" dirty="0">
                    <a:latin typeface="Chu Van An" pitchFamily="18" charset="0"/>
                    <a:cs typeface="Chu Van An" pitchFamily="18" charset="0"/>
                  </a:rPr>
                  <a:t>)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Ta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( I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AB)</a:t>
                </a:r>
              </a:p>
              <a:p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Vậy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M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trung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BC</a:t>
                </a: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8" y="10563205"/>
                <a:ext cx="18511092" cy="2162195"/>
              </a:xfrm>
              <a:prstGeom prst="rect">
                <a:avLst/>
              </a:prstGeom>
              <a:blipFill rotWithShape="1">
                <a:blip r:embed="rId5"/>
                <a:stretch>
                  <a:fillRect l="-1350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5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 err="1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b="1" dirty="0">
                    <a:solidFill>
                      <a:schemeClr val="bg1"/>
                    </a:solidFill>
                    <a:latin typeface="Chu Van An" pitchFamily="18" charset="0"/>
                    <a:cs typeface="Chu Van An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FF0000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US" b="1" spc="-150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754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Cho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hình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bình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hành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Tổng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các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 err="1">
                    <a:latin typeface="Chu Van An" pitchFamily="18" charset="0"/>
                    <a:cs typeface="Chu Van An" pitchFamily="18" charset="0"/>
                  </a:rPr>
                  <a:t>vectơ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fr-BE" dirty="0">
                    <a:latin typeface="Chu Van An" pitchFamily="18" charset="0"/>
                    <a:cs typeface="Chu Van An" pitchFamily="18" charset="0"/>
                  </a:rPr>
                  <a:t> là</a:t>
                </a:r>
                <a:endParaRPr lang="en-US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8756"/>
              </a:xfrm>
              <a:prstGeom prst="rect">
                <a:avLst/>
              </a:prstGeom>
              <a:blipFill rotWithShape="1">
                <a:blip r:embed="rId4"/>
                <a:stretch>
                  <a:fillRect l="-1053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Chu Van An" pitchFamily="18" charset="0"/>
                          <a:ea typeface="Tahoma" panose="020B0604030504040204" pitchFamily="34" charset="0"/>
                          <a:cs typeface="Chu Van An" pitchFamily="18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GB"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Chu Van An" pitchFamily="18" charset="0"/>
                        <a:ea typeface="Tahoma" panose="020B0604030504040204" pitchFamily="34" charset="0"/>
                        <a:cs typeface="Chu Van An" pitchFamily="18" charset="0"/>
                      </a:rPr>
                      <m:t>D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1">
                <a:blip r:embed="rId8"/>
                <a:stretch>
                  <a:fillRect t="-5147" b="-3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6" y="1567608"/>
            <a:ext cx="13187993" cy="1606633"/>
            <a:chOff x="739068" y="1515168"/>
            <a:chExt cx="9473319" cy="1606842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hu Van An" pitchFamily="18" charset="0"/>
                <a:cs typeface="Chu Van 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606842"/>
              <a:chOff x="739068" y="1515168"/>
              <a:chExt cx="8177919" cy="1606842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hu Van An" pitchFamily="18" charset="0"/>
                  <a:cs typeface="Chu Van 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14159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hu Van An" pitchFamily="18" charset="0"/>
                    <a:ea typeface="Tahoma" panose="020B0604030504040204" pitchFamily="34" charset="0"/>
                    <a:cs typeface="Chu Van 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2215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là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hình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bình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latin typeface="Chu Van An" pitchFamily="18" charset="0"/>
                    <a:cs typeface="Chu Van An" pitchFamily="18" charset="0"/>
                  </a:rPr>
                  <a:t>hành</a:t>
                </a:r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. Ta </a:t>
                </a:r>
                <a:r>
                  <a:rPr lang="en-US" dirty="0" err="1" smtClean="0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dirty="0" smtClean="0">
                    <a:latin typeface="Chu Van An" pitchFamily="18" charset="0"/>
                    <a:cs typeface="Chu Van An" pitchFamily="18" charset="0"/>
                  </a:rPr>
                  <a:t>:</a:t>
                </a:r>
              </a:p>
              <a:p>
                <a:endParaRPr lang="en-US" dirty="0">
                  <a:latin typeface="Chu Van An" pitchFamily="18" charset="0"/>
                  <a:cs typeface="Chu Van An" pitchFamily="18" charset="0"/>
                </a:endParaRPr>
              </a:p>
              <a:p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Chu Van An" pitchFamily="18" charset="0"/>
                    <a:cs typeface="Chu Van 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2215222"/>
              </a:xfrm>
              <a:prstGeom prst="rect">
                <a:avLst/>
              </a:prstGeom>
              <a:blipFill rotWithShape="1">
                <a:blip r:embed="rId9"/>
                <a:stretch>
                  <a:fillRect t="-549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308365" y="48111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149&quot;&gt;&lt;property id=&quot;20148&quot; value=&quot;5&quot;/&gt;&lt;property id=&quot;20300&quot; value=&quot;Slide 2&quot;/&gt;&lt;property id=&quot;20307&quot; value=&quot;372&quot;/&gt;&lt;/object&gt;&lt;object type=&quot;3&quot; unique_id=&quot;10150&quot;&gt;&lt;property id=&quot;20148&quot; value=&quot;5&quot;/&gt;&lt;property id=&quot;20300&quot; value=&quot;Slide 3&quot;/&gt;&lt;property id=&quot;20307&quot; value=&quot;373&quot;/&gt;&lt;/object&gt;&lt;object type=&quot;3&quot; unique_id=&quot;10151&quot;&gt;&lt;property id=&quot;20148&quot; value=&quot;5&quot;/&gt;&lt;property id=&quot;20300&quot; value=&quot;Slide 4&quot;/&gt;&lt;property id=&quot;20307&quot; value=&quot;374&quot;/&gt;&lt;/object&gt;&lt;object type=&quot;3&quot; unique_id=&quot;10152&quot;&gt;&lt;property id=&quot;20148&quot; value=&quot;5&quot;/&gt;&lt;property id=&quot;20300&quot; value=&quot;Slide 5&quot;/&gt;&lt;property id=&quot;20307&quot; value=&quot;377&quot;/&gt;&lt;/object&gt;&lt;object type=&quot;3&quot; unique_id=&quot;10153&quot;&gt;&lt;property id=&quot;20148&quot; value=&quot;5&quot;/&gt;&lt;property id=&quot;20300&quot; value=&quot;Slide 6&quot;/&gt;&lt;property id=&quot;20307&quot; value=&quot;375&quot;/&gt;&lt;/object&gt;&lt;object type=&quot;3&quot; unique_id=&quot;10154&quot;&gt;&lt;property id=&quot;20148&quot; value=&quot;5&quot;/&gt;&lt;property id=&quot;20300&quot; value=&quot;Slide 7&quot;/&gt;&lt;property id=&quot;20307&quot; value=&quot;376&quot;/&gt;&lt;/object&gt;&lt;object type=&quot;3&quot; unique_id=&quot;10155&quot;&gt;&lt;property id=&quot;20148&quot; value=&quot;5&quot;/&gt;&lt;property id=&quot;20300&quot; value=&quot;Slide 8&quot;/&gt;&lt;property id=&quot;20307&quot; value=&quot;378&quot;/&gt;&lt;/object&gt;&lt;object type=&quot;3&quot; unique_id=&quot;10156&quot;&gt;&lt;property id=&quot;20148&quot; value=&quot;5&quot;/&gt;&lt;property id=&quot;20300&quot; value=&quot;Slide 9&quot;/&gt;&lt;property id=&quot;20307&quot; value=&quot;345&quot;/&gt;&lt;/object&gt;&lt;object type=&quot;3&quot; unique_id=&quot;10157&quot;&gt;&lt;property id=&quot;20148&quot; value=&quot;5&quot;/&gt;&lt;property id=&quot;20300&quot; value=&quot;Slide 10&quot;/&gt;&lt;property id=&quot;20307&quot; value=&quot;360&quot;/&gt;&lt;/object&gt;&lt;object type=&quot;3&quot; unique_id=&quot;10158&quot;&gt;&lt;property id=&quot;20148&quot; value=&quot;5&quot;/&gt;&lt;property id=&quot;20300&quot; value=&quot;Slide 11&quot;/&gt;&lt;property id=&quot;20307&quot; value=&quot;380&quot;/&gt;&lt;/object&gt;&lt;object type=&quot;3&quot; unique_id=&quot;10159&quot;&gt;&lt;property id=&quot;20148&quot; value=&quot;5&quot;/&gt;&lt;property id=&quot;20300&quot; value=&quot;Slide 12&quot;/&gt;&lt;property id=&quot;20307&quot; value=&quot;381&quot;/&gt;&lt;/object&gt;&lt;object type=&quot;3&quot; unique_id=&quot;10160&quot;&gt;&lt;property id=&quot;20148&quot; value=&quot;5&quot;/&gt;&lt;property id=&quot;20300&quot; value=&quot;Slide 13&quot;/&gt;&lt;property id=&quot;20307&quot; value=&quot;383&quot;/&gt;&lt;/object&gt;&lt;object type=&quot;3&quot; unique_id=&quot;10161&quot;&gt;&lt;property id=&quot;20148&quot; value=&quot;5&quot;/&gt;&lt;property id=&quot;20300&quot; value=&quot;Slide 14&quot;/&gt;&lt;property id=&quot;20307&quot; value=&quot;386&quot;/&gt;&lt;/object&gt;&lt;object type=&quot;3&quot; unique_id=&quot;10162&quot;&gt;&lt;property id=&quot;20148&quot; value=&quot;5&quot;/&gt;&lt;property id=&quot;20300&quot; value=&quot;Slide 15&quot;/&gt;&lt;property id=&quot;20307&quot; value=&quot;371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5283</TotalTime>
  <Words>1150</Words>
  <Application>Microsoft Office PowerPoint</Application>
  <PresentationFormat>Custom</PresentationFormat>
  <Paragraphs>198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486</cp:revision>
  <dcterms:created xsi:type="dcterms:W3CDTF">2013-08-31T11:42:51Z</dcterms:created>
  <dcterms:modified xsi:type="dcterms:W3CDTF">2021-09-04T17:31:21Z</dcterms:modified>
</cp:coreProperties>
</file>