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50" r:id="rId3"/>
    <p:sldId id="427" r:id="rId4"/>
    <p:sldId id="448" r:id="rId5"/>
    <p:sldId id="440" r:id="rId6"/>
    <p:sldId id="451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0066"/>
    <a:srgbClr val="C5F3F3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78" d="100"/>
          <a:sy n="78" d="100"/>
        </p:scale>
        <p:origin x="150" y="24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04119" y="4114800"/>
            <a:ext cx="13868400" cy="169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3: SÔNG QUÊ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33544" y="1828800"/>
            <a:ext cx="6171893" cy="631091"/>
            <a:chOff x="1508919" y="1888664"/>
            <a:chExt cx="6269914" cy="63109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</a:t>
              </a:r>
              <a:r>
                <a:rPr lang="vi-VN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ớng dẫn nhớ - viết.</a:t>
              </a:r>
            </a:p>
          </p:txBody>
        </p: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1673234" y="2519755"/>
              <a:ext cx="424821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9C84BBF-0C33-41F5-B723-7EA2840AF720}"/>
              </a:ext>
            </a:extLst>
          </p:cNvPr>
          <p:cNvSpPr/>
          <p:nvPr/>
        </p:nvSpPr>
        <p:spPr>
          <a:xfrm>
            <a:off x="1604502" y="2589025"/>
            <a:ext cx="419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Đọc lại khổ th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A8E3F3-8677-4320-8CF6-443FC0A4C1CB}"/>
              </a:ext>
            </a:extLst>
          </p:cNvPr>
          <p:cNvGrpSpPr/>
          <p:nvPr/>
        </p:nvGrpSpPr>
        <p:grpSpPr>
          <a:xfrm>
            <a:off x="3781234" y="109543"/>
            <a:ext cx="7938485" cy="1964123"/>
            <a:chOff x="3781234" y="109543"/>
            <a:chExt cx="7938485" cy="196412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AD62453-D7D4-42DE-8E46-4E3EC3B867BC}"/>
                </a:ext>
              </a:extLst>
            </p:cNvPr>
            <p:cNvGrpSpPr/>
            <p:nvPr/>
          </p:nvGrpSpPr>
          <p:grpSpPr>
            <a:xfrm>
              <a:off x="4617134" y="109543"/>
              <a:ext cx="6255239" cy="1013735"/>
              <a:chOff x="4539228" y="103852"/>
              <a:chExt cx="6149694" cy="101373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CA7449D-A84B-4FD2-9CB8-A1139AD4A10D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13735"/>
                <a:chOff x="4539228" y="103852"/>
                <a:chExt cx="6149694" cy="1013735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0958E0C-0595-4C0F-AEB5-D982A2F2DCB3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9A7B04E-B5D8-4478-8C00-00E3723F675F}"/>
                    </a:ext>
                  </a:extLst>
                </p:cNvPr>
                <p:cNvSpPr txBox="1"/>
                <p:nvPr/>
              </p:nvSpPr>
              <p:spPr>
                <a:xfrm>
                  <a:off x="5703312" y="594367"/>
                  <a:ext cx="333396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7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9C5DB48-6B08-4EC8-AF12-0FB66496C9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2177" y="1117587"/>
                <a:ext cx="2972708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14">
              <a:extLst>
                <a:ext uri="{FF2B5EF4-FFF2-40B4-BE49-F238E27FC236}">
                  <a16:creationId xmlns:a16="http://schemas.microsoft.com/office/drawing/2014/main" id="{55ACBFF8-6E26-4E0B-B1A2-EB5AFDDB9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1006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3. Chính tả: Nhớ - viết. 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CÂY CẦU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6267E6B-A42A-4B2C-BB48-08989A044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69" y="3119096"/>
            <a:ext cx="8153194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cầu</a:t>
            </a:r>
          </a:p>
          <a:p>
            <a:pPr algn="just"/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cái cầu ơi, yêu sao yêu ghê</a:t>
            </a:r>
          </a:p>
          <a:p>
            <a:pPr algn="just"/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 qua chum nước bắc cầu tơ nhỏ</a:t>
            </a:r>
          </a:p>
          <a:p>
            <a:pPr algn="just"/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sáo sang sông bắc cầu ngọn gió</a:t>
            </a:r>
          </a:p>
          <a:p>
            <a:pPr algn="just"/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kiến qua ngòi bắc cầu lá tre. </a:t>
            </a:r>
          </a:p>
          <a:p>
            <a:pPr algn="just"/>
            <a:endParaRPr kumimoji="0" lang="vi-VN" altLang="vi-VN" sz="3600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6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 hơn, cả cái cầy ao mẹ thường đãi đỗ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6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 cái cầu này ảnh chụp xa xa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6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bảo: Câu Hàm Rồng sông Mã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6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cứ gọi: cái cầu của cha.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F5BB6B-4B44-4670-BC22-6E3DE0D54340}"/>
              </a:ext>
            </a:extLst>
          </p:cNvPr>
          <p:cNvSpPr/>
          <p:nvPr/>
        </p:nvSpPr>
        <p:spPr>
          <a:xfrm>
            <a:off x="8671163" y="3196949"/>
            <a:ext cx="71140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câu thơ nào cho thấy bạn nhỏ rất yêu chiếc cầu cha làm?</a:t>
            </a:r>
          </a:p>
          <a:p>
            <a:pPr algn="just">
              <a:spcAft>
                <a:spcPts val="0"/>
              </a:spcAft>
            </a:pP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cái cầu ơi, yêu sao yêu ghê</a:t>
            </a:r>
          </a:p>
          <a:p>
            <a:pPr algn="just">
              <a:spcAft>
                <a:spcPts val="0"/>
              </a:spcAft>
            </a:pP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…</a:t>
            </a:r>
          </a:p>
          <a:p>
            <a:pPr algn="just">
              <a:spcAft>
                <a:spcPts val="0"/>
              </a:spcAft>
            </a:pP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Yêu hơn, cả cái cầy ao mẹ thường đãi đỗ</a:t>
            </a:r>
          </a:p>
          <a:p>
            <a:pPr algn="just">
              <a:spcAft>
                <a:spcPts val="0"/>
              </a:spcAft>
            </a:pP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Là cái cầu này ảnh chụp xa xa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Câu thơ nào cho thấy bạn nhỏ rất tự hào về cha?</a:t>
            </a:r>
          </a:p>
          <a:p>
            <a:pPr algn="just">
              <a:spcAft>
                <a:spcPts val="0"/>
              </a:spcAft>
            </a:pP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cứ gọi: cái cầu của cha.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12FDD8-D85A-4A2D-B8B8-5954CAFCD662}"/>
              </a:ext>
            </a:extLst>
          </p:cNvPr>
          <p:cNvCxnSpPr/>
          <p:nvPr/>
        </p:nvCxnSpPr>
        <p:spPr>
          <a:xfrm>
            <a:off x="8458219" y="3076632"/>
            <a:ext cx="112983" cy="56217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6CB27DE-B9F3-4FEE-AE2F-56E8593C66C2}"/>
              </a:ext>
            </a:extLst>
          </p:cNvPr>
          <p:cNvSpPr/>
          <p:nvPr/>
        </p:nvSpPr>
        <p:spPr>
          <a:xfrm>
            <a:off x="8571202" y="2667000"/>
            <a:ext cx="695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Trao đổi nội dung đoạn viết</a:t>
            </a:r>
          </a:p>
        </p:txBody>
      </p:sp>
    </p:spTree>
    <p:extLst>
      <p:ext uri="{BB962C8B-B14F-4D97-AF65-F5344CB8AC3E}">
        <p14:creationId xmlns:p14="http://schemas.microsoft.com/office/powerpoint/2010/main" val="22032883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30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8DBB7-912E-4C8E-8A1C-5059F5E186D6}"/>
              </a:ext>
            </a:extLst>
          </p:cNvPr>
          <p:cNvSpPr/>
          <p:nvPr/>
        </p:nvSpPr>
        <p:spPr>
          <a:xfrm>
            <a:off x="944261" y="3836882"/>
            <a:ext cx="8161339" cy="27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Tên bài thơ viết cân đối ở giữa, tất cả các dòng thơ đều bắt đầu viết từ ô thứ hai.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hoa các chữ cái đầu dòng mỗi dòng thơ.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Hết một khổ thơ có dấu chấm câu.  Xuống dòng cách ra một dòng.</a:t>
            </a:r>
            <a:endParaRPr lang="vi-VN" sz="320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FBD5E7-B00C-4188-9368-9404FC4E54F2}"/>
              </a:ext>
            </a:extLst>
          </p:cNvPr>
          <p:cNvSpPr/>
          <p:nvPr/>
        </p:nvSpPr>
        <p:spPr>
          <a:xfrm>
            <a:off x="1082856" y="3155555"/>
            <a:ext cx="6172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Cách trình bày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E10495F-905F-4821-8E2C-83AB608E3E26}"/>
              </a:ext>
            </a:extLst>
          </p:cNvPr>
          <p:cNvGrpSpPr/>
          <p:nvPr/>
        </p:nvGrpSpPr>
        <p:grpSpPr>
          <a:xfrm>
            <a:off x="9128919" y="3345060"/>
            <a:ext cx="6629400" cy="5585254"/>
            <a:chOff x="9738520" y="4901625"/>
            <a:chExt cx="6019800" cy="401377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FFE216C-AD8F-40A4-8F14-5568277A0A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1" t="23045" r="16853" b="16651"/>
            <a:stretch/>
          </p:blipFill>
          <p:spPr>
            <a:xfrm>
              <a:off x="9738520" y="5345677"/>
              <a:ext cx="6019800" cy="356972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8C34A85-37F5-4247-8E6B-592D68F01526}"/>
                </a:ext>
              </a:extLst>
            </p:cNvPr>
            <p:cNvSpPr/>
            <p:nvPr/>
          </p:nvSpPr>
          <p:spPr>
            <a:xfrm>
              <a:off x="12407056" y="4901625"/>
              <a:ext cx="3122663" cy="420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F604D94F-2072-4EC5-953F-0BF70EDC5194}"/>
              </a:ext>
            </a:extLst>
          </p:cNvPr>
          <p:cNvSpPr/>
          <p:nvPr/>
        </p:nvSpPr>
        <p:spPr>
          <a:xfrm>
            <a:off x="1100661" y="6660227"/>
            <a:ext cx="6154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Nhớ - viết.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1284349-B81F-49BC-B13D-3AEBA95F85C2}"/>
              </a:ext>
            </a:extLst>
          </p:cNvPr>
          <p:cNvSpPr/>
          <p:nvPr/>
        </p:nvSpPr>
        <p:spPr>
          <a:xfrm>
            <a:off x="1100661" y="7413539"/>
            <a:ext cx="703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Đổi vở soát lỗi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00706E-969D-4F16-9BFB-1571416DE4AC}"/>
              </a:ext>
            </a:extLst>
          </p:cNvPr>
          <p:cNvSpPr/>
          <p:nvPr/>
        </p:nvSpPr>
        <p:spPr>
          <a:xfrm>
            <a:off x="1024125" y="7927666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học sinh ngồi cùng bàn đổi vở, dùng bút chì  soát lỗi cho nhau.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0844F0-515A-46BB-8A08-EE5910BD175D}"/>
              </a:ext>
            </a:extLst>
          </p:cNvPr>
          <p:cNvGrpSpPr/>
          <p:nvPr/>
        </p:nvGrpSpPr>
        <p:grpSpPr>
          <a:xfrm>
            <a:off x="3781234" y="-152400"/>
            <a:ext cx="7938485" cy="1964123"/>
            <a:chOff x="3781234" y="109543"/>
            <a:chExt cx="7938485" cy="196412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E113906-4845-4F2A-B3DA-3D63E153AB56}"/>
                </a:ext>
              </a:extLst>
            </p:cNvPr>
            <p:cNvGrpSpPr/>
            <p:nvPr/>
          </p:nvGrpSpPr>
          <p:grpSpPr>
            <a:xfrm>
              <a:off x="4617134" y="109543"/>
              <a:ext cx="6255239" cy="1013735"/>
              <a:chOff x="4539228" y="103852"/>
              <a:chExt cx="6149694" cy="1013735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BA33307-6B80-4907-9250-D0F5B5C3CB6E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13735"/>
                <a:chOff x="4539228" y="103852"/>
                <a:chExt cx="6149694" cy="1013735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ED92918-255B-4090-A992-3DC3C9805106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0FE6207-0C29-4046-9734-0A7BEB97F674}"/>
                    </a:ext>
                  </a:extLst>
                </p:cNvPr>
                <p:cNvSpPr txBox="1"/>
                <p:nvPr/>
              </p:nvSpPr>
              <p:spPr>
                <a:xfrm>
                  <a:off x="5703312" y="594367"/>
                  <a:ext cx="333396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7</a:t>
                  </a:r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314390-A4CD-460F-B437-FBD9C8A74D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2177" y="1117587"/>
                <a:ext cx="2972708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D1686BCE-F8B7-4AD7-BD59-EA68ED148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1006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3. Chính tả: Nhớ - viết. 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CÂY CẦU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2CE2072D-B529-418F-BB4A-9F3BB033025E}"/>
              </a:ext>
            </a:extLst>
          </p:cNvPr>
          <p:cNvSpPr/>
          <p:nvPr/>
        </p:nvSpPr>
        <p:spPr>
          <a:xfrm>
            <a:off x="1093818" y="1933521"/>
            <a:ext cx="41908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Viết từ khó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0BC5B3D-B5C7-49E8-AE79-3534D4A87413}"/>
              </a:ext>
            </a:extLst>
          </p:cNvPr>
          <p:cNvSpPr/>
          <p:nvPr/>
        </p:nvSpPr>
        <p:spPr>
          <a:xfrm>
            <a:off x="3288935" y="2447092"/>
            <a:ext cx="28681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chum nước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287BD97-0052-4A0D-B74E-883F926C59A0}"/>
              </a:ext>
            </a:extLst>
          </p:cNvPr>
          <p:cNvSpPr/>
          <p:nvPr/>
        </p:nvSpPr>
        <p:spPr>
          <a:xfrm>
            <a:off x="8190938" y="2447092"/>
            <a:ext cx="22333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sang sông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C108D63-4504-4FAA-B6AF-2D5F0AFAB74E}"/>
              </a:ext>
            </a:extLst>
          </p:cNvPr>
          <p:cNvSpPr/>
          <p:nvPr/>
        </p:nvSpPr>
        <p:spPr>
          <a:xfrm>
            <a:off x="11872120" y="2447092"/>
            <a:ext cx="22097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 lá tre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40" grpId="0"/>
      <p:bldP spid="42" grpId="0"/>
      <p:bldP spid="43" grpId="0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59264" y="1895267"/>
            <a:ext cx="7907214" cy="707886"/>
            <a:chOff x="1515677" y="1828227"/>
            <a:chExt cx="6269914" cy="707886"/>
          </a:xfrm>
        </p:grpSpPr>
        <p:sp>
          <p:nvSpPr>
            <p:cNvPr id="20" name="Rectangle 19"/>
            <p:cNvSpPr/>
            <p:nvPr/>
          </p:nvSpPr>
          <p:spPr>
            <a:xfrm>
              <a:off x="1515677" y="1828227"/>
              <a:ext cx="62699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4. Luyện tập</a:t>
              </a:r>
            </a:p>
          </p:txBody>
        </p: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1990888" y="2413002"/>
              <a:ext cx="17528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211B2DF-6480-419F-9746-E05950118146}"/>
              </a:ext>
            </a:extLst>
          </p:cNvPr>
          <p:cNvSpPr/>
          <p:nvPr/>
        </p:nvSpPr>
        <p:spPr>
          <a:xfrm>
            <a:off x="1432719" y="6454914"/>
            <a:ext cx="1447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       tay   ngượng ngh            ngã kh             khúc kh      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EE6C1-58EC-4CF7-950B-76BA02790D86}"/>
              </a:ext>
            </a:extLst>
          </p:cNvPr>
          <p:cNvSpPr/>
          <p:nvPr/>
        </p:nvSpPr>
        <p:spPr>
          <a:xfrm>
            <a:off x="1391549" y="4230981"/>
            <a:ext cx="12918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tiếng k          ng</a:t>
            </a:r>
            <a:r>
              <a:rPr lang="it-IT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ngào        </a:t>
            </a:r>
            <a:r>
              <a:rPr lang="it-IT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    máo           </a:t>
            </a:r>
            <a:r>
              <a:rPr lang="it-IT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    thào </a:t>
            </a:r>
            <a:r>
              <a:rPr lang="it-IT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4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8E1407-03C4-456A-B16C-8AE5846742E1}"/>
              </a:ext>
            </a:extLst>
          </p:cNvPr>
          <p:cNvSpPr txBox="1"/>
          <p:nvPr/>
        </p:nvSpPr>
        <p:spPr>
          <a:xfrm>
            <a:off x="5327833" y="4277380"/>
            <a:ext cx="44828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DAB764-E2ED-4818-9F7C-B0030D654327}"/>
              </a:ext>
            </a:extLst>
          </p:cNvPr>
          <p:cNvSpPr txBox="1"/>
          <p:nvPr/>
        </p:nvSpPr>
        <p:spPr>
          <a:xfrm>
            <a:off x="8833033" y="4265404"/>
            <a:ext cx="44828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DEF1C3-9C9B-46F1-98A2-5887071CE9D8}"/>
              </a:ext>
            </a:extLst>
          </p:cNvPr>
          <p:cNvSpPr txBox="1"/>
          <p:nvPr/>
        </p:nvSpPr>
        <p:spPr>
          <a:xfrm>
            <a:off x="12253119" y="4275139"/>
            <a:ext cx="44828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B0EDF1-8E58-411C-9095-F6DFF6796CC3}"/>
              </a:ext>
            </a:extLst>
          </p:cNvPr>
          <p:cNvSpPr txBox="1"/>
          <p:nvPr/>
        </p:nvSpPr>
        <p:spPr>
          <a:xfrm>
            <a:off x="3554336" y="4265404"/>
            <a:ext cx="44828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47C0C3-06AA-4CAC-85C2-7ACAB57A3BB2}"/>
              </a:ext>
            </a:extLst>
          </p:cNvPr>
          <p:cNvSpPr txBox="1"/>
          <p:nvPr/>
        </p:nvSpPr>
        <p:spPr>
          <a:xfrm>
            <a:off x="3406014" y="4245114"/>
            <a:ext cx="73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C026C7-F7BF-4947-ABA8-CB7AB0B83A47}"/>
              </a:ext>
            </a:extLst>
          </p:cNvPr>
          <p:cNvSpPr txBox="1"/>
          <p:nvPr/>
        </p:nvSpPr>
        <p:spPr>
          <a:xfrm>
            <a:off x="5177793" y="4230981"/>
            <a:ext cx="1044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uều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20FA87-1EA2-4E61-9A01-FBA4537A45E5}"/>
              </a:ext>
            </a:extLst>
          </p:cNvPr>
          <p:cNvSpPr txBox="1"/>
          <p:nvPr/>
        </p:nvSpPr>
        <p:spPr>
          <a:xfrm>
            <a:off x="8757425" y="4245114"/>
            <a:ext cx="73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2996EA-A2D9-4F62-A825-D9DD0C6695CB}"/>
              </a:ext>
            </a:extLst>
          </p:cNvPr>
          <p:cNvSpPr txBox="1"/>
          <p:nvPr/>
        </p:nvSpPr>
        <p:spPr>
          <a:xfrm>
            <a:off x="12189276" y="4245114"/>
            <a:ext cx="73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8C5000-78DB-4470-BB69-9E87C9EB9A7A}"/>
              </a:ext>
            </a:extLst>
          </p:cNvPr>
          <p:cNvSpPr txBox="1"/>
          <p:nvPr/>
        </p:nvSpPr>
        <p:spPr>
          <a:xfrm>
            <a:off x="2583355" y="6475793"/>
            <a:ext cx="44828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C69821-345E-4046-9003-D8D0A79FA418}"/>
              </a:ext>
            </a:extLst>
          </p:cNvPr>
          <p:cNvSpPr txBox="1"/>
          <p:nvPr/>
        </p:nvSpPr>
        <p:spPr>
          <a:xfrm>
            <a:off x="2449902" y="6449943"/>
            <a:ext cx="110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563B6EB-8561-4CF8-8028-23B261A9C783}"/>
              </a:ext>
            </a:extLst>
          </p:cNvPr>
          <p:cNvSpPr txBox="1"/>
          <p:nvPr/>
        </p:nvSpPr>
        <p:spPr>
          <a:xfrm>
            <a:off x="6928033" y="6477000"/>
            <a:ext cx="44828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166787-EB02-4643-BEC5-19ED19A9BC11}"/>
              </a:ext>
            </a:extLst>
          </p:cNvPr>
          <p:cNvSpPr txBox="1"/>
          <p:nvPr/>
        </p:nvSpPr>
        <p:spPr>
          <a:xfrm>
            <a:off x="6805473" y="6454914"/>
            <a:ext cx="735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ịu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053D20-485E-4554-A942-C05DE9180A21}"/>
              </a:ext>
            </a:extLst>
          </p:cNvPr>
          <p:cNvSpPr txBox="1"/>
          <p:nvPr/>
        </p:nvSpPr>
        <p:spPr>
          <a:xfrm>
            <a:off x="9823633" y="6482364"/>
            <a:ext cx="44828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E296AD-290F-44FA-BA48-CD182A0A64F0}"/>
              </a:ext>
            </a:extLst>
          </p:cNvPr>
          <p:cNvSpPr txBox="1"/>
          <p:nvPr/>
        </p:nvSpPr>
        <p:spPr>
          <a:xfrm>
            <a:off x="9662319" y="6454914"/>
            <a:ext cx="110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uỵu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DABBEA-E0D7-420B-9D5C-235CA34E34A7}"/>
              </a:ext>
            </a:extLst>
          </p:cNvPr>
          <p:cNvSpPr txBox="1"/>
          <p:nvPr/>
        </p:nvSpPr>
        <p:spPr>
          <a:xfrm>
            <a:off x="13091319" y="6482364"/>
            <a:ext cx="44828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F1E9F1-9A94-4489-BF60-60B993A90206}"/>
              </a:ext>
            </a:extLst>
          </p:cNvPr>
          <p:cNvSpPr txBox="1"/>
          <p:nvPr/>
        </p:nvSpPr>
        <p:spPr>
          <a:xfrm>
            <a:off x="12961429" y="6469946"/>
            <a:ext cx="134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uỷu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433EB9-755C-4BBA-BCF2-26DEBAC93832}"/>
              </a:ext>
            </a:extLst>
          </p:cNvPr>
          <p:cNvGrpSpPr/>
          <p:nvPr/>
        </p:nvGrpSpPr>
        <p:grpSpPr>
          <a:xfrm>
            <a:off x="4086034" y="109543"/>
            <a:ext cx="7938485" cy="1964123"/>
            <a:chOff x="3781234" y="109543"/>
            <a:chExt cx="7938485" cy="19641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C8C2EC-DFE0-4FDA-B39B-23F50775AE0C}"/>
                </a:ext>
              </a:extLst>
            </p:cNvPr>
            <p:cNvGrpSpPr/>
            <p:nvPr/>
          </p:nvGrpSpPr>
          <p:grpSpPr>
            <a:xfrm>
              <a:off x="4617134" y="109543"/>
              <a:ext cx="6255239" cy="1013735"/>
              <a:chOff x="4539228" y="103852"/>
              <a:chExt cx="6149694" cy="101373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69CB82B-79BC-4C26-96C1-E843F833D44E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13735"/>
                <a:chOff x="4539228" y="103852"/>
                <a:chExt cx="6149694" cy="1013735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F9FFF05-7DFD-4CEA-A860-3A74F8F03218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5D4DCC4-26F7-4FC6-83C8-85A73811827E}"/>
                    </a:ext>
                  </a:extLst>
                </p:cNvPr>
                <p:cNvSpPr txBox="1"/>
                <p:nvPr/>
              </p:nvSpPr>
              <p:spPr>
                <a:xfrm>
                  <a:off x="5703312" y="594367"/>
                  <a:ext cx="333396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7</a:t>
                  </a:r>
                </a:p>
              </p:txBody>
            </p: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A990CD6-C953-4D38-921F-608B7FBC49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2177" y="1117587"/>
                <a:ext cx="2972708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>
              <a:extLst>
                <a:ext uri="{FF2B5EF4-FFF2-40B4-BE49-F238E27FC236}">
                  <a16:creationId xmlns:a16="http://schemas.microsoft.com/office/drawing/2014/main" id="{4C0F5B40-785E-4AD7-AA48-051DCBF81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1006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3. Chính tả: Nhớ - viết. 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CÂY CẦU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A6918-C4AC-4ED5-98D5-4F26762AAEBD}"/>
              </a:ext>
            </a:extLst>
          </p:cNvPr>
          <p:cNvSpPr/>
          <p:nvPr/>
        </p:nvSpPr>
        <p:spPr>
          <a:xfrm>
            <a:off x="1182435" y="2521671"/>
            <a:ext cx="10308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Chọn vần phù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ợp với ô trống </a:t>
            </a:r>
          </a:p>
          <a:p>
            <a:pPr algn="just">
              <a:spcBef>
                <a:spcPts val="1200"/>
              </a:spcBef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Vần uêu hay êu?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08FCC-92A1-4CEC-8914-B5F33EF66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41" t="17243" r="3018" b="22363"/>
          <a:stretch/>
        </p:blipFill>
        <p:spPr>
          <a:xfrm>
            <a:off x="9975826" y="1926731"/>
            <a:ext cx="1839298" cy="1671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F85E8-9E4D-4EC2-AD54-93F12DC83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4" t="15772" b="26853"/>
          <a:stretch/>
        </p:blipFill>
        <p:spPr>
          <a:xfrm>
            <a:off x="12107471" y="1948181"/>
            <a:ext cx="2584048" cy="16647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1E7ACA-60B5-4111-B94F-9DBFBB435E0C}"/>
              </a:ext>
            </a:extLst>
          </p:cNvPr>
          <p:cNvSpPr/>
          <p:nvPr/>
        </p:nvSpPr>
        <p:spPr>
          <a:xfrm>
            <a:off x="1222403" y="5203004"/>
            <a:ext cx="4367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Vần uyu hay iu?</a:t>
            </a:r>
          </a:p>
        </p:txBody>
      </p:sp>
    </p:spTree>
    <p:extLst>
      <p:ext uri="{BB962C8B-B14F-4D97-AF65-F5344CB8AC3E}">
        <p14:creationId xmlns:p14="http://schemas.microsoft.com/office/powerpoint/2010/main" val="23176284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7" grpId="0" animBg="1"/>
      <p:bldP spid="48" grpId="0"/>
      <p:bldP spid="50" grpId="0" animBg="1"/>
      <p:bldP spid="51" grpId="0"/>
      <p:bldP spid="52" grpId="0" animBg="1"/>
      <p:bldP spid="53" grpId="0"/>
      <p:bldP spid="54" grpId="0" animBg="1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2435" y="2521671"/>
            <a:ext cx="10308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Chọn chữ hoặc dấu thanh phù hợp</a:t>
            </a:r>
          </a:p>
          <a:p>
            <a:pPr algn="just">
              <a:spcBef>
                <a:spcPts val="1200"/>
              </a:spcBef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Chữ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r, d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80319" y="1895267"/>
            <a:ext cx="7037658" cy="707886"/>
            <a:chOff x="1515677" y="1828227"/>
            <a:chExt cx="6269914" cy="707886"/>
          </a:xfrm>
        </p:grpSpPr>
        <p:sp>
          <p:nvSpPr>
            <p:cNvPr id="20" name="Rectangle 19"/>
            <p:cNvSpPr/>
            <p:nvPr/>
          </p:nvSpPr>
          <p:spPr>
            <a:xfrm>
              <a:off x="1515677" y="1828227"/>
              <a:ext cx="62699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</a:t>
              </a:r>
            </a:p>
          </p:txBody>
        </p: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1990888" y="2413002"/>
              <a:ext cx="17528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B692EDB-05E7-4EDD-835E-CA4A7D6ECD6B}"/>
              </a:ext>
            </a:extLst>
          </p:cNvPr>
          <p:cNvSpPr/>
          <p:nvPr/>
        </p:nvSpPr>
        <p:spPr>
          <a:xfrm>
            <a:off x="1632997" y="5467534"/>
            <a:ext cx="1672096" cy="1389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E3F700-9DDA-42EE-9456-C08D7C398234}"/>
              </a:ext>
            </a:extLst>
          </p:cNvPr>
          <p:cNvSpPr/>
          <p:nvPr/>
        </p:nvSpPr>
        <p:spPr>
          <a:xfrm>
            <a:off x="1632997" y="3976094"/>
            <a:ext cx="90678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 hạ đến là     ài</a:t>
            </a:r>
          </a:p>
          <a:p>
            <a:pPr lvl="0" algn="just"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 ve kêu sốt     uột</a:t>
            </a:r>
          </a:p>
          <a:p>
            <a:pPr lvl="0" algn="just"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 đông   ồi mùa xuân</a:t>
            </a:r>
          </a:p>
          <a:p>
            <a:pPr lvl="0" algn="just"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Sợi mưa phùn      ăng suốt</a:t>
            </a:r>
          </a:p>
          <a:p>
            <a:pPr lvl="0" algn="just"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iêng mùa thu đẹp thế</a:t>
            </a:r>
          </a:p>
          <a:p>
            <a:pPr lvl="0" algn="just"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 ngắn ngủi làm sao</a:t>
            </a:r>
          </a:p>
          <a:p>
            <a:pPr lvl="0" algn="just"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 và đi đều khẽ</a:t>
            </a:r>
          </a:p>
          <a:p>
            <a:pPr lvl="0" algn="just"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 là trong chiêm bao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8D5D3B-E0F5-4536-A679-9DCACFDDAC9E}"/>
              </a:ext>
            </a:extLst>
          </p:cNvPr>
          <p:cNvSpPr txBox="1"/>
          <p:nvPr/>
        </p:nvSpPr>
        <p:spPr>
          <a:xfrm>
            <a:off x="5068589" y="4635843"/>
            <a:ext cx="35931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FD87D3-F983-4BE0-972A-5F175E193470}"/>
              </a:ext>
            </a:extLst>
          </p:cNvPr>
          <p:cNvSpPr txBox="1"/>
          <p:nvPr/>
        </p:nvSpPr>
        <p:spPr>
          <a:xfrm>
            <a:off x="4731003" y="3999471"/>
            <a:ext cx="35931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10A440-711A-4381-B5B0-0ABE8496A2E6}"/>
              </a:ext>
            </a:extLst>
          </p:cNvPr>
          <p:cNvSpPr txBox="1"/>
          <p:nvPr/>
        </p:nvSpPr>
        <p:spPr>
          <a:xfrm>
            <a:off x="4807203" y="5867400"/>
            <a:ext cx="35931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A1C164-8266-4970-981C-426ED69FA814}"/>
              </a:ext>
            </a:extLst>
          </p:cNvPr>
          <p:cNvSpPr txBox="1"/>
          <p:nvPr/>
        </p:nvSpPr>
        <p:spPr>
          <a:xfrm>
            <a:off x="1759203" y="6472749"/>
            <a:ext cx="35931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D018AC-478A-4028-811A-81650331E220}"/>
              </a:ext>
            </a:extLst>
          </p:cNvPr>
          <p:cNvSpPr txBox="1"/>
          <p:nvPr/>
        </p:nvSpPr>
        <p:spPr>
          <a:xfrm>
            <a:off x="4709319" y="3923271"/>
            <a:ext cx="35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FF44A8-ABE7-499B-8A96-38CBC3038E7E}"/>
              </a:ext>
            </a:extLst>
          </p:cNvPr>
          <p:cNvSpPr txBox="1"/>
          <p:nvPr/>
        </p:nvSpPr>
        <p:spPr>
          <a:xfrm>
            <a:off x="5129448" y="4557585"/>
            <a:ext cx="281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582D83-36E5-41B9-BAC3-B15953AB1CD8}"/>
              </a:ext>
            </a:extLst>
          </p:cNvPr>
          <p:cNvSpPr txBox="1"/>
          <p:nvPr/>
        </p:nvSpPr>
        <p:spPr>
          <a:xfrm>
            <a:off x="4672248" y="5815914"/>
            <a:ext cx="64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FD899D-4E58-4C5C-B84C-6B29CD170669}"/>
              </a:ext>
            </a:extLst>
          </p:cNvPr>
          <p:cNvSpPr txBox="1"/>
          <p:nvPr/>
        </p:nvSpPr>
        <p:spPr>
          <a:xfrm>
            <a:off x="1698985" y="6425514"/>
            <a:ext cx="598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41B532-3AC4-4C2C-B46B-7B548E8B090D}"/>
              </a:ext>
            </a:extLst>
          </p:cNvPr>
          <p:cNvGrpSpPr/>
          <p:nvPr/>
        </p:nvGrpSpPr>
        <p:grpSpPr>
          <a:xfrm>
            <a:off x="3781234" y="109543"/>
            <a:ext cx="7938485" cy="1964123"/>
            <a:chOff x="3781234" y="109543"/>
            <a:chExt cx="7938485" cy="196412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CDD0478-534C-4943-B019-BAC6739AE264}"/>
                </a:ext>
              </a:extLst>
            </p:cNvPr>
            <p:cNvGrpSpPr/>
            <p:nvPr/>
          </p:nvGrpSpPr>
          <p:grpSpPr>
            <a:xfrm>
              <a:off x="4617134" y="109543"/>
              <a:ext cx="6255239" cy="1013735"/>
              <a:chOff x="4539228" y="103852"/>
              <a:chExt cx="6149694" cy="101373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70B9731F-1CBC-4201-923A-9CA515E9AD8C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13735"/>
                <a:chOff x="4539228" y="103852"/>
                <a:chExt cx="6149694" cy="1013735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0415145-CA1C-4051-A198-C07DAAB83D29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AA99A31-2F6D-4445-BFEC-4ED2D308C697}"/>
                    </a:ext>
                  </a:extLst>
                </p:cNvPr>
                <p:cNvSpPr txBox="1"/>
                <p:nvPr/>
              </p:nvSpPr>
              <p:spPr>
                <a:xfrm>
                  <a:off x="5703312" y="594367"/>
                  <a:ext cx="333396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7</a:t>
                  </a:r>
                </a:p>
              </p:txBody>
            </p: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3674F2A-6927-41A0-B083-23682A9E73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2177" y="1117587"/>
                <a:ext cx="2972708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14">
              <a:extLst>
                <a:ext uri="{FF2B5EF4-FFF2-40B4-BE49-F238E27FC236}">
                  <a16:creationId xmlns:a16="http://schemas.microsoft.com/office/drawing/2014/main" id="{15E36F9F-3597-4206-BF91-8C8E4E4AC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1006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3. Chính tả: Nhớ - viết. 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CÂY CẦU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FD390F4-5D5D-4341-9B25-887E7E84B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8" t="23423" r="6130" b="22855"/>
          <a:stretch/>
        </p:blipFill>
        <p:spPr>
          <a:xfrm>
            <a:off x="7604919" y="3633958"/>
            <a:ext cx="8228119" cy="551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7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 animBg="1"/>
      <p:bldP spid="30" grpId="0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2435" y="2521671"/>
            <a:ext cx="10308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Chọn chữ hoặc dấu thanh phù hợp</a:t>
            </a:r>
          </a:p>
          <a:p>
            <a:pPr algn="just">
              <a:spcBef>
                <a:spcPts val="1200"/>
              </a:spcBef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Dấu hỏi hay dấu ngã?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80319" y="1895267"/>
            <a:ext cx="7037658" cy="707886"/>
            <a:chOff x="1515677" y="1828227"/>
            <a:chExt cx="6269914" cy="707886"/>
          </a:xfrm>
        </p:grpSpPr>
        <p:sp>
          <p:nvSpPr>
            <p:cNvPr id="20" name="Rectangle 19"/>
            <p:cNvSpPr/>
            <p:nvPr/>
          </p:nvSpPr>
          <p:spPr>
            <a:xfrm>
              <a:off x="1515677" y="1828227"/>
              <a:ext cx="62699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</a:t>
              </a:r>
            </a:p>
          </p:txBody>
        </p: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1990888" y="2413002"/>
              <a:ext cx="17528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B692EDB-05E7-4EDD-835E-CA4A7D6ECD6B}"/>
              </a:ext>
            </a:extLst>
          </p:cNvPr>
          <p:cNvSpPr/>
          <p:nvPr/>
        </p:nvSpPr>
        <p:spPr>
          <a:xfrm>
            <a:off x="1632997" y="5467534"/>
            <a:ext cx="1672096" cy="1389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E3F700-9DDA-42EE-9456-C08D7C398234}"/>
              </a:ext>
            </a:extLst>
          </p:cNvPr>
          <p:cNvSpPr/>
          <p:nvPr/>
        </p:nvSpPr>
        <p:spPr>
          <a:xfrm>
            <a:off x="1632997" y="4127868"/>
            <a:ext cx="9067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Suốt đời tôi  </a:t>
            </a:r>
            <a:r>
              <a:rPr lang="vi-VN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mơ</a:t>
            </a:r>
          </a:p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làm cho các em</a:t>
            </a:r>
          </a:p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bài thơ nho </a:t>
            </a:r>
            <a:r>
              <a:rPr lang="vi-VN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</a:p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 những hòn bi xanh, </a:t>
            </a:r>
            <a:r>
              <a:rPr lang="vi-VN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các em chơi</a:t>
            </a:r>
          </a:p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 những quả quýt, quả cam</a:t>
            </a:r>
          </a:p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em tay bóc vo, miệng cười,....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D018AC-478A-4028-811A-81650331E220}"/>
              </a:ext>
            </a:extLst>
          </p:cNvPr>
          <p:cNvSpPr txBox="1"/>
          <p:nvPr/>
        </p:nvSpPr>
        <p:spPr>
          <a:xfrm>
            <a:off x="6489312" y="6162205"/>
            <a:ext cx="8108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41B532-3AC4-4C2C-B46B-7B548E8B090D}"/>
              </a:ext>
            </a:extLst>
          </p:cNvPr>
          <p:cNvGrpSpPr/>
          <p:nvPr/>
        </p:nvGrpSpPr>
        <p:grpSpPr>
          <a:xfrm>
            <a:off x="3781234" y="109543"/>
            <a:ext cx="7938485" cy="1964123"/>
            <a:chOff x="3781234" y="109543"/>
            <a:chExt cx="7938485" cy="196412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CDD0478-534C-4943-B019-BAC6739AE264}"/>
                </a:ext>
              </a:extLst>
            </p:cNvPr>
            <p:cNvGrpSpPr/>
            <p:nvPr/>
          </p:nvGrpSpPr>
          <p:grpSpPr>
            <a:xfrm>
              <a:off x="4617134" y="109543"/>
              <a:ext cx="6255239" cy="1013735"/>
              <a:chOff x="4539228" y="103852"/>
              <a:chExt cx="6149694" cy="101373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70B9731F-1CBC-4201-923A-9CA515E9AD8C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13735"/>
                <a:chOff x="4539228" y="103852"/>
                <a:chExt cx="6149694" cy="1013735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0415145-CA1C-4051-A198-C07DAAB83D29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AA99A31-2F6D-4445-BFEC-4ED2D308C697}"/>
                    </a:ext>
                  </a:extLst>
                </p:cNvPr>
                <p:cNvSpPr txBox="1"/>
                <p:nvPr/>
              </p:nvSpPr>
              <p:spPr>
                <a:xfrm>
                  <a:off x="5703312" y="594367"/>
                  <a:ext cx="333396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7</a:t>
                  </a:r>
                </a:p>
              </p:txBody>
            </p: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3674F2A-6927-41A0-B083-23682A9E73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2177" y="1117587"/>
                <a:ext cx="2972708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14">
              <a:extLst>
                <a:ext uri="{FF2B5EF4-FFF2-40B4-BE49-F238E27FC236}">
                  <a16:creationId xmlns:a16="http://schemas.microsoft.com/office/drawing/2014/main" id="{15E36F9F-3597-4206-BF91-8C8E4E4AC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1006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3. Chính tả: Nhớ - viết. 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CÂY CẦU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64751F7-ACCF-47BF-BE3E-A6D419AFD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7" t="20092" r="12338" b="10178"/>
          <a:stretch/>
        </p:blipFill>
        <p:spPr>
          <a:xfrm>
            <a:off x="9934574" y="3460544"/>
            <a:ext cx="5976145" cy="50738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46977DC-7AB9-425A-B5BF-EBEC54655CAB}"/>
              </a:ext>
            </a:extLst>
          </p:cNvPr>
          <p:cNvSpPr txBox="1"/>
          <p:nvPr/>
        </p:nvSpPr>
        <p:spPr>
          <a:xfrm>
            <a:off x="1661319" y="5464314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DDEB3A-A958-4B91-8D02-977F825DAE96}"/>
              </a:ext>
            </a:extLst>
          </p:cNvPr>
          <p:cNvSpPr txBox="1"/>
          <p:nvPr/>
        </p:nvSpPr>
        <p:spPr>
          <a:xfrm>
            <a:off x="4205437" y="4075671"/>
            <a:ext cx="8728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4BBDCA-B05D-4070-93B0-5CDFA71AA813}"/>
              </a:ext>
            </a:extLst>
          </p:cNvPr>
          <p:cNvSpPr txBox="1"/>
          <p:nvPr/>
        </p:nvSpPr>
        <p:spPr>
          <a:xfrm>
            <a:off x="5571791" y="5486400"/>
            <a:ext cx="1066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</a:p>
        </p:txBody>
      </p:sp>
    </p:spTree>
    <p:extLst>
      <p:ext uri="{BB962C8B-B14F-4D97-AF65-F5344CB8AC3E}">
        <p14:creationId xmlns:p14="http://schemas.microsoft.com/office/powerpoint/2010/main" val="6329043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  <p:bldP spid="32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10557</TotalTime>
  <Words>608</Words>
  <Application>Microsoft Office PowerPoint</Application>
  <PresentationFormat>Custom</PresentationFormat>
  <Paragraphs>115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Tuyết Trương</dc:creator>
  <cp:lastModifiedBy>Admin</cp:lastModifiedBy>
  <cp:revision>1555</cp:revision>
  <dcterms:created xsi:type="dcterms:W3CDTF">2008-09-09T22:52:10Z</dcterms:created>
  <dcterms:modified xsi:type="dcterms:W3CDTF">2022-08-19T02:28:31Z</dcterms:modified>
</cp:coreProperties>
</file>