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909" r:id="rId2"/>
    <p:sldId id="808" r:id="rId3"/>
    <p:sldId id="809" r:id="rId4"/>
    <p:sldId id="937" r:id="rId5"/>
    <p:sldId id="852" r:id="rId6"/>
    <p:sldId id="897" r:id="rId7"/>
    <p:sldId id="815" r:id="rId8"/>
    <p:sldId id="970" r:id="rId9"/>
    <p:sldId id="976" r:id="rId10"/>
    <p:sldId id="977" r:id="rId11"/>
    <p:sldId id="950" r:id="rId12"/>
    <p:sldId id="951" r:id="rId13"/>
    <p:sldId id="971" r:id="rId14"/>
    <p:sldId id="972" r:id="rId15"/>
    <p:sldId id="910" r:id="rId16"/>
    <p:sldId id="952" r:id="rId17"/>
    <p:sldId id="973" r:id="rId18"/>
    <p:sldId id="974" r:id="rId19"/>
    <p:sldId id="975" r:id="rId20"/>
    <p:sldId id="939" r:id="rId21"/>
    <p:sldId id="723" r:id="rId22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852"/>
            <p14:sldId id="897"/>
            <p14:sldId id="815"/>
            <p14:sldId id="970"/>
            <p14:sldId id="976"/>
            <p14:sldId id="977"/>
            <p14:sldId id="950"/>
            <p14:sldId id="951"/>
            <p14:sldId id="971"/>
            <p14:sldId id="972"/>
            <p14:sldId id="910"/>
            <p14:sldId id="952"/>
            <p14:sldId id="973"/>
            <p14:sldId id="974"/>
            <p14:sldId id="975"/>
            <p14:sldId id="93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E3E6E2"/>
    <a:srgbClr val="D3DDD1"/>
    <a:srgbClr val="1D5E75"/>
    <a:srgbClr val="255997"/>
    <a:srgbClr val="FDEDD3"/>
    <a:srgbClr val="FEF5E6"/>
    <a:srgbClr val="FDEED3"/>
    <a:srgbClr val="FBE99F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60.png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1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png"/><Relationship Id="rId11" Type="http://schemas.openxmlformats.org/officeDocument/2006/relationships/oleObject" Target="../embeddings/oleObject27.bin"/><Relationship Id="rId5" Type="http://schemas.openxmlformats.org/officeDocument/2006/relationships/image" Target="../media/image54.png"/><Relationship Id="rId15" Type="http://schemas.openxmlformats.org/officeDocument/2006/relationships/image" Target="../media/image43.png"/><Relationship Id="rId10" Type="http://schemas.openxmlformats.org/officeDocument/2006/relationships/image" Target="../media/image57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10" Type="http://schemas.openxmlformats.org/officeDocument/2006/relationships/image" Target="../media/image59.wmf"/><Relationship Id="rId4" Type="http://schemas.openxmlformats.org/officeDocument/2006/relationships/image" Target="../media/image62.png"/><Relationship Id="rId9" Type="http://schemas.openxmlformats.org/officeDocument/2006/relationships/oleObject" Target="../embeddings/oleObject100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0.png"/><Relationship Id="rId13" Type="http://schemas.openxmlformats.org/officeDocument/2006/relationships/oleObject" Target="../embeddings/oleObject30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5.wmf"/><Relationship Id="rId12" Type="http://schemas.openxmlformats.org/officeDocument/2006/relationships/image" Target="../media/image50.png"/><Relationship Id="rId1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6.wmf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470.png"/><Relationship Id="rId15" Type="http://schemas.openxmlformats.org/officeDocument/2006/relationships/oleObject" Target="../embeddings/oleObject120.bin"/><Relationship Id="rId10" Type="http://schemas.openxmlformats.org/officeDocument/2006/relationships/image" Target="../media/image67.png"/><Relationship Id="rId4" Type="http://schemas.openxmlformats.org/officeDocument/2006/relationships/image" Target="../media/image14.png"/><Relationship Id="rId9" Type="http://schemas.openxmlformats.org/officeDocument/2006/relationships/image" Target="../media/image24.png"/><Relationship Id="rId14" Type="http://schemas.openxmlformats.org/officeDocument/2006/relationships/image" Target="../media/image66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png"/><Relationship Id="rId5" Type="http://schemas.openxmlformats.org/officeDocument/2006/relationships/image" Target="../media/image70.png"/><Relationship Id="rId10" Type="http://schemas.openxmlformats.org/officeDocument/2006/relationships/image" Target="../media/image72.png"/><Relationship Id="rId4" Type="http://schemas.openxmlformats.org/officeDocument/2006/relationships/image" Target="../media/image14.png"/><Relationship Id="rId9" Type="http://schemas.openxmlformats.org/officeDocument/2006/relationships/image" Target="../media/image69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710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74.png"/><Relationship Id="rId12" Type="http://schemas.openxmlformats.org/officeDocument/2006/relationships/image" Target="../media/image70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14.png"/><Relationship Id="rId9" Type="http://schemas.openxmlformats.org/officeDocument/2006/relationships/image" Target="../media/image73.wmf"/><Relationship Id="rId14" Type="http://schemas.openxmlformats.org/officeDocument/2006/relationships/image" Target="../media/image7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80.png"/><Relationship Id="rId18" Type="http://schemas.openxmlformats.org/officeDocument/2006/relationships/image" Target="../media/image77.wmf"/><Relationship Id="rId3" Type="http://schemas.openxmlformats.org/officeDocument/2006/relationships/notesSlide" Target="../notesSlides/notesSlide15.xml"/><Relationship Id="rId21" Type="http://schemas.openxmlformats.org/officeDocument/2006/relationships/oleObject" Target="../embeddings/oleObject37.bin"/><Relationship Id="rId7" Type="http://schemas.openxmlformats.org/officeDocument/2006/relationships/image" Target="../media/image610.png"/><Relationship Id="rId12" Type="http://schemas.openxmlformats.org/officeDocument/2006/relationships/image" Target="../media/image81.png"/><Relationship Id="rId1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20" Type="http://schemas.openxmlformats.org/officeDocument/2006/relationships/image" Target="../media/image7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0.png"/><Relationship Id="rId11" Type="http://schemas.openxmlformats.org/officeDocument/2006/relationships/image" Target="../media/image75.wmf"/><Relationship Id="rId24" Type="http://schemas.openxmlformats.org/officeDocument/2006/relationships/image" Target="../media/image80.wmf"/><Relationship Id="rId5" Type="http://schemas.openxmlformats.org/officeDocument/2006/relationships/image" Target="../media/image590.png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oleObject" Target="../embeddings/oleObject150.bin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14.png"/><Relationship Id="rId9" Type="http://schemas.openxmlformats.org/officeDocument/2006/relationships/image" Target="../media/image75.wmf"/><Relationship Id="rId14" Type="http://schemas.openxmlformats.org/officeDocument/2006/relationships/image" Target="../media/image810.png"/><Relationship Id="rId22" Type="http://schemas.openxmlformats.org/officeDocument/2006/relationships/image" Target="../media/image7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8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png"/><Relationship Id="rId5" Type="http://schemas.openxmlformats.org/officeDocument/2006/relationships/image" Target="../media/image670.png"/><Relationship Id="rId4" Type="http://schemas.openxmlformats.org/officeDocument/2006/relationships/image" Target="../media/image14.png"/><Relationship Id="rId9" Type="http://schemas.openxmlformats.org/officeDocument/2006/relationships/image" Target="../media/image86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7.png"/><Relationship Id="rId7" Type="http://schemas.openxmlformats.org/officeDocument/2006/relationships/image" Target="../media/image9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76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9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93.wmf"/><Relationship Id="rId5" Type="http://schemas.openxmlformats.org/officeDocument/2006/relationships/image" Target="../media/image24.png"/><Relationship Id="rId10" Type="http://schemas.openxmlformats.org/officeDocument/2006/relationships/oleObject" Target="../embeddings/oleObject43.bin"/><Relationship Id="rId4" Type="http://schemas.openxmlformats.org/officeDocument/2006/relationships/image" Target="../media/image14.png"/><Relationship Id="rId9" Type="http://schemas.openxmlformats.org/officeDocument/2006/relationships/image" Target="../media/image9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4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2.bin"/><Relationship Id="rId18" Type="http://schemas.openxmlformats.org/officeDocument/2006/relationships/image" Target="../media/image11.wmf"/><Relationship Id="rId3" Type="http://schemas.openxmlformats.org/officeDocument/2006/relationships/notesSlide" Target="../notesSlides/notesSlide3.xml"/><Relationship Id="rId21" Type="http://schemas.openxmlformats.org/officeDocument/2006/relationships/oleObject" Target="../embeddings/oleObject6.bin"/><Relationship Id="rId7" Type="http://schemas.openxmlformats.org/officeDocument/2006/relationships/oleObject" Target="../embeddings/oleObject1.bin"/><Relationship Id="rId12" Type="http://schemas.openxmlformats.org/officeDocument/2006/relationships/image" Target="../media/image17.png"/><Relationship Id="rId1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w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5.png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5.bin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10.bin"/><Relationship Id="rId14" Type="http://schemas.openxmlformats.org/officeDocument/2006/relationships/image" Target="../media/image9.wmf"/><Relationship Id="rId22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png"/><Relationship Id="rId11" Type="http://schemas.openxmlformats.org/officeDocument/2006/relationships/oleObject" Target="../embeddings/oleObject10.bin"/><Relationship Id="rId5" Type="http://schemas.openxmlformats.org/officeDocument/2006/relationships/image" Target="../media/image210.png"/><Relationship Id="rId15" Type="http://schemas.openxmlformats.org/officeDocument/2006/relationships/image" Target="../media/image240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14.png"/><Relationship Id="rId9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8" Type="http://schemas.openxmlformats.org/officeDocument/2006/relationships/image" Target="../media/image29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png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20" Type="http://schemas.microsoft.com/office/2007/relationships/hdphoto" Target="../media/hdphoto1.wdp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27.wmf"/><Relationship Id="rId19" Type="http://schemas.openxmlformats.org/officeDocument/2006/relationships/image" Target="../media/image31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oleObject" Target="../embeddings/oleObject17.bin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36.wmf"/><Relationship Id="rId7" Type="http://schemas.openxmlformats.org/officeDocument/2006/relationships/image" Target="../media/image39.png"/><Relationship Id="rId12" Type="http://schemas.openxmlformats.org/officeDocument/2006/relationships/image" Target="../media/image33.wmf"/><Relationship Id="rId1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oleObject" Target="../embeddings/oleObject190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37.png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32.wmf"/><Relationship Id="rId19" Type="http://schemas.openxmlformats.org/officeDocument/2006/relationships/image" Target="../media/image36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3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33.png"/><Relationship Id="rId9" Type="http://schemas.openxmlformats.org/officeDocument/2006/relationships/image" Target="../media/image46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23.bin"/><Relationship Id="rId18" Type="http://schemas.openxmlformats.org/officeDocument/2006/relationships/image" Target="../media/image54.png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1.wmf"/><Relationship Id="rId17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22.bin"/><Relationship Id="rId5" Type="http://schemas.openxmlformats.org/officeDocument/2006/relationships/image" Target="../media/image44.png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50.wmf"/><Relationship Id="rId19" Type="http://schemas.openxmlformats.org/officeDocument/2006/relationships/image" Target="../media/image55.png"/><Relationship Id="rId4" Type="http://schemas.openxmlformats.org/officeDocument/2006/relationships/image" Target="../media/image14.png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5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408613" y="2438400"/>
            <a:ext cx="6248400" cy="1215837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9" b="19851"/>
          <a:stretch/>
        </p:blipFill>
        <p:spPr bwMode="auto">
          <a:xfrm>
            <a:off x="4654549" y="1711464"/>
            <a:ext cx="6545263" cy="54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1" b="24584"/>
          <a:stretch/>
        </p:blipFill>
        <p:spPr bwMode="auto">
          <a:xfrm>
            <a:off x="5865812" y="2438400"/>
            <a:ext cx="5029200" cy="823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29" b="24876"/>
          <a:stretch/>
        </p:blipFill>
        <p:spPr bwMode="auto">
          <a:xfrm>
            <a:off x="6913379" y="3008218"/>
            <a:ext cx="2934065" cy="67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87" y="2563760"/>
            <a:ext cx="1108625" cy="119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311" y="66592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228600"/>
            <a:ext cx="2559680" cy="213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47214" y="1373832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Xét hàm số :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7213" y="2288884"/>
                <a:ext cx="8695199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], </m:t>
                    </m:r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do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thuộc TXĐ hàm số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213" y="2288884"/>
                <a:ext cx="8695199" cy="579774"/>
              </a:xfrm>
              <a:prstGeom prst="rect">
                <a:avLst/>
              </a:prstGeom>
              <a:blipFill rotWithShape="1">
                <a:blip r:embed="rId6"/>
                <a:stretch>
                  <a:fillRect l="-841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447213" y="2868658"/>
            <a:ext cx="1075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134660"/>
              </p:ext>
            </p:extLst>
          </p:nvPr>
        </p:nvGraphicFramePr>
        <p:xfrm>
          <a:off x="1670050" y="2640013"/>
          <a:ext cx="28876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4" name="Equation" r:id="rId7" imgW="1346040" imgH="533160" progId="Equation.DSMT4">
                  <p:embed/>
                </p:oleObj>
              </mc:Choice>
              <mc:Fallback>
                <p:oleObj name="Equation" r:id="rId7" imgW="13460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640013"/>
                        <a:ext cx="288766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797323"/>
              </p:ext>
            </p:extLst>
          </p:nvPr>
        </p:nvGraphicFramePr>
        <p:xfrm>
          <a:off x="4930775" y="2841625"/>
          <a:ext cx="2887663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5" name="Equation" r:id="rId9" imgW="1346040" imgH="431640" progId="Equation.DSMT4">
                  <p:embed/>
                </p:oleObj>
              </mc:Choice>
              <mc:Fallback>
                <p:oleObj name="Equation" r:id="rId9" imgW="13460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775" y="2841625"/>
                        <a:ext cx="2887663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776071"/>
              </p:ext>
            </p:extLst>
          </p:nvPr>
        </p:nvGraphicFramePr>
        <p:xfrm>
          <a:off x="1217612" y="3962400"/>
          <a:ext cx="3132138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96" name="Equation" r:id="rId11" imgW="1460160" imgH="431640" progId="Equation.DSMT4">
                  <p:embed/>
                </p:oleObj>
              </mc:Choice>
              <mc:Fallback>
                <p:oleObj name="Equation" r:id="rId11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" y="3962400"/>
                        <a:ext cx="3132138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31812" y="4800600"/>
                <a:ext cx="7907798" cy="10672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Vậy không tồn tại giới hạn của hàm số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,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do đó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gián đoạn tại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4800600"/>
                <a:ext cx="7907798" cy="1067215"/>
              </a:xfrm>
              <a:prstGeom prst="rect">
                <a:avLst/>
              </a:prstGeom>
              <a:blipFill rotWithShape="1">
                <a:blip r:embed="rId13"/>
                <a:stretch>
                  <a:fillRect l="-925" r="-1079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229" y="2859133"/>
            <a:ext cx="2318275" cy="21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2" y="884480"/>
            <a:ext cx="28003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31812" y="5877755"/>
                <a:ext cx="10896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Quan sát Hình 5.7 ta thấy, đồ thị của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là đường liền trên (0; 1), còn đồ thị của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 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trên (0; 1) là các đoạn rời nhau.</a:t>
                </a:r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12" y="5877755"/>
                <a:ext cx="10896600" cy="769441"/>
              </a:xfrm>
              <a:prstGeom prst="rect">
                <a:avLst/>
              </a:prstGeom>
              <a:blipFill rotWithShape="1">
                <a:blip r:embed="rId16"/>
                <a:stretch>
                  <a:fillRect l="-671" t="-3968" r="-727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60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4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3212" y="915469"/>
            <a:ext cx="11766080" cy="2970731"/>
            <a:chOff x="382355" y="763069"/>
            <a:chExt cx="11766080" cy="2970731"/>
          </a:xfrm>
        </p:grpSpPr>
        <p:sp>
          <p:nvSpPr>
            <p:cNvPr id="15" name="Rounded Rectangle 14"/>
            <p:cNvSpPr/>
            <p:nvPr/>
          </p:nvSpPr>
          <p:spPr>
            <a:xfrm>
              <a:off x="382355" y="763069"/>
              <a:ext cx="11353800" cy="2742131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800880" y="2286760"/>
              <a:ext cx="1347555" cy="1447040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/>
              <p:cNvSpPr txBox="1"/>
              <p:nvPr/>
            </p:nvSpPr>
            <p:spPr>
              <a:xfrm>
                <a:off x="479884" y="1066800"/>
                <a:ext cx="11000456" cy="892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được gọi là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liên tục trên khoảng (a;b)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nếu nó liên tục tại mọi điểm thuộc khoảng này.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4" y="1066800"/>
                <a:ext cx="11000456" cy="892552"/>
              </a:xfrm>
              <a:prstGeom prst="rect">
                <a:avLst/>
              </a:prstGeom>
              <a:blipFill rotWithShape="1">
                <a:blip r:embed="rId5"/>
                <a:stretch>
                  <a:fillRect l="-887" t="-6164" r="-665" b="-16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49721" y="2021768"/>
            <a:ext cx="10445291" cy="1407232"/>
            <a:chOff x="528864" y="1869368"/>
            <a:chExt cx="10445291" cy="1407232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528864" y="1869368"/>
                  <a:ext cx="10445291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lnSpc>
                      <a:spcPct val="150000"/>
                    </a:lnSpc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liên tục trên đoạn </a:t>
                  </a:r>
                  <a:r>
                    <a:rPr lang="en-US" sz="260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[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a;b</a:t>
                  </a:r>
                  <a:r>
                    <a:rPr lang="en-US" sz="2600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]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nếu nó liên tục trên khoảng (a;b) và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64" y="1869368"/>
                  <a:ext cx="10445291" cy="129266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34" b="-51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8906601"/>
                    </p:ext>
                  </p:extLst>
                </p:nvPr>
              </p:nvGraphicFramePr>
              <p:xfrm>
                <a:off x="5510774" y="2620010"/>
                <a:ext cx="4548981" cy="65659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193" name="Equation" r:id="rId7" imgW="2120760" imgH="304560" progId="Equation.DSMT4">
                        <p:embed/>
                      </p:oleObj>
                    </mc:Choice>
                    <mc:Fallback>
                      <p:oleObj name="Equation" r:id="rId7" imgW="212076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10774" y="2620010"/>
                              <a:ext cx="4548981" cy="65659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47" name="Object 4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68906601"/>
                    </p:ext>
                  </p:extLst>
                </p:nvPr>
              </p:nvGraphicFramePr>
              <p:xfrm>
                <a:off x="5510774" y="2620010"/>
                <a:ext cx="4548981" cy="65659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180" name="Equation" r:id="rId9" imgW="2120760" imgH="304560" progId="Equation.DSMT4">
                        <p:embed/>
                      </p:oleObj>
                    </mc:Choice>
                    <mc:Fallback>
                      <p:oleObj name="Equation" r:id="rId9" imgW="212076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5510774" y="2620010"/>
                              <a:ext cx="4548981" cy="65659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48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44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85" y="22447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4413" y="2667000"/>
                <a:ext cx="521356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∈(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;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bất kì, ta có :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3" y="2667000"/>
                <a:ext cx="5213564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871" t="-1125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732861"/>
              </p:ext>
            </p:extLst>
          </p:nvPr>
        </p:nvGraphicFramePr>
        <p:xfrm>
          <a:off x="4494213" y="3168968"/>
          <a:ext cx="3484562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9" name="Equation" r:id="rId6" imgW="1625400" imgH="317160" progId="Equation.DSMT4">
                  <p:embed/>
                </p:oleObj>
              </mc:Choice>
              <mc:Fallback>
                <p:oleObj name="Equation" r:id="rId6" imgW="16254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94213" y="3168968"/>
                        <a:ext cx="3484562" cy="682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67000" y="3810000"/>
                <a:ext cx="748856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liên tục trên khoảng (0;1)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810000"/>
                <a:ext cx="7488563" cy="492443"/>
              </a:xfrm>
              <a:prstGeom prst="rect">
                <a:avLst/>
              </a:prstGeom>
              <a:blipFill rotWithShape="1">
                <a:blip r:embed="rId8"/>
                <a:stretch>
                  <a:fillRect l="-1466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1999"/>
            <a:ext cx="11455965" cy="1329381"/>
            <a:chOff x="303212" y="761999"/>
            <a:chExt cx="11455965" cy="1329381"/>
          </a:xfrm>
        </p:grpSpPr>
        <p:sp>
          <p:nvSpPr>
            <p:cNvPr id="20" name="Rounded Rectangle 19"/>
            <p:cNvSpPr/>
            <p:nvPr/>
          </p:nvSpPr>
          <p:spPr>
            <a:xfrm>
              <a:off x="1714587" y="761999"/>
              <a:ext cx="10044590" cy="132938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3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8962" y="1057893"/>
              <a:ext cx="5106050" cy="92330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Xét tính liên tục của hàm số 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trên nửa khoảng (0;1]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8918" name="Picture 24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1212" y="853640"/>
              <a:ext cx="3706091" cy="104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2665412" y="4191000"/>
            <a:ext cx="7185352" cy="1218539"/>
            <a:chOff x="2261860" y="4495800"/>
            <a:chExt cx="7185352" cy="121853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261860" y="4495800"/>
                  <a:ext cx="7185352" cy="12185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Hơn nữa: 	              	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nên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liên tục trên nửa khoảng (0;1]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1860" y="4495800"/>
                  <a:ext cx="7185352" cy="1218539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l="-1442" b="-11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34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25551873"/>
                    </p:ext>
                  </p:extLst>
                </p:nvPr>
              </p:nvGraphicFramePr>
              <p:xfrm>
                <a:off x="3951287" y="4630737"/>
                <a:ext cx="2586038" cy="655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970" name="Equation" r:id="rId13" imgW="1206360" imgH="304560" progId="Equation.DSMT4">
                        <p:embed/>
                      </p:oleObj>
                    </mc:Choice>
                    <mc:Fallback>
                      <p:oleObj name="Equation" r:id="rId13" imgW="120636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4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51287" y="4630737"/>
                              <a:ext cx="2586038" cy="655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4" name="Object 33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25551873"/>
                    </p:ext>
                  </p:extLst>
                </p:nvPr>
              </p:nvGraphicFramePr>
              <p:xfrm>
                <a:off x="3951287" y="4630737"/>
                <a:ext cx="2586038" cy="655638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8943" name="Equation" r:id="rId15" imgW="1206360" imgH="304560" progId="Equation.DSMT4">
                        <p:embed/>
                      </p:oleObj>
                    </mc:Choice>
                    <mc:Fallback>
                      <p:oleObj name="Equation" r:id="rId15" imgW="120636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6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3951287" y="4630737"/>
                              <a:ext cx="2586038" cy="655638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447214" y="5409539"/>
            <a:ext cx="11220674" cy="1403569"/>
            <a:chOff x="447214" y="5409539"/>
            <a:chExt cx="11220674" cy="1403569"/>
          </a:xfrm>
        </p:grpSpPr>
        <p:pic>
          <p:nvPicPr>
            <p:cNvPr id="28921" name="Picture 249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428" y="5409539"/>
              <a:ext cx="9729460" cy="14035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447214" y="5880490"/>
              <a:ext cx="16300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Wingdings" pitchFamily="2" charset="2"/>
                <a:buChar char="v"/>
              </a:pPr>
              <a:r>
                <a:rPr lang="en-US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Chú ý :</a:t>
              </a:r>
              <a:endParaRPr lang="vi-VN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94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604" y="2303672"/>
            <a:ext cx="1535021" cy="36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1903412" y="2825114"/>
                <a:ext cx="90677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ập xác định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của hàm số là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(−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∞;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)∪(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;+∞)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2825114"/>
                <a:ext cx="9067799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008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3212" y="714277"/>
            <a:ext cx="11455965" cy="1419323"/>
            <a:chOff x="303212" y="714277"/>
            <a:chExt cx="11455965" cy="1419323"/>
          </a:xfrm>
        </p:grpSpPr>
        <p:sp>
          <p:nvSpPr>
            <p:cNvPr id="14" name="Rounded Rectangle 13"/>
            <p:cNvSpPr/>
            <p:nvPr/>
          </p:nvSpPr>
          <p:spPr>
            <a:xfrm>
              <a:off x="1714587" y="761999"/>
              <a:ext cx="10044590" cy="137160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4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8962" y="903529"/>
              <a:ext cx="967805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hàm số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1967849" y="1524000"/>
                  <a:ext cx="9678050" cy="52319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Tìm các khoảng trên đó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liên tục 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7849" y="1524000"/>
                  <a:ext cx="9678050" cy="5231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9" t="-8140" b="-244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79579582"/>
                    </p:ext>
                  </p:extLst>
                </p:nvPr>
              </p:nvGraphicFramePr>
              <p:xfrm>
                <a:off x="4129087" y="714277"/>
                <a:ext cx="1660525" cy="901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25" name="Equation" r:id="rId8" imgW="774360" imgH="419040" progId="Equation.DSMT4">
                        <p:embed/>
                      </p:oleObj>
                    </mc:Choice>
                    <mc:Fallback>
                      <p:oleObj name="Equation" r:id="rId8" imgW="77436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29087" y="714277"/>
                              <a:ext cx="1660525" cy="901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5" name="Object 24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279579582"/>
                    </p:ext>
                  </p:extLst>
                </p:nvPr>
              </p:nvGraphicFramePr>
              <p:xfrm>
                <a:off x="4129087" y="714277"/>
                <a:ext cx="1660525" cy="901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1225" name="Equation" r:id="rId8" imgW="774360" imgH="419040" progId="Equation.DSMT4">
                        <p:embed/>
                      </p:oleObj>
                    </mc:Choice>
                    <mc:Fallback>
                      <p:oleObj name="Equation" r:id="rId8" imgW="77436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29087" y="714277"/>
                              <a:ext cx="1660525" cy="901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/>
              <p:cNvSpPr txBox="1"/>
              <p:nvPr/>
            </p:nvSpPr>
            <p:spPr>
              <a:xfrm>
                <a:off x="2284412" y="3393757"/>
                <a:ext cx="90677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hàm số liên tục trên các 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∞;</m:t>
                        </m:r>
                        <m:r>
                          <a:rPr lang="en-US" sz="2600" b="1" i="1" smtClean="0"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𝒗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à (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;+∞)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412" y="3393757"/>
                <a:ext cx="9067799" cy="492443"/>
              </a:xfrm>
              <a:prstGeom prst="rect">
                <a:avLst/>
              </a:prstGeom>
              <a:blipFill rotWithShape="1">
                <a:blip r:embed="rId10"/>
                <a:stretch>
                  <a:fillRect l="-1210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8683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414" y="2438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7301" y="792786"/>
            <a:ext cx="11472110" cy="1455114"/>
            <a:chOff x="337301" y="792786"/>
            <a:chExt cx="11472110" cy="1455114"/>
          </a:xfrm>
        </p:grpSpPr>
        <p:sp>
          <p:nvSpPr>
            <p:cNvPr id="21" name="Rounded Rectangle 20"/>
            <p:cNvSpPr/>
            <p:nvPr/>
          </p:nvSpPr>
          <p:spPr>
            <a:xfrm>
              <a:off x="2123931" y="792786"/>
              <a:ext cx="9685480" cy="1426539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821467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899923" y="135738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5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994315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2436162" y="989931"/>
              <a:ext cx="9068450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Cho hàm số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2425049" y="1610402"/>
                  <a:ext cx="9068450" cy="52319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Tìm các khoảng trên đó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liên tục .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25049" y="1610402"/>
                  <a:ext cx="9068450" cy="5231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74" t="-6977" b="-25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8883216"/>
                    </p:ext>
                  </p:extLst>
                </p:nvPr>
              </p:nvGraphicFramePr>
              <p:xfrm>
                <a:off x="4518025" y="800777"/>
                <a:ext cx="1797050" cy="901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249" name="Equation" r:id="rId8" imgW="838080" imgH="419040" progId="Equation.DSMT4">
                        <p:embed/>
                      </p:oleObj>
                    </mc:Choice>
                    <mc:Fallback>
                      <p:oleObj name="Equation" r:id="rId8" imgW="8380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18025" y="800777"/>
                              <a:ext cx="1797050" cy="901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17" name="Object 1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168883216"/>
                    </p:ext>
                  </p:extLst>
                </p:nvPr>
              </p:nvGraphicFramePr>
              <p:xfrm>
                <a:off x="4518025" y="800777"/>
                <a:ext cx="1797050" cy="9017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2249" name="Equation" r:id="rId8" imgW="838080" imgH="419040" progId="Equation.DSMT4">
                        <p:embed/>
                      </p:oleObj>
                    </mc:Choice>
                    <mc:Fallback>
                      <p:oleObj name="Equation" r:id="rId8" imgW="83808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518025" y="800777"/>
                              <a:ext cx="1797050" cy="9017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903412" y="2784157"/>
                <a:ext cx="9067799" cy="6811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Biểu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có nghĩa 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2784157"/>
                <a:ext cx="9067799" cy="681149"/>
              </a:xfrm>
              <a:prstGeom prst="rect">
                <a:avLst/>
              </a:prstGeom>
              <a:blipFill rotWithShape="1">
                <a:blip r:embed="rId12"/>
                <a:stretch>
                  <a:fillRect l="-874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208212" y="3657600"/>
                <a:ext cx="9829800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>
                    <a:latin typeface="Arial" pitchFamily="34" charset="0"/>
                    <a:cs typeface="Arial" pitchFamily="34" charset="0"/>
                  </a:rPr>
                  <a:t>Do đó, tập xác định của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(–∞; –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 ∪ (–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; +∞).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3657600"/>
                <a:ext cx="9829800" cy="506742"/>
              </a:xfrm>
              <a:prstGeom prst="rect">
                <a:avLst/>
              </a:prstGeom>
              <a:blipFill rotWithShape="1">
                <a:blip r:embed="rId13"/>
                <a:stretch>
                  <a:fillRect l="-930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97098" y="4343400"/>
                <a:ext cx="9612313" cy="5067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liên tục trên các khoảng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(–∞; –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𝒗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à (–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; +∞).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7098" y="4343400"/>
                <a:ext cx="9612313" cy="506742"/>
              </a:xfrm>
              <a:prstGeom prst="rect">
                <a:avLst/>
              </a:prstGeom>
              <a:blipFill rotWithShape="1">
                <a:blip r:embed="rId14"/>
                <a:stretch>
                  <a:fillRect l="-951" b="-265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43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291224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088" y="762000"/>
            <a:ext cx="11558425" cy="2057400"/>
            <a:chOff x="289088" y="762000"/>
            <a:chExt cx="11558425" cy="2057400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0"/>
              <a:ext cx="11558425" cy="20574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31812" y="888563"/>
                  <a:ext cx="11239500" cy="5014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Cho hai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𝒈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=−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sz="26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888563"/>
                  <a:ext cx="11239500" cy="50148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9756" b="-292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58824" y="1524000"/>
                  <a:ext cx="7239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a)  Xét tính liên tục của hai hàm số trên tại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24" y="1524000"/>
                  <a:ext cx="7239000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263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60412" y="2057400"/>
                  <a:ext cx="103632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b) Tính 			      và so sánh L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0412" y="2057400"/>
                  <a:ext cx="10363200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41" t="-9333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16338005"/>
                    </p:ext>
                  </p:extLst>
                </p:nvPr>
              </p:nvGraphicFramePr>
              <p:xfrm>
                <a:off x="2007609" y="2028825"/>
                <a:ext cx="2886075" cy="6556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729" name="Equation" r:id="rId8" imgW="1346040" imgH="304560" progId="Equation.DSMT4">
                        <p:embed/>
                      </p:oleObj>
                    </mc:Choice>
                    <mc:Fallback>
                      <p:oleObj name="Equation" r:id="rId8" imgW="13460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07609" y="2028825"/>
                              <a:ext cx="2886075" cy="6556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16338005"/>
                    </p:ext>
                  </p:extLst>
                </p:nvPr>
              </p:nvGraphicFramePr>
              <p:xfrm>
                <a:off x="2007609" y="2028825"/>
                <a:ext cx="2886075" cy="6556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1688" name="Equation" r:id="rId10" imgW="1346040" imgH="304560" progId="Equation.DSMT4">
                        <p:embed/>
                      </p:oleObj>
                    </mc:Choice>
                    <mc:Fallback>
                      <p:oleObj name="Equation" r:id="rId10" imgW="1346040" imgH="3045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2007609" y="2028825"/>
                              <a:ext cx="2886075" cy="6556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11681" name="Picture 417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66" r="8273" b="31356"/>
            <a:stretch/>
          </p:blipFill>
          <p:spPr bwMode="auto">
            <a:xfrm>
              <a:off x="358076" y="811880"/>
              <a:ext cx="1507013" cy="565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293812" y="3304737"/>
                <a:ext cx="10134600" cy="83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a. Hàm số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𝒈</m:t>
                    </m:r>
                    <m:d>
                      <m:d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b="1" i="1"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và các hàm đa thức nên nó liên tục trên R 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2" y="3304737"/>
                <a:ext cx="10134600" cy="839332"/>
              </a:xfrm>
              <a:prstGeom prst="rect">
                <a:avLst/>
              </a:prstGeom>
              <a:blipFill rotWithShape="1">
                <a:blip r:embed="rId13"/>
                <a:stretch>
                  <a:fillRect l="-902" t="-4348" r="-902" b="-15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293812" y="4163813"/>
                <a:ext cx="10134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>
                    <a:latin typeface="Arial" pitchFamily="34" charset="0"/>
                    <a:cs typeface="Arial" pitchFamily="34" charset="0"/>
                  </a:rPr>
                  <a:t>Do đó, hai 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đều liên tục tại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812" y="4163813"/>
                <a:ext cx="10134600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90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1293812" y="4625478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b. Ta có : 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37272"/>
              </p:ext>
            </p:extLst>
          </p:nvPr>
        </p:nvGraphicFramePr>
        <p:xfrm>
          <a:off x="2865437" y="4607221"/>
          <a:ext cx="30765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0" name="Equation" r:id="rId15" imgW="1434960" imgH="241200" progId="Equation.DSMT4">
                  <p:embed/>
                </p:oleObj>
              </mc:Choice>
              <mc:Fallback>
                <p:oleObj name="Equation" r:id="rId15" imgW="1434960" imgH="2412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5437" y="4607221"/>
                        <a:ext cx="30765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827212" y="51816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Do đó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834343"/>
              </p:ext>
            </p:extLst>
          </p:nvPr>
        </p:nvGraphicFramePr>
        <p:xfrm>
          <a:off x="3081337" y="5105400"/>
          <a:ext cx="55276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1" name="Equation" r:id="rId17" imgW="2577960" imgH="304560" progId="Equation.DSMT4">
                  <p:embed/>
                </p:oleObj>
              </mc:Choice>
              <mc:Fallback>
                <p:oleObj name="Equation" r:id="rId17" imgW="25779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7" y="5105400"/>
                        <a:ext cx="55276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816099" y="5791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Lại có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603232"/>
              </p:ext>
            </p:extLst>
          </p:nvPr>
        </p:nvGraphicFramePr>
        <p:xfrm>
          <a:off x="3207542" y="5801072"/>
          <a:ext cx="2341563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2" name="Equation" r:id="rId19" imgW="1091880" imgH="203040" progId="Equation.DSMT4">
                  <p:embed/>
                </p:oleObj>
              </mc:Choice>
              <mc:Fallback>
                <p:oleObj name="Equation" r:id="rId19" imgW="1091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7542" y="5801072"/>
                        <a:ext cx="2341563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3391815"/>
              </p:ext>
            </p:extLst>
          </p:nvPr>
        </p:nvGraphicFramePr>
        <p:xfrm>
          <a:off x="6110288" y="5781675"/>
          <a:ext cx="22590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3" name="Equation" r:id="rId21" imgW="1054080" imgH="203040" progId="Equation.DSMT4">
                  <p:embed/>
                </p:oleObj>
              </mc:Choice>
              <mc:Fallback>
                <p:oleObj name="Equation" r:id="rId21" imgW="10540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0288" y="5781675"/>
                        <a:ext cx="2259012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865089" y="626685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Vậy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44491"/>
              </p:ext>
            </p:extLst>
          </p:nvPr>
        </p:nvGraphicFramePr>
        <p:xfrm>
          <a:off x="2832100" y="6324600"/>
          <a:ext cx="2395538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4" name="Equation" r:id="rId23" imgW="1117440" imgH="203040" progId="Equation.DSMT4">
                  <p:embed/>
                </p:oleObj>
              </mc:Choice>
              <mc:Fallback>
                <p:oleObj name="Equation" r:id="rId23" imgW="1117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6324600"/>
                        <a:ext cx="2395538" cy="434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705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21" grpId="0"/>
      <p:bldP spid="25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5612" y="846656"/>
            <a:ext cx="11464510" cy="3877744"/>
            <a:chOff x="303212" y="762000"/>
            <a:chExt cx="11464510" cy="3877744"/>
          </a:xfrm>
        </p:grpSpPr>
        <p:sp>
          <p:nvSpPr>
            <p:cNvPr id="24" name="Rounded Rectangle 23"/>
            <p:cNvSpPr/>
            <p:nvPr/>
          </p:nvSpPr>
          <p:spPr>
            <a:xfrm>
              <a:off x="303212" y="762000"/>
              <a:ext cx="11168294" cy="35814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5412" y="3048000"/>
              <a:ext cx="1482310" cy="1591744"/>
            </a:xfrm>
            <a:prstGeom prst="rect">
              <a:avLst/>
            </a:prstGeom>
          </p:spPr>
        </p:pic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/>
              <p:cNvSpPr txBox="1"/>
              <p:nvPr/>
            </p:nvSpPr>
            <p:spPr>
              <a:xfrm>
                <a:off x="750424" y="1025697"/>
                <a:ext cx="1098278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itchFamily="34" charset="0"/>
                  <a:buChar char="•"/>
                </a:pP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Giả sử hai hàm số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liên tục tại x</a:t>
                </a:r>
                <a:r>
                  <a:rPr lang="en-US" sz="2500" b="1" baseline="-25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. Khi đó :</a:t>
                </a:r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424" y="1025697"/>
                <a:ext cx="10982788" cy="477054"/>
              </a:xfrm>
              <a:prstGeom prst="rect">
                <a:avLst/>
              </a:prstGeom>
              <a:blipFill rotWithShape="1">
                <a:blip r:embed="rId5"/>
                <a:stretch>
                  <a:fillRect l="-777" t="-8861" b="-29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403118" y="1732481"/>
            <a:ext cx="8577494" cy="1562100"/>
            <a:chOff x="989012" y="1732481"/>
            <a:chExt cx="8577494" cy="1562100"/>
          </a:xfrm>
        </p:grpSpPr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7718110"/>
                </p:ext>
              </p:extLst>
            </p:nvPr>
          </p:nvGraphicFramePr>
          <p:xfrm>
            <a:off x="3553618" y="1732481"/>
            <a:ext cx="2273300" cy="156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26" name="Equation" r:id="rId6" imgW="965160" imgH="660240" progId="Equation.DSMT4">
                    <p:embed/>
                  </p:oleObj>
                </mc:Choice>
                <mc:Fallback>
                  <p:oleObj name="Equation" r:id="rId6" imgW="965160" imgH="6602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553618" y="1732481"/>
                          <a:ext cx="2273300" cy="156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989012" y="1761056"/>
              <a:ext cx="8577494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a. Các hàm số :  		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liên 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tục tại x</a:t>
              </a:r>
              <a:r>
                <a:rPr lang="en-US" sz="2500" b="1" baseline="-25000" smtClean="0">
                  <a:latin typeface="Arial" pitchFamily="34" charset="0"/>
                  <a:cs typeface="Arial" pitchFamily="34" charset="0"/>
                </a:rPr>
                <a:t>0</a:t>
              </a:r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 </a:t>
              </a:r>
              <a:endParaRPr lang="vi-VN" sz="2500" b="1">
                <a:latin typeface="Arial" pitchFamily="34" charset="0"/>
                <a:cs typeface="Arial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1403118" y="3437456"/>
                <a:ext cx="8272694" cy="7051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b. 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num>
                      <m:den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𝒈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 liên tục tại x</a:t>
                </a:r>
                <a:r>
                  <a:rPr lang="en-US" sz="2500" b="1" baseline="-25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2500" b="1" smtClean="0">
                    <a:latin typeface="Arial" pitchFamily="34" charset="0"/>
                    <a:cs typeface="Arial" pitchFamily="34" charset="0"/>
                  </a:rPr>
                  <a:t> nếu </a:t>
                </a:r>
                <a14:m>
                  <m:oMath xmlns:m="http://schemas.openxmlformats.org/officeDocument/2006/math"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𝒈</m:t>
                    </m:r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sSub>
                      <m:sSubPr>
                        <m:ctrlP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5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500" b="1" i="1" smtClean="0">
                        <a:latin typeface="Cambria Math"/>
                        <a:cs typeface="Arial" pitchFamily="34" charset="0"/>
                      </a:rPr>
                      <m:t>)</m:t>
                    </m:r>
                    <m:r>
                      <a:rPr lang="en-US" sz="25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≠</m:t>
                    </m:r>
                    <m:r>
                      <a:rPr lang="en-US" sz="2500" b="1" i="1" smtClean="0">
                        <a:latin typeface="Cambria Math"/>
                        <a:ea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sz="25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118" y="3437456"/>
                <a:ext cx="8272694" cy="705193"/>
              </a:xfrm>
              <a:prstGeom prst="rect">
                <a:avLst/>
              </a:prstGeom>
              <a:blipFill rotWithShape="1">
                <a:blip r:embed="rId8"/>
                <a:stretch>
                  <a:fillRect l="-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40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38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903412" y="2784157"/>
                <a:ext cx="90677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Hàm số xác định trên các 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∞;</m:t>
                        </m:r>
                        <m:r>
                          <a:rPr lang="en-US" sz="2600" b="1" i="1">
                            <a:latin typeface="Cambria Math"/>
                            <a:ea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en-US" sz="2600" b="1" i="0" smtClean="0">
                    <a:latin typeface="+mj-lt"/>
                    <a:ea typeface="Cambria Math"/>
                    <a:cs typeface="Arial" pitchFamily="34" charset="0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 (</m:t>
                    </m:r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𝟏</m:t>
                    </m:r>
                    <m:r>
                      <a:rPr lang="en-US" sz="2600" b="1" i="1">
                        <a:latin typeface="Cambria Math"/>
                        <a:ea typeface="Cambria Math"/>
                        <a:cs typeface="Arial" pitchFamily="34" charset="0"/>
                      </a:rPr>
                      <m:t>;+∞)</m:t>
                    </m:r>
                  </m:oMath>
                </a14:m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12" y="2784157"/>
                <a:ext cx="9067799" cy="492443"/>
              </a:xfrm>
              <a:prstGeom prst="rect">
                <a:avLst/>
              </a:prstGeom>
              <a:blipFill rotWithShape="1">
                <a:blip r:embed="rId5"/>
                <a:stretch>
                  <a:fillRect l="-1008" t="-13580" b="-30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303212" y="737545"/>
            <a:ext cx="11455965" cy="1319855"/>
            <a:chOff x="303212" y="704850"/>
            <a:chExt cx="11455965" cy="1319855"/>
          </a:xfrm>
        </p:grpSpPr>
        <p:sp>
          <p:nvSpPr>
            <p:cNvPr id="15" name="Rounded Rectangle 14"/>
            <p:cNvSpPr/>
            <p:nvPr/>
          </p:nvSpPr>
          <p:spPr>
            <a:xfrm>
              <a:off x="1714587" y="761999"/>
              <a:ext cx="10044590" cy="121920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0485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19"/>
            <p:cNvSpPr/>
            <p:nvPr/>
          </p:nvSpPr>
          <p:spPr>
            <a:xfrm>
              <a:off x="777470" y="113888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5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283762" y="1147466"/>
              <a:ext cx="4839349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Xét tính liên tục của hàm số 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86304171"/>
                </p:ext>
              </p:extLst>
            </p:nvPr>
          </p:nvGraphicFramePr>
          <p:xfrm>
            <a:off x="6905149" y="913130"/>
            <a:ext cx="1856263" cy="991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268" name="Equation" r:id="rId7" imgW="787320" imgH="419040" progId="Equation.DSMT4">
                    <p:embed/>
                  </p:oleObj>
                </mc:Choice>
                <mc:Fallback>
                  <p:oleObj name="Equation" r:id="rId7" imgW="787320" imgH="419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905149" y="913130"/>
                          <a:ext cx="1856263" cy="9918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2201712" y="3429000"/>
            <a:ext cx="90677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Trên các khoảng này, tử thức (hàm l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ượng giác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 ) và mẫu thức (hàm đa thức) là các hàm số liên tục.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2201712" y="4536757"/>
                <a:ext cx="9067799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Do đó hàm số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liên tục trên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𝑹</m:t>
                    </m:r>
                    <m:r>
                      <a:rPr lang="en-US" sz="2600" b="1" i="1" smtClean="0">
                        <a:solidFill>
                          <a:srgbClr val="C00000"/>
                        </a:solidFill>
                        <a:latin typeface="Cambria Math"/>
                        <a:cs typeface="Arial" pitchFamily="34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solidFill>
                              <a:srgbClr val="C00000"/>
                            </a:solidFill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</m:oMath>
                </a14:m>
                <a:endPara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12" y="4536757"/>
                <a:ext cx="9067799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1142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09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98532" y="814628"/>
            <a:ext cx="11759505" cy="2284816"/>
            <a:chOff x="198532" y="814628"/>
            <a:chExt cx="11759505" cy="2284816"/>
          </a:xfrm>
        </p:grpSpPr>
        <p:sp>
          <p:nvSpPr>
            <p:cNvPr id="27" name="Rounded Rectangle 26"/>
            <p:cNvSpPr/>
            <p:nvPr/>
          </p:nvSpPr>
          <p:spPr>
            <a:xfrm>
              <a:off x="2208212" y="846656"/>
              <a:ext cx="9415694" cy="1972744"/>
            </a:xfrm>
            <a:prstGeom prst="roundRect">
              <a:avLst>
                <a:gd name="adj" fmla="val 3662"/>
              </a:avLst>
            </a:prstGeom>
            <a:solidFill>
              <a:schemeClr val="bg1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532" y="814628"/>
              <a:ext cx="1905908" cy="9379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5"/>
            <p:cNvSpPr txBox="1">
              <a:spLocks noChangeArrowheads="1"/>
            </p:cNvSpPr>
            <p:nvPr/>
          </p:nvSpPr>
          <p:spPr bwMode="auto">
            <a:xfrm>
              <a:off x="379413" y="1047060"/>
              <a:ext cx="1620349" cy="330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21899" tIns="60949" rIns="121899" bIns="60949">
              <a:spAutoFit/>
            </a:bodyPr>
            <a:lstStyle/>
            <a:p>
              <a:pPr algn="ctr"/>
              <a:r>
                <a:rPr lang="en-US" sz="1800" b="1" smtClean="0">
                  <a:solidFill>
                    <a:schemeClr val="bg1"/>
                  </a:solidFill>
                  <a:latin typeface="Arial" charset="0"/>
                </a:rPr>
                <a:t>NHẬN XÉT</a:t>
              </a:r>
              <a:endParaRPr lang="en-US" sz="1800" b="1" dirty="0">
                <a:solidFill>
                  <a:schemeClr val="bg1"/>
                </a:solidFill>
                <a:latin typeface="Arial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2456961" y="914400"/>
                  <a:ext cx="8610600" cy="1692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Nếu 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liên tục trên đoạn [a;b] và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.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𝒃</m:t>
                          </m:r>
                        </m:e>
                      </m:d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thì tồn tại ít nhất một điểm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cs typeface="Arial" pitchFamily="34" charset="0"/>
                        </a:rPr>
                        <m:t>𝒄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∈(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;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𝒃</m:t>
                      </m:r>
                      <m:r>
                        <a:rPr lang="en-US" sz="26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sao cho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𝒇</m:t>
                      </m:r>
                      <m:d>
                        <m:d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𝒄</m:t>
                          </m:r>
                        </m:e>
                      </m:d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Kết quả này được minh hoạ bằng đồ thị như H 5.8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6961" y="914400"/>
                  <a:ext cx="8610600" cy="1692771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203" t="-3237" r="-1274" b="-79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9" name="Picture 3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00" b="100000" l="200" r="99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81" r="17948" b="22746"/>
            <a:stretch/>
          </p:blipFill>
          <p:spPr bwMode="auto">
            <a:xfrm>
              <a:off x="10566022" y="1676400"/>
              <a:ext cx="1392015" cy="14230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435379" y="2971800"/>
            <a:ext cx="4172141" cy="2690651"/>
            <a:chOff x="4436967" y="2732731"/>
            <a:chExt cx="4172141" cy="2690651"/>
          </a:xfrm>
        </p:grpSpPr>
        <p:pic>
          <p:nvPicPr>
            <p:cNvPr id="54274" name="Picture 2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20" t="25846" r="5733" b="11692"/>
            <a:stretch/>
          </p:blipFill>
          <p:spPr bwMode="auto">
            <a:xfrm>
              <a:off x="4436967" y="2732731"/>
              <a:ext cx="4172141" cy="23396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6018212" y="5084828"/>
              <a:ext cx="125789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5.8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75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227935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903413" y="2784157"/>
            <a:ext cx="289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Xét hàm số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03212" y="761999"/>
            <a:ext cx="11455965" cy="1371601"/>
            <a:chOff x="303212" y="761999"/>
            <a:chExt cx="11455965" cy="1371601"/>
          </a:xfrm>
        </p:grpSpPr>
        <p:sp>
          <p:nvSpPr>
            <p:cNvPr id="16" name="Rounded Rectangle 15"/>
            <p:cNvSpPr/>
            <p:nvPr/>
          </p:nvSpPr>
          <p:spPr>
            <a:xfrm>
              <a:off x="1714587" y="761999"/>
              <a:ext cx="10044590" cy="137160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6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93913" y="981693"/>
              <a:ext cx="5219699" cy="92330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Chứng minh rằng p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hương trình</a:t>
              </a: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br>
                <a:rPr lang="en-US" sz="2600" b="1" smtClean="0"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có ít nhất một nghiệm.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50716302"/>
                </p:ext>
              </p:extLst>
            </p:nvPr>
          </p:nvGraphicFramePr>
          <p:xfrm>
            <a:off x="7343901" y="886285"/>
            <a:ext cx="2789111" cy="6185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346" name="Equation" r:id="rId6" imgW="977760" imgH="215640" progId="Equation.DSMT4">
                    <p:embed/>
                  </p:oleObj>
                </mc:Choice>
                <mc:Fallback>
                  <p:oleObj name="Equation" r:id="rId6" imgW="977760" imgH="2156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343901" y="886285"/>
                          <a:ext cx="2789111" cy="61852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Box 27"/>
          <p:cNvSpPr txBox="1"/>
          <p:nvPr/>
        </p:nvSpPr>
        <p:spPr>
          <a:xfrm>
            <a:off x="2201713" y="3429000"/>
            <a:ext cx="1606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996546"/>
              </p:ext>
            </p:extLst>
          </p:nvPr>
        </p:nvGraphicFramePr>
        <p:xfrm>
          <a:off x="4189412" y="2745349"/>
          <a:ext cx="3322205" cy="57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7" name="Equation" r:id="rId8" imgW="1409400" imgH="241200" progId="Equation.DSMT4">
                  <p:embed/>
                </p:oleObj>
              </mc:Choice>
              <mc:Fallback>
                <p:oleObj name="Equation" r:id="rId8" imgW="1409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89412" y="2745349"/>
                        <a:ext cx="3322205" cy="570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914452"/>
              </p:ext>
            </p:extLst>
          </p:nvPr>
        </p:nvGraphicFramePr>
        <p:xfrm>
          <a:off x="3618126" y="3292793"/>
          <a:ext cx="2425988" cy="1141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8" name="Equation" r:id="rId10" imgW="1028520" imgH="482400" progId="Equation.DSMT4">
                  <p:embed/>
                </p:oleObj>
              </mc:Choice>
              <mc:Fallback>
                <p:oleObj name="Equation" r:id="rId10" imgW="10285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8126" y="3292793"/>
                        <a:ext cx="2425988" cy="1141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201712" y="4495800"/>
                <a:ext cx="9067799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là hàm đa thức nên nó liên tục trên [0;2] . </a:t>
                </a:r>
                <a:br>
                  <a:rPr lang="en-US" sz="2600" b="1" smtClean="0">
                    <a:latin typeface="Arial" pitchFamily="34" charset="0"/>
                    <a:cs typeface="Arial" pitchFamily="34" charset="0"/>
                  </a:rPr>
                </a:b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Khi đó p</a:t>
                </a:r>
                <a:r>
                  <a:rPr lang="vi-VN" sz="2600" b="1" smtClean="0">
                    <a:latin typeface="Arial" pitchFamily="34" charset="0"/>
                    <a:cs typeface="Arial" pitchFamily="34" charset="0"/>
                  </a:rPr>
                  <a:t>hương trình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có ít nhất một nghiệm trong khoảng (0;2)</a:t>
                </a:r>
                <a:endParaRPr lang="vi-VN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1712" y="4495800"/>
                <a:ext cx="9067799" cy="1292662"/>
              </a:xfrm>
              <a:prstGeom prst="rect">
                <a:avLst/>
              </a:prstGeom>
              <a:blipFill rotWithShape="1">
                <a:blip r:embed="rId13"/>
                <a:stretch>
                  <a:fillRect l="-1142" t="-4245" r="-1210" b="-10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69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03213" y="762000"/>
            <a:ext cx="10820399" cy="2133600"/>
            <a:chOff x="303213" y="762000"/>
            <a:chExt cx="10820399" cy="2133600"/>
          </a:xfrm>
        </p:grpSpPr>
        <p:sp>
          <p:nvSpPr>
            <p:cNvPr id="3" name="Rounded Rectangle 2"/>
            <p:cNvSpPr/>
            <p:nvPr/>
          </p:nvSpPr>
          <p:spPr>
            <a:xfrm>
              <a:off x="303213" y="762000"/>
              <a:ext cx="10820399" cy="21336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78630" y="927318"/>
              <a:ext cx="1049258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     Một người lái xe từ địa điểm A đến địa điểm B trong thời gian 3 giờ. Biết quảng đường từ A đến B dài 180</a:t>
              </a:r>
              <a:r>
                <a:rPr lang="en-US" sz="2800" b="1" i="1" smtClean="0">
                  <a:latin typeface="Arial" pitchFamily="34" charset="0"/>
                  <a:cs typeface="Arial" pitchFamily="34" charset="0"/>
                </a:rPr>
                <a:t>km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 . Chứng tỏ rằng có ít nhất một thời điểm trên hành trình, xe chạy với vận tốc 60 </a:t>
              </a:r>
              <a:r>
                <a:rPr lang="en-US" sz="2800" b="1" i="1" smtClean="0">
                  <a:latin typeface="Arial" pitchFamily="34" charset="0"/>
                  <a:cs typeface="Arial" pitchFamily="34" charset="0"/>
                </a:rPr>
                <a:t>km/h</a:t>
              </a:r>
              <a:endParaRPr lang="vi-VN" sz="2800" b="1" i="1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412" y="3048000"/>
            <a:ext cx="5025044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2" y="263892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706457"/>
            <a:ext cx="11782531" cy="1798618"/>
            <a:chOff x="150812" y="630257"/>
            <a:chExt cx="11782531" cy="1798618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03184"/>
              <a:ext cx="9801331" cy="1725691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4411" y="766904"/>
              <a:ext cx="9448801" cy="1661971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500" b="1">
                  <a:latin typeface="Arial" pitchFamily="34" charset="0"/>
                  <a:cs typeface="Arial" pitchFamily="34" charset="0"/>
                </a:rPr>
                <a:t>Một người lái xe từ địa điểm A đến địa điểm B trong thời gian 3 giờ. Biết quảng đường từ A đến B dài 180km . </a:t>
              </a:r>
              <a:endParaRPr lang="en-US" sz="2500" b="1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vi-VN" sz="2500" b="1" smtClean="0">
                  <a:latin typeface="Arial" pitchFamily="34" charset="0"/>
                  <a:cs typeface="Arial" pitchFamily="34" charset="0"/>
                </a:rPr>
                <a:t>Chứng </a:t>
              </a:r>
              <a:r>
                <a:rPr lang="vi-VN" sz="2500" b="1">
                  <a:latin typeface="Arial" pitchFamily="34" charset="0"/>
                  <a:cs typeface="Arial" pitchFamily="34" charset="0"/>
                </a:rPr>
                <a:t>tỏ rằng có ít nhất một thời điểm trên hành trình, xe chạy với vận tốc 60 km/h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665083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194" y="856267"/>
              <a:ext cx="1131777" cy="570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724606" y="1122283"/>
              <a:ext cx="635688" cy="1015663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6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6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832017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3 . MỘT SỐ TÍNH CHẤT CƠ BẢN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160" y="2667000"/>
            <a:ext cx="3221182" cy="1905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3212" y="2971800"/>
                <a:ext cx="8077200" cy="6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Theo giả thiết, vận tốc trung bình của </a:t>
                </a:r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xe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𝒗</m:t>
                        </m:r>
                      </m:e>
                      <m:sub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𝒂</m:t>
                        </m:r>
                      </m:sub>
                    </m:sSub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𝟏𝟔𝟎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𝟑</m:t>
                        </m:r>
                      </m:den>
                    </m:f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𝟔𝟎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212" y="2971800"/>
                <a:ext cx="8077200" cy="601062"/>
              </a:xfrm>
              <a:prstGeom prst="rect">
                <a:avLst/>
              </a:prstGeom>
              <a:blipFill rotWithShape="1">
                <a:blip r:embed="rId7"/>
                <a:stretch>
                  <a:fillRect l="-830" b="-3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96899" y="3609589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Gọi v(t) là hàm biểu thị vận tốc của xe tại thời điểm 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96899" y="4077203"/>
            <a:ext cx="777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Tại thời điểm xuất phát 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0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, vận tốc của xe v(t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0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= 0 nên có một thời điểm 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xe chạy với vận tốc v(t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&gt;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96899" y="4883371"/>
                <a:ext cx="11125200" cy="472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Xét 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 =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𝒗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 –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𝒗𝒂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, rõ ràng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 là hàm số liên tục trên đoạn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200" b="1" i="1" baseline="-2500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sz="2200" b="1" i="1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vi-VN" sz="2200" b="1" i="1">
                        <a:latin typeface="Cambria Math"/>
                        <a:cs typeface="Arial" pitchFamily="34" charset="0"/>
                      </a:rPr>
                      <m:t>𝒕</m:t>
                    </m:r>
                    <m:r>
                      <a:rPr lang="vi-VN" sz="2200" b="1" i="1" baseline="-2500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200" b="1" i="1">
                        <a:latin typeface="Cambria Math"/>
                        <a:cs typeface="Arial" pitchFamily="34" charset="0"/>
                      </a:rPr>
                      <m:t>].</m:t>
                    </m:r>
                  </m:oMath>
                </a14:m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99" y="4883371"/>
                <a:ext cx="11125200" cy="472245"/>
              </a:xfrm>
              <a:prstGeom prst="rect">
                <a:avLst/>
              </a:prstGeom>
              <a:blipFill rotWithShape="1">
                <a:blip r:embed="rId8"/>
                <a:stretch>
                  <a:fillRect l="-712" b="-243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596899" y="5392343"/>
            <a:ext cx="11125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a 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có f(t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0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= –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&lt; 0, f(t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= v(t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–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&gt; 0 (do v(t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&gt;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), nên tồn tại thời điểm t* thuộc khoảng (t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0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; t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1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) sao cho f(t*) = 0. Khi đó ta có v(t*) –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= 0 hay v(t*) = v</a:t>
            </a:r>
            <a:r>
              <a:rPr lang="vi-VN" sz="2200" b="1" baseline="-25000">
                <a:latin typeface="Arial" pitchFamily="34" charset="0"/>
                <a:cs typeface="Arial" pitchFamily="34" charset="0"/>
              </a:rPr>
              <a:t>a</a:t>
            </a:r>
            <a:r>
              <a:rPr lang="vi-VN" sz="2200" b="1">
                <a:latin typeface="Arial" pitchFamily="34" charset="0"/>
                <a:cs typeface="Arial" pitchFamily="34" charset="0"/>
              </a:rPr>
              <a:t> = 60.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6899" y="6198513"/>
            <a:ext cx="11125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Vậy có ít nhất một thời điểm trên hành trình, xe chạy với vận tốc 60 km/h.</a:t>
            </a:r>
          </a:p>
        </p:txBody>
      </p:sp>
    </p:spTree>
    <p:extLst>
      <p:ext uri="{BB962C8B-B14F-4D97-AF65-F5344CB8AC3E}">
        <p14:creationId xmlns:p14="http://schemas.microsoft.com/office/powerpoint/2010/main" val="20017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2" grpId="0"/>
      <p:bldP spid="23" grpId="0"/>
      <p:bldP spid="25" grpId="0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73582"/>
            <a:ext cx="5463146" cy="5927218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36" y="33877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5418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HÀM SỐ LIÊN TỤC TẠI MỘT ĐIỂM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9088" y="764174"/>
            <a:ext cx="11558425" cy="2493376"/>
            <a:chOff x="289088" y="707024"/>
            <a:chExt cx="11558425" cy="2493376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07024"/>
              <a:ext cx="11558425" cy="2493376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215" y="783907"/>
              <a:ext cx="114002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tính liên tục của hàm số tại một điểm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2516" b="34426"/>
            <a:stretch/>
          </p:blipFill>
          <p:spPr bwMode="auto">
            <a:xfrm>
              <a:off x="289088" y="750882"/>
              <a:ext cx="1690524" cy="468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447214" y="1564957"/>
              <a:ext cx="4427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Cho </a:t>
              </a:r>
              <a:r>
                <a:rPr lang="en-US" b="1">
                  <a:latin typeface="Arial" pitchFamily="34" charset="0"/>
                  <a:cs typeface="Arial" pitchFamily="34" charset="0"/>
                </a:rPr>
                <a:t>h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àm số :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2047414" y="2485642"/>
                  <a:ext cx="877139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Tính giới hạn                   và so sánh giá trị này với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414" y="2485642"/>
                  <a:ext cx="877139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11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77283618"/>
                    </p:ext>
                  </p:extLst>
                </p:nvPr>
              </p:nvGraphicFramePr>
              <p:xfrm>
                <a:off x="4198936" y="2438400"/>
                <a:ext cx="1317625" cy="6889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744" name="Equation" r:id="rId7" imgW="558720" imgH="291960" progId="Equation.DSMT4">
                        <p:embed/>
                      </p:oleObj>
                    </mc:Choice>
                    <mc:Fallback>
                      <p:oleObj name="Equation" r:id="rId7" imgW="55872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98936" y="2438400"/>
                              <a:ext cx="1317625" cy="6889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16" name="Object 15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177283618"/>
                    </p:ext>
                  </p:extLst>
                </p:nvPr>
              </p:nvGraphicFramePr>
              <p:xfrm>
                <a:off x="4198936" y="2438400"/>
                <a:ext cx="1317625" cy="688975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5651" name="Equation" r:id="rId9" imgW="558720" imgH="291960" progId="Equation.DSMT4">
                        <p:embed/>
                      </p:oleObj>
                    </mc:Choice>
                    <mc:Fallback>
                      <p:oleObj name="Equation" r:id="rId9" imgW="55872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0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198936" y="2438400"/>
                              <a:ext cx="1317625" cy="688975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  <p:pic>
          <p:nvPicPr>
            <p:cNvPr id="25649" name="Picture 4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9412" y="1219200"/>
              <a:ext cx="2771775" cy="1219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208212" y="3850957"/>
                <a:ext cx="362149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Ta có :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d>
                      <m:dPr>
                        <m:ctrlP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e>
                    </m:d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2" y="3850957"/>
                <a:ext cx="3621490" cy="492443"/>
              </a:xfrm>
              <a:prstGeom prst="rect">
                <a:avLst/>
              </a:prstGeom>
              <a:blipFill rotWithShape="1">
                <a:blip r:embed="rId12"/>
                <a:stretch>
                  <a:fillRect l="-2525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743100"/>
              </p:ext>
            </p:extLst>
          </p:nvPr>
        </p:nvGraphicFramePr>
        <p:xfrm>
          <a:off x="2523361" y="4437784"/>
          <a:ext cx="2805545" cy="896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5" name="Equation" r:id="rId13" imgW="1307880" imgH="419040" progId="Equation.DSMT4">
                  <p:embed/>
                </p:oleObj>
              </mc:Choice>
              <mc:Fallback>
                <p:oleObj name="Equation" r:id="rId13" imgW="1307880" imgH="41904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3361" y="4437784"/>
                        <a:ext cx="2805545" cy="896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152707"/>
              </p:ext>
            </p:extLst>
          </p:nvPr>
        </p:nvGraphicFramePr>
        <p:xfrm>
          <a:off x="5332412" y="4402498"/>
          <a:ext cx="2505075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6" name="Equation" r:id="rId15" imgW="1168200" imgH="419040" progId="Equation.DSMT4">
                  <p:embed/>
                </p:oleObj>
              </mc:Choice>
              <mc:Fallback>
                <p:oleObj name="Equation" r:id="rId15" imgW="116820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2412" y="4402498"/>
                        <a:ext cx="2505075" cy="896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306115"/>
              </p:ext>
            </p:extLst>
          </p:nvPr>
        </p:nvGraphicFramePr>
        <p:xfrm>
          <a:off x="7847012" y="4586330"/>
          <a:ext cx="160655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7" name="Equation" r:id="rId17" imgW="749160" imgH="291960" progId="Equation.DSMT4">
                  <p:embed/>
                </p:oleObj>
              </mc:Choice>
              <mc:Fallback>
                <p:oleObj name="Equation" r:id="rId17" imgW="749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7012" y="4586330"/>
                        <a:ext cx="1606550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3395255"/>
              </p:ext>
            </p:extLst>
          </p:nvPr>
        </p:nvGraphicFramePr>
        <p:xfrm>
          <a:off x="9447212" y="4662530"/>
          <a:ext cx="136207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8" name="Equation" r:id="rId19" imgW="634680" imgH="164880" progId="Equation.DSMT4">
                  <p:embed/>
                </p:oleObj>
              </mc:Choice>
              <mc:Fallback>
                <p:oleObj name="Equation" r:id="rId19" imgW="6346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7212" y="4662530"/>
                        <a:ext cx="136207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156513" y="5562600"/>
            <a:ext cx="10217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Vậy </a:t>
            </a:r>
            <a:endParaRPr lang="en-US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11763"/>
              </p:ext>
            </p:extLst>
          </p:nvPr>
        </p:nvGraphicFramePr>
        <p:xfrm>
          <a:off x="3998200" y="5562600"/>
          <a:ext cx="20701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49" name="Equation" r:id="rId21" imgW="965160" imgH="291960" progId="Equation.DSMT4">
                  <p:embed/>
                </p:oleObj>
              </mc:Choice>
              <mc:Fallback>
                <p:oleObj name="Equation" r:id="rId21" imgW="965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8200" y="5562600"/>
                        <a:ext cx="2070100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612431" y="836861"/>
            <a:ext cx="11120781" cy="2289807"/>
            <a:chOff x="379411" y="836861"/>
            <a:chExt cx="11120781" cy="2289807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1"/>
              <a:ext cx="10693961" cy="205873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695983" y="1088648"/>
                  <a:ext cx="10377389" cy="8925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xác định trên khoảng (a;b) chứa điểm x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sz="2600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liên tục tại điểm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="1" baseline="-25000" smtClean="0">
                      <a:latin typeface="Arial" pitchFamily="34" charset="0"/>
                      <a:cs typeface="Arial" pitchFamily="34" charset="0"/>
                    </a:rPr>
                    <a:t>0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nếu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983" y="1088648"/>
                  <a:ext cx="10377389" cy="89255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881" t="-6164" b="-164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017882" y="1534924"/>
              <a:ext cx="1482310" cy="1591744"/>
            </a:xfrm>
            <a:prstGeom prst="rect">
              <a:avLst/>
            </a:prstGeom>
          </p:spPr>
        </p:pic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59809528"/>
                    </p:ext>
                  </p:extLst>
                </p:nvPr>
              </p:nvGraphicFramePr>
              <p:xfrm>
                <a:off x="4358823" y="1981200"/>
                <a:ext cx="2547938" cy="747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18" name="Equation" r:id="rId7" imgW="1079280" imgH="317160" progId="Equation.DSMT4">
                        <p:embed/>
                      </p:oleObj>
                    </mc:Choice>
                    <mc:Fallback>
                      <p:oleObj name="Equation" r:id="rId7" imgW="10792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358823" y="1981200"/>
                              <a:ext cx="2547938" cy="7477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" name="Object 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559809528"/>
                    </p:ext>
                  </p:extLst>
                </p:nvPr>
              </p:nvGraphicFramePr>
              <p:xfrm>
                <a:off x="4358823" y="1981200"/>
                <a:ext cx="2547938" cy="747713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218" name="Equation" r:id="rId7" imgW="1079280" imgH="317160" progId="Equation.DSMT4">
                        <p:embed/>
                      </p:oleObj>
                    </mc:Choice>
                    <mc:Fallback>
                      <p:oleObj name="Equation" r:id="rId7" imgW="1079280" imgH="3171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8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358823" y="1981200"/>
                              <a:ext cx="2547938" cy="747713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sp>
        <p:nvSpPr>
          <p:cNvPr id="10" name="AutoShape 4"/>
          <p:cNvSpPr>
            <a:spLocks noChangeArrowheads="1"/>
          </p:cNvSpPr>
          <p:nvPr/>
        </p:nvSpPr>
        <p:spPr bwMode="gray">
          <a:xfrm>
            <a:off x="447214" y="95249"/>
            <a:ext cx="5418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HÀM SỐ LIÊN TỤC TẠI MỘT ĐIỂM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862106" y="3458408"/>
                <a:ext cx="10511181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không liên tục tại x</a:t>
                </a:r>
                <a:r>
                  <a:rPr lang="en-US" sz="2600" b="1" baseline="-25000" smtClean="0">
                    <a:latin typeface="Arial" pitchFamily="34" charset="0"/>
                    <a:cs typeface="Arial" pitchFamily="34" charset="0"/>
                  </a:rPr>
                  <a:t>0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gọi là </a:t>
                </a:r>
                <a:r>
                  <a:rPr lang="en-US" sz="2600" b="1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gián đoạn </a:t>
                </a:r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tại điểm đó </a:t>
                </a:r>
                <a:endParaRPr lang="en-US" sz="26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106" y="3458408"/>
                <a:ext cx="10511181" cy="492443"/>
              </a:xfrm>
              <a:prstGeom prst="rect">
                <a:avLst/>
              </a:prstGeom>
              <a:blipFill rotWithShape="1">
                <a:blip r:embed="rId9"/>
                <a:stretch>
                  <a:fillRect l="-870" t="-11111" b="-29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938" y="2362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95821" y="2896195"/>
                <a:ext cx="966119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Vì hàm số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xác định trên R\</a:t>
                </a:r>
                <a:r>
                  <a:rPr lang="en-US" smtClean="0">
                    <a:latin typeface="Arial" pitchFamily="34" charset="0"/>
                    <a:cs typeface="Arial" pitchFamily="34" charset="0"/>
                  </a:rPr>
                  <a:t>{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1</a:t>
                </a:r>
                <a:r>
                  <a:rPr lang="en-US" smtClean="0">
                    <a:latin typeface="Arial" pitchFamily="34" charset="0"/>
                    <a:cs typeface="Arial" pitchFamily="34" charset="0"/>
                  </a:rPr>
                  <a:t>} ,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nên</a:t>
                </a:r>
                <a:r>
                  <a:rPr lang="en-US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b="1" i="1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b="1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thuộc TXĐ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5821" y="2896195"/>
                <a:ext cx="9661191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82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2793206" y="3695850"/>
            <a:ext cx="1548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 i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2000"/>
            <a:ext cx="11455965" cy="1380448"/>
            <a:chOff x="303212" y="762000"/>
            <a:chExt cx="11455965" cy="1380448"/>
          </a:xfrm>
        </p:grpSpPr>
        <p:sp>
          <p:nvSpPr>
            <p:cNvPr id="15" name="Rounded Rectangle 14"/>
            <p:cNvSpPr/>
            <p:nvPr/>
          </p:nvSpPr>
          <p:spPr>
            <a:xfrm>
              <a:off x="1714587" y="762000"/>
              <a:ext cx="10044590" cy="1380448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1997074" y="1229402"/>
                  <a:ext cx="9677400" cy="523198"/>
                </a:xfrm>
                <a:prstGeom prst="rect">
                  <a:avLst/>
                </a:prstGeom>
                <a:noFill/>
              </p:spPr>
              <p:txBody>
                <a:bodyPr wrap="square" lIns="121899" tIns="60949" rIns="121899" bIns="60949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Xét tính liên tục của hàm số		    tại điểm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𝟐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7074" y="1229402"/>
                  <a:ext cx="9677400" cy="52319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819" t="-8140" b="-244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71078632"/>
                    </p:ext>
                  </p:extLst>
                </p:nvPr>
              </p:nvGraphicFramePr>
              <p:xfrm>
                <a:off x="6551612" y="998082"/>
                <a:ext cx="1828800" cy="9858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6944" name="Equation" r:id="rId8" imgW="774360" imgH="419040" progId="Equation.DSMT4">
                        <p:embed/>
                      </p:oleObj>
                    </mc:Choice>
                    <mc:Fallback>
                      <p:oleObj name="Equation" r:id="rId8" imgW="77436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551612" y="998082"/>
                              <a:ext cx="1828800" cy="9858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>
            <p:graphicFrame>
              <p:nvGraphicFramePr>
                <p:cNvPr id="20" name="Object 19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071078632"/>
                    </p:ext>
                  </p:extLst>
                </p:nvPr>
              </p:nvGraphicFramePr>
              <p:xfrm>
                <a:off x="6551612" y="998082"/>
                <a:ext cx="1828800" cy="985837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26944" name="Equation" r:id="rId8" imgW="774360" imgH="419040" progId="Equation.DSMT4">
                        <p:embed/>
                      </p:oleObj>
                    </mc:Choice>
                    <mc:Fallback>
                      <p:oleObj name="Equation" r:id="rId8" imgW="774360" imgH="41904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6551612" y="998082"/>
                              <a:ext cx="1828800" cy="985837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5566657"/>
              </p:ext>
            </p:extLst>
          </p:nvPr>
        </p:nvGraphicFramePr>
        <p:xfrm>
          <a:off x="4234196" y="3433763"/>
          <a:ext cx="2936875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5" name="Equation" r:id="rId10" imgW="1244520" imgH="419040" progId="Equation.DSMT4">
                  <p:embed/>
                </p:oleObj>
              </mc:Choice>
              <mc:Fallback>
                <p:oleObj name="Equation" r:id="rId10" imgW="124452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4196" y="3433763"/>
                        <a:ext cx="2936875" cy="985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AutoShape 4"/>
          <p:cNvSpPr>
            <a:spLocks noChangeArrowheads="1"/>
          </p:cNvSpPr>
          <p:nvPr/>
        </p:nvSpPr>
        <p:spPr bwMode="gray">
          <a:xfrm>
            <a:off x="447214" y="95249"/>
            <a:ext cx="5418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HÀM SỐ LIÊN TỤC TẠI MỘT ĐIỂM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082326"/>
              </p:ext>
            </p:extLst>
          </p:nvPr>
        </p:nvGraphicFramePr>
        <p:xfrm>
          <a:off x="7202487" y="3724425"/>
          <a:ext cx="15589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6" name="Equation" r:id="rId11" imgW="660240" imgH="203040" progId="Equation.DSMT4">
                  <p:embed/>
                </p:oleObj>
              </mc:Choice>
              <mc:Fallback>
                <p:oleObj name="Equation" r:id="rId11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7" y="3724425"/>
                        <a:ext cx="15589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793205" y="4572000"/>
                <a:ext cx="711120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Vậy hàm số</a:t>
                </a:r>
                <a:r>
                  <a:rPr lang="en-US" sz="2600" b="1"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liên tục tại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1" i="1">
                            <a:latin typeface="Cambria Math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600" b="1" i="1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sub>
                    </m:sSub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en-US" sz="2600" b="1" i="1">
                        <a:latin typeface="Cambria Math"/>
                        <a:cs typeface="Arial" pitchFamily="34" charset="0"/>
                      </a:rPr>
                      <m:t>𝟐</m:t>
                    </m:r>
                  </m:oMath>
                </a14:m>
                <a:r>
                  <a:rPr lang="en-US" sz="26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vi-VN" sz="2600" b="1" i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205" y="4572000"/>
                <a:ext cx="7111207" cy="492443"/>
              </a:xfrm>
              <a:prstGeom prst="rect">
                <a:avLst/>
              </a:prstGeom>
              <a:blipFill rotWithShape="1">
                <a:blip r:embed="rId15"/>
                <a:stretch>
                  <a:fillRect l="-1457" t="-13580" b="-2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441" y="243525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284412" y="2895600"/>
            <a:ext cx="22194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7418770"/>
              </p:ext>
            </p:extLst>
          </p:nvPr>
        </p:nvGraphicFramePr>
        <p:xfrm>
          <a:off x="4154632" y="2895601"/>
          <a:ext cx="163353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1" name="Equation" r:id="rId5" imgW="761760" imgH="304560" progId="Equation.DSMT4">
                  <p:embed/>
                </p:oleObj>
              </mc:Choice>
              <mc:Fallback>
                <p:oleObj name="Equation" r:id="rId5" imgW="76176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54632" y="2895601"/>
                        <a:ext cx="1633538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Left Brace 1"/>
          <p:cNvSpPr/>
          <p:nvPr/>
        </p:nvSpPr>
        <p:spPr>
          <a:xfrm>
            <a:off x="3926032" y="3048001"/>
            <a:ext cx="45719" cy="11370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utoShape 4"/>
          <p:cNvSpPr>
            <a:spLocks noChangeArrowheads="1"/>
          </p:cNvSpPr>
          <p:nvPr/>
        </p:nvSpPr>
        <p:spPr bwMode="gray">
          <a:xfrm>
            <a:off x="447214" y="95249"/>
            <a:ext cx="5418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HÀM SỐ LIÊN TỤC TẠI MỘT ĐIỂM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03212" y="761999"/>
            <a:ext cx="11455965" cy="1518372"/>
            <a:chOff x="303212" y="761999"/>
            <a:chExt cx="11455965" cy="1518372"/>
          </a:xfrm>
        </p:grpSpPr>
        <p:sp>
          <p:nvSpPr>
            <p:cNvPr id="25" name="Rounded Rectangle 24"/>
            <p:cNvSpPr/>
            <p:nvPr/>
          </p:nvSpPr>
          <p:spPr>
            <a:xfrm>
              <a:off x="1714587" y="761999"/>
              <a:ext cx="10044590" cy="1518371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" y="771525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5" name="Rectangle 34"/>
            <p:cNvSpPr/>
            <p:nvPr/>
          </p:nvSpPr>
          <p:spPr>
            <a:xfrm>
              <a:off x="777470" y="1205555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67636" y="1229402"/>
              <a:ext cx="5117376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Xét tính liên tục của hàm dấu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929" name="Picture 73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412" y="834303"/>
              <a:ext cx="4216977" cy="1446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316067"/>
              </p:ext>
            </p:extLst>
          </p:nvPr>
        </p:nvGraphicFramePr>
        <p:xfrm>
          <a:off x="4154632" y="3581401"/>
          <a:ext cx="182403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2" name="Equation" r:id="rId9" imgW="850680" imgH="304560" progId="Equation.DSMT4">
                  <p:embed/>
                </p:oleObj>
              </mc:Choice>
              <mc:Fallback>
                <p:oleObj name="Equation" r:id="rId9" imgW="8506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54632" y="3581401"/>
                        <a:ext cx="1824037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6094412" y="3200400"/>
            <a:ext cx="4774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Do đó không tồn tại giới hạn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809218"/>
              </p:ext>
            </p:extLst>
          </p:nvPr>
        </p:nvGraphicFramePr>
        <p:xfrm>
          <a:off x="10727205" y="3200400"/>
          <a:ext cx="1116013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53" name="Equation" r:id="rId11" imgW="520560" imgH="291960" progId="Equation.DSMT4">
                  <p:embed/>
                </p:oleObj>
              </mc:Choice>
              <mc:Fallback>
                <p:oleObj name="Equation" r:id="rId11" imgW="5205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727205" y="3200400"/>
                        <a:ext cx="1116013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540649" y="4308157"/>
            <a:ext cx="74844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Vậy hàm số này </a:t>
            </a:r>
            <a:r>
              <a:rPr lang="en-US" sz="2600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gián đoạn </a:t>
            </a:r>
            <a:r>
              <a:rPr lang="en-US" sz="2600" b="1" smtClean="0">
                <a:latin typeface="Arial" pitchFamily="34" charset="0"/>
                <a:cs typeface="Arial" pitchFamily="34" charset="0"/>
              </a:rPr>
              <a:t>tại 0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23425" y="5086350"/>
            <a:ext cx="9376387" cy="1314450"/>
            <a:chOff x="1697002" y="5410200"/>
            <a:chExt cx="9376387" cy="1314450"/>
          </a:xfrm>
        </p:grpSpPr>
        <p:grpSp>
          <p:nvGrpSpPr>
            <p:cNvPr id="5" name="Group 4"/>
            <p:cNvGrpSpPr/>
            <p:nvPr/>
          </p:nvGrpSpPr>
          <p:grpSpPr>
            <a:xfrm>
              <a:off x="1697002" y="5410200"/>
              <a:ext cx="8965300" cy="1285875"/>
              <a:chOff x="1370013" y="5562599"/>
              <a:chExt cx="8965300" cy="1285875"/>
            </a:xfrm>
          </p:grpSpPr>
          <p:sp>
            <p:nvSpPr>
              <p:cNvPr id="43" name="Rounded Rectangle 42"/>
              <p:cNvSpPr/>
              <p:nvPr/>
            </p:nvSpPr>
            <p:spPr>
              <a:xfrm>
                <a:off x="1370013" y="5562599"/>
                <a:ext cx="8842988" cy="1285875"/>
              </a:xfrm>
              <a:prstGeom prst="roundRect">
                <a:avLst>
                  <a:gd name="adj" fmla="val 2887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1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80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576423" y="5638800"/>
                    <a:ext cx="8758890" cy="49244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7200" indent="-457200" algn="just">
                      <a:buFont typeface="Wingdings" pitchFamily="2" charset="2"/>
                      <a:buChar char="Ø"/>
                    </a:pPr>
                    <a:r>
                      <a:rPr lang="en-US" sz="2600" b="1" smtClean="0">
                        <a:solidFill>
                          <a:srgbClr val="0F3D13"/>
                        </a:solidFill>
                        <a:latin typeface="Arial" pitchFamily="34" charset="0"/>
                        <a:cs typeface="Arial" pitchFamily="34" charset="0"/>
                      </a:rPr>
                      <a:t>Chú ý </a:t>
                    </a:r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: Hàm số  </a:t>
                    </a:r>
                    <a14:m>
                      <m:oMath xmlns:m="http://schemas.openxmlformats.org/officeDocument/2006/math"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2600" b="1" i="1" smtClean="0">
                            <a:latin typeface="Cambria Math"/>
                            <a:cs typeface="Arial" pitchFamily="34" charset="0"/>
                          </a:rPr>
                          <m:t>)</m:t>
                        </m:r>
                      </m:oMath>
                    </a14:m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liên tục tại x</a:t>
                    </a:r>
                    <a:r>
                      <a:rPr lang="en-US" sz="2600" b="1" baseline="-2500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r>
                      <a:rPr lang="en-US" sz="2600" b="1" smtClean="0">
                        <a:latin typeface="Arial" pitchFamily="34" charset="0"/>
                        <a:cs typeface="Arial" pitchFamily="34" charset="0"/>
                      </a:rPr>
                      <a:t> khi và chỉ khi </a:t>
                    </a:r>
                    <a:endParaRPr lang="vi-VN" sz="2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3" name="TextBox 3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76423" y="5638800"/>
                    <a:ext cx="8758890" cy="492443"/>
                  </a:xfrm>
                  <a:prstGeom prst="rect">
                    <a:avLst/>
                  </a:prstGeom>
                  <a:blipFill rotWithShape="1">
                    <a:blip r:embed="rId14"/>
                    <a:stretch>
                      <a:fillRect l="-1113" t="-11250" b="-30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34" name="Object 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51868950"/>
                      </p:ext>
                    </p:extLst>
                  </p:nvPr>
                </p:nvGraphicFramePr>
                <p:xfrm>
                  <a:off x="3780124" y="6131243"/>
                  <a:ext cx="3811588" cy="7096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9054" name="Equation" r:id="rId15" imgW="1777680" imgH="330120" progId="Equation.DSMT4">
                          <p:embed/>
                        </p:oleObj>
                      </mc:Choice>
                      <mc:Fallback>
                        <p:oleObj name="Equation" r:id="rId15" imgW="1777680" imgH="3301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6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780124" y="6131243"/>
                                <a:ext cx="3811588" cy="70961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34" name="Object 33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4151868950"/>
                      </p:ext>
                    </p:extLst>
                  </p:nvPr>
                </p:nvGraphicFramePr>
                <p:xfrm>
                  <a:off x="3780124" y="6131243"/>
                  <a:ext cx="3811588" cy="709613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9002" name="Equation" r:id="rId17" imgW="1777680" imgH="330120" progId="Equation.DSMT4">
                          <p:embed/>
                        </p:oleObj>
                      </mc:Choice>
                      <mc:Fallback>
                        <p:oleObj name="Equation" r:id="rId17" imgW="1777680" imgH="330120" progId="Equation.DSMT4">
                          <p:embed/>
                          <p:pic>
                            <p:nvPicPr>
                              <p:cNvPr id="0" name=""/>
                              <p:cNvPicPr/>
                              <p:nvPr/>
                            </p:nvPicPr>
                            <p:blipFill>
                              <a:blip r:embed="rId18"/>
                              <a:stretch>
                                <a:fillRect/>
                              </a:stretch>
                            </p:blipFill>
                            <p:spPr>
                              <a:xfrm>
                                <a:off x="3780124" y="6131243"/>
                                <a:ext cx="3811588" cy="709613"/>
                              </a:xfrm>
                              <a:prstGeom prst="rect">
                                <a:avLst/>
                              </a:prstGeom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</p:grpSp>
        <p:pic>
          <p:nvPicPr>
            <p:cNvPr id="44" name="Picture 163"/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37165" b="91571" l="11806" r="7083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64" t="37165" r="29109" b="8046"/>
            <a:stretch/>
          </p:blipFill>
          <p:spPr bwMode="auto">
            <a:xfrm>
              <a:off x="9701789" y="5570892"/>
              <a:ext cx="1371600" cy="1153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37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" grpId="0" animBg="1"/>
      <p:bldP spid="30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390" y="2381249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54185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HÀM SỐ LIÊN TỤC TẠI MỘT ĐIỂM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7301" y="792307"/>
            <a:ext cx="11312496" cy="1455593"/>
            <a:chOff x="337301" y="792307"/>
            <a:chExt cx="11312496" cy="1455593"/>
          </a:xfrm>
        </p:grpSpPr>
        <p:sp>
          <p:nvSpPr>
            <p:cNvPr id="23" name="Rounded Rectangle 22"/>
            <p:cNvSpPr/>
            <p:nvPr/>
          </p:nvSpPr>
          <p:spPr>
            <a:xfrm>
              <a:off x="2123931" y="792786"/>
              <a:ext cx="9525866" cy="1426539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821467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899923" y="1357380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7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994315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122487" y="1225118"/>
              <a:ext cx="56388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800" b="1">
                  <a:latin typeface="Arial" pitchFamily="34" charset="0"/>
                  <a:cs typeface="Arial" pitchFamily="34" charset="0"/>
                </a:rPr>
                <a:t>Xét tính liên tục của hàm </a:t>
              </a:r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số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261" name="Picture 9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8812" y="792307"/>
              <a:ext cx="2805545" cy="1446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51013" y="2896195"/>
                <a:ext cx="9906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just">
                  <a:buFont typeface="Wingdings" pitchFamily="2" charset="2"/>
                  <a:buChar char="v"/>
                </a:pPr>
                <a:r>
                  <a:rPr lang="vi-VN" b="1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 xác định trên ℝ, do đó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baseline="-2500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b="1" i="1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thuộc tập xác định của hàm số.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1013" y="2896195"/>
                <a:ext cx="9906000" cy="830997"/>
              </a:xfrm>
              <a:prstGeom prst="rect">
                <a:avLst/>
              </a:prstGeom>
              <a:blipFill rotWithShape="1">
                <a:blip r:embed="rId8"/>
                <a:stretch>
                  <a:fillRect l="-800" t="-5882" r="-98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1903412" y="3809999"/>
            <a:ext cx="137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824134"/>
              </p:ext>
            </p:extLst>
          </p:nvPr>
        </p:nvGraphicFramePr>
        <p:xfrm>
          <a:off x="3609975" y="3809999"/>
          <a:ext cx="2968625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0" name="Equation" r:id="rId9" imgW="1384200" imgH="317160" progId="Equation.DSMT4">
                  <p:embed/>
                </p:oleObj>
              </mc:Choice>
              <mc:Fallback>
                <p:oleObj name="Equation" r:id="rId9" imgW="1384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609975" y="3809999"/>
                        <a:ext cx="2968625" cy="681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01503"/>
              </p:ext>
            </p:extLst>
          </p:nvPr>
        </p:nvGraphicFramePr>
        <p:xfrm>
          <a:off x="3551238" y="4584700"/>
          <a:ext cx="31861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1" name="Equation" r:id="rId11" imgW="1485720" imgH="304560" progId="Equation.DSMT4">
                  <p:embed/>
                </p:oleObj>
              </mc:Choice>
              <mc:Fallback>
                <p:oleObj name="Equation" r:id="rId11" imgW="14857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551238" y="4584700"/>
                        <a:ext cx="3186112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167432"/>
              </p:ext>
            </p:extLst>
          </p:nvPr>
        </p:nvGraphicFramePr>
        <p:xfrm>
          <a:off x="7529513" y="3800475"/>
          <a:ext cx="36480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2" name="Equation" r:id="rId13" imgW="1701720" imgH="304560" progId="Equation.DSMT4">
                  <p:embed/>
                </p:oleObj>
              </mc:Choice>
              <mc:Fallback>
                <p:oleObj name="Equation" r:id="rId13" imgW="170172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29513" y="3800475"/>
                        <a:ext cx="3648075" cy="654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215959"/>
              </p:ext>
            </p:extLst>
          </p:nvPr>
        </p:nvGraphicFramePr>
        <p:xfrm>
          <a:off x="9067800" y="4530923"/>
          <a:ext cx="2095500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83" name="Equation" r:id="rId15" imgW="977760" imgH="291960" progId="Equation.DSMT4">
                  <p:embed/>
                </p:oleObj>
              </mc:Choice>
              <mc:Fallback>
                <p:oleObj name="Equation" r:id="rId15" imgW="97776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067800" y="4530923"/>
                        <a:ext cx="2095500" cy="62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eft Brace 20"/>
          <p:cNvSpPr/>
          <p:nvPr/>
        </p:nvSpPr>
        <p:spPr>
          <a:xfrm>
            <a:off x="3351212" y="3962400"/>
            <a:ext cx="45719" cy="113704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446212" y="5486400"/>
            <a:ext cx="10439400" cy="579581"/>
            <a:chOff x="1217613" y="5715000"/>
            <a:chExt cx="10439400" cy="579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217613" y="5715000"/>
                  <a:ext cx="104394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Lại có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nên               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         </a:t>
                  </a:r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. Vậy hàm số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liên tục tại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baseline="-2500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.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7613" y="5715000"/>
                  <a:ext cx="10439400" cy="461665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 l="-876" t="-9211" r="-525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68678511"/>
                    </p:ext>
                  </p:extLst>
                </p:nvPr>
              </p:nvGraphicFramePr>
              <p:xfrm>
                <a:off x="4235016" y="5724525"/>
                <a:ext cx="1929534" cy="57005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6384" name="Equation" r:id="rId18" imgW="990360" imgH="291960" progId="Equation.DSMT4">
                        <p:embed/>
                      </p:oleObj>
                    </mc:Choice>
                    <mc:Fallback>
                      <p:oleObj name="Equation" r:id="rId18" imgW="99036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19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235016" y="5724525"/>
                              <a:ext cx="1929534" cy="57005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22" name="Object 2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968678511"/>
                    </p:ext>
                  </p:extLst>
                </p:nvPr>
              </p:nvGraphicFramePr>
              <p:xfrm>
                <a:off x="4235016" y="5724525"/>
                <a:ext cx="1929534" cy="570056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56374" name="Equation" r:id="rId20" imgW="990360" imgH="291960" progId="Equation.DSMT4">
                        <p:embed/>
                      </p:oleObj>
                    </mc:Choice>
                    <mc:Fallback>
                      <p:oleObj name="Equation" r:id="rId20" imgW="990360" imgH="291960" progId="Equation.DSMT4">
                        <p:embed/>
                        <p:pic>
                          <p:nvPicPr>
                            <p:cNvPr id="0" name=""/>
                            <p:cNvPicPr/>
                            <p:nvPr/>
                          </p:nvPicPr>
                          <p:blipFill>
                            <a:blip r:embed="rId21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4235016" y="5724525"/>
                              <a:ext cx="1929534" cy="570056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1" y="5438149"/>
            <a:ext cx="1688523" cy="402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89088" y="752475"/>
            <a:ext cx="11558425" cy="2505075"/>
            <a:chOff x="289088" y="752475"/>
            <a:chExt cx="11558425" cy="2505075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4174"/>
              <a:ext cx="11558425" cy="2493376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979612" y="1269356"/>
              <a:ext cx="770618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Cho 2 hàm số :			       và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1961572" y="2209800"/>
                  <a:ext cx="9695440" cy="10166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Với đồ thị tương ứng như Hình 5.7 . Xét tính liên tục của các hàm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𝒇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𝒈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(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)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tại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den>
                      </m:f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và nhận xét sự khác nhau giữa 2 đồ thị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61572" y="2209800"/>
                  <a:ext cx="9695440" cy="1016689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06" t="-4217" r="-1321" b="-24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299027" y="763298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180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4485" y="752475"/>
              <a:ext cx="280035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018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954" y="790575"/>
              <a:ext cx="2952750" cy="1495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3818766" y="3226489"/>
            <a:ext cx="6542846" cy="2531477"/>
            <a:chOff x="2971041" y="3226489"/>
            <a:chExt cx="6542846" cy="2531477"/>
          </a:xfrm>
        </p:grpSpPr>
        <p:grpSp>
          <p:nvGrpSpPr>
            <p:cNvPr id="2" name="Group 1"/>
            <p:cNvGrpSpPr/>
            <p:nvPr/>
          </p:nvGrpSpPr>
          <p:grpSpPr>
            <a:xfrm>
              <a:off x="2971041" y="3226489"/>
              <a:ext cx="6542846" cy="2531477"/>
              <a:chOff x="2971041" y="3226489"/>
              <a:chExt cx="6542846" cy="2531477"/>
            </a:xfrm>
          </p:grpSpPr>
          <p:pic>
            <p:nvPicPr>
              <p:cNvPr id="50184" name="Picture 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7950" y="3255064"/>
                <a:ext cx="2800350" cy="2333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0185" name="Picture 9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3537" y="3226489"/>
                <a:ext cx="2800350" cy="23336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2971041" y="5419412"/>
                    <a:ext cx="258997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Hàm số </a:t>
                    </a:r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𝒇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oMath>
                    </a14:m>
                    <a:endParaRPr lang="en-US" sz="1600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71041" y="5419412"/>
                    <a:ext cx="2589971" cy="338554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6818726" y="5419412"/>
                    <a:ext cx="2589971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rPr>
                      <a:t>Hàm số </a:t>
                    </a:r>
                    <a14:m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=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𝒈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(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  <a:cs typeface="Arial" pitchFamily="34" charset="0"/>
                          </a:rPr>
                          <m:t>)</m:t>
                        </m:r>
                      </m:oMath>
                    </a14:m>
                    <a:endParaRPr lang="en-US" sz="1600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818726" y="5419412"/>
                    <a:ext cx="2589971" cy="338554"/>
                  </a:xfrm>
                  <a:prstGeom prst="rect">
                    <a:avLst/>
                  </a:prstGeom>
                  <a:blipFill rotWithShape="1">
                    <a:blip r:embed="rId11"/>
                    <a:stretch>
                      <a:fillRect t="-5357" b="-2142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3" name="TextBox 22"/>
            <p:cNvSpPr txBox="1"/>
            <p:nvPr/>
          </p:nvSpPr>
          <p:spPr>
            <a:xfrm>
              <a:off x="5503103" y="5250135"/>
              <a:ext cx="165811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Hình 5.7</a:t>
              </a:r>
              <a:endParaRPr lang="en-US" sz="16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936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774" y="665923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62567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2  . HÀM SỐ LIÊN TỤC TRÊN  MỘT KHOẢNG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414" y="1468074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Xét hàm số :</a:t>
            </a:r>
            <a:endParaRPr lang="en-US" sz="22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2" y="1026228"/>
            <a:ext cx="2684318" cy="1359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285413" y="2383126"/>
                <a:ext cx="8695199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 xác định trên </a:t>
                </a:r>
                <a14:m>
                  <m:oMath xmlns:m="http://schemas.openxmlformats.org/officeDocument/2006/math"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sz="2200" b="1" i="1" smtClean="0">
                        <a:latin typeface="Cambria Math"/>
                        <a:cs typeface="Arial" pitchFamily="34" charset="0"/>
                      </a:rPr>
                      <m:t>], </m:t>
                    </m:r>
                  </m:oMath>
                </a14:m>
                <a:r>
                  <a:rPr lang="vi-VN" sz="2200" b="1" smtClean="0">
                    <a:latin typeface="Arial" pitchFamily="34" charset="0"/>
                    <a:cs typeface="Arial" pitchFamily="34" charset="0"/>
                  </a:rPr>
                  <a:t>do </a:t>
                </a:r>
                <a:r>
                  <a:rPr lang="vi-VN" sz="2200" b="1">
                    <a:latin typeface="Arial" pitchFamily="34" charset="0"/>
                    <a:cs typeface="Arial" pitchFamily="34" charset="0"/>
                  </a:rPr>
                  <a:t>đó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 smtClean="0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thuộc TXĐ hàm số </a:t>
                </a:r>
                <a:endParaRPr lang="vi-VN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413" y="2383126"/>
                <a:ext cx="8695199" cy="579774"/>
              </a:xfrm>
              <a:prstGeom prst="rect">
                <a:avLst/>
              </a:prstGeom>
              <a:blipFill rotWithShape="1">
                <a:blip r:embed="rId6"/>
                <a:stretch>
                  <a:fillRect l="-912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1285413" y="2962900"/>
            <a:ext cx="1075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Ta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679798"/>
              </p:ext>
            </p:extLst>
          </p:nvPr>
        </p:nvGraphicFramePr>
        <p:xfrm>
          <a:off x="2618914" y="2962900"/>
          <a:ext cx="2751137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0" name="Equation" r:id="rId7" imgW="1282680" imgH="431640" progId="Equation.DSMT4">
                  <p:embed/>
                </p:oleObj>
              </mc:Choice>
              <mc:Fallback>
                <p:oleObj name="Equation" r:id="rId7" imgW="1282680" imgH="43164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8914" y="2962900"/>
                        <a:ext cx="2751137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573251"/>
              </p:ext>
            </p:extLst>
          </p:nvPr>
        </p:nvGraphicFramePr>
        <p:xfrm>
          <a:off x="5551488" y="2935869"/>
          <a:ext cx="332422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1" name="Equation" r:id="rId9" imgW="1549080" imgH="431640" progId="Equation.DSMT4">
                  <p:embed/>
                </p:oleObj>
              </mc:Choice>
              <mc:Fallback>
                <p:oleObj name="Equation" r:id="rId9" imgW="1549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1488" y="2935869"/>
                        <a:ext cx="3324225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7321"/>
              </p:ext>
            </p:extLst>
          </p:nvPr>
        </p:nvGraphicFramePr>
        <p:xfrm>
          <a:off x="2239168" y="3950616"/>
          <a:ext cx="2043113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2" name="Equation" r:id="rId11" imgW="952200" imgH="406080" progId="Equation.DSMT4">
                  <p:embed/>
                </p:oleObj>
              </mc:Choice>
              <mc:Fallback>
                <p:oleObj name="Equation" r:id="rId11" imgW="952200" imgH="406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168" y="3950616"/>
                        <a:ext cx="2043113" cy="86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375251" y="5017416"/>
            <a:ext cx="1316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Lại có : 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017978"/>
              </p:ext>
            </p:extLst>
          </p:nvPr>
        </p:nvGraphicFramePr>
        <p:xfrm>
          <a:off x="2607469" y="4742779"/>
          <a:ext cx="2152650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3" name="Equation" r:id="rId13" imgW="1002960" imgH="457200" progId="Equation.DSMT4">
                  <p:embed/>
                </p:oleObj>
              </mc:Choice>
              <mc:Fallback>
                <p:oleObj name="Equation" r:id="rId13" imgW="1002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7469" y="4742779"/>
                        <a:ext cx="2152650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5400311" y="5017415"/>
            <a:ext cx="13160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Vậy :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562058"/>
              </p:ext>
            </p:extLst>
          </p:nvPr>
        </p:nvGraphicFramePr>
        <p:xfrm>
          <a:off x="6430168" y="4788816"/>
          <a:ext cx="2316163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04" name="Equation" r:id="rId15" imgW="1079280" imgH="507960" progId="Equation.DSMT4">
                  <p:embed/>
                </p:oleObj>
              </mc:Choice>
              <mc:Fallback>
                <p:oleObj name="Equation" r:id="rId15" imgW="10792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0168" y="4788816"/>
                        <a:ext cx="2316163" cy="1087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375251" y="5668626"/>
                <a:ext cx="6239335" cy="579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Vậy hàm số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 smtClean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2200" b="1">
                    <a:latin typeface="Arial" pitchFamily="34" charset="0"/>
                    <a:cs typeface="Arial" pitchFamily="34" charset="0"/>
                  </a:rPr>
                  <a:t> liên tục </a:t>
                </a:r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2200" b="1" i="1">
                        <a:latin typeface="Cambria Math"/>
                        <a:cs typeface="Arial" pitchFamily="34" charset="0"/>
                      </a:rPr>
                      <m:t>=</m:t>
                    </m:r>
                    <m:f>
                      <m:fPr>
                        <m:ctrlPr>
                          <a:rPr lang="en-US" sz="2200" b="1" i="1">
                            <a:latin typeface="Cambria Math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2200" b="1" i="1"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200" b="1" smtClean="0">
                    <a:latin typeface="Arial" pitchFamily="34" charset="0"/>
                    <a:cs typeface="Arial" pitchFamily="34" charset="0"/>
                  </a:rPr>
                  <a:t> </a:t>
                </a:r>
                <a:endParaRPr lang="en-US" sz="2200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251" y="5668626"/>
                <a:ext cx="6239335" cy="579774"/>
              </a:xfrm>
              <a:prstGeom prst="rect">
                <a:avLst/>
              </a:prstGeom>
              <a:blipFill rotWithShape="1">
                <a:blip r:embed="rId17"/>
                <a:stretch>
                  <a:fillRect l="-1271" b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412" y="228600"/>
            <a:ext cx="2559680" cy="2130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229" y="2859133"/>
            <a:ext cx="2318275" cy="2156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11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30" grpId="0"/>
      <p:bldP spid="32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41465</TotalTime>
  <Words>1495</Words>
  <PresentationFormat>Custom</PresentationFormat>
  <Paragraphs>133</Paragraphs>
  <Slides>21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2024-03-13T07:23:44Z</dcterms:modified>
</cp:coreProperties>
</file>