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6" r:id="rId3"/>
    <p:sldMasterId id="2147483669" r:id="rId4"/>
  </p:sldMasterIdLst>
  <p:notesMasterIdLst>
    <p:notesMasterId r:id="rId33"/>
  </p:notesMasterIdLst>
  <p:sldIdLst>
    <p:sldId id="300" r:id="rId5"/>
    <p:sldId id="349" r:id="rId6"/>
    <p:sldId id="302" r:id="rId7"/>
    <p:sldId id="292" r:id="rId8"/>
    <p:sldId id="420" r:id="rId9"/>
    <p:sldId id="421" r:id="rId10"/>
    <p:sldId id="410" r:id="rId11"/>
    <p:sldId id="398" r:id="rId12"/>
    <p:sldId id="399" r:id="rId13"/>
    <p:sldId id="400" r:id="rId14"/>
    <p:sldId id="348" r:id="rId15"/>
    <p:sldId id="411" r:id="rId16"/>
    <p:sldId id="345" r:id="rId17"/>
    <p:sldId id="357" r:id="rId18"/>
    <p:sldId id="412" r:id="rId19"/>
    <p:sldId id="413" r:id="rId20"/>
    <p:sldId id="414" r:id="rId21"/>
    <p:sldId id="415" r:id="rId22"/>
    <p:sldId id="416" r:id="rId23"/>
    <p:sldId id="417" r:id="rId24"/>
    <p:sldId id="377" r:id="rId25"/>
    <p:sldId id="407" r:id="rId26"/>
    <p:sldId id="380" r:id="rId27"/>
    <p:sldId id="418" r:id="rId28"/>
    <p:sldId id="331" r:id="rId29"/>
    <p:sldId id="295" r:id="rId30"/>
    <p:sldId id="329" r:id="rId31"/>
    <p:sldId id="34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5" clrIdx="0">
    <p:extLst>
      <p:ext uri="{19B8F6BF-5375-455C-9EA6-DF929625EA0E}">
        <p15:presenceInfo xmlns:p15="http://schemas.microsoft.com/office/powerpoint/2012/main" userId="83b57fff0cc03ed3" providerId="Windows Live"/>
      </p:ext>
    </p:extLst>
  </p:cmAuthor>
  <p:cmAuthor id="2" name="Nguyễn Thị Huỳnh Lộc - Viện Ngôn ngữ" initials="NTHLVNn" lastIdx="1" clrIdx="1">
    <p:extLst>
      <p:ext uri="{19B8F6BF-5375-455C-9EA6-DF929625EA0E}">
        <p15:presenceInfo xmlns:p15="http://schemas.microsoft.com/office/powerpoint/2012/main" userId="S::nguyenthihuynhloc@vanlanguni.edu.vn::adef5ce8-8209-4174-8558-55e0cbbb5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1" autoAdjust="0"/>
    <p:restoredTop sz="94657"/>
  </p:normalViewPr>
  <p:slideViewPr>
    <p:cSldViewPr snapToGrid="0">
      <p:cViewPr varScale="1">
        <p:scale>
          <a:sx n="69" d="100"/>
          <a:sy n="69" d="100"/>
        </p:scale>
        <p:origin x="7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7/29/2023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16</a:t>
            </a:fld>
            <a:endParaRPr lang="en-US"/>
          </a:p>
        </p:txBody>
      </p:sp>
    </p:spTree>
    <p:extLst>
      <p:ext uri="{BB962C8B-B14F-4D97-AF65-F5344CB8AC3E}">
        <p14:creationId xmlns:p14="http://schemas.microsoft.com/office/powerpoint/2010/main" val="344141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17</a:t>
            </a:fld>
            <a:endParaRPr lang="en-US"/>
          </a:p>
        </p:txBody>
      </p:sp>
    </p:spTree>
    <p:extLst>
      <p:ext uri="{BB962C8B-B14F-4D97-AF65-F5344CB8AC3E}">
        <p14:creationId xmlns:p14="http://schemas.microsoft.com/office/powerpoint/2010/main" val="188697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696932"/>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60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993967"/>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04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1.3</a:t>
            </a:r>
          </a:p>
        </p:txBody>
      </p:sp>
    </p:spTree>
    <p:extLst>
      <p:ext uri="{BB962C8B-B14F-4D97-AF65-F5344CB8AC3E}">
        <p14:creationId xmlns:p14="http://schemas.microsoft.com/office/powerpoint/2010/main" val="2785124242"/>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1.3</a:t>
            </a:r>
          </a:p>
        </p:txBody>
      </p:sp>
    </p:spTree>
    <p:extLst>
      <p:ext uri="{BB962C8B-B14F-4D97-AF65-F5344CB8AC3E}">
        <p14:creationId xmlns:p14="http://schemas.microsoft.com/office/powerpoint/2010/main" val="3658031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1578574"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 Movies</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1.3</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1578574"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 Movies</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1.3</a:t>
            </a:r>
            <a:endParaRPr lang="en-US" sz="1800" b="1" dirty="0">
              <a:solidFill>
                <a:schemeClr val="bg1"/>
              </a:solidFill>
            </a:endParaRPr>
          </a:p>
        </p:txBody>
      </p:sp>
    </p:spTree>
    <p:extLst>
      <p:ext uri="{BB962C8B-B14F-4D97-AF65-F5344CB8AC3E}">
        <p14:creationId xmlns:p14="http://schemas.microsoft.com/office/powerpoint/2010/main" val="2054623360"/>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1578574"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 Movies</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1.3</a:t>
            </a:r>
            <a:endParaRPr lang="en-US" sz="1800" b="1" dirty="0">
              <a:solidFill>
                <a:schemeClr val="bg1"/>
              </a:solidFill>
            </a:endParaRPr>
          </a:p>
        </p:txBody>
      </p:sp>
    </p:spTree>
    <p:extLst>
      <p:ext uri="{BB962C8B-B14F-4D97-AF65-F5344CB8AC3E}">
        <p14:creationId xmlns:p14="http://schemas.microsoft.com/office/powerpoint/2010/main" val="4038222082"/>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16638"/>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6"/>
            <a:ext cx="1578574"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 Movies</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1.3</a:t>
            </a:r>
          </a:p>
        </p:txBody>
      </p:sp>
    </p:spTree>
    <p:extLst>
      <p:ext uri="{BB962C8B-B14F-4D97-AF65-F5344CB8AC3E}">
        <p14:creationId xmlns:p14="http://schemas.microsoft.com/office/powerpoint/2010/main" val="2061265907"/>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8.xml"/><Relationship Id="rId7" Type="http://schemas.microsoft.com/office/2007/relationships/hdphoto" Target="../media/hdphoto2.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6.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8.xml"/><Relationship Id="rId5" Type="http://schemas.microsoft.com/office/2007/relationships/hdphoto" Target="../media/hdphoto7.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duhome.com.vn/DHALesson?idGrade=9&amp;idSubject=1&amp;idSeries=32&amp;idTheme=399&amp;IdLevel=1&amp;idThemeServer=54"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5" name="TextBox 4"/>
          <p:cNvSpPr txBox="1"/>
          <p:nvPr/>
        </p:nvSpPr>
        <p:spPr>
          <a:xfrm>
            <a:off x="5293567" y="2509937"/>
            <a:ext cx="6463005" cy="1815882"/>
          </a:xfrm>
          <a:prstGeom prst="rect">
            <a:avLst/>
          </a:prstGeom>
          <a:noFill/>
        </p:spPr>
        <p:txBody>
          <a:bodyPr wrap="square" rtlCol="0">
            <a:spAutoFit/>
          </a:bodyPr>
          <a:lstStyle/>
          <a:p>
            <a:pPr algn="ctr"/>
            <a:r>
              <a:rPr lang="en-US" sz="4800" dirty="0">
                <a:solidFill>
                  <a:srgbClr val="FF0000"/>
                </a:solidFill>
              </a:rPr>
              <a:t>Unit 7: Movies</a:t>
            </a:r>
          </a:p>
          <a:p>
            <a:pPr algn="ctr"/>
            <a:r>
              <a:rPr lang="en-US" sz="3200" dirty="0">
                <a:solidFill>
                  <a:srgbClr val="00B050"/>
                </a:solidFill>
              </a:rPr>
              <a:t>Lesson 1.3: Pronunciation &amp; Speaking</a:t>
            </a:r>
          </a:p>
          <a:p>
            <a:pPr algn="ctr"/>
            <a:r>
              <a:rPr lang="en-US" sz="3200" dirty="0">
                <a:solidFill>
                  <a:srgbClr val="00B0F0"/>
                </a:solidFill>
              </a:rPr>
              <a:t>Page 56</a:t>
            </a:r>
          </a:p>
        </p:txBody>
      </p:sp>
    </p:spTree>
    <p:extLst>
      <p:ext uri="{BB962C8B-B14F-4D97-AF65-F5344CB8AC3E}">
        <p14:creationId xmlns:p14="http://schemas.microsoft.com/office/powerpoint/2010/main" val="4083332048"/>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7C02F8-2B22-CCC6-FC33-CE3E9478371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19377" y="520419"/>
            <a:ext cx="9612981" cy="2215631"/>
          </a:xfrm>
          <a:prstGeom prst="rect">
            <a:avLst/>
          </a:prstGeom>
        </p:spPr>
      </p:pic>
      <p:pic>
        <p:nvPicPr>
          <p:cNvPr id="9" name="Picture 8">
            <a:extLst>
              <a:ext uri="{FF2B5EF4-FFF2-40B4-BE49-F238E27FC236}">
                <a16:creationId xmlns:a16="http://schemas.microsoft.com/office/drawing/2014/main" id="{C106D677-6C58-E23A-CA86-B6C874FFB77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2899027" y="2935729"/>
            <a:ext cx="7204465" cy="2215630"/>
          </a:xfrm>
          <a:prstGeom prst="rect">
            <a:avLst/>
          </a:prstGeom>
        </p:spPr>
      </p:pic>
      <p:pic>
        <p:nvPicPr>
          <p:cNvPr id="10" name="CD2-TRACK 17">
            <a:hlinkClick r:id="" action="ppaction://media"/>
            <a:extLst>
              <a:ext uri="{FF2B5EF4-FFF2-40B4-BE49-F238E27FC236}">
                <a16:creationId xmlns:a16="http://schemas.microsoft.com/office/drawing/2014/main" id="{8AED9E80-5052-077F-E001-28E8715F9A8B}"/>
              </a:ext>
            </a:extLst>
          </p:cNvPr>
          <p:cNvPicPr>
            <a:picLocks noChangeAspect="1"/>
          </p:cNvPicPr>
          <p:nvPr>
            <a:audioFile r:link="rId1"/>
            <p:extLst>
              <p:ext uri="{DAA4B4D4-6D71-4841-9C94-3DE7FCFB9230}">
                <p14:media xmlns:p14="http://schemas.microsoft.com/office/powerpoint/2010/main" r:embed="rId2">
                  <p14:trim st="17500"/>
                </p14:media>
              </p:ext>
            </p:extLst>
          </p:nvPr>
        </p:nvPicPr>
        <p:blipFill>
          <a:blip r:embed="rId8"/>
          <a:stretch>
            <a:fillRect/>
          </a:stretch>
        </p:blipFill>
        <p:spPr>
          <a:xfrm>
            <a:off x="10898119" y="1800837"/>
            <a:ext cx="513178" cy="513178"/>
          </a:xfrm>
          <a:prstGeom prst="rect">
            <a:avLst/>
          </a:prstGeom>
        </p:spPr>
      </p:pic>
      <p:sp>
        <p:nvSpPr>
          <p:cNvPr id="11" name="TextBox 10">
            <a:extLst>
              <a:ext uri="{FF2B5EF4-FFF2-40B4-BE49-F238E27FC236}">
                <a16:creationId xmlns:a16="http://schemas.microsoft.com/office/drawing/2014/main" id="{60C97965-07C2-866E-570B-E5403FD83E25}"/>
              </a:ext>
            </a:extLst>
          </p:cNvPr>
          <p:cNvSpPr txBox="1"/>
          <p:nvPr/>
        </p:nvSpPr>
        <p:spPr>
          <a:xfrm>
            <a:off x="3501288" y="5351038"/>
            <a:ext cx="4907041" cy="646331"/>
          </a:xfrm>
          <a:prstGeom prst="rect">
            <a:avLst/>
          </a:prstGeom>
          <a:noFill/>
        </p:spPr>
        <p:txBody>
          <a:bodyPr wrap="square" rtlCol="0">
            <a:spAutoFit/>
          </a:bodyPr>
          <a:lstStyle/>
          <a:p>
            <a:r>
              <a:rPr lang="en-US" sz="3600" i="1" dirty="0">
                <a:solidFill>
                  <a:srgbClr val="0070C0"/>
                </a:solidFill>
              </a:rPr>
              <a:t>Listen again and repeat</a:t>
            </a:r>
          </a:p>
        </p:txBody>
      </p:sp>
    </p:spTree>
    <p:extLst>
      <p:ext uri="{BB962C8B-B14F-4D97-AF65-F5344CB8AC3E}">
        <p14:creationId xmlns:p14="http://schemas.microsoft.com/office/powerpoint/2010/main" val="4526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7"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C627ABE8-F49E-44D9-8B88-F62408C7FDC9}"/>
              </a:ext>
            </a:extLst>
          </p:cNvPr>
          <p:cNvSpPr/>
          <p:nvPr/>
        </p:nvSpPr>
        <p:spPr>
          <a:xfrm>
            <a:off x="8499423" y="2098624"/>
            <a:ext cx="869429" cy="20985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8456CB1-1F19-FB37-080A-1CB1B21516F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49218" y="443268"/>
            <a:ext cx="11185734" cy="1551401"/>
          </a:xfrm>
          <a:prstGeom prst="rect">
            <a:avLst/>
          </a:prstGeom>
        </p:spPr>
      </p:pic>
      <p:pic>
        <p:nvPicPr>
          <p:cNvPr id="4" name="CD2-TRACK 18">
            <a:hlinkClick r:id="" action="ppaction://media"/>
            <a:extLst>
              <a:ext uri="{FF2B5EF4-FFF2-40B4-BE49-F238E27FC236}">
                <a16:creationId xmlns:a16="http://schemas.microsoft.com/office/drawing/2014/main" id="{E430C8FB-83BD-B20E-E767-1C263999C3F3}"/>
              </a:ext>
            </a:extLst>
          </p:cNvPr>
          <p:cNvPicPr>
            <a:picLocks noChangeAspect="1"/>
          </p:cNvPicPr>
          <p:nvPr>
            <a:audioFile r:link="rId1"/>
            <p:extLst>
              <p:ext uri="{DAA4B4D4-6D71-4841-9C94-3DE7FCFB9230}">
                <p14:media xmlns:p14="http://schemas.microsoft.com/office/powerpoint/2010/main" r:embed="rId2">
                  <p14:trim st="17100" end="1430"/>
                </p14:media>
              </p:ext>
            </p:extLst>
          </p:nvPr>
        </p:nvPicPr>
        <p:blipFill>
          <a:blip r:embed="rId6"/>
          <a:stretch>
            <a:fillRect/>
          </a:stretch>
        </p:blipFill>
        <p:spPr>
          <a:xfrm>
            <a:off x="5087257" y="2492828"/>
            <a:ext cx="823686" cy="823686"/>
          </a:xfrm>
          <a:prstGeom prst="rect">
            <a:avLst/>
          </a:prstGeom>
        </p:spPr>
      </p:pic>
      <p:sp>
        <p:nvSpPr>
          <p:cNvPr id="11" name="Rectangle 10">
            <a:extLst>
              <a:ext uri="{FF2B5EF4-FFF2-40B4-BE49-F238E27FC236}">
                <a16:creationId xmlns:a16="http://schemas.microsoft.com/office/drawing/2014/main" id="{A80D8F02-AB3B-4479-84C0-F6918EA2705F}"/>
              </a:ext>
            </a:extLst>
          </p:cNvPr>
          <p:cNvSpPr/>
          <p:nvPr/>
        </p:nvSpPr>
        <p:spPr>
          <a:xfrm>
            <a:off x="9578715" y="1424066"/>
            <a:ext cx="2103131" cy="2502417"/>
          </a:xfrm>
          <a:prstGeom prst="rect">
            <a:avLst/>
          </a:prstGeom>
          <a:solidFill>
            <a:schemeClr val="bg1"/>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a:solidFill>
                  <a:prstClr val="black"/>
                </a:solidFill>
              </a:rPr>
              <a:t>Wrong.</a:t>
            </a:r>
          </a:p>
          <a:p>
            <a:pPr lvl="0" algn="ctr"/>
            <a:r>
              <a:rPr lang="en-US" sz="3000" dirty="0">
                <a:solidFill>
                  <a:prstClr val="black"/>
                </a:solidFill>
              </a:rPr>
              <a:t>Doesn't use the weak form.</a:t>
            </a: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419789FB-71FF-4A65-8928-0FB9FF9320D4}"/>
              </a:ext>
            </a:extLst>
          </p:cNvPr>
          <p:cNvCxnSpPr>
            <a:cxnSpLocks/>
          </p:cNvCxnSpPr>
          <p:nvPr/>
        </p:nvCxnSpPr>
        <p:spPr>
          <a:xfrm>
            <a:off x="723140" y="1817608"/>
            <a:ext cx="3881464"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9733E95-D649-D85E-C777-96213C9DAD06}"/>
              </a:ext>
            </a:extLst>
          </p:cNvPr>
          <p:cNvPicPr>
            <a:picLocks noChangeAspect="1"/>
          </p:cNvPicPr>
          <p:nvPr/>
        </p:nvPicPr>
        <p:blipFill>
          <a:blip r:embed="rId7"/>
          <a:stretch>
            <a:fillRect/>
          </a:stretch>
        </p:blipFill>
        <p:spPr>
          <a:xfrm>
            <a:off x="1099458" y="4237568"/>
            <a:ext cx="9139168" cy="1035545"/>
          </a:xfrm>
          <a:prstGeom prst="rect">
            <a:avLst/>
          </a:prstGeom>
        </p:spPr>
      </p:pic>
      <p:sp>
        <p:nvSpPr>
          <p:cNvPr id="15" name="TextBox 14">
            <a:extLst>
              <a:ext uri="{FF2B5EF4-FFF2-40B4-BE49-F238E27FC236}">
                <a16:creationId xmlns:a16="http://schemas.microsoft.com/office/drawing/2014/main" id="{B303A90B-2761-B64E-CD0D-FB29FF91C81D}"/>
              </a:ext>
            </a:extLst>
          </p:cNvPr>
          <p:cNvSpPr txBox="1"/>
          <p:nvPr/>
        </p:nvSpPr>
        <p:spPr>
          <a:xfrm>
            <a:off x="1988174" y="3690754"/>
            <a:ext cx="4907041" cy="646331"/>
          </a:xfrm>
          <a:prstGeom prst="rect">
            <a:avLst/>
          </a:prstGeom>
          <a:noFill/>
        </p:spPr>
        <p:txBody>
          <a:bodyPr wrap="square" rtlCol="0">
            <a:spAutoFit/>
          </a:bodyPr>
          <a:lstStyle/>
          <a:p>
            <a:r>
              <a:rPr lang="en-US" sz="3600" i="1" dirty="0">
                <a:solidFill>
                  <a:srgbClr val="0070C0"/>
                </a:solidFill>
              </a:rPr>
              <a:t>Listen again and repeat</a:t>
            </a:r>
          </a:p>
        </p:txBody>
      </p:sp>
    </p:spTree>
    <p:extLst>
      <p:ext uri="{BB962C8B-B14F-4D97-AF65-F5344CB8AC3E}">
        <p14:creationId xmlns:p14="http://schemas.microsoft.com/office/powerpoint/2010/main" val="10609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9003" fill="hold"/>
                                        <p:tgtEl>
                                          <p:spTgt spid="4"/>
                                        </p:tgtEl>
                                      </p:cBhvr>
                                    </p:cmd>
                                  </p:childTnLst>
                                </p:cTn>
                              </p:par>
                            </p:childTnLst>
                          </p:cTn>
                        </p:par>
                      </p:childTnLst>
                    </p:cTn>
                  </p:par>
                </p:childTnLst>
              </p:cTn>
              <p:nextCondLst>
                <p:cond evt="onClick" delay="0">
                  <p:tgtEl>
                    <p:spTgt spid="4"/>
                  </p:tgtEl>
                </p:cond>
              </p:nextCondLst>
            </p:seq>
          </p:childTnLst>
        </p:cTn>
      </p:par>
    </p:tnLst>
    <p:bldLst>
      <p:bldP spid="10" grpId="0" animBg="1"/>
      <p:bldP spid="11"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B4DA4B-349B-8CB7-9818-0862FAE8F183}"/>
              </a:ext>
            </a:extLst>
          </p:cNvPr>
          <p:cNvSpPr txBox="1"/>
          <p:nvPr/>
        </p:nvSpPr>
        <p:spPr>
          <a:xfrm>
            <a:off x="1426029" y="738113"/>
            <a:ext cx="9764485" cy="5016758"/>
          </a:xfrm>
          <a:prstGeom prst="rect">
            <a:avLst/>
          </a:prstGeom>
          <a:noFill/>
        </p:spPr>
        <p:txBody>
          <a:bodyPr wrap="square">
            <a:spAutoFit/>
          </a:bodyPr>
          <a:lstStyle/>
          <a:p>
            <a:r>
              <a:rPr lang="en-US" sz="3200" b="1" dirty="0">
                <a:solidFill>
                  <a:srgbClr val="0070C0"/>
                </a:solidFill>
              </a:rPr>
              <a:t>Practice pronouncing “at” in the following sentences:</a:t>
            </a:r>
          </a:p>
          <a:p>
            <a:pPr marL="457200" indent="-457200">
              <a:buFont typeface="Arial" panose="020B0604020202020204" pitchFamily="34" charset="0"/>
              <a:buChar char="•"/>
            </a:pPr>
            <a:r>
              <a:rPr lang="en-US" sz="3200" dirty="0">
                <a:solidFill>
                  <a:srgbClr val="0070C0"/>
                </a:solidFill>
              </a:rPr>
              <a:t>At 3 o’clock this morning, I woke up.</a:t>
            </a:r>
          </a:p>
          <a:p>
            <a:pPr marL="457200" indent="-457200">
              <a:buFont typeface="Arial" panose="020B0604020202020204" pitchFamily="34" charset="0"/>
              <a:buChar char="•"/>
            </a:pPr>
            <a:r>
              <a:rPr lang="en-US" sz="3200" dirty="0">
                <a:solidFill>
                  <a:srgbClr val="0070C0"/>
                </a:solidFill>
              </a:rPr>
              <a:t>I usually wake up at 7:00 a.m.</a:t>
            </a:r>
          </a:p>
          <a:p>
            <a:pPr marL="457200" indent="-457200">
              <a:buFont typeface="Arial" panose="020B0604020202020204" pitchFamily="34" charset="0"/>
              <a:buChar char="•"/>
            </a:pPr>
            <a:r>
              <a:rPr lang="en-US" sz="3200" dirty="0">
                <a:solidFill>
                  <a:srgbClr val="0070C0"/>
                </a:solidFill>
              </a:rPr>
              <a:t>I’m going to meet Jack at the cinema.</a:t>
            </a:r>
          </a:p>
          <a:p>
            <a:pPr marL="457200" indent="-457200">
              <a:buFont typeface="Arial" panose="020B0604020202020204" pitchFamily="34" charset="0"/>
              <a:buChar char="•"/>
            </a:pPr>
            <a:r>
              <a:rPr lang="en-US" sz="3200" dirty="0">
                <a:solidFill>
                  <a:srgbClr val="0070C0"/>
                </a:solidFill>
              </a:rPr>
              <a:t>I often visit my parents at Christmas.</a:t>
            </a:r>
          </a:p>
          <a:p>
            <a:pPr marL="457200" indent="-457200">
              <a:buFont typeface="Arial" panose="020B0604020202020204" pitchFamily="34" charset="0"/>
              <a:buChar char="•"/>
            </a:pPr>
            <a:r>
              <a:rPr lang="en-US" sz="3200" dirty="0">
                <a:solidFill>
                  <a:srgbClr val="0070C0"/>
                </a:solidFill>
              </a:rPr>
              <a:t>At night, most shops are closed.</a:t>
            </a:r>
          </a:p>
          <a:p>
            <a:pPr marL="457200" indent="-457200">
              <a:buFont typeface="Arial" panose="020B0604020202020204" pitchFamily="34" charset="0"/>
              <a:buChar char="•"/>
            </a:pPr>
            <a:r>
              <a:rPr lang="en-US" sz="3200" dirty="0">
                <a:solidFill>
                  <a:srgbClr val="0070C0"/>
                </a:solidFill>
              </a:rPr>
              <a:t>Lucy looked at the picture carefully.</a:t>
            </a:r>
          </a:p>
          <a:p>
            <a:pPr marL="457200" indent="-457200">
              <a:buFont typeface="Arial" panose="020B0604020202020204" pitchFamily="34" charset="0"/>
              <a:buChar char="•"/>
            </a:pPr>
            <a:r>
              <a:rPr lang="en-US" sz="3200" dirty="0">
                <a:solidFill>
                  <a:srgbClr val="0070C0"/>
                </a:solidFill>
              </a:rPr>
              <a:t>I couldn’t find the answer at that time.</a:t>
            </a:r>
          </a:p>
          <a:p>
            <a:pPr marL="457200" indent="-457200">
              <a:buFont typeface="Arial" panose="020B0604020202020204" pitchFamily="34" charset="0"/>
              <a:buChar char="•"/>
            </a:pPr>
            <a:r>
              <a:rPr lang="en-US" sz="3200" dirty="0">
                <a:solidFill>
                  <a:srgbClr val="0070C0"/>
                </a:solidFill>
              </a:rPr>
              <a:t>Tim is very famous at school.</a:t>
            </a:r>
          </a:p>
          <a:p>
            <a:pPr marL="457200" indent="-457200">
              <a:buFont typeface="Arial" panose="020B0604020202020204" pitchFamily="34" charset="0"/>
              <a:buChar char="•"/>
            </a:pPr>
            <a:r>
              <a:rPr lang="en-US" sz="3200" dirty="0">
                <a:solidFill>
                  <a:srgbClr val="0070C0"/>
                </a:solidFill>
              </a:rPr>
              <a:t>At the end of the road, a young girl is playing guitar.</a:t>
            </a:r>
          </a:p>
        </p:txBody>
      </p:sp>
    </p:spTree>
    <p:extLst>
      <p:ext uri="{BB962C8B-B14F-4D97-AF65-F5344CB8AC3E}">
        <p14:creationId xmlns:p14="http://schemas.microsoft.com/office/powerpoint/2010/main" val="127546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0981" y="314633"/>
            <a:ext cx="9153832" cy="6063655"/>
          </a:xfrm>
          <a:prstGeom prst="rect">
            <a:avLst/>
          </a:prstGeom>
        </p:spPr>
      </p:pic>
      <p:sp>
        <p:nvSpPr>
          <p:cNvPr id="3" name="TextBox 2"/>
          <p:cNvSpPr txBox="1"/>
          <p:nvPr/>
        </p:nvSpPr>
        <p:spPr>
          <a:xfrm>
            <a:off x="4872887" y="2930961"/>
            <a:ext cx="329370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a:ea typeface="+mn-ea"/>
                <a:cs typeface="+mn-cs"/>
              </a:rPr>
              <a:t>Speaking</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26942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2C6D2D-F765-9EB7-5193-9D6F1991E90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0071" y="413657"/>
            <a:ext cx="6047892" cy="5116520"/>
          </a:xfrm>
          <a:prstGeom prst="rect">
            <a:avLst/>
          </a:prstGeom>
        </p:spPr>
      </p:pic>
      <p:pic>
        <p:nvPicPr>
          <p:cNvPr id="5" name="Picture 4">
            <a:extLst>
              <a:ext uri="{FF2B5EF4-FFF2-40B4-BE49-F238E27FC236}">
                <a16:creationId xmlns:a16="http://schemas.microsoft.com/office/drawing/2014/main" id="{880B6DBC-4CCB-928E-32B9-0BFFEF5138E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067963" y="1741714"/>
            <a:ext cx="6201640" cy="3788463"/>
          </a:xfrm>
          <a:prstGeom prst="rect">
            <a:avLst/>
          </a:prstGeom>
        </p:spPr>
      </p:pic>
      <p:sp>
        <p:nvSpPr>
          <p:cNvPr id="2" name="Rectangle 1">
            <a:extLst>
              <a:ext uri="{FF2B5EF4-FFF2-40B4-BE49-F238E27FC236}">
                <a16:creationId xmlns:a16="http://schemas.microsoft.com/office/drawing/2014/main" id="{90B1AE87-98AA-DE16-1BFE-A2FCEE7A755E}"/>
              </a:ext>
            </a:extLst>
          </p:cNvPr>
          <p:cNvSpPr/>
          <p:nvPr/>
        </p:nvSpPr>
        <p:spPr>
          <a:xfrm>
            <a:off x="76200" y="499187"/>
            <a:ext cx="2231571" cy="709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6D7F35F-51E2-1953-1C12-1EECF0FE42E6}"/>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51673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B73BA-E28F-46F2-7D3D-A7DF6562738A}"/>
              </a:ext>
            </a:extLst>
          </p:cNvPr>
          <p:cNvSpPr txBox="1"/>
          <p:nvPr/>
        </p:nvSpPr>
        <p:spPr>
          <a:xfrm>
            <a:off x="2209798" y="583162"/>
            <a:ext cx="9399387" cy="5509200"/>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Toby: </a:t>
            </a:r>
            <a:r>
              <a:rPr lang="en-US" sz="3200" b="0" i="0" dirty="0">
                <a:solidFill>
                  <a:srgbClr val="231F20"/>
                </a:solidFill>
                <a:effectLst/>
              </a:rPr>
              <a:t>Hello, Emma.</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Hi, Toby.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Do you like </a:t>
            </a:r>
            <a:r>
              <a:rPr lang="en-US" sz="3200" b="0" i="0" u="sng" dirty="0">
                <a:solidFill>
                  <a:srgbClr val="FF0000"/>
                </a:solidFill>
                <a:effectLst/>
              </a:rPr>
              <a:t>comedies</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Yeah, I do. Why?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There's </a:t>
            </a:r>
            <a:r>
              <a:rPr lang="en-US" sz="3200" b="0" i="0" u="sng" dirty="0">
                <a:solidFill>
                  <a:srgbClr val="FF0000"/>
                </a:solidFill>
                <a:effectLst/>
              </a:rPr>
              <a:t>a comedy</a:t>
            </a:r>
            <a:r>
              <a:rPr lang="en-US" sz="3200" b="0" i="0" dirty="0">
                <a:solidFill>
                  <a:srgbClr val="FF0000"/>
                </a:solidFill>
                <a:effectLst/>
              </a:rPr>
              <a:t> </a:t>
            </a:r>
            <a:r>
              <a:rPr lang="en-US" sz="3200" b="0" i="0" dirty="0">
                <a:solidFill>
                  <a:srgbClr val="231F20"/>
                </a:solidFill>
                <a:effectLst/>
              </a:rPr>
              <a:t>on at the movie theater on </a:t>
            </a:r>
            <a:r>
              <a:rPr lang="en-US" sz="3200" b="0" i="0" u="sng" dirty="0">
                <a:solidFill>
                  <a:srgbClr val="FF0000"/>
                </a:solidFill>
                <a:effectLst/>
              </a:rPr>
              <a:t>Friday</a:t>
            </a:r>
            <a:r>
              <a:rPr lang="en-US" sz="3200" b="0" i="0" dirty="0">
                <a:solidFill>
                  <a:srgbClr val="00AEEF"/>
                </a:solidFill>
                <a:effectLst/>
              </a:rPr>
              <a:t> </a:t>
            </a:r>
            <a:r>
              <a:rPr lang="en-US" sz="3200" b="0" i="0" dirty="0">
                <a:solidFill>
                  <a:srgbClr val="231F20"/>
                </a:solidFill>
                <a:effectLst/>
              </a:rPr>
              <a:t>night. Do you want to go?</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What time is it on?</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At </a:t>
            </a:r>
            <a:r>
              <a:rPr lang="en-US" sz="3200" b="0" i="0" u="sng" dirty="0">
                <a:solidFill>
                  <a:srgbClr val="FF0000"/>
                </a:solidFill>
                <a:effectLst/>
              </a:rPr>
              <a:t>six o'clock</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That sounds great. Where should we meet?</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Let's meet at the movie theater at </a:t>
            </a:r>
            <a:r>
              <a:rPr lang="en-US" sz="3200" b="0" i="0" u="sng" dirty="0">
                <a:solidFill>
                  <a:srgbClr val="FF0000"/>
                </a:solidFill>
                <a:effectLst/>
              </a:rPr>
              <a:t>5:30</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smtClean="0">
                <a:solidFill>
                  <a:srgbClr val="231F20"/>
                </a:solidFill>
                <a:effectLst/>
              </a:rPr>
              <a:t>OK</a:t>
            </a:r>
            <a:r>
              <a:rPr lang="en-US" sz="3200" dirty="0"/>
              <a:t>.</a:t>
            </a:r>
          </a:p>
        </p:txBody>
      </p:sp>
      <p:sp>
        <p:nvSpPr>
          <p:cNvPr id="3" name="Rectangle 2">
            <a:extLst>
              <a:ext uri="{FF2B5EF4-FFF2-40B4-BE49-F238E27FC236}">
                <a16:creationId xmlns:a16="http://schemas.microsoft.com/office/drawing/2014/main" id="{FBA54838-844D-8B76-04DC-0A59574DA44D}"/>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1452443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B73BA-E28F-46F2-7D3D-A7DF6562738A}"/>
              </a:ext>
            </a:extLst>
          </p:cNvPr>
          <p:cNvSpPr txBox="1"/>
          <p:nvPr/>
        </p:nvSpPr>
        <p:spPr>
          <a:xfrm>
            <a:off x="2264228" y="685800"/>
            <a:ext cx="9355843" cy="5528743"/>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Toby: </a:t>
            </a:r>
            <a:r>
              <a:rPr lang="en-US" sz="3200" b="0" i="0" dirty="0">
                <a:solidFill>
                  <a:srgbClr val="231F20"/>
                </a:solidFill>
                <a:effectLst/>
              </a:rPr>
              <a:t>Hello, Emma.</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Hi, Toby.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Do you like </a:t>
            </a:r>
            <a:r>
              <a:rPr lang="en-US" sz="3200" b="0" i="0" u="sng" dirty="0">
                <a:solidFill>
                  <a:srgbClr val="FF0000"/>
                </a:solidFill>
                <a:effectLst/>
              </a:rPr>
              <a:t>science fiction movies</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Yeah, I do. Why?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There's </a:t>
            </a:r>
            <a:r>
              <a:rPr lang="en-US" sz="3200" b="0" i="0" u="sng" dirty="0">
                <a:solidFill>
                  <a:srgbClr val="FF0000"/>
                </a:solidFill>
                <a:effectLst/>
              </a:rPr>
              <a:t>a science fiction movie</a:t>
            </a:r>
            <a:r>
              <a:rPr lang="en-US" sz="3200" b="0" i="0" dirty="0">
                <a:solidFill>
                  <a:srgbClr val="FF0000"/>
                </a:solidFill>
                <a:effectLst/>
              </a:rPr>
              <a:t> </a:t>
            </a:r>
            <a:r>
              <a:rPr lang="en-US" sz="3200" b="0" i="0" dirty="0">
                <a:solidFill>
                  <a:srgbClr val="231F20"/>
                </a:solidFill>
                <a:effectLst/>
              </a:rPr>
              <a:t>on at the movie theater on </a:t>
            </a:r>
            <a:r>
              <a:rPr lang="en-US" sz="3200" b="0" i="0" u="sng" dirty="0">
                <a:solidFill>
                  <a:srgbClr val="FF0000"/>
                </a:solidFill>
                <a:effectLst/>
              </a:rPr>
              <a:t>Sunday</a:t>
            </a:r>
            <a:r>
              <a:rPr lang="en-US" sz="3200" b="0" i="0" dirty="0">
                <a:solidFill>
                  <a:srgbClr val="00AEEF"/>
                </a:solidFill>
                <a:effectLst/>
              </a:rPr>
              <a:t> </a:t>
            </a:r>
            <a:r>
              <a:rPr lang="en-US" sz="3200" b="0" i="0" dirty="0">
                <a:solidFill>
                  <a:srgbClr val="231F20"/>
                </a:solidFill>
                <a:effectLst/>
              </a:rPr>
              <a:t>night. Do you want to go?</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What time is it on?</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At </a:t>
            </a:r>
            <a:r>
              <a:rPr lang="en-US" sz="3200" b="0" i="0" u="sng" dirty="0">
                <a:solidFill>
                  <a:srgbClr val="FF0000"/>
                </a:solidFill>
                <a:effectLst/>
              </a:rPr>
              <a:t>6:30</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That sounds great. Where should we meet?</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Let's meet at the movie theater at </a:t>
            </a:r>
            <a:r>
              <a:rPr lang="en-US" sz="3200" b="0" i="0" u="sng" dirty="0">
                <a:solidFill>
                  <a:srgbClr val="FF0000"/>
                </a:solidFill>
                <a:effectLst/>
              </a:rPr>
              <a:t>six</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smtClean="0">
                <a:solidFill>
                  <a:srgbClr val="231F20"/>
                </a:solidFill>
                <a:effectLst/>
              </a:rPr>
              <a:t>OK</a:t>
            </a:r>
            <a:r>
              <a:rPr lang="en-US" sz="3200" dirty="0"/>
              <a:t>.</a:t>
            </a:r>
          </a:p>
        </p:txBody>
      </p:sp>
      <p:sp>
        <p:nvSpPr>
          <p:cNvPr id="3" name="Rectangle 2">
            <a:extLst>
              <a:ext uri="{FF2B5EF4-FFF2-40B4-BE49-F238E27FC236}">
                <a16:creationId xmlns:a16="http://schemas.microsoft.com/office/drawing/2014/main" id="{65A4C019-F188-EF0C-3B6E-3CEFD211C832}"/>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369979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B73BA-E28F-46F2-7D3D-A7DF6562738A}"/>
              </a:ext>
            </a:extLst>
          </p:cNvPr>
          <p:cNvSpPr txBox="1"/>
          <p:nvPr/>
        </p:nvSpPr>
        <p:spPr>
          <a:xfrm>
            <a:off x="2090056" y="620486"/>
            <a:ext cx="9530015" cy="5594057"/>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Toby: </a:t>
            </a:r>
            <a:r>
              <a:rPr lang="en-US" sz="3200" b="0" i="0" dirty="0">
                <a:solidFill>
                  <a:srgbClr val="231F20"/>
                </a:solidFill>
                <a:effectLst/>
              </a:rPr>
              <a:t>Hello, Emma.</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Hi, Toby.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Do you like </a:t>
            </a:r>
            <a:r>
              <a:rPr lang="en-US" sz="3200" b="0" i="0" u="sng" dirty="0">
                <a:solidFill>
                  <a:srgbClr val="FF0000"/>
                </a:solidFill>
                <a:effectLst/>
              </a:rPr>
              <a:t>action movies</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Yeah, I do. Why?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There's </a:t>
            </a:r>
            <a:r>
              <a:rPr lang="en-US" sz="3200" b="0" i="0" u="sng" dirty="0">
                <a:solidFill>
                  <a:srgbClr val="FF0000"/>
                </a:solidFill>
                <a:effectLst/>
              </a:rPr>
              <a:t>an action movie</a:t>
            </a:r>
            <a:r>
              <a:rPr lang="en-US" sz="3200" b="0" i="0" dirty="0">
                <a:solidFill>
                  <a:srgbClr val="FF0000"/>
                </a:solidFill>
                <a:effectLst/>
              </a:rPr>
              <a:t> </a:t>
            </a:r>
            <a:r>
              <a:rPr lang="en-US" sz="3200" b="0" i="0" dirty="0">
                <a:solidFill>
                  <a:srgbClr val="231F20"/>
                </a:solidFill>
                <a:effectLst/>
              </a:rPr>
              <a:t>on at the movie theater on </a:t>
            </a:r>
            <a:r>
              <a:rPr lang="en-US" sz="3200" b="0" i="0" u="sng" dirty="0">
                <a:solidFill>
                  <a:srgbClr val="FF0000"/>
                </a:solidFill>
                <a:effectLst/>
              </a:rPr>
              <a:t>Monday</a:t>
            </a:r>
            <a:r>
              <a:rPr lang="en-US" sz="3200" b="0" i="0" dirty="0">
                <a:solidFill>
                  <a:srgbClr val="00AEEF"/>
                </a:solidFill>
                <a:effectLst/>
              </a:rPr>
              <a:t> </a:t>
            </a:r>
            <a:r>
              <a:rPr lang="en-US" sz="3200" b="0" i="0" dirty="0">
                <a:solidFill>
                  <a:srgbClr val="231F20"/>
                </a:solidFill>
                <a:effectLst/>
              </a:rPr>
              <a:t>night. Do you want to go?</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What time is it on?</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At </a:t>
            </a:r>
            <a:r>
              <a:rPr lang="en-US" sz="3200" b="0" i="0" u="sng" dirty="0">
                <a:solidFill>
                  <a:srgbClr val="FF0000"/>
                </a:solidFill>
                <a:effectLst/>
              </a:rPr>
              <a:t>7:30</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That sounds great. Where should we meet?</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Let's meet at the movie theater at </a:t>
            </a:r>
            <a:r>
              <a:rPr lang="en-US" sz="3200" b="0" i="0" u="sng" dirty="0">
                <a:solidFill>
                  <a:srgbClr val="FF0000"/>
                </a:solidFill>
                <a:effectLst/>
              </a:rPr>
              <a:t>seven</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OK</a:t>
            </a:r>
            <a:r>
              <a:rPr lang="en-US" sz="3200" dirty="0"/>
              <a:t> </a:t>
            </a:r>
          </a:p>
        </p:txBody>
      </p:sp>
      <p:sp>
        <p:nvSpPr>
          <p:cNvPr id="3" name="Rectangle 2">
            <a:extLst>
              <a:ext uri="{FF2B5EF4-FFF2-40B4-BE49-F238E27FC236}">
                <a16:creationId xmlns:a16="http://schemas.microsoft.com/office/drawing/2014/main" id="{6C700B1A-6733-2BCD-75EE-4D353C49D3D7}"/>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1867778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EBF82-D95B-2A4A-3A4F-37B722958D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8864" y="295955"/>
            <a:ext cx="5728381" cy="757918"/>
          </a:xfrm>
          <a:prstGeom prst="rect">
            <a:avLst/>
          </a:prstGeom>
        </p:spPr>
      </p:pic>
      <p:sp>
        <p:nvSpPr>
          <p:cNvPr id="4" name="TextBox 3">
            <a:extLst>
              <a:ext uri="{FF2B5EF4-FFF2-40B4-BE49-F238E27FC236}">
                <a16:creationId xmlns:a16="http://schemas.microsoft.com/office/drawing/2014/main" id="{91CC2ACE-9F16-28D4-C01F-9740AF908DE6}"/>
              </a:ext>
            </a:extLst>
          </p:cNvPr>
          <p:cNvSpPr txBox="1"/>
          <p:nvPr/>
        </p:nvSpPr>
        <p:spPr>
          <a:xfrm>
            <a:off x="2058864" y="923056"/>
            <a:ext cx="9111344" cy="5509200"/>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A: </a:t>
            </a:r>
            <a:r>
              <a:rPr lang="en-US" sz="3200" b="0" i="0" dirty="0">
                <a:solidFill>
                  <a:srgbClr val="231F20"/>
                </a:solidFill>
                <a:effectLst/>
              </a:rPr>
              <a:t>Hello,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Hi, Toby.</a:t>
            </a:r>
            <a:br>
              <a:rPr lang="en-US" sz="3200" b="0" i="0" dirty="0">
                <a:solidFill>
                  <a:srgbClr val="231F20"/>
                </a:solidFill>
                <a:effectLst/>
              </a:rPr>
            </a:br>
            <a:r>
              <a:rPr lang="en-US" sz="3200" b="1" i="0" dirty="0">
                <a:solidFill>
                  <a:srgbClr val="231F20"/>
                </a:solidFill>
                <a:effectLst/>
              </a:rPr>
              <a:t>A: </a:t>
            </a:r>
            <a:r>
              <a:rPr lang="en-US" sz="3200" b="0" i="0" dirty="0">
                <a:solidFill>
                  <a:srgbClr val="231F20"/>
                </a:solidFill>
                <a:effectLst/>
              </a:rPr>
              <a:t>Do you like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Yeah, I do. Why?</a:t>
            </a:r>
            <a:br>
              <a:rPr lang="en-US" sz="3200" b="0" i="0" dirty="0">
                <a:solidFill>
                  <a:srgbClr val="231F20"/>
                </a:solidFill>
                <a:effectLst/>
              </a:rPr>
            </a:br>
            <a:r>
              <a:rPr lang="en-US" sz="3200" b="1" i="0" dirty="0">
                <a:solidFill>
                  <a:srgbClr val="231F20"/>
                </a:solidFill>
                <a:effectLst/>
              </a:rPr>
              <a:t>A: </a:t>
            </a:r>
            <a:r>
              <a:rPr lang="en-US" sz="3200" b="0" i="0" dirty="0">
                <a:solidFill>
                  <a:srgbClr val="231F20"/>
                </a:solidFill>
                <a:effectLst/>
              </a:rPr>
              <a:t>There's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 </a:t>
            </a:r>
            <a:r>
              <a:rPr lang="en-US" sz="3200" b="0" i="0" dirty="0">
                <a:solidFill>
                  <a:srgbClr val="231F20"/>
                </a:solidFill>
                <a:effectLst/>
              </a:rPr>
              <a:t>on at the movie theater on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a:t>
            </a:r>
            <a:r>
              <a:rPr lang="en-US" sz="3200" b="0" i="0" dirty="0">
                <a:solidFill>
                  <a:srgbClr val="00AEEF"/>
                </a:solidFill>
                <a:effectLst/>
              </a:rPr>
              <a:t> </a:t>
            </a:r>
            <a:r>
              <a:rPr lang="en-US" sz="3200" b="0" i="0" dirty="0">
                <a:solidFill>
                  <a:srgbClr val="231F20"/>
                </a:solidFill>
                <a:effectLst/>
              </a:rPr>
              <a:t>night. Do you want to go?</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What time is it on?</a:t>
            </a:r>
            <a:br>
              <a:rPr lang="en-US" sz="3200" b="0" i="0" dirty="0">
                <a:solidFill>
                  <a:srgbClr val="231F20"/>
                </a:solidFill>
                <a:effectLst/>
              </a:rPr>
            </a:br>
            <a:r>
              <a:rPr lang="en-US" sz="3200" b="1" i="0" dirty="0">
                <a:solidFill>
                  <a:srgbClr val="231F20"/>
                </a:solidFill>
                <a:effectLst/>
              </a:rPr>
              <a:t>A: </a:t>
            </a:r>
            <a:r>
              <a:rPr lang="en-US" sz="3200" b="0" i="0" dirty="0">
                <a:solidFill>
                  <a:srgbClr val="231F20"/>
                </a:solidFill>
                <a:effectLst/>
              </a:rPr>
              <a:t>At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That sounds great. Where should we meet?</a:t>
            </a:r>
            <a:br>
              <a:rPr lang="en-US" sz="3200" b="0" i="0" dirty="0">
                <a:solidFill>
                  <a:srgbClr val="231F20"/>
                </a:solidFill>
                <a:effectLst/>
              </a:rPr>
            </a:br>
            <a:r>
              <a:rPr lang="en-US" sz="3200" b="1" i="0" dirty="0">
                <a:solidFill>
                  <a:srgbClr val="231F20"/>
                </a:solidFill>
                <a:effectLst/>
              </a:rPr>
              <a:t>A: </a:t>
            </a:r>
            <a:r>
              <a:rPr lang="en-US" sz="3200" b="0" i="0" dirty="0">
                <a:solidFill>
                  <a:srgbClr val="231F20"/>
                </a:solidFill>
                <a:effectLst/>
              </a:rPr>
              <a:t>Let's meet at the movie theater at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OK</a:t>
            </a:r>
            <a:r>
              <a:rPr lang="en-US" sz="3200" dirty="0"/>
              <a:t> </a:t>
            </a:r>
          </a:p>
        </p:txBody>
      </p:sp>
      <p:sp>
        <p:nvSpPr>
          <p:cNvPr id="5" name="Rectangle 4">
            <a:extLst>
              <a:ext uri="{FF2B5EF4-FFF2-40B4-BE49-F238E27FC236}">
                <a16:creationId xmlns:a16="http://schemas.microsoft.com/office/drawing/2014/main" id="{54E73D60-9C68-8D24-AC6D-3516E06C1E0D}"/>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586703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0E6CA-1D34-D45E-712C-9E6C22C240F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20761" y="359226"/>
            <a:ext cx="11690239" cy="2775859"/>
          </a:xfrm>
          <a:prstGeom prst="rect">
            <a:avLst/>
          </a:prstGeom>
        </p:spPr>
      </p:pic>
      <p:sp>
        <p:nvSpPr>
          <p:cNvPr id="6" name="Rectangle 5">
            <a:extLst>
              <a:ext uri="{FF2B5EF4-FFF2-40B4-BE49-F238E27FC236}">
                <a16:creationId xmlns:a16="http://schemas.microsoft.com/office/drawing/2014/main" id="{D91FD598-99A6-8BBE-2680-D1117D3DF929}"/>
              </a:ext>
            </a:extLst>
          </p:cNvPr>
          <p:cNvSpPr/>
          <p:nvPr/>
        </p:nvSpPr>
        <p:spPr>
          <a:xfrm>
            <a:off x="205128" y="320351"/>
            <a:ext cx="1972015" cy="474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While-Speaking</a:t>
            </a:r>
          </a:p>
        </p:txBody>
      </p:sp>
      <p:pic>
        <p:nvPicPr>
          <p:cNvPr id="7" name="Picture 6">
            <a:extLst>
              <a:ext uri="{FF2B5EF4-FFF2-40B4-BE49-F238E27FC236}">
                <a16:creationId xmlns:a16="http://schemas.microsoft.com/office/drawing/2014/main" id="{D0CD3AE1-2F0B-F7C5-F825-245A170B33E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191135" y="2960914"/>
            <a:ext cx="8758408" cy="3629311"/>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517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5181" y="1324942"/>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Warm-up</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ounded Rectangle 7"/>
          <p:cNvSpPr/>
          <p:nvPr/>
        </p:nvSpPr>
        <p:spPr>
          <a:xfrm>
            <a:off x="1281405" y="215847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Pronunciation</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le 8"/>
          <p:cNvSpPr/>
          <p:nvPr/>
        </p:nvSpPr>
        <p:spPr>
          <a:xfrm>
            <a:off x="1284514" y="4746190"/>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Consolidation</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ounded Rectangle 9"/>
          <p:cNvSpPr/>
          <p:nvPr/>
        </p:nvSpPr>
        <p:spPr>
          <a:xfrm>
            <a:off x="1275181" y="5676080"/>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Wrap-up</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11"/>
          <p:cNvSpPr/>
          <p:nvPr/>
        </p:nvSpPr>
        <p:spPr>
          <a:xfrm>
            <a:off x="1275181" y="298266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Practice</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Lesson Outline</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le 10"/>
          <p:cNvSpPr/>
          <p:nvPr/>
        </p:nvSpPr>
        <p:spPr>
          <a:xfrm>
            <a:off x="1287618" y="3853525"/>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Speaking</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a:off x="6757271" y="494145"/>
            <a:ext cx="420118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9146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5D706-B034-6679-6648-9B905879CB8C}"/>
              </a:ext>
            </a:extLst>
          </p:cNvPr>
          <p:cNvPicPr>
            <a:picLocks noChangeAspect="1"/>
          </p:cNvPicPr>
          <p:nvPr/>
        </p:nvPicPr>
        <p:blipFill>
          <a:blip r:embed="rId2"/>
          <a:stretch>
            <a:fillRect/>
          </a:stretch>
        </p:blipFill>
        <p:spPr>
          <a:xfrm>
            <a:off x="486896" y="535405"/>
            <a:ext cx="10839800" cy="847083"/>
          </a:xfrm>
          <a:prstGeom prst="rect">
            <a:avLst/>
          </a:prstGeom>
        </p:spPr>
      </p:pic>
      <p:sp>
        <p:nvSpPr>
          <p:cNvPr id="4" name="Rounded Rectangular Callout 4">
            <a:extLst>
              <a:ext uri="{FF2B5EF4-FFF2-40B4-BE49-F238E27FC236}">
                <a16:creationId xmlns:a16="http://schemas.microsoft.com/office/drawing/2014/main" id="{CC531273-5E3F-BFE6-E315-5AC233BA96A1}"/>
              </a:ext>
            </a:extLst>
          </p:cNvPr>
          <p:cNvSpPr/>
          <p:nvPr/>
        </p:nvSpPr>
        <p:spPr>
          <a:xfrm>
            <a:off x="261815" y="2231946"/>
            <a:ext cx="5496728" cy="2350939"/>
          </a:xfrm>
          <a:prstGeom prst="wedgeRoundRectCallout">
            <a:avLst>
              <a:gd name="adj1" fmla="val -48746"/>
              <a:gd name="adj2" fmla="val 88362"/>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rgbClr val="0070C0"/>
                </a:solidFill>
              </a:rPr>
              <a:t>We’re going to watch </a:t>
            </a:r>
            <a:r>
              <a:rPr lang="en-US" sz="4000" i="1" dirty="0">
                <a:solidFill>
                  <a:srgbClr val="FF0000"/>
                </a:solidFill>
              </a:rPr>
              <a:t>The Darkness Inside</a:t>
            </a:r>
            <a:r>
              <a:rPr lang="en-US" sz="4000" i="1" dirty="0">
                <a:solidFill>
                  <a:srgbClr val="0070C0"/>
                </a:solidFill>
              </a:rPr>
              <a:t>. What movie do you want to watch?</a:t>
            </a:r>
          </a:p>
        </p:txBody>
      </p:sp>
      <p:sp>
        <p:nvSpPr>
          <p:cNvPr id="5" name="Rounded Rectangular Callout 5">
            <a:extLst>
              <a:ext uri="{FF2B5EF4-FFF2-40B4-BE49-F238E27FC236}">
                <a16:creationId xmlns:a16="http://schemas.microsoft.com/office/drawing/2014/main" id="{44F4150A-051D-DC67-33EE-C32A2E6D1CD8}"/>
              </a:ext>
            </a:extLst>
          </p:cNvPr>
          <p:cNvSpPr/>
          <p:nvPr/>
        </p:nvSpPr>
        <p:spPr>
          <a:xfrm>
            <a:off x="6095999" y="2231946"/>
            <a:ext cx="5834185" cy="1929579"/>
          </a:xfrm>
          <a:prstGeom prst="wedgeRoundRectCallout">
            <a:avLst>
              <a:gd name="adj1" fmla="val 51561"/>
              <a:gd name="adj2" fmla="val 71078"/>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00B050"/>
                </a:solidFill>
              </a:rPr>
              <a:t>We are going to watch </a:t>
            </a:r>
            <a:r>
              <a:rPr lang="en-US" sz="3600" i="1" dirty="0" err="1">
                <a:solidFill>
                  <a:srgbClr val="FF0000"/>
                </a:solidFill>
              </a:rPr>
              <a:t>Breadhouse</a:t>
            </a:r>
            <a:r>
              <a:rPr lang="en-US" sz="3600" i="1" dirty="0">
                <a:solidFill>
                  <a:srgbClr val="00B050"/>
                </a:solidFill>
              </a:rPr>
              <a:t> because we love </a:t>
            </a:r>
            <a:r>
              <a:rPr lang="en-US" sz="3600" i="1" dirty="0">
                <a:solidFill>
                  <a:srgbClr val="FF0000"/>
                </a:solidFill>
              </a:rPr>
              <a:t>comedies</a:t>
            </a:r>
            <a:r>
              <a:rPr lang="en-US" sz="3600" i="1" dirty="0">
                <a:solidFill>
                  <a:srgbClr val="00B050"/>
                </a:solidFill>
              </a:rPr>
              <a:t>. </a:t>
            </a:r>
          </a:p>
        </p:txBody>
      </p:sp>
      <p:sp>
        <p:nvSpPr>
          <p:cNvPr id="7" name="Rectangle 6">
            <a:extLst>
              <a:ext uri="{FF2B5EF4-FFF2-40B4-BE49-F238E27FC236}">
                <a16:creationId xmlns:a16="http://schemas.microsoft.com/office/drawing/2014/main" id="{FC4B554E-ACA2-947F-9B87-584CA1647675}"/>
              </a:ext>
            </a:extLst>
          </p:cNvPr>
          <p:cNvSpPr/>
          <p:nvPr/>
        </p:nvSpPr>
        <p:spPr>
          <a:xfrm>
            <a:off x="205128" y="320351"/>
            <a:ext cx="1972015" cy="474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While-Speaking</a:t>
            </a:r>
          </a:p>
        </p:txBody>
      </p:sp>
    </p:spTree>
    <p:extLst>
      <p:ext uri="{BB962C8B-B14F-4D97-AF65-F5344CB8AC3E}">
        <p14:creationId xmlns:p14="http://schemas.microsoft.com/office/powerpoint/2010/main" val="11315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A0625-6314-4C56-8908-B8A23F2EFDC8}"/>
              </a:ext>
            </a:extLst>
          </p:cNvPr>
          <p:cNvSpPr txBox="1"/>
          <p:nvPr/>
        </p:nvSpPr>
        <p:spPr>
          <a:xfrm>
            <a:off x="2952812" y="280185"/>
            <a:ext cx="86193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a:ea typeface="+mn-ea"/>
                <a:cs typeface="+mn-cs"/>
              </a:rPr>
              <a:t>Find</a:t>
            </a:r>
            <a:r>
              <a:rPr kumimoji="0" lang="en-US" sz="3600" b="1" i="0" u="none" strike="noStrike" kern="1200" cap="none" spc="0" normalizeH="0" noProof="0" dirty="0">
                <a:ln>
                  <a:noFill/>
                </a:ln>
                <a:solidFill>
                  <a:srgbClr val="0070C0"/>
                </a:solidFill>
                <a:effectLst/>
                <a:uLnTx/>
                <a:uFillTx/>
                <a:latin typeface="Calibri"/>
                <a:ea typeface="+mn-ea"/>
                <a:cs typeface="+mn-cs"/>
              </a:rPr>
              <a:t> movie goers</a:t>
            </a:r>
            <a:endParaRPr kumimoji="0" lang="en-US" sz="3600" b="1" i="0" u="none" strike="noStrike" kern="1200" cap="none" spc="0" normalizeH="0" baseline="0" noProof="0" dirty="0">
              <a:ln>
                <a:noFill/>
              </a:ln>
              <a:solidFill>
                <a:srgbClr val="0070C0"/>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C2D86B6C-2FCD-4EA4-A52B-C89FD735C336}"/>
              </a:ext>
            </a:extLst>
          </p:cNvPr>
          <p:cNvSpPr/>
          <p:nvPr/>
        </p:nvSpPr>
        <p:spPr>
          <a:xfrm>
            <a:off x="461695" y="727869"/>
            <a:ext cx="11437495"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a:ea typeface="+mn-ea"/>
                <a:cs typeface="+mn-cs"/>
              </a:rPr>
              <a:t>After choosing movies in pairs, each student walks around the class and asks friends who will watch each movie and fill in the following table.</a:t>
            </a:r>
            <a:endParaRPr kumimoji="0" lang="en-US" sz="3200" b="1" i="0" u="none" strike="noStrike" kern="1200" cap="none" spc="0" normalizeH="0" baseline="0" noProof="0" dirty="0">
              <a:ln>
                <a:noFill/>
              </a:ln>
              <a:solidFill>
                <a:srgbClr val="0070C0"/>
              </a:solidFill>
              <a:effectLst/>
              <a:uLnTx/>
              <a:uFillTx/>
              <a:latin typeface="Calibri"/>
              <a:ea typeface="+mn-ea"/>
              <a:cs typeface="+mn-cs"/>
            </a:endParaRPr>
          </a:p>
        </p:txBody>
      </p:sp>
      <p:graphicFrame>
        <p:nvGraphicFramePr>
          <p:cNvPr id="6" name="Table 6">
            <a:extLst>
              <a:ext uri="{FF2B5EF4-FFF2-40B4-BE49-F238E27FC236}">
                <a16:creationId xmlns:a16="http://schemas.microsoft.com/office/drawing/2014/main" id="{CEA7C899-258C-4D5F-9545-C99110EB5C10}"/>
              </a:ext>
            </a:extLst>
          </p:cNvPr>
          <p:cNvGraphicFramePr>
            <a:graphicFrameLocks noGrp="1"/>
          </p:cNvGraphicFramePr>
          <p:nvPr>
            <p:extLst>
              <p:ext uri="{D42A27DB-BD31-4B8C-83A1-F6EECF244321}">
                <p14:modId xmlns:p14="http://schemas.microsoft.com/office/powerpoint/2010/main" val="3651812508"/>
              </p:ext>
            </p:extLst>
          </p:nvPr>
        </p:nvGraphicFramePr>
        <p:xfrm>
          <a:off x="4509628" y="1752045"/>
          <a:ext cx="7682374" cy="4685236"/>
        </p:xfrm>
        <a:graphic>
          <a:graphicData uri="http://schemas.openxmlformats.org/drawingml/2006/table">
            <a:tbl>
              <a:tblPr firstRow="1" bandRow="1">
                <a:tableStyleId>{21E4AEA4-8DFA-4A89-87EB-49C32662AFE0}</a:tableStyleId>
              </a:tblPr>
              <a:tblGrid>
                <a:gridCol w="3447829">
                  <a:extLst>
                    <a:ext uri="{9D8B030D-6E8A-4147-A177-3AD203B41FA5}">
                      <a16:colId xmlns:a16="http://schemas.microsoft.com/office/drawing/2014/main" val="1333475752"/>
                    </a:ext>
                  </a:extLst>
                </a:gridCol>
                <a:gridCol w="2050279">
                  <a:extLst>
                    <a:ext uri="{9D8B030D-6E8A-4147-A177-3AD203B41FA5}">
                      <a16:colId xmlns:a16="http://schemas.microsoft.com/office/drawing/2014/main" val="1823222144"/>
                    </a:ext>
                  </a:extLst>
                </a:gridCol>
                <a:gridCol w="2184266">
                  <a:extLst>
                    <a:ext uri="{9D8B030D-6E8A-4147-A177-3AD203B41FA5}">
                      <a16:colId xmlns:a16="http://schemas.microsoft.com/office/drawing/2014/main" val="3255444829"/>
                    </a:ext>
                  </a:extLst>
                </a:gridCol>
              </a:tblGrid>
              <a:tr h="490410">
                <a:tc>
                  <a:txBody>
                    <a:bodyPr/>
                    <a:lstStyle/>
                    <a:p>
                      <a:r>
                        <a:rPr lang="en-US" sz="2800" dirty="0"/>
                        <a:t>Movie </a:t>
                      </a:r>
                    </a:p>
                  </a:txBody>
                  <a:tcPr/>
                </a:tc>
                <a:tc>
                  <a:txBody>
                    <a:bodyPr/>
                    <a:lstStyle/>
                    <a:p>
                      <a:r>
                        <a:rPr lang="en-US" sz="2800" dirty="0"/>
                        <a:t>Day &amp; Time  </a:t>
                      </a:r>
                    </a:p>
                  </a:txBody>
                  <a:tcPr/>
                </a:tc>
                <a:tc>
                  <a:txBody>
                    <a:bodyPr/>
                    <a:lstStyle/>
                    <a:p>
                      <a:r>
                        <a:rPr lang="en-US" sz="2800" dirty="0"/>
                        <a:t>Movie goers</a:t>
                      </a:r>
                    </a:p>
                  </a:txBody>
                  <a:tcPr/>
                </a:tc>
                <a:extLst>
                  <a:ext uri="{0D108BD9-81ED-4DB2-BD59-A6C34878D82A}">
                    <a16:rowId xmlns:a16="http://schemas.microsoft.com/office/drawing/2014/main" val="1098573048"/>
                  </a:ext>
                </a:extLst>
              </a:tr>
              <a:tr h="401242">
                <a:tc>
                  <a:txBody>
                    <a:bodyPr/>
                    <a:lstStyle/>
                    <a:p>
                      <a:r>
                        <a:rPr lang="en-US" sz="2400" dirty="0"/>
                        <a:t>Play time</a:t>
                      </a:r>
                    </a:p>
                  </a:txBody>
                  <a:tcPr/>
                </a:tc>
                <a:tc>
                  <a:txBody>
                    <a:bodyPr/>
                    <a:lstStyle/>
                    <a:p>
                      <a:r>
                        <a:rPr lang="en-US" sz="2400" dirty="0"/>
                        <a:t>12:00 - Friday</a:t>
                      </a:r>
                    </a:p>
                  </a:txBody>
                  <a:tcPr/>
                </a:tc>
                <a:tc>
                  <a:txBody>
                    <a:bodyPr/>
                    <a:lstStyle/>
                    <a:p>
                      <a:pPr algn="ctr"/>
                      <a:r>
                        <a:rPr lang="en-US" sz="2400" dirty="0"/>
                        <a:t>Alex</a:t>
                      </a:r>
                    </a:p>
                  </a:txBody>
                  <a:tcPr/>
                </a:tc>
                <a:extLst>
                  <a:ext uri="{0D108BD9-81ED-4DB2-BD59-A6C34878D82A}">
                    <a16:rowId xmlns:a16="http://schemas.microsoft.com/office/drawing/2014/main" val="2825106019"/>
                  </a:ext>
                </a:extLst>
              </a:tr>
              <a:tr h="401242">
                <a:tc>
                  <a:txBody>
                    <a:bodyPr/>
                    <a:lstStyle/>
                    <a:p>
                      <a:r>
                        <a:rPr lang="en-US" sz="2400" dirty="0"/>
                        <a:t>The boys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84468401"/>
                  </a:ext>
                </a:extLst>
              </a:tr>
              <a:tr h="401242">
                <a:tc>
                  <a:txBody>
                    <a:bodyPr/>
                    <a:lstStyle/>
                    <a:p>
                      <a:r>
                        <a:rPr lang="en-US" sz="2400" dirty="0"/>
                        <a:t>Bull fight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15165521"/>
                  </a:ext>
                </a:extLst>
              </a:tr>
              <a:tr h="401242">
                <a:tc>
                  <a:txBody>
                    <a:bodyPr/>
                    <a:lstStyle/>
                    <a:p>
                      <a:r>
                        <a:rPr lang="en-US" sz="2400" dirty="0"/>
                        <a:t>High school dance-off</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49796353"/>
                  </a:ext>
                </a:extLst>
              </a:tr>
              <a:tr h="401242">
                <a:tc>
                  <a:txBody>
                    <a:bodyPr/>
                    <a:lstStyle/>
                    <a:p>
                      <a:r>
                        <a:rPr lang="en-US" sz="2400" dirty="0"/>
                        <a:t>Space wars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3612515"/>
                  </a:ext>
                </a:extLst>
              </a:tr>
              <a:tr h="470269">
                <a:tc>
                  <a:txBody>
                    <a:bodyPr/>
                    <a:lstStyle/>
                    <a:p>
                      <a:r>
                        <a:rPr lang="en-US" sz="2400" dirty="0" err="1"/>
                        <a:t>Breadhouse</a:t>
                      </a:r>
                      <a:r>
                        <a:rPr lang="en-US" sz="2400" dirty="0"/>
                        <a:t> </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4720784"/>
                  </a:ext>
                </a:extLst>
              </a:tr>
              <a:tr h="470269">
                <a:tc>
                  <a:txBody>
                    <a:bodyPr/>
                    <a:lstStyle/>
                    <a:p>
                      <a:r>
                        <a:rPr lang="en-US" sz="2400" dirty="0"/>
                        <a:t>That moment at midnight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22646622"/>
                  </a:ext>
                </a:extLst>
              </a:tr>
              <a:tr h="470269">
                <a:tc>
                  <a:txBody>
                    <a:bodyPr/>
                    <a:lstStyle/>
                    <a:p>
                      <a:r>
                        <a:rPr lang="en-US" sz="2400" dirty="0"/>
                        <a:t>The darkness inside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48496363"/>
                  </a:ext>
                </a:extLst>
              </a:tr>
              <a:tr h="470269">
                <a:tc>
                  <a:txBody>
                    <a:bodyPr/>
                    <a:lstStyle/>
                    <a:p>
                      <a:r>
                        <a:rPr lang="en-US" sz="2400" dirty="0"/>
                        <a:t>Robot world</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13344352"/>
                  </a:ext>
                </a:extLst>
              </a:tr>
            </a:tbl>
          </a:graphicData>
        </a:graphic>
      </p:graphicFrame>
      <p:sp>
        <p:nvSpPr>
          <p:cNvPr id="9" name="Speech Bubble: Rectangle with Corners Rounded 8">
            <a:extLst>
              <a:ext uri="{FF2B5EF4-FFF2-40B4-BE49-F238E27FC236}">
                <a16:creationId xmlns:a16="http://schemas.microsoft.com/office/drawing/2014/main" id="{765A0F64-97C2-BEE7-B14B-A7FC9D1C0202}"/>
              </a:ext>
            </a:extLst>
          </p:cNvPr>
          <p:cNvSpPr/>
          <p:nvPr/>
        </p:nvSpPr>
        <p:spPr>
          <a:xfrm>
            <a:off x="264946" y="2171526"/>
            <a:ext cx="3486366" cy="825222"/>
          </a:xfrm>
          <a:prstGeom prst="wedgeRoundRectCallout">
            <a:avLst>
              <a:gd name="adj1" fmla="val -43329"/>
              <a:gd name="adj2" fmla="val 7081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lvl="0">
              <a:defRPr/>
            </a:pPr>
            <a:r>
              <a:rPr lang="en-US" sz="2400" dirty="0">
                <a:solidFill>
                  <a:prstClr val="white"/>
                </a:solidFill>
                <a:latin typeface="Calibri"/>
              </a:rPr>
              <a:t>You</a:t>
            </a:r>
            <a:r>
              <a:rPr kumimoji="0" lang="en-US" sz="2400" b="0" i="0" u="none" strike="noStrike" kern="1200" cap="none" spc="0" normalizeH="0" baseline="0" noProof="0" dirty="0">
                <a:ln>
                  <a:noFill/>
                </a:ln>
                <a:solidFill>
                  <a:prstClr val="white"/>
                </a:solidFill>
                <a:effectLst/>
                <a:uLnTx/>
                <a:uFillTx/>
                <a:latin typeface="Calibri"/>
                <a:ea typeface="+mn-ea"/>
                <a:cs typeface="+mn-cs"/>
              </a:rPr>
              <a:t>: Hey, w</a:t>
            </a:r>
            <a:r>
              <a:rPr lang="en-US" sz="2400" dirty="0">
                <a:solidFill>
                  <a:prstClr val="white"/>
                </a:solidFill>
              </a:rPr>
              <a:t>hat movie do you want to watch?</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Speech Bubble: Rectangle with Corners Rounded 9">
            <a:extLst>
              <a:ext uri="{FF2B5EF4-FFF2-40B4-BE49-F238E27FC236}">
                <a16:creationId xmlns:a16="http://schemas.microsoft.com/office/drawing/2014/main" id="{A4D6DA54-891E-CBD9-00B2-EF6DC13DC293}"/>
              </a:ext>
            </a:extLst>
          </p:cNvPr>
          <p:cNvSpPr/>
          <p:nvPr/>
        </p:nvSpPr>
        <p:spPr>
          <a:xfrm>
            <a:off x="348343" y="3224014"/>
            <a:ext cx="3944798" cy="974200"/>
          </a:xfrm>
          <a:prstGeom prst="wedgeRoundRectCallout">
            <a:avLst>
              <a:gd name="adj1" fmla="val 42727"/>
              <a:gd name="adj2" fmla="val 70333"/>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defRPr/>
            </a:pPr>
            <a:r>
              <a:rPr lang="en-US" sz="2400" dirty="0">
                <a:solidFill>
                  <a:prstClr val="white"/>
                </a:solidFill>
                <a:latin typeface="Calibri"/>
              </a:rPr>
              <a:t>Alex</a:t>
            </a:r>
            <a:r>
              <a:rPr lang="en-US" sz="2400" dirty="0">
                <a:solidFill>
                  <a:prstClr val="white"/>
                </a:solidFill>
              </a:rPr>
              <a:t>: I’m going to watch </a:t>
            </a:r>
            <a:r>
              <a:rPr lang="en-US" sz="2400" i="1" dirty="0">
                <a:solidFill>
                  <a:prstClr val="white"/>
                </a:solidFill>
              </a:rPr>
              <a:t>Play time</a:t>
            </a:r>
            <a:r>
              <a:rPr lang="en-US" sz="2400" dirty="0">
                <a:solidFill>
                  <a:prstClr val="white"/>
                </a:solidFill>
              </a:rPr>
              <a:t>.</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031316A-8E09-25E5-7D45-68B78CAEE606}"/>
              </a:ext>
            </a:extLst>
          </p:cNvPr>
          <p:cNvSpPr/>
          <p:nvPr/>
        </p:nvSpPr>
        <p:spPr>
          <a:xfrm>
            <a:off x="157998" y="311368"/>
            <a:ext cx="1884786" cy="44768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Post-Speaking</a:t>
            </a:r>
          </a:p>
        </p:txBody>
      </p:sp>
      <p:sp>
        <p:nvSpPr>
          <p:cNvPr id="13" name="Speech Bubble: Rectangle with Corners Rounded 12">
            <a:extLst>
              <a:ext uri="{FF2B5EF4-FFF2-40B4-BE49-F238E27FC236}">
                <a16:creationId xmlns:a16="http://schemas.microsoft.com/office/drawing/2014/main" id="{59954D1C-22F1-A426-818B-02273E5A07F1}"/>
              </a:ext>
            </a:extLst>
          </p:cNvPr>
          <p:cNvSpPr/>
          <p:nvPr/>
        </p:nvSpPr>
        <p:spPr>
          <a:xfrm>
            <a:off x="157998" y="4466670"/>
            <a:ext cx="3486366" cy="724230"/>
          </a:xfrm>
          <a:prstGeom prst="wedgeRoundRectCallout">
            <a:avLst>
              <a:gd name="adj1" fmla="val -43329"/>
              <a:gd name="adj2" fmla="val 7081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lvl="0">
              <a:defRPr/>
            </a:pPr>
            <a:r>
              <a:rPr lang="en-US" sz="2400" dirty="0">
                <a:solidFill>
                  <a:prstClr val="white"/>
                </a:solidFill>
              </a:rPr>
              <a:t>You </a:t>
            </a:r>
            <a:r>
              <a:rPr kumimoji="0" lang="en-US" sz="2400" b="0" i="0" u="none" strike="noStrike" kern="1200" cap="none" spc="0" normalizeH="0" baseline="0" noProof="0" dirty="0">
                <a:ln>
                  <a:noFill/>
                </a:ln>
                <a:solidFill>
                  <a:prstClr val="white"/>
                </a:solidFill>
                <a:effectLst/>
                <a:uLnTx/>
                <a:uFillTx/>
                <a:latin typeface="Calibri"/>
                <a:ea typeface="+mn-ea"/>
                <a:cs typeface="+mn-cs"/>
              </a:rPr>
              <a:t>: What time do you want to watch it</a:t>
            </a:r>
            <a:r>
              <a:rPr lang="en-US" sz="2400" dirty="0">
                <a:solidFill>
                  <a:prstClr val="white"/>
                </a:solidFill>
              </a:rPr>
              <a:t>?</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peech Bubble: Rectangle with Corners Rounded 13">
            <a:extLst>
              <a:ext uri="{FF2B5EF4-FFF2-40B4-BE49-F238E27FC236}">
                <a16:creationId xmlns:a16="http://schemas.microsoft.com/office/drawing/2014/main" id="{C7ADE90C-5A8F-E1AD-34C7-60646AADD3A3}"/>
              </a:ext>
            </a:extLst>
          </p:cNvPr>
          <p:cNvSpPr/>
          <p:nvPr/>
        </p:nvSpPr>
        <p:spPr>
          <a:xfrm>
            <a:off x="455969" y="5373466"/>
            <a:ext cx="3944798" cy="1075192"/>
          </a:xfrm>
          <a:prstGeom prst="wedgeRoundRectCallout">
            <a:avLst>
              <a:gd name="adj1" fmla="val 42727"/>
              <a:gd name="adj2" fmla="val 70333"/>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defRPr/>
            </a:pPr>
            <a:r>
              <a:rPr lang="en-US" sz="2400" dirty="0">
                <a:solidFill>
                  <a:prstClr val="white"/>
                </a:solidFill>
                <a:latin typeface="Calibri"/>
              </a:rPr>
              <a:t>Alex</a:t>
            </a:r>
            <a:r>
              <a:rPr lang="en-US" sz="2400" dirty="0">
                <a:solidFill>
                  <a:prstClr val="white"/>
                </a:solidFill>
              </a:rPr>
              <a:t>: I’m going to watch it at 12:00 on Friday.</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143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0"/>
                                        </p:tgtEl>
                                        <p:attrNameLst>
                                          <p:attrName>r</p:attrName>
                                        </p:attrNameLst>
                                      </p:cBhvr>
                                    </p:animRot>
                                    <p:animRot by="-240000">
                                      <p:cBhvr>
                                        <p:cTn id="16" dur="200" fill="hold">
                                          <p:stCondLst>
                                            <p:cond delay="200"/>
                                          </p:stCondLst>
                                        </p:cTn>
                                        <p:tgtEl>
                                          <p:spTgt spid="10"/>
                                        </p:tgtEl>
                                        <p:attrNameLst>
                                          <p:attrName>r</p:attrName>
                                        </p:attrNameLst>
                                      </p:cBhvr>
                                    </p:animRot>
                                    <p:animRot by="240000">
                                      <p:cBhvr>
                                        <p:cTn id="17" dur="200" fill="hold">
                                          <p:stCondLst>
                                            <p:cond delay="400"/>
                                          </p:stCondLst>
                                        </p:cTn>
                                        <p:tgtEl>
                                          <p:spTgt spid="10"/>
                                        </p:tgtEl>
                                        <p:attrNameLst>
                                          <p:attrName>r</p:attrName>
                                        </p:attrNameLst>
                                      </p:cBhvr>
                                    </p:animRot>
                                    <p:animRot by="-240000">
                                      <p:cBhvr>
                                        <p:cTn id="18" dur="200" fill="hold">
                                          <p:stCondLst>
                                            <p:cond delay="600"/>
                                          </p:stCondLst>
                                        </p:cTn>
                                        <p:tgtEl>
                                          <p:spTgt spid="10"/>
                                        </p:tgtEl>
                                        <p:attrNameLst>
                                          <p:attrName>r</p:attrName>
                                        </p:attrNameLst>
                                      </p:cBhvr>
                                    </p:animRot>
                                    <p:animRot by="120000">
                                      <p:cBhvr>
                                        <p:cTn id="19" dur="200" fill="hold">
                                          <p:stCondLst>
                                            <p:cond delay="800"/>
                                          </p:stCondLst>
                                        </p:cTn>
                                        <p:tgtEl>
                                          <p:spTgt spid="1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14"/>
                                        </p:tgtEl>
                                        <p:attrNameLst>
                                          <p:attrName>r</p:attrName>
                                        </p:attrNameLst>
                                      </p:cBhvr>
                                    </p:animRot>
                                    <p:animRot by="-240000">
                                      <p:cBhvr>
                                        <p:cTn id="29" dur="200" fill="hold">
                                          <p:stCondLst>
                                            <p:cond delay="200"/>
                                          </p:stCondLst>
                                        </p:cTn>
                                        <p:tgtEl>
                                          <p:spTgt spid="14"/>
                                        </p:tgtEl>
                                        <p:attrNameLst>
                                          <p:attrName>r</p:attrName>
                                        </p:attrNameLst>
                                      </p:cBhvr>
                                    </p:animRot>
                                    <p:animRot by="240000">
                                      <p:cBhvr>
                                        <p:cTn id="30" dur="200" fill="hold">
                                          <p:stCondLst>
                                            <p:cond delay="400"/>
                                          </p:stCondLst>
                                        </p:cTn>
                                        <p:tgtEl>
                                          <p:spTgt spid="14"/>
                                        </p:tgtEl>
                                        <p:attrNameLst>
                                          <p:attrName>r</p:attrName>
                                        </p:attrNameLst>
                                      </p:cBhvr>
                                    </p:animRot>
                                    <p:animRot by="-240000">
                                      <p:cBhvr>
                                        <p:cTn id="31" dur="200" fill="hold">
                                          <p:stCondLst>
                                            <p:cond delay="600"/>
                                          </p:stCondLst>
                                        </p:cTn>
                                        <p:tgtEl>
                                          <p:spTgt spid="14"/>
                                        </p:tgtEl>
                                        <p:attrNameLst>
                                          <p:attrName>r</p:attrName>
                                        </p:attrNameLst>
                                      </p:cBhvr>
                                    </p:animRot>
                                    <p:animRot by="120000">
                                      <p:cBhvr>
                                        <p:cTn id="32"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79646">
                    <a:lumMod val="75000"/>
                  </a:srgbClr>
                </a:solidFill>
                <a:effectLst/>
                <a:uLnTx/>
                <a:uFillTx/>
                <a:latin typeface="Calibri"/>
                <a:ea typeface="+mn-ea"/>
                <a:cs typeface="+mn-cs"/>
              </a:rPr>
              <a:t>CONSOLIDATION</a:t>
            </a:r>
          </a:p>
        </p:txBody>
      </p:sp>
      <p:sp>
        <p:nvSpPr>
          <p:cNvPr id="5" name="Rectangle 4">
            <a:extLst>
              <a:ext uri="{FF2B5EF4-FFF2-40B4-BE49-F238E27FC236}">
                <a16:creationId xmlns:a16="http://schemas.microsoft.com/office/drawing/2014/main" id="{D83FE936-7D0F-AA50-28FE-56E1A12E6279}"/>
              </a:ext>
            </a:extLst>
          </p:cNvPr>
          <p:cNvSpPr/>
          <p:nvPr/>
        </p:nvSpPr>
        <p:spPr>
          <a:xfrm>
            <a:off x="229765" y="-17814"/>
            <a:ext cx="689612" cy="338554"/>
          </a:xfrm>
          <a:prstGeom prst="rect">
            <a:avLst/>
          </a:prstGeom>
          <a:solidFill>
            <a:schemeClr val="accent6"/>
          </a:solid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prstClr val="white"/>
                  </a:solidFill>
                </a:ln>
                <a:solidFill>
                  <a:prstClr val="white"/>
                </a:solidFill>
                <a:effectLst>
                  <a:outerShdw blurRad="38100" dist="19050" dir="2700000" algn="tl" rotWithShape="0">
                    <a:prstClr val="black">
                      <a:alpha val="40000"/>
                    </a:prstClr>
                  </a:outerShdw>
                </a:effectLst>
                <a:uLnTx/>
                <a:uFillTx/>
                <a:latin typeface="Calibri"/>
                <a:ea typeface="+mn-ea"/>
                <a:cs typeface="+mn-cs"/>
              </a:rPr>
              <a:t>Unit 7</a:t>
            </a:r>
          </a:p>
        </p:txBody>
      </p:sp>
    </p:spTree>
    <p:extLst>
      <p:ext uri="{BB962C8B-B14F-4D97-AF65-F5344CB8AC3E}">
        <p14:creationId xmlns:p14="http://schemas.microsoft.com/office/powerpoint/2010/main" val="2593635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6F4576-397D-43B4-41A0-7AF3E5B27A6C}"/>
              </a:ext>
            </a:extLst>
          </p:cNvPr>
          <p:cNvSpPr txBox="1"/>
          <p:nvPr/>
        </p:nvSpPr>
        <p:spPr>
          <a:xfrm>
            <a:off x="337457" y="609600"/>
            <a:ext cx="11582400" cy="5016758"/>
          </a:xfrm>
          <a:prstGeom prst="rect">
            <a:avLst/>
          </a:prstGeom>
          <a:noFill/>
        </p:spPr>
        <p:txBody>
          <a:bodyPr wrap="square" rtlCol="0">
            <a:spAutoFit/>
          </a:bodyPr>
          <a:lstStyle/>
          <a:p>
            <a:r>
              <a:rPr lang="en-US" sz="3200" b="1" dirty="0">
                <a:solidFill>
                  <a:srgbClr val="0070C0"/>
                </a:solidFill>
              </a:rPr>
              <a:t>Write about your discussion to go to the movies this weekend. </a:t>
            </a:r>
          </a:p>
          <a:p>
            <a:r>
              <a:rPr lang="en-US" sz="3200" b="1" dirty="0">
                <a:solidFill>
                  <a:srgbClr val="0070C0"/>
                </a:solidFill>
              </a:rPr>
              <a:t>Report what movie you want to see, what movie your friend wants to see and why. What is your decision? Tell all the time the movie is on. Find reasons why you decide on one time to see it. </a:t>
            </a:r>
          </a:p>
          <a:p>
            <a:r>
              <a:rPr lang="en-US" sz="3200" dirty="0">
                <a:solidFill>
                  <a:srgbClr val="0070C0"/>
                </a:solidFill>
              </a:rPr>
              <a:t>E.g.</a:t>
            </a:r>
          </a:p>
          <a:p>
            <a:r>
              <a:rPr lang="en-US" sz="3200" i="1" dirty="0">
                <a:solidFill>
                  <a:srgbClr val="0070C0"/>
                </a:solidFill>
              </a:rPr>
              <a:t>I am going to the movies with my friend this weekend. I want to see </a:t>
            </a:r>
            <a:r>
              <a:rPr lang="en-US" sz="3200" i="1" dirty="0">
                <a:solidFill>
                  <a:srgbClr val="FF0000"/>
                </a:solidFill>
              </a:rPr>
              <a:t>Space wars</a:t>
            </a:r>
            <a:r>
              <a:rPr lang="en-US" sz="3200" i="1" dirty="0">
                <a:solidFill>
                  <a:srgbClr val="0070C0"/>
                </a:solidFill>
              </a:rPr>
              <a:t>, a science fiction film. My friend wants to see </a:t>
            </a:r>
            <a:r>
              <a:rPr lang="en-US" sz="3200" i="1" dirty="0" err="1">
                <a:solidFill>
                  <a:srgbClr val="FF0000"/>
                </a:solidFill>
              </a:rPr>
              <a:t>Breadhouse</a:t>
            </a:r>
            <a:r>
              <a:rPr lang="en-US" sz="3200" i="1" dirty="0">
                <a:solidFill>
                  <a:srgbClr val="0070C0"/>
                </a:solidFill>
              </a:rPr>
              <a:t>, a comedy </a:t>
            </a:r>
            <a:r>
              <a:rPr lang="en-US" sz="3200" i="1" dirty="0">
                <a:solidFill>
                  <a:srgbClr val="FF0000"/>
                </a:solidFill>
              </a:rPr>
              <a:t>because he loves funny films</a:t>
            </a:r>
            <a:r>
              <a:rPr lang="en-US" sz="3200" i="1" dirty="0">
                <a:solidFill>
                  <a:srgbClr val="0070C0"/>
                </a:solidFill>
              </a:rPr>
              <a:t>. We decide to see </a:t>
            </a:r>
            <a:r>
              <a:rPr lang="en-US" sz="3200" i="1" dirty="0" err="1">
                <a:solidFill>
                  <a:srgbClr val="FF0000"/>
                </a:solidFill>
              </a:rPr>
              <a:t>Breadhouse</a:t>
            </a:r>
            <a:r>
              <a:rPr lang="en-US" sz="3200" i="1" dirty="0">
                <a:solidFill>
                  <a:srgbClr val="0070C0"/>
                </a:solidFill>
              </a:rPr>
              <a:t>. It is on </a:t>
            </a:r>
            <a:r>
              <a:rPr lang="en-US" sz="3200" i="1" dirty="0">
                <a:solidFill>
                  <a:srgbClr val="FF0000"/>
                </a:solidFill>
              </a:rPr>
              <a:t>at 1:40 and 6:15 on Sunday</a:t>
            </a:r>
            <a:r>
              <a:rPr lang="en-US" sz="3200" i="1" dirty="0">
                <a:solidFill>
                  <a:srgbClr val="0070C0"/>
                </a:solidFill>
              </a:rPr>
              <a:t>. Because </a:t>
            </a:r>
            <a:r>
              <a:rPr lang="en-US" sz="3200" i="1" dirty="0">
                <a:solidFill>
                  <a:srgbClr val="FF0000"/>
                </a:solidFill>
              </a:rPr>
              <a:t>6:15 is a bit late</a:t>
            </a:r>
            <a:r>
              <a:rPr lang="en-US" sz="3200" i="1" dirty="0">
                <a:solidFill>
                  <a:srgbClr val="0070C0"/>
                </a:solidFill>
              </a:rPr>
              <a:t>, so we plan to watch it </a:t>
            </a:r>
            <a:r>
              <a:rPr lang="en-US" sz="3200" i="1" dirty="0">
                <a:solidFill>
                  <a:srgbClr val="FF0000"/>
                </a:solidFill>
              </a:rPr>
              <a:t>at 1:40</a:t>
            </a:r>
            <a:r>
              <a:rPr lang="en-US" sz="3200" i="1" dirty="0">
                <a:solidFill>
                  <a:srgbClr val="0070C0"/>
                </a:solidFill>
              </a:rPr>
              <a:t>.</a:t>
            </a:r>
          </a:p>
        </p:txBody>
      </p:sp>
    </p:spTree>
    <p:extLst>
      <p:ext uri="{BB962C8B-B14F-4D97-AF65-F5344CB8AC3E}">
        <p14:creationId xmlns:p14="http://schemas.microsoft.com/office/powerpoint/2010/main" val="3615469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453896" y="1708242"/>
            <a:ext cx="9864658" cy="4396393"/>
          </a:xfrm>
          <a:prstGeom prst="rect">
            <a:avLst/>
          </a:prstGeom>
        </p:spPr>
      </p:pic>
      <p:sp>
        <p:nvSpPr>
          <p:cNvPr id="3" name="TextBox 2"/>
          <p:cNvSpPr txBox="1"/>
          <p:nvPr/>
        </p:nvSpPr>
        <p:spPr>
          <a:xfrm>
            <a:off x="1762927" y="576072"/>
            <a:ext cx="937260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3600" i="1" dirty="0">
                <a:solidFill>
                  <a:srgbClr val="002060"/>
                </a:solidFill>
              </a:rPr>
              <a:t>Click on the picture below to play the games!</a:t>
            </a:r>
          </a:p>
        </p:txBody>
      </p:sp>
    </p:spTree>
    <p:extLst>
      <p:ext uri="{BB962C8B-B14F-4D97-AF65-F5344CB8AC3E}">
        <p14:creationId xmlns:p14="http://schemas.microsoft.com/office/powerpoint/2010/main" val="1435925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24465"/>
            <a:ext cx="8951286" cy="610315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87" y="151179"/>
            <a:ext cx="4276107" cy="923330"/>
          </a:xfrm>
          <a:prstGeom prst="rect">
            <a:avLst/>
          </a:prstGeom>
        </p:spPr>
        <p:txBody>
          <a:bodyPr wrap="none">
            <a:spAutoFit/>
          </a:bodyPr>
          <a:lstStyle/>
          <a:p>
            <a:r>
              <a:rPr lang="en-US" sz="5400" b="1" dirty="0">
                <a:solidFill>
                  <a:srgbClr val="FF0000"/>
                </a:solidFill>
              </a:rPr>
              <a:t>Today’s lesson</a:t>
            </a:r>
          </a:p>
        </p:txBody>
      </p:sp>
      <p:sp>
        <p:nvSpPr>
          <p:cNvPr id="7" name="Rectangle 6">
            <a:extLst>
              <a:ext uri="{FF2B5EF4-FFF2-40B4-BE49-F238E27FC236}">
                <a16:creationId xmlns:a16="http://schemas.microsoft.com/office/drawing/2014/main" id="{588C8BBA-DD1F-54FC-4316-0048C8F31FEB}"/>
              </a:ext>
            </a:extLst>
          </p:cNvPr>
          <p:cNvSpPr/>
          <p:nvPr/>
        </p:nvSpPr>
        <p:spPr>
          <a:xfrm>
            <a:off x="1405396" y="1664190"/>
            <a:ext cx="971550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Pronunciation:</a:t>
            </a:r>
          </a:p>
          <a:p>
            <a:r>
              <a:rPr lang="en-US" sz="3600" i="1" dirty="0" smtClean="0">
                <a:solidFill>
                  <a:srgbClr val="0070C0"/>
                </a:solidFill>
              </a:rPr>
              <a:t>- pronounce </a:t>
            </a:r>
            <a:r>
              <a:rPr lang="en-US" sz="3600" i="1" dirty="0">
                <a:solidFill>
                  <a:srgbClr val="0070C0"/>
                </a:solidFill>
              </a:rPr>
              <a:t>/</a:t>
            </a:r>
            <a:r>
              <a:rPr lang="en-US" sz="3600" i="1" dirty="0" err="1">
                <a:solidFill>
                  <a:srgbClr val="FF0000"/>
                </a:solidFill>
              </a:rPr>
              <a:t>ət</a:t>
            </a:r>
            <a:r>
              <a:rPr lang="en-US" sz="3600" i="1" dirty="0">
                <a:solidFill>
                  <a:srgbClr val="0070C0"/>
                </a:solidFill>
              </a:rPr>
              <a:t>/ for "…at…" (but not at the start)</a:t>
            </a:r>
          </a:p>
          <a:p>
            <a:r>
              <a:rPr lang="en-US" sz="3600" i="1" dirty="0">
                <a:solidFill>
                  <a:srgbClr val="FF0000"/>
                </a:solidFill>
              </a:rPr>
              <a:t>Speaking:</a:t>
            </a:r>
          </a:p>
          <a:p>
            <a:r>
              <a:rPr lang="en-US" sz="3600" dirty="0">
                <a:solidFill>
                  <a:srgbClr val="0070C0"/>
                </a:solidFill>
              </a:rPr>
              <a:t>- </a:t>
            </a:r>
            <a:r>
              <a:rPr lang="en-US" sz="3600" i="1" dirty="0">
                <a:solidFill>
                  <a:srgbClr val="0070C0"/>
                </a:solidFill>
              </a:rPr>
              <a:t>make and respond to suggestions about movies</a:t>
            </a:r>
          </a:p>
        </p:txBody>
      </p:sp>
    </p:spTree>
    <p:extLst>
      <p:ext uri="{BB962C8B-B14F-4D97-AF65-F5344CB8AC3E}">
        <p14:creationId xmlns:p14="http://schemas.microsoft.com/office/powerpoint/2010/main" val="16573879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heel(1)">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heel(1)">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heel(1)">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Practice </a:t>
            </a:r>
            <a:r>
              <a:rPr lang="en-US" sz="3600" i="1" dirty="0" smtClean="0">
                <a:solidFill>
                  <a:srgbClr val="0070C0"/>
                </a:solidFill>
              </a:rPr>
              <a:t>making </a:t>
            </a:r>
            <a:r>
              <a:rPr lang="en-US" sz="3600" i="1" dirty="0">
                <a:solidFill>
                  <a:srgbClr val="0070C0"/>
                </a:solidFill>
              </a:rPr>
              <a:t>and </a:t>
            </a:r>
            <a:r>
              <a:rPr lang="en-US" sz="3600" i="1" dirty="0" smtClean="0">
                <a:solidFill>
                  <a:srgbClr val="0070C0"/>
                </a:solidFill>
              </a:rPr>
              <a:t>responding </a:t>
            </a:r>
            <a:r>
              <a:rPr lang="en-US" sz="3600" i="1" dirty="0">
                <a:solidFill>
                  <a:srgbClr val="0070C0"/>
                </a:solidFill>
              </a:rPr>
              <a:t>to suggestions about movies &amp; Pronounce /</a:t>
            </a:r>
            <a:r>
              <a:rPr lang="en-US" sz="3600" i="1" dirty="0" err="1">
                <a:solidFill>
                  <a:srgbClr val="FF0000"/>
                </a:solidFill>
              </a:rPr>
              <a:t>ət</a:t>
            </a:r>
            <a:r>
              <a:rPr lang="en-US" sz="3600" i="1" dirty="0">
                <a:solidFill>
                  <a:srgbClr val="0070C0"/>
                </a:solidFill>
              </a:rPr>
              <a:t>/ for "…at…" (but not at the start)</a:t>
            </a:r>
          </a:p>
          <a:p>
            <a:pPr marL="571500" indent="-571500">
              <a:buFontTx/>
              <a:buChar char="-"/>
            </a:pPr>
            <a:r>
              <a:rPr lang="en-US" sz="3600" i="1" dirty="0">
                <a:solidFill>
                  <a:srgbClr val="0070C0"/>
                </a:solidFill>
              </a:rPr>
              <a:t>Do the exercises on page 39 WB. </a:t>
            </a:r>
            <a:endParaRPr lang="en-US" sz="3600" i="1" dirty="0">
              <a:solidFill>
                <a:srgbClr val="FF0000"/>
              </a:solidFill>
            </a:endParaRPr>
          </a:p>
          <a:p>
            <a:pPr marL="571500" indent="-571500">
              <a:buFontTx/>
              <a:buChar char="-"/>
            </a:pPr>
            <a:r>
              <a:rPr lang="en-US" sz="3600" i="1" dirty="0">
                <a:solidFill>
                  <a:srgbClr val="0070C0"/>
                </a:solidFill>
              </a:rPr>
              <a:t>Prepare the next lesson (page 57 -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61" y="1298575"/>
            <a:ext cx="12169939" cy="4253140"/>
          </a:xfrm>
          <a:prstGeom prst="rect">
            <a:avLst/>
          </a:prstGeom>
        </p:spPr>
      </p:pic>
      <p:sp>
        <p:nvSpPr>
          <p:cNvPr id="3" name="TextBox 2"/>
          <p:cNvSpPr txBox="1"/>
          <p:nvPr/>
        </p:nvSpPr>
        <p:spPr>
          <a:xfrm>
            <a:off x="4735025" y="5612620"/>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165367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6988" y="411086"/>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4362445" y="1487797"/>
            <a:ext cx="7554917" cy="3416320"/>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pPr marL="571500" indent="-571500">
              <a:buFontTx/>
              <a:buChar char="-"/>
            </a:pPr>
            <a:r>
              <a:rPr lang="en-US" sz="3600" i="1" dirty="0">
                <a:solidFill>
                  <a:srgbClr val="0070C0"/>
                </a:solidFill>
              </a:rPr>
              <a:t>Make and respond to suggestions about movies</a:t>
            </a:r>
          </a:p>
          <a:p>
            <a:pPr marL="571500" indent="-571500">
              <a:buFontTx/>
              <a:buChar char="-"/>
            </a:pPr>
            <a:r>
              <a:rPr lang="en-US" sz="3600" i="1" dirty="0">
                <a:solidFill>
                  <a:srgbClr val="0070C0"/>
                </a:solidFill>
              </a:rPr>
              <a:t>Pronounce /</a:t>
            </a:r>
            <a:r>
              <a:rPr lang="en-US" sz="3600" i="1" dirty="0" err="1">
                <a:solidFill>
                  <a:srgbClr val="FF0000"/>
                </a:solidFill>
              </a:rPr>
              <a:t>ət</a:t>
            </a:r>
            <a:r>
              <a:rPr lang="en-US" sz="3600" i="1" dirty="0">
                <a:solidFill>
                  <a:srgbClr val="0070C0"/>
                </a:solidFill>
              </a:rPr>
              <a:t>/ for "…at…" (but not at the start)</a:t>
            </a:r>
          </a:p>
        </p:txBody>
      </p:sp>
      <p:pic>
        <p:nvPicPr>
          <p:cNvPr id="5" name="Picture 4">
            <a:extLst>
              <a:ext uri="{FF2B5EF4-FFF2-40B4-BE49-F238E27FC236}">
                <a16:creationId xmlns:a16="http://schemas.microsoft.com/office/drawing/2014/main" id="{B1AAD47E-1F61-DE5F-0CA9-680EAF8890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2" y="411086"/>
            <a:ext cx="4192322" cy="4315026"/>
          </a:xfrm>
          <a:prstGeom prst="rect">
            <a:avLst/>
          </a:prstGeom>
        </p:spPr>
      </p:pic>
    </p:spTree>
    <p:extLst>
      <p:ext uri="{BB962C8B-B14F-4D97-AF65-F5344CB8AC3E}">
        <p14:creationId xmlns:p14="http://schemas.microsoft.com/office/powerpoint/2010/main" val="1190886121"/>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4465"/>
            <a:ext cx="9002415" cy="613801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883" y="1400452"/>
            <a:ext cx="12055117" cy="3785652"/>
          </a:xfrm>
          <a:prstGeom prst="rect">
            <a:avLst/>
          </a:prstGeom>
        </p:spPr>
        <p:txBody>
          <a:bodyPr wrap="square">
            <a:spAutoFit/>
          </a:bodyPr>
          <a:lstStyle/>
          <a:p>
            <a:pPr>
              <a:lnSpc>
                <a:spcPct val="150000"/>
              </a:lnSpc>
            </a:pPr>
            <a:r>
              <a:rPr lang="en-US" sz="3200" dirty="0">
                <a:latin typeface="+mj-lt"/>
              </a:rPr>
              <a:t>1. A. dessert		B. action		C. drama	 	D. horror</a:t>
            </a:r>
          </a:p>
          <a:p>
            <a:pPr>
              <a:lnSpc>
                <a:spcPct val="150000"/>
              </a:lnSpc>
            </a:pPr>
            <a:r>
              <a:rPr lang="en-US" sz="3200" dirty="0">
                <a:latin typeface="+mj-lt"/>
              </a:rPr>
              <a:t/>
            </a:r>
            <a:br>
              <a:rPr lang="en-US" sz="3200" dirty="0">
                <a:latin typeface="+mj-lt"/>
              </a:rPr>
            </a:br>
            <a:r>
              <a:rPr lang="en-US" sz="3200" dirty="0">
                <a:latin typeface="+mj-lt"/>
              </a:rPr>
              <a:t>2. A. library		B. assistant	C. hospital		D. comedy</a:t>
            </a:r>
          </a:p>
          <a:p>
            <a:pPr>
              <a:lnSpc>
                <a:spcPct val="150000"/>
              </a:lnSpc>
            </a:pPr>
            <a:endParaRPr lang="en-US" sz="3200" dirty="0">
              <a:latin typeface="+mj-lt"/>
            </a:endParaRPr>
          </a:p>
          <a:p>
            <a:pPr>
              <a:lnSpc>
                <a:spcPct val="150000"/>
              </a:lnSpc>
            </a:pPr>
            <a:r>
              <a:rPr lang="en-US" sz="3200" dirty="0">
                <a:latin typeface="+mj-lt"/>
              </a:rPr>
              <a:t>3. A. protect		B. donate	 	C. visit		D. order</a:t>
            </a:r>
          </a:p>
        </p:txBody>
      </p:sp>
      <p:sp>
        <p:nvSpPr>
          <p:cNvPr id="4" name="Rectangle 3"/>
          <p:cNvSpPr/>
          <p:nvPr/>
        </p:nvSpPr>
        <p:spPr>
          <a:xfrm>
            <a:off x="0" y="23811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a:t>
            </a:r>
            <a:r>
              <a:rPr lang="en-US" sz="4000" b="1">
                <a:solidFill>
                  <a:srgbClr val="FF0000"/>
                </a:solidFill>
                <a:ea typeface="Times New Roman" panose="02020603050405020304" pitchFamily="18" charset="0"/>
              </a:rPr>
              <a:t>in pairs.</a:t>
            </a:r>
            <a:endParaRPr lang="en-US" sz="4000" b="1" dirty="0">
              <a:solidFill>
                <a:srgbClr val="FF0000"/>
              </a:solidFill>
            </a:endParaRPr>
          </a:p>
        </p:txBody>
      </p:sp>
      <p:sp>
        <p:nvSpPr>
          <p:cNvPr id="5" name="TextBox 4"/>
          <p:cNvSpPr txBox="1"/>
          <p:nvPr/>
        </p:nvSpPr>
        <p:spPr>
          <a:xfrm>
            <a:off x="3290791" y="337523"/>
            <a:ext cx="8639272" cy="1354217"/>
          </a:xfrm>
          <a:prstGeom prst="rect">
            <a:avLst/>
          </a:prstGeom>
          <a:noFill/>
        </p:spPr>
        <p:txBody>
          <a:bodyPr wrap="square" rtlCol="0">
            <a:spAutoFit/>
          </a:bodyPr>
          <a:lstStyle/>
          <a:p>
            <a:r>
              <a:rPr lang="en-US" sz="3200">
                <a:solidFill>
                  <a:srgbClr val="0070C0"/>
                </a:solidFill>
              </a:rPr>
              <a:t>Choose the word whose main stress is placed </a:t>
            </a:r>
          </a:p>
          <a:p>
            <a:r>
              <a:rPr lang="en-US" sz="3200">
                <a:solidFill>
                  <a:srgbClr val="0070C0"/>
                </a:solidFill>
              </a:rPr>
              <a:t>differently from the others. </a:t>
            </a:r>
            <a:br>
              <a:rPr lang="en-US" sz="3200">
                <a:solidFill>
                  <a:srgbClr val="0070C0"/>
                </a:solidFill>
              </a:rPr>
            </a:br>
            <a:endParaRPr lang="en-US" dirty="0">
              <a:solidFill>
                <a:srgbClr val="FF0000"/>
              </a:solidFill>
              <a:ea typeface="Times New Roman" panose="02020603050405020304" pitchFamily="18" charset="0"/>
            </a:endParaRPr>
          </a:p>
        </p:txBody>
      </p:sp>
      <p:pic>
        <p:nvPicPr>
          <p:cNvPr id="6" name="Picture 5" descr="Free Speech bubble 1195466 PNG with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4210" y="828923"/>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98380" y="1580779"/>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49457" y="3023115"/>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0956" y="4491155"/>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4703" y="2023675"/>
            <a:ext cx="2466798" cy="584775"/>
          </a:xfrm>
          <a:prstGeom prst="rect">
            <a:avLst/>
          </a:prstGeom>
        </p:spPr>
        <p:txBody>
          <a:bodyPr wrap="square">
            <a:spAutoFit/>
          </a:bodyPr>
          <a:lstStyle/>
          <a:p>
            <a:r>
              <a:rPr lang="en-US" sz="3200" dirty="0">
                <a:solidFill>
                  <a:srgbClr val="FF0000"/>
                </a:solidFill>
                <a:latin typeface="+mj-lt"/>
              </a:rPr>
              <a:t>/</a:t>
            </a:r>
            <a:r>
              <a:rPr lang="en-US" sz="3200" dirty="0" err="1">
                <a:solidFill>
                  <a:srgbClr val="FF0000"/>
                </a:solidFill>
              </a:rPr>
              <a:t>dɪˈzɜːrt</a:t>
            </a:r>
            <a:r>
              <a:rPr lang="en-US" sz="3200" dirty="0">
                <a:solidFill>
                  <a:srgbClr val="FF0000"/>
                </a:solidFill>
                <a:latin typeface="+mj-lt"/>
              </a:rPr>
              <a:t>/</a:t>
            </a:r>
          </a:p>
        </p:txBody>
      </p:sp>
      <p:sp>
        <p:nvSpPr>
          <p:cNvPr id="13" name="Rectangle 12"/>
          <p:cNvSpPr/>
          <p:nvPr/>
        </p:nvSpPr>
        <p:spPr>
          <a:xfrm>
            <a:off x="3825501" y="1837929"/>
            <a:ext cx="2560833" cy="754694"/>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ˈ</a:t>
            </a:r>
            <a:r>
              <a:rPr lang="en-US" sz="3200" dirty="0" err="1">
                <a:solidFill>
                  <a:srgbClr val="FF0000"/>
                </a:solidFill>
              </a:rPr>
              <a:t>ækʃən</a:t>
            </a:r>
            <a:r>
              <a:rPr lang="en-US" sz="3200" dirty="0">
                <a:solidFill>
                  <a:srgbClr val="FF0000"/>
                </a:solidFill>
                <a:latin typeface="+mj-lt"/>
              </a:rPr>
              <a:t>/</a:t>
            </a:r>
          </a:p>
        </p:txBody>
      </p:sp>
      <p:sp>
        <p:nvSpPr>
          <p:cNvPr id="14" name="Rectangle 13"/>
          <p:cNvSpPr/>
          <p:nvPr/>
        </p:nvSpPr>
        <p:spPr>
          <a:xfrm>
            <a:off x="6437870" y="1859358"/>
            <a:ext cx="2651273" cy="830997"/>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ˈ</a:t>
            </a:r>
            <a:r>
              <a:rPr lang="en-US" sz="3200" dirty="0" err="1">
                <a:solidFill>
                  <a:srgbClr val="FF0000"/>
                </a:solidFill>
              </a:rPr>
              <a:t>dræmə</a:t>
            </a:r>
            <a:r>
              <a:rPr lang="en-US" sz="3200" dirty="0">
                <a:solidFill>
                  <a:srgbClr val="FF0000"/>
                </a:solidFill>
                <a:latin typeface="+mj-lt"/>
              </a:rPr>
              <a:t>/</a:t>
            </a:r>
          </a:p>
        </p:txBody>
      </p:sp>
      <p:sp>
        <p:nvSpPr>
          <p:cNvPr id="15" name="Rectangle 14"/>
          <p:cNvSpPr/>
          <p:nvPr/>
        </p:nvSpPr>
        <p:spPr>
          <a:xfrm>
            <a:off x="9442488" y="2001107"/>
            <a:ext cx="2216246" cy="584775"/>
          </a:xfrm>
          <a:prstGeom prst="rect">
            <a:avLst/>
          </a:prstGeom>
        </p:spPr>
        <p:txBody>
          <a:bodyPr wrap="square">
            <a:spAutoFit/>
          </a:bodyPr>
          <a:lstStyle/>
          <a:p>
            <a:r>
              <a:rPr lang="en-US" sz="3200" dirty="0">
                <a:solidFill>
                  <a:srgbClr val="FF0000"/>
                </a:solidFill>
                <a:latin typeface="+mj-lt"/>
              </a:rPr>
              <a:t>/</a:t>
            </a:r>
            <a:r>
              <a:rPr lang="en-US" sz="3200" dirty="0">
                <a:solidFill>
                  <a:srgbClr val="FF0000"/>
                </a:solidFill>
              </a:rPr>
              <a:t>ˈ</a:t>
            </a:r>
            <a:r>
              <a:rPr lang="en-US" sz="3200" dirty="0" err="1">
                <a:solidFill>
                  <a:srgbClr val="FF0000"/>
                </a:solidFill>
              </a:rPr>
              <a:t>hɔːrər</a:t>
            </a:r>
            <a:r>
              <a:rPr lang="en-US" sz="3200" dirty="0">
                <a:solidFill>
                  <a:srgbClr val="FF0000"/>
                </a:solidFill>
                <a:latin typeface="+mj-lt"/>
              </a:rPr>
              <a:t>/</a:t>
            </a:r>
          </a:p>
        </p:txBody>
      </p:sp>
      <p:sp>
        <p:nvSpPr>
          <p:cNvPr id="16" name="Rectangle 15"/>
          <p:cNvSpPr/>
          <p:nvPr/>
        </p:nvSpPr>
        <p:spPr>
          <a:xfrm>
            <a:off x="403241" y="3355968"/>
            <a:ext cx="2466798" cy="754694"/>
          </a:xfrm>
          <a:prstGeom prst="rect">
            <a:avLst/>
          </a:prstGeom>
        </p:spPr>
        <p:txBody>
          <a:bodyPr wrap="square">
            <a:spAutoFit/>
          </a:bodyPr>
          <a:lstStyle/>
          <a:p>
            <a:pPr>
              <a:lnSpc>
                <a:spcPct val="150000"/>
              </a:lnSpc>
            </a:pPr>
            <a:r>
              <a:rPr lang="en-US" sz="3200">
                <a:solidFill>
                  <a:srgbClr val="FF0000"/>
                </a:solidFill>
                <a:latin typeface="+mj-lt"/>
              </a:rPr>
              <a:t>/ˈlaɪbreri/</a:t>
            </a:r>
          </a:p>
        </p:txBody>
      </p:sp>
      <p:sp>
        <p:nvSpPr>
          <p:cNvPr id="17" name="Rectangle 16"/>
          <p:cNvSpPr/>
          <p:nvPr/>
        </p:nvSpPr>
        <p:spPr>
          <a:xfrm>
            <a:off x="3933020" y="3551478"/>
            <a:ext cx="2560833" cy="584775"/>
          </a:xfrm>
          <a:prstGeom prst="rect">
            <a:avLst/>
          </a:prstGeom>
        </p:spPr>
        <p:txBody>
          <a:bodyPr wrap="square">
            <a:spAutoFit/>
          </a:bodyPr>
          <a:lstStyle/>
          <a:p>
            <a:r>
              <a:rPr lang="en-US" sz="3200" dirty="0">
                <a:solidFill>
                  <a:srgbClr val="FF0000"/>
                </a:solidFill>
                <a:latin typeface="+mj-lt"/>
              </a:rPr>
              <a:t>/</a:t>
            </a:r>
            <a:r>
              <a:rPr lang="en-US" sz="3200" dirty="0" err="1">
                <a:solidFill>
                  <a:srgbClr val="FF0000"/>
                </a:solidFill>
              </a:rPr>
              <a:t>əˈsɪstənt</a:t>
            </a:r>
            <a:r>
              <a:rPr lang="en-US" sz="3200" dirty="0"/>
              <a:t> </a:t>
            </a:r>
            <a:r>
              <a:rPr lang="en-US" sz="3200" dirty="0">
                <a:solidFill>
                  <a:srgbClr val="FF0000"/>
                </a:solidFill>
                <a:latin typeface="+mj-lt"/>
              </a:rPr>
              <a:t>/</a:t>
            </a:r>
          </a:p>
        </p:txBody>
      </p:sp>
      <p:sp>
        <p:nvSpPr>
          <p:cNvPr id="18" name="Rectangle 17"/>
          <p:cNvSpPr/>
          <p:nvPr/>
        </p:nvSpPr>
        <p:spPr>
          <a:xfrm>
            <a:off x="6576339" y="3377470"/>
            <a:ext cx="2651273" cy="830997"/>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ˈ</a:t>
            </a:r>
            <a:r>
              <a:rPr lang="en-US" sz="3200" dirty="0" err="1">
                <a:solidFill>
                  <a:srgbClr val="FF0000"/>
                </a:solidFill>
              </a:rPr>
              <a:t>hɑːspɪtəl</a:t>
            </a:r>
            <a:r>
              <a:rPr lang="en-US" sz="3200" dirty="0">
                <a:solidFill>
                  <a:srgbClr val="FF0000"/>
                </a:solidFill>
                <a:latin typeface="+mj-lt"/>
              </a:rPr>
              <a:t>/</a:t>
            </a:r>
          </a:p>
        </p:txBody>
      </p:sp>
      <p:sp>
        <p:nvSpPr>
          <p:cNvPr id="19" name="Rectangle 18"/>
          <p:cNvSpPr/>
          <p:nvPr/>
        </p:nvSpPr>
        <p:spPr>
          <a:xfrm>
            <a:off x="9310096" y="3525887"/>
            <a:ext cx="2619967" cy="584775"/>
          </a:xfrm>
          <a:prstGeom prst="rect">
            <a:avLst/>
          </a:prstGeom>
        </p:spPr>
        <p:txBody>
          <a:bodyPr wrap="square">
            <a:spAutoFit/>
          </a:bodyPr>
          <a:lstStyle/>
          <a:p>
            <a:r>
              <a:rPr lang="en-US" sz="3200" dirty="0">
                <a:solidFill>
                  <a:srgbClr val="FF0000"/>
                </a:solidFill>
                <a:latin typeface="+mj-lt"/>
              </a:rPr>
              <a:t>/</a:t>
            </a:r>
            <a:r>
              <a:rPr lang="en-US" sz="3200" dirty="0">
                <a:solidFill>
                  <a:srgbClr val="FF0000"/>
                </a:solidFill>
              </a:rPr>
              <a:t>ˈ</a:t>
            </a:r>
            <a:r>
              <a:rPr lang="en-US" sz="3200" dirty="0" err="1">
                <a:solidFill>
                  <a:srgbClr val="FF0000"/>
                </a:solidFill>
              </a:rPr>
              <a:t>kɑːmədi</a:t>
            </a:r>
            <a:r>
              <a:rPr lang="en-US" sz="3200" dirty="0">
                <a:solidFill>
                  <a:srgbClr val="FF0000"/>
                </a:solidFill>
                <a:latin typeface="+mj-lt"/>
              </a:rPr>
              <a:t>/</a:t>
            </a:r>
          </a:p>
        </p:txBody>
      </p:sp>
      <p:sp>
        <p:nvSpPr>
          <p:cNvPr id="20" name="Rectangle 19"/>
          <p:cNvSpPr/>
          <p:nvPr/>
        </p:nvSpPr>
        <p:spPr>
          <a:xfrm>
            <a:off x="484525" y="4936268"/>
            <a:ext cx="2661410" cy="584775"/>
          </a:xfrm>
          <a:prstGeom prst="rect">
            <a:avLst/>
          </a:prstGeom>
        </p:spPr>
        <p:txBody>
          <a:bodyPr wrap="square">
            <a:spAutoFit/>
          </a:bodyPr>
          <a:lstStyle/>
          <a:p>
            <a:r>
              <a:rPr lang="en-US" sz="3200" dirty="0">
                <a:solidFill>
                  <a:srgbClr val="FF0000"/>
                </a:solidFill>
                <a:latin typeface="+mj-lt"/>
              </a:rPr>
              <a:t> /</a:t>
            </a:r>
            <a:r>
              <a:rPr lang="en-US" sz="3200" dirty="0" err="1">
                <a:solidFill>
                  <a:srgbClr val="FF0000"/>
                </a:solidFill>
              </a:rPr>
              <a:t>prəˈtekt</a:t>
            </a:r>
            <a:r>
              <a:rPr lang="en-US" sz="3200" dirty="0">
                <a:solidFill>
                  <a:srgbClr val="FF0000"/>
                </a:solidFill>
                <a:latin typeface="+mj-lt"/>
              </a:rPr>
              <a:t>/</a:t>
            </a:r>
          </a:p>
        </p:txBody>
      </p:sp>
      <p:sp>
        <p:nvSpPr>
          <p:cNvPr id="21" name="Rectangle 20"/>
          <p:cNvSpPr/>
          <p:nvPr/>
        </p:nvSpPr>
        <p:spPr>
          <a:xfrm>
            <a:off x="3803134" y="4936267"/>
            <a:ext cx="2560833" cy="584775"/>
          </a:xfrm>
          <a:prstGeom prst="rect">
            <a:avLst/>
          </a:prstGeom>
        </p:spPr>
        <p:txBody>
          <a:bodyPr wrap="square">
            <a:spAutoFit/>
          </a:bodyPr>
          <a:lstStyle/>
          <a:p>
            <a:r>
              <a:rPr lang="en-US" sz="3200" dirty="0">
                <a:solidFill>
                  <a:srgbClr val="FF0000"/>
                </a:solidFill>
                <a:latin typeface="+mj-lt"/>
              </a:rPr>
              <a:t>/</a:t>
            </a:r>
            <a:r>
              <a:rPr lang="en-US" sz="3200" dirty="0">
                <a:solidFill>
                  <a:srgbClr val="FF0000"/>
                </a:solidFill>
              </a:rPr>
              <a:t>ˈ</a:t>
            </a:r>
            <a:r>
              <a:rPr lang="en-US" sz="3200" dirty="0" err="1" smtClean="0">
                <a:solidFill>
                  <a:srgbClr val="FF0000"/>
                </a:solidFill>
              </a:rPr>
              <a:t>doʊneɪt</a:t>
            </a:r>
            <a:r>
              <a:rPr lang="en-US" sz="3200" dirty="0" smtClean="0">
                <a:solidFill>
                  <a:srgbClr val="FF0000"/>
                </a:solidFill>
              </a:rPr>
              <a:t> </a:t>
            </a:r>
            <a:r>
              <a:rPr lang="en-US" sz="3200" dirty="0">
                <a:solidFill>
                  <a:srgbClr val="FF0000"/>
                </a:solidFill>
                <a:latin typeface="+mj-lt"/>
              </a:rPr>
              <a:t>/</a:t>
            </a:r>
          </a:p>
        </p:txBody>
      </p:sp>
      <p:sp>
        <p:nvSpPr>
          <p:cNvPr id="22" name="Rectangle 21"/>
          <p:cNvSpPr/>
          <p:nvPr/>
        </p:nvSpPr>
        <p:spPr>
          <a:xfrm>
            <a:off x="6658823" y="4937577"/>
            <a:ext cx="2651273" cy="584775"/>
          </a:xfrm>
          <a:prstGeom prst="rect">
            <a:avLst/>
          </a:prstGeom>
        </p:spPr>
        <p:txBody>
          <a:bodyPr wrap="square">
            <a:spAutoFit/>
          </a:bodyPr>
          <a:lstStyle/>
          <a:p>
            <a:r>
              <a:rPr lang="en-US" sz="3200" dirty="0">
                <a:solidFill>
                  <a:srgbClr val="FF0000"/>
                </a:solidFill>
                <a:latin typeface="+mj-lt"/>
              </a:rPr>
              <a:t> /</a:t>
            </a:r>
            <a:r>
              <a:rPr lang="en-US" sz="3200" dirty="0">
                <a:solidFill>
                  <a:srgbClr val="FF0000"/>
                </a:solidFill>
              </a:rPr>
              <a:t>ˈ</a:t>
            </a:r>
            <a:r>
              <a:rPr lang="en-US" sz="3200" dirty="0" err="1">
                <a:solidFill>
                  <a:srgbClr val="FF0000"/>
                </a:solidFill>
              </a:rPr>
              <a:t>vɪzɪt</a:t>
            </a:r>
            <a:r>
              <a:rPr lang="en-US" sz="3200" dirty="0">
                <a:solidFill>
                  <a:srgbClr val="FF0000"/>
                </a:solidFill>
              </a:rPr>
              <a:t> </a:t>
            </a:r>
            <a:r>
              <a:rPr lang="en-US" sz="3200" dirty="0">
                <a:solidFill>
                  <a:srgbClr val="FF0000"/>
                </a:solidFill>
                <a:latin typeface="+mj-lt"/>
              </a:rPr>
              <a:t>/</a:t>
            </a:r>
          </a:p>
        </p:txBody>
      </p:sp>
      <p:sp>
        <p:nvSpPr>
          <p:cNvPr id="23" name="Rectangle 22"/>
          <p:cNvSpPr/>
          <p:nvPr/>
        </p:nvSpPr>
        <p:spPr>
          <a:xfrm>
            <a:off x="9310096" y="4740777"/>
            <a:ext cx="2216246" cy="754694"/>
          </a:xfrm>
          <a:prstGeom prst="rect">
            <a:avLst/>
          </a:prstGeom>
        </p:spPr>
        <p:txBody>
          <a:bodyPr wrap="square">
            <a:spAutoFit/>
          </a:bodyPr>
          <a:lstStyle/>
          <a:p>
            <a:pPr>
              <a:lnSpc>
                <a:spcPct val="150000"/>
              </a:lnSpc>
            </a:pPr>
            <a:r>
              <a:rPr lang="en-US" sz="3200" dirty="0">
                <a:solidFill>
                  <a:srgbClr val="FF0000"/>
                </a:solidFill>
                <a:latin typeface="+mj-lt"/>
              </a:rPr>
              <a:t> /ˈ</a:t>
            </a:r>
            <a:r>
              <a:rPr lang="en-US" sz="3200" dirty="0" err="1">
                <a:solidFill>
                  <a:srgbClr val="FF0000"/>
                </a:solidFill>
                <a:latin typeface="+mj-lt"/>
              </a:rPr>
              <a:t>ɔːrdə</a:t>
            </a:r>
            <a:r>
              <a:rPr lang="en-US" sz="3200" dirty="0">
                <a:solidFill>
                  <a:srgbClr val="FF0000"/>
                </a:solidFill>
                <a:latin typeface="+mj-lt"/>
              </a:rPr>
              <a:t>/</a:t>
            </a:r>
          </a:p>
        </p:txBody>
      </p:sp>
    </p:spTree>
    <p:extLst>
      <p:ext uri="{BB962C8B-B14F-4D97-AF65-F5344CB8AC3E}">
        <p14:creationId xmlns:p14="http://schemas.microsoft.com/office/powerpoint/2010/main" val="23471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6883" y="1051247"/>
            <a:ext cx="12055117" cy="5016758"/>
          </a:xfrm>
          <a:prstGeom prst="rect">
            <a:avLst/>
          </a:prstGeom>
        </p:spPr>
        <p:txBody>
          <a:bodyPr wrap="square">
            <a:spAutoFit/>
          </a:bodyPr>
          <a:lstStyle/>
          <a:p>
            <a:pPr marL="514350" indent="-514350">
              <a:lnSpc>
                <a:spcPct val="200000"/>
              </a:lnSpc>
              <a:buAutoNum type="arabicPeriod"/>
            </a:pPr>
            <a:r>
              <a:rPr lang="en-US" sz="3200" dirty="0">
                <a:latin typeface="+mj-lt"/>
              </a:rPr>
              <a:t>A. men</a:t>
            </a:r>
            <a:r>
              <a:rPr lang="en-US" sz="3200" u="sng" dirty="0">
                <a:latin typeface="+mj-lt"/>
              </a:rPr>
              <a:t>u</a:t>
            </a:r>
            <a:r>
              <a:rPr lang="en-US" sz="3200" dirty="0">
                <a:latin typeface="+mj-lt"/>
              </a:rPr>
              <a:t>		B. m</a:t>
            </a:r>
            <a:r>
              <a:rPr lang="en-US" sz="3200" u="sng" dirty="0">
                <a:latin typeface="+mj-lt"/>
              </a:rPr>
              <a:t>u</a:t>
            </a:r>
            <a:r>
              <a:rPr lang="en-US" sz="3200" dirty="0">
                <a:latin typeface="+mj-lt"/>
              </a:rPr>
              <a:t>sic		C.  p</a:t>
            </a:r>
            <a:r>
              <a:rPr lang="en-US" sz="3200" u="sng" dirty="0">
                <a:latin typeface="+mj-lt"/>
              </a:rPr>
              <a:t>u</a:t>
            </a:r>
            <a:r>
              <a:rPr lang="en-US" sz="3200" dirty="0">
                <a:latin typeface="+mj-lt"/>
              </a:rPr>
              <a:t>ppet		D. f</a:t>
            </a:r>
            <a:r>
              <a:rPr lang="en-US" sz="3200" u="sng" dirty="0">
                <a:latin typeface="+mj-lt"/>
              </a:rPr>
              <a:t>u</a:t>
            </a:r>
            <a:r>
              <a:rPr lang="en-US" sz="3200" dirty="0">
                <a:latin typeface="+mj-lt"/>
              </a:rPr>
              <a:t>ture</a:t>
            </a:r>
            <a:endParaRPr lang="en-US" sz="3200" u="sng" dirty="0">
              <a:latin typeface="+mj-lt"/>
            </a:endParaRPr>
          </a:p>
          <a:p>
            <a:pPr>
              <a:lnSpc>
                <a:spcPct val="200000"/>
              </a:lnSpc>
            </a:pPr>
            <a:endParaRPr lang="en-US" sz="3200" dirty="0">
              <a:latin typeface="+mj-lt"/>
            </a:endParaRPr>
          </a:p>
          <a:p>
            <a:pPr>
              <a:lnSpc>
                <a:spcPct val="200000"/>
              </a:lnSpc>
            </a:pPr>
            <a:r>
              <a:rPr lang="en-US" sz="3200" dirty="0">
                <a:latin typeface="+mj-lt"/>
              </a:rPr>
              <a:t>2. A. b</a:t>
            </a:r>
            <a:r>
              <a:rPr lang="en-US" sz="3200" u="sng" dirty="0">
                <a:latin typeface="+mj-lt"/>
              </a:rPr>
              <a:t>u</a:t>
            </a:r>
            <a:r>
              <a:rPr lang="en-US" sz="3200" dirty="0">
                <a:latin typeface="+mj-lt"/>
              </a:rPr>
              <a:t>sy			B. f</a:t>
            </a:r>
            <a:r>
              <a:rPr lang="en-US" sz="3200" u="sng" dirty="0">
                <a:latin typeface="+mj-lt"/>
              </a:rPr>
              <a:t>u</a:t>
            </a:r>
            <a:r>
              <a:rPr lang="en-US" sz="3200" dirty="0">
                <a:latin typeface="+mj-lt"/>
              </a:rPr>
              <a:t>nny		C. l</a:t>
            </a:r>
            <a:r>
              <a:rPr lang="en-US" sz="3200" u="sng" dirty="0">
                <a:latin typeface="+mj-lt"/>
              </a:rPr>
              <a:t>u</a:t>
            </a:r>
            <a:r>
              <a:rPr lang="en-US" sz="3200" dirty="0">
                <a:latin typeface="+mj-lt"/>
              </a:rPr>
              <a:t>cky		D.  </a:t>
            </a:r>
            <a:r>
              <a:rPr lang="en-US" sz="3200" u="sng" dirty="0">
                <a:latin typeface="+mj-lt"/>
              </a:rPr>
              <a:t>u</a:t>
            </a:r>
            <a:r>
              <a:rPr lang="en-US" sz="3200" dirty="0">
                <a:latin typeface="+mj-lt"/>
              </a:rPr>
              <a:t>gly</a:t>
            </a:r>
          </a:p>
          <a:p>
            <a:pPr>
              <a:lnSpc>
                <a:spcPct val="200000"/>
              </a:lnSpc>
            </a:pPr>
            <a:endParaRPr lang="en-US" sz="3200" dirty="0">
              <a:latin typeface="+mj-lt"/>
            </a:endParaRPr>
          </a:p>
          <a:p>
            <a:pPr>
              <a:lnSpc>
                <a:spcPct val="200000"/>
              </a:lnSpc>
            </a:pPr>
            <a:r>
              <a:rPr lang="en-US" sz="3200" dirty="0">
                <a:latin typeface="+mj-lt"/>
              </a:rPr>
              <a:t>3. A. sc</a:t>
            </a:r>
            <a:r>
              <a:rPr lang="en-US" sz="3200" u="sng" dirty="0">
                <a:latin typeface="+mj-lt"/>
              </a:rPr>
              <a:t>i</a:t>
            </a:r>
            <a:r>
              <a:rPr lang="en-US" sz="3200" dirty="0">
                <a:latin typeface="+mj-lt"/>
              </a:rPr>
              <a:t>ence		B. f</a:t>
            </a:r>
            <a:r>
              <a:rPr lang="en-US" sz="3200" u="sng" dirty="0">
                <a:latin typeface="+mj-lt"/>
              </a:rPr>
              <a:t>i</a:t>
            </a:r>
            <a:r>
              <a:rPr lang="en-US" sz="3200" dirty="0">
                <a:latin typeface="+mj-lt"/>
              </a:rPr>
              <a:t>ction		C. wh</a:t>
            </a:r>
            <a:r>
              <a:rPr lang="en-US" sz="3200" u="sng" dirty="0">
                <a:latin typeface="+mj-lt"/>
              </a:rPr>
              <a:t>i</a:t>
            </a:r>
            <a:r>
              <a:rPr lang="en-US" sz="3200" dirty="0">
                <a:latin typeface="+mj-lt"/>
              </a:rPr>
              <a:t>teboard	D. w</a:t>
            </a:r>
            <a:r>
              <a:rPr lang="en-US" sz="3200" u="sng" dirty="0">
                <a:latin typeface="+mj-lt"/>
              </a:rPr>
              <a:t>i</a:t>
            </a:r>
            <a:r>
              <a:rPr lang="en-US" sz="3200" dirty="0">
                <a:latin typeface="+mj-lt"/>
              </a:rPr>
              <a:t>ldlife</a:t>
            </a:r>
          </a:p>
        </p:txBody>
      </p:sp>
      <p:sp>
        <p:nvSpPr>
          <p:cNvPr id="4" name="Rectangle 3"/>
          <p:cNvSpPr/>
          <p:nvPr/>
        </p:nvSpPr>
        <p:spPr>
          <a:xfrm>
            <a:off x="0" y="23811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a:t>
            </a:r>
            <a:r>
              <a:rPr lang="en-US" sz="4000" b="1">
                <a:solidFill>
                  <a:srgbClr val="FF0000"/>
                </a:solidFill>
                <a:ea typeface="Times New Roman" panose="02020603050405020304" pitchFamily="18" charset="0"/>
              </a:rPr>
              <a:t>in pairs.</a:t>
            </a:r>
            <a:endParaRPr lang="en-US" sz="4000" b="1" dirty="0">
              <a:solidFill>
                <a:srgbClr val="FF0000"/>
              </a:solidFill>
            </a:endParaRPr>
          </a:p>
        </p:txBody>
      </p:sp>
      <p:pic>
        <p:nvPicPr>
          <p:cNvPr id="6" name="Picture 5" descr="Free Speech bubble 1195466 PNG with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 y="783642"/>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6510615" y="1392869"/>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7574" y="3341832"/>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36666" y="343361"/>
            <a:ext cx="12055117" cy="1077218"/>
          </a:xfrm>
          <a:prstGeom prst="rect">
            <a:avLst/>
          </a:prstGeom>
          <a:noFill/>
        </p:spPr>
        <p:txBody>
          <a:bodyPr wrap="square" rtlCol="0">
            <a:spAutoFit/>
          </a:bodyPr>
          <a:lstStyle/>
          <a:p>
            <a:r>
              <a:rPr lang="en-US" sz="3200" dirty="0">
                <a:solidFill>
                  <a:srgbClr val="0070C0"/>
                </a:solidFill>
              </a:rPr>
              <a:t>Choose the word whose underlined part is </a:t>
            </a:r>
          </a:p>
          <a:p>
            <a:r>
              <a:rPr lang="en-US" sz="3200" dirty="0">
                <a:solidFill>
                  <a:srgbClr val="0070C0"/>
                </a:solidFill>
              </a:rPr>
              <a:t>pronounced differently from that of the other words.</a:t>
            </a:r>
          </a:p>
        </p:txBody>
      </p:sp>
      <p:sp>
        <p:nvSpPr>
          <p:cNvPr id="14" name="Oval 13"/>
          <p:cNvSpPr/>
          <p:nvPr/>
        </p:nvSpPr>
        <p:spPr>
          <a:xfrm>
            <a:off x="3748037" y="5291036"/>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31290" y="1661160"/>
            <a:ext cx="2216246" cy="754694"/>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ˈ</a:t>
            </a:r>
            <a:r>
              <a:rPr lang="en-US" sz="3200" dirty="0" err="1">
                <a:solidFill>
                  <a:srgbClr val="FF0000"/>
                </a:solidFill>
              </a:rPr>
              <a:t>menju</a:t>
            </a:r>
            <a:r>
              <a:rPr lang="en-US" sz="3200" dirty="0">
                <a:solidFill>
                  <a:srgbClr val="FF0000"/>
                </a:solidFill>
              </a:rPr>
              <a:t>ː</a:t>
            </a:r>
            <a:r>
              <a:rPr lang="en-US" sz="3200" dirty="0">
                <a:solidFill>
                  <a:srgbClr val="FF0000"/>
                </a:solidFill>
                <a:latin typeface="+mj-lt"/>
              </a:rPr>
              <a:t>/</a:t>
            </a:r>
          </a:p>
        </p:txBody>
      </p:sp>
      <p:sp>
        <p:nvSpPr>
          <p:cNvPr id="31" name="Rectangle 30"/>
          <p:cNvSpPr/>
          <p:nvPr/>
        </p:nvSpPr>
        <p:spPr>
          <a:xfrm>
            <a:off x="3823964" y="1661160"/>
            <a:ext cx="2511376" cy="754694"/>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ˈ</a:t>
            </a:r>
            <a:r>
              <a:rPr lang="en-US" sz="3200" dirty="0" err="1">
                <a:solidFill>
                  <a:srgbClr val="FF0000"/>
                </a:solidFill>
              </a:rPr>
              <a:t>mjuːzɪk</a:t>
            </a:r>
            <a:r>
              <a:rPr lang="en-US" sz="3200" dirty="0">
                <a:solidFill>
                  <a:srgbClr val="FF0000"/>
                </a:solidFill>
                <a:latin typeface="+mj-lt"/>
              </a:rPr>
              <a:t>/</a:t>
            </a:r>
          </a:p>
        </p:txBody>
      </p:sp>
      <p:sp>
        <p:nvSpPr>
          <p:cNvPr id="32" name="Rectangle 31"/>
          <p:cNvSpPr/>
          <p:nvPr/>
        </p:nvSpPr>
        <p:spPr>
          <a:xfrm>
            <a:off x="6823480" y="1736246"/>
            <a:ext cx="2216246" cy="830997"/>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ˈ</a:t>
            </a:r>
            <a:r>
              <a:rPr lang="en-US" sz="3200" dirty="0" err="1">
                <a:solidFill>
                  <a:srgbClr val="FF0000"/>
                </a:solidFill>
              </a:rPr>
              <a:t>pʌpɪt</a:t>
            </a:r>
            <a:r>
              <a:rPr lang="en-US" sz="3200" dirty="0">
                <a:solidFill>
                  <a:srgbClr val="FF0000"/>
                </a:solidFill>
                <a:latin typeface="+mj-lt"/>
              </a:rPr>
              <a:t>/</a:t>
            </a:r>
          </a:p>
        </p:txBody>
      </p:sp>
      <p:sp>
        <p:nvSpPr>
          <p:cNvPr id="33" name="Rectangle 32"/>
          <p:cNvSpPr/>
          <p:nvPr/>
        </p:nvSpPr>
        <p:spPr>
          <a:xfrm>
            <a:off x="9457142" y="1661160"/>
            <a:ext cx="2216246" cy="754694"/>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ˈ</a:t>
            </a:r>
            <a:r>
              <a:rPr lang="en-US" sz="3200" dirty="0" err="1">
                <a:solidFill>
                  <a:srgbClr val="FF0000"/>
                </a:solidFill>
              </a:rPr>
              <a:t>fjuːtʃər</a:t>
            </a:r>
            <a:r>
              <a:rPr lang="en-US" sz="3200" dirty="0">
                <a:solidFill>
                  <a:srgbClr val="FF0000"/>
                </a:solidFill>
                <a:latin typeface="+mj-lt"/>
              </a:rPr>
              <a:t>/</a:t>
            </a:r>
          </a:p>
        </p:txBody>
      </p:sp>
      <p:sp>
        <p:nvSpPr>
          <p:cNvPr id="34" name="Rectangle 33"/>
          <p:cNvSpPr/>
          <p:nvPr/>
        </p:nvSpPr>
        <p:spPr>
          <a:xfrm>
            <a:off x="694360" y="3694884"/>
            <a:ext cx="2216246" cy="754694"/>
          </a:xfrm>
          <a:prstGeom prst="rect">
            <a:avLst/>
          </a:prstGeom>
        </p:spPr>
        <p:txBody>
          <a:bodyPr wrap="square">
            <a:spAutoFit/>
          </a:bodyPr>
          <a:lstStyle/>
          <a:p>
            <a:pPr>
              <a:lnSpc>
                <a:spcPct val="150000"/>
              </a:lnSpc>
            </a:pPr>
            <a:r>
              <a:rPr lang="en-US" sz="3200" dirty="0">
                <a:solidFill>
                  <a:srgbClr val="FF0000"/>
                </a:solidFill>
                <a:latin typeface="+mj-lt"/>
              </a:rPr>
              <a:t> /</a:t>
            </a:r>
            <a:r>
              <a:rPr lang="en-US" sz="3200" dirty="0">
                <a:solidFill>
                  <a:srgbClr val="FF0000"/>
                </a:solidFill>
              </a:rPr>
              <a:t>ˈ</a:t>
            </a:r>
            <a:r>
              <a:rPr lang="en-US" sz="3200" dirty="0" err="1">
                <a:solidFill>
                  <a:srgbClr val="FF0000"/>
                </a:solidFill>
              </a:rPr>
              <a:t>bɪzi</a:t>
            </a:r>
            <a:r>
              <a:rPr lang="en-US" sz="3200" dirty="0">
                <a:solidFill>
                  <a:srgbClr val="FF0000"/>
                </a:solidFill>
                <a:latin typeface="+mj-lt"/>
              </a:rPr>
              <a:t>/</a:t>
            </a:r>
          </a:p>
        </p:txBody>
      </p:sp>
      <p:sp>
        <p:nvSpPr>
          <p:cNvPr id="35" name="Rectangle 34"/>
          <p:cNvSpPr/>
          <p:nvPr/>
        </p:nvSpPr>
        <p:spPr>
          <a:xfrm>
            <a:off x="3979121" y="3642299"/>
            <a:ext cx="2216246" cy="754694"/>
          </a:xfrm>
          <a:prstGeom prst="rect">
            <a:avLst/>
          </a:prstGeom>
        </p:spPr>
        <p:txBody>
          <a:bodyPr wrap="square">
            <a:spAutoFit/>
          </a:bodyPr>
          <a:lstStyle/>
          <a:p>
            <a:pPr>
              <a:lnSpc>
                <a:spcPct val="150000"/>
              </a:lnSpc>
            </a:pPr>
            <a:r>
              <a:rPr lang="en-US" sz="3200" dirty="0">
                <a:solidFill>
                  <a:srgbClr val="FF0000"/>
                </a:solidFill>
                <a:latin typeface="+mj-lt"/>
              </a:rPr>
              <a:t> /</a:t>
            </a:r>
            <a:r>
              <a:rPr lang="en-US" sz="3200" dirty="0">
                <a:solidFill>
                  <a:srgbClr val="FF0000"/>
                </a:solidFill>
              </a:rPr>
              <a:t>ˈ</a:t>
            </a:r>
            <a:r>
              <a:rPr lang="en-US" sz="3200" dirty="0" err="1">
                <a:solidFill>
                  <a:srgbClr val="FF0000"/>
                </a:solidFill>
              </a:rPr>
              <a:t>fʌni</a:t>
            </a:r>
            <a:r>
              <a:rPr lang="en-US" sz="3200" dirty="0">
                <a:solidFill>
                  <a:srgbClr val="FF0000"/>
                </a:solidFill>
                <a:latin typeface="+mj-lt"/>
              </a:rPr>
              <a:t>/</a:t>
            </a:r>
          </a:p>
        </p:txBody>
      </p:sp>
      <p:sp>
        <p:nvSpPr>
          <p:cNvPr id="36" name="Rectangle 35"/>
          <p:cNvSpPr/>
          <p:nvPr/>
        </p:nvSpPr>
        <p:spPr>
          <a:xfrm>
            <a:off x="6744256" y="3680450"/>
            <a:ext cx="2216246" cy="754694"/>
          </a:xfrm>
          <a:prstGeom prst="rect">
            <a:avLst/>
          </a:prstGeom>
        </p:spPr>
        <p:txBody>
          <a:bodyPr wrap="square">
            <a:spAutoFit/>
          </a:bodyPr>
          <a:lstStyle/>
          <a:p>
            <a:pPr>
              <a:lnSpc>
                <a:spcPct val="150000"/>
              </a:lnSpc>
            </a:pPr>
            <a:r>
              <a:rPr lang="en-US" sz="3200" dirty="0">
                <a:solidFill>
                  <a:srgbClr val="FF0000"/>
                </a:solidFill>
                <a:latin typeface="+mj-lt"/>
              </a:rPr>
              <a:t> /</a:t>
            </a:r>
            <a:r>
              <a:rPr lang="en-US" sz="3200" dirty="0">
                <a:solidFill>
                  <a:srgbClr val="FF0000"/>
                </a:solidFill>
              </a:rPr>
              <a:t>ˈ</a:t>
            </a:r>
            <a:r>
              <a:rPr lang="en-US" sz="3200" dirty="0" err="1">
                <a:solidFill>
                  <a:srgbClr val="FF0000"/>
                </a:solidFill>
              </a:rPr>
              <a:t>lʌki</a:t>
            </a:r>
            <a:r>
              <a:rPr lang="en-US" sz="3200" dirty="0">
                <a:solidFill>
                  <a:srgbClr val="FF0000"/>
                </a:solidFill>
                <a:latin typeface="+mj-lt"/>
              </a:rPr>
              <a:t>/</a:t>
            </a:r>
          </a:p>
        </p:txBody>
      </p:sp>
      <p:sp>
        <p:nvSpPr>
          <p:cNvPr id="37" name="Rectangle 36"/>
          <p:cNvSpPr/>
          <p:nvPr/>
        </p:nvSpPr>
        <p:spPr>
          <a:xfrm>
            <a:off x="9576373" y="3602666"/>
            <a:ext cx="2216246" cy="754694"/>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ˈ</a:t>
            </a:r>
            <a:r>
              <a:rPr lang="en-US" sz="3200" dirty="0" err="1">
                <a:solidFill>
                  <a:srgbClr val="FF0000"/>
                </a:solidFill>
              </a:rPr>
              <a:t>ʌɡli</a:t>
            </a:r>
            <a:r>
              <a:rPr lang="en-US" sz="3200" dirty="0">
                <a:solidFill>
                  <a:srgbClr val="FF0000"/>
                </a:solidFill>
                <a:latin typeface="+mj-lt"/>
              </a:rPr>
              <a:t>/</a:t>
            </a:r>
          </a:p>
        </p:txBody>
      </p:sp>
      <p:sp>
        <p:nvSpPr>
          <p:cNvPr id="38" name="Rectangle 37"/>
          <p:cNvSpPr/>
          <p:nvPr/>
        </p:nvSpPr>
        <p:spPr>
          <a:xfrm>
            <a:off x="691541" y="5666844"/>
            <a:ext cx="2216246" cy="754694"/>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ˈ</a:t>
            </a:r>
            <a:r>
              <a:rPr lang="en-US" sz="3200" dirty="0" err="1">
                <a:solidFill>
                  <a:srgbClr val="FF0000"/>
                </a:solidFill>
              </a:rPr>
              <a:t>saɪəns</a:t>
            </a:r>
            <a:r>
              <a:rPr lang="el-GR" sz="3200" dirty="0">
                <a:solidFill>
                  <a:srgbClr val="FF0000"/>
                </a:solidFill>
                <a:latin typeface="+mj-lt"/>
              </a:rPr>
              <a:t>/</a:t>
            </a:r>
            <a:endParaRPr lang="en-US" sz="3200" dirty="0">
              <a:solidFill>
                <a:srgbClr val="FF0000"/>
              </a:solidFill>
              <a:latin typeface="+mj-lt"/>
            </a:endParaRPr>
          </a:p>
        </p:txBody>
      </p:sp>
      <p:sp>
        <p:nvSpPr>
          <p:cNvPr id="39" name="Rectangle 38"/>
          <p:cNvSpPr/>
          <p:nvPr/>
        </p:nvSpPr>
        <p:spPr>
          <a:xfrm>
            <a:off x="4119094" y="5656789"/>
            <a:ext cx="2216246" cy="837473"/>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a:solidFill>
                  <a:srgbClr val="FF0000"/>
                </a:solidFill>
              </a:rPr>
              <a:t>ˈ</a:t>
            </a:r>
            <a:r>
              <a:rPr lang="en-US" sz="3200" dirty="0" err="1">
                <a:solidFill>
                  <a:srgbClr val="FF0000"/>
                </a:solidFill>
              </a:rPr>
              <a:t>fɪkʃən</a:t>
            </a:r>
            <a:r>
              <a:rPr lang="el-GR" sz="3200" dirty="0">
                <a:solidFill>
                  <a:srgbClr val="FF0000"/>
                </a:solidFill>
                <a:latin typeface="+mj-lt"/>
              </a:rPr>
              <a:t>/</a:t>
            </a:r>
            <a:endParaRPr lang="en-US" sz="3200" dirty="0">
              <a:solidFill>
                <a:srgbClr val="FF0000"/>
              </a:solidFill>
              <a:latin typeface="+mj-lt"/>
            </a:endParaRPr>
          </a:p>
        </p:txBody>
      </p:sp>
      <p:sp>
        <p:nvSpPr>
          <p:cNvPr id="40" name="Rectangle 39"/>
          <p:cNvSpPr/>
          <p:nvPr/>
        </p:nvSpPr>
        <p:spPr>
          <a:xfrm>
            <a:off x="6744256" y="5666844"/>
            <a:ext cx="2533094" cy="830997"/>
          </a:xfrm>
          <a:prstGeom prst="rect">
            <a:avLst/>
          </a:prstGeom>
        </p:spPr>
        <p:txBody>
          <a:bodyPr wrap="square">
            <a:spAutoFit/>
          </a:bodyPr>
          <a:lstStyle/>
          <a:p>
            <a:pPr>
              <a:lnSpc>
                <a:spcPct val="150000"/>
              </a:lnSpc>
            </a:pPr>
            <a:r>
              <a:rPr lang="en-US" sz="3200" dirty="0">
                <a:solidFill>
                  <a:srgbClr val="FF0000"/>
                </a:solidFill>
                <a:latin typeface="+mj-lt"/>
              </a:rPr>
              <a:t> /</a:t>
            </a:r>
            <a:r>
              <a:rPr lang="en-US" sz="3200" dirty="0">
                <a:solidFill>
                  <a:srgbClr val="FF0000"/>
                </a:solidFill>
              </a:rPr>
              <a:t>ˈ</a:t>
            </a:r>
            <a:r>
              <a:rPr lang="en-US" sz="3200" dirty="0" err="1">
                <a:solidFill>
                  <a:srgbClr val="FF0000"/>
                </a:solidFill>
              </a:rPr>
              <a:t>waɪtbɔːrd</a:t>
            </a:r>
            <a:r>
              <a:rPr lang="en-US" sz="3200" dirty="0">
                <a:solidFill>
                  <a:srgbClr val="FF0000"/>
                </a:solidFill>
                <a:latin typeface="+mj-lt"/>
              </a:rPr>
              <a:t>/</a:t>
            </a:r>
          </a:p>
        </p:txBody>
      </p:sp>
      <p:sp>
        <p:nvSpPr>
          <p:cNvPr id="41" name="Rectangle 40"/>
          <p:cNvSpPr/>
          <p:nvPr/>
        </p:nvSpPr>
        <p:spPr>
          <a:xfrm>
            <a:off x="9576373" y="5690658"/>
            <a:ext cx="2651683" cy="837473"/>
          </a:xfrm>
          <a:prstGeom prst="rect">
            <a:avLst/>
          </a:prstGeom>
        </p:spPr>
        <p:txBody>
          <a:bodyPr wrap="square">
            <a:spAutoFit/>
          </a:bodyPr>
          <a:lstStyle/>
          <a:p>
            <a:pPr>
              <a:lnSpc>
                <a:spcPct val="150000"/>
              </a:lnSpc>
            </a:pPr>
            <a:r>
              <a:rPr lang="en-US" sz="3200" dirty="0">
                <a:solidFill>
                  <a:srgbClr val="FF0000"/>
                </a:solidFill>
                <a:latin typeface="+mj-lt"/>
              </a:rPr>
              <a:t>/</a:t>
            </a:r>
            <a:r>
              <a:rPr lang="en-US" dirty="0"/>
              <a:t> </a:t>
            </a:r>
            <a:r>
              <a:rPr lang="en-US" sz="3200" dirty="0">
                <a:solidFill>
                  <a:srgbClr val="FF0000"/>
                </a:solidFill>
              </a:rPr>
              <a:t>ˈ</a:t>
            </a:r>
            <a:r>
              <a:rPr lang="en-US" sz="3200" dirty="0" err="1">
                <a:solidFill>
                  <a:srgbClr val="FF0000"/>
                </a:solidFill>
              </a:rPr>
              <a:t>waɪldlaɪf</a:t>
            </a:r>
            <a:r>
              <a:rPr lang="en-US" sz="3200" dirty="0">
                <a:solidFill>
                  <a:srgbClr val="FF0000"/>
                </a:solidFill>
                <a:latin typeface="+mj-lt"/>
              </a:rPr>
              <a:t>/</a:t>
            </a:r>
          </a:p>
        </p:txBody>
      </p:sp>
    </p:spTree>
    <p:extLst>
      <p:ext uri="{BB962C8B-B14F-4D97-AF65-F5344CB8AC3E}">
        <p14:creationId xmlns:p14="http://schemas.microsoft.com/office/powerpoint/2010/main" val="122430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circle(in)">
                                      <p:cBhvr>
                                        <p:cTn id="44" dur="2000"/>
                                        <p:tgtEl>
                                          <p:spTgt spid="38"/>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circle(in)">
                                      <p:cBhvr>
                                        <p:cTn id="47" dur="2000"/>
                                        <p:tgtEl>
                                          <p:spTgt spid="39"/>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circle(in)">
                                      <p:cBhvr>
                                        <p:cTn id="50" dur="2000"/>
                                        <p:tgtEl>
                                          <p:spTgt spid="40"/>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circle(in)">
                                      <p:cBhvr>
                                        <p:cTn id="5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45AEC5-4F28-F89A-2BBA-24D635CE2330}"/>
              </a:ext>
            </a:extLst>
          </p:cNvPr>
          <p:cNvSpPr txBox="1"/>
          <p:nvPr/>
        </p:nvSpPr>
        <p:spPr>
          <a:xfrm>
            <a:off x="2340430" y="304800"/>
            <a:ext cx="10526485" cy="7571303"/>
          </a:xfrm>
          <a:prstGeom prst="rect">
            <a:avLst/>
          </a:prstGeom>
          <a:noFill/>
        </p:spPr>
        <p:txBody>
          <a:bodyPr wrap="square" rtlCol="0">
            <a:spAutoFit/>
          </a:bodyPr>
          <a:lstStyle/>
          <a:p>
            <a:r>
              <a:rPr lang="en-US" sz="3000" b="1" dirty="0">
                <a:solidFill>
                  <a:srgbClr val="0070C0"/>
                </a:solidFill>
              </a:rPr>
              <a:t>Choose the sentence with the different pronunciation of “at”:</a:t>
            </a:r>
          </a:p>
          <a:p>
            <a:r>
              <a:rPr lang="en-US" sz="3000" dirty="0">
                <a:solidFill>
                  <a:srgbClr val="0070C0"/>
                </a:solidFill>
              </a:rPr>
              <a:t>1.</a:t>
            </a:r>
          </a:p>
          <a:p>
            <a:r>
              <a:rPr lang="en-US" sz="3000" dirty="0">
                <a:solidFill>
                  <a:srgbClr val="0070C0"/>
                </a:solidFill>
              </a:rPr>
              <a:t>a. At 3 o’clock this morning, I woke up.</a:t>
            </a:r>
          </a:p>
          <a:p>
            <a:r>
              <a:rPr lang="en-US" sz="3000" dirty="0">
                <a:solidFill>
                  <a:srgbClr val="0070C0"/>
                </a:solidFill>
              </a:rPr>
              <a:t>b. I usually wake up at 7:00 a.m.</a:t>
            </a:r>
          </a:p>
          <a:p>
            <a:r>
              <a:rPr lang="en-US" sz="3000" dirty="0">
                <a:solidFill>
                  <a:srgbClr val="0070C0"/>
                </a:solidFill>
              </a:rPr>
              <a:t>c. I’m going to meet Jack at the cinema.</a:t>
            </a:r>
          </a:p>
          <a:p>
            <a:r>
              <a:rPr lang="en-US" sz="3000" dirty="0">
                <a:solidFill>
                  <a:srgbClr val="0070C0"/>
                </a:solidFill>
              </a:rPr>
              <a:t>2.</a:t>
            </a:r>
          </a:p>
          <a:p>
            <a:pPr marL="514350" indent="-514350">
              <a:buAutoNum type="alphaLcPeriod"/>
            </a:pPr>
            <a:r>
              <a:rPr lang="en-US" sz="3000" dirty="0">
                <a:solidFill>
                  <a:srgbClr val="0070C0"/>
                </a:solidFill>
              </a:rPr>
              <a:t>I often visit my parents at Christmas.</a:t>
            </a:r>
          </a:p>
          <a:p>
            <a:pPr marL="514350" indent="-514350">
              <a:buFontTx/>
              <a:buAutoNum type="alphaLcPeriod"/>
            </a:pPr>
            <a:r>
              <a:rPr lang="en-US" sz="3000" dirty="0">
                <a:solidFill>
                  <a:srgbClr val="0070C0"/>
                </a:solidFill>
              </a:rPr>
              <a:t>At night, most shops are closed.</a:t>
            </a:r>
          </a:p>
          <a:p>
            <a:pPr marL="514350" indent="-514350">
              <a:buAutoNum type="alphaLcPeriod"/>
            </a:pPr>
            <a:r>
              <a:rPr lang="en-US" sz="3000" dirty="0">
                <a:solidFill>
                  <a:srgbClr val="0070C0"/>
                </a:solidFill>
              </a:rPr>
              <a:t>Lucy looked at the picture carefully.</a:t>
            </a:r>
          </a:p>
          <a:p>
            <a:r>
              <a:rPr lang="en-US" sz="3000" dirty="0">
                <a:solidFill>
                  <a:srgbClr val="0070C0"/>
                </a:solidFill>
              </a:rPr>
              <a:t>3. </a:t>
            </a:r>
          </a:p>
          <a:p>
            <a:r>
              <a:rPr lang="en-US" sz="3000" dirty="0">
                <a:solidFill>
                  <a:srgbClr val="0070C0"/>
                </a:solidFill>
              </a:rPr>
              <a:t>a. I couldn’t find the answer at that time.</a:t>
            </a:r>
          </a:p>
          <a:p>
            <a:r>
              <a:rPr lang="en-US" sz="3000" dirty="0">
                <a:solidFill>
                  <a:srgbClr val="0070C0"/>
                </a:solidFill>
              </a:rPr>
              <a:t>b. Tim is very famous at school.</a:t>
            </a:r>
          </a:p>
          <a:p>
            <a:r>
              <a:rPr lang="en-US" sz="3000" dirty="0">
                <a:solidFill>
                  <a:srgbClr val="0070C0"/>
                </a:solidFill>
              </a:rPr>
              <a:t>c. At the end of the road, a young girl is playing the guitar.</a:t>
            </a:r>
          </a:p>
          <a:p>
            <a:endParaRPr lang="en-US" sz="3200" dirty="0">
              <a:solidFill>
                <a:srgbClr val="0070C0"/>
              </a:solidFill>
            </a:endParaRPr>
          </a:p>
          <a:p>
            <a:endParaRPr lang="en-US" sz="3200" dirty="0">
              <a:solidFill>
                <a:srgbClr val="0070C0"/>
              </a:solidFill>
            </a:endParaRPr>
          </a:p>
          <a:p>
            <a:endParaRPr lang="en-US" sz="3200" dirty="0">
              <a:solidFill>
                <a:srgbClr val="0070C0"/>
              </a:solidFill>
            </a:endParaRPr>
          </a:p>
        </p:txBody>
      </p:sp>
      <p:sp>
        <p:nvSpPr>
          <p:cNvPr id="6" name="TextBox 5">
            <a:extLst>
              <a:ext uri="{FF2B5EF4-FFF2-40B4-BE49-F238E27FC236}">
                <a16:creationId xmlns:a16="http://schemas.microsoft.com/office/drawing/2014/main" id="{858B0D66-9EDA-C3A7-B43F-CA3C1F6D678A}"/>
              </a:ext>
            </a:extLst>
          </p:cNvPr>
          <p:cNvSpPr txBox="1"/>
          <p:nvPr/>
        </p:nvSpPr>
        <p:spPr>
          <a:xfrm>
            <a:off x="0" y="398857"/>
            <a:ext cx="610688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70C0"/>
                </a:solidFill>
                <a:effectLst/>
                <a:uLnTx/>
                <a:uFillTx/>
                <a:latin typeface="Calibri"/>
                <a:ea typeface="+mn-ea"/>
                <a:cs typeface="+mn-cs"/>
              </a:rPr>
              <a:t>Pair work:</a:t>
            </a:r>
          </a:p>
        </p:txBody>
      </p:sp>
      <p:sp>
        <p:nvSpPr>
          <p:cNvPr id="7" name="Rectangle: Rounded Corners 6">
            <a:extLst>
              <a:ext uri="{FF2B5EF4-FFF2-40B4-BE49-F238E27FC236}">
                <a16:creationId xmlns:a16="http://schemas.microsoft.com/office/drawing/2014/main" id="{81528C9A-EB28-197C-1AEE-3185FE111DF7}"/>
              </a:ext>
            </a:extLst>
          </p:cNvPr>
          <p:cNvSpPr/>
          <p:nvPr/>
        </p:nvSpPr>
        <p:spPr>
          <a:xfrm>
            <a:off x="2340430" y="1290231"/>
            <a:ext cx="6368142" cy="45445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C841EBC-8A05-914F-4081-FCDB0BC5829A}"/>
              </a:ext>
            </a:extLst>
          </p:cNvPr>
          <p:cNvSpPr/>
          <p:nvPr/>
        </p:nvSpPr>
        <p:spPr>
          <a:xfrm>
            <a:off x="2340430" y="3570156"/>
            <a:ext cx="6368142" cy="45445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5FDAAF2-594E-3237-3191-7233DF0C6C67}"/>
              </a:ext>
            </a:extLst>
          </p:cNvPr>
          <p:cNvSpPr/>
          <p:nvPr/>
        </p:nvSpPr>
        <p:spPr>
          <a:xfrm>
            <a:off x="2340430" y="5863936"/>
            <a:ext cx="9032035" cy="45445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3469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9757E-A9A8-515E-5F28-9E75AB17EC80}"/>
              </a:ext>
            </a:extLst>
          </p:cNvPr>
          <p:cNvSpPr txBox="1"/>
          <p:nvPr/>
        </p:nvSpPr>
        <p:spPr>
          <a:xfrm>
            <a:off x="348341" y="293914"/>
            <a:ext cx="11495315" cy="2554545"/>
          </a:xfrm>
          <a:prstGeom prst="rect">
            <a:avLst/>
          </a:prstGeom>
          <a:noFill/>
        </p:spPr>
        <p:txBody>
          <a:bodyPr wrap="square" rtlCol="0">
            <a:spAutoFit/>
          </a:bodyPr>
          <a:lstStyle/>
          <a:p>
            <a:r>
              <a:rPr lang="en-US" sz="3200" b="1" dirty="0">
                <a:solidFill>
                  <a:srgbClr val="0070C0"/>
                </a:solidFill>
              </a:rPr>
              <a:t>Find someone who …..</a:t>
            </a:r>
          </a:p>
          <a:p>
            <a:r>
              <a:rPr lang="en-US" sz="3200" dirty="0">
                <a:solidFill>
                  <a:srgbClr val="0070C0"/>
                </a:solidFill>
              </a:rPr>
              <a:t>In 5 minutes, walk around the class to find people who love each type of movies to fill in the table. Who finishes it first will say Bingo and become the winner.</a:t>
            </a:r>
          </a:p>
          <a:p>
            <a:endParaRPr lang="en-US" sz="3200" b="1" dirty="0">
              <a:solidFill>
                <a:srgbClr val="0070C0"/>
              </a:solidFill>
            </a:endParaRPr>
          </a:p>
        </p:txBody>
      </p:sp>
      <p:graphicFrame>
        <p:nvGraphicFramePr>
          <p:cNvPr id="3" name="Table 3">
            <a:extLst>
              <a:ext uri="{FF2B5EF4-FFF2-40B4-BE49-F238E27FC236}">
                <a16:creationId xmlns:a16="http://schemas.microsoft.com/office/drawing/2014/main" id="{4B66CE5C-BAD5-A125-60CC-36B7313B7468}"/>
              </a:ext>
            </a:extLst>
          </p:cNvPr>
          <p:cNvGraphicFramePr>
            <a:graphicFrameLocks noGrp="1"/>
          </p:cNvGraphicFramePr>
          <p:nvPr>
            <p:extLst>
              <p:ext uri="{D42A27DB-BD31-4B8C-83A1-F6EECF244321}">
                <p14:modId xmlns:p14="http://schemas.microsoft.com/office/powerpoint/2010/main" val="3812266625"/>
              </p:ext>
            </p:extLst>
          </p:nvPr>
        </p:nvGraphicFramePr>
        <p:xfrm>
          <a:off x="4577442" y="1914746"/>
          <a:ext cx="7614558" cy="4189591"/>
        </p:xfrm>
        <a:graphic>
          <a:graphicData uri="http://schemas.openxmlformats.org/drawingml/2006/table">
            <a:tbl>
              <a:tblPr firstRow="1" bandRow="1">
                <a:tableStyleId>{69012ECD-51FC-41F1-AA8D-1B2483CD663E}</a:tableStyleId>
              </a:tblPr>
              <a:tblGrid>
                <a:gridCol w="2618015">
                  <a:extLst>
                    <a:ext uri="{9D8B030D-6E8A-4147-A177-3AD203B41FA5}">
                      <a16:colId xmlns:a16="http://schemas.microsoft.com/office/drawing/2014/main" val="3517235849"/>
                    </a:ext>
                  </a:extLst>
                </a:gridCol>
                <a:gridCol w="4996543">
                  <a:extLst>
                    <a:ext uri="{9D8B030D-6E8A-4147-A177-3AD203B41FA5}">
                      <a16:colId xmlns:a16="http://schemas.microsoft.com/office/drawing/2014/main" val="186889477"/>
                    </a:ext>
                  </a:extLst>
                </a:gridCol>
              </a:tblGrid>
              <a:tr h="598513">
                <a:tc>
                  <a:txBody>
                    <a:bodyPr/>
                    <a:lstStyle/>
                    <a:p>
                      <a:r>
                        <a:rPr lang="en-US" sz="3200" dirty="0">
                          <a:solidFill>
                            <a:schemeClr val="bg1"/>
                          </a:solidFill>
                        </a:rPr>
                        <a:t>Type of movie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solidFill>
                            <a:schemeClr val="bg1"/>
                          </a:solidFill>
                        </a:rPr>
                        <a:t>The person who loves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293080"/>
                  </a:ext>
                </a:extLst>
              </a:tr>
              <a:tr h="598513">
                <a:tc>
                  <a:txBody>
                    <a:bodyPr/>
                    <a:lstStyle/>
                    <a:p>
                      <a:r>
                        <a:rPr lang="en-US" sz="3200" dirty="0">
                          <a:solidFill>
                            <a:srgbClr val="0070C0"/>
                          </a:solidFill>
                        </a:rPr>
                        <a:t>comedy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86450"/>
                  </a:ext>
                </a:extLst>
              </a:tr>
              <a:tr h="598513">
                <a:tc>
                  <a:txBody>
                    <a:bodyPr/>
                    <a:lstStyle/>
                    <a:p>
                      <a:r>
                        <a:rPr lang="en-US" sz="3200" b="0" kern="1200" dirty="0">
                          <a:solidFill>
                            <a:srgbClr val="0070C0"/>
                          </a:solidFill>
                          <a:effectLst/>
                        </a:rPr>
                        <a:t>science fiction</a:t>
                      </a:r>
                      <a:r>
                        <a:rPr lang="en-US" sz="3200" dirty="0">
                          <a:solidFill>
                            <a:srgbClr val="0070C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7837982"/>
                  </a:ext>
                </a:extLst>
              </a:tr>
              <a:tr h="598513">
                <a:tc>
                  <a:txBody>
                    <a:bodyPr/>
                    <a:lstStyle/>
                    <a:p>
                      <a:r>
                        <a:rPr lang="en-US" sz="3200" b="0" kern="1200" dirty="0">
                          <a:solidFill>
                            <a:srgbClr val="0070C0"/>
                          </a:solidFill>
                          <a:effectLst/>
                        </a:rPr>
                        <a:t>horror</a:t>
                      </a:r>
                      <a:r>
                        <a:rPr lang="en-US" sz="3200" dirty="0">
                          <a:solidFill>
                            <a:srgbClr val="0070C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4339237"/>
                  </a:ext>
                </a:extLst>
              </a:tr>
              <a:tr h="598513">
                <a:tc>
                  <a:txBody>
                    <a:bodyPr/>
                    <a:lstStyle/>
                    <a:p>
                      <a:r>
                        <a:rPr lang="en-US" sz="3200" b="0" kern="1200" dirty="0">
                          <a:solidFill>
                            <a:srgbClr val="0070C0"/>
                          </a:solidFill>
                          <a:effectLst/>
                        </a:rPr>
                        <a:t>action</a:t>
                      </a:r>
                      <a:r>
                        <a:rPr lang="en-US" sz="3200" dirty="0">
                          <a:solidFill>
                            <a:srgbClr val="0070C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310453"/>
                  </a:ext>
                </a:extLst>
              </a:tr>
              <a:tr h="598513">
                <a:tc>
                  <a:txBody>
                    <a:bodyPr/>
                    <a:lstStyle/>
                    <a:p>
                      <a:r>
                        <a:rPr lang="en-US" sz="3200" b="0" kern="1200" dirty="0">
                          <a:solidFill>
                            <a:srgbClr val="0070C0"/>
                          </a:solidFill>
                          <a:effectLst/>
                        </a:rPr>
                        <a:t>drama</a:t>
                      </a:r>
                      <a:r>
                        <a:rPr lang="en-US" sz="3200" dirty="0">
                          <a:solidFill>
                            <a:srgbClr val="0070C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7544688"/>
                  </a:ext>
                </a:extLst>
              </a:tr>
              <a:tr h="598513">
                <a:tc>
                  <a:txBody>
                    <a:bodyPr/>
                    <a:lstStyle/>
                    <a:p>
                      <a:r>
                        <a:rPr lang="en-US" sz="3200" b="0" kern="1200" dirty="0">
                          <a:solidFill>
                            <a:srgbClr val="0070C0"/>
                          </a:solidFill>
                          <a:effectLst/>
                        </a:rPr>
                        <a:t>animated</a:t>
                      </a:r>
                      <a:r>
                        <a:rPr lang="en-US" sz="3200" dirty="0">
                          <a:solidFill>
                            <a:srgbClr val="0070C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245595"/>
                  </a:ext>
                </a:extLst>
              </a:tr>
            </a:tbl>
          </a:graphicData>
        </a:graphic>
      </p:graphicFrame>
      <p:sp>
        <p:nvSpPr>
          <p:cNvPr id="4" name="Rounded Rectangular Callout 4">
            <a:extLst>
              <a:ext uri="{FF2B5EF4-FFF2-40B4-BE49-F238E27FC236}">
                <a16:creationId xmlns:a16="http://schemas.microsoft.com/office/drawing/2014/main" id="{49F2F546-A92D-670E-DC5A-2687A6B862B5}"/>
              </a:ext>
            </a:extLst>
          </p:cNvPr>
          <p:cNvSpPr/>
          <p:nvPr/>
        </p:nvSpPr>
        <p:spPr>
          <a:xfrm>
            <a:off x="301171" y="2511818"/>
            <a:ext cx="3927927" cy="1774372"/>
          </a:xfrm>
          <a:prstGeom prst="wedgeRoundRectCallout">
            <a:avLst>
              <a:gd name="adj1" fmla="val 44748"/>
              <a:gd name="adj2" fmla="val 61828"/>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solidFill>
                  <a:srgbClr val="0070C0"/>
                </a:solidFill>
              </a:rPr>
              <a:t>What’s your favorite type of movie?</a:t>
            </a:r>
          </a:p>
        </p:txBody>
      </p:sp>
      <p:sp>
        <p:nvSpPr>
          <p:cNvPr id="5" name="Rounded Rectangular Callout 9">
            <a:extLst>
              <a:ext uri="{FF2B5EF4-FFF2-40B4-BE49-F238E27FC236}">
                <a16:creationId xmlns:a16="http://schemas.microsoft.com/office/drawing/2014/main" id="{0946F3DF-4655-5BE2-CFF1-30778B075F4A}"/>
              </a:ext>
            </a:extLst>
          </p:cNvPr>
          <p:cNvSpPr/>
          <p:nvPr/>
        </p:nvSpPr>
        <p:spPr>
          <a:xfrm>
            <a:off x="1068043" y="5066363"/>
            <a:ext cx="2789697" cy="822053"/>
          </a:xfrm>
          <a:prstGeom prst="wedgeRoundRectCallout">
            <a:avLst>
              <a:gd name="adj1" fmla="val -50678"/>
              <a:gd name="adj2" fmla="val 697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600" dirty="0">
                <a:solidFill>
                  <a:srgbClr val="C00000"/>
                </a:solidFill>
              </a:rPr>
              <a:t>It’s drama.</a:t>
            </a:r>
          </a:p>
        </p:txBody>
      </p:sp>
    </p:spTree>
    <p:extLst>
      <p:ext uri="{BB962C8B-B14F-4D97-AF65-F5344CB8AC3E}">
        <p14:creationId xmlns:p14="http://schemas.microsoft.com/office/powerpoint/2010/main" val="3205789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4" y="-7935115"/>
            <a:ext cx="13350240" cy="14903579"/>
          </a:xfrm>
          <a:prstGeom prst="rect">
            <a:avLst/>
          </a:prstGeom>
        </p:spPr>
      </p:pic>
      <p:pic>
        <p:nvPicPr>
          <p:cNvPr id="4" name="Picture 3">
            <a:extLst>
              <a:ext uri="{FF2B5EF4-FFF2-40B4-BE49-F238E27FC236}">
                <a16:creationId xmlns:a16="http://schemas.microsoft.com/office/drawing/2014/main" id="{C2210AC6-E19C-4238-952D-A6BB022F3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70" y="473996"/>
            <a:ext cx="5914114" cy="1206349"/>
          </a:xfrm>
          <a:prstGeom prst="rect">
            <a:avLst/>
          </a:prstGeom>
        </p:spPr>
      </p:pic>
    </p:spTree>
    <p:extLst>
      <p:ext uri="{BB962C8B-B14F-4D97-AF65-F5344CB8AC3E}">
        <p14:creationId xmlns:p14="http://schemas.microsoft.com/office/powerpoint/2010/main" val="2084193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7072</TotalTime>
  <Words>894</Words>
  <Application>Microsoft Office PowerPoint</Application>
  <PresentationFormat>Widescreen</PresentationFormat>
  <Paragraphs>151</Paragraphs>
  <Slides>28</Slides>
  <Notes>2</Notes>
  <HiddenSlides>0</HiddenSlides>
  <MMClips>2</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Calibri</vt:lpstr>
      <vt:lpstr>FuturaStd-Book</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160</cp:revision>
  <dcterms:created xsi:type="dcterms:W3CDTF">2020-12-08T03:17:05Z</dcterms:created>
  <dcterms:modified xsi:type="dcterms:W3CDTF">2023-07-29T08:44:55Z</dcterms:modified>
</cp:coreProperties>
</file>