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2" r:id="rId4"/>
    <p:sldMasterId id="2147483729" r:id="rId5"/>
    <p:sldMasterId id="2147483760" r:id="rId6"/>
    <p:sldMasterId id="2147483766" r:id="rId7"/>
  </p:sldMasterIdLst>
  <p:notesMasterIdLst>
    <p:notesMasterId r:id="rId27"/>
  </p:notesMasterIdLst>
  <p:sldIdLst>
    <p:sldId id="283" r:id="rId8"/>
    <p:sldId id="284" r:id="rId9"/>
    <p:sldId id="285" r:id="rId10"/>
    <p:sldId id="288" r:id="rId11"/>
    <p:sldId id="290" r:id="rId12"/>
    <p:sldId id="293" r:id="rId13"/>
    <p:sldId id="292" r:id="rId14"/>
    <p:sldId id="294" r:id="rId15"/>
    <p:sldId id="295" r:id="rId16"/>
    <p:sldId id="296" r:id="rId17"/>
    <p:sldId id="309" r:id="rId18"/>
    <p:sldId id="302" r:id="rId19"/>
    <p:sldId id="303" r:id="rId20"/>
    <p:sldId id="305" r:id="rId21"/>
    <p:sldId id="304" r:id="rId22"/>
    <p:sldId id="291" r:id="rId23"/>
    <p:sldId id="306" r:id="rId24"/>
    <p:sldId id="307" r:id="rId25"/>
    <p:sldId id="30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C2617-E3A4-486B-9AB2-4C145FFE2583}" type="datetimeFigureOut">
              <a:rPr lang="en-US" smtClean="0"/>
              <a:t>21/7/2021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56D81-1856-4EF2-B1C6-3CB9105EA6D6}" type="slidenum">
              <a:rPr lang="en-US" smtClean="0"/>
              <a:t>‹#›</a:t>
            </a:fld>
            <a:endParaRPr lang="en-US"/>
          </a:p>
        </p:txBody>
      </p:sp>
    </p:spTree>
    <p:extLst>
      <p:ext uri="{BB962C8B-B14F-4D97-AF65-F5344CB8AC3E}">
        <p14:creationId xmlns:p14="http://schemas.microsoft.com/office/powerpoint/2010/main" val="280021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8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2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17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32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08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05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1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97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9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35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777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06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22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0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CD3EAC-2CF8-4190-AC21-DB13166B26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4091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D059FF-4DD2-4023-9D66-46C74220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0442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B41F34-9C86-4525-BFF5-2DD4A408E8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74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BDC2F0-FBC9-47D5-8BA8-F1C13AF233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1362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730D008-A6C0-479B-9278-6844159C73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300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F03788D-AECA-4700-A864-0B2B553B37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17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F17D71F-21FB-4D02-8F47-F5843218F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713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32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FC510A-27DF-402B-9CA4-F3740006F0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2484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54D4F32-08AF-4B30-A7EC-2C71428944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014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6BE865-0BE2-4BD8-B552-9ED7025D99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221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017B5-418D-4F47-9EBD-3FD18C6193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030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D3E8C3C-B864-4185-AB75-A20B121CDC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211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403197"/>
      </p:ext>
    </p:extLst>
  </p:cSld>
  <p:clrMapOvr>
    <a:masterClrMapping/>
  </p:clrMapOvr>
  <p:transition spd="slow"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458154522"/>
      </p:ext>
    </p:extLst>
  </p:cSld>
  <p:clrMapOvr>
    <a:masterClrMapping/>
  </p:clrMapOvr>
  <p:transition spd="slow"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2329358081"/>
      </p:ext>
    </p:extLst>
  </p:cSld>
  <p:clrMapOvr>
    <a:masterClrMapping/>
  </p:clrMapOvr>
  <p:transition spd="slow"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460614"/>
      </p:ext>
    </p:extLst>
  </p:cSld>
  <p:clrMapOvr>
    <a:masterClrMapping/>
  </p:clrMapOvr>
  <p:transition spd="slow"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52003464"/>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70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srgbClr val="000000">
                    <a:tint val="75000"/>
                  </a:srgbClr>
                </a:solidFill>
              </a:rPr>
              <a:pPr/>
              <a:t>21/7/2021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94254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5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39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38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9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965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557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279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246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184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416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783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11897"/>
      </p:ext>
    </p:extLst>
  </p:cSld>
  <p:clrMapOvr>
    <a:masterClrMapping/>
  </p:clrMapOvr>
  <p:transition spd="slow" advTm="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1769605086"/>
      </p:ext>
    </p:extLst>
  </p:cSld>
  <p:clrMapOvr>
    <a:masterClrMapping/>
  </p:clrMapOvr>
  <p:transition spd="slow" advTm="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3870198984"/>
      </p:ext>
    </p:extLst>
  </p:cSld>
  <p:clrMapOvr>
    <a:masterClrMapping/>
  </p:clrMapOvr>
  <p:transition spd="slow" advTm="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7448988"/>
      </p:ext>
    </p:extLst>
  </p:cSld>
  <p:clrMapOvr>
    <a:masterClrMapping/>
  </p:clrMapOvr>
  <p:transition spd="slow" advTm="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14900126"/>
      </p:ext>
    </p:extLst>
  </p:cSld>
  <p:clrMapOvr>
    <a:masterClrMapping/>
  </p:clrMapOvr>
  <p:transition spd="slow" advTm="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458531"/>
      </p:ext>
    </p:extLst>
  </p:cSld>
  <p:clrMapOvr>
    <a:masterClrMapping/>
  </p:clrMapOvr>
  <p:transition spd="slow" advTm="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639205268"/>
      </p:ext>
    </p:extLst>
  </p:cSld>
  <p:clrMapOvr>
    <a:masterClrMapping/>
  </p:clrMapOvr>
  <p:transition spd="slow" advTm="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4214878192"/>
      </p:ext>
    </p:extLst>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268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32934548"/>
      </p:ext>
    </p:extLst>
  </p:cSld>
  <p:clrMapOvr>
    <a:masterClrMapping/>
  </p:clrMapOvr>
  <p:transition spd="slow" advTm="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21692166"/>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2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0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image" Target="../media/image1.jp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6.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image" Target="../media/image1.jp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7.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8E701923-D875-41EB-9336-0D6BC53745BD}" type="datetimeFigureOut">
              <a:rPr lang="en-US" smtClean="0">
                <a:solidFill>
                  <a:prstClr val="black">
                    <a:tint val="75000"/>
                  </a:prstClr>
                </a:solidFill>
              </a:rPr>
              <a:pPr/>
              <a:t>21/7/2021</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5712DA-9190-4C83-A552-5DC4161698B3}"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258376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887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pPr>
            <a:fld id="{4E3D52EC-76AA-473C-A1D4-B29458A18F0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819270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9"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9461420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3561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274131974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14133745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53.xml"/><Relationship Id="rId5" Type="http://schemas.openxmlformats.org/officeDocument/2006/relationships/image" Target="../media/image8.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6.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s://anhdepbonphuong.com/13-khung-hinh-dep-da-dang-va-phong-phu/" TargetMode="External"/><Relationship Id="rId2" Type="http://schemas.openxmlformats.org/officeDocument/2006/relationships/image" Target="../media/image29.jpg"/><Relationship Id="rId1" Type="http://schemas.openxmlformats.org/officeDocument/2006/relationships/slideLayout" Target="../slideLayouts/slideLayout58.xml"/><Relationship Id="rId5" Type="http://schemas.openxmlformats.org/officeDocument/2006/relationships/hyperlink" Target="http://downloadphanmem2015.blogspot.com/2014/12/200-khung-anh-nen-ep-cho-be-yeu-tai.html" TargetMode="External"/><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2.xml"/><Relationship Id="rId5" Type="http://schemas.openxmlformats.org/officeDocument/2006/relationships/image" Target="../media/image23.pn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42.xml"/><Relationship Id="rId5" Type="http://schemas.openxmlformats.org/officeDocument/2006/relationships/image" Target="../media/image8.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19.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KAGAY~12"/>
          <p:cNvSpPr>
            <a:spLocks noChangeArrowheads="1"/>
          </p:cNvSpPr>
          <p:nvPr/>
        </p:nvSpPr>
        <p:spPr bwMode="auto">
          <a:xfrm>
            <a:off x="1143000" y="857250"/>
            <a:ext cx="6858000" cy="51435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013">
              <a:solidFill>
                <a:srgbClr val="000000"/>
              </a:solidFill>
            </a:endParaRPr>
          </a:p>
        </p:txBody>
      </p:sp>
      <p:grpSp>
        <p:nvGrpSpPr>
          <p:cNvPr id="3075" name="Group 3"/>
          <p:cNvGrpSpPr>
            <a:grpSpLocks/>
          </p:cNvGrpSpPr>
          <p:nvPr/>
        </p:nvGrpSpPr>
        <p:grpSpPr bwMode="auto">
          <a:xfrm>
            <a:off x="3714750" y="2250281"/>
            <a:ext cx="2228850" cy="2357438"/>
            <a:chOff x="2016" y="1008"/>
            <a:chExt cx="2112" cy="2640"/>
          </a:xfrm>
        </p:grpSpPr>
        <p:grpSp>
          <p:nvGrpSpPr>
            <p:cNvPr id="3076" name="Group 4"/>
            <p:cNvGrpSpPr>
              <a:grpSpLocks/>
            </p:cNvGrpSpPr>
            <p:nvPr/>
          </p:nvGrpSpPr>
          <p:grpSpPr bwMode="auto">
            <a:xfrm>
              <a:off x="2016" y="1008"/>
              <a:ext cx="2112" cy="2640"/>
              <a:chOff x="1920" y="912"/>
              <a:chExt cx="2112" cy="2640"/>
            </a:xfrm>
          </p:grpSpPr>
          <p:sp>
            <p:nvSpPr>
              <p:cNvPr id="3077" name="Text Box 5"/>
              <p:cNvSpPr txBox="1">
                <a:spLocks noChangeArrowheads="1"/>
              </p:cNvSpPr>
              <p:nvPr/>
            </p:nvSpPr>
            <p:spPr bwMode="auto">
              <a:xfrm>
                <a:off x="2352" y="1179"/>
                <a:ext cx="1292"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algn="ctr" fontAlgn="base">
                  <a:spcBef>
                    <a:spcPct val="50000"/>
                  </a:spcBef>
                  <a:spcAft>
                    <a:spcPct val="0"/>
                  </a:spcAft>
                </a:pPr>
                <a:r>
                  <a:rPr lang="en-US" sz="5400" dirty="0">
                    <a:solidFill>
                      <a:srgbClr val="FF3300"/>
                    </a:solidFill>
                    <a:latin typeface=".VnArial Narrow" pitchFamily="34" charset="0"/>
                    <a:sym typeface="Wingdings" pitchFamily="2" charset="2"/>
                  </a:rPr>
                  <a:t></a:t>
                </a:r>
                <a:endParaRPr lang="en-US" sz="5400" dirty="0">
                  <a:solidFill>
                    <a:srgbClr val="FF3300"/>
                  </a:solidFill>
                  <a:latin typeface=".VnArial Narrow" pitchFamily="34" charset="0"/>
                  <a:sym typeface="Webdings" pitchFamily="18" charset="2"/>
                </a:endParaRPr>
              </a:p>
            </p:txBody>
          </p:sp>
          <p:sp>
            <p:nvSpPr>
              <p:cNvPr id="3078" name="WordArt 6"/>
              <p:cNvSpPr>
                <a:spLocks noChangeArrowheads="1" noChangeShapeType="1" noTextEdit="1"/>
              </p:cNvSpPr>
              <p:nvPr/>
            </p:nvSpPr>
            <p:spPr bwMode="auto">
              <a:xfrm>
                <a:off x="2069" y="912"/>
                <a:ext cx="1821" cy="264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368389"/>
                  </a:avLst>
                </a:prstTxWarp>
              </a:bodyPr>
              <a:lstStyle/>
              <a:p>
                <a:pPr algn="ctr" fontAlgn="base">
                  <a:spcBef>
                    <a:spcPct val="0"/>
                  </a:spcBef>
                  <a:spcAft>
                    <a:spcPct val="0"/>
                  </a:spcAft>
                </a:pPr>
                <a:r>
                  <a:rPr lang="en-US" sz="2025" kern="10" dirty="0">
                    <a:ln w="9525">
                      <a:solidFill>
                        <a:srgbClr val="FFFF99"/>
                      </a:solidFill>
                      <a:round/>
                      <a:headEnd/>
                      <a:tailEnd/>
                    </a:ln>
                    <a:solidFill>
                      <a:srgbClr val="FFFF99"/>
                    </a:solidFill>
                    <a:latin typeface="Arial" panose="020B0604020202020204" pitchFamily="34" charset="0"/>
                    <a:cs typeface="Arial" panose="020B0604020202020204" pitchFamily="34" charset="0"/>
                  </a:rPr>
                  <a:t>KẾ HOẠCH BÀI DẠY MÔN LỊCH SỬ</a:t>
                </a:r>
                <a:r>
                  <a:rPr lang="en-US" sz="2025" kern="10" dirty="0">
                    <a:ln w="9525">
                      <a:solidFill>
                        <a:srgbClr val="FFFF99"/>
                      </a:solidFill>
                      <a:round/>
                      <a:headEnd/>
                      <a:tailEnd/>
                    </a:ln>
                    <a:solidFill>
                      <a:srgbClr val="FFFF99"/>
                    </a:solidFill>
                  </a:rPr>
                  <a:t> </a:t>
                </a:r>
              </a:p>
              <a:p>
                <a:pPr algn="ctr" fontAlgn="base">
                  <a:spcBef>
                    <a:spcPct val="0"/>
                  </a:spcBef>
                  <a:spcAft>
                    <a:spcPct val="0"/>
                  </a:spcAft>
                </a:pPr>
                <a:r>
                  <a:rPr lang="en-US" sz="2025" kern="10" dirty="0">
                    <a:ln w="9525">
                      <a:solidFill>
                        <a:srgbClr val="FFFF99"/>
                      </a:solidFill>
                      <a:round/>
                      <a:headEnd/>
                      <a:tailEnd/>
                    </a:ln>
                    <a:solidFill>
                      <a:srgbClr val="FFFF99"/>
                    </a:solidFill>
                  </a:rPr>
                  <a:t>  </a:t>
                </a:r>
              </a:p>
            </p:txBody>
          </p:sp>
          <p:sp>
            <p:nvSpPr>
              <p:cNvPr id="3079" name="WordArt 7"/>
              <p:cNvSpPr>
                <a:spLocks noChangeArrowheads="1" noChangeShapeType="1" noTextEdit="1"/>
              </p:cNvSpPr>
              <p:nvPr/>
            </p:nvSpPr>
            <p:spPr bwMode="auto">
              <a:xfrm>
                <a:off x="1920" y="2067"/>
                <a:ext cx="2112" cy="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Trường</a:t>
                </a:r>
                <a:r>
                  <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 THCS </a:t>
                </a: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Cẩm</a:t>
                </a:r>
                <a:r>
                  <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 </a:t>
                </a: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Đoài</a:t>
                </a:r>
                <a:endPar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endParaRPr>
              </a:p>
            </p:txBody>
          </p:sp>
          <p:sp>
            <p:nvSpPr>
              <p:cNvPr id="3080" name="Text Box 8"/>
              <p:cNvSpPr txBox="1">
                <a:spLocks noChangeArrowheads="1"/>
              </p:cNvSpPr>
              <p:nvPr/>
            </p:nvSpPr>
            <p:spPr bwMode="auto">
              <a:xfrm rot="5634030">
                <a:off x="2700" y="1434"/>
                <a:ext cx="432"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2250">
                    <a:solidFill>
                      <a:srgbClr val="FF3300"/>
                    </a:solidFill>
                    <a:latin typeface=".VnArial Narrow" pitchFamily="34" charset="0"/>
                    <a:sym typeface="Wingdings" pitchFamily="2" charset="2"/>
                  </a:rPr>
                  <a:t></a:t>
                </a:r>
                <a:endParaRPr lang="en-US" sz="2250">
                  <a:solidFill>
                    <a:srgbClr val="FF3300"/>
                  </a:solidFill>
                  <a:latin typeface=".VnArial Narrow" pitchFamily="34" charset="0"/>
                  <a:sym typeface="Webdings" pitchFamily="18" charset="2"/>
                </a:endParaRPr>
              </a:p>
            </p:txBody>
          </p:sp>
        </p:grpSp>
        <p:sp>
          <p:nvSpPr>
            <p:cNvPr id="3081" name="Text Box 9"/>
            <p:cNvSpPr txBox="1">
              <a:spLocks noChangeArrowheads="1"/>
            </p:cNvSpPr>
            <p:nvPr/>
          </p:nvSpPr>
          <p:spPr bwMode="auto">
            <a:xfrm>
              <a:off x="2857" y="1134"/>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2" name="Text Box 10"/>
            <p:cNvSpPr txBox="1">
              <a:spLocks noChangeArrowheads="1"/>
            </p:cNvSpPr>
            <p:nvPr/>
          </p:nvSpPr>
          <p:spPr bwMode="auto">
            <a:xfrm>
              <a:off x="3403" y="1374"/>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3" name="Text Box 11"/>
            <p:cNvSpPr txBox="1">
              <a:spLocks noChangeArrowheads="1"/>
            </p:cNvSpPr>
            <p:nvPr/>
          </p:nvSpPr>
          <p:spPr bwMode="auto">
            <a:xfrm>
              <a:off x="3480" y="1878"/>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4" name="Text Box 12"/>
            <p:cNvSpPr txBox="1">
              <a:spLocks noChangeArrowheads="1"/>
            </p:cNvSpPr>
            <p:nvPr/>
          </p:nvSpPr>
          <p:spPr bwMode="auto">
            <a:xfrm>
              <a:off x="2278" y="1872"/>
              <a:ext cx="3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5" name="Text Box 13"/>
            <p:cNvSpPr txBox="1">
              <a:spLocks noChangeArrowheads="1"/>
            </p:cNvSpPr>
            <p:nvPr/>
          </p:nvSpPr>
          <p:spPr bwMode="auto">
            <a:xfrm>
              <a:off x="2387" y="1383"/>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grpSp>
      <p:sp>
        <p:nvSpPr>
          <p:cNvPr id="3086" name="WordArt 14" descr="Paper bag"/>
          <p:cNvSpPr>
            <a:spLocks noChangeArrowheads="1" noChangeShapeType="1" noTextEdit="1"/>
          </p:cNvSpPr>
          <p:nvPr/>
        </p:nvSpPr>
        <p:spPr bwMode="auto">
          <a:xfrm>
            <a:off x="3714750" y="3729037"/>
            <a:ext cx="1971675" cy="3857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025" kern="10" dirty="0" err="1">
                <a:ln w="9525">
                  <a:solidFill>
                    <a:srgbClr val="FF0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rPr>
              <a:t>Lớp</a:t>
            </a:r>
            <a:r>
              <a:rPr lang="en-US" sz="2025" kern="10" dirty="0">
                <a:ln w="9525">
                  <a:solidFill>
                    <a:srgbClr val="FF0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rPr>
              <a:t> 6</a:t>
            </a:r>
          </a:p>
        </p:txBody>
      </p:sp>
      <p:sp>
        <p:nvSpPr>
          <p:cNvPr id="3087" name="WordArt 15"/>
          <p:cNvSpPr>
            <a:spLocks noChangeArrowheads="1" noChangeShapeType="1" noTextEdit="1"/>
          </p:cNvSpPr>
          <p:nvPr/>
        </p:nvSpPr>
        <p:spPr bwMode="auto">
          <a:xfrm>
            <a:off x="3113784" y="4198740"/>
            <a:ext cx="2956619" cy="607219"/>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2025" kern="10" dirty="0">
                <a:ln w="19050">
                  <a:solidFill>
                    <a:srgbClr val="FF9900"/>
                  </a:solidFill>
                  <a:round/>
                  <a:headEnd/>
                  <a:tailEnd/>
                </a:ln>
                <a:solidFill>
                  <a:srgbClr val="FF33CC"/>
                </a:solidFill>
                <a:effectLst>
                  <a:outerShdw dist="35921" dir="2700000" algn="ctr" rotWithShape="0">
                    <a:srgbClr val="990000"/>
                  </a:outerShdw>
                </a:effectLst>
              </a:rPr>
              <a:t>Người thực hiện</a:t>
            </a:r>
          </a:p>
          <a:p>
            <a:pPr algn="ctr" fontAlgn="base">
              <a:spcBef>
                <a:spcPct val="0"/>
              </a:spcBef>
              <a:spcAft>
                <a:spcPct val="0"/>
              </a:spcAft>
            </a:pPr>
            <a:r>
              <a:rPr lang="vi-VN" sz="2025" kern="10" dirty="0">
                <a:ln w="19050">
                  <a:solidFill>
                    <a:srgbClr val="FF9900"/>
                  </a:solidFill>
                  <a:round/>
                  <a:headEnd/>
                  <a:tailEnd/>
                </a:ln>
                <a:solidFill>
                  <a:srgbClr val="FF33CC"/>
                </a:solidFill>
                <a:effectLst>
                  <a:outerShdw dist="35921" dir="2700000" algn="ctr" rotWithShape="0">
                    <a:srgbClr val="990000"/>
                  </a:outerShdw>
                </a:effectLst>
              </a:rPr>
              <a:t>Vũ Văn Thạo</a:t>
            </a:r>
          </a:p>
          <a:p>
            <a:pPr algn="ctr" fontAlgn="base">
              <a:spcBef>
                <a:spcPct val="0"/>
              </a:spcBef>
              <a:spcAft>
                <a:spcPct val="0"/>
              </a:spcAft>
            </a:pPr>
            <a:endParaRPr lang="en-US" sz="2025" kern="10" dirty="0">
              <a:ln w="19050">
                <a:solidFill>
                  <a:srgbClr val="FF9900"/>
                </a:solidFill>
                <a:round/>
                <a:headEnd/>
                <a:tailEnd/>
              </a:ln>
              <a:solidFill>
                <a:srgbClr val="FF33CC"/>
              </a:solidFill>
              <a:effectLst>
                <a:outerShdw dist="35921" dir="2700000" algn="ctr" rotWithShape="0">
                  <a:srgbClr val="990000"/>
                </a:outerShdw>
              </a:effectLst>
            </a:endParaRPr>
          </a:p>
        </p:txBody>
      </p:sp>
    </p:spTree>
    <p:extLst>
      <p:ext uri="{BB962C8B-B14F-4D97-AF65-F5344CB8AC3E}">
        <p14:creationId xmlns:p14="http://schemas.microsoft.com/office/powerpoint/2010/main" val="1626074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5000" fill="hold" grpId="0" nodeType="withEffect">
                                  <p:stCondLst>
                                    <p:cond delay="0"/>
                                  </p:stCondLst>
                                  <p:childTnLst>
                                    <p:animClr clrSpc="rgb" dir="cw">
                                      <p:cBhvr>
                                        <p:cTn id="6" dur="1000" fill="hold"/>
                                        <p:tgtEl>
                                          <p:spTgt spid="3087"/>
                                        </p:tgtEl>
                                        <p:attrNameLst>
                                          <p:attrName>style.color</p:attrName>
                                        </p:attrNameLst>
                                      </p:cBhvr>
                                      <p:to>
                                        <a:schemeClr val="accent2"/>
                                      </p:to>
                                    </p:animClr>
                                  </p:childTnLst>
                                </p:cTn>
                              </p:par>
                              <p:par>
                                <p:cTn id="7" presetID="53" presetClass="entr" presetSubtype="0" repeatCount="indefinite" fill="hold" grpId="0" nodeType="withEffect">
                                  <p:stCondLst>
                                    <p:cond delay="0"/>
                                  </p:stCondLst>
                                  <p:childTnLst>
                                    <p:set>
                                      <p:cBhvr>
                                        <p:cTn id="8" dur="1" fill="hold">
                                          <p:stCondLst>
                                            <p:cond delay="0"/>
                                          </p:stCondLst>
                                        </p:cTn>
                                        <p:tgtEl>
                                          <p:spTgt spid="3086"/>
                                        </p:tgtEl>
                                        <p:attrNameLst>
                                          <p:attrName>style.visibility</p:attrName>
                                        </p:attrNameLst>
                                      </p:cBhvr>
                                      <p:to>
                                        <p:strVal val="visible"/>
                                      </p:to>
                                    </p:set>
                                    <p:anim calcmode="lin" valueType="num">
                                      <p:cBhvr>
                                        <p:cTn id="9" dur="3000" fill="hold"/>
                                        <p:tgtEl>
                                          <p:spTgt spid="3086"/>
                                        </p:tgtEl>
                                        <p:attrNameLst>
                                          <p:attrName>ppt_w</p:attrName>
                                        </p:attrNameLst>
                                      </p:cBhvr>
                                      <p:tavLst>
                                        <p:tav tm="0">
                                          <p:val>
                                            <p:fltVal val="0"/>
                                          </p:val>
                                        </p:tav>
                                        <p:tav tm="100000">
                                          <p:val>
                                            <p:strVal val="#ppt_w"/>
                                          </p:val>
                                        </p:tav>
                                      </p:tavLst>
                                    </p:anim>
                                    <p:anim calcmode="lin" valueType="num">
                                      <p:cBhvr>
                                        <p:cTn id="10" dur="3000" fill="hold"/>
                                        <p:tgtEl>
                                          <p:spTgt spid="3086"/>
                                        </p:tgtEl>
                                        <p:attrNameLst>
                                          <p:attrName>ppt_h</p:attrName>
                                        </p:attrNameLst>
                                      </p:cBhvr>
                                      <p:tavLst>
                                        <p:tav tm="0">
                                          <p:val>
                                            <p:fltVal val="0"/>
                                          </p:val>
                                        </p:tav>
                                        <p:tav tm="100000">
                                          <p:val>
                                            <p:strVal val="#ppt_h"/>
                                          </p:val>
                                        </p:tav>
                                      </p:tavLst>
                                    </p:anim>
                                    <p:animEffect transition="in" filter="fade">
                                      <p:cBhvr>
                                        <p:cTn id="11" dur="3000"/>
                                        <p:tgtEl>
                                          <p:spTgt spid="3086"/>
                                        </p:tgtEl>
                                      </p:cBhvr>
                                    </p:animEffect>
                                  </p:childTnLst>
                                </p:cTn>
                              </p:par>
                              <p:par>
                                <p:cTn id="12" presetID="17" presetClass="entr" presetSubtype="10" repeatCount="indefinite" fill="hold" nodeType="with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3000" fill="hold"/>
                                        <p:tgtEl>
                                          <p:spTgt spid="3075"/>
                                        </p:tgtEl>
                                        <p:attrNameLst>
                                          <p:attrName>ppt_w</p:attrName>
                                        </p:attrNameLst>
                                      </p:cBhvr>
                                      <p:tavLst>
                                        <p:tav tm="0">
                                          <p:val>
                                            <p:fltVal val="0"/>
                                          </p:val>
                                        </p:tav>
                                        <p:tav tm="100000">
                                          <p:val>
                                            <p:strVal val="#ppt_w"/>
                                          </p:val>
                                        </p:tav>
                                      </p:tavLst>
                                    </p:anim>
                                    <p:anim calcmode="lin" valueType="num">
                                      <p:cBhvr>
                                        <p:cTn id="15" dur="30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08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sp>
        <p:nvSpPr>
          <p:cNvPr id="3" name="TextBox 2"/>
          <p:cNvSpPr txBox="1"/>
          <p:nvPr/>
        </p:nvSpPr>
        <p:spPr>
          <a:xfrm>
            <a:off x="228600" y="4953000"/>
            <a:ext cx="8915400" cy="707886"/>
          </a:xfrm>
          <a:prstGeom prst="rect">
            <a:avLst/>
          </a:prstGeom>
          <a:noFill/>
        </p:spPr>
        <p:txBody>
          <a:bodyPr wrap="square" rtlCol="0">
            <a:spAutoFit/>
          </a:bodyPr>
          <a:lstStyle/>
          <a:p>
            <a:pPr algn="ctr"/>
            <a:r>
              <a:rPr lang="nl-NL" sz="2000" b="1" dirty="0" smtClean="0">
                <a:solidFill>
                  <a:srgbClr val="0070C0"/>
                </a:solidFill>
                <a:latin typeface="Arial" panose="020B0604020202020204" pitchFamily="34" charset="0"/>
                <a:cs typeface="Arial" panose="020B0604020202020204" pitchFamily="34" charset="0"/>
              </a:rPr>
              <a:t>? </a:t>
            </a:r>
            <a:r>
              <a:rPr lang="nl-NL" sz="2000" b="1" dirty="0">
                <a:solidFill>
                  <a:srgbClr val="0070C0"/>
                </a:solidFill>
                <a:latin typeface="Arial" panose="020B0604020202020204" pitchFamily="34" charset="0"/>
                <a:cs typeface="Arial" panose="020B0604020202020204" pitchFamily="34" charset="0"/>
              </a:rPr>
              <a:t>Trong xã hội gồm có mấy tầng lớp? </a:t>
            </a:r>
            <a:r>
              <a:rPr lang="nl-NL" sz="2000" b="1" dirty="0" smtClean="0">
                <a:solidFill>
                  <a:srgbClr val="0070C0"/>
                </a:solidFill>
                <a:latin typeface="Arial" panose="020B0604020202020204" pitchFamily="34" charset="0"/>
                <a:cs typeface="Arial" panose="020B0604020202020204" pitchFamily="34" charset="0"/>
              </a:rPr>
              <a:t>Hãy mô tả công việc của họ?</a:t>
            </a:r>
            <a:endParaRPr lang="en-US" sz="2000" b="1" dirty="0">
              <a:solidFill>
                <a:srgbClr val="0070C0"/>
              </a:solidFill>
              <a:latin typeface="Arial" panose="020B0604020202020204" pitchFamily="34" charset="0"/>
              <a:cs typeface="Arial" panose="020B0604020202020204" pitchFamily="34" charset="0"/>
            </a:endParaRPr>
          </a:p>
          <a:p>
            <a:pPr algn="ctr"/>
            <a:endParaRPr lang="en-US" sz="2000" b="1" dirty="0" smtClean="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
            <a:ext cx="990600" cy="838200"/>
          </a:xfrm>
          <a:prstGeom prst="rect">
            <a:avLst/>
          </a:prstGeom>
        </p:spPr>
      </p:pic>
    </p:spTree>
    <p:extLst>
      <p:ext uri="{BB962C8B-B14F-4D97-AF65-F5344CB8AC3E}">
        <p14:creationId xmlns:p14="http://schemas.microsoft.com/office/powerpoint/2010/main" val="1246259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3" name="TextBox 2"/>
          <p:cNvSpPr txBox="1"/>
          <p:nvPr/>
        </p:nvSpPr>
        <p:spPr>
          <a:xfrm>
            <a:off x="914400" y="1219200"/>
            <a:ext cx="3810000" cy="954107"/>
          </a:xfrm>
          <a:prstGeom prst="rect">
            <a:avLst/>
          </a:prstGeom>
          <a:noFill/>
        </p:spPr>
        <p:txBody>
          <a:bodyPr wrap="square" rtlCol="0">
            <a:spAutoFit/>
          </a:bodyPr>
          <a:lstStyle/>
          <a:p>
            <a:pPr algn="just"/>
            <a:r>
              <a:rPr lang="nl-NL" sz="2800" b="1" dirty="0">
                <a:solidFill>
                  <a:srgbClr val="00B0F0"/>
                </a:solidFill>
              </a:rPr>
              <a:t>II.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800600" y="685800"/>
            <a:ext cx="3733800" cy="2246769"/>
          </a:xfrm>
          <a:prstGeom prst="rect">
            <a:avLst/>
          </a:prstGeom>
          <a:noFill/>
        </p:spPr>
        <p:txBody>
          <a:bodyPr wrap="square" rtlCol="0">
            <a:spAutoFit/>
          </a:bodyPr>
          <a:lstStyle/>
          <a:p>
            <a:pPr algn="just"/>
            <a:r>
              <a:rPr lang="nl-NL" sz="2000" b="1" dirty="0">
                <a:solidFill>
                  <a:srgbClr val="0070C0"/>
                </a:solidFill>
                <a:latin typeface="Arial" panose="020B0604020202020204" pitchFamily="34" charset="0"/>
                <a:cs typeface="Arial" panose="020B0604020202020204" pitchFamily="34" charset="0"/>
              </a:rPr>
              <a:t>1. Hoạt động kinh tế</a:t>
            </a:r>
            <a:endParaRPr lang="en-US" sz="2000" dirty="0">
              <a:solidFill>
                <a:srgbClr val="0070C0"/>
              </a:solidFill>
              <a:latin typeface="Arial" panose="020B0604020202020204" pitchFamily="34" charset="0"/>
              <a:cs typeface="Arial" panose="020B0604020202020204" pitchFamily="34" charset="0"/>
            </a:endParaRPr>
          </a:p>
          <a:p>
            <a:pPr algn="just"/>
            <a:r>
              <a:rPr lang="nl-NL" sz="2000" dirty="0">
                <a:solidFill>
                  <a:srgbClr val="0070C0"/>
                </a:solidFill>
                <a:latin typeface="Arial" panose="020B0604020202020204" pitchFamily="34" charset="0"/>
                <a:cs typeface="Arial" panose="020B0604020202020204" pitchFamily="34" charset="0"/>
              </a:rPr>
              <a:t>- Hoạt động kinh tế chính: Trồng lúa nước, chăn nuôi gia súc, gia cầm, sản xuất hàng thủ công, khai thác các nguồn lợi rùng và biển; buôn bán bằng đường biển.</a:t>
            </a:r>
            <a:endParaRPr lang="en-US" sz="2000" dirty="0">
              <a:solidFill>
                <a:srgbClr val="0070C0"/>
              </a:solidFill>
              <a:latin typeface="Arial" panose="020B0604020202020204" pitchFamily="34" charset="0"/>
              <a:cs typeface="Arial" panose="020B0604020202020204" pitchFamily="34" charset="0"/>
            </a:endParaRPr>
          </a:p>
        </p:txBody>
      </p:sp>
      <p:sp>
        <p:nvSpPr>
          <p:cNvPr id="4" name="TextBox 3"/>
          <p:cNvSpPr txBox="1"/>
          <p:nvPr/>
        </p:nvSpPr>
        <p:spPr>
          <a:xfrm>
            <a:off x="4724400" y="2932569"/>
            <a:ext cx="3810000" cy="1323439"/>
          </a:xfrm>
          <a:prstGeom prst="rect">
            <a:avLst/>
          </a:prstGeom>
          <a:noFill/>
        </p:spPr>
        <p:txBody>
          <a:bodyPr wrap="square" rtlCol="0">
            <a:spAutoFit/>
          </a:bodyPr>
          <a:lstStyle/>
          <a:p>
            <a:pPr algn="just"/>
            <a:r>
              <a:rPr lang="en-US" sz="2000" b="1" dirty="0">
                <a:solidFill>
                  <a:srgbClr val="0070C0"/>
                </a:solidFill>
                <a:latin typeface="Arial" panose="020B0604020202020204" pitchFamily="34" charset="0"/>
                <a:cs typeface="Arial" panose="020B0604020202020204" pitchFamily="34" charset="0"/>
              </a:rPr>
              <a:t>2. </a:t>
            </a:r>
            <a:r>
              <a:rPr lang="en-US" sz="2000" b="1" dirty="0" err="1">
                <a:solidFill>
                  <a:srgbClr val="0070C0"/>
                </a:solidFill>
                <a:latin typeface="Arial" panose="020B0604020202020204" pitchFamily="34" charset="0"/>
                <a:cs typeface="Arial" panose="020B0604020202020204" pitchFamily="34" charset="0"/>
              </a:rPr>
              <a:t>Tổ</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chức</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xã</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hội</a:t>
            </a:r>
            <a:r>
              <a:rPr lang="vi-VN" sz="2000" b="1" dirty="0">
                <a:solidFill>
                  <a:srgbClr val="0070C0"/>
                </a:solidFill>
                <a:latin typeface="Arial" panose="020B0604020202020204" pitchFamily="34" charset="0"/>
                <a:cs typeface="Arial" panose="020B0604020202020204" pitchFamily="34" charset="0"/>
              </a:rPr>
              <a:t>.</a:t>
            </a:r>
            <a:endParaRPr lang="en-US" sz="2000" dirty="0">
              <a:solidFill>
                <a:srgbClr val="0070C0"/>
              </a:solidFill>
              <a:latin typeface="Arial" panose="020B0604020202020204" pitchFamily="34" charset="0"/>
              <a:cs typeface="Arial" panose="020B0604020202020204" pitchFamily="34" charset="0"/>
            </a:endParaRPr>
          </a:p>
          <a:p>
            <a:pPr algn="just"/>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Xã</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hội</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nhiều</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tầng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lớp</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từ</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quý</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tộc</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đến</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thường</a:t>
            </a:r>
            <a:r>
              <a:rPr lang="en-US" sz="2000" dirty="0">
                <a:solidFill>
                  <a:srgbClr val="0070C0"/>
                </a:solidFill>
                <a:latin typeface="Arial" panose="020B0604020202020204" pitchFamily="34" charset="0"/>
                <a:cs typeface="Arial" panose="020B0604020202020204" pitchFamily="34" charset="0"/>
              </a:rPr>
              <a:t> </a:t>
            </a:r>
            <a:r>
              <a:rPr lang="en-US" sz="2000" dirty="0" err="1">
                <a:solidFill>
                  <a:srgbClr val="0070C0"/>
                </a:solidFill>
                <a:latin typeface="Arial" panose="020B0604020202020204" pitchFamily="34" charset="0"/>
                <a:cs typeface="Arial" panose="020B0604020202020204" pitchFamily="34" charset="0"/>
              </a:rPr>
              <a:t>dân</a:t>
            </a:r>
            <a:r>
              <a:rPr lang="en-US" sz="2000" dirty="0">
                <a:solidFill>
                  <a:srgbClr val="0070C0"/>
                </a:solidFill>
                <a:latin typeface="Arial" panose="020B0604020202020204" pitchFamily="34" charset="0"/>
                <a:cs typeface="Arial" panose="020B0604020202020204" pitchFamily="34" charset="0"/>
              </a:rPr>
              <a:t>.</a:t>
            </a:r>
          </a:p>
          <a:p>
            <a:pPr algn="just"/>
            <a:endParaRPr lang="en-US" sz="2000" dirty="0" smtClean="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202466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nl-NL" sz="2800" b="1" dirty="0">
                <a:solidFill>
                  <a:srgbClr val="0070C0"/>
                </a:solidFill>
              </a:rPr>
              <a:t>III. Những thành tựu văn hoá tiêu biểu</a:t>
            </a:r>
            <a:endParaRPr lang="en-US" sz="2800" dirty="0">
              <a:solidFill>
                <a:srgbClr val="0070C0"/>
              </a:solidFill>
            </a:endParaRPr>
          </a:p>
        </p:txBody>
      </p:sp>
      <p:pic>
        <p:nvPicPr>
          <p:cNvPr id="7" name="Picture 6" descr="D:\NĂM HỌC 2021-2022\TỔNG HỢP\maxresdefaul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7272" y="685800"/>
            <a:ext cx="3909528" cy="2438400"/>
          </a:xfrm>
          <a:prstGeom prst="rect">
            <a:avLst/>
          </a:prstGeom>
          <a:noFill/>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7273" y="3124200"/>
            <a:ext cx="1928327" cy="2524125"/>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3128865"/>
            <a:ext cx="1981200" cy="2519460"/>
          </a:xfrm>
          <a:prstGeom prst="rect">
            <a:avLst/>
          </a:prstGeom>
        </p:spPr>
      </p:pic>
    </p:spTree>
    <p:extLst>
      <p:ext uri="{BB962C8B-B14F-4D97-AF65-F5344CB8AC3E}">
        <p14:creationId xmlns:p14="http://schemas.microsoft.com/office/powerpoint/2010/main" val="1841901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par>
                                <p:cTn id="13" presetID="1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plus(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572000"/>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a16="http://schemas.microsoft.com/office/drawing/2014/main" xmlns="" id="{B24580CB-6B21-44FA-ACD8-715A373D6D62}"/>
              </a:ext>
            </a:extLst>
          </p:cNvPr>
          <p:cNvSpPr/>
          <p:nvPr/>
        </p:nvSpPr>
        <p:spPr>
          <a:xfrm>
            <a:off x="0" y="2286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1600200"/>
            <a:ext cx="7162800" cy="830997"/>
          </a:xfrm>
          <a:prstGeom prst="rect">
            <a:avLst/>
          </a:prstGeom>
          <a:noFill/>
        </p:spPr>
        <p:txBody>
          <a:bodyPr wrap="square" rtlCol="0">
            <a:spAutoFit/>
          </a:bodyPr>
          <a:lstStyle/>
          <a:p>
            <a:pPr algn="ct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bảng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với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chủ</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đề</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là</a:t>
            </a:r>
            <a:r>
              <a:rPr lang="en-US" sz="2400" b="1" dirty="0" smtClean="0">
                <a:latin typeface="Arial" panose="020B0604020202020204" pitchFamily="34" charset="0"/>
                <a:cs typeface="Arial" panose="020B0604020202020204" pitchFamily="34" charset="0"/>
              </a:rPr>
              <a:t> : </a:t>
            </a:r>
            <a:r>
              <a:rPr lang="en-US" sz="2400" b="1" dirty="0" err="1" smtClean="0">
                <a:latin typeface="Arial" panose="020B0604020202020204" pitchFamily="34" charset="0"/>
                <a:cs typeface="Arial" panose="020B0604020202020204" pitchFamily="34" charset="0"/>
              </a:rPr>
              <a:t>Thành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tựu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văn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hóa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tiêu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biểu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người</a:t>
            </a:r>
            <a:r>
              <a:rPr lang="en-US" sz="2400" b="1" dirty="0" smtClean="0">
                <a:latin typeface="Arial" panose="020B0604020202020204" pitchFamily="34" charset="0"/>
                <a:cs typeface="Arial" panose="020B0604020202020204" pitchFamily="34" charset="0"/>
              </a:rPr>
              <a:t> Cham-pa</a:t>
            </a:r>
            <a:endParaRPr lang="en-US" sz="2400" b="1"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12817849"/>
              </p:ext>
            </p:extLst>
          </p:nvPr>
        </p:nvGraphicFramePr>
        <p:xfrm>
          <a:off x="1371600" y="2895600"/>
          <a:ext cx="6096000" cy="150199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4000"/>
                <a:gridCol w="1524000"/>
                <a:gridCol w="1524000"/>
                <a:gridCol w="1524000"/>
              </a:tblGrid>
              <a:tr h="609600">
                <a:tc>
                  <a:txBody>
                    <a:bodyPr/>
                    <a:lstStyle/>
                    <a:p>
                      <a:pPr algn="ctr"/>
                      <a:r>
                        <a:rPr lang="en-US" sz="3200" dirty="0" smtClean="0">
                          <a:latin typeface="Arial" panose="020B0604020202020204" pitchFamily="34" charset="0"/>
                          <a:cs typeface="Arial" panose="020B0604020202020204" pitchFamily="34" charset="0"/>
                        </a:rPr>
                        <a:t>K </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 W</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L</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H</a:t>
                      </a:r>
                      <a:endParaRPr lang="en-US" sz="3200" dirty="0">
                        <a:latin typeface="Arial" panose="020B0604020202020204" pitchFamily="34" charset="0"/>
                        <a:cs typeface="Arial" panose="020B0604020202020204" pitchFamily="34" charset="0"/>
                      </a:endParaRPr>
                    </a:p>
                  </a:txBody>
                  <a:tcPr/>
                </a:tc>
              </a:tr>
              <a:tr h="89239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bl>
          </a:graphicData>
        </a:graphic>
      </p:graphicFrame>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1"/>
            <a:ext cx="990600" cy="838200"/>
          </a:xfrm>
          <a:prstGeom prst="rect">
            <a:avLst/>
          </a:prstGeom>
        </p:spPr>
      </p:pic>
    </p:spTree>
    <p:extLst>
      <p:ext uri="{BB962C8B-B14F-4D97-AF65-F5344CB8AC3E}">
        <p14:creationId xmlns:p14="http://schemas.microsoft.com/office/powerpoint/2010/main" val="3967376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nl-NL" sz="2800" b="1" dirty="0">
                <a:solidFill>
                  <a:srgbClr val="92D050"/>
                </a:solidFill>
              </a:rPr>
              <a:t>III. Những thành tựu văn hoá tiêu biểu</a:t>
            </a:r>
            <a:endParaRPr lang="en-US" sz="2800" dirty="0">
              <a:solidFill>
                <a:srgbClr val="92D050"/>
              </a:solidFill>
            </a:endParaRPr>
          </a:p>
        </p:txBody>
      </p:sp>
      <p:sp>
        <p:nvSpPr>
          <p:cNvPr id="2" name="TextBox 1"/>
          <p:cNvSpPr txBox="1"/>
          <p:nvPr/>
        </p:nvSpPr>
        <p:spPr>
          <a:xfrm>
            <a:off x="4804064" y="685800"/>
            <a:ext cx="3657600" cy="5016758"/>
          </a:xfrm>
          <a:prstGeom prst="rect">
            <a:avLst/>
          </a:prstGeom>
          <a:noFill/>
        </p:spPr>
        <p:txBody>
          <a:bodyPr wrap="square" rtlCol="0">
            <a:spAutoFit/>
          </a:bodyPr>
          <a:lstStyle/>
          <a:p>
            <a:pPr algn="just"/>
            <a:r>
              <a:rPr lang="nl-NL" sz="2000" b="1" dirty="0">
                <a:solidFill>
                  <a:srgbClr val="00B0F0"/>
                </a:solidFill>
                <a:latin typeface="Arial" panose="020B0604020202020204" pitchFamily="34" charset="0"/>
                <a:cs typeface="Arial" panose="020B0604020202020204" pitchFamily="34" charset="0"/>
              </a:rPr>
              <a:t>- Chữ viết</a:t>
            </a:r>
            <a:endParaRPr lang="en-US" sz="2000" dirty="0">
              <a:solidFill>
                <a:srgbClr val="00B0F0"/>
              </a:solidFill>
              <a:latin typeface="Arial" panose="020B0604020202020204" pitchFamily="34" charset="0"/>
              <a:cs typeface="Arial" panose="020B0604020202020204" pitchFamily="34" charset="0"/>
            </a:endParaRPr>
          </a:p>
          <a:p>
            <a:pPr algn="just"/>
            <a:r>
              <a:rPr lang="nl-NL" sz="2000" dirty="0">
                <a:solidFill>
                  <a:srgbClr val="00B0F0"/>
                </a:solidFill>
                <a:latin typeface="Arial" panose="020B0604020202020204" pitchFamily="34" charset="0"/>
                <a:cs typeface="Arial" panose="020B0604020202020204" pitchFamily="34" charset="0"/>
              </a:rPr>
              <a:t>     + Sáng tạo ra chữ viết riêng trên cơ sở chữ Phạn (chữ Chăm cổ, thế kỉ IV).</a:t>
            </a:r>
            <a:endParaRPr lang="en-US" sz="2000" dirty="0">
              <a:solidFill>
                <a:srgbClr val="00B0F0"/>
              </a:solidFill>
              <a:latin typeface="Arial" panose="020B0604020202020204" pitchFamily="34" charset="0"/>
              <a:cs typeface="Arial" panose="020B0604020202020204" pitchFamily="34" charset="0"/>
            </a:endParaRPr>
          </a:p>
          <a:p>
            <a:pPr algn="just"/>
            <a:r>
              <a:rPr lang="nl-NL" sz="2000" b="1" dirty="0">
                <a:solidFill>
                  <a:srgbClr val="00B0F0"/>
                </a:solidFill>
                <a:latin typeface="Arial" panose="020B0604020202020204" pitchFamily="34" charset="0"/>
                <a:cs typeface="Arial" panose="020B0604020202020204" pitchFamily="34" charset="0"/>
              </a:rPr>
              <a:t>- Tôn giáo:</a:t>
            </a:r>
            <a:endParaRPr lang="en-US" sz="2000" dirty="0">
              <a:solidFill>
                <a:srgbClr val="00B0F0"/>
              </a:solidFill>
              <a:latin typeface="Arial" panose="020B0604020202020204" pitchFamily="34" charset="0"/>
              <a:cs typeface="Arial" panose="020B0604020202020204" pitchFamily="34" charset="0"/>
            </a:endParaRPr>
          </a:p>
          <a:p>
            <a:pPr algn="just"/>
            <a:r>
              <a:rPr lang="nl-NL" sz="2000" dirty="0">
                <a:solidFill>
                  <a:srgbClr val="00B0F0"/>
                </a:solidFill>
                <a:latin typeface="Arial" panose="020B0604020202020204" pitchFamily="34" charset="0"/>
                <a:cs typeface="Arial" panose="020B0604020202020204" pitchFamily="34" charset="0"/>
              </a:rPr>
              <a:t>Du nhập Bà La Môn và Phật giáo.</a:t>
            </a:r>
            <a:endParaRPr lang="en-US" sz="2000" dirty="0">
              <a:solidFill>
                <a:srgbClr val="00B0F0"/>
              </a:solidFill>
              <a:latin typeface="Arial" panose="020B0604020202020204" pitchFamily="34" charset="0"/>
              <a:cs typeface="Arial" panose="020B0604020202020204" pitchFamily="34" charset="0"/>
            </a:endParaRPr>
          </a:p>
          <a:p>
            <a:pPr algn="just"/>
            <a:r>
              <a:rPr lang="nl-NL" sz="2000" b="1" dirty="0">
                <a:solidFill>
                  <a:srgbClr val="00B0F0"/>
                </a:solidFill>
                <a:latin typeface="Arial" panose="020B0604020202020204" pitchFamily="34" charset="0"/>
                <a:cs typeface="Arial" panose="020B0604020202020204" pitchFamily="34" charset="0"/>
              </a:rPr>
              <a:t>- Kiến trúc và điêu khắc:</a:t>
            </a:r>
            <a:r>
              <a:rPr lang="nl-NL" sz="2000" dirty="0">
                <a:solidFill>
                  <a:srgbClr val="00B0F0"/>
                </a:solidFill>
                <a:latin typeface="Arial" panose="020B0604020202020204" pitchFamily="34" charset="0"/>
                <a:cs typeface="Arial" panose="020B0604020202020204" pitchFamily="34" charset="0"/>
              </a:rPr>
              <a:t> Gắn với các công trình tôn giáo đặc sắc, trở thành di sản văn hoá tiêu biểu (Thánh địa Mỹ Sơn,...).</a:t>
            </a:r>
            <a:endParaRPr lang="en-US" sz="2000" dirty="0">
              <a:solidFill>
                <a:srgbClr val="00B0F0"/>
              </a:solidFill>
              <a:latin typeface="Arial" panose="020B0604020202020204" pitchFamily="34" charset="0"/>
              <a:cs typeface="Arial" panose="020B0604020202020204" pitchFamily="34" charset="0"/>
            </a:endParaRPr>
          </a:p>
          <a:p>
            <a:pPr algn="just"/>
            <a:r>
              <a:rPr lang="nl-NL" sz="2000" dirty="0">
                <a:solidFill>
                  <a:srgbClr val="00B0F0"/>
                </a:solidFill>
                <a:latin typeface="Arial" panose="020B0604020202020204" pitchFamily="34" charset="0"/>
                <a:cs typeface="Arial" panose="020B0604020202020204" pitchFamily="34" charset="0"/>
              </a:rPr>
              <a:t>- </a:t>
            </a:r>
            <a:r>
              <a:rPr lang="en-US" sz="2000" b="1" dirty="0" err="1">
                <a:solidFill>
                  <a:srgbClr val="00B0F0"/>
                </a:solidFill>
                <a:latin typeface="Arial" panose="020B0604020202020204" pitchFamily="34" charset="0"/>
                <a:cs typeface="Arial" panose="020B0604020202020204" pitchFamily="34" charset="0"/>
              </a:rPr>
              <a:t>Âm</a:t>
            </a:r>
            <a:r>
              <a:rPr lang="en-US" sz="2000" b="1" dirty="0">
                <a:solidFill>
                  <a:srgbClr val="00B0F0"/>
                </a:solidFill>
                <a:latin typeface="Arial" panose="020B0604020202020204" pitchFamily="34" charset="0"/>
                <a:cs typeface="Arial" panose="020B0604020202020204" pitchFamily="34" charset="0"/>
              </a:rPr>
              <a:t> </a:t>
            </a:r>
            <a:r>
              <a:rPr lang="en-US" sz="2000" b="1" dirty="0" err="1">
                <a:solidFill>
                  <a:srgbClr val="00B0F0"/>
                </a:solidFill>
                <a:latin typeface="Arial" panose="020B0604020202020204" pitchFamily="34" charset="0"/>
                <a:cs typeface="Arial" panose="020B0604020202020204" pitchFamily="34" charset="0"/>
              </a:rPr>
              <a:t>nhạc</a:t>
            </a:r>
            <a:r>
              <a:rPr lang="en-US" sz="2000" b="1" dirty="0">
                <a:solidFill>
                  <a:srgbClr val="00B0F0"/>
                </a:solidFill>
                <a:latin typeface="Arial" panose="020B0604020202020204" pitchFamily="34" charset="0"/>
                <a:cs typeface="Arial" panose="020B0604020202020204" pitchFamily="34" charset="0"/>
              </a:rPr>
              <a:t> </a:t>
            </a:r>
            <a:r>
              <a:rPr lang="en-US" sz="2000" b="1" dirty="0" err="1">
                <a:solidFill>
                  <a:srgbClr val="00B0F0"/>
                </a:solidFill>
                <a:latin typeface="Arial" panose="020B0604020202020204" pitchFamily="34" charset="0"/>
                <a:cs typeface="Arial" panose="020B0604020202020204" pitchFamily="34" charset="0"/>
              </a:rPr>
              <a:t>và</a:t>
            </a:r>
            <a:r>
              <a:rPr lang="en-US" sz="2000" b="1" dirty="0">
                <a:solidFill>
                  <a:srgbClr val="00B0F0"/>
                </a:solidFill>
                <a:latin typeface="Arial" panose="020B0604020202020204" pitchFamily="34" charset="0"/>
                <a:cs typeface="Arial" panose="020B0604020202020204" pitchFamily="34" charset="0"/>
              </a:rPr>
              <a:t> </a:t>
            </a:r>
            <a:r>
              <a:rPr lang="en-US" sz="2000" b="1" dirty="0" err="1">
                <a:solidFill>
                  <a:srgbClr val="00B0F0"/>
                </a:solidFill>
                <a:latin typeface="Arial" panose="020B0604020202020204" pitchFamily="34" charset="0"/>
                <a:cs typeface="Arial" panose="020B0604020202020204" pitchFamily="34" charset="0"/>
              </a:rPr>
              <a:t>múa</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để</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phục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vụ</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nghi</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lễ</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tôn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giáo</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nên</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tạo</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ra</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một</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tầng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lớp</a:t>
            </a:r>
            <a:r>
              <a:rPr lang="en-US" sz="2000" dirty="0">
                <a:solidFill>
                  <a:srgbClr val="00B0F0"/>
                </a:solidFill>
                <a:latin typeface="Arial" panose="020B0604020202020204" pitchFamily="34" charset="0"/>
                <a:cs typeface="Arial" panose="020B0604020202020204" pitchFamily="34" charset="0"/>
              </a:rPr>
              <a:t> </a:t>
            </a:r>
            <a:r>
              <a:rPr lang="en-US" sz="2000" dirty="0" err="1" smtClean="0">
                <a:solidFill>
                  <a:srgbClr val="00B0F0"/>
                </a:solidFill>
                <a:latin typeface="Arial" panose="020B0604020202020204" pitchFamily="34" charset="0"/>
                <a:cs typeface="Arial" panose="020B0604020202020204" pitchFamily="34" charset="0"/>
              </a:rPr>
              <a:t>đông</a:t>
            </a:r>
            <a:r>
              <a:rPr lang="en-US" sz="2000" dirty="0" smtClean="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đảo</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nhạc</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công</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vũ</a:t>
            </a:r>
            <a:r>
              <a:rPr lang="en-US" sz="2000" dirty="0">
                <a:solidFill>
                  <a:srgbClr val="00B0F0"/>
                </a:solidFill>
                <a:latin typeface="Arial" panose="020B0604020202020204" pitchFamily="34" charset="0"/>
                <a:cs typeface="Arial" panose="020B0604020202020204" pitchFamily="34" charset="0"/>
              </a:rPr>
              <a:t> </a:t>
            </a:r>
            <a:r>
              <a:rPr lang="en-US" sz="2000" dirty="0" err="1">
                <a:solidFill>
                  <a:srgbClr val="00B0F0"/>
                </a:solidFill>
                <a:latin typeface="Arial" panose="020B0604020202020204" pitchFamily="34" charset="0"/>
                <a:cs typeface="Arial" panose="020B0604020202020204" pitchFamily="34" charset="0"/>
              </a:rPr>
              <a:t>nữ</a:t>
            </a:r>
            <a:r>
              <a:rPr lang="en-US" sz="2000" dirty="0">
                <a:solidFill>
                  <a:srgbClr val="00B0F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05364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circle(in)">
                                      <p:cBhvr>
                                        <p:cTn id="3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873712"/>
            <a:ext cx="5256584" cy="3491393"/>
          </a:xfrm>
          <a:prstGeom prst="rect">
            <a:avLst/>
          </a:prstGeom>
        </p:spPr>
      </p:pic>
      <p:sp>
        <p:nvSpPr>
          <p:cNvPr id="30" name="TextBox 68"/>
          <p:cNvSpPr txBox="1">
            <a:spLocks/>
          </p:cNvSpPr>
          <p:nvPr/>
        </p:nvSpPr>
        <p:spPr>
          <a:xfrm>
            <a:off x="4483468" y="2902673"/>
            <a:ext cx="2608813" cy="1620125"/>
          </a:xfrm>
          <a:prstGeom prst="rect">
            <a:avLst/>
          </a:prstGeom>
        </p:spPr>
        <p:txBody>
          <a:bodyPr vert="horz" wrap="square" lIns="0" tIns="72000" rIns="0" bIns="0" anchor="t" anchorCtr="1">
            <a:normAutofit/>
          </a:bodyPr>
          <a:lstStyle/>
          <a:p>
            <a:pPr>
              <a:lnSpc>
                <a:spcPct val="120000"/>
              </a:lnSpc>
              <a:defRPr/>
            </a:pPr>
            <a:endParaRPr lang="zh-CN" altLang="en-US" sz="1000" dirty="0">
              <a:solidFill>
                <a:srgbClr val="000000">
                  <a:lumMod val="75000"/>
                  <a:lumOff val="25000"/>
                </a:srgb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sp>
        <p:nvSpPr>
          <p:cNvPr id="2" name="TextBox 1">
            <a:extLst>
              <a:ext uri="{FF2B5EF4-FFF2-40B4-BE49-F238E27FC236}">
                <a16:creationId xmlns:a16="http://schemas.microsoft.com/office/drawing/2014/main" xmlns="" id="{65CDB1A3-9A7A-4425-A5F7-336080DB8C40}"/>
              </a:ext>
            </a:extLst>
          </p:cNvPr>
          <p:cNvSpPr txBox="1"/>
          <p:nvPr/>
        </p:nvSpPr>
        <p:spPr>
          <a:xfrm>
            <a:off x="3505200" y="1792766"/>
            <a:ext cx="3082280" cy="584775"/>
          </a:xfrm>
          <a:prstGeom prst="rect">
            <a:avLst/>
          </a:prstGeom>
          <a:noFill/>
        </p:spPr>
        <p:txBody>
          <a:bodyPr wrap="square" rtlCol="0">
            <a:spAutoFit/>
          </a:bodyPr>
          <a:lstStyle/>
          <a:p>
            <a:pPr algn="ctr">
              <a:defRPr/>
            </a:pPr>
            <a:r>
              <a:rPr 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a:t>
            </a:r>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TẬP</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1"/>
            <a:ext cx="990600" cy="838200"/>
          </a:xfrm>
          <a:prstGeom prst="rect">
            <a:avLst/>
          </a:prstGeom>
        </p:spPr>
      </p:pic>
    </p:spTree>
    <p:extLst>
      <p:ext uri="{BB962C8B-B14F-4D97-AF65-F5344CB8AC3E}">
        <p14:creationId xmlns:p14="http://schemas.microsoft.com/office/powerpoint/2010/main" val="901116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6200" y="1219200"/>
            <a:ext cx="876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2400" b="1" dirty="0" err="1">
                <a:solidFill>
                  <a:srgbClr val="00B050"/>
                </a:solidFill>
              </a:rPr>
              <a:t>Câu</a:t>
            </a:r>
            <a:r>
              <a:rPr lang="en-US" sz="2400" b="1" dirty="0">
                <a:solidFill>
                  <a:srgbClr val="00B050"/>
                </a:solidFill>
              </a:rPr>
              <a:t> 1: </a:t>
            </a:r>
            <a:r>
              <a:rPr lang="en-US" sz="2400" i="1" dirty="0" err="1">
                <a:solidFill>
                  <a:srgbClr val="00B050"/>
                </a:solidFill>
              </a:rPr>
              <a:t>Hoạt</a:t>
            </a:r>
            <a:r>
              <a:rPr lang="en-US" sz="2400" i="1" dirty="0">
                <a:solidFill>
                  <a:srgbClr val="00B050"/>
                </a:solidFill>
              </a:rPr>
              <a:t> </a:t>
            </a:r>
            <a:r>
              <a:rPr lang="en-US" sz="2400" i="1" dirty="0" err="1">
                <a:solidFill>
                  <a:srgbClr val="00B050"/>
                </a:solidFill>
              </a:rPr>
              <a:t>động</a:t>
            </a:r>
            <a:r>
              <a:rPr lang="en-US" sz="2400" i="1" dirty="0">
                <a:solidFill>
                  <a:srgbClr val="00B050"/>
                </a:solidFill>
              </a:rPr>
              <a:t> </a:t>
            </a:r>
            <a:r>
              <a:rPr lang="en-US" sz="2400" i="1" dirty="0" err="1">
                <a:solidFill>
                  <a:srgbClr val="00B050"/>
                </a:solidFill>
              </a:rPr>
              <a:t>kinh</a:t>
            </a:r>
            <a:r>
              <a:rPr lang="en-US" sz="2400" i="1" dirty="0">
                <a:solidFill>
                  <a:srgbClr val="00B050"/>
                </a:solidFill>
              </a:rPr>
              <a:t> </a:t>
            </a:r>
            <a:r>
              <a:rPr lang="en-US" sz="2400" i="1" dirty="0" err="1">
                <a:solidFill>
                  <a:srgbClr val="00B050"/>
                </a:solidFill>
              </a:rPr>
              <a:t>tế</a:t>
            </a:r>
            <a:r>
              <a:rPr lang="en-US" sz="2400" i="1" dirty="0">
                <a:solidFill>
                  <a:srgbClr val="00B050"/>
                </a:solidFill>
              </a:rPr>
              <a:t> </a:t>
            </a:r>
            <a:r>
              <a:rPr lang="en-US" sz="2400" i="1" dirty="0" err="1">
                <a:solidFill>
                  <a:srgbClr val="00B050"/>
                </a:solidFill>
              </a:rPr>
              <a:t>của</a:t>
            </a:r>
            <a:r>
              <a:rPr lang="en-US" sz="2400" i="1" dirty="0">
                <a:solidFill>
                  <a:srgbClr val="00B050"/>
                </a:solidFill>
              </a:rPr>
              <a:t> </a:t>
            </a:r>
            <a:r>
              <a:rPr lang="en-US" sz="2400" i="1" dirty="0" err="1">
                <a:solidFill>
                  <a:srgbClr val="00B050"/>
                </a:solidFill>
              </a:rPr>
              <a:t>cư</a:t>
            </a:r>
            <a:r>
              <a:rPr lang="en-US" sz="2400" i="1" dirty="0">
                <a:solidFill>
                  <a:srgbClr val="00B050"/>
                </a:solidFill>
              </a:rPr>
              <a:t> </a:t>
            </a:r>
            <a:r>
              <a:rPr lang="en-US" sz="2400" i="1" dirty="0" err="1">
                <a:solidFill>
                  <a:srgbClr val="00B050"/>
                </a:solidFill>
              </a:rPr>
              <a:t>dân</a:t>
            </a:r>
            <a:r>
              <a:rPr lang="en-US" sz="2400" i="1" dirty="0">
                <a:solidFill>
                  <a:srgbClr val="00B050"/>
                </a:solidFill>
              </a:rPr>
              <a:t> </a:t>
            </a:r>
            <a:r>
              <a:rPr lang="en-US" sz="2400" i="1" dirty="0" err="1">
                <a:solidFill>
                  <a:srgbClr val="00B050"/>
                </a:solidFill>
              </a:rPr>
              <a:t>Chăm</a:t>
            </a:r>
            <a:r>
              <a:rPr lang="en-US" sz="2400" i="1" dirty="0">
                <a:solidFill>
                  <a:srgbClr val="00B050"/>
                </a:solidFill>
              </a:rPr>
              <a:t>-pa </a:t>
            </a:r>
            <a:r>
              <a:rPr lang="en-US" sz="2400" i="1" dirty="0" err="1">
                <a:solidFill>
                  <a:srgbClr val="00B050"/>
                </a:solidFill>
              </a:rPr>
              <a:t>xưa</a:t>
            </a:r>
            <a:r>
              <a:rPr lang="en-US" sz="2400" i="1" dirty="0">
                <a:solidFill>
                  <a:srgbClr val="00B050"/>
                </a:solidFill>
              </a:rPr>
              <a:t> </a:t>
            </a:r>
            <a:r>
              <a:rPr lang="en-US" sz="2400" i="1" dirty="0" err="1">
                <a:solidFill>
                  <a:srgbClr val="00B050"/>
                </a:solidFill>
              </a:rPr>
              <a:t>gắn</a:t>
            </a:r>
            <a:r>
              <a:rPr lang="en-US" sz="2400" i="1" dirty="0">
                <a:solidFill>
                  <a:srgbClr val="00B050"/>
                </a:solidFill>
              </a:rPr>
              <a:t> </a:t>
            </a:r>
            <a:r>
              <a:rPr lang="en-US" sz="2400" i="1" dirty="0" err="1">
                <a:solidFill>
                  <a:srgbClr val="00B050"/>
                </a:solidFill>
              </a:rPr>
              <a:t>với</a:t>
            </a:r>
            <a:r>
              <a:rPr lang="en-US" sz="2400" i="1" dirty="0">
                <a:solidFill>
                  <a:srgbClr val="00B050"/>
                </a:solidFill>
              </a:rPr>
              <a:t> </a:t>
            </a:r>
            <a:r>
              <a:rPr lang="en-US" sz="2400" i="1" dirty="0" err="1">
                <a:solidFill>
                  <a:srgbClr val="00B050"/>
                </a:solidFill>
              </a:rPr>
              <a:t>biển</a:t>
            </a:r>
            <a:r>
              <a:rPr lang="en-US" sz="2400" i="1" dirty="0">
                <a:solidFill>
                  <a:srgbClr val="00B050"/>
                </a:solidFill>
              </a:rPr>
              <a:t> </a:t>
            </a:r>
            <a:r>
              <a:rPr lang="en-US" sz="2400" i="1" dirty="0" err="1">
                <a:solidFill>
                  <a:srgbClr val="00B050"/>
                </a:solidFill>
              </a:rPr>
              <a:t>như</a:t>
            </a:r>
            <a:r>
              <a:rPr lang="en-US" sz="2400" i="1" dirty="0">
                <a:solidFill>
                  <a:srgbClr val="00B050"/>
                </a:solidFill>
              </a:rPr>
              <a:t> </a:t>
            </a:r>
            <a:r>
              <a:rPr lang="en-US" sz="2400" i="1" dirty="0" err="1">
                <a:solidFill>
                  <a:srgbClr val="00B050"/>
                </a:solidFill>
              </a:rPr>
              <a:t>thế</a:t>
            </a:r>
            <a:r>
              <a:rPr lang="en-US" sz="2400" i="1" dirty="0">
                <a:solidFill>
                  <a:srgbClr val="00B050"/>
                </a:solidFill>
              </a:rPr>
              <a:t> </a:t>
            </a:r>
            <a:r>
              <a:rPr lang="en-US" sz="2400" i="1" dirty="0" err="1">
                <a:solidFill>
                  <a:srgbClr val="00B050"/>
                </a:solidFill>
              </a:rPr>
              <a:t>nào</a:t>
            </a:r>
            <a:r>
              <a:rPr lang="en-US" sz="2400" i="1" dirty="0">
                <a:solidFill>
                  <a:srgbClr val="00B050"/>
                </a:solidFill>
              </a:rPr>
              <a:t>?</a:t>
            </a:r>
            <a:endParaRPr lang="en-US" sz="2400" dirty="0">
              <a:solidFill>
                <a:srgbClr val="00B050"/>
              </a:solidFill>
            </a:endParaRPr>
          </a:p>
          <a:p>
            <a:r>
              <a:rPr lang="en-US" sz="2400" b="1" dirty="0" err="1">
                <a:solidFill>
                  <a:srgbClr val="00B050"/>
                </a:solidFill>
              </a:rPr>
              <a:t>Câu</a:t>
            </a:r>
            <a:r>
              <a:rPr lang="en-US" sz="2400" b="1" dirty="0">
                <a:solidFill>
                  <a:srgbClr val="00B050"/>
                </a:solidFill>
              </a:rPr>
              <a:t> 2: </a:t>
            </a:r>
            <a:r>
              <a:rPr lang="en-US" sz="2400" i="1" dirty="0" err="1">
                <a:solidFill>
                  <a:srgbClr val="00B050"/>
                </a:solidFill>
              </a:rPr>
              <a:t>Em</a:t>
            </a:r>
            <a:r>
              <a:rPr lang="en-US" sz="2400" i="1" dirty="0">
                <a:solidFill>
                  <a:srgbClr val="00B050"/>
                </a:solidFill>
              </a:rPr>
              <a:t> </a:t>
            </a:r>
            <a:r>
              <a:rPr lang="en-US" sz="2400" i="1" dirty="0" err="1">
                <a:solidFill>
                  <a:srgbClr val="00B050"/>
                </a:solidFill>
              </a:rPr>
              <a:t>hãy</a:t>
            </a:r>
            <a:r>
              <a:rPr lang="en-US" sz="2400" i="1" dirty="0">
                <a:solidFill>
                  <a:srgbClr val="00B050"/>
                </a:solidFill>
              </a:rPr>
              <a:t> </a:t>
            </a:r>
            <a:r>
              <a:rPr lang="en-US" sz="2400" i="1" dirty="0" err="1">
                <a:solidFill>
                  <a:srgbClr val="00B050"/>
                </a:solidFill>
              </a:rPr>
              <a:t>nêu</a:t>
            </a:r>
            <a:r>
              <a:rPr lang="en-US" sz="2400" i="1" dirty="0">
                <a:solidFill>
                  <a:srgbClr val="00B050"/>
                </a:solidFill>
              </a:rPr>
              <a:t> </a:t>
            </a:r>
            <a:r>
              <a:rPr lang="en-US" sz="2400" i="1" dirty="0" err="1">
                <a:solidFill>
                  <a:srgbClr val="00B050"/>
                </a:solidFill>
              </a:rPr>
              <a:t>những</a:t>
            </a:r>
            <a:r>
              <a:rPr lang="en-US" sz="2400" i="1" dirty="0">
                <a:solidFill>
                  <a:srgbClr val="00B050"/>
                </a:solidFill>
              </a:rPr>
              <a:t> </a:t>
            </a:r>
            <a:r>
              <a:rPr lang="en-US" sz="2400" i="1" dirty="0" err="1">
                <a:solidFill>
                  <a:srgbClr val="00B050"/>
                </a:solidFill>
              </a:rPr>
              <a:t>hoạt</a:t>
            </a:r>
            <a:r>
              <a:rPr lang="en-US" sz="2400" i="1" dirty="0">
                <a:solidFill>
                  <a:srgbClr val="00B050"/>
                </a:solidFill>
              </a:rPr>
              <a:t> </a:t>
            </a:r>
            <a:r>
              <a:rPr lang="en-US" sz="2400" i="1" dirty="0" err="1">
                <a:solidFill>
                  <a:srgbClr val="00B050"/>
                </a:solidFill>
              </a:rPr>
              <a:t>động</a:t>
            </a:r>
            <a:r>
              <a:rPr lang="en-US" sz="2400" i="1" dirty="0">
                <a:solidFill>
                  <a:srgbClr val="00B050"/>
                </a:solidFill>
              </a:rPr>
              <a:t> </a:t>
            </a:r>
            <a:r>
              <a:rPr lang="en-US" sz="2400" i="1" dirty="0" err="1">
                <a:solidFill>
                  <a:srgbClr val="00B050"/>
                </a:solidFill>
              </a:rPr>
              <a:t>kinh</a:t>
            </a:r>
            <a:r>
              <a:rPr lang="en-US" sz="2400" i="1" dirty="0">
                <a:solidFill>
                  <a:srgbClr val="00B050"/>
                </a:solidFill>
              </a:rPr>
              <a:t> </a:t>
            </a:r>
            <a:r>
              <a:rPr lang="en-US" sz="2400" i="1" dirty="0" err="1">
                <a:solidFill>
                  <a:srgbClr val="00B050"/>
                </a:solidFill>
              </a:rPr>
              <a:t>tế</a:t>
            </a:r>
            <a:r>
              <a:rPr lang="en-US" sz="2400" i="1" dirty="0">
                <a:solidFill>
                  <a:srgbClr val="00B050"/>
                </a:solidFill>
              </a:rPr>
              <a:t> </a:t>
            </a:r>
            <a:r>
              <a:rPr lang="en-US" sz="2400" i="1" dirty="0" err="1">
                <a:solidFill>
                  <a:srgbClr val="00B050"/>
                </a:solidFill>
              </a:rPr>
              <a:t>chủ</a:t>
            </a:r>
            <a:r>
              <a:rPr lang="en-US" sz="2400" i="1" dirty="0">
                <a:solidFill>
                  <a:srgbClr val="00B050"/>
                </a:solidFill>
              </a:rPr>
              <a:t> </a:t>
            </a:r>
            <a:r>
              <a:rPr lang="en-US" sz="2400" i="1" dirty="0" err="1">
                <a:solidFill>
                  <a:srgbClr val="00B050"/>
                </a:solidFill>
              </a:rPr>
              <a:t>yếu</a:t>
            </a:r>
            <a:r>
              <a:rPr lang="en-US" sz="2400" i="1" dirty="0">
                <a:solidFill>
                  <a:srgbClr val="00B050"/>
                </a:solidFill>
              </a:rPr>
              <a:t> </a:t>
            </a:r>
            <a:r>
              <a:rPr lang="en-US" sz="2400" i="1" dirty="0" err="1">
                <a:solidFill>
                  <a:srgbClr val="00B050"/>
                </a:solidFill>
              </a:rPr>
              <a:t>của</a:t>
            </a:r>
            <a:r>
              <a:rPr lang="en-US" sz="2400" i="1" dirty="0">
                <a:solidFill>
                  <a:srgbClr val="00B050"/>
                </a:solidFill>
              </a:rPr>
              <a:t> </a:t>
            </a:r>
            <a:r>
              <a:rPr lang="en-US" sz="2400" i="1" dirty="0" err="1">
                <a:solidFill>
                  <a:srgbClr val="00B050"/>
                </a:solidFill>
              </a:rPr>
              <a:t>cư</a:t>
            </a:r>
            <a:r>
              <a:rPr lang="en-US" sz="2400" i="1" dirty="0">
                <a:solidFill>
                  <a:srgbClr val="00B050"/>
                </a:solidFill>
              </a:rPr>
              <a:t> </a:t>
            </a:r>
            <a:r>
              <a:rPr lang="en-US" sz="2400" i="1" dirty="0" err="1">
                <a:solidFill>
                  <a:srgbClr val="00B050"/>
                </a:solidFill>
              </a:rPr>
              <a:t>dân</a:t>
            </a:r>
            <a:r>
              <a:rPr lang="en-US" sz="2400" i="1" dirty="0">
                <a:solidFill>
                  <a:srgbClr val="00B050"/>
                </a:solidFill>
              </a:rPr>
              <a:t> </a:t>
            </a:r>
            <a:r>
              <a:rPr lang="en-US" sz="2400" i="1" dirty="0" err="1">
                <a:solidFill>
                  <a:srgbClr val="00B050"/>
                </a:solidFill>
              </a:rPr>
              <a:t>Chăm</a:t>
            </a:r>
            <a:r>
              <a:rPr lang="en-US" sz="2400" i="1" dirty="0">
                <a:solidFill>
                  <a:srgbClr val="00B050"/>
                </a:solidFill>
              </a:rPr>
              <a:t>-pa. </a:t>
            </a:r>
            <a:r>
              <a:rPr lang="en-US" sz="2400" i="1" dirty="0" err="1">
                <a:solidFill>
                  <a:srgbClr val="00B050"/>
                </a:solidFill>
              </a:rPr>
              <a:t>Hoạt</a:t>
            </a:r>
            <a:r>
              <a:rPr lang="en-US" sz="2400" i="1" dirty="0">
                <a:solidFill>
                  <a:srgbClr val="00B050"/>
                </a:solidFill>
              </a:rPr>
              <a:t> </a:t>
            </a:r>
            <a:r>
              <a:rPr lang="en-US" sz="2400" i="1" dirty="0" err="1">
                <a:solidFill>
                  <a:srgbClr val="00B050"/>
                </a:solidFill>
              </a:rPr>
              <a:t>động</a:t>
            </a:r>
            <a:r>
              <a:rPr lang="en-US" sz="2400" i="1" dirty="0">
                <a:solidFill>
                  <a:srgbClr val="00B050"/>
                </a:solidFill>
              </a:rPr>
              <a:t> </a:t>
            </a:r>
            <a:r>
              <a:rPr lang="en-US" sz="2400" i="1" dirty="0" err="1">
                <a:solidFill>
                  <a:srgbClr val="00B050"/>
                </a:solidFill>
              </a:rPr>
              <a:t>kinh</a:t>
            </a:r>
            <a:r>
              <a:rPr lang="en-US" sz="2400" i="1" dirty="0">
                <a:solidFill>
                  <a:srgbClr val="00B050"/>
                </a:solidFill>
              </a:rPr>
              <a:t> </a:t>
            </a:r>
            <a:r>
              <a:rPr lang="en-US" sz="2400" i="1" dirty="0" err="1">
                <a:solidFill>
                  <a:srgbClr val="00B050"/>
                </a:solidFill>
              </a:rPr>
              <a:t>tế</a:t>
            </a:r>
            <a:r>
              <a:rPr lang="en-US" sz="2400" i="1" dirty="0">
                <a:solidFill>
                  <a:srgbClr val="00B050"/>
                </a:solidFill>
              </a:rPr>
              <a:t> </a:t>
            </a:r>
            <a:r>
              <a:rPr lang="en-US" sz="2400" i="1" dirty="0" err="1">
                <a:solidFill>
                  <a:srgbClr val="00B050"/>
                </a:solidFill>
              </a:rPr>
              <a:t>nào</a:t>
            </a:r>
            <a:r>
              <a:rPr lang="en-US" sz="2400" i="1" dirty="0">
                <a:solidFill>
                  <a:srgbClr val="00B050"/>
                </a:solidFill>
              </a:rPr>
              <a:t> </a:t>
            </a:r>
            <a:r>
              <a:rPr lang="en-US" sz="2400" i="1" dirty="0" err="1">
                <a:solidFill>
                  <a:srgbClr val="00B050"/>
                </a:solidFill>
              </a:rPr>
              <a:t>ngày</a:t>
            </a:r>
            <a:r>
              <a:rPr lang="en-US" sz="2400" i="1" dirty="0">
                <a:solidFill>
                  <a:srgbClr val="00B050"/>
                </a:solidFill>
              </a:rPr>
              <a:t> nay </a:t>
            </a:r>
            <a:r>
              <a:rPr lang="en-US" sz="2400" i="1" dirty="0" err="1">
                <a:solidFill>
                  <a:srgbClr val="00B050"/>
                </a:solidFill>
              </a:rPr>
              <a:t>vẫn</a:t>
            </a:r>
            <a:r>
              <a:rPr lang="en-US" sz="2400" i="1" dirty="0">
                <a:solidFill>
                  <a:srgbClr val="00B050"/>
                </a:solidFill>
              </a:rPr>
              <a:t> </a:t>
            </a:r>
            <a:r>
              <a:rPr lang="en-US" sz="2400" i="1" dirty="0" err="1">
                <a:solidFill>
                  <a:srgbClr val="00B050"/>
                </a:solidFill>
              </a:rPr>
              <a:t>được</a:t>
            </a:r>
            <a:r>
              <a:rPr lang="en-US" sz="2400" i="1" dirty="0">
                <a:solidFill>
                  <a:srgbClr val="00B050"/>
                </a:solidFill>
              </a:rPr>
              <a:t> </a:t>
            </a:r>
            <a:r>
              <a:rPr lang="en-US" sz="2400" i="1" dirty="0" err="1">
                <a:solidFill>
                  <a:srgbClr val="00B050"/>
                </a:solidFill>
              </a:rPr>
              <a:t>cư</a:t>
            </a:r>
            <a:r>
              <a:rPr lang="en-US" sz="2400" i="1" dirty="0">
                <a:solidFill>
                  <a:srgbClr val="00B050"/>
                </a:solidFill>
              </a:rPr>
              <a:t> </a:t>
            </a:r>
            <a:r>
              <a:rPr lang="en-US" sz="2400" i="1" dirty="0" err="1">
                <a:solidFill>
                  <a:srgbClr val="00B050"/>
                </a:solidFill>
              </a:rPr>
              <a:t>dân</a:t>
            </a:r>
            <a:r>
              <a:rPr lang="en-US" sz="2400" i="1" dirty="0">
                <a:solidFill>
                  <a:srgbClr val="00B050"/>
                </a:solidFill>
              </a:rPr>
              <a:t> </a:t>
            </a:r>
            <a:r>
              <a:rPr lang="en-US" sz="2400" i="1" dirty="0" err="1">
                <a:solidFill>
                  <a:srgbClr val="00B050"/>
                </a:solidFill>
              </a:rPr>
              <a:t>miền</a:t>
            </a:r>
            <a:r>
              <a:rPr lang="en-US" sz="2400" i="1" dirty="0">
                <a:solidFill>
                  <a:srgbClr val="00B050"/>
                </a:solidFill>
              </a:rPr>
              <a:t> </a:t>
            </a:r>
            <a:r>
              <a:rPr lang="en-US" sz="2400" i="1" dirty="0" err="1">
                <a:solidFill>
                  <a:srgbClr val="00B050"/>
                </a:solidFill>
              </a:rPr>
              <a:t>Trung</a:t>
            </a:r>
            <a:r>
              <a:rPr lang="en-US" sz="2400" i="1" dirty="0">
                <a:solidFill>
                  <a:srgbClr val="00B050"/>
                </a:solidFill>
              </a:rPr>
              <a:t> </a:t>
            </a:r>
            <a:r>
              <a:rPr lang="en-US" sz="2400" i="1" dirty="0" err="1">
                <a:solidFill>
                  <a:srgbClr val="00B050"/>
                </a:solidFill>
              </a:rPr>
              <a:t>Việt</a:t>
            </a:r>
            <a:r>
              <a:rPr lang="en-US" sz="2400" i="1" dirty="0">
                <a:solidFill>
                  <a:srgbClr val="00B050"/>
                </a:solidFill>
              </a:rPr>
              <a:t> Nam </a:t>
            </a:r>
            <a:r>
              <a:rPr lang="en-US" sz="2400" i="1" dirty="0" err="1">
                <a:solidFill>
                  <a:srgbClr val="00B050"/>
                </a:solidFill>
              </a:rPr>
              <a:t>chú</a:t>
            </a:r>
            <a:r>
              <a:rPr lang="en-US" sz="2400" i="1" dirty="0">
                <a:solidFill>
                  <a:srgbClr val="00B050"/>
                </a:solidFill>
              </a:rPr>
              <a:t> </a:t>
            </a:r>
            <a:r>
              <a:rPr lang="en-US" sz="2400" i="1" dirty="0" err="1">
                <a:solidFill>
                  <a:srgbClr val="00B050"/>
                </a:solidFill>
              </a:rPr>
              <a:t>trọng</a:t>
            </a:r>
            <a:r>
              <a:rPr lang="en-US" sz="2400" i="1" dirty="0">
                <a:solidFill>
                  <a:srgbClr val="00B050"/>
                </a:solidFill>
              </a:rPr>
              <a:t>?</a:t>
            </a:r>
            <a:endParaRPr lang="en-US" sz="2400" dirty="0">
              <a:solidFill>
                <a:srgbClr val="00B050"/>
              </a:solidFill>
            </a:endParaRPr>
          </a:p>
        </p:txBody>
      </p:sp>
      <p:pic>
        <p:nvPicPr>
          <p:cNvPr id="4"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1605"/>
            <a:ext cx="3941366" cy="22563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
            <a:ext cx="990600" cy="838200"/>
          </a:xfrm>
          <a:prstGeom prst="rect">
            <a:avLst/>
          </a:prstGeom>
        </p:spPr>
      </p:pic>
    </p:spTree>
    <p:extLst>
      <p:ext uri="{BB962C8B-B14F-4D97-AF65-F5344CB8AC3E}">
        <p14:creationId xmlns:p14="http://schemas.microsoft.com/office/powerpoint/2010/main" val="399373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sp>
        <p:nvSpPr>
          <p:cNvPr id="2" name="TextBox 1"/>
          <p:cNvSpPr txBox="1"/>
          <p:nvPr/>
        </p:nvSpPr>
        <p:spPr>
          <a:xfrm>
            <a:off x="3352800" y="2438400"/>
            <a:ext cx="2743200" cy="646331"/>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VẬN DỤNG</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400" y="1"/>
            <a:ext cx="990600" cy="838200"/>
          </a:xfrm>
          <a:prstGeom prst="rect">
            <a:avLst/>
          </a:prstGeom>
        </p:spPr>
      </p:pic>
    </p:spTree>
    <p:extLst>
      <p:ext uri="{BB962C8B-B14F-4D97-AF65-F5344CB8AC3E}">
        <p14:creationId xmlns:p14="http://schemas.microsoft.com/office/powerpoint/2010/main" val="730861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3A271FE-69EA-4404-8A77-3465599B4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90480" y="470688"/>
            <a:ext cx="7903732" cy="5530062"/>
          </a:xfrm>
          <a:prstGeom prst="rect">
            <a:avLst/>
          </a:prstGeom>
        </p:spPr>
      </p:pic>
      <p:pic>
        <p:nvPicPr>
          <p:cNvPr id="5" name="Picture 4">
            <a:extLst>
              <a:ext uri="{FF2B5EF4-FFF2-40B4-BE49-F238E27FC236}">
                <a16:creationId xmlns:a16="http://schemas.microsoft.com/office/drawing/2014/main" xmlns="" id="{8FB860A6-AB5E-4F4C-AF53-5013154CA0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0" y="620688"/>
            <a:ext cx="9144000" cy="5530062"/>
          </a:xfrm>
          <a:prstGeom prst="rect">
            <a:avLst/>
          </a:prstGeom>
        </p:spPr>
      </p:pic>
      <p:sp>
        <p:nvSpPr>
          <p:cNvPr id="7" name="TextBox 6">
            <a:extLst>
              <a:ext uri="{FF2B5EF4-FFF2-40B4-BE49-F238E27FC236}">
                <a16:creationId xmlns:a16="http://schemas.microsoft.com/office/drawing/2014/main" xmlns="" id="{797EEE10-6A6D-48B3-B644-39327E648A85}"/>
              </a:ext>
            </a:extLst>
          </p:cNvPr>
          <p:cNvSpPr txBox="1"/>
          <p:nvPr/>
        </p:nvSpPr>
        <p:spPr>
          <a:xfrm>
            <a:off x="762000" y="1828800"/>
            <a:ext cx="4800600" cy="2308324"/>
          </a:xfrm>
          <a:prstGeom prst="rect">
            <a:avLst/>
          </a:prstGeom>
          <a:noFill/>
        </p:spPr>
        <p:txBody>
          <a:bodyPr wrap="square">
            <a:spAutoFit/>
          </a:bodyPr>
          <a:lstStyle/>
          <a:p>
            <a:pPr algn="just"/>
            <a:r>
              <a:rPr lang="en-US" sz="2400" i="1" dirty="0" err="1">
                <a:solidFill>
                  <a:srgbClr val="00B050"/>
                </a:solidFill>
                <a:latin typeface="Arial" panose="020B0604020202020204" pitchFamily="34" charset="0"/>
                <a:cs typeface="Arial" panose="020B0604020202020204" pitchFamily="34" charset="0"/>
              </a:rPr>
              <a:t>Những</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thành</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tựu</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văn</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hoá</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tiểu</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biểu</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nào</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của</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Vương</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quốc</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Chăm</a:t>
            </a:r>
            <a:r>
              <a:rPr lang="en-US" sz="2400" i="1" dirty="0">
                <a:solidFill>
                  <a:srgbClr val="00B050"/>
                </a:solidFill>
                <a:latin typeface="Arial" panose="020B0604020202020204" pitchFamily="34" charset="0"/>
                <a:cs typeface="Arial" panose="020B0604020202020204" pitchFamily="34" charset="0"/>
              </a:rPr>
              <a:t>-pa </a:t>
            </a:r>
            <a:r>
              <a:rPr lang="en-US" sz="2400" i="1" dirty="0" err="1">
                <a:solidFill>
                  <a:srgbClr val="00B050"/>
                </a:solidFill>
                <a:latin typeface="Arial" panose="020B0604020202020204" pitchFamily="34" charset="0"/>
                <a:cs typeface="Arial" panose="020B0604020202020204" pitchFamily="34" charset="0"/>
              </a:rPr>
              <a:t>vẫn</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được</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bảo</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tổn</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đến</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ngày</a:t>
            </a:r>
            <a:r>
              <a:rPr lang="en-US" sz="2400" i="1" dirty="0">
                <a:solidFill>
                  <a:srgbClr val="00B050"/>
                </a:solidFill>
                <a:latin typeface="Arial" panose="020B0604020202020204" pitchFamily="34" charset="0"/>
                <a:cs typeface="Arial" panose="020B0604020202020204" pitchFamily="34" charset="0"/>
              </a:rPr>
              <a:t> nay? Di </a:t>
            </a:r>
            <a:r>
              <a:rPr lang="en-US" sz="2400" i="1" dirty="0" err="1">
                <a:solidFill>
                  <a:srgbClr val="00B050"/>
                </a:solidFill>
                <a:latin typeface="Arial" panose="020B0604020202020204" pitchFamily="34" charset="0"/>
                <a:cs typeface="Arial" panose="020B0604020202020204" pitchFamily="34" charset="0"/>
              </a:rPr>
              <a:t>tích</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văn</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hoá</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Chăm</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nào</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được</a:t>
            </a:r>
            <a:r>
              <a:rPr lang="en-US" sz="2400" i="1" dirty="0">
                <a:solidFill>
                  <a:srgbClr val="00B050"/>
                </a:solidFill>
                <a:latin typeface="Arial" panose="020B0604020202020204" pitchFamily="34" charset="0"/>
                <a:cs typeface="Arial" panose="020B0604020202020204" pitchFamily="34" charset="0"/>
              </a:rPr>
              <a:t> UNESCO </a:t>
            </a:r>
            <a:r>
              <a:rPr lang="en-US" sz="2400" i="1" dirty="0" err="1">
                <a:solidFill>
                  <a:srgbClr val="00B050"/>
                </a:solidFill>
                <a:latin typeface="Arial" panose="020B0604020202020204" pitchFamily="34" charset="0"/>
                <a:cs typeface="Arial" panose="020B0604020202020204" pitchFamily="34" charset="0"/>
              </a:rPr>
              <a:t>công</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nhận</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là</a:t>
            </a:r>
            <a:r>
              <a:rPr lang="en-US" sz="2400" i="1" dirty="0">
                <a:solidFill>
                  <a:srgbClr val="00B050"/>
                </a:solidFill>
                <a:latin typeface="Arial" panose="020B0604020202020204" pitchFamily="34" charset="0"/>
                <a:cs typeface="Arial" panose="020B0604020202020204" pitchFamily="34" charset="0"/>
              </a:rPr>
              <a:t> di </a:t>
            </a:r>
            <a:r>
              <a:rPr lang="en-US" sz="2400" i="1" dirty="0" err="1">
                <a:solidFill>
                  <a:srgbClr val="00B050"/>
                </a:solidFill>
                <a:latin typeface="Arial" panose="020B0604020202020204" pitchFamily="34" charset="0"/>
                <a:cs typeface="Arial" panose="020B0604020202020204" pitchFamily="34" charset="0"/>
              </a:rPr>
              <a:t>sản</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văn</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hóa</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thế</a:t>
            </a:r>
            <a:r>
              <a:rPr lang="en-US" sz="2400" i="1" dirty="0">
                <a:solidFill>
                  <a:srgbClr val="00B050"/>
                </a:solidFill>
                <a:latin typeface="Arial" panose="020B0604020202020204" pitchFamily="34" charset="0"/>
                <a:cs typeface="Arial" panose="020B0604020202020204" pitchFamily="34" charset="0"/>
              </a:rPr>
              <a:t> </a:t>
            </a:r>
            <a:r>
              <a:rPr lang="en-US" sz="2400" i="1" dirty="0" err="1">
                <a:solidFill>
                  <a:srgbClr val="00B050"/>
                </a:solidFill>
                <a:latin typeface="Arial" panose="020B0604020202020204" pitchFamily="34" charset="0"/>
                <a:cs typeface="Arial" panose="020B0604020202020204" pitchFamily="34" charset="0"/>
              </a:rPr>
              <a:t>giới</a:t>
            </a:r>
            <a:r>
              <a:rPr lang="en-US" sz="2400" i="1" dirty="0">
                <a:solidFill>
                  <a:srgbClr val="00B050"/>
                </a:solidFill>
                <a:latin typeface="Arial" panose="020B0604020202020204" pitchFamily="34" charset="0"/>
                <a:cs typeface="Arial" panose="020B0604020202020204" pitchFamily="34" charset="0"/>
              </a:rPr>
              <a:t>?</a:t>
            </a:r>
            <a:endParaRPr lang="en-US" sz="2400"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541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sp>
        <p:nvSpPr>
          <p:cNvPr id="6" name="Rectangle 5"/>
          <p:cNvSpPr/>
          <p:nvPr/>
        </p:nvSpPr>
        <p:spPr>
          <a:xfrm>
            <a:off x="2768926" y="2438400"/>
            <a:ext cx="4623060" cy="1177245"/>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rgbClr val="ED1E28"/>
                </a:solidFill>
              </a:rPr>
              <a:t>TẠM BIỆT</a:t>
            </a:r>
          </a:p>
          <a:p>
            <a:pPr algn="ctr"/>
            <a:r>
              <a:rPr lang="en-US" sz="3600" b="1" dirty="0" smtClean="0">
                <a:ln/>
                <a:solidFill>
                  <a:srgbClr val="ED1E28"/>
                </a:solidFill>
              </a:rPr>
              <a:t>CHÚC </a:t>
            </a:r>
            <a:r>
              <a:rPr lang="en-US" sz="3600" b="1" dirty="0">
                <a:ln/>
                <a:solidFill>
                  <a:srgbClr val="ED1E28"/>
                </a:solidFill>
              </a:rPr>
              <a:t>CÁC EM HỌC TỐT</a:t>
            </a:r>
          </a:p>
        </p:txBody>
      </p:sp>
      <p:sp>
        <p:nvSpPr>
          <p:cNvPr id="8" name="Rectangle 7"/>
          <p:cNvSpPr/>
          <p:nvPr/>
        </p:nvSpPr>
        <p:spPr>
          <a:xfrm>
            <a:off x="0" y="914400"/>
            <a:ext cx="2438400" cy="300082"/>
          </a:xfrm>
          <a:prstGeom prst="rect">
            <a:avLst/>
          </a:prstGeom>
        </p:spPr>
        <p:txBody>
          <a:bodyPr wrap="square">
            <a:spAutoFit/>
          </a:bodyPr>
          <a:lstStyle/>
          <a:p>
            <a:r>
              <a:rPr lang="en-US" sz="1350" b="1" dirty="0">
                <a:solidFill>
                  <a:srgbClr val="FF0000"/>
                </a:solidFill>
                <a:latin typeface="Tahoma" panose="020B0604030504040204" pitchFamily="34" charset="0"/>
                <a:cs typeface="Tahoma" panose="020B0604030504040204" pitchFamily="34" charset="0"/>
              </a:rPr>
              <a:t>TRƯỜNG THCS </a:t>
            </a:r>
            <a:r>
              <a:rPr lang="en-US" sz="1350" b="1" dirty="0" smtClean="0">
                <a:solidFill>
                  <a:srgbClr val="FF0000"/>
                </a:solidFill>
                <a:latin typeface="Tahoma" panose="020B0604030504040204" pitchFamily="34" charset="0"/>
                <a:cs typeface="Tahoma" panose="020B0604030504040204" pitchFamily="34" charset="0"/>
              </a:rPr>
              <a:t>CẨM ĐOÀI</a:t>
            </a:r>
            <a:endParaRPr lang="en-US" sz="1350" b="1" dirty="0">
              <a:solidFill>
                <a:srgbClr val="FF0000"/>
              </a:solidFill>
              <a:latin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
            <a:ext cx="990600" cy="838200"/>
          </a:xfrm>
          <a:prstGeom prst="rect">
            <a:avLst/>
          </a:prstGeom>
        </p:spPr>
      </p:pic>
    </p:spTree>
    <p:extLst>
      <p:ext uri="{BB962C8B-B14F-4D97-AF65-F5344CB8AC3E}">
        <p14:creationId xmlns:p14="http://schemas.microsoft.com/office/powerpoint/2010/main" val="1607277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3671328" y="2917148"/>
            <a:ext cx="2492349" cy="519439"/>
          </a:xfrm>
          <a:prstGeom prst="rect">
            <a:avLst/>
          </a:prstGeom>
          <a:noFill/>
          <a:effectLst>
            <a:innerShdw blurRad="63500" dist="50800" dir="2700000">
              <a:prstClr val="black">
                <a:alpha val="50000"/>
              </a:prstClr>
            </a:innerShdw>
          </a:effectLst>
          <a:scene3d>
            <a:camera prst="orthographicFront"/>
            <a:lightRig rig="soft" dir="t">
              <a:rot lat="0" lon="0" rev="15600000"/>
            </a:lightRig>
          </a:scene3d>
          <a:sp3d>
            <a:bevelT w="82550" h="82550"/>
          </a:sp3d>
        </p:spPr>
        <p:txBody>
          <a:bodyPr wrap="none" lIns="51435" tIns="25718" rIns="51435" bIns="25718">
            <a:spAutoFit/>
            <a:sp3d extrusionH="57150" prstMaterial="softEdge">
              <a:bevelT w="25400" h="38100"/>
            </a:sp3d>
          </a:bodyPr>
          <a:lstStyle/>
          <a:p>
            <a:pPr algn="ctr"/>
            <a:r>
              <a:rPr lang="en-US" sz="3038" b="1" dirty="0">
                <a:ln/>
                <a:solidFill>
                  <a:prstClr val="white"/>
                </a:solidFill>
                <a:latin typeface="Tahoma" panose="020B0604030504040204" pitchFamily="34" charset="0"/>
                <a:cs typeface="Tahoma" panose="020B0604030504040204" pitchFamily="34" charset="0"/>
              </a:rPr>
              <a:t>KHỞI ĐỘNG</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1"/>
            <a:ext cx="990600" cy="838200"/>
          </a:xfrm>
          <a:prstGeom prst="rect">
            <a:avLst/>
          </a:prstGeom>
        </p:spPr>
      </p:pic>
    </p:spTree>
    <p:extLst>
      <p:ext uri="{BB962C8B-B14F-4D97-AF65-F5344CB8AC3E}">
        <p14:creationId xmlns:p14="http://schemas.microsoft.com/office/powerpoint/2010/main" val="902794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500" autoRev="1" fill="hold">
                                          <p:stCondLst>
                                            <p:cond delay="0"/>
                                          </p:stCondLst>
                                        </p:cTn>
                                        <p:tgtEl>
                                          <p:spTgt spid="16"/>
                                        </p:tgtEl>
                                        <p:attrNameLst>
                                          <p:attrName>ppt_w</p:attrName>
                                        </p:attrNameLst>
                                      </p:cBhvr>
                                    </p:anim>
                                    <p:anim by="(#ppt_w*0.50)" calcmode="lin" valueType="num">
                                      <p:cBhvr>
                                        <p:cTn id="8" dur="500" decel="50000" autoRev="1" fill="hold">
                                          <p:stCondLst>
                                            <p:cond delay="0"/>
                                          </p:stCondLst>
                                        </p:cTn>
                                        <p:tgtEl>
                                          <p:spTgt spid="16"/>
                                        </p:tgtEl>
                                        <p:attrNameLst>
                                          <p:attrName>ppt_x</p:attrName>
                                        </p:attrNameLst>
                                      </p:cBhvr>
                                    </p:anim>
                                    <p:anim from="(-#ppt_h/2)" to="(#ppt_y)" calcmode="lin" valueType="num">
                                      <p:cBhvr>
                                        <p:cTn id="9" dur="1000" fill="hold">
                                          <p:stCondLst>
                                            <p:cond delay="0"/>
                                          </p:stCondLst>
                                        </p:cTn>
                                        <p:tgtEl>
                                          <p:spTgt spid="16"/>
                                        </p:tgtEl>
                                        <p:attrNameLst>
                                          <p:attrName>ppt_y</p:attrName>
                                        </p:attrNameLst>
                                      </p:cBhvr>
                                    </p:anim>
                                    <p:animRot by="21600000">
                                      <p:cBhvr>
                                        <p:cTn id="10" dur="1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lacv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4" name="Picture 3" descr="D:\NĂM HỌC 2021-2022\TỔNG HỢP\maxresdefaul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1" y="722416"/>
            <a:ext cx="4128231" cy="4535384"/>
          </a:xfrm>
          <a:prstGeom prst="rect">
            <a:avLst/>
          </a:prstGeom>
          <a:noFill/>
          <a:ln>
            <a:noFill/>
          </a:ln>
        </p:spPr>
      </p:pic>
      <p:sp>
        <p:nvSpPr>
          <p:cNvPr id="2" name="Rectangle 1"/>
          <p:cNvSpPr/>
          <p:nvPr/>
        </p:nvSpPr>
        <p:spPr>
          <a:xfrm>
            <a:off x="1143000" y="5576804"/>
            <a:ext cx="7239000" cy="1052596"/>
          </a:xfrm>
          <a:prstGeom prst="rect">
            <a:avLst/>
          </a:prstGeom>
        </p:spPr>
        <p:txBody>
          <a:bodyPr wrap="square">
            <a:spAutoFit/>
          </a:bodyPr>
          <a:lstStyle/>
          <a:p>
            <a:pPr algn="ctr">
              <a:lnSpc>
                <a:spcPct val="130000"/>
              </a:lnSpc>
              <a:spcBef>
                <a:spcPts val="300"/>
              </a:spcBef>
              <a:spcAft>
                <a:spcPts val="0"/>
              </a:spcAft>
            </a:pPr>
            <a:r>
              <a:rPr lang="en-US" sz="2400" b="1" dirty="0" smtClean="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Quan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sát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hình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ảnh</a:t>
            </a:r>
            <a:r>
              <a:rPr lang="en-US" sz="2400" b="1" dirty="0">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em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gì</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về</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con </a:t>
            </a:r>
            <a:r>
              <a:rPr lang="en-US" sz="2400" b="1" dirty="0" err="1">
                <a:solidFill>
                  <a:srgbClr val="000000"/>
                </a:solidFill>
                <a:latin typeface="Times New Roman" panose="02020603050405020304" pitchFamily="18" charset="0"/>
                <a:ea typeface="Calibri" panose="020F0502020204030204" pitchFamily="34" charset="0"/>
              </a:rPr>
              <a:t>người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gắn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với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những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hình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smtClean="0">
                <a:solidFill>
                  <a:srgbClr val="000000"/>
                </a:solidFill>
                <a:latin typeface="Times New Roman" panose="02020603050405020304" pitchFamily="18" charset="0"/>
                <a:ea typeface="Calibri" panose="020F0502020204030204" pitchFamily="34" charset="0"/>
              </a:rPr>
              <a:t>trên</a:t>
            </a:r>
            <a:r>
              <a:rPr lang="en-US" sz="2400" b="1" dirty="0" smtClean="0">
                <a:solidFill>
                  <a:srgbClr val="000000"/>
                </a:solidFill>
                <a:latin typeface="Times New Roman" panose="02020603050405020304" pitchFamily="18" charset="0"/>
                <a:ea typeface="Calibri" panose="020F0502020204030204" pitchFamily="34" charset="0"/>
              </a:rPr>
              <a:t>?</a:t>
            </a:r>
            <a:endParaRPr lang="en-US" sz="2400" b="1" dirty="0">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25828" y="5830755"/>
            <a:ext cx="926672" cy="798645"/>
          </a:xfrm>
          <a:prstGeom prst="rect">
            <a:avLst/>
          </a:prstGeom>
        </p:spPr>
      </p:pic>
      <p:pic>
        <p:nvPicPr>
          <p:cNvPr id="9" name="Picture 8" descr="D:\NĂM HỌC 2021-2022\TỔNG HỢP\tải xuống (1).jpg"/>
          <p:cNvPicPr/>
          <p:nvPr/>
        </p:nvPicPr>
        <p:blipFill>
          <a:blip r:embed="rId5">
            <a:extLst>
              <a:ext uri="{28A0092B-C50C-407E-A947-70E740481C1C}">
                <a14:useLocalDpi xmlns:a14="http://schemas.microsoft.com/office/drawing/2010/main" val="0"/>
              </a:ext>
            </a:extLst>
          </a:blip>
          <a:srcRect/>
          <a:stretch>
            <a:fillRect/>
          </a:stretch>
        </p:blipFill>
        <p:spPr bwMode="auto">
          <a:xfrm>
            <a:off x="228600" y="722416"/>
            <a:ext cx="4572001" cy="4535384"/>
          </a:xfrm>
          <a:prstGeom prst="rect">
            <a:avLst/>
          </a:prstGeom>
          <a:noFill/>
          <a:ln>
            <a:no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400" y="1"/>
            <a:ext cx="990600" cy="838200"/>
          </a:xfrm>
          <a:prstGeom prst="rect">
            <a:avLst/>
          </a:prstGeom>
        </p:spPr>
      </p:pic>
    </p:spTree>
    <p:extLst>
      <p:ext uri="{BB962C8B-B14F-4D97-AF65-F5344CB8AC3E}">
        <p14:creationId xmlns:p14="http://schemas.microsoft.com/office/powerpoint/2010/main" val="7732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pic>
        <p:nvPicPr>
          <p:cNvPr id="10" name="Picture 9"/>
          <p:cNvPicPr>
            <a:picLocks noChangeAspect="1"/>
          </p:cNvPicPr>
          <p:nvPr/>
        </p:nvPicPr>
        <p:blipFill>
          <a:blip r:embed="rId6"/>
          <a:stretch>
            <a:fillRect/>
          </a:stretch>
        </p:blipFill>
        <p:spPr>
          <a:xfrm>
            <a:off x="2971800" y="2508534"/>
            <a:ext cx="2999492" cy="72548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3400" y="1"/>
            <a:ext cx="990600" cy="838200"/>
          </a:xfrm>
          <a:prstGeom prst="rect">
            <a:avLst/>
          </a:prstGeom>
        </p:spPr>
      </p:pic>
    </p:spTree>
    <p:extLst>
      <p:ext uri="{BB962C8B-B14F-4D97-AF65-F5344CB8AC3E}">
        <p14:creationId xmlns:p14="http://schemas.microsoft.com/office/powerpoint/2010/main" val="1889615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0"/>
            <a:ext cx="8686800" cy="677108"/>
          </a:xfrm>
          <a:prstGeom prst="rect">
            <a:avLst/>
          </a:prstGeom>
          <a:noFill/>
        </p:spPr>
        <p:txBody>
          <a:bodyPr wrap="square" rtlCol="0">
            <a:spAutoFit/>
          </a:bodyPr>
          <a:lstStyle/>
          <a:p>
            <a:pPr algn="ctr"/>
            <a:r>
              <a:rPr lang="nl-NL" sz="2000" b="1" dirty="0">
                <a:solidFill>
                  <a:srgbClr val="000000"/>
                </a:solidFill>
                <a:latin typeface="Arial"/>
              </a:rPr>
              <a:t>BÀI </a:t>
            </a:r>
            <a:r>
              <a:rPr lang="nl-NL" sz="2000" b="1" dirty="0" smtClean="0">
                <a:solidFill>
                  <a:srgbClr val="000000"/>
                </a:solidFill>
                <a:latin typeface="Arial"/>
              </a:rPr>
              <a:t>20. </a:t>
            </a:r>
            <a:r>
              <a:rPr lang="nl-NL" sz="2000" b="1" dirty="0">
                <a:solidFill>
                  <a:srgbClr val="000000"/>
                </a:solidFill>
                <a:latin typeface="Arial"/>
              </a:rPr>
              <a:t>VƯƠNG QUỐC </a:t>
            </a:r>
            <a:r>
              <a:rPr lang="nl-NL" sz="2000" b="1" dirty="0" smtClean="0">
                <a:solidFill>
                  <a:srgbClr val="000000"/>
                </a:solidFill>
                <a:latin typeface="Arial"/>
              </a:rPr>
              <a:t>CHĂM-PA </a:t>
            </a:r>
            <a:r>
              <a:rPr lang="nl-NL" sz="2000" b="1" dirty="0">
                <a:solidFill>
                  <a:srgbClr val="000000"/>
                </a:solidFill>
                <a:latin typeface="Arial"/>
              </a:rPr>
              <a:t>TỪ THẾ KÌ II ĐẾN THẾ KÌ X</a:t>
            </a:r>
            <a:endParaRPr lang="en-US" sz="2000" b="1" dirty="0">
              <a:solidFill>
                <a:srgbClr val="000000"/>
              </a:solidFill>
              <a:latin typeface="Arial"/>
            </a:endParaRPr>
          </a:p>
          <a:p>
            <a:pPr algn="ctr"/>
            <a:endParaRPr lang="en-US" dirty="0">
              <a:solidFill>
                <a:srgbClr val="000000"/>
              </a:solidFill>
              <a:latin typeface="Arial"/>
            </a:endParaRPr>
          </a:p>
        </p:txBody>
      </p:sp>
      <p:sp>
        <p:nvSpPr>
          <p:cNvPr id="12" name="TextBox 11"/>
          <p:cNvSpPr txBox="1"/>
          <p:nvPr/>
        </p:nvSpPr>
        <p:spPr>
          <a:xfrm>
            <a:off x="0" y="762000"/>
            <a:ext cx="4648200" cy="1015663"/>
          </a:xfrm>
          <a:prstGeom prst="rect">
            <a:avLst/>
          </a:prstGeom>
          <a:noFill/>
        </p:spPr>
        <p:txBody>
          <a:bodyPr wrap="square" rtlCol="0">
            <a:spAutoFit/>
          </a:bodyPr>
          <a:lstStyle/>
          <a:p>
            <a:pPr algn="just"/>
            <a:r>
              <a:rPr lang="nl-NL" sz="2000" b="1" dirty="0" smtClean="0">
                <a:solidFill>
                  <a:srgbClr val="000000"/>
                </a:solidFill>
                <a:latin typeface="Arial" panose="020B0604020202020204" pitchFamily="34" charset="0"/>
                <a:cs typeface="Arial" panose="020B0604020202020204" pitchFamily="34" charset="0"/>
              </a:rPr>
              <a:t>I. </a:t>
            </a:r>
            <a:r>
              <a:rPr lang="nl-NL" sz="2000" b="1" dirty="0">
                <a:latin typeface="Arial" panose="020B0604020202020204" pitchFamily="34" charset="0"/>
                <a:cs typeface="Arial" panose="020B0604020202020204" pitchFamily="34" charset="0"/>
              </a:rPr>
              <a:t>Sự ra đời và quá trình phát triển của Vương quốc Chăm-pa</a:t>
            </a:r>
            <a:endParaRPr lang="en-US" sz="2000" dirty="0">
              <a:solidFill>
                <a:srgbClr val="000000"/>
              </a:solidFill>
              <a:latin typeface="Arial" panose="020B0604020202020204" pitchFamily="34" charset="0"/>
              <a:cs typeface="Arial" panose="020B0604020202020204" pitchFamily="34" charset="0"/>
            </a:endParaRPr>
          </a:p>
          <a:p>
            <a:pPr algn="just"/>
            <a:endParaRPr lang="en-US" sz="2000" dirty="0">
              <a:solidFill>
                <a:srgbClr val="0000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4648200" y="990600"/>
            <a:ext cx="0" cy="5867400"/>
          </a:xfrm>
          <a:prstGeom prst="line">
            <a:avLst/>
          </a:prstGeom>
          <a:noFill/>
          <a:ln w="9525" cap="flat" cmpd="sng" algn="ctr">
            <a:solidFill>
              <a:srgbClr val="000000"/>
            </a:solidFill>
            <a:prstDash val="solid"/>
          </a:ln>
          <a:effectLst/>
        </p:spPr>
      </p:cxnSp>
      <p:sp>
        <p:nvSpPr>
          <p:cNvPr id="2" name="TextBox 1"/>
          <p:cNvSpPr txBox="1"/>
          <p:nvPr/>
        </p:nvSpPr>
        <p:spPr>
          <a:xfrm>
            <a:off x="4724400" y="1066800"/>
            <a:ext cx="4419600" cy="1631216"/>
          </a:xfrm>
          <a:prstGeom prst="rect">
            <a:avLst/>
          </a:prstGeom>
          <a:noFill/>
        </p:spPr>
        <p:txBody>
          <a:bodyPr wrap="square" rtlCol="0">
            <a:spAutoFit/>
          </a:bodyPr>
          <a:lstStyle/>
          <a:p>
            <a:pPr algn="just"/>
            <a:r>
              <a:rPr lang="en-US" sz="2000" b="1" dirty="0">
                <a:latin typeface="Times New Roman" panose="02020603050405020304" pitchFamily="18" charset="0"/>
                <a:ea typeface="Calibri" panose="020F0502020204030204" pitchFamily="34" charset="0"/>
              </a:rPr>
              <a:t>? HS </a:t>
            </a:r>
            <a:r>
              <a:rPr lang="en-US" sz="2000" b="1" dirty="0" err="1">
                <a:latin typeface="Times New Roman" panose="02020603050405020304" pitchFamily="18" charset="0"/>
                <a:ea typeface="Calibri" panose="020F0502020204030204" pitchFamily="34" charset="0"/>
              </a:rPr>
              <a:t>xây</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dựng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trục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gian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quá</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trình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phát</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triển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của</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vương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quốc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Chăm</a:t>
            </a:r>
            <a:r>
              <a:rPr lang="en-US" sz="2000" b="1" dirty="0">
                <a:latin typeface="Times New Roman" panose="02020603050405020304" pitchFamily="18" charset="0"/>
                <a:ea typeface="Calibri" panose="020F0502020204030204" pitchFamily="34" charset="0"/>
              </a:rPr>
              <a:t>-pa </a:t>
            </a:r>
            <a:r>
              <a:rPr lang="en-US" sz="2000" b="1" dirty="0" err="1">
                <a:latin typeface="Times New Roman" panose="02020603050405020304" pitchFamily="18" charset="0"/>
                <a:ea typeface="Calibri" panose="020F0502020204030204" pitchFamily="34" charset="0"/>
              </a:rPr>
              <a:t>theo</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mốc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thời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gian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trong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sơ</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đổ</a:t>
            </a:r>
            <a:r>
              <a:rPr lang="en-US" sz="2000" b="1" dirty="0">
                <a:latin typeface="Times New Roman" panose="02020603050405020304" pitchFamily="18" charset="0"/>
                <a:ea typeface="Calibri" panose="020F0502020204030204" pitchFamily="34" charset="0"/>
              </a:rPr>
              <a:t> 20.2 </a:t>
            </a:r>
            <a:r>
              <a:rPr lang="en-US" sz="2000" b="1" dirty="0" err="1">
                <a:latin typeface="Times New Roman" panose="02020603050405020304" pitchFamily="18" charset="0"/>
                <a:ea typeface="Calibri" panose="020F0502020204030204" pitchFamily="34" charset="0"/>
              </a:rPr>
              <a:t>tương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ứng</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với</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các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tư</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liệu</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lịch</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sử</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cung</a:t>
            </a:r>
            <a:r>
              <a:rPr lang="en-US" sz="2000" b="1" dirty="0">
                <a:latin typeface="Times New Roman" panose="02020603050405020304" pitchFamily="18" charset="0"/>
                <a:ea typeface="Calibri" panose="020F0502020204030204" pitchFamily="34" charset="0"/>
              </a:rPr>
              <a:t> </a:t>
            </a:r>
            <a:r>
              <a:rPr lang="en-US" sz="2000" b="1" dirty="0" err="1" smtClean="0">
                <a:latin typeface="Times New Roman" panose="02020603050405020304" pitchFamily="18" charset="0"/>
                <a:ea typeface="Calibri" panose="020F0502020204030204" pitchFamily="34" charset="0"/>
              </a:rPr>
              <a:t>cấp</a:t>
            </a:r>
            <a:r>
              <a:rPr lang="en-US" sz="2000" b="1" dirty="0" smtClean="0">
                <a:latin typeface="Times New Roman" panose="02020603050405020304" pitchFamily="18" charset="0"/>
                <a:ea typeface="Calibri" panose="020F0502020204030204" pitchFamily="34" charset="0"/>
              </a:rPr>
              <a:t>?</a:t>
            </a:r>
            <a:endParaRPr lang="en-US" sz="20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0" y="1551325"/>
            <a:ext cx="4648200" cy="3477875"/>
          </a:xfrm>
          <a:prstGeom prst="rect">
            <a:avLst/>
          </a:prstGeom>
          <a:noFill/>
        </p:spPr>
        <p:txBody>
          <a:bodyPr wrap="square" rtlCol="0">
            <a:spAutoFit/>
          </a:bodyPr>
          <a:lstStyle/>
          <a:p>
            <a:pPr algn="just"/>
            <a:r>
              <a:rPr lang="nl-NL" sz="2000" dirty="0">
                <a:latin typeface="Arial" panose="020B0604020202020204" pitchFamily="34" charset="0"/>
                <a:cs typeface="Arial" panose="020B0604020202020204" pitchFamily="34" charset="0"/>
              </a:rPr>
              <a:t>- Năm 192, nhân dân huyện Tượng Lâm (quận Nhật Nam) đã nổi dậy lật đổ ách thống trị của nhà Hán, giành độc lập, lập nước Lâm Ấp (sau gọi là Chăm-pa).</a:t>
            </a:r>
            <a:endParaRPr lang="en-US" sz="2000" dirty="0">
              <a:latin typeface="Arial" panose="020B0604020202020204" pitchFamily="34" charset="0"/>
              <a:cs typeface="Arial" panose="020B0604020202020204" pitchFamily="34" charset="0"/>
            </a:endParaRPr>
          </a:p>
          <a:p>
            <a:pPr algn="just"/>
            <a:r>
              <a:rPr lang="nl-NL" sz="2000" dirty="0">
                <a:latin typeface="Arial" panose="020B0604020202020204" pitchFamily="34" charset="0"/>
                <a:cs typeface="Arial" panose="020B0604020202020204" pitchFamily="34" charset="0"/>
              </a:rPr>
              <a:t>- Phát triển qua nhiều giai đoạn, gắn liền với việc di chuyển kinh đô.</a:t>
            </a:r>
            <a:endParaRPr lang="en-US" sz="2000" dirty="0">
              <a:latin typeface="Arial" panose="020B0604020202020204" pitchFamily="34" charset="0"/>
              <a:cs typeface="Arial" panose="020B0604020202020204" pitchFamily="34" charset="0"/>
            </a:endParaRPr>
          </a:p>
          <a:p>
            <a:pPr algn="just"/>
            <a:r>
              <a:rPr lang="nl-NL" sz="2000" dirty="0">
                <a:latin typeface="Arial" panose="020B0604020202020204" pitchFamily="34" charset="0"/>
                <a:cs typeface="Arial" panose="020B0604020202020204" pitchFamily="34" charset="0"/>
              </a:rPr>
              <a:t>- Lãnh thổ dần được mở rộng và thống nhất, trải dài từ phía bắc dãy Hoành Sơn đến vùng sông Dinh, Ninh Thuận ở phía nam. </a:t>
            </a:r>
            <a:endParaRPr lang="en-US" sz="2000" dirty="0" smtClean="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1"/>
            <a:ext cx="838200" cy="838200"/>
          </a:xfrm>
          <a:prstGeom prst="rect">
            <a:avLst/>
          </a:prstGeom>
        </p:spPr>
      </p:pic>
    </p:spTree>
    <p:extLst>
      <p:ext uri="{BB962C8B-B14F-4D97-AF65-F5344CB8AC3E}">
        <p14:creationId xmlns:p14="http://schemas.microsoft.com/office/powerpoint/2010/main" val="4091010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7" name="TextBox 6">
            <a:extLst>
              <a:ext uri="{FF2B5EF4-FFF2-40B4-BE49-F238E27FC236}">
                <a16:creationId xmlns:a16="http://schemas.microsoft.com/office/drawing/2014/main" xmlns="" id="{AA0E38B9-C5C2-49A4-9A8E-6DCC16A334AC}"/>
              </a:ext>
            </a:extLst>
          </p:cNvPr>
          <p:cNvSpPr txBox="1"/>
          <p:nvPr/>
        </p:nvSpPr>
        <p:spPr>
          <a:xfrm>
            <a:off x="883469" y="1942155"/>
            <a:ext cx="3863865" cy="1569660"/>
          </a:xfrm>
          <a:prstGeom prst="rect">
            <a:avLst/>
          </a:prstGeom>
          <a:noFill/>
        </p:spPr>
        <p:txBody>
          <a:bodyPr wrap="square" rtlCol="0">
            <a:spAutoFit/>
          </a:bodyPr>
          <a:lstStyle/>
          <a:p>
            <a:pPr algn="just"/>
            <a:r>
              <a:rPr lang="nl-NL" sz="2400" b="1" dirty="0" smtClean="0">
                <a:solidFill>
                  <a:srgbClr val="0070C0"/>
                </a:solidFill>
                <a:latin typeface="Arial"/>
              </a:rPr>
              <a:t>BÀI 20. </a:t>
            </a:r>
            <a:r>
              <a:rPr lang="nl-NL" sz="2400" b="1" dirty="0">
                <a:solidFill>
                  <a:srgbClr val="0070C0"/>
                </a:solidFill>
                <a:latin typeface="Arial"/>
              </a:rPr>
              <a:t>VƯƠNG QUỐC CHAM-PA TỪ THẾ KÌ II ĐẾN THẾ KÌ X</a:t>
            </a:r>
            <a:endParaRPr lang="en-US" sz="2400" b="1" dirty="0">
              <a:solidFill>
                <a:srgbClr val="0070C0"/>
              </a:solidFill>
              <a:latin typeface="Arial"/>
            </a:endParaRPr>
          </a:p>
          <a:p>
            <a:pPr algn="just">
              <a:defRPr/>
            </a:pPr>
            <a:endParaRPr lang="en-US" sz="24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a:extLst>
              <a:ext uri="{FF2B5EF4-FFF2-40B4-BE49-F238E27FC236}">
                <a16:creationId xmlns:a16="http://schemas.microsoft.com/office/drawing/2014/main" xmlns="" id="{83EFB622-DB97-4C2C-AFD4-06D07E46FA3E}"/>
              </a:ext>
            </a:extLst>
          </p:cNvPr>
          <p:cNvSpPr txBox="1"/>
          <p:nvPr/>
        </p:nvSpPr>
        <p:spPr>
          <a:xfrm>
            <a:off x="4747333" y="762000"/>
            <a:ext cx="3863267" cy="1384995"/>
          </a:xfrm>
          <a:prstGeom prst="rect">
            <a:avLst/>
          </a:prstGeom>
          <a:noFill/>
        </p:spPr>
        <p:txBody>
          <a:bodyPr wrap="square" rtlCol="0">
            <a:spAutoFit/>
          </a:bodyPr>
          <a:lstStyle/>
          <a:p>
            <a:pPr algn="just"/>
            <a:r>
              <a:rPr lang="nl-NL" sz="2800" b="1" dirty="0">
                <a:solidFill>
                  <a:srgbClr val="00B0F0"/>
                </a:solidFill>
                <a:latin typeface="Arial"/>
              </a:rPr>
              <a:t>I. </a:t>
            </a:r>
            <a:r>
              <a:rPr lang="nl-NL" sz="2800" b="1" dirty="0">
                <a:solidFill>
                  <a:srgbClr val="00B0F0"/>
                </a:solidFill>
              </a:rPr>
              <a:t>Sự ra đời và quá trình phát triển của Vương quốc Chăm-pa</a:t>
            </a:r>
            <a:endParaRPr lang="en-US" sz="2800" dirty="0">
              <a:solidFill>
                <a:srgbClr val="00B0F0"/>
              </a:solidFill>
              <a:latin typeface="Arial"/>
            </a:endParaRPr>
          </a:p>
        </p:txBody>
      </p:sp>
      <p:sp>
        <p:nvSpPr>
          <p:cNvPr id="3" name="TextBox 2"/>
          <p:cNvSpPr txBox="1"/>
          <p:nvPr/>
        </p:nvSpPr>
        <p:spPr>
          <a:xfrm>
            <a:off x="4724400" y="2209800"/>
            <a:ext cx="3886200" cy="954107"/>
          </a:xfrm>
          <a:prstGeom prst="rect">
            <a:avLst/>
          </a:prstGeom>
          <a:noFill/>
        </p:spPr>
        <p:txBody>
          <a:bodyPr wrap="square" rtlCol="0">
            <a:spAutoFit/>
          </a:bodyPr>
          <a:lstStyle/>
          <a:p>
            <a:pPr algn="just"/>
            <a:r>
              <a:rPr lang="nl-NL" sz="2800" b="1" dirty="0">
                <a:solidFill>
                  <a:srgbClr val="00B0F0"/>
                </a:solidFill>
              </a:rPr>
              <a:t>II.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302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762000"/>
            <a:ext cx="6096000" cy="44958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600" y="1"/>
            <a:ext cx="914400" cy="761999"/>
          </a:xfrm>
          <a:prstGeom prst="rect">
            <a:avLst/>
          </a:prstGeom>
        </p:spPr>
      </p:pic>
    </p:spTree>
    <p:extLst>
      <p:ext uri="{BB962C8B-B14F-4D97-AF65-F5344CB8AC3E}">
        <p14:creationId xmlns:p14="http://schemas.microsoft.com/office/powerpoint/2010/main" val="720401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a16="http://schemas.microsoft.com/office/drawing/2014/main" xmlns="" id="{B24580CB-6B21-44FA-ACD8-715A373D6D62}"/>
              </a:ext>
            </a:extLst>
          </p:cNvPr>
          <p:cNvSpPr/>
          <p:nvPr/>
        </p:nvSpPr>
        <p:spPr>
          <a:xfrm>
            <a:off x="0" y="5334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2" name="Equal 1"/>
          <p:cNvSpPr/>
          <p:nvPr/>
        </p:nvSpPr>
        <p:spPr>
          <a:xfrm>
            <a:off x="304800" y="1066800"/>
            <a:ext cx="8458200" cy="4038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47800" y="1905000"/>
            <a:ext cx="6172200" cy="1323439"/>
          </a:xfrm>
          <a:prstGeom prst="rect">
            <a:avLst/>
          </a:prstGeom>
          <a:noFill/>
        </p:spPr>
        <p:txBody>
          <a:bodyPr wrap="square" rtlCol="0">
            <a:spAutoFit/>
          </a:bodyPr>
          <a:lstStyle/>
          <a:p>
            <a:pPr algn="just"/>
            <a:r>
              <a:rPr lang="en-US" sz="2000" dirty="0" err="1">
                <a:solidFill>
                  <a:schemeClr val="bg1"/>
                </a:solidFill>
                <a:latin typeface="Arial" panose="020B0604020202020204" pitchFamily="34" charset="0"/>
                <a:cs typeface="Arial" panose="020B0604020202020204" pitchFamily="34" charset="0"/>
              </a:rPr>
              <a:t>Điều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kiện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tự</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nhiên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đã</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có</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tác</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thế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đến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sự</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phát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triển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đồng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Chăm</a:t>
            </a:r>
            <a:r>
              <a:rPr lang="en-US" sz="2000" dirty="0">
                <a:solidFill>
                  <a:schemeClr val="bg1"/>
                </a:solidFill>
                <a:latin typeface="Arial" panose="020B0604020202020204" pitchFamily="34" charset="0"/>
                <a:cs typeface="Arial" panose="020B0604020202020204" pitchFamily="34" charset="0"/>
              </a:rPr>
              <a:t>-pa </a:t>
            </a:r>
            <a:r>
              <a:rPr lang="en-US" sz="2000" dirty="0" err="1">
                <a:solidFill>
                  <a:schemeClr val="bg1"/>
                </a:solidFill>
                <a:latin typeface="Arial" panose="020B0604020202020204" pitchFamily="34" charset="0"/>
                <a:cs typeface="Arial" panose="020B0604020202020204" pitchFamily="34" charset="0"/>
              </a:rPr>
              <a:t>xưa</a:t>
            </a:r>
            <a:r>
              <a:rPr lang="en-US" sz="2000" dirty="0">
                <a:solidFill>
                  <a:schemeClr val="bg1"/>
                </a:solidFill>
                <a:latin typeface="Arial" panose="020B0604020202020204" pitchFamily="34" charset="0"/>
                <a:cs typeface="Arial" panose="020B0604020202020204" pitchFamily="34" charset="0"/>
              </a:rPr>
              <a:t>? </a:t>
            </a:r>
          </a:p>
          <a:p>
            <a:pPr algn="just"/>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447800" y="3406914"/>
            <a:ext cx="6172200" cy="707886"/>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Theo </a:t>
            </a:r>
            <a:r>
              <a:rPr lang="en-US" sz="2000" dirty="0" err="1">
                <a:solidFill>
                  <a:schemeClr val="bg1"/>
                </a:solidFill>
                <a:latin typeface="Arial" panose="020B0604020202020204" pitchFamily="34" charset="0"/>
                <a:cs typeface="Arial" panose="020B0604020202020204" pitchFamily="34" charset="0"/>
              </a:rPr>
              <a:t>em</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nào</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quan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trọng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nhất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đối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với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họ</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Tại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sao</a:t>
            </a:r>
            <a:r>
              <a:rPr lang="en-US" sz="2000" dirty="0">
                <a:solidFill>
                  <a:schemeClr val="bg1"/>
                </a:solidFill>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4"/>
          <a:stretch>
            <a:fillRect/>
          </a:stretch>
        </p:blipFill>
        <p:spPr>
          <a:xfrm>
            <a:off x="3048000" y="4481044"/>
            <a:ext cx="2895601" cy="131015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1"/>
            <a:ext cx="990600" cy="838200"/>
          </a:xfrm>
          <a:prstGeom prst="rect">
            <a:avLst/>
          </a:prstGeom>
        </p:spPr>
      </p:pic>
    </p:spTree>
    <p:extLst>
      <p:ext uri="{BB962C8B-B14F-4D97-AF65-F5344CB8AC3E}">
        <p14:creationId xmlns:p14="http://schemas.microsoft.com/office/powerpoint/2010/main" val="934304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3" name="TextBox 2"/>
          <p:cNvSpPr txBox="1"/>
          <p:nvPr/>
        </p:nvSpPr>
        <p:spPr>
          <a:xfrm>
            <a:off x="914400" y="1219200"/>
            <a:ext cx="3810000" cy="954107"/>
          </a:xfrm>
          <a:prstGeom prst="rect">
            <a:avLst/>
          </a:prstGeom>
          <a:noFill/>
        </p:spPr>
        <p:txBody>
          <a:bodyPr wrap="square" rtlCol="0">
            <a:spAutoFit/>
          </a:bodyPr>
          <a:lstStyle/>
          <a:p>
            <a:pPr algn="just"/>
            <a:r>
              <a:rPr lang="nl-NL" sz="2800" b="1" dirty="0">
                <a:solidFill>
                  <a:srgbClr val="00B0F0"/>
                </a:solidFill>
              </a:rPr>
              <a:t>II.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800600" y="685800"/>
            <a:ext cx="3733800" cy="2246769"/>
          </a:xfrm>
          <a:prstGeom prst="rect">
            <a:avLst/>
          </a:prstGeom>
          <a:noFill/>
        </p:spPr>
        <p:txBody>
          <a:bodyPr wrap="square" rtlCol="0">
            <a:spAutoFit/>
          </a:bodyPr>
          <a:lstStyle/>
          <a:p>
            <a:pPr algn="just"/>
            <a:r>
              <a:rPr lang="nl-NL" sz="2000" b="1" dirty="0">
                <a:solidFill>
                  <a:srgbClr val="0070C0"/>
                </a:solidFill>
                <a:latin typeface="Arial" panose="020B0604020202020204" pitchFamily="34" charset="0"/>
                <a:cs typeface="Arial" panose="020B0604020202020204" pitchFamily="34" charset="0"/>
              </a:rPr>
              <a:t>1. Hoạt động kinh tế</a:t>
            </a:r>
            <a:endParaRPr lang="en-US" sz="2000" dirty="0">
              <a:solidFill>
                <a:srgbClr val="0070C0"/>
              </a:solidFill>
              <a:latin typeface="Arial" panose="020B0604020202020204" pitchFamily="34" charset="0"/>
              <a:cs typeface="Arial" panose="020B0604020202020204" pitchFamily="34" charset="0"/>
            </a:endParaRPr>
          </a:p>
          <a:p>
            <a:pPr algn="just"/>
            <a:r>
              <a:rPr lang="nl-NL" sz="2000" dirty="0">
                <a:solidFill>
                  <a:srgbClr val="0070C0"/>
                </a:solidFill>
                <a:latin typeface="Arial" panose="020B0604020202020204" pitchFamily="34" charset="0"/>
                <a:cs typeface="Arial" panose="020B0604020202020204" pitchFamily="34" charset="0"/>
              </a:rPr>
              <a:t>- Hoạt động kinh tế chính: Trồng lúa nước, chăn nuôi gia súc, gia cầm, sản xuất hàng thủ công, khai thác các nguồn lợi rùng và biển; buôn bán bằng đường biển.</a:t>
            </a:r>
            <a:endParaRPr lang="en-US" sz="2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03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ircle(in)">
                                      <p:cBhvr>
                                        <p:cTn id="1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7.xml><?xml version="1.0" encoding="utf-8"?>
<a:theme xmlns:a="http://schemas.openxmlformats.org/drawingml/2006/main" name="3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687</Words>
  <PresentationFormat>On-screen Show (4:3)</PresentationFormat>
  <Paragraphs>60</Paragraphs>
  <Slides>19</Slides>
  <Notes>0</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19</vt:i4>
      </vt:variant>
    </vt:vector>
  </HeadingPairs>
  <TitlesOfParts>
    <vt:vector size="36" baseType="lpstr">
      <vt:lpstr>微软雅黑</vt:lpstr>
      <vt:lpstr>宋体</vt:lpstr>
      <vt:lpstr>.VnArial Narrow</vt:lpstr>
      <vt:lpstr>Arial</vt:lpstr>
      <vt:lpstr>Calibri</vt:lpstr>
      <vt:lpstr>Calibri Light</vt:lpstr>
      <vt:lpstr>Tahoma</vt:lpstr>
      <vt:lpstr>Times New Roman</vt:lpstr>
      <vt:lpstr>Webdings</vt:lpstr>
      <vt:lpstr>Wingdings</vt:lpstr>
      <vt:lpstr>3_Office Theme</vt:lpstr>
      <vt:lpstr>4_Office Theme</vt:lpstr>
      <vt:lpstr>1_Default Design</vt:lpstr>
      <vt:lpstr>第一PPT，www.1ppt.com</vt:lpstr>
      <vt:lpstr>6_Office Theme</vt:lpstr>
      <vt:lpstr>2_第一PPT，www.1ppt.com</vt:lpstr>
      <vt:lpstr>3_第一PPT，www.1ppt.com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2021-04-18T07:45:22Z</dcterms:created>
  <dcterms:modified xsi:type="dcterms:W3CDTF">2021-07-21T13:33:50Z</dcterms:modified>
</cp:coreProperties>
</file>