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321" r:id="rId2"/>
    <p:sldId id="322" r:id="rId3"/>
    <p:sldId id="262" r:id="rId4"/>
    <p:sldId id="263" r:id="rId5"/>
    <p:sldId id="264" r:id="rId6"/>
    <p:sldId id="340" r:id="rId7"/>
    <p:sldId id="333" r:id="rId8"/>
    <p:sldId id="265" r:id="rId9"/>
    <p:sldId id="313" r:id="rId10"/>
    <p:sldId id="315" r:id="rId11"/>
    <p:sldId id="323" r:id="rId12"/>
    <p:sldId id="292" r:id="rId13"/>
    <p:sldId id="267" r:id="rId14"/>
    <p:sldId id="314" r:id="rId15"/>
    <p:sldId id="316" r:id="rId16"/>
    <p:sldId id="317" r:id="rId17"/>
    <p:sldId id="318" r:id="rId18"/>
    <p:sldId id="319" r:id="rId19"/>
    <p:sldId id="266" r:id="rId20"/>
    <p:sldId id="320" r:id="rId21"/>
    <p:sldId id="293" r:id="rId22"/>
    <p:sldId id="341" r:id="rId23"/>
    <p:sldId id="295" r:id="rId24"/>
    <p:sldId id="308" r:id="rId25"/>
    <p:sldId id="334" r:id="rId26"/>
    <p:sldId id="268" r:id="rId27"/>
    <p:sldId id="256" r:id="rId28"/>
    <p:sldId id="335" r:id="rId29"/>
    <p:sldId id="336" r:id="rId30"/>
    <p:sldId id="337" r:id="rId31"/>
    <p:sldId id="338" r:id="rId32"/>
    <p:sldId id="339" r:id="rId33"/>
    <p:sldId id="329" r:id="rId34"/>
  </p:sldIdLst>
  <p:sldSz cx="12192000" cy="6858000"/>
  <p:notesSz cx="6858000" cy="9144000"/>
  <p:embeddedFontLst>
    <p:embeddedFont>
      <p:font typeface="Baguet Script" panose="00000500000000000000" pitchFamily="2" charset="0"/>
      <p:regular r:id="rId36"/>
    </p:embeddedFont>
    <p:embeddedFont>
      <p:font typeface="Barlow Condensed ExtraBold" panose="00000906000000000000" pitchFamily="2" charset="0"/>
      <p:bold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ambria Math" panose="02040503050406030204" pitchFamily="18" charset="0"/>
      <p:regular r:id="rId45"/>
    </p:embeddedFont>
    <p:embeddedFont>
      <p:font typeface="Dosis ExtraBold" pitchFamily="2" charset="0"/>
      <p:bold r:id="rId46"/>
    </p:embeddedFont>
    <p:embeddedFont>
      <p:font typeface="Source Sans Pro Black" panose="020B0803030403020204" pitchFamily="34" charset="0"/>
      <p:bold r:id="rId47"/>
      <p:boldItalic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8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4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2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0A309-602F-4E10-BF93-FBAE8EB4EDE0}" type="datetimeFigureOut">
              <a:rPr lang="zh-CN" altLang="en-US" smtClean="0"/>
              <a:t>2022/6/12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6AB05-48C2-4714-B910-0F4FDEB8B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3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209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234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743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454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353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980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764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9106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292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043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084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691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824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641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161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808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055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603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55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263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75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529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140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2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8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5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3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9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9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11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37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877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89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AA839-4FAF-4E31-9F41-4C0E297EAC69}" type="datetimeFigureOut">
              <a:rPr lang="zh-CN" altLang="en-US" smtClean="0"/>
              <a:t>2022/6/12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85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0.pn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6.png"/><Relationship Id="rId7" Type="http://schemas.openxmlformats.org/officeDocument/2006/relationships/image" Target="../media/image47.png"/><Relationship Id="rId12" Type="http://schemas.microsoft.com/office/2007/relationships/hdphoto" Target="../media/hdphoto5.wdp"/><Relationship Id="rId17" Type="http://schemas.openxmlformats.org/officeDocument/2006/relationships/image" Target="../media/image52.png"/><Relationship Id="rId25" Type="http://schemas.openxmlformats.org/officeDocument/2006/relationships/image" Target="../media/image59.png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20" Type="http://schemas.openxmlformats.org/officeDocument/2006/relationships/image" Target="../media/image55.png"/><Relationship Id="rId1" Type="http://schemas.microsoft.com/office/2007/relationships/media" Target="../media/media1.MP3"/><Relationship Id="rId6" Type="http://schemas.openxmlformats.org/officeDocument/2006/relationships/image" Target="../media/image46.jpg"/><Relationship Id="rId11" Type="http://schemas.openxmlformats.org/officeDocument/2006/relationships/image" Target="../media/image49.png"/><Relationship Id="rId24" Type="http://schemas.openxmlformats.org/officeDocument/2006/relationships/image" Target="../media/image58.png"/><Relationship Id="rId5" Type="http://schemas.microsoft.com/office/2007/relationships/hdphoto" Target="../media/hdphoto2.wdp"/><Relationship Id="rId15" Type="http://schemas.openxmlformats.org/officeDocument/2006/relationships/image" Target="../media/image51.png"/><Relationship Id="rId23" Type="http://schemas.openxmlformats.org/officeDocument/2006/relationships/slide" Target="slide26.xml"/><Relationship Id="rId10" Type="http://schemas.microsoft.com/office/2007/relationships/hdphoto" Target="../media/hdphoto4.wdp"/><Relationship Id="rId19" Type="http://schemas.openxmlformats.org/officeDocument/2006/relationships/image" Target="../media/image54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4" Type="http://schemas.microsoft.com/office/2007/relationships/hdphoto" Target="../media/hdphoto6.wdp"/><Relationship Id="rId2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microsoft.com/office/2007/relationships/hdphoto" Target="../media/hdphoto2.wdp"/><Relationship Id="rId21" Type="http://schemas.openxmlformats.org/officeDocument/2006/relationships/image" Target="../media/image60.png"/><Relationship Id="rId7" Type="http://schemas.openxmlformats.org/officeDocument/2006/relationships/image" Target="../media/image48.png"/><Relationship Id="rId12" Type="http://schemas.microsoft.com/office/2007/relationships/hdphoto" Target="../media/hdphoto6.wdp"/><Relationship Id="rId17" Type="http://schemas.openxmlformats.org/officeDocument/2006/relationships/image" Target="../media/image54.png"/><Relationship Id="rId2" Type="http://schemas.openxmlformats.org/officeDocument/2006/relationships/image" Target="../media/image45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50.png"/><Relationship Id="rId24" Type="http://schemas.microsoft.com/office/2007/relationships/hdphoto" Target="../media/hdphoto8.wdp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23" Type="http://schemas.openxmlformats.org/officeDocument/2006/relationships/image" Target="../media/image61.png"/><Relationship Id="rId10" Type="http://schemas.microsoft.com/office/2007/relationships/hdphoto" Target="../media/hdphoto5.wdp"/><Relationship Id="rId19" Type="http://schemas.openxmlformats.org/officeDocument/2006/relationships/image" Target="../media/image56.png"/><Relationship Id="rId4" Type="http://schemas.openxmlformats.org/officeDocument/2006/relationships/image" Target="../media/image46.jpg"/><Relationship Id="rId9" Type="http://schemas.openxmlformats.org/officeDocument/2006/relationships/image" Target="../media/image49.png"/><Relationship Id="rId14" Type="http://schemas.microsoft.com/office/2007/relationships/hdphoto" Target="../media/hdphoto7.wdp"/><Relationship Id="rId22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slide" Target="slide30.xml"/><Relationship Id="rId18" Type="http://schemas.openxmlformats.org/officeDocument/2006/relationships/image" Target="../media/image48.png"/><Relationship Id="rId26" Type="http://schemas.openxmlformats.org/officeDocument/2006/relationships/image" Target="../media/image52.png"/><Relationship Id="rId3" Type="http://schemas.openxmlformats.org/officeDocument/2006/relationships/audio" Target="NULL" TargetMode="External"/><Relationship Id="rId21" Type="http://schemas.microsoft.com/office/2007/relationships/hdphoto" Target="../media/hdphoto5.wdp"/><Relationship Id="rId34" Type="http://schemas.openxmlformats.org/officeDocument/2006/relationships/image" Target="../media/image64.gif"/><Relationship Id="rId7" Type="http://schemas.microsoft.com/office/2007/relationships/hdphoto" Target="../media/hdphoto2.wdp"/><Relationship Id="rId12" Type="http://schemas.openxmlformats.org/officeDocument/2006/relationships/slide" Target="slide29.xml"/><Relationship Id="rId17" Type="http://schemas.microsoft.com/office/2007/relationships/hdphoto" Target="../media/hdphoto3.wdp"/><Relationship Id="rId25" Type="http://schemas.microsoft.com/office/2007/relationships/hdphoto" Target="../media/hdphoto7.wdp"/><Relationship Id="rId33" Type="http://schemas.openxmlformats.org/officeDocument/2006/relationships/image" Target="../media/image63.gif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29" Type="http://schemas.openxmlformats.org/officeDocument/2006/relationships/image" Target="../media/image55.png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slide" Target="slide28.xml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32.xml"/><Relationship Id="rId23" Type="http://schemas.microsoft.com/office/2007/relationships/hdphoto" Target="../media/hdphoto6.wdp"/><Relationship Id="rId28" Type="http://schemas.openxmlformats.org/officeDocument/2006/relationships/image" Target="../media/image54.png"/><Relationship Id="rId10" Type="http://schemas.microsoft.com/office/2007/relationships/hdphoto" Target="../media/hdphoto9.wdp"/><Relationship Id="rId19" Type="http://schemas.microsoft.com/office/2007/relationships/hdphoto" Target="../media/hdphoto4.wdp"/><Relationship Id="rId31" Type="http://schemas.openxmlformats.org/officeDocument/2006/relationships/image" Target="../media/image57.png"/><Relationship Id="rId4" Type="http://schemas.microsoft.com/office/2007/relationships/media" Target="../media/media3.mp3"/><Relationship Id="rId9" Type="http://schemas.openxmlformats.org/officeDocument/2006/relationships/image" Target="../media/image62.png"/><Relationship Id="rId14" Type="http://schemas.openxmlformats.org/officeDocument/2006/relationships/slide" Target="slide31.xml"/><Relationship Id="rId22" Type="http://schemas.openxmlformats.org/officeDocument/2006/relationships/image" Target="../media/image50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8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8.wdp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" Target="slide27.xml"/><Relationship Id="rId5" Type="http://schemas.microsoft.com/office/2007/relationships/media" Target="../media/media6.mp3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microsoft.com/office/2007/relationships/hdphoto" Target="../media/hdphoto10.wdp"/><Relationship Id="rId1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8.wdp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" Target="slide27.xml"/><Relationship Id="rId5" Type="http://schemas.microsoft.com/office/2007/relationships/media" Target="../media/media6.mp3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microsoft.com/office/2007/relationships/hdphoto" Target="../media/hdphoto10.wdp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8.wdp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" Target="slide27.xml"/><Relationship Id="rId5" Type="http://schemas.microsoft.com/office/2007/relationships/media" Target="../media/media6.mp3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microsoft.com/office/2007/relationships/hdphoto" Target="../media/hdphoto10.wdp"/><Relationship Id="rId1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8.wdp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" Target="slide27.xml"/><Relationship Id="rId5" Type="http://schemas.microsoft.com/office/2007/relationships/media" Target="../media/media6.mp3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microsoft.com/office/2007/relationships/hdphoto" Target="../media/hdphoto10.wdp"/><Relationship Id="rId1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8.wdp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" Target="slide27.xml"/><Relationship Id="rId5" Type="http://schemas.microsoft.com/office/2007/relationships/media" Target="../media/media6.mp3"/><Relationship Id="rId15" Type="http://schemas.openxmlformats.org/officeDocument/2006/relationships/image" Target="../media/image66.png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microsoft.com/office/2007/relationships/hdphoto" Target="../media/hdphoto10.wdp"/><Relationship Id="rId1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7" y="5207954"/>
            <a:ext cx="5932603" cy="16500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81"/>
            <a:ext cx="1781667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5" y="497973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9" cy="1498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5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3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467557" y="931586"/>
            <a:ext cx="908213" cy="9164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4" y="164969"/>
            <a:ext cx="1093509" cy="1131216"/>
          </a:xfrm>
          <a:prstGeom prst="rect">
            <a:avLst/>
          </a:prstGeom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412488" y="2983057"/>
            <a:ext cx="7444807" cy="80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Sách</a:t>
            </a:r>
            <a:r>
              <a:rPr lang="en-US" altLang="zh-CN" sz="4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: </a:t>
            </a: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Cánh</a:t>
            </a:r>
            <a:r>
              <a:rPr lang="en-US" altLang="zh-CN" sz="4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diều</a:t>
            </a:r>
            <a:endParaRPr lang="en-US" altLang="zh-CN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guet Script" panose="00000500000000000000" pitchFamily="2" charset="0"/>
              <a:ea typeface="Microsoft YaHei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572705" y="1367930"/>
            <a:ext cx="9440244" cy="130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Bài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giảng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Hóa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học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10</a:t>
            </a:r>
            <a:endParaRPr lang="zh-CN" altLang="en-US" sz="66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Microsoft YaHei" panose="020B0503020204020204" pitchFamily="34" charset="-122"/>
              <a:cs typeface="Aharoni" panose="02010803020104030203" pitchFamily="2" charset="-79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0925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625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15" name="文本框 21">
            <a:extLst>
              <a:ext uri="{FF2B5EF4-FFF2-40B4-BE49-F238E27FC236}">
                <a16:creationId xmlns:a16="http://schemas.microsoft.com/office/drawing/2014/main" id="{A3AEB43E-8DEC-4C33-B745-1BDBE420728F}"/>
              </a:ext>
            </a:extLst>
          </p:cNvPr>
          <p:cNvSpPr txBox="1"/>
          <p:nvPr/>
        </p:nvSpPr>
        <p:spPr>
          <a:xfrm>
            <a:off x="1278939" y="1307643"/>
            <a:ext cx="2519033" cy="13088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</a:t>
            </a:r>
          </a:p>
          <a:p>
            <a:pPr algn="ctr">
              <a:lnSpc>
                <a:spcPct val="130000"/>
              </a:lnSpc>
            </a:pP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1s</a:t>
            </a:r>
            <a:r>
              <a:rPr lang="en-US" altLang="zh-CN" sz="32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17" name="文本框 21">
            <a:extLst>
              <a:ext uri="{FF2B5EF4-FFF2-40B4-BE49-F238E27FC236}">
                <a16:creationId xmlns:a16="http://schemas.microsoft.com/office/drawing/2014/main" id="{DCA4F461-4588-4816-8839-D8C7181DAF86}"/>
              </a:ext>
            </a:extLst>
          </p:cNvPr>
          <p:cNvSpPr txBox="1"/>
          <p:nvPr/>
        </p:nvSpPr>
        <p:spPr>
          <a:xfrm>
            <a:off x="5883282" y="1052765"/>
            <a:ext cx="2728512" cy="632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2 electron</a:t>
            </a:r>
          </a:p>
        </p:txBody>
      </p:sp>
      <p:sp>
        <p:nvSpPr>
          <p:cNvPr id="18" name="文本框 21">
            <a:extLst>
              <a:ext uri="{FF2B5EF4-FFF2-40B4-BE49-F238E27FC236}">
                <a16:creationId xmlns:a16="http://schemas.microsoft.com/office/drawing/2014/main" id="{A6337A6D-59DF-493D-802D-CE45F14F706C}"/>
              </a:ext>
            </a:extLst>
          </p:cNvPr>
          <p:cNvSpPr txBox="1"/>
          <p:nvPr/>
        </p:nvSpPr>
        <p:spPr>
          <a:xfrm>
            <a:off x="5883282" y="5257522"/>
            <a:ext cx="4409047" cy="632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chưa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bão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hòa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  <p:pic>
        <p:nvPicPr>
          <p:cNvPr id="11" name="Picture 10" descr="High Five Bee">
            <a:extLst>
              <a:ext uri="{FF2B5EF4-FFF2-40B4-BE49-F238E27FC236}">
                <a16:creationId xmlns:a16="http://schemas.microsoft.com/office/drawing/2014/main" id="{D5265A59-92CD-479C-9B59-A242962A6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9" y="1421754"/>
            <a:ext cx="1156727" cy="115672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906A95-BD87-42E5-A065-0CF3B21FB9FC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3950488" y="4971374"/>
            <a:ext cx="1932794" cy="602453"/>
          </a:xfrm>
          <a:prstGeom prst="straightConnector1">
            <a:avLst/>
          </a:prstGeom>
          <a:ln w="28575" cap="flat" cmpd="sng" algn="ctr">
            <a:solidFill>
              <a:srgbClr val="038C87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815D165-4EE5-46C3-BD6E-4625031E7E03}"/>
              </a:ext>
            </a:extLst>
          </p:cNvPr>
          <p:cNvCxnSpPr>
            <a:cxnSpLocks/>
          </p:cNvCxnSpPr>
          <p:nvPr/>
        </p:nvCxnSpPr>
        <p:spPr>
          <a:xfrm flipV="1">
            <a:off x="3741009" y="1421754"/>
            <a:ext cx="2142273" cy="622898"/>
          </a:xfrm>
          <a:prstGeom prst="straightConnector1">
            <a:avLst/>
          </a:prstGeom>
          <a:ln w="28575" cap="flat" cmpd="sng" algn="ctr">
            <a:solidFill>
              <a:srgbClr val="038C87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5" name="Picture 24" descr="High Five Bee">
            <a:extLst>
              <a:ext uri="{FF2B5EF4-FFF2-40B4-BE49-F238E27FC236}">
                <a16:creationId xmlns:a16="http://schemas.microsoft.com/office/drawing/2014/main" id="{EA256522-BE11-47E3-9964-F602E797C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8" y="4249434"/>
            <a:ext cx="1156727" cy="1156727"/>
          </a:xfrm>
          <a:prstGeom prst="rect">
            <a:avLst/>
          </a:prstGeom>
        </p:spPr>
      </p:pic>
      <p:sp>
        <p:nvSpPr>
          <p:cNvPr id="26" name="文本框 21">
            <a:extLst>
              <a:ext uri="{FF2B5EF4-FFF2-40B4-BE49-F238E27FC236}">
                <a16:creationId xmlns:a16="http://schemas.microsoft.com/office/drawing/2014/main" id="{4BEF185F-C873-4F77-9D69-ABFF38BF48B7}"/>
              </a:ext>
            </a:extLst>
          </p:cNvPr>
          <p:cNvSpPr txBox="1"/>
          <p:nvPr/>
        </p:nvSpPr>
        <p:spPr>
          <a:xfrm>
            <a:off x="1278939" y="4173388"/>
            <a:ext cx="2519033" cy="13088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</a:t>
            </a:r>
          </a:p>
          <a:p>
            <a:pPr algn="ctr">
              <a:lnSpc>
                <a:spcPct val="130000"/>
              </a:lnSpc>
            </a:pP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2p</a:t>
            </a:r>
            <a:r>
              <a:rPr lang="en-US" altLang="zh-CN" sz="32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66C7998-55EB-4AB7-9FFD-3AA05C49B545}"/>
              </a:ext>
            </a:extLst>
          </p:cNvPr>
          <p:cNvCxnSpPr>
            <a:cxnSpLocks/>
          </p:cNvCxnSpPr>
          <p:nvPr/>
        </p:nvCxnSpPr>
        <p:spPr>
          <a:xfrm flipV="1">
            <a:off x="3950488" y="3964459"/>
            <a:ext cx="1932794" cy="920709"/>
          </a:xfrm>
          <a:prstGeom prst="straightConnector1">
            <a:avLst/>
          </a:prstGeom>
          <a:ln w="28575" cap="flat" cmpd="sng" algn="ctr">
            <a:solidFill>
              <a:srgbClr val="038C87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文本框 21">
            <a:extLst>
              <a:ext uri="{FF2B5EF4-FFF2-40B4-BE49-F238E27FC236}">
                <a16:creationId xmlns:a16="http://schemas.microsoft.com/office/drawing/2014/main" id="{9C739814-31B5-4FDD-B192-294758F52ADF}"/>
              </a:ext>
            </a:extLst>
          </p:cNvPr>
          <p:cNvSpPr txBox="1"/>
          <p:nvPr/>
        </p:nvSpPr>
        <p:spPr>
          <a:xfrm>
            <a:off x="5883282" y="3636349"/>
            <a:ext cx="2728512" cy="632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4 electron</a:t>
            </a:r>
          </a:p>
        </p:txBody>
      </p:sp>
      <p:sp>
        <p:nvSpPr>
          <p:cNvPr id="29" name="文本框 21">
            <a:extLst>
              <a:ext uri="{FF2B5EF4-FFF2-40B4-BE49-F238E27FC236}">
                <a16:creationId xmlns:a16="http://schemas.microsoft.com/office/drawing/2014/main" id="{F9C07E54-2927-4019-A33A-BF1A344FBB99}"/>
              </a:ext>
            </a:extLst>
          </p:cNvPr>
          <p:cNvSpPr txBox="1"/>
          <p:nvPr/>
        </p:nvSpPr>
        <p:spPr>
          <a:xfrm>
            <a:off x="5768186" y="2301325"/>
            <a:ext cx="4409047" cy="632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bão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hòa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</a:p>
        </p:txBody>
      </p:sp>
      <p:pic>
        <p:nvPicPr>
          <p:cNvPr id="32" name="Picture 2" descr="Thầy Dũng hóa">
            <a:extLst>
              <a:ext uri="{FF2B5EF4-FFF2-40B4-BE49-F238E27FC236}">
                <a16:creationId xmlns:a16="http://schemas.microsoft.com/office/drawing/2014/main" id="{A202F39C-686E-404C-98BD-FF8D15F06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5" t="5688" r="15257" b="74228"/>
          <a:stretch/>
        </p:blipFill>
        <p:spPr bwMode="auto">
          <a:xfrm>
            <a:off x="8891232" y="3922498"/>
            <a:ext cx="2802194" cy="110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456FB47-DA46-41C0-8316-BE77B6629C05}"/>
              </a:ext>
            </a:extLst>
          </p:cNvPr>
          <p:cNvCxnSpPr>
            <a:cxnSpLocks/>
          </p:cNvCxnSpPr>
          <p:nvPr/>
        </p:nvCxnSpPr>
        <p:spPr>
          <a:xfrm>
            <a:off x="3741009" y="2081616"/>
            <a:ext cx="2027177" cy="673777"/>
          </a:xfrm>
          <a:prstGeom prst="straightConnector1">
            <a:avLst/>
          </a:prstGeom>
          <a:ln w="28575" cap="flat" cmpd="sng" algn="ctr">
            <a:solidFill>
              <a:srgbClr val="038C87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Picture 2" descr="Thầy Dũng hóa">
            <a:extLst>
              <a:ext uri="{FF2B5EF4-FFF2-40B4-BE49-F238E27FC236}">
                <a16:creationId xmlns:a16="http://schemas.microsoft.com/office/drawing/2014/main" id="{FEB0C6F4-0B2C-BF53-E843-88EAC1B2B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5" r="28709" b="73494"/>
          <a:stretch/>
        </p:blipFill>
        <p:spPr bwMode="auto">
          <a:xfrm>
            <a:off x="9528514" y="796696"/>
            <a:ext cx="1184475" cy="142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1AB2C0-B0C7-E2ED-32E4-75ED3447ED10}"/>
              </a:ext>
            </a:extLst>
          </p:cNvPr>
          <p:cNvSpPr txBox="1"/>
          <p:nvPr/>
        </p:nvSpPr>
        <p:spPr>
          <a:xfrm>
            <a:off x="1121158" y="270461"/>
            <a:ext cx="464702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</p:spTree>
    <p:extLst>
      <p:ext uri="{BB962C8B-B14F-4D97-AF65-F5344CB8AC3E}">
        <p14:creationId xmlns:p14="http://schemas.microsoft.com/office/powerpoint/2010/main" val="114415051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26" grpId="0" animBg="1"/>
      <p:bldP spid="28" grpId="0"/>
      <p:bldP spid="29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16" name="文本框 21">
            <a:extLst>
              <a:ext uri="{FF2B5EF4-FFF2-40B4-BE49-F238E27FC236}">
                <a16:creationId xmlns:a16="http://schemas.microsoft.com/office/drawing/2014/main" id="{A932DCED-88E2-4155-8137-BB0145B6706C}"/>
              </a:ext>
            </a:extLst>
          </p:cNvPr>
          <p:cNvSpPr txBox="1"/>
          <p:nvPr/>
        </p:nvSpPr>
        <p:spPr>
          <a:xfrm>
            <a:off x="1279430" y="1129860"/>
            <a:ext cx="10647730" cy="1308820"/>
          </a:xfrm>
          <a:custGeom>
            <a:avLst/>
            <a:gdLst>
              <a:gd name="connsiteX0" fmla="*/ 0 w 10647730"/>
              <a:gd name="connsiteY0" fmla="*/ 0 h 1308820"/>
              <a:gd name="connsiteX1" fmla="*/ 346051 w 10647730"/>
              <a:gd name="connsiteY1" fmla="*/ 0 h 1308820"/>
              <a:gd name="connsiteX2" fmla="*/ 1011534 w 10647730"/>
              <a:gd name="connsiteY2" fmla="*/ 0 h 1308820"/>
              <a:gd name="connsiteX3" fmla="*/ 1889972 w 10647730"/>
              <a:gd name="connsiteY3" fmla="*/ 0 h 1308820"/>
              <a:gd name="connsiteX4" fmla="*/ 2768410 w 10647730"/>
              <a:gd name="connsiteY4" fmla="*/ 0 h 1308820"/>
              <a:gd name="connsiteX5" fmla="*/ 3646848 w 10647730"/>
              <a:gd name="connsiteY5" fmla="*/ 0 h 1308820"/>
              <a:gd name="connsiteX6" fmla="*/ 4418808 w 10647730"/>
              <a:gd name="connsiteY6" fmla="*/ 0 h 1308820"/>
              <a:gd name="connsiteX7" fmla="*/ 4871336 w 10647730"/>
              <a:gd name="connsiteY7" fmla="*/ 0 h 1308820"/>
              <a:gd name="connsiteX8" fmla="*/ 5430342 w 10647730"/>
              <a:gd name="connsiteY8" fmla="*/ 0 h 1308820"/>
              <a:gd name="connsiteX9" fmla="*/ 6202303 w 10647730"/>
              <a:gd name="connsiteY9" fmla="*/ 0 h 1308820"/>
              <a:gd name="connsiteX10" fmla="*/ 6548354 w 10647730"/>
              <a:gd name="connsiteY10" fmla="*/ 0 h 1308820"/>
              <a:gd name="connsiteX11" fmla="*/ 7107360 w 10647730"/>
              <a:gd name="connsiteY11" fmla="*/ 0 h 1308820"/>
              <a:gd name="connsiteX12" fmla="*/ 7772843 w 10647730"/>
              <a:gd name="connsiteY12" fmla="*/ 0 h 1308820"/>
              <a:gd name="connsiteX13" fmla="*/ 8651281 w 10647730"/>
              <a:gd name="connsiteY13" fmla="*/ 0 h 1308820"/>
              <a:gd name="connsiteX14" fmla="*/ 9316764 w 10647730"/>
              <a:gd name="connsiteY14" fmla="*/ 0 h 1308820"/>
              <a:gd name="connsiteX15" fmla="*/ 9662815 w 10647730"/>
              <a:gd name="connsiteY15" fmla="*/ 0 h 1308820"/>
              <a:gd name="connsiteX16" fmla="*/ 10647730 w 10647730"/>
              <a:gd name="connsiteY16" fmla="*/ 0 h 1308820"/>
              <a:gd name="connsiteX17" fmla="*/ 10647730 w 10647730"/>
              <a:gd name="connsiteY17" fmla="*/ 641322 h 1308820"/>
              <a:gd name="connsiteX18" fmla="*/ 10647730 w 10647730"/>
              <a:gd name="connsiteY18" fmla="*/ 1308820 h 1308820"/>
              <a:gd name="connsiteX19" fmla="*/ 10088724 w 10647730"/>
              <a:gd name="connsiteY19" fmla="*/ 1308820 h 1308820"/>
              <a:gd name="connsiteX20" fmla="*/ 9636196 w 10647730"/>
              <a:gd name="connsiteY20" fmla="*/ 1308820 h 1308820"/>
              <a:gd name="connsiteX21" fmla="*/ 8864235 w 10647730"/>
              <a:gd name="connsiteY21" fmla="*/ 1308820 h 1308820"/>
              <a:gd name="connsiteX22" fmla="*/ 8411707 w 10647730"/>
              <a:gd name="connsiteY22" fmla="*/ 1308820 h 1308820"/>
              <a:gd name="connsiteX23" fmla="*/ 7959178 w 10647730"/>
              <a:gd name="connsiteY23" fmla="*/ 1308820 h 1308820"/>
              <a:gd name="connsiteX24" fmla="*/ 7080740 w 10647730"/>
              <a:gd name="connsiteY24" fmla="*/ 1308820 h 1308820"/>
              <a:gd name="connsiteX25" fmla="*/ 6628212 w 10647730"/>
              <a:gd name="connsiteY25" fmla="*/ 1308820 h 1308820"/>
              <a:gd name="connsiteX26" fmla="*/ 5749774 w 10647730"/>
              <a:gd name="connsiteY26" fmla="*/ 1308820 h 1308820"/>
              <a:gd name="connsiteX27" fmla="*/ 4871336 w 10647730"/>
              <a:gd name="connsiteY27" fmla="*/ 1308820 h 1308820"/>
              <a:gd name="connsiteX28" fmla="*/ 4312331 w 10647730"/>
              <a:gd name="connsiteY28" fmla="*/ 1308820 h 1308820"/>
              <a:gd name="connsiteX29" fmla="*/ 3540370 w 10647730"/>
              <a:gd name="connsiteY29" fmla="*/ 1308820 h 1308820"/>
              <a:gd name="connsiteX30" fmla="*/ 2661933 w 10647730"/>
              <a:gd name="connsiteY30" fmla="*/ 1308820 h 1308820"/>
              <a:gd name="connsiteX31" fmla="*/ 2209404 w 10647730"/>
              <a:gd name="connsiteY31" fmla="*/ 1308820 h 1308820"/>
              <a:gd name="connsiteX32" fmla="*/ 1863353 w 10647730"/>
              <a:gd name="connsiteY32" fmla="*/ 1308820 h 1308820"/>
              <a:gd name="connsiteX33" fmla="*/ 984915 w 10647730"/>
              <a:gd name="connsiteY33" fmla="*/ 1308820 h 1308820"/>
              <a:gd name="connsiteX34" fmla="*/ 0 w 10647730"/>
              <a:gd name="connsiteY34" fmla="*/ 1308820 h 1308820"/>
              <a:gd name="connsiteX35" fmla="*/ 0 w 10647730"/>
              <a:gd name="connsiteY35" fmla="*/ 693675 h 1308820"/>
              <a:gd name="connsiteX36" fmla="*/ 0 w 10647730"/>
              <a:gd name="connsiteY36" fmla="*/ 0 h 1308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647730" h="1308820" extrusionOk="0">
                <a:moveTo>
                  <a:pt x="0" y="0"/>
                </a:moveTo>
                <a:cubicBezTo>
                  <a:pt x="95996" y="-3182"/>
                  <a:pt x="198509" y="-7453"/>
                  <a:pt x="346051" y="0"/>
                </a:cubicBezTo>
                <a:cubicBezTo>
                  <a:pt x="493593" y="7453"/>
                  <a:pt x="867746" y="-25579"/>
                  <a:pt x="1011534" y="0"/>
                </a:cubicBezTo>
                <a:cubicBezTo>
                  <a:pt x="1155322" y="25579"/>
                  <a:pt x="1658247" y="-40350"/>
                  <a:pt x="1889972" y="0"/>
                </a:cubicBezTo>
                <a:cubicBezTo>
                  <a:pt x="2121697" y="40350"/>
                  <a:pt x="2339152" y="-3854"/>
                  <a:pt x="2768410" y="0"/>
                </a:cubicBezTo>
                <a:cubicBezTo>
                  <a:pt x="3197668" y="3854"/>
                  <a:pt x="3468758" y="-29834"/>
                  <a:pt x="3646848" y="0"/>
                </a:cubicBezTo>
                <a:cubicBezTo>
                  <a:pt x="3824938" y="29834"/>
                  <a:pt x="4142242" y="-5958"/>
                  <a:pt x="4418808" y="0"/>
                </a:cubicBezTo>
                <a:cubicBezTo>
                  <a:pt x="4695374" y="5958"/>
                  <a:pt x="4650069" y="16105"/>
                  <a:pt x="4871336" y="0"/>
                </a:cubicBezTo>
                <a:cubicBezTo>
                  <a:pt x="5092603" y="-16105"/>
                  <a:pt x="5260204" y="651"/>
                  <a:pt x="5430342" y="0"/>
                </a:cubicBezTo>
                <a:cubicBezTo>
                  <a:pt x="5600480" y="-651"/>
                  <a:pt x="6023241" y="-29135"/>
                  <a:pt x="6202303" y="0"/>
                </a:cubicBezTo>
                <a:cubicBezTo>
                  <a:pt x="6381365" y="29135"/>
                  <a:pt x="6445738" y="-8056"/>
                  <a:pt x="6548354" y="0"/>
                </a:cubicBezTo>
                <a:cubicBezTo>
                  <a:pt x="6650970" y="8056"/>
                  <a:pt x="6955050" y="-11959"/>
                  <a:pt x="7107360" y="0"/>
                </a:cubicBezTo>
                <a:cubicBezTo>
                  <a:pt x="7259670" y="11959"/>
                  <a:pt x="7542644" y="-30339"/>
                  <a:pt x="7772843" y="0"/>
                </a:cubicBezTo>
                <a:cubicBezTo>
                  <a:pt x="8003042" y="30339"/>
                  <a:pt x="8246596" y="-25413"/>
                  <a:pt x="8651281" y="0"/>
                </a:cubicBezTo>
                <a:cubicBezTo>
                  <a:pt x="9055966" y="25413"/>
                  <a:pt x="9041925" y="-19684"/>
                  <a:pt x="9316764" y="0"/>
                </a:cubicBezTo>
                <a:cubicBezTo>
                  <a:pt x="9591603" y="19684"/>
                  <a:pt x="9509089" y="12316"/>
                  <a:pt x="9662815" y="0"/>
                </a:cubicBezTo>
                <a:cubicBezTo>
                  <a:pt x="9816541" y="-12316"/>
                  <a:pt x="10432405" y="-1973"/>
                  <a:pt x="10647730" y="0"/>
                </a:cubicBezTo>
                <a:cubicBezTo>
                  <a:pt x="10644281" y="253826"/>
                  <a:pt x="10643587" y="424010"/>
                  <a:pt x="10647730" y="641322"/>
                </a:cubicBezTo>
                <a:cubicBezTo>
                  <a:pt x="10651873" y="858634"/>
                  <a:pt x="10619752" y="1165224"/>
                  <a:pt x="10647730" y="1308820"/>
                </a:cubicBezTo>
                <a:cubicBezTo>
                  <a:pt x="10425458" y="1303237"/>
                  <a:pt x="10224596" y="1309954"/>
                  <a:pt x="10088724" y="1308820"/>
                </a:cubicBezTo>
                <a:cubicBezTo>
                  <a:pt x="9952852" y="1307686"/>
                  <a:pt x="9815130" y="1330683"/>
                  <a:pt x="9636196" y="1308820"/>
                </a:cubicBezTo>
                <a:cubicBezTo>
                  <a:pt x="9457262" y="1286957"/>
                  <a:pt x="9130798" y="1337809"/>
                  <a:pt x="8864235" y="1308820"/>
                </a:cubicBezTo>
                <a:cubicBezTo>
                  <a:pt x="8597672" y="1279831"/>
                  <a:pt x="8614560" y="1327219"/>
                  <a:pt x="8411707" y="1308820"/>
                </a:cubicBezTo>
                <a:cubicBezTo>
                  <a:pt x="8208854" y="1290421"/>
                  <a:pt x="8138435" y="1331356"/>
                  <a:pt x="7959178" y="1308820"/>
                </a:cubicBezTo>
                <a:cubicBezTo>
                  <a:pt x="7779921" y="1286284"/>
                  <a:pt x="7476761" y="1348379"/>
                  <a:pt x="7080740" y="1308820"/>
                </a:cubicBezTo>
                <a:cubicBezTo>
                  <a:pt x="6684719" y="1269261"/>
                  <a:pt x="6765484" y="1303492"/>
                  <a:pt x="6628212" y="1308820"/>
                </a:cubicBezTo>
                <a:cubicBezTo>
                  <a:pt x="6490940" y="1314148"/>
                  <a:pt x="6003739" y="1292075"/>
                  <a:pt x="5749774" y="1308820"/>
                </a:cubicBezTo>
                <a:cubicBezTo>
                  <a:pt x="5495809" y="1325565"/>
                  <a:pt x="5123932" y="1338533"/>
                  <a:pt x="4871336" y="1308820"/>
                </a:cubicBezTo>
                <a:cubicBezTo>
                  <a:pt x="4618740" y="1279107"/>
                  <a:pt x="4565793" y="1292450"/>
                  <a:pt x="4312331" y="1308820"/>
                </a:cubicBezTo>
                <a:cubicBezTo>
                  <a:pt x="4058870" y="1325190"/>
                  <a:pt x="3834920" y="1310896"/>
                  <a:pt x="3540370" y="1308820"/>
                </a:cubicBezTo>
                <a:cubicBezTo>
                  <a:pt x="3245820" y="1306744"/>
                  <a:pt x="3022720" y="1275855"/>
                  <a:pt x="2661933" y="1308820"/>
                </a:cubicBezTo>
                <a:cubicBezTo>
                  <a:pt x="2301146" y="1341785"/>
                  <a:pt x="2384510" y="1296596"/>
                  <a:pt x="2209404" y="1308820"/>
                </a:cubicBezTo>
                <a:cubicBezTo>
                  <a:pt x="2034298" y="1321044"/>
                  <a:pt x="2000108" y="1323223"/>
                  <a:pt x="1863353" y="1308820"/>
                </a:cubicBezTo>
                <a:cubicBezTo>
                  <a:pt x="1726598" y="1294417"/>
                  <a:pt x="1195002" y="1319538"/>
                  <a:pt x="984915" y="1308820"/>
                </a:cubicBezTo>
                <a:cubicBezTo>
                  <a:pt x="774828" y="1298102"/>
                  <a:pt x="382526" y="1345600"/>
                  <a:pt x="0" y="1308820"/>
                </a:cubicBezTo>
                <a:cubicBezTo>
                  <a:pt x="2921" y="1134993"/>
                  <a:pt x="19119" y="999368"/>
                  <a:pt x="0" y="693675"/>
                </a:cubicBezTo>
                <a:cubicBezTo>
                  <a:pt x="-19119" y="387982"/>
                  <a:pt x="-27560" y="182557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3930512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Làm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việc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bàn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tối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đa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bão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hòa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trên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mỗi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ns, np,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nd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nf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CAFE22-4FF1-8116-6643-3417CB9A2F49}"/>
              </a:ext>
            </a:extLst>
          </p:cNvPr>
          <p:cNvSpPr txBox="1"/>
          <p:nvPr/>
        </p:nvSpPr>
        <p:spPr>
          <a:xfrm>
            <a:off x="266430" y="2541536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Mỗi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AO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chỉ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chứa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tối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đa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2 electron. 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endParaRPr lang="en-US" sz="2800" dirty="0"/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1A3F2FBB-1D62-11C4-D51D-02787E5FA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245865"/>
              </p:ext>
            </p:extLst>
          </p:nvPr>
        </p:nvGraphicFramePr>
        <p:xfrm>
          <a:off x="3151685" y="3206539"/>
          <a:ext cx="713172" cy="713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172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F8D19EA-8725-F006-B0C4-72F5954F526E}"/>
              </a:ext>
            </a:extLst>
          </p:cNvPr>
          <p:cNvSpPr txBox="1"/>
          <p:nvPr/>
        </p:nvSpPr>
        <p:spPr>
          <a:xfrm>
            <a:off x="762617" y="3199133"/>
            <a:ext cx="2107713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ns</a:t>
            </a:r>
          </a:p>
        </p:txBody>
      </p:sp>
      <p:pic>
        <p:nvPicPr>
          <p:cNvPr id="23" name="Picture 2" descr="Thầy Dũng hóa">
            <a:extLst>
              <a:ext uri="{FF2B5EF4-FFF2-40B4-BE49-F238E27FC236}">
                <a16:creationId xmlns:a16="http://schemas.microsoft.com/office/drawing/2014/main" id="{77279FD4-B76B-FAFF-DD37-A52294DBD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9" r="71780" b="71881"/>
          <a:stretch/>
        </p:blipFill>
        <p:spPr bwMode="auto">
          <a:xfrm>
            <a:off x="2870330" y="3064756"/>
            <a:ext cx="1296967" cy="114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Table 6">
            <a:extLst>
              <a:ext uri="{FF2B5EF4-FFF2-40B4-BE49-F238E27FC236}">
                <a16:creationId xmlns:a16="http://schemas.microsoft.com/office/drawing/2014/main" id="{802BA32A-B4AF-367B-1179-2B258D0F0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009503"/>
              </p:ext>
            </p:extLst>
          </p:nvPr>
        </p:nvGraphicFramePr>
        <p:xfrm>
          <a:off x="8609757" y="3129772"/>
          <a:ext cx="1956339" cy="713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80565568-B66A-EB80-8DB1-61B7CB161657}"/>
              </a:ext>
            </a:extLst>
          </p:cNvPr>
          <p:cNvSpPr txBox="1"/>
          <p:nvPr/>
        </p:nvSpPr>
        <p:spPr>
          <a:xfrm>
            <a:off x="5938076" y="3264907"/>
            <a:ext cx="2107713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np</a:t>
            </a:r>
          </a:p>
        </p:txBody>
      </p:sp>
      <p:pic>
        <p:nvPicPr>
          <p:cNvPr id="26" name="Picture 2" descr="Thầy Dũng hóa">
            <a:extLst>
              <a:ext uri="{FF2B5EF4-FFF2-40B4-BE49-F238E27FC236}">
                <a16:creationId xmlns:a16="http://schemas.microsoft.com/office/drawing/2014/main" id="{85F4C9F8-98E1-D570-F531-0DDEB0737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0" r="13952" b="72554"/>
          <a:stretch/>
        </p:blipFill>
        <p:spPr bwMode="auto">
          <a:xfrm>
            <a:off x="8327145" y="2957939"/>
            <a:ext cx="2519048" cy="117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Thầy Dũng hóa">
            <a:extLst>
              <a:ext uri="{FF2B5EF4-FFF2-40B4-BE49-F238E27FC236}">
                <a16:creationId xmlns:a16="http://schemas.microsoft.com/office/drawing/2014/main" id="{2796C863-C486-513B-6389-037CB1A09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49" y="2512919"/>
            <a:ext cx="9681701" cy="387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708416-8974-A739-2512-B56D662CF843}"/>
              </a:ext>
            </a:extLst>
          </p:cNvPr>
          <p:cNvSpPr txBox="1"/>
          <p:nvPr/>
        </p:nvSpPr>
        <p:spPr>
          <a:xfrm>
            <a:off x="1121158" y="270461"/>
            <a:ext cx="464702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pic>
        <p:nvPicPr>
          <p:cNvPr id="15" name="Picture 14" descr="Hình ảnh Làm Việc Theo Nhóm Hoạt Hình Vẽ Minh Họa Cho PNG , Công Việc Kinh  Doanh, Nơi Làm Việc, Cuộc Sống Chuyên Nghiệp PNG và Vector với nền trong  suốt">
            <a:extLst>
              <a:ext uri="{FF2B5EF4-FFF2-40B4-BE49-F238E27FC236}">
                <a16:creationId xmlns:a16="http://schemas.microsoft.com/office/drawing/2014/main" id="{F72C5E5C-CE9F-8154-1D21-74ABF33B0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1" y="1231661"/>
            <a:ext cx="1175498" cy="117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24350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19" grpId="1"/>
      <p:bldP spid="21" grpId="0"/>
      <p:bldP spid="21" grpId="1"/>
      <p:bldP spid="25" grpId="0"/>
      <p:bldP spid="25" grpId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8" y="5207954"/>
            <a:ext cx="5932602" cy="16500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79"/>
            <a:ext cx="1781666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116255" y="493385"/>
            <a:ext cx="9959490" cy="53280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2"/>
            <a:ext cx="1414021" cy="1451728"/>
          </a:xfrm>
          <a:prstGeom prst="rect">
            <a:avLst/>
          </a:prstGeom>
        </p:spPr>
      </p:pic>
      <p:sp>
        <p:nvSpPr>
          <p:cNvPr id="15" name="KSO_Shape"/>
          <p:cNvSpPr>
            <a:spLocks/>
          </p:cNvSpPr>
          <p:nvPr/>
        </p:nvSpPr>
        <p:spPr bwMode="auto">
          <a:xfrm>
            <a:off x="1802566" y="1667866"/>
            <a:ext cx="1926245" cy="1999625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6" name="文本框 1"/>
          <p:cNvSpPr>
            <a:spLocks noChangeArrowheads="1"/>
          </p:cNvSpPr>
          <p:nvPr/>
        </p:nvSpPr>
        <p:spPr bwMode="auto">
          <a:xfrm>
            <a:off x="2959656" y="3747723"/>
            <a:ext cx="69525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Cấu</a:t>
            </a:r>
            <a:r>
              <a:rPr lang="en-US" altLang="zh-CN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</a:t>
            </a:r>
            <a:endParaRPr lang="zh-CN" alt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文本框 17"/>
          <p:cNvSpPr txBox="1">
            <a:spLocks noChangeArrowheads="1"/>
          </p:cNvSpPr>
          <p:nvPr/>
        </p:nvSpPr>
        <p:spPr bwMode="auto">
          <a:xfrm>
            <a:off x="6557309" y="1355935"/>
            <a:ext cx="195438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02</a:t>
            </a:r>
            <a:endParaRPr lang="zh-CN" altLang="en-US" sz="138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rot="5400000">
            <a:off x="7564978" y="1048626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20952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5" name="Rectangle 92"/>
          <p:cNvSpPr/>
          <p:nvPr/>
        </p:nvSpPr>
        <p:spPr>
          <a:xfrm>
            <a:off x="555829" y="2090925"/>
            <a:ext cx="7134957" cy="1614346"/>
          </a:xfrm>
          <a:prstGeom prst="rect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mức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thấp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1s, 2s, 2p, 3s, 3p, 4s, 3d, 4p, 5s, 4d, 5p, 6s……</a:t>
            </a:r>
          </a:p>
        </p:txBody>
      </p:sp>
      <p:sp>
        <p:nvSpPr>
          <p:cNvPr id="13" name="Rectangle 94"/>
          <p:cNvSpPr/>
          <p:nvPr/>
        </p:nvSpPr>
        <p:spPr>
          <a:xfrm>
            <a:off x="555829" y="4567782"/>
            <a:ext cx="8359235" cy="1647242"/>
          </a:xfrm>
          <a:prstGeom prst="rect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(n)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s, p, d, f. </a:t>
            </a:r>
          </a:p>
        </p:txBody>
      </p:sp>
      <p:pic>
        <p:nvPicPr>
          <p:cNvPr id="2050" name="Picture 2" descr="Cấu hình electron nguyên tử: Quy ước cách viết và những lưu ý">
            <a:extLst>
              <a:ext uri="{FF2B5EF4-FFF2-40B4-BE49-F238E27FC236}">
                <a16:creationId xmlns:a16="http://schemas.microsoft.com/office/drawing/2014/main" id="{2C2989DB-E0E9-439F-8C95-C3D5AF620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70"/>
          <a:stretch/>
        </p:blipFill>
        <p:spPr bwMode="auto">
          <a:xfrm>
            <a:off x="9193976" y="1768509"/>
            <a:ext cx="2496952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01">
            <a:extLst>
              <a:ext uri="{FF2B5EF4-FFF2-40B4-BE49-F238E27FC236}">
                <a16:creationId xmlns:a16="http://schemas.microsoft.com/office/drawing/2014/main" id="{419BBBB9-4782-457F-9698-5AC152A4232B}"/>
              </a:ext>
            </a:extLst>
          </p:cNvPr>
          <p:cNvSpPr txBox="1"/>
          <p:nvPr/>
        </p:nvSpPr>
        <p:spPr>
          <a:xfrm>
            <a:off x="641748" y="939221"/>
            <a:ext cx="1106296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biểu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diễn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bố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vào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vỏ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A4969F-FFB0-4C80-AC59-79CC95E37DC3}"/>
              </a:ext>
            </a:extLst>
          </p:cNvPr>
          <p:cNvSpPr txBox="1"/>
          <p:nvPr/>
        </p:nvSpPr>
        <p:spPr>
          <a:xfrm>
            <a:off x="531547" y="3838886"/>
            <a:ext cx="7683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Sớm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sớm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phơi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sắn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phơi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sắn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dậy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phơi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sắn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dậy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phơi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sắn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…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955936-9705-22D4-3A43-D2F26299DBDA}"/>
              </a:ext>
            </a:extLst>
          </p:cNvPr>
          <p:cNvSpPr txBox="1"/>
          <p:nvPr/>
        </p:nvSpPr>
        <p:spPr>
          <a:xfrm>
            <a:off x="1051030" y="191542"/>
            <a:ext cx="631639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</p:spTree>
    <p:extLst>
      <p:ext uri="{BB962C8B-B14F-4D97-AF65-F5344CB8AC3E}">
        <p14:creationId xmlns:p14="http://schemas.microsoft.com/office/powerpoint/2010/main" val="233193401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20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69402" y="1211835"/>
            <a:ext cx="10303214" cy="1776693"/>
            <a:chOff x="1323592" y="1499532"/>
            <a:chExt cx="10303214" cy="1776693"/>
          </a:xfrm>
        </p:grpSpPr>
        <p:sp>
          <p:nvSpPr>
            <p:cNvPr id="5" name="对角圆角矩形 4"/>
            <p:cNvSpPr/>
            <p:nvPr/>
          </p:nvSpPr>
          <p:spPr>
            <a:xfrm>
              <a:off x="1323592" y="1644192"/>
              <a:ext cx="1632033" cy="1632033"/>
            </a:xfrm>
            <a:prstGeom prst="round2DiagRect">
              <a:avLst>
                <a:gd name="adj1" fmla="val 6162"/>
                <a:gd name="adj2" fmla="val 0"/>
              </a:avLst>
            </a:prstGeom>
            <a:solidFill>
              <a:srgbClr val="038C87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328316" y="1499532"/>
              <a:ext cx="82984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Viết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cấu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hình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electron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nguyên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tử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Carbon (Z= 6)  </a:t>
              </a:r>
              <a:endParaRPr lang="zh-CN" alt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164525" y="2224411"/>
              <a:ext cx="2549313" cy="30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arbon trong thép không gỉ - So sánh thép không gỉ và thép carbon - SACOVINA">
            <a:extLst>
              <a:ext uri="{FF2B5EF4-FFF2-40B4-BE49-F238E27FC236}">
                <a16:creationId xmlns:a16="http://schemas.microsoft.com/office/drawing/2014/main" id="{C49735FD-EC4E-4523-B80E-9434F9F90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1" y="1151795"/>
            <a:ext cx="2004724" cy="2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9B17378-76DD-41B9-8C05-3206AE41B071}"/>
              </a:ext>
            </a:extLst>
          </p:cNvPr>
          <p:cNvSpPr txBox="1"/>
          <p:nvPr/>
        </p:nvSpPr>
        <p:spPr>
          <a:xfrm>
            <a:off x="3138024" y="2060032"/>
            <a:ext cx="304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ước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1: 1s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2F37E0-45F3-416C-BB5B-D209956B4EBC}"/>
              </a:ext>
            </a:extLst>
          </p:cNvPr>
          <p:cNvSpPr txBox="1"/>
          <p:nvPr/>
        </p:nvSpPr>
        <p:spPr>
          <a:xfrm>
            <a:off x="4750391" y="2005975"/>
            <a:ext cx="2708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2338C8-8D82-4B00-9F6B-E337A5834AA3}"/>
              </a:ext>
            </a:extLst>
          </p:cNvPr>
          <p:cNvSpPr txBox="1"/>
          <p:nvPr/>
        </p:nvSpPr>
        <p:spPr>
          <a:xfrm>
            <a:off x="5783780" y="2035265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C7C6AF-9058-4356-A1C7-9DB4371221C0}"/>
              </a:ext>
            </a:extLst>
          </p:cNvPr>
          <p:cNvSpPr txBox="1"/>
          <p:nvPr/>
        </p:nvSpPr>
        <p:spPr>
          <a:xfrm>
            <a:off x="5387983" y="1934438"/>
            <a:ext cx="2708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6871BB-FC72-431C-B98F-53665AC4676F}"/>
              </a:ext>
            </a:extLst>
          </p:cNvPr>
          <p:cNvSpPr txBox="1"/>
          <p:nvPr/>
        </p:nvSpPr>
        <p:spPr>
          <a:xfrm>
            <a:off x="5106629" y="2055143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4396BA-3364-4F0B-8B7E-1A8BCB29F84C}"/>
              </a:ext>
            </a:extLst>
          </p:cNvPr>
          <p:cNvSpPr txBox="1"/>
          <p:nvPr/>
        </p:nvSpPr>
        <p:spPr>
          <a:xfrm>
            <a:off x="6184852" y="1963290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0" name="文本框 6">
            <a:extLst>
              <a:ext uri="{FF2B5EF4-FFF2-40B4-BE49-F238E27FC236}">
                <a16:creationId xmlns:a16="http://schemas.microsoft.com/office/drawing/2014/main" id="{07817FD7-1CAA-476B-AFA5-477CC8419381}"/>
              </a:ext>
            </a:extLst>
          </p:cNvPr>
          <p:cNvSpPr txBox="1"/>
          <p:nvPr/>
        </p:nvSpPr>
        <p:spPr>
          <a:xfrm>
            <a:off x="2974126" y="3797200"/>
            <a:ext cx="8459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Viết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Sodium (Z= 11)  </a:t>
            </a:r>
            <a:endParaRPr lang="zh-CN" altLang="en-US" sz="2800" b="1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32D3977-E9CD-4967-AFB8-4C17334C41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746524" y="3622776"/>
            <a:ext cx="2027498" cy="208342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8B9CC60-CEF8-4413-A6FA-8C6534A8338A}"/>
              </a:ext>
            </a:extLst>
          </p:cNvPr>
          <p:cNvSpPr txBox="1"/>
          <p:nvPr/>
        </p:nvSpPr>
        <p:spPr>
          <a:xfrm>
            <a:off x="3250365" y="4762400"/>
            <a:ext cx="304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ước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1: 1s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CE8B90-BD0D-4232-A64D-EEE545FEC449}"/>
              </a:ext>
            </a:extLst>
          </p:cNvPr>
          <p:cNvSpPr txBox="1"/>
          <p:nvPr/>
        </p:nvSpPr>
        <p:spPr>
          <a:xfrm>
            <a:off x="5083568" y="4762400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AB359C-E5FD-43F5-8786-BFCBE3301D9C}"/>
              </a:ext>
            </a:extLst>
          </p:cNvPr>
          <p:cNvSpPr txBox="1"/>
          <p:nvPr/>
        </p:nvSpPr>
        <p:spPr>
          <a:xfrm>
            <a:off x="5678070" y="4760124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3E17B9-5128-4C32-BECE-F77F70378AD1}"/>
              </a:ext>
            </a:extLst>
          </p:cNvPr>
          <p:cNvSpPr txBox="1"/>
          <p:nvPr/>
        </p:nvSpPr>
        <p:spPr>
          <a:xfrm>
            <a:off x="6367568" y="4760124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3s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C0EE11-1FF5-CDFB-42EF-8974B1E4B07B}"/>
              </a:ext>
            </a:extLst>
          </p:cNvPr>
          <p:cNvSpPr txBox="1"/>
          <p:nvPr/>
        </p:nvSpPr>
        <p:spPr>
          <a:xfrm>
            <a:off x="6056301" y="4620630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E27E08-BA58-7F53-54E4-593858AD353E}"/>
              </a:ext>
            </a:extLst>
          </p:cNvPr>
          <p:cNvSpPr txBox="1"/>
          <p:nvPr/>
        </p:nvSpPr>
        <p:spPr>
          <a:xfrm>
            <a:off x="5359646" y="4631406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040614-3626-A8EF-9D5A-49DFFFD4E688}"/>
              </a:ext>
            </a:extLst>
          </p:cNvPr>
          <p:cNvSpPr txBox="1"/>
          <p:nvPr/>
        </p:nvSpPr>
        <p:spPr>
          <a:xfrm>
            <a:off x="4772302" y="4626950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B726A8-327B-3106-04C5-5E8EC233D7D9}"/>
              </a:ext>
            </a:extLst>
          </p:cNvPr>
          <p:cNvSpPr txBox="1"/>
          <p:nvPr/>
        </p:nvSpPr>
        <p:spPr>
          <a:xfrm>
            <a:off x="6714021" y="4620630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B7DA9E-F87C-A673-81E3-A5249EB06AB9}"/>
              </a:ext>
            </a:extLst>
          </p:cNvPr>
          <p:cNvSpPr txBox="1"/>
          <p:nvPr/>
        </p:nvSpPr>
        <p:spPr>
          <a:xfrm>
            <a:off x="1051030" y="191542"/>
            <a:ext cx="631639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19B54C-5DAB-2712-61FE-5361B91AA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629" y="17012"/>
            <a:ext cx="7035333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892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3" grpId="0"/>
      <p:bldP spid="34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871621" y="2062936"/>
            <a:ext cx="7742532" cy="1033297"/>
            <a:chOff x="3164525" y="1499532"/>
            <a:chExt cx="7742532" cy="1033297"/>
          </a:xfrm>
        </p:grpSpPr>
        <p:sp>
          <p:nvSpPr>
            <p:cNvPr id="7" name="文本框 6"/>
            <p:cNvSpPr txBox="1"/>
            <p:nvPr/>
          </p:nvSpPr>
          <p:spPr>
            <a:xfrm>
              <a:off x="3328316" y="1499532"/>
              <a:ext cx="7578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Viết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cấu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hình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electron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nguyên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tử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K (Z= 19)  </a:t>
              </a:r>
              <a:endParaRPr lang="zh-CN" alt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164525" y="2224411"/>
              <a:ext cx="2549313" cy="30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9B17378-76DD-41B9-8C05-3206AE41B071}"/>
              </a:ext>
            </a:extLst>
          </p:cNvPr>
          <p:cNvSpPr txBox="1"/>
          <p:nvPr/>
        </p:nvSpPr>
        <p:spPr>
          <a:xfrm>
            <a:off x="3035411" y="2718454"/>
            <a:ext cx="4939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ước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1: 1s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3p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endParaRPr lang="en-US" sz="3200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2338C8-8D82-4B00-9F6B-E337A5834AA3}"/>
              </a:ext>
            </a:extLst>
          </p:cNvPr>
          <p:cNvSpPr txBox="1"/>
          <p:nvPr/>
        </p:nvSpPr>
        <p:spPr>
          <a:xfrm>
            <a:off x="7083706" y="2503051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4s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4396BA-3364-4F0B-8B7E-1A8BCB29F84C}"/>
              </a:ext>
            </a:extLst>
          </p:cNvPr>
          <p:cNvSpPr txBox="1"/>
          <p:nvPr/>
        </p:nvSpPr>
        <p:spPr>
          <a:xfrm>
            <a:off x="7428366" y="2420835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0" name="文本框 6">
            <a:extLst>
              <a:ext uri="{FF2B5EF4-FFF2-40B4-BE49-F238E27FC236}">
                <a16:creationId xmlns:a16="http://schemas.microsoft.com/office/drawing/2014/main" id="{07817FD7-1CAA-476B-AFA5-477CC8419381}"/>
              </a:ext>
            </a:extLst>
          </p:cNvPr>
          <p:cNvSpPr txBox="1"/>
          <p:nvPr/>
        </p:nvSpPr>
        <p:spPr>
          <a:xfrm>
            <a:off x="2936025" y="4455326"/>
            <a:ext cx="7678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Viết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Fe (Z= 26)  </a:t>
            </a:r>
            <a:endParaRPr lang="zh-CN" altLang="en-US" sz="2800" b="1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B745C-A8C0-4FF5-ABE1-4C54B8526A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40" t="4427"/>
          <a:stretch/>
        </p:blipFill>
        <p:spPr>
          <a:xfrm>
            <a:off x="690892" y="2008681"/>
            <a:ext cx="1841273" cy="1902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BCB098-DC60-409F-9BD4-EE6382F95A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41" t="4254" r="4255" b="4254"/>
          <a:stretch/>
        </p:blipFill>
        <p:spPr>
          <a:xfrm>
            <a:off x="762805" y="4290511"/>
            <a:ext cx="1848773" cy="19022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5D65BBD-AACE-E192-2169-ECF2700FF268}"/>
              </a:ext>
            </a:extLst>
          </p:cNvPr>
          <p:cNvSpPr txBox="1"/>
          <p:nvPr/>
        </p:nvSpPr>
        <p:spPr>
          <a:xfrm>
            <a:off x="3040615" y="5115832"/>
            <a:ext cx="4939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ước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1: 1s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3p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3200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45F34A-5C28-24ED-71BE-3D8FC79E5164}"/>
              </a:ext>
            </a:extLst>
          </p:cNvPr>
          <p:cNvSpPr txBox="1"/>
          <p:nvPr/>
        </p:nvSpPr>
        <p:spPr>
          <a:xfrm>
            <a:off x="7681545" y="5146609"/>
            <a:ext cx="728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3d</a:t>
            </a:r>
            <a:endParaRPr lang="en-US" sz="36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64196D-AD68-BF56-E389-2B526EEEAC65}"/>
              </a:ext>
            </a:extLst>
          </p:cNvPr>
          <p:cNvSpPr txBox="1"/>
          <p:nvPr/>
        </p:nvSpPr>
        <p:spPr>
          <a:xfrm>
            <a:off x="8133481" y="5057411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DF619E-EE3A-7933-0523-A5DD7F96FBC7}"/>
              </a:ext>
            </a:extLst>
          </p:cNvPr>
          <p:cNvSpPr txBox="1"/>
          <p:nvPr/>
        </p:nvSpPr>
        <p:spPr>
          <a:xfrm>
            <a:off x="3040615" y="5776117"/>
            <a:ext cx="86115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ước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: (</a:t>
            </a:r>
            <a:r>
              <a:rPr lang="en-US" altLang="zh-CN" sz="3200" i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sắp</a:t>
            </a:r>
            <a:r>
              <a:rPr lang="en-US" altLang="zh-CN" sz="3200" i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sz="3200" i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xếp</a:t>
            </a:r>
            <a:r>
              <a:rPr lang="en-US" altLang="zh-CN" sz="3200" i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sz="3200" i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lại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)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3p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3d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3200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72C65E-E9F1-1E37-102F-A4C7F4872072}"/>
              </a:ext>
            </a:extLst>
          </p:cNvPr>
          <p:cNvSpPr txBox="1"/>
          <p:nvPr/>
        </p:nvSpPr>
        <p:spPr>
          <a:xfrm>
            <a:off x="3064752" y="3422029"/>
            <a:ext cx="3808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Ar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1s</a:t>
            </a:r>
            <a:r>
              <a:rPr lang="en-US" altLang="zh-CN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r>
              <a:rPr lang="en-US" altLang="zh-CN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r>
              <a:rPr lang="en-US" altLang="zh-CN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3s</a:t>
            </a:r>
            <a:r>
              <a:rPr lang="en-US" altLang="zh-CN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3p</a:t>
            </a:r>
            <a:r>
              <a:rPr lang="en-US" altLang="zh-CN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endParaRPr lang="en-US" sz="2800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C63A1C-005E-53A5-F7B7-C3A83375A2D2}"/>
              </a:ext>
            </a:extLst>
          </p:cNvPr>
          <p:cNvSpPr txBox="1"/>
          <p:nvPr/>
        </p:nvSpPr>
        <p:spPr>
          <a:xfrm>
            <a:off x="8209565" y="2767395"/>
            <a:ext cx="1977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= [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Ar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] 4s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C3DEA9-5F7B-CB38-F901-0CC6AB1A868B}"/>
              </a:ext>
            </a:extLst>
          </p:cNvPr>
          <p:cNvSpPr txBox="1"/>
          <p:nvPr/>
        </p:nvSpPr>
        <p:spPr>
          <a:xfrm>
            <a:off x="9466602" y="2420361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9F624F-C30D-2AAF-EA43-4A46E01AD477}"/>
              </a:ext>
            </a:extLst>
          </p:cNvPr>
          <p:cNvSpPr txBox="1"/>
          <p:nvPr/>
        </p:nvSpPr>
        <p:spPr>
          <a:xfrm>
            <a:off x="8685637" y="5215142"/>
            <a:ext cx="28539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= [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Ar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] 3d</a:t>
            </a:r>
            <a:r>
              <a:rPr lang="en-US" altLang="zh-CN" sz="28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4s</a:t>
            </a:r>
            <a:r>
              <a:rPr lang="en-US" altLang="zh-CN" sz="28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3200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77EF21-740D-318D-ACE0-50FC13FD1893}"/>
              </a:ext>
            </a:extLst>
          </p:cNvPr>
          <p:cNvSpPr txBox="1"/>
          <p:nvPr/>
        </p:nvSpPr>
        <p:spPr>
          <a:xfrm>
            <a:off x="1051030" y="191542"/>
            <a:ext cx="631639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sp>
        <p:nvSpPr>
          <p:cNvPr id="30" name="文本框 21">
            <a:extLst>
              <a:ext uri="{FF2B5EF4-FFF2-40B4-BE49-F238E27FC236}">
                <a16:creationId xmlns:a16="http://schemas.microsoft.com/office/drawing/2014/main" id="{AA6A9EBE-AA84-C178-95AF-371AEE230EC7}"/>
              </a:ext>
            </a:extLst>
          </p:cNvPr>
          <p:cNvSpPr txBox="1"/>
          <p:nvPr/>
        </p:nvSpPr>
        <p:spPr>
          <a:xfrm>
            <a:off x="1199779" y="901235"/>
            <a:ext cx="10647730" cy="1080745"/>
          </a:xfrm>
          <a:custGeom>
            <a:avLst/>
            <a:gdLst>
              <a:gd name="connsiteX0" fmla="*/ 0 w 10647730"/>
              <a:gd name="connsiteY0" fmla="*/ 0 h 1080745"/>
              <a:gd name="connsiteX1" fmla="*/ 346051 w 10647730"/>
              <a:gd name="connsiteY1" fmla="*/ 0 h 1080745"/>
              <a:gd name="connsiteX2" fmla="*/ 1011534 w 10647730"/>
              <a:gd name="connsiteY2" fmla="*/ 0 h 1080745"/>
              <a:gd name="connsiteX3" fmla="*/ 1889972 w 10647730"/>
              <a:gd name="connsiteY3" fmla="*/ 0 h 1080745"/>
              <a:gd name="connsiteX4" fmla="*/ 2768410 w 10647730"/>
              <a:gd name="connsiteY4" fmla="*/ 0 h 1080745"/>
              <a:gd name="connsiteX5" fmla="*/ 3646848 w 10647730"/>
              <a:gd name="connsiteY5" fmla="*/ 0 h 1080745"/>
              <a:gd name="connsiteX6" fmla="*/ 4418808 w 10647730"/>
              <a:gd name="connsiteY6" fmla="*/ 0 h 1080745"/>
              <a:gd name="connsiteX7" fmla="*/ 4871336 w 10647730"/>
              <a:gd name="connsiteY7" fmla="*/ 0 h 1080745"/>
              <a:gd name="connsiteX8" fmla="*/ 5430342 w 10647730"/>
              <a:gd name="connsiteY8" fmla="*/ 0 h 1080745"/>
              <a:gd name="connsiteX9" fmla="*/ 6202303 w 10647730"/>
              <a:gd name="connsiteY9" fmla="*/ 0 h 1080745"/>
              <a:gd name="connsiteX10" fmla="*/ 6548354 w 10647730"/>
              <a:gd name="connsiteY10" fmla="*/ 0 h 1080745"/>
              <a:gd name="connsiteX11" fmla="*/ 7107360 w 10647730"/>
              <a:gd name="connsiteY11" fmla="*/ 0 h 1080745"/>
              <a:gd name="connsiteX12" fmla="*/ 7772843 w 10647730"/>
              <a:gd name="connsiteY12" fmla="*/ 0 h 1080745"/>
              <a:gd name="connsiteX13" fmla="*/ 8651281 w 10647730"/>
              <a:gd name="connsiteY13" fmla="*/ 0 h 1080745"/>
              <a:gd name="connsiteX14" fmla="*/ 9316764 w 10647730"/>
              <a:gd name="connsiteY14" fmla="*/ 0 h 1080745"/>
              <a:gd name="connsiteX15" fmla="*/ 9662815 w 10647730"/>
              <a:gd name="connsiteY15" fmla="*/ 0 h 1080745"/>
              <a:gd name="connsiteX16" fmla="*/ 10647730 w 10647730"/>
              <a:gd name="connsiteY16" fmla="*/ 0 h 1080745"/>
              <a:gd name="connsiteX17" fmla="*/ 10647730 w 10647730"/>
              <a:gd name="connsiteY17" fmla="*/ 529565 h 1080745"/>
              <a:gd name="connsiteX18" fmla="*/ 10647730 w 10647730"/>
              <a:gd name="connsiteY18" fmla="*/ 1080745 h 1080745"/>
              <a:gd name="connsiteX19" fmla="*/ 10088724 w 10647730"/>
              <a:gd name="connsiteY19" fmla="*/ 1080745 h 1080745"/>
              <a:gd name="connsiteX20" fmla="*/ 9636196 w 10647730"/>
              <a:gd name="connsiteY20" fmla="*/ 1080745 h 1080745"/>
              <a:gd name="connsiteX21" fmla="*/ 8864235 w 10647730"/>
              <a:gd name="connsiteY21" fmla="*/ 1080745 h 1080745"/>
              <a:gd name="connsiteX22" fmla="*/ 8411707 w 10647730"/>
              <a:gd name="connsiteY22" fmla="*/ 1080745 h 1080745"/>
              <a:gd name="connsiteX23" fmla="*/ 7959178 w 10647730"/>
              <a:gd name="connsiteY23" fmla="*/ 1080745 h 1080745"/>
              <a:gd name="connsiteX24" fmla="*/ 7080740 w 10647730"/>
              <a:gd name="connsiteY24" fmla="*/ 1080745 h 1080745"/>
              <a:gd name="connsiteX25" fmla="*/ 6628212 w 10647730"/>
              <a:gd name="connsiteY25" fmla="*/ 1080745 h 1080745"/>
              <a:gd name="connsiteX26" fmla="*/ 5749774 w 10647730"/>
              <a:gd name="connsiteY26" fmla="*/ 1080745 h 1080745"/>
              <a:gd name="connsiteX27" fmla="*/ 4871336 w 10647730"/>
              <a:gd name="connsiteY27" fmla="*/ 1080745 h 1080745"/>
              <a:gd name="connsiteX28" fmla="*/ 4312331 w 10647730"/>
              <a:gd name="connsiteY28" fmla="*/ 1080745 h 1080745"/>
              <a:gd name="connsiteX29" fmla="*/ 3540370 w 10647730"/>
              <a:gd name="connsiteY29" fmla="*/ 1080745 h 1080745"/>
              <a:gd name="connsiteX30" fmla="*/ 2661933 w 10647730"/>
              <a:gd name="connsiteY30" fmla="*/ 1080745 h 1080745"/>
              <a:gd name="connsiteX31" fmla="*/ 2209404 w 10647730"/>
              <a:gd name="connsiteY31" fmla="*/ 1080745 h 1080745"/>
              <a:gd name="connsiteX32" fmla="*/ 1863353 w 10647730"/>
              <a:gd name="connsiteY32" fmla="*/ 1080745 h 1080745"/>
              <a:gd name="connsiteX33" fmla="*/ 984915 w 10647730"/>
              <a:gd name="connsiteY33" fmla="*/ 1080745 h 1080745"/>
              <a:gd name="connsiteX34" fmla="*/ 0 w 10647730"/>
              <a:gd name="connsiteY34" fmla="*/ 1080745 h 1080745"/>
              <a:gd name="connsiteX35" fmla="*/ 0 w 10647730"/>
              <a:gd name="connsiteY35" fmla="*/ 572795 h 1080745"/>
              <a:gd name="connsiteX36" fmla="*/ 0 w 10647730"/>
              <a:gd name="connsiteY36" fmla="*/ 0 h 108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647730" h="1080745" extrusionOk="0">
                <a:moveTo>
                  <a:pt x="0" y="0"/>
                </a:moveTo>
                <a:cubicBezTo>
                  <a:pt x="95996" y="-3182"/>
                  <a:pt x="198509" y="-7453"/>
                  <a:pt x="346051" y="0"/>
                </a:cubicBezTo>
                <a:cubicBezTo>
                  <a:pt x="493593" y="7453"/>
                  <a:pt x="867746" y="-25579"/>
                  <a:pt x="1011534" y="0"/>
                </a:cubicBezTo>
                <a:cubicBezTo>
                  <a:pt x="1155322" y="25579"/>
                  <a:pt x="1658247" y="-40350"/>
                  <a:pt x="1889972" y="0"/>
                </a:cubicBezTo>
                <a:cubicBezTo>
                  <a:pt x="2121697" y="40350"/>
                  <a:pt x="2339152" y="-3854"/>
                  <a:pt x="2768410" y="0"/>
                </a:cubicBezTo>
                <a:cubicBezTo>
                  <a:pt x="3197668" y="3854"/>
                  <a:pt x="3468758" y="-29834"/>
                  <a:pt x="3646848" y="0"/>
                </a:cubicBezTo>
                <a:cubicBezTo>
                  <a:pt x="3824938" y="29834"/>
                  <a:pt x="4142242" y="-5958"/>
                  <a:pt x="4418808" y="0"/>
                </a:cubicBezTo>
                <a:cubicBezTo>
                  <a:pt x="4695374" y="5958"/>
                  <a:pt x="4650069" y="16105"/>
                  <a:pt x="4871336" y="0"/>
                </a:cubicBezTo>
                <a:cubicBezTo>
                  <a:pt x="5092603" y="-16105"/>
                  <a:pt x="5260204" y="651"/>
                  <a:pt x="5430342" y="0"/>
                </a:cubicBezTo>
                <a:cubicBezTo>
                  <a:pt x="5600480" y="-651"/>
                  <a:pt x="6023241" y="-29135"/>
                  <a:pt x="6202303" y="0"/>
                </a:cubicBezTo>
                <a:cubicBezTo>
                  <a:pt x="6381365" y="29135"/>
                  <a:pt x="6445738" y="-8056"/>
                  <a:pt x="6548354" y="0"/>
                </a:cubicBezTo>
                <a:cubicBezTo>
                  <a:pt x="6650970" y="8056"/>
                  <a:pt x="6955050" y="-11959"/>
                  <a:pt x="7107360" y="0"/>
                </a:cubicBezTo>
                <a:cubicBezTo>
                  <a:pt x="7259670" y="11959"/>
                  <a:pt x="7542644" y="-30339"/>
                  <a:pt x="7772843" y="0"/>
                </a:cubicBezTo>
                <a:cubicBezTo>
                  <a:pt x="8003042" y="30339"/>
                  <a:pt x="8246596" y="-25413"/>
                  <a:pt x="8651281" y="0"/>
                </a:cubicBezTo>
                <a:cubicBezTo>
                  <a:pt x="9055966" y="25413"/>
                  <a:pt x="9041925" y="-19684"/>
                  <a:pt x="9316764" y="0"/>
                </a:cubicBezTo>
                <a:cubicBezTo>
                  <a:pt x="9591603" y="19684"/>
                  <a:pt x="9509089" y="12316"/>
                  <a:pt x="9662815" y="0"/>
                </a:cubicBezTo>
                <a:cubicBezTo>
                  <a:pt x="9816541" y="-12316"/>
                  <a:pt x="10432405" y="-1973"/>
                  <a:pt x="10647730" y="0"/>
                </a:cubicBezTo>
                <a:cubicBezTo>
                  <a:pt x="10654022" y="144497"/>
                  <a:pt x="10659134" y="276477"/>
                  <a:pt x="10647730" y="529565"/>
                </a:cubicBezTo>
                <a:cubicBezTo>
                  <a:pt x="10636326" y="782654"/>
                  <a:pt x="10666460" y="905465"/>
                  <a:pt x="10647730" y="1080745"/>
                </a:cubicBezTo>
                <a:cubicBezTo>
                  <a:pt x="10425458" y="1075162"/>
                  <a:pt x="10224596" y="1081879"/>
                  <a:pt x="10088724" y="1080745"/>
                </a:cubicBezTo>
                <a:cubicBezTo>
                  <a:pt x="9952852" y="1079611"/>
                  <a:pt x="9815130" y="1102608"/>
                  <a:pt x="9636196" y="1080745"/>
                </a:cubicBezTo>
                <a:cubicBezTo>
                  <a:pt x="9457262" y="1058882"/>
                  <a:pt x="9130798" y="1109734"/>
                  <a:pt x="8864235" y="1080745"/>
                </a:cubicBezTo>
                <a:cubicBezTo>
                  <a:pt x="8597672" y="1051756"/>
                  <a:pt x="8614560" y="1099144"/>
                  <a:pt x="8411707" y="1080745"/>
                </a:cubicBezTo>
                <a:cubicBezTo>
                  <a:pt x="8208854" y="1062346"/>
                  <a:pt x="8138435" y="1103281"/>
                  <a:pt x="7959178" y="1080745"/>
                </a:cubicBezTo>
                <a:cubicBezTo>
                  <a:pt x="7779921" y="1058209"/>
                  <a:pt x="7476761" y="1120304"/>
                  <a:pt x="7080740" y="1080745"/>
                </a:cubicBezTo>
                <a:cubicBezTo>
                  <a:pt x="6684719" y="1041186"/>
                  <a:pt x="6765484" y="1075417"/>
                  <a:pt x="6628212" y="1080745"/>
                </a:cubicBezTo>
                <a:cubicBezTo>
                  <a:pt x="6490940" y="1086073"/>
                  <a:pt x="6003739" y="1064000"/>
                  <a:pt x="5749774" y="1080745"/>
                </a:cubicBezTo>
                <a:cubicBezTo>
                  <a:pt x="5495809" y="1097490"/>
                  <a:pt x="5123932" y="1110458"/>
                  <a:pt x="4871336" y="1080745"/>
                </a:cubicBezTo>
                <a:cubicBezTo>
                  <a:pt x="4618740" y="1051032"/>
                  <a:pt x="4565793" y="1064375"/>
                  <a:pt x="4312331" y="1080745"/>
                </a:cubicBezTo>
                <a:cubicBezTo>
                  <a:pt x="4058870" y="1097115"/>
                  <a:pt x="3834920" y="1082821"/>
                  <a:pt x="3540370" y="1080745"/>
                </a:cubicBezTo>
                <a:cubicBezTo>
                  <a:pt x="3245820" y="1078669"/>
                  <a:pt x="3022720" y="1047780"/>
                  <a:pt x="2661933" y="1080745"/>
                </a:cubicBezTo>
                <a:cubicBezTo>
                  <a:pt x="2301146" y="1113710"/>
                  <a:pt x="2384510" y="1068521"/>
                  <a:pt x="2209404" y="1080745"/>
                </a:cubicBezTo>
                <a:cubicBezTo>
                  <a:pt x="2034298" y="1092969"/>
                  <a:pt x="2000108" y="1095148"/>
                  <a:pt x="1863353" y="1080745"/>
                </a:cubicBezTo>
                <a:cubicBezTo>
                  <a:pt x="1726598" y="1066342"/>
                  <a:pt x="1195002" y="1091463"/>
                  <a:pt x="984915" y="1080745"/>
                </a:cubicBezTo>
                <a:cubicBezTo>
                  <a:pt x="774828" y="1070027"/>
                  <a:pt x="382526" y="1117525"/>
                  <a:pt x="0" y="1080745"/>
                </a:cubicBezTo>
                <a:cubicBezTo>
                  <a:pt x="11455" y="876425"/>
                  <a:pt x="-1673" y="761668"/>
                  <a:pt x="0" y="572795"/>
                </a:cubicBezTo>
                <a:cubicBezTo>
                  <a:pt x="1673" y="383922"/>
                  <a:pt x="15532" y="24768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3930512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6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Làm</a:t>
            </a:r>
            <a:r>
              <a:rPr lang="en-US" altLang="zh-CN" sz="26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việc</a:t>
            </a:r>
            <a:r>
              <a:rPr lang="en-US" altLang="zh-CN" sz="26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6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bàn</a:t>
            </a:r>
            <a:r>
              <a:rPr lang="en-US" altLang="zh-CN" sz="26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  <a:r>
              <a:rPr lang="en-US" altLang="zh-CN" sz="26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Viết</a:t>
            </a:r>
            <a:r>
              <a:rPr lang="en-US" altLang="zh-CN" sz="26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cấu</a:t>
            </a:r>
            <a:r>
              <a:rPr lang="en-US" altLang="zh-CN" sz="26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6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6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26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6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6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K (Z = 19), Fe ( Z = 26)</a:t>
            </a:r>
          </a:p>
        </p:txBody>
      </p:sp>
      <p:pic>
        <p:nvPicPr>
          <p:cNvPr id="31" name="Picture 30" descr="Hình ảnh Làm Việc Theo Nhóm Hoạt Hình Vẽ Minh Họa Cho PNG , Công Việc Kinh  Doanh, Nơi Làm Việc, Cuộc Sống Chuyên Nghiệp PNG và Vector với nền trong  suốt">
            <a:extLst>
              <a:ext uri="{FF2B5EF4-FFF2-40B4-BE49-F238E27FC236}">
                <a16:creationId xmlns:a16="http://schemas.microsoft.com/office/drawing/2014/main" id="{544E7DF8-50E6-D049-F46B-FE887D437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08" y="783169"/>
            <a:ext cx="952599" cy="9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6955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  <p:bldP spid="39" grpId="0"/>
      <p:bldP spid="40" grpId="0"/>
      <p:bldP spid="22" grpId="0"/>
      <p:bldP spid="23" grpId="0"/>
      <p:bldP spid="25" grpId="0"/>
      <p:bldP spid="26" grpId="0"/>
      <p:bldP spid="19" grpId="0"/>
      <p:bldP spid="20" grpId="0"/>
      <p:bldP spid="24" grpId="0"/>
      <p:bldP spid="27" grpId="0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5" name="Rectangle 92"/>
          <p:cNvSpPr/>
          <p:nvPr/>
        </p:nvSpPr>
        <p:spPr>
          <a:xfrm>
            <a:off x="345873" y="1235169"/>
            <a:ext cx="11500253" cy="1196752"/>
          </a:xfrm>
          <a:prstGeom prst="rect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cho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biết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tự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mức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năng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lượng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giữa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Năng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lượng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trên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mỗi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tăng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chiều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từ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trái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sang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phải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01">
            <a:extLst>
              <a:ext uri="{FF2B5EF4-FFF2-40B4-BE49-F238E27FC236}">
                <a16:creationId xmlns:a16="http://schemas.microsoft.com/office/drawing/2014/main" id="{419BBBB9-4782-457F-9698-5AC152A4232B}"/>
              </a:ext>
            </a:extLst>
          </p:cNvPr>
          <p:cNvSpPr txBox="1"/>
          <p:nvPr/>
        </p:nvSpPr>
        <p:spPr>
          <a:xfrm>
            <a:off x="2634486" y="3930708"/>
            <a:ext cx="9465871" cy="25401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Trong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C: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     +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Năng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lượng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thuộc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2s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cao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hơn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thuộc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1s.  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     +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Năng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lượng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thuộc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2p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cao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hơn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thuộc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1s, 2s</a:t>
            </a:r>
          </a:p>
        </p:txBody>
      </p:sp>
      <p:grpSp>
        <p:nvGrpSpPr>
          <p:cNvPr id="9" name="组合 3">
            <a:extLst>
              <a:ext uri="{FF2B5EF4-FFF2-40B4-BE49-F238E27FC236}">
                <a16:creationId xmlns:a16="http://schemas.microsoft.com/office/drawing/2014/main" id="{EA27239A-7C65-4778-BB34-9B7820F056DD}"/>
              </a:ext>
            </a:extLst>
          </p:cNvPr>
          <p:cNvGrpSpPr/>
          <p:nvPr/>
        </p:nvGrpSpPr>
        <p:grpSpPr>
          <a:xfrm>
            <a:off x="2726129" y="2749920"/>
            <a:ext cx="7685053" cy="1822439"/>
            <a:chOff x="2986627" y="710390"/>
            <a:chExt cx="7685053" cy="1822439"/>
          </a:xfrm>
        </p:grpSpPr>
        <p:sp>
          <p:nvSpPr>
            <p:cNvPr id="11" name="文本框 6">
              <a:extLst>
                <a:ext uri="{FF2B5EF4-FFF2-40B4-BE49-F238E27FC236}">
                  <a16:creationId xmlns:a16="http://schemas.microsoft.com/office/drawing/2014/main" id="{6E425A92-50A9-472B-BB98-CF81D086C798}"/>
                </a:ext>
              </a:extLst>
            </p:cNvPr>
            <p:cNvSpPr txBox="1"/>
            <p:nvPr/>
          </p:nvSpPr>
          <p:spPr>
            <a:xfrm>
              <a:off x="2986627" y="710390"/>
              <a:ext cx="76850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Cấu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hình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electron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nguyên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tử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Carbon (Z= 6)  </a:t>
              </a:r>
              <a:endParaRPr lang="zh-CN" alt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2" name="文本框 7">
              <a:extLst>
                <a:ext uri="{FF2B5EF4-FFF2-40B4-BE49-F238E27FC236}">
                  <a16:creationId xmlns:a16="http://schemas.microsoft.com/office/drawing/2014/main" id="{11798F03-4773-489E-9072-4C0F00BFDBFF}"/>
                </a:ext>
              </a:extLst>
            </p:cNvPr>
            <p:cNvSpPr txBox="1"/>
            <p:nvPr/>
          </p:nvSpPr>
          <p:spPr>
            <a:xfrm>
              <a:off x="3164525" y="2224411"/>
              <a:ext cx="2549313" cy="30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1B7995A-F450-4D17-8713-A0D169267124}"/>
              </a:ext>
            </a:extLst>
          </p:cNvPr>
          <p:cNvSpPr txBox="1"/>
          <p:nvPr/>
        </p:nvSpPr>
        <p:spPr>
          <a:xfrm>
            <a:off x="2904027" y="3323251"/>
            <a:ext cx="304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C: 1s</a:t>
            </a:r>
            <a:r>
              <a:rPr lang="en-US" altLang="zh-CN" sz="28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r>
              <a:rPr lang="en-US" altLang="zh-CN" sz="28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r>
              <a:rPr lang="en-US" altLang="zh-CN" sz="28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2800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9" name="Picture 2" descr="Carbon trong thép không gỉ - So sánh thép không gỉ và thép carbon - SACOVINA">
            <a:extLst>
              <a:ext uri="{FF2B5EF4-FFF2-40B4-BE49-F238E27FC236}">
                <a16:creationId xmlns:a16="http://schemas.microsoft.com/office/drawing/2014/main" id="{61C7F4F6-5AE9-478C-8DFD-99D431C39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73" y="3622108"/>
            <a:ext cx="2004724" cy="2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2E5362-B57D-5792-F8AA-9F5632226470}"/>
              </a:ext>
            </a:extLst>
          </p:cNvPr>
          <p:cNvSpPr txBox="1"/>
          <p:nvPr/>
        </p:nvSpPr>
        <p:spPr>
          <a:xfrm>
            <a:off x="1051030" y="191542"/>
            <a:ext cx="631639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</p:spTree>
    <p:extLst>
      <p:ext uri="{BB962C8B-B14F-4D97-AF65-F5344CB8AC3E}">
        <p14:creationId xmlns:p14="http://schemas.microsoft.com/office/powerpoint/2010/main" val="131920191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6609B0CB-FDAB-4188-A484-F4515464AF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224423"/>
              </p:ext>
            </p:extLst>
          </p:nvPr>
        </p:nvGraphicFramePr>
        <p:xfrm>
          <a:off x="4668789" y="3866499"/>
          <a:ext cx="1956339" cy="713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graphicFrame>
        <p:nvGraphicFramePr>
          <p:cNvPr id="17" name="Table 5">
            <a:extLst>
              <a:ext uri="{FF2B5EF4-FFF2-40B4-BE49-F238E27FC236}">
                <a16:creationId xmlns:a16="http://schemas.microsoft.com/office/drawing/2014/main" id="{406353BC-AEF0-4ED1-9AAC-115012F08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864430"/>
              </p:ext>
            </p:extLst>
          </p:nvPr>
        </p:nvGraphicFramePr>
        <p:xfrm>
          <a:off x="7082124" y="3862982"/>
          <a:ext cx="753581" cy="713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5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graphicFrame>
        <p:nvGraphicFramePr>
          <p:cNvPr id="18" name="Table 5">
            <a:extLst>
              <a:ext uri="{FF2B5EF4-FFF2-40B4-BE49-F238E27FC236}">
                <a16:creationId xmlns:a16="http://schemas.microsoft.com/office/drawing/2014/main" id="{59E9437A-0650-4E33-8B08-7D3E0E3DC1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001465"/>
              </p:ext>
            </p:extLst>
          </p:nvPr>
        </p:nvGraphicFramePr>
        <p:xfrm>
          <a:off x="3458212" y="3867072"/>
          <a:ext cx="753581" cy="713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5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776F2FB8-4C97-4048-B198-6AFCEF522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673555"/>
              </p:ext>
            </p:extLst>
          </p:nvPr>
        </p:nvGraphicFramePr>
        <p:xfrm>
          <a:off x="2343254" y="3866499"/>
          <a:ext cx="753581" cy="713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5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graphicFrame>
        <p:nvGraphicFramePr>
          <p:cNvPr id="21" name="Table 6">
            <a:extLst>
              <a:ext uri="{FF2B5EF4-FFF2-40B4-BE49-F238E27FC236}">
                <a16:creationId xmlns:a16="http://schemas.microsoft.com/office/drawing/2014/main" id="{00AEF1BA-03F7-4316-A06E-2AFE3B9C6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583646"/>
              </p:ext>
            </p:extLst>
          </p:nvPr>
        </p:nvGraphicFramePr>
        <p:xfrm>
          <a:off x="8287302" y="3854378"/>
          <a:ext cx="1956339" cy="713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9A2FDA7-5CA6-455E-8814-ABF0AEAC9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39" t="-5348" r="50000" b="63050"/>
          <a:stretch/>
        </p:blipFill>
        <p:spPr>
          <a:xfrm>
            <a:off x="9745011" y="4687932"/>
            <a:ext cx="2103127" cy="15516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3028A7-19DF-9E4B-1067-91DD49CD18D9}"/>
              </a:ext>
            </a:extLst>
          </p:cNvPr>
          <p:cNvSpPr txBox="1"/>
          <p:nvPr/>
        </p:nvSpPr>
        <p:spPr>
          <a:xfrm>
            <a:off x="2365693" y="4620316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1s</a:t>
            </a:r>
            <a:endParaRPr lang="en-US" sz="32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926BD-AB79-7E3E-996A-1340B5A8B6E8}"/>
              </a:ext>
            </a:extLst>
          </p:cNvPr>
          <p:cNvSpPr txBox="1"/>
          <p:nvPr/>
        </p:nvSpPr>
        <p:spPr>
          <a:xfrm>
            <a:off x="3651406" y="4620316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endParaRPr lang="en-US" sz="32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25EB07-5622-4DC5-BE8B-2DAB4610E7EF}"/>
              </a:ext>
            </a:extLst>
          </p:cNvPr>
          <p:cNvSpPr txBox="1"/>
          <p:nvPr/>
        </p:nvSpPr>
        <p:spPr>
          <a:xfrm>
            <a:off x="5357245" y="4598304"/>
            <a:ext cx="812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endParaRPr lang="en-US" sz="32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253D84-C80F-4341-D4C7-FC43196718B5}"/>
              </a:ext>
            </a:extLst>
          </p:cNvPr>
          <p:cNvSpPr txBox="1"/>
          <p:nvPr/>
        </p:nvSpPr>
        <p:spPr>
          <a:xfrm>
            <a:off x="7205274" y="4576292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3s</a:t>
            </a:r>
            <a:endParaRPr lang="en-US" sz="32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6E3175-DADA-5292-B163-A97365EB502E}"/>
              </a:ext>
            </a:extLst>
          </p:cNvPr>
          <p:cNvSpPr txBox="1"/>
          <p:nvPr/>
        </p:nvSpPr>
        <p:spPr>
          <a:xfrm>
            <a:off x="9009979" y="4576292"/>
            <a:ext cx="812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3p</a:t>
            </a:r>
            <a:endParaRPr lang="en-US" sz="32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C0DC4F-2B39-4D25-1191-455AB93ACD53}"/>
              </a:ext>
            </a:extLst>
          </p:cNvPr>
          <p:cNvSpPr txBox="1"/>
          <p:nvPr/>
        </p:nvSpPr>
        <p:spPr>
          <a:xfrm>
            <a:off x="1085533" y="217739"/>
            <a:ext cx="89165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orbital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BF2E01-D9ED-3A8A-DCF0-223365A6C2D6}"/>
              </a:ext>
            </a:extLst>
          </p:cNvPr>
          <p:cNvSpPr/>
          <p:nvPr/>
        </p:nvSpPr>
        <p:spPr>
          <a:xfrm>
            <a:off x="331134" y="1153466"/>
            <a:ext cx="942535" cy="851166"/>
          </a:xfrm>
          <a:prstGeom prst="ellipse">
            <a:avLst/>
          </a:prstGeom>
          <a:solidFill>
            <a:srgbClr val="038C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C41E0A-CA51-1974-698A-380528DE1067}"/>
              </a:ext>
            </a:extLst>
          </p:cNvPr>
          <p:cNvSpPr txBox="1"/>
          <p:nvPr/>
        </p:nvSpPr>
        <p:spPr>
          <a:xfrm>
            <a:off x="1394228" y="1301862"/>
            <a:ext cx="5583347" cy="523220"/>
          </a:xfrm>
          <a:prstGeom prst="rect">
            <a:avLst/>
          </a:prstGeom>
          <a:noFill/>
          <a:ln>
            <a:solidFill>
              <a:srgbClr val="038C87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 err="1">
                <a:latin typeface="+mj-lt"/>
              </a:rPr>
              <a:t>Viết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cấu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hình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electron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nguyên </a:t>
            </a:r>
            <a:r>
              <a:rPr lang="vi-VN" sz="2800" dirty="0" err="1">
                <a:latin typeface="+mj-lt"/>
              </a:rPr>
              <a:t>tử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2ED8F0-0602-2E75-9331-AA60E0484F31}"/>
              </a:ext>
            </a:extLst>
          </p:cNvPr>
          <p:cNvSpPr txBox="1"/>
          <p:nvPr/>
        </p:nvSpPr>
        <p:spPr>
          <a:xfrm>
            <a:off x="1394228" y="2184900"/>
            <a:ext cx="10326293" cy="1384995"/>
          </a:xfrm>
          <a:prstGeom prst="rect">
            <a:avLst/>
          </a:prstGeom>
          <a:noFill/>
          <a:ln>
            <a:solidFill>
              <a:srgbClr val="038C87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 err="1">
                <a:latin typeface="+mj-lt"/>
              </a:rPr>
              <a:t>Biểu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diễn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mỗi</a:t>
            </a:r>
            <a:r>
              <a:rPr lang="vi-VN" sz="2800" dirty="0">
                <a:latin typeface="+mj-lt"/>
              </a:rPr>
              <a:t> AO </a:t>
            </a:r>
            <a:r>
              <a:rPr lang="vi-VN" sz="2800" dirty="0" err="1">
                <a:latin typeface="+mj-lt"/>
              </a:rPr>
              <a:t>bằng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một</a:t>
            </a:r>
            <a:r>
              <a:rPr lang="vi-VN" sz="2800" dirty="0">
                <a:latin typeface="+mj-lt"/>
              </a:rPr>
              <a:t> ô vuông, AO </a:t>
            </a:r>
            <a:r>
              <a:rPr lang="vi-VN" sz="2800" dirty="0" err="1">
                <a:latin typeface="+mj-lt"/>
              </a:rPr>
              <a:t>cùng</a:t>
            </a:r>
            <a:r>
              <a:rPr lang="vi-VN" sz="2800" dirty="0">
                <a:latin typeface="+mj-lt"/>
              </a:rPr>
              <a:t> phân </a:t>
            </a:r>
            <a:r>
              <a:rPr lang="vi-VN" sz="2800" dirty="0" err="1">
                <a:latin typeface="+mj-lt"/>
              </a:rPr>
              <a:t>lớp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thì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viết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liền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khác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lớp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thì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tách</a:t>
            </a:r>
            <a:r>
              <a:rPr lang="vi-VN" sz="2800" dirty="0">
                <a:latin typeface="+mj-lt"/>
              </a:rPr>
              <a:t> nhau. </a:t>
            </a:r>
            <a:r>
              <a:rPr lang="vi-VN" sz="2800" dirty="0" err="1">
                <a:latin typeface="+mj-lt"/>
              </a:rPr>
              <a:t>Thứ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tự</a:t>
            </a:r>
            <a:r>
              <a:rPr lang="vi-VN" sz="2800" dirty="0">
                <a:latin typeface="+mj-lt"/>
              </a:rPr>
              <a:t> ô </a:t>
            </a:r>
            <a:r>
              <a:rPr lang="vi-VN" sz="2800" dirty="0" err="1">
                <a:latin typeface="+mj-lt"/>
              </a:rPr>
              <a:t>orbital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từ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trái</a:t>
            </a:r>
            <a:r>
              <a:rPr lang="vi-VN" sz="2800" dirty="0">
                <a:latin typeface="+mj-lt"/>
              </a:rPr>
              <a:t> sang </a:t>
            </a:r>
            <a:r>
              <a:rPr lang="vi-VN" sz="2800" dirty="0" err="1">
                <a:latin typeface="+mj-lt"/>
              </a:rPr>
              <a:t>phải</a:t>
            </a:r>
            <a:r>
              <a:rPr lang="vi-VN" sz="2800" dirty="0">
                <a:latin typeface="+mj-lt"/>
              </a:rPr>
              <a:t> như </a:t>
            </a:r>
            <a:r>
              <a:rPr lang="vi-VN" sz="2800" dirty="0" err="1">
                <a:latin typeface="+mj-lt"/>
              </a:rPr>
              <a:t>cấu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hình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electron</a:t>
            </a:r>
            <a:r>
              <a:rPr lang="vi-VN" sz="2800" dirty="0">
                <a:latin typeface="+mj-lt"/>
              </a:rPr>
              <a:t>. </a:t>
            </a:r>
            <a:endParaRPr lang="en-US" sz="2800" dirty="0">
              <a:latin typeface="+mj-lt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6AD2ACA-D5EF-970E-9F1A-7500AFEB2A71}"/>
              </a:ext>
            </a:extLst>
          </p:cNvPr>
          <p:cNvSpPr/>
          <p:nvPr/>
        </p:nvSpPr>
        <p:spPr>
          <a:xfrm>
            <a:off x="331133" y="2401875"/>
            <a:ext cx="942535" cy="851166"/>
          </a:xfrm>
          <a:prstGeom prst="ellipse">
            <a:avLst/>
          </a:prstGeom>
          <a:solidFill>
            <a:srgbClr val="038C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1BE476-0595-4551-24A8-CC06E2E7FE40}"/>
              </a:ext>
            </a:extLst>
          </p:cNvPr>
          <p:cNvSpPr txBox="1"/>
          <p:nvPr/>
        </p:nvSpPr>
        <p:spPr>
          <a:xfrm>
            <a:off x="802402" y="5233357"/>
            <a:ext cx="90851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orbital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=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CDE045-39CC-9E6C-E3F3-5E7856CFA8B3}"/>
              </a:ext>
            </a:extLst>
          </p:cNvPr>
          <p:cNvSpPr txBox="1"/>
          <p:nvPr/>
        </p:nvSpPr>
        <p:spPr>
          <a:xfrm>
            <a:off x="10495424" y="6187464"/>
            <a:ext cx="92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1s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endParaRPr lang="en-US" sz="2800" b="1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84324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3" grpId="0"/>
      <p:bldP spid="24" grpId="0"/>
      <p:bldP spid="25" grpId="0"/>
      <p:bldP spid="6" grpId="0" animBg="1"/>
      <p:bldP spid="28" grpId="0" animBg="1"/>
      <p:bldP spid="29" grpId="0" animBg="1"/>
      <p:bldP spid="30" grpId="0" animBg="1"/>
      <p:bldP spid="31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29" name="AutoShape 2" descr="Bài 3: Cấu trúc lớp vỏ electron nguyên tử, trắc nghiệm - Hoc24">
            <a:extLst>
              <a:ext uri="{FF2B5EF4-FFF2-40B4-BE49-F238E27FC236}">
                <a16:creationId xmlns:a16="http://schemas.microsoft.com/office/drawing/2014/main" id="{84ECD9C1-C25D-4F60-947B-740CDADAC3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6B555B-34BD-412D-9282-792D401B3789}"/>
              </a:ext>
            </a:extLst>
          </p:cNvPr>
          <p:cNvSpPr txBox="1"/>
          <p:nvPr/>
        </p:nvSpPr>
        <p:spPr>
          <a:xfrm>
            <a:off x="379055" y="2774943"/>
            <a:ext cx="6923279" cy="523220"/>
          </a:xfrm>
          <a:custGeom>
            <a:avLst/>
            <a:gdLst>
              <a:gd name="connsiteX0" fmla="*/ 0 w 6923279"/>
              <a:gd name="connsiteY0" fmla="*/ 0 h 523220"/>
              <a:gd name="connsiteX1" fmla="*/ 507707 w 6923279"/>
              <a:gd name="connsiteY1" fmla="*/ 0 h 523220"/>
              <a:gd name="connsiteX2" fmla="*/ 1015414 w 6923279"/>
              <a:gd name="connsiteY2" fmla="*/ 0 h 523220"/>
              <a:gd name="connsiteX3" fmla="*/ 1453889 w 6923279"/>
              <a:gd name="connsiteY3" fmla="*/ 0 h 523220"/>
              <a:gd name="connsiteX4" fmla="*/ 1892363 w 6923279"/>
              <a:gd name="connsiteY4" fmla="*/ 0 h 523220"/>
              <a:gd name="connsiteX5" fmla="*/ 2400070 w 6923279"/>
              <a:gd name="connsiteY5" fmla="*/ 0 h 523220"/>
              <a:gd name="connsiteX6" fmla="*/ 3046243 w 6923279"/>
              <a:gd name="connsiteY6" fmla="*/ 0 h 523220"/>
              <a:gd name="connsiteX7" fmla="*/ 3415484 w 6923279"/>
              <a:gd name="connsiteY7" fmla="*/ 0 h 523220"/>
              <a:gd name="connsiteX8" fmla="*/ 3923191 w 6923279"/>
              <a:gd name="connsiteY8" fmla="*/ 0 h 523220"/>
              <a:gd name="connsiteX9" fmla="*/ 4430899 w 6923279"/>
              <a:gd name="connsiteY9" fmla="*/ 0 h 523220"/>
              <a:gd name="connsiteX10" fmla="*/ 5077071 w 6923279"/>
              <a:gd name="connsiteY10" fmla="*/ 0 h 523220"/>
              <a:gd name="connsiteX11" fmla="*/ 5792477 w 6923279"/>
              <a:gd name="connsiteY11" fmla="*/ 0 h 523220"/>
              <a:gd name="connsiteX12" fmla="*/ 6230951 w 6923279"/>
              <a:gd name="connsiteY12" fmla="*/ 0 h 523220"/>
              <a:gd name="connsiteX13" fmla="*/ 6923279 w 6923279"/>
              <a:gd name="connsiteY13" fmla="*/ 0 h 523220"/>
              <a:gd name="connsiteX14" fmla="*/ 6923279 w 6923279"/>
              <a:gd name="connsiteY14" fmla="*/ 523220 h 523220"/>
              <a:gd name="connsiteX15" fmla="*/ 6554037 w 6923279"/>
              <a:gd name="connsiteY15" fmla="*/ 523220 h 523220"/>
              <a:gd name="connsiteX16" fmla="*/ 5977098 w 6923279"/>
              <a:gd name="connsiteY16" fmla="*/ 523220 h 523220"/>
              <a:gd name="connsiteX17" fmla="*/ 5469390 w 6923279"/>
              <a:gd name="connsiteY17" fmla="*/ 523220 h 523220"/>
              <a:gd name="connsiteX18" fmla="*/ 5030916 w 6923279"/>
              <a:gd name="connsiteY18" fmla="*/ 523220 h 523220"/>
              <a:gd name="connsiteX19" fmla="*/ 4384743 w 6923279"/>
              <a:gd name="connsiteY19" fmla="*/ 523220 h 523220"/>
              <a:gd name="connsiteX20" fmla="*/ 3669338 w 6923279"/>
              <a:gd name="connsiteY20" fmla="*/ 523220 h 523220"/>
              <a:gd name="connsiteX21" fmla="*/ 3300096 w 6923279"/>
              <a:gd name="connsiteY21" fmla="*/ 523220 h 523220"/>
              <a:gd name="connsiteX22" fmla="*/ 2930855 w 6923279"/>
              <a:gd name="connsiteY22" fmla="*/ 523220 h 523220"/>
              <a:gd name="connsiteX23" fmla="*/ 2561613 w 6923279"/>
              <a:gd name="connsiteY23" fmla="*/ 523220 h 523220"/>
              <a:gd name="connsiteX24" fmla="*/ 2053906 w 6923279"/>
              <a:gd name="connsiteY24" fmla="*/ 523220 h 523220"/>
              <a:gd name="connsiteX25" fmla="*/ 1407733 w 6923279"/>
              <a:gd name="connsiteY25" fmla="*/ 523220 h 523220"/>
              <a:gd name="connsiteX26" fmla="*/ 900026 w 6923279"/>
              <a:gd name="connsiteY26" fmla="*/ 523220 h 523220"/>
              <a:gd name="connsiteX27" fmla="*/ 0 w 6923279"/>
              <a:gd name="connsiteY27" fmla="*/ 523220 h 523220"/>
              <a:gd name="connsiteX28" fmla="*/ 0 w 6923279"/>
              <a:gd name="connsiteY2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923279" h="523220" fill="none" extrusionOk="0">
                <a:moveTo>
                  <a:pt x="0" y="0"/>
                </a:moveTo>
                <a:cubicBezTo>
                  <a:pt x="182982" y="-106"/>
                  <a:pt x="321727" y="54218"/>
                  <a:pt x="507707" y="0"/>
                </a:cubicBezTo>
                <a:cubicBezTo>
                  <a:pt x="693687" y="-54218"/>
                  <a:pt x="786677" y="26446"/>
                  <a:pt x="1015414" y="0"/>
                </a:cubicBezTo>
                <a:cubicBezTo>
                  <a:pt x="1244151" y="-26446"/>
                  <a:pt x="1364954" y="15257"/>
                  <a:pt x="1453889" y="0"/>
                </a:cubicBezTo>
                <a:cubicBezTo>
                  <a:pt x="1542825" y="-15257"/>
                  <a:pt x="1787005" y="6567"/>
                  <a:pt x="1892363" y="0"/>
                </a:cubicBezTo>
                <a:cubicBezTo>
                  <a:pt x="1997721" y="-6567"/>
                  <a:pt x="2202769" y="39726"/>
                  <a:pt x="2400070" y="0"/>
                </a:cubicBezTo>
                <a:cubicBezTo>
                  <a:pt x="2597371" y="-39726"/>
                  <a:pt x="2899708" y="28188"/>
                  <a:pt x="3046243" y="0"/>
                </a:cubicBezTo>
                <a:cubicBezTo>
                  <a:pt x="3192778" y="-28188"/>
                  <a:pt x="3249010" y="34639"/>
                  <a:pt x="3415484" y="0"/>
                </a:cubicBezTo>
                <a:cubicBezTo>
                  <a:pt x="3581958" y="-34639"/>
                  <a:pt x="3709964" y="5985"/>
                  <a:pt x="3923191" y="0"/>
                </a:cubicBezTo>
                <a:cubicBezTo>
                  <a:pt x="4136418" y="-5985"/>
                  <a:pt x="4243424" y="11274"/>
                  <a:pt x="4430899" y="0"/>
                </a:cubicBezTo>
                <a:cubicBezTo>
                  <a:pt x="4618374" y="-11274"/>
                  <a:pt x="4875486" y="45141"/>
                  <a:pt x="5077071" y="0"/>
                </a:cubicBezTo>
                <a:cubicBezTo>
                  <a:pt x="5278656" y="-45141"/>
                  <a:pt x="5580281" y="44500"/>
                  <a:pt x="5792477" y="0"/>
                </a:cubicBezTo>
                <a:cubicBezTo>
                  <a:pt x="6004673" y="-44500"/>
                  <a:pt x="6121245" y="14652"/>
                  <a:pt x="6230951" y="0"/>
                </a:cubicBezTo>
                <a:cubicBezTo>
                  <a:pt x="6340657" y="-14652"/>
                  <a:pt x="6666082" y="54264"/>
                  <a:pt x="6923279" y="0"/>
                </a:cubicBezTo>
                <a:cubicBezTo>
                  <a:pt x="6962579" y="254775"/>
                  <a:pt x="6913069" y="299883"/>
                  <a:pt x="6923279" y="523220"/>
                </a:cubicBezTo>
                <a:cubicBezTo>
                  <a:pt x="6771930" y="566432"/>
                  <a:pt x="6668036" y="481464"/>
                  <a:pt x="6554037" y="523220"/>
                </a:cubicBezTo>
                <a:cubicBezTo>
                  <a:pt x="6440038" y="564976"/>
                  <a:pt x="6243343" y="505897"/>
                  <a:pt x="5977098" y="523220"/>
                </a:cubicBezTo>
                <a:cubicBezTo>
                  <a:pt x="5710853" y="540543"/>
                  <a:pt x="5668077" y="513627"/>
                  <a:pt x="5469390" y="523220"/>
                </a:cubicBezTo>
                <a:cubicBezTo>
                  <a:pt x="5270703" y="532813"/>
                  <a:pt x="5139033" y="507217"/>
                  <a:pt x="5030916" y="523220"/>
                </a:cubicBezTo>
                <a:cubicBezTo>
                  <a:pt x="4922799" y="539223"/>
                  <a:pt x="4693250" y="520110"/>
                  <a:pt x="4384743" y="523220"/>
                </a:cubicBezTo>
                <a:cubicBezTo>
                  <a:pt x="4076236" y="526330"/>
                  <a:pt x="3906138" y="482053"/>
                  <a:pt x="3669338" y="523220"/>
                </a:cubicBezTo>
                <a:cubicBezTo>
                  <a:pt x="3432538" y="564387"/>
                  <a:pt x="3387574" y="496989"/>
                  <a:pt x="3300096" y="523220"/>
                </a:cubicBezTo>
                <a:cubicBezTo>
                  <a:pt x="3212618" y="549451"/>
                  <a:pt x="3042027" y="514684"/>
                  <a:pt x="2930855" y="523220"/>
                </a:cubicBezTo>
                <a:cubicBezTo>
                  <a:pt x="2819683" y="531756"/>
                  <a:pt x="2717841" y="492993"/>
                  <a:pt x="2561613" y="523220"/>
                </a:cubicBezTo>
                <a:cubicBezTo>
                  <a:pt x="2405385" y="553447"/>
                  <a:pt x="2162988" y="478597"/>
                  <a:pt x="2053906" y="523220"/>
                </a:cubicBezTo>
                <a:cubicBezTo>
                  <a:pt x="1944824" y="567843"/>
                  <a:pt x="1647004" y="489155"/>
                  <a:pt x="1407733" y="523220"/>
                </a:cubicBezTo>
                <a:cubicBezTo>
                  <a:pt x="1168462" y="557285"/>
                  <a:pt x="1032869" y="508991"/>
                  <a:pt x="900026" y="523220"/>
                </a:cubicBezTo>
                <a:cubicBezTo>
                  <a:pt x="767183" y="537449"/>
                  <a:pt x="278479" y="473272"/>
                  <a:pt x="0" y="523220"/>
                </a:cubicBezTo>
                <a:cubicBezTo>
                  <a:pt x="-62360" y="369786"/>
                  <a:pt x="14809" y="135184"/>
                  <a:pt x="0" y="0"/>
                </a:cubicBezTo>
                <a:close/>
              </a:path>
              <a:path w="6923279" h="523220" stroke="0" extrusionOk="0">
                <a:moveTo>
                  <a:pt x="0" y="0"/>
                </a:moveTo>
                <a:cubicBezTo>
                  <a:pt x="214617" y="-15095"/>
                  <a:pt x="436062" y="55329"/>
                  <a:pt x="576940" y="0"/>
                </a:cubicBezTo>
                <a:cubicBezTo>
                  <a:pt x="717818" y="-55329"/>
                  <a:pt x="939968" y="17549"/>
                  <a:pt x="1084647" y="0"/>
                </a:cubicBezTo>
                <a:cubicBezTo>
                  <a:pt x="1229326" y="-17549"/>
                  <a:pt x="1482652" y="19232"/>
                  <a:pt x="1800053" y="0"/>
                </a:cubicBezTo>
                <a:cubicBezTo>
                  <a:pt x="2117454" y="-19232"/>
                  <a:pt x="2145727" y="4598"/>
                  <a:pt x="2446225" y="0"/>
                </a:cubicBezTo>
                <a:cubicBezTo>
                  <a:pt x="2746723" y="-4598"/>
                  <a:pt x="2777964" y="2584"/>
                  <a:pt x="2884700" y="0"/>
                </a:cubicBezTo>
                <a:cubicBezTo>
                  <a:pt x="2991437" y="-2584"/>
                  <a:pt x="3265884" y="4883"/>
                  <a:pt x="3461639" y="0"/>
                </a:cubicBezTo>
                <a:cubicBezTo>
                  <a:pt x="3657394" y="-4883"/>
                  <a:pt x="3761264" y="5984"/>
                  <a:pt x="3900114" y="0"/>
                </a:cubicBezTo>
                <a:cubicBezTo>
                  <a:pt x="4038965" y="-5984"/>
                  <a:pt x="4381198" y="84313"/>
                  <a:pt x="4615519" y="0"/>
                </a:cubicBezTo>
                <a:cubicBezTo>
                  <a:pt x="4849841" y="-84313"/>
                  <a:pt x="4933706" y="19322"/>
                  <a:pt x="5053994" y="0"/>
                </a:cubicBezTo>
                <a:cubicBezTo>
                  <a:pt x="5174282" y="-19322"/>
                  <a:pt x="5327495" y="49870"/>
                  <a:pt x="5561701" y="0"/>
                </a:cubicBezTo>
                <a:cubicBezTo>
                  <a:pt x="5795907" y="-49870"/>
                  <a:pt x="5958500" y="54983"/>
                  <a:pt x="6069408" y="0"/>
                </a:cubicBezTo>
                <a:cubicBezTo>
                  <a:pt x="6180316" y="-54983"/>
                  <a:pt x="6722982" y="23200"/>
                  <a:pt x="6923279" y="0"/>
                </a:cubicBezTo>
                <a:cubicBezTo>
                  <a:pt x="6952278" y="218605"/>
                  <a:pt x="6890083" y="281271"/>
                  <a:pt x="6923279" y="523220"/>
                </a:cubicBezTo>
                <a:cubicBezTo>
                  <a:pt x="6690594" y="603409"/>
                  <a:pt x="6562576" y="518412"/>
                  <a:pt x="6207874" y="523220"/>
                </a:cubicBezTo>
                <a:cubicBezTo>
                  <a:pt x="5853172" y="528028"/>
                  <a:pt x="5907784" y="517245"/>
                  <a:pt x="5700166" y="523220"/>
                </a:cubicBezTo>
                <a:cubicBezTo>
                  <a:pt x="5492548" y="529195"/>
                  <a:pt x="5338566" y="453096"/>
                  <a:pt x="5053994" y="523220"/>
                </a:cubicBezTo>
                <a:cubicBezTo>
                  <a:pt x="4769422" y="593344"/>
                  <a:pt x="4560239" y="442770"/>
                  <a:pt x="4338588" y="523220"/>
                </a:cubicBezTo>
                <a:cubicBezTo>
                  <a:pt x="4116937" y="603670"/>
                  <a:pt x="4141578" y="484402"/>
                  <a:pt x="3969347" y="523220"/>
                </a:cubicBezTo>
                <a:cubicBezTo>
                  <a:pt x="3797116" y="562038"/>
                  <a:pt x="3610639" y="518734"/>
                  <a:pt x="3461640" y="523220"/>
                </a:cubicBezTo>
                <a:cubicBezTo>
                  <a:pt x="3312641" y="527706"/>
                  <a:pt x="3117215" y="509095"/>
                  <a:pt x="2884700" y="523220"/>
                </a:cubicBezTo>
                <a:cubicBezTo>
                  <a:pt x="2652185" y="537345"/>
                  <a:pt x="2514589" y="500648"/>
                  <a:pt x="2169294" y="523220"/>
                </a:cubicBezTo>
                <a:cubicBezTo>
                  <a:pt x="1823999" y="545792"/>
                  <a:pt x="1860582" y="496819"/>
                  <a:pt x="1730820" y="523220"/>
                </a:cubicBezTo>
                <a:cubicBezTo>
                  <a:pt x="1601058" y="549621"/>
                  <a:pt x="1422771" y="499608"/>
                  <a:pt x="1153880" y="523220"/>
                </a:cubicBezTo>
                <a:cubicBezTo>
                  <a:pt x="884989" y="546832"/>
                  <a:pt x="857521" y="519375"/>
                  <a:pt x="715405" y="523220"/>
                </a:cubicBezTo>
                <a:cubicBezTo>
                  <a:pt x="573289" y="527065"/>
                  <a:pt x="170783" y="522616"/>
                  <a:pt x="0" y="523220"/>
                </a:cubicBezTo>
                <a:cubicBezTo>
                  <a:pt x="-29276" y="286288"/>
                  <a:pt x="39486" y="1940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7119915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ô orbital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N (Z=7)</a:t>
            </a:r>
          </a:p>
        </p:txBody>
      </p:sp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C0E74816-D8A0-40E5-BF0F-FCBB995E87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138836"/>
              </p:ext>
            </p:extLst>
          </p:nvPr>
        </p:nvGraphicFramePr>
        <p:xfrm>
          <a:off x="1116401" y="4013040"/>
          <a:ext cx="679981" cy="713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9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4A7F69A-812E-40F3-BED6-D05A6797DC25}"/>
              </a:ext>
            </a:extLst>
          </p:cNvPr>
          <p:cNvSpPr txBox="1"/>
          <p:nvPr/>
        </p:nvSpPr>
        <p:spPr>
          <a:xfrm>
            <a:off x="540299" y="3411944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1s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2p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3</a:t>
            </a:r>
            <a:endParaRPr lang="en-US" sz="2800" b="1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893627-1C98-44EA-85B1-F808700FCE27}"/>
              </a:ext>
            </a:extLst>
          </p:cNvPr>
          <p:cNvSpPr txBox="1"/>
          <p:nvPr/>
        </p:nvSpPr>
        <p:spPr>
          <a:xfrm>
            <a:off x="1134362" y="4871479"/>
            <a:ext cx="7669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1s</a:t>
            </a:r>
            <a:r>
              <a:rPr lang="en-US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6C8A72-A675-427E-90B4-B9D0E15D3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529" y="4025155"/>
            <a:ext cx="766961" cy="730103"/>
          </a:xfrm>
          <a:prstGeom prst="rect">
            <a:avLst/>
          </a:prstGeom>
        </p:spPr>
      </p:pic>
      <p:graphicFrame>
        <p:nvGraphicFramePr>
          <p:cNvPr id="16" name="Table 5">
            <a:extLst>
              <a:ext uri="{FF2B5EF4-FFF2-40B4-BE49-F238E27FC236}">
                <a16:creationId xmlns:a16="http://schemas.microsoft.com/office/drawing/2014/main" id="{A12478FC-6098-4FA9-84ED-1C43684074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706258"/>
              </p:ext>
            </p:extLst>
          </p:nvPr>
        </p:nvGraphicFramePr>
        <p:xfrm>
          <a:off x="2787788" y="3952979"/>
          <a:ext cx="679981" cy="713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9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1E8137D-7288-45ED-9380-C1B5C5B96EA5}"/>
              </a:ext>
            </a:extLst>
          </p:cNvPr>
          <p:cNvSpPr txBox="1"/>
          <p:nvPr/>
        </p:nvSpPr>
        <p:spPr>
          <a:xfrm>
            <a:off x="2787788" y="4871366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2s</a:t>
            </a:r>
            <a:r>
              <a:rPr lang="en-US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graphicFrame>
        <p:nvGraphicFramePr>
          <p:cNvPr id="19" name="Table 6">
            <a:extLst>
              <a:ext uri="{FF2B5EF4-FFF2-40B4-BE49-F238E27FC236}">
                <a16:creationId xmlns:a16="http://schemas.microsoft.com/office/drawing/2014/main" id="{EEC82D18-F973-4E78-98BE-1D600E79F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78238"/>
              </p:ext>
            </p:extLst>
          </p:nvPr>
        </p:nvGraphicFramePr>
        <p:xfrm>
          <a:off x="4332281" y="3975988"/>
          <a:ext cx="1956339" cy="7133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6751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47475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3C427520-696F-4196-8273-EF3295F7C62B}"/>
              </a:ext>
            </a:extLst>
          </p:cNvPr>
          <p:cNvSpPr txBox="1"/>
          <p:nvPr/>
        </p:nvSpPr>
        <p:spPr>
          <a:xfrm>
            <a:off x="5126005" y="4923770"/>
            <a:ext cx="8175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2p</a:t>
            </a:r>
            <a:r>
              <a:rPr lang="en-US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3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0622C3-E102-4B35-96BC-F7427BA5634A}"/>
              </a:ext>
            </a:extLst>
          </p:cNvPr>
          <p:cNvCxnSpPr/>
          <p:nvPr/>
        </p:nvCxnSpPr>
        <p:spPr>
          <a:xfrm>
            <a:off x="7846142" y="2977504"/>
            <a:ext cx="0" cy="3677928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6">
            <a:extLst>
              <a:ext uri="{FF2B5EF4-FFF2-40B4-BE49-F238E27FC236}">
                <a16:creationId xmlns:a16="http://schemas.microsoft.com/office/drawing/2014/main" id="{47FB8627-9AFF-443F-AB47-4CCE9BE94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585042"/>
              </p:ext>
            </p:extLst>
          </p:nvPr>
        </p:nvGraphicFramePr>
        <p:xfrm>
          <a:off x="9404212" y="3224744"/>
          <a:ext cx="1956339" cy="7133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021B8814-68FF-4FEB-BA32-B8FBAFE02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1579" y="3189461"/>
            <a:ext cx="825123" cy="8462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46635A-9EC3-4404-820E-F03BA0739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706" y="3210404"/>
            <a:ext cx="759151" cy="765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FFDE23-F3F6-46BF-B5A1-85A9E5B62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1110" y="4733249"/>
            <a:ext cx="2361075" cy="9586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18E12C-1763-4501-888E-9C5C1F563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7218" y="3910972"/>
            <a:ext cx="811068" cy="7959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B1D603-AD5B-48EA-8A3C-EF08A1E82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05" y="3889463"/>
            <a:ext cx="2049090" cy="83196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27ED5EB-F46F-4A9A-A3A7-A329B8D5C9A4}"/>
              </a:ext>
            </a:extLst>
          </p:cNvPr>
          <p:cNvSpPr txBox="1"/>
          <p:nvPr/>
        </p:nvSpPr>
        <p:spPr>
          <a:xfrm>
            <a:off x="707619" y="5486740"/>
            <a:ext cx="6098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3 e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AO 2p. 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833160-F93D-A965-1C26-547FEAC947B0}"/>
              </a:ext>
            </a:extLst>
          </p:cNvPr>
          <p:cNvSpPr txBox="1"/>
          <p:nvPr/>
        </p:nvSpPr>
        <p:spPr>
          <a:xfrm>
            <a:off x="1085533" y="217739"/>
            <a:ext cx="877591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orbital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E2747D7-7969-8C3B-E4A4-0E773F580FE9}"/>
              </a:ext>
            </a:extLst>
          </p:cNvPr>
          <p:cNvSpPr/>
          <p:nvPr/>
        </p:nvSpPr>
        <p:spPr>
          <a:xfrm>
            <a:off x="215414" y="1259443"/>
            <a:ext cx="942535" cy="851166"/>
          </a:xfrm>
          <a:prstGeom prst="ellipse">
            <a:avLst/>
          </a:prstGeom>
          <a:solidFill>
            <a:srgbClr val="038C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DD91AA-0825-E066-D9E7-CC4A7ECD396F}"/>
              </a:ext>
            </a:extLst>
          </p:cNvPr>
          <p:cNvSpPr txBox="1"/>
          <p:nvPr/>
        </p:nvSpPr>
        <p:spPr>
          <a:xfrm>
            <a:off x="1278508" y="1046250"/>
            <a:ext cx="10594624" cy="1384995"/>
          </a:xfrm>
          <a:prstGeom prst="rect">
            <a:avLst/>
          </a:prstGeom>
          <a:noFill/>
          <a:ln>
            <a:solidFill>
              <a:srgbClr val="038C87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Trong </a:t>
            </a:r>
            <a:r>
              <a:rPr lang="vi-VN" sz="2800" dirty="0" err="1">
                <a:latin typeface="+mj-lt"/>
              </a:rPr>
              <a:t>mỗi</a:t>
            </a:r>
            <a:r>
              <a:rPr lang="vi-VN" sz="2800" dirty="0">
                <a:latin typeface="+mj-lt"/>
              </a:rPr>
              <a:t> phân </a:t>
            </a:r>
            <a:r>
              <a:rPr lang="vi-VN" sz="2800" dirty="0" err="1">
                <a:latin typeface="+mj-lt"/>
              </a:rPr>
              <a:t>lớp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electron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phân </a:t>
            </a:r>
            <a:r>
              <a:rPr lang="vi-VN" sz="2800" dirty="0" err="1">
                <a:latin typeface="+mj-lt"/>
              </a:rPr>
              <a:t>bố</a:t>
            </a:r>
            <a:r>
              <a:rPr lang="vi-VN" sz="2800" dirty="0">
                <a:latin typeface="+mj-lt"/>
              </a:rPr>
              <a:t> sao cho </a:t>
            </a:r>
            <a:r>
              <a:rPr lang="vi-VN" sz="2800" b="1" dirty="0">
                <a:solidFill>
                  <a:srgbClr val="038C87"/>
                </a:solidFill>
                <a:latin typeface="+mj-lt"/>
              </a:rPr>
              <a:t>e </a:t>
            </a:r>
            <a:r>
              <a:rPr lang="vi-VN" sz="2800" b="1" dirty="0" err="1">
                <a:solidFill>
                  <a:srgbClr val="038C87"/>
                </a:solidFill>
                <a:latin typeface="+mj-lt"/>
              </a:rPr>
              <a:t>độc</a:t>
            </a:r>
            <a:r>
              <a:rPr lang="vi-VN" sz="2800" b="1" dirty="0">
                <a:solidFill>
                  <a:srgbClr val="038C87"/>
                </a:solidFill>
                <a:latin typeface="+mj-lt"/>
              </a:rPr>
              <a:t> thân </a:t>
            </a:r>
            <a:r>
              <a:rPr lang="vi-VN" sz="2800" b="1" dirty="0" err="1">
                <a:solidFill>
                  <a:srgbClr val="038C87"/>
                </a:solidFill>
                <a:latin typeface="+mj-lt"/>
              </a:rPr>
              <a:t>là</a:t>
            </a:r>
            <a:r>
              <a:rPr lang="vi-VN" sz="28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038C87"/>
                </a:solidFill>
                <a:latin typeface="+mj-lt"/>
              </a:rPr>
              <a:t>lớn</a:t>
            </a:r>
            <a:r>
              <a:rPr lang="vi-VN" sz="28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038C87"/>
                </a:solidFill>
                <a:latin typeface="+mj-lt"/>
              </a:rPr>
              <a:t>nhất</a:t>
            </a:r>
            <a:r>
              <a:rPr lang="vi-VN" sz="2800" dirty="0">
                <a:latin typeface="+mj-lt"/>
              </a:rPr>
              <a:t>.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Trong </a:t>
            </a:r>
            <a:r>
              <a:rPr lang="vi-VN" sz="2800" dirty="0" err="1">
                <a:latin typeface="+mj-lt"/>
              </a:rPr>
              <a:t>một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orbital</a:t>
            </a:r>
            <a:r>
              <a:rPr lang="vi-VN" sz="2800" dirty="0">
                <a:latin typeface="+mj-lt"/>
              </a:rPr>
              <a:t>, e </a:t>
            </a:r>
            <a:r>
              <a:rPr lang="vi-VN" sz="2800" dirty="0" err="1">
                <a:latin typeface="+mj-lt"/>
              </a:rPr>
              <a:t>đầu</a:t>
            </a:r>
            <a:r>
              <a:rPr lang="vi-VN" sz="2800" dirty="0">
                <a:latin typeface="+mj-lt"/>
              </a:rPr>
              <a:t> tiên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biểu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diễn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bằng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mũi</a:t>
            </a:r>
            <a:r>
              <a:rPr lang="vi-VN" sz="2800" dirty="0">
                <a:latin typeface="+mj-lt"/>
              </a:rPr>
              <a:t> tên quay lên, e </a:t>
            </a:r>
            <a:r>
              <a:rPr lang="vi-VN" sz="2800" dirty="0" err="1">
                <a:latin typeface="+mj-lt"/>
              </a:rPr>
              <a:t>thứ</a:t>
            </a:r>
            <a:r>
              <a:rPr lang="vi-VN" sz="2800" dirty="0">
                <a:latin typeface="+mj-lt"/>
              </a:rPr>
              <a:t> hai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biểu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diễn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bằng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mũi</a:t>
            </a:r>
            <a:r>
              <a:rPr lang="vi-VN" sz="2800" dirty="0">
                <a:latin typeface="+mj-lt"/>
              </a:rPr>
              <a:t> tên quay </a:t>
            </a:r>
            <a:r>
              <a:rPr lang="vi-VN" sz="2800" dirty="0" err="1">
                <a:latin typeface="+mj-lt"/>
              </a:rPr>
              <a:t>xuống</a:t>
            </a:r>
            <a:r>
              <a:rPr lang="vi-VN" sz="2800" dirty="0">
                <a:latin typeface="+mj-lt"/>
              </a:rPr>
              <a:t>. </a:t>
            </a:r>
          </a:p>
        </p:txBody>
      </p:sp>
      <p:pic>
        <p:nvPicPr>
          <p:cNvPr id="2050" name="Picture 2" descr="1000+ Dấu Chấm Hỏi Động - Dấu Chấm Hỏi Png Và Vector">
            <a:extLst>
              <a:ext uri="{FF2B5EF4-FFF2-40B4-BE49-F238E27FC236}">
                <a16:creationId xmlns:a16="http://schemas.microsoft.com/office/drawing/2014/main" id="{233E5B02-5AAB-5CAB-C230-2DFFAF2A2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31" y="3704619"/>
            <a:ext cx="1397292" cy="139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622E46-568A-618E-CCBF-06E17DEF3255}"/>
              </a:ext>
            </a:extLst>
          </p:cNvPr>
          <p:cNvCxnSpPr>
            <a:cxnSpLocks/>
          </p:cNvCxnSpPr>
          <p:nvPr/>
        </p:nvCxnSpPr>
        <p:spPr>
          <a:xfrm>
            <a:off x="6520550" y="4259577"/>
            <a:ext cx="1100516" cy="0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97214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3" grpId="0"/>
      <p:bldP spid="18" grpId="0"/>
      <p:bldP spid="20" grpId="0"/>
      <p:bldP spid="30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29" name="AutoShape 2" descr="Bài 3: Cấu trúc lớp vỏ electron nguyên tử, trắc nghiệm - Hoc24">
            <a:extLst>
              <a:ext uri="{FF2B5EF4-FFF2-40B4-BE49-F238E27FC236}">
                <a16:creationId xmlns:a16="http://schemas.microsoft.com/office/drawing/2014/main" id="{84ECD9C1-C25D-4F60-947B-740CDADAC3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05115" y="336519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6137D69-D679-4ACB-9378-E598DF2788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397"/>
          <a:stretch/>
        </p:blipFill>
        <p:spPr>
          <a:xfrm>
            <a:off x="2354826" y="3807646"/>
            <a:ext cx="6896537" cy="4577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C8CF8F-7174-492E-8ADC-A66D3D9573D3}"/>
              </a:ext>
            </a:extLst>
          </p:cNvPr>
          <p:cNvSpPr txBox="1"/>
          <p:nvPr/>
        </p:nvSpPr>
        <p:spPr>
          <a:xfrm>
            <a:off x="1038238" y="2169851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1s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2p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5</a:t>
            </a:r>
            <a:endParaRPr lang="en-US" sz="2800" b="1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A2AEB3BA-2870-4DD4-B07A-28B4F2F4AD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668048"/>
              </p:ext>
            </p:extLst>
          </p:nvPr>
        </p:nvGraphicFramePr>
        <p:xfrm>
          <a:off x="5998393" y="2925805"/>
          <a:ext cx="1956339" cy="7133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graphicFrame>
        <p:nvGraphicFramePr>
          <p:cNvPr id="14" name="Table 5">
            <a:extLst>
              <a:ext uri="{FF2B5EF4-FFF2-40B4-BE49-F238E27FC236}">
                <a16:creationId xmlns:a16="http://schemas.microsoft.com/office/drawing/2014/main" id="{FFCC60EA-B6D7-4DB4-892D-296A52DB1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693872"/>
              </p:ext>
            </p:extLst>
          </p:nvPr>
        </p:nvGraphicFramePr>
        <p:xfrm>
          <a:off x="3278356" y="2937457"/>
          <a:ext cx="679981" cy="713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9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graphicFrame>
        <p:nvGraphicFramePr>
          <p:cNvPr id="15" name="Table 5">
            <a:extLst>
              <a:ext uri="{FF2B5EF4-FFF2-40B4-BE49-F238E27FC236}">
                <a16:creationId xmlns:a16="http://schemas.microsoft.com/office/drawing/2014/main" id="{43D55FDF-9A3A-4757-A27C-FB328D574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265447"/>
              </p:ext>
            </p:extLst>
          </p:nvPr>
        </p:nvGraphicFramePr>
        <p:xfrm>
          <a:off x="4501600" y="2925806"/>
          <a:ext cx="679981" cy="713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9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E9E72784-520A-44B5-BE4D-3F46AFCAD0CA}"/>
              </a:ext>
            </a:extLst>
          </p:cNvPr>
          <p:cNvSpPr txBox="1"/>
          <p:nvPr/>
        </p:nvSpPr>
        <p:spPr>
          <a:xfrm>
            <a:off x="1085533" y="4753691"/>
            <a:ext cx="7203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1 e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độc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thuộc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AO 2p. </a:t>
            </a:r>
            <a:endParaRPr lang="en-US" sz="28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3E93F6-1CD6-4623-9508-4B433F64A717}"/>
              </a:ext>
            </a:extLst>
          </p:cNvPr>
          <p:cNvCxnSpPr/>
          <p:nvPr/>
        </p:nvCxnSpPr>
        <p:spPr>
          <a:xfrm flipV="1">
            <a:off x="6201370" y="3052524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1975A22-5578-4BC5-9219-9C27B6C930D6}"/>
              </a:ext>
            </a:extLst>
          </p:cNvPr>
          <p:cNvCxnSpPr/>
          <p:nvPr/>
        </p:nvCxnSpPr>
        <p:spPr>
          <a:xfrm flipV="1">
            <a:off x="6962495" y="3075142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CE93DF4-80EA-4A3F-9342-544B9D471C5F}"/>
              </a:ext>
            </a:extLst>
          </p:cNvPr>
          <p:cNvCxnSpPr/>
          <p:nvPr/>
        </p:nvCxnSpPr>
        <p:spPr>
          <a:xfrm flipV="1">
            <a:off x="7548389" y="3052524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56E7B61-7A65-42E8-81E2-363FEA63A8FC}"/>
              </a:ext>
            </a:extLst>
          </p:cNvPr>
          <p:cNvCxnSpPr>
            <a:cxnSpLocks/>
          </p:cNvCxnSpPr>
          <p:nvPr/>
        </p:nvCxnSpPr>
        <p:spPr>
          <a:xfrm>
            <a:off x="7105937" y="3064176"/>
            <a:ext cx="0" cy="4700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0A72368-7BD1-4E42-8380-A8453914E3E9}"/>
              </a:ext>
            </a:extLst>
          </p:cNvPr>
          <p:cNvCxnSpPr>
            <a:cxnSpLocks/>
          </p:cNvCxnSpPr>
          <p:nvPr/>
        </p:nvCxnSpPr>
        <p:spPr>
          <a:xfrm>
            <a:off x="6389278" y="2997665"/>
            <a:ext cx="0" cy="497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3214CC7-D7EA-4F22-AF9A-7C0958EE34EC}"/>
              </a:ext>
            </a:extLst>
          </p:cNvPr>
          <p:cNvCxnSpPr/>
          <p:nvPr/>
        </p:nvCxnSpPr>
        <p:spPr>
          <a:xfrm flipV="1">
            <a:off x="4782306" y="3052525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061526C-D490-44B8-BEC3-AFA9CFCB6E82}"/>
              </a:ext>
            </a:extLst>
          </p:cNvPr>
          <p:cNvCxnSpPr/>
          <p:nvPr/>
        </p:nvCxnSpPr>
        <p:spPr>
          <a:xfrm flipV="1">
            <a:off x="3524047" y="3064176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187A3A7-6337-45EB-B470-5A6DED369B81}"/>
              </a:ext>
            </a:extLst>
          </p:cNvPr>
          <p:cNvCxnSpPr>
            <a:cxnSpLocks/>
          </p:cNvCxnSpPr>
          <p:nvPr/>
        </p:nvCxnSpPr>
        <p:spPr>
          <a:xfrm>
            <a:off x="4955149" y="2997971"/>
            <a:ext cx="0" cy="497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6C845DC-E109-4B29-B136-73E5CDE00FA6}"/>
              </a:ext>
            </a:extLst>
          </p:cNvPr>
          <p:cNvCxnSpPr>
            <a:cxnSpLocks/>
          </p:cNvCxnSpPr>
          <p:nvPr/>
        </p:nvCxnSpPr>
        <p:spPr>
          <a:xfrm>
            <a:off x="3704754" y="3064176"/>
            <a:ext cx="0" cy="497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1F40FD5-2682-6F17-76F6-8367D8CC4CBA}"/>
              </a:ext>
            </a:extLst>
          </p:cNvPr>
          <p:cNvSpPr txBox="1"/>
          <p:nvPr/>
        </p:nvSpPr>
        <p:spPr>
          <a:xfrm>
            <a:off x="1063094" y="1069012"/>
            <a:ext cx="10894444" cy="954107"/>
          </a:xfrm>
          <a:custGeom>
            <a:avLst/>
            <a:gdLst>
              <a:gd name="connsiteX0" fmla="*/ 0 w 10894444"/>
              <a:gd name="connsiteY0" fmla="*/ 0 h 954107"/>
              <a:gd name="connsiteX1" fmla="*/ 355503 w 10894444"/>
              <a:gd name="connsiteY1" fmla="*/ 0 h 954107"/>
              <a:gd name="connsiteX2" fmla="*/ 819950 w 10894444"/>
              <a:gd name="connsiteY2" fmla="*/ 0 h 954107"/>
              <a:gd name="connsiteX3" fmla="*/ 1066509 w 10894444"/>
              <a:gd name="connsiteY3" fmla="*/ 0 h 954107"/>
              <a:gd name="connsiteX4" fmla="*/ 1313067 w 10894444"/>
              <a:gd name="connsiteY4" fmla="*/ 0 h 954107"/>
              <a:gd name="connsiteX5" fmla="*/ 1559626 w 10894444"/>
              <a:gd name="connsiteY5" fmla="*/ 0 h 954107"/>
              <a:gd name="connsiteX6" fmla="*/ 2241962 w 10894444"/>
              <a:gd name="connsiteY6" fmla="*/ 0 h 954107"/>
              <a:gd name="connsiteX7" fmla="*/ 2706409 w 10894444"/>
              <a:gd name="connsiteY7" fmla="*/ 0 h 954107"/>
              <a:gd name="connsiteX8" fmla="*/ 3497690 w 10894444"/>
              <a:gd name="connsiteY8" fmla="*/ 0 h 954107"/>
              <a:gd name="connsiteX9" fmla="*/ 4288971 w 10894444"/>
              <a:gd name="connsiteY9" fmla="*/ 0 h 954107"/>
              <a:gd name="connsiteX10" fmla="*/ 5080251 w 10894444"/>
              <a:gd name="connsiteY10" fmla="*/ 0 h 954107"/>
              <a:gd name="connsiteX11" fmla="*/ 5544699 w 10894444"/>
              <a:gd name="connsiteY11" fmla="*/ 0 h 954107"/>
              <a:gd name="connsiteX12" fmla="*/ 5900202 w 10894444"/>
              <a:gd name="connsiteY12" fmla="*/ 0 h 954107"/>
              <a:gd name="connsiteX13" fmla="*/ 6146760 w 10894444"/>
              <a:gd name="connsiteY13" fmla="*/ 0 h 954107"/>
              <a:gd name="connsiteX14" fmla="*/ 6720152 w 10894444"/>
              <a:gd name="connsiteY14" fmla="*/ 0 h 954107"/>
              <a:gd name="connsiteX15" fmla="*/ 7511432 w 10894444"/>
              <a:gd name="connsiteY15" fmla="*/ 0 h 954107"/>
              <a:gd name="connsiteX16" fmla="*/ 8193769 w 10894444"/>
              <a:gd name="connsiteY16" fmla="*/ 0 h 954107"/>
              <a:gd name="connsiteX17" fmla="*/ 8876105 w 10894444"/>
              <a:gd name="connsiteY17" fmla="*/ 0 h 954107"/>
              <a:gd name="connsiteX18" fmla="*/ 9122663 w 10894444"/>
              <a:gd name="connsiteY18" fmla="*/ 0 h 954107"/>
              <a:gd name="connsiteX19" fmla="*/ 9369222 w 10894444"/>
              <a:gd name="connsiteY19" fmla="*/ 0 h 954107"/>
              <a:gd name="connsiteX20" fmla="*/ 9724725 w 10894444"/>
              <a:gd name="connsiteY20" fmla="*/ 0 h 954107"/>
              <a:gd name="connsiteX21" fmla="*/ 10080228 w 10894444"/>
              <a:gd name="connsiteY21" fmla="*/ 0 h 954107"/>
              <a:gd name="connsiteX22" fmla="*/ 10894444 w 10894444"/>
              <a:gd name="connsiteY22" fmla="*/ 0 h 954107"/>
              <a:gd name="connsiteX23" fmla="*/ 10894444 w 10894444"/>
              <a:gd name="connsiteY23" fmla="*/ 457971 h 954107"/>
              <a:gd name="connsiteX24" fmla="*/ 10894444 w 10894444"/>
              <a:gd name="connsiteY24" fmla="*/ 954107 h 954107"/>
              <a:gd name="connsiteX25" fmla="*/ 10212108 w 10894444"/>
              <a:gd name="connsiteY25" fmla="*/ 954107 h 954107"/>
              <a:gd name="connsiteX26" fmla="*/ 9529772 w 10894444"/>
              <a:gd name="connsiteY26" fmla="*/ 954107 h 954107"/>
              <a:gd name="connsiteX27" fmla="*/ 9174269 w 10894444"/>
              <a:gd name="connsiteY27" fmla="*/ 954107 h 954107"/>
              <a:gd name="connsiteX28" fmla="*/ 8600877 w 10894444"/>
              <a:gd name="connsiteY28" fmla="*/ 954107 h 954107"/>
              <a:gd name="connsiteX29" fmla="*/ 8027485 w 10894444"/>
              <a:gd name="connsiteY29" fmla="*/ 954107 h 954107"/>
              <a:gd name="connsiteX30" fmla="*/ 7236204 w 10894444"/>
              <a:gd name="connsiteY30" fmla="*/ 954107 h 954107"/>
              <a:gd name="connsiteX31" fmla="*/ 6662813 w 10894444"/>
              <a:gd name="connsiteY31" fmla="*/ 954107 h 954107"/>
              <a:gd name="connsiteX32" fmla="*/ 5980476 w 10894444"/>
              <a:gd name="connsiteY32" fmla="*/ 954107 h 954107"/>
              <a:gd name="connsiteX33" fmla="*/ 5298140 w 10894444"/>
              <a:gd name="connsiteY33" fmla="*/ 954107 h 954107"/>
              <a:gd name="connsiteX34" fmla="*/ 4615804 w 10894444"/>
              <a:gd name="connsiteY34" fmla="*/ 954107 h 954107"/>
              <a:gd name="connsiteX35" fmla="*/ 4369245 w 10894444"/>
              <a:gd name="connsiteY35" fmla="*/ 954107 h 954107"/>
              <a:gd name="connsiteX36" fmla="*/ 3904798 w 10894444"/>
              <a:gd name="connsiteY36" fmla="*/ 954107 h 954107"/>
              <a:gd name="connsiteX37" fmla="*/ 3658240 w 10894444"/>
              <a:gd name="connsiteY37" fmla="*/ 954107 h 954107"/>
              <a:gd name="connsiteX38" fmla="*/ 3084848 w 10894444"/>
              <a:gd name="connsiteY38" fmla="*/ 954107 h 954107"/>
              <a:gd name="connsiteX39" fmla="*/ 2620400 w 10894444"/>
              <a:gd name="connsiteY39" fmla="*/ 954107 h 954107"/>
              <a:gd name="connsiteX40" fmla="*/ 2047009 w 10894444"/>
              <a:gd name="connsiteY40" fmla="*/ 954107 h 954107"/>
              <a:gd name="connsiteX41" fmla="*/ 1582561 w 10894444"/>
              <a:gd name="connsiteY41" fmla="*/ 954107 h 954107"/>
              <a:gd name="connsiteX42" fmla="*/ 791281 w 10894444"/>
              <a:gd name="connsiteY42" fmla="*/ 954107 h 954107"/>
              <a:gd name="connsiteX43" fmla="*/ 544722 w 10894444"/>
              <a:gd name="connsiteY43" fmla="*/ 954107 h 954107"/>
              <a:gd name="connsiteX44" fmla="*/ 0 w 10894444"/>
              <a:gd name="connsiteY44" fmla="*/ 954107 h 954107"/>
              <a:gd name="connsiteX45" fmla="*/ 0 w 10894444"/>
              <a:gd name="connsiteY45" fmla="*/ 457971 h 954107"/>
              <a:gd name="connsiteX46" fmla="*/ 0 w 10894444"/>
              <a:gd name="connsiteY46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894444" h="954107" fill="none" extrusionOk="0">
                <a:moveTo>
                  <a:pt x="0" y="0"/>
                </a:moveTo>
                <a:cubicBezTo>
                  <a:pt x="81542" y="-15689"/>
                  <a:pt x="272183" y="15317"/>
                  <a:pt x="355503" y="0"/>
                </a:cubicBezTo>
                <a:cubicBezTo>
                  <a:pt x="438823" y="-15317"/>
                  <a:pt x="661416" y="8176"/>
                  <a:pt x="819950" y="0"/>
                </a:cubicBezTo>
                <a:cubicBezTo>
                  <a:pt x="978484" y="-8176"/>
                  <a:pt x="983886" y="8779"/>
                  <a:pt x="1066509" y="0"/>
                </a:cubicBezTo>
                <a:cubicBezTo>
                  <a:pt x="1149132" y="-8779"/>
                  <a:pt x="1231492" y="2107"/>
                  <a:pt x="1313067" y="0"/>
                </a:cubicBezTo>
                <a:cubicBezTo>
                  <a:pt x="1394642" y="-2107"/>
                  <a:pt x="1451843" y="17318"/>
                  <a:pt x="1559626" y="0"/>
                </a:cubicBezTo>
                <a:cubicBezTo>
                  <a:pt x="1667409" y="-17318"/>
                  <a:pt x="2073978" y="47533"/>
                  <a:pt x="2241962" y="0"/>
                </a:cubicBezTo>
                <a:cubicBezTo>
                  <a:pt x="2409946" y="-47533"/>
                  <a:pt x="2484061" y="42644"/>
                  <a:pt x="2706409" y="0"/>
                </a:cubicBezTo>
                <a:cubicBezTo>
                  <a:pt x="2928757" y="-42644"/>
                  <a:pt x="3233426" y="62698"/>
                  <a:pt x="3497690" y="0"/>
                </a:cubicBezTo>
                <a:cubicBezTo>
                  <a:pt x="3761954" y="-62698"/>
                  <a:pt x="4121035" y="16824"/>
                  <a:pt x="4288971" y="0"/>
                </a:cubicBezTo>
                <a:cubicBezTo>
                  <a:pt x="4456907" y="-16824"/>
                  <a:pt x="4892646" y="49109"/>
                  <a:pt x="5080251" y="0"/>
                </a:cubicBezTo>
                <a:cubicBezTo>
                  <a:pt x="5267856" y="-49109"/>
                  <a:pt x="5372091" y="34780"/>
                  <a:pt x="5544699" y="0"/>
                </a:cubicBezTo>
                <a:cubicBezTo>
                  <a:pt x="5717307" y="-34780"/>
                  <a:pt x="5730385" y="13315"/>
                  <a:pt x="5900202" y="0"/>
                </a:cubicBezTo>
                <a:cubicBezTo>
                  <a:pt x="6070019" y="-13315"/>
                  <a:pt x="6084880" y="11298"/>
                  <a:pt x="6146760" y="0"/>
                </a:cubicBezTo>
                <a:cubicBezTo>
                  <a:pt x="6208640" y="-11298"/>
                  <a:pt x="6538014" y="33876"/>
                  <a:pt x="6720152" y="0"/>
                </a:cubicBezTo>
                <a:cubicBezTo>
                  <a:pt x="6902290" y="-33876"/>
                  <a:pt x="7150255" y="24412"/>
                  <a:pt x="7511432" y="0"/>
                </a:cubicBezTo>
                <a:cubicBezTo>
                  <a:pt x="7872609" y="-24412"/>
                  <a:pt x="7971651" y="5658"/>
                  <a:pt x="8193769" y="0"/>
                </a:cubicBezTo>
                <a:cubicBezTo>
                  <a:pt x="8415887" y="-5658"/>
                  <a:pt x="8578332" y="28277"/>
                  <a:pt x="8876105" y="0"/>
                </a:cubicBezTo>
                <a:cubicBezTo>
                  <a:pt x="9173878" y="-28277"/>
                  <a:pt x="9048902" y="809"/>
                  <a:pt x="9122663" y="0"/>
                </a:cubicBezTo>
                <a:cubicBezTo>
                  <a:pt x="9196424" y="-809"/>
                  <a:pt x="9276382" y="18632"/>
                  <a:pt x="9369222" y="0"/>
                </a:cubicBezTo>
                <a:cubicBezTo>
                  <a:pt x="9462062" y="-18632"/>
                  <a:pt x="9565614" y="36351"/>
                  <a:pt x="9724725" y="0"/>
                </a:cubicBezTo>
                <a:cubicBezTo>
                  <a:pt x="9883836" y="-36351"/>
                  <a:pt x="9995178" y="3670"/>
                  <a:pt x="10080228" y="0"/>
                </a:cubicBezTo>
                <a:cubicBezTo>
                  <a:pt x="10165278" y="-3670"/>
                  <a:pt x="10626948" y="34028"/>
                  <a:pt x="10894444" y="0"/>
                </a:cubicBezTo>
                <a:cubicBezTo>
                  <a:pt x="10918687" y="125762"/>
                  <a:pt x="10867663" y="310434"/>
                  <a:pt x="10894444" y="457971"/>
                </a:cubicBezTo>
                <a:cubicBezTo>
                  <a:pt x="10921225" y="605508"/>
                  <a:pt x="10893957" y="846517"/>
                  <a:pt x="10894444" y="954107"/>
                </a:cubicBezTo>
                <a:cubicBezTo>
                  <a:pt x="10662406" y="992755"/>
                  <a:pt x="10437597" y="919744"/>
                  <a:pt x="10212108" y="954107"/>
                </a:cubicBezTo>
                <a:cubicBezTo>
                  <a:pt x="9986619" y="988470"/>
                  <a:pt x="9669244" y="917003"/>
                  <a:pt x="9529772" y="954107"/>
                </a:cubicBezTo>
                <a:cubicBezTo>
                  <a:pt x="9390300" y="991211"/>
                  <a:pt x="9295263" y="929404"/>
                  <a:pt x="9174269" y="954107"/>
                </a:cubicBezTo>
                <a:cubicBezTo>
                  <a:pt x="9053275" y="978810"/>
                  <a:pt x="8812486" y="924252"/>
                  <a:pt x="8600877" y="954107"/>
                </a:cubicBezTo>
                <a:cubicBezTo>
                  <a:pt x="8389268" y="983962"/>
                  <a:pt x="8217156" y="898485"/>
                  <a:pt x="8027485" y="954107"/>
                </a:cubicBezTo>
                <a:cubicBezTo>
                  <a:pt x="7837814" y="1009729"/>
                  <a:pt x="7424991" y="929559"/>
                  <a:pt x="7236204" y="954107"/>
                </a:cubicBezTo>
                <a:cubicBezTo>
                  <a:pt x="7047417" y="978655"/>
                  <a:pt x="6908056" y="908254"/>
                  <a:pt x="6662813" y="954107"/>
                </a:cubicBezTo>
                <a:cubicBezTo>
                  <a:pt x="6417570" y="999960"/>
                  <a:pt x="6228978" y="873501"/>
                  <a:pt x="5980476" y="954107"/>
                </a:cubicBezTo>
                <a:cubicBezTo>
                  <a:pt x="5731974" y="1034713"/>
                  <a:pt x="5625813" y="904370"/>
                  <a:pt x="5298140" y="954107"/>
                </a:cubicBezTo>
                <a:cubicBezTo>
                  <a:pt x="4970467" y="1003844"/>
                  <a:pt x="4922924" y="939858"/>
                  <a:pt x="4615804" y="954107"/>
                </a:cubicBezTo>
                <a:cubicBezTo>
                  <a:pt x="4308684" y="968356"/>
                  <a:pt x="4444964" y="936582"/>
                  <a:pt x="4369245" y="954107"/>
                </a:cubicBezTo>
                <a:cubicBezTo>
                  <a:pt x="4293526" y="971632"/>
                  <a:pt x="4016276" y="934264"/>
                  <a:pt x="3904798" y="954107"/>
                </a:cubicBezTo>
                <a:cubicBezTo>
                  <a:pt x="3793320" y="973950"/>
                  <a:pt x="3758859" y="937878"/>
                  <a:pt x="3658240" y="954107"/>
                </a:cubicBezTo>
                <a:cubicBezTo>
                  <a:pt x="3557621" y="970336"/>
                  <a:pt x="3201050" y="928815"/>
                  <a:pt x="3084848" y="954107"/>
                </a:cubicBezTo>
                <a:cubicBezTo>
                  <a:pt x="2968646" y="979399"/>
                  <a:pt x="2837721" y="928642"/>
                  <a:pt x="2620400" y="954107"/>
                </a:cubicBezTo>
                <a:cubicBezTo>
                  <a:pt x="2403079" y="979572"/>
                  <a:pt x="2261480" y="915731"/>
                  <a:pt x="2047009" y="954107"/>
                </a:cubicBezTo>
                <a:cubicBezTo>
                  <a:pt x="1832538" y="992483"/>
                  <a:pt x="1775952" y="934620"/>
                  <a:pt x="1582561" y="954107"/>
                </a:cubicBezTo>
                <a:cubicBezTo>
                  <a:pt x="1389170" y="973594"/>
                  <a:pt x="1147739" y="924681"/>
                  <a:pt x="791281" y="954107"/>
                </a:cubicBezTo>
                <a:cubicBezTo>
                  <a:pt x="434823" y="983533"/>
                  <a:pt x="615653" y="925327"/>
                  <a:pt x="544722" y="954107"/>
                </a:cubicBezTo>
                <a:cubicBezTo>
                  <a:pt x="473791" y="982887"/>
                  <a:pt x="261911" y="894928"/>
                  <a:pt x="0" y="954107"/>
                </a:cubicBezTo>
                <a:cubicBezTo>
                  <a:pt x="-48370" y="712534"/>
                  <a:pt x="19898" y="557478"/>
                  <a:pt x="0" y="457971"/>
                </a:cubicBezTo>
                <a:cubicBezTo>
                  <a:pt x="-19898" y="358464"/>
                  <a:pt x="2980" y="98819"/>
                  <a:pt x="0" y="0"/>
                </a:cubicBezTo>
                <a:close/>
              </a:path>
              <a:path w="10894444" h="954107" stroke="0" extrusionOk="0">
                <a:moveTo>
                  <a:pt x="0" y="0"/>
                </a:moveTo>
                <a:cubicBezTo>
                  <a:pt x="239901" y="-59349"/>
                  <a:pt x="286789" y="65575"/>
                  <a:pt x="573392" y="0"/>
                </a:cubicBezTo>
                <a:cubicBezTo>
                  <a:pt x="859995" y="-65575"/>
                  <a:pt x="835566" y="51001"/>
                  <a:pt x="1037839" y="0"/>
                </a:cubicBezTo>
                <a:cubicBezTo>
                  <a:pt x="1240112" y="-51001"/>
                  <a:pt x="1560043" y="34282"/>
                  <a:pt x="1829120" y="0"/>
                </a:cubicBezTo>
                <a:cubicBezTo>
                  <a:pt x="2098197" y="-34282"/>
                  <a:pt x="2230485" y="72648"/>
                  <a:pt x="2511456" y="0"/>
                </a:cubicBezTo>
                <a:cubicBezTo>
                  <a:pt x="2792427" y="-72648"/>
                  <a:pt x="2705791" y="33041"/>
                  <a:pt x="2866959" y="0"/>
                </a:cubicBezTo>
                <a:cubicBezTo>
                  <a:pt x="3028127" y="-33041"/>
                  <a:pt x="3318482" y="11504"/>
                  <a:pt x="3440351" y="0"/>
                </a:cubicBezTo>
                <a:cubicBezTo>
                  <a:pt x="3562220" y="-11504"/>
                  <a:pt x="3662027" y="14758"/>
                  <a:pt x="3795854" y="0"/>
                </a:cubicBezTo>
                <a:cubicBezTo>
                  <a:pt x="3929681" y="-14758"/>
                  <a:pt x="4230635" y="5842"/>
                  <a:pt x="4587134" y="0"/>
                </a:cubicBezTo>
                <a:cubicBezTo>
                  <a:pt x="4943633" y="-5842"/>
                  <a:pt x="4790860" y="2845"/>
                  <a:pt x="4942637" y="0"/>
                </a:cubicBezTo>
                <a:cubicBezTo>
                  <a:pt x="5094414" y="-2845"/>
                  <a:pt x="5222684" y="50408"/>
                  <a:pt x="5407085" y="0"/>
                </a:cubicBezTo>
                <a:cubicBezTo>
                  <a:pt x="5591486" y="-50408"/>
                  <a:pt x="5748758" y="46165"/>
                  <a:pt x="5871532" y="0"/>
                </a:cubicBezTo>
                <a:cubicBezTo>
                  <a:pt x="5994306" y="-46165"/>
                  <a:pt x="6209349" y="20922"/>
                  <a:pt x="6335979" y="0"/>
                </a:cubicBezTo>
                <a:cubicBezTo>
                  <a:pt x="6462609" y="-20922"/>
                  <a:pt x="6783272" y="78590"/>
                  <a:pt x="7018316" y="0"/>
                </a:cubicBezTo>
                <a:cubicBezTo>
                  <a:pt x="7253360" y="-78590"/>
                  <a:pt x="7423052" y="5089"/>
                  <a:pt x="7809596" y="0"/>
                </a:cubicBezTo>
                <a:cubicBezTo>
                  <a:pt x="8196140" y="-5089"/>
                  <a:pt x="8003499" y="37789"/>
                  <a:pt x="8165099" y="0"/>
                </a:cubicBezTo>
                <a:cubicBezTo>
                  <a:pt x="8326699" y="-37789"/>
                  <a:pt x="8393126" y="30481"/>
                  <a:pt x="8520602" y="0"/>
                </a:cubicBezTo>
                <a:cubicBezTo>
                  <a:pt x="8648078" y="-30481"/>
                  <a:pt x="8760804" y="19251"/>
                  <a:pt x="8876105" y="0"/>
                </a:cubicBezTo>
                <a:cubicBezTo>
                  <a:pt x="8991406" y="-19251"/>
                  <a:pt x="9304847" y="56509"/>
                  <a:pt x="9558441" y="0"/>
                </a:cubicBezTo>
                <a:cubicBezTo>
                  <a:pt x="9812035" y="-56509"/>
                  <a:pt x="9830102" y="2799"/>
                  <a:pt x="10022888" y="0"/>
                </a:cubicBezTo>
                <a:cubicBezTo>
                  <a:pt x="10215674" y="-2799"/>
                  <a:pt x="10157729" y="15409"/>
                  <a:pt x="10269447" y="0"/>
                </a:cubicBezTo>
                <a:cubicBezTo>
                  <a:pt x="10381165" y="-15409"/>
                  <a:pt x="10736793" y="29345"/>
                  <a:pt x="10894444" y="0"/>
                </a:cubicBezTo>
                <a:cubicBezTo>
                  <a:pt x="10898965" y="167476"/>
                  <a:pt x="10864195" y="264644"/>
                  <a:pt x="10894444" y="496136"/>
                </a:cubicBezTo>
                <a:cubicBezTo>
                  <a:pt x="10924693" y="727628"/>
                  <a:pt x="10888748" y="788961"/>
                  <a:pt x="10894444" y="954107"/>
                </a:cubicBezTo>
                <a:cubicBezTo>
                  <a:pt x="10763743" y="966184"/>
                  <a:pt x="10641828" y="914369"/>
                  <a:pt x="10429997" y="954107"/>
                </a:cubicBezTo>
                <a:cubicBezTo>
                  <a:pt x="10218166" y="993845"/>
                  <a:pt x="10078445" y="945922"/>
                  <a:pt x="9747660" y="954107"/>
                </a:cubicBezTo>
                <a:cubicBezTo>
                  <a:pt x="9416875" y="962292"/>
                  <a:pt x="9241526" y="926323"/>
                  <a:pt x="9065324" y="954107"/>
                </a:cubicBezTo>
                <a:cubicBezTo>
                  <a:pt x="8889122" y="981891"/>
                  <a:pt x="8757667" y="902321"/>
                  <a:pt x="8491932" y="954107"/>
                </a:cubicBezTo>
                <a:cubicBezTo>
                  <a:pt x="8226197" y="1005893"/>
                  <a:pt x="8229297" y="914310"/>
                  <a:pt x="8136429" y="954107"/>
                </a:cubicBezTo>
                <a:cubicBezTo>
                  <a:pt x="8043561" y="993904"/>
                  <a:pt x="7964405" y="932366"/>
                  <a:pt x="7889871" y="954107"/>
                </a:cubicBezTo>
                <a:cubicBezTo>
                  <a:pt x="7815337" y="975848"/>
                  <a:pt x="7417295" y="859798"/>
                  <a:pt x="7098590" y="954107"/>
                </a:cubicBezTo>
                <a:cubicBezTo>
                  <a:pt x="6779885" y="1048416"/>
                  <a:pt x="6662259" y="932061"/>
                  <a:pt x="6307310" y="954107"/>
                </a:cubicBezTo>
                <a:cubicBezTo>
                  <a:pt x="5952361" y="976153"/>
                  <a:pt x="5980167" y="942745"/>
                  <a:pt x="5842862" y="954107"/>
                </a:cubicBezTo>
                <a:cubicBezTo>
                  <a:pt x="5705557" y="965469"/>
                  <a:pt x="5491300" y="887870"/>
                  <a:pt x="5269471" y="954107"/>
                </a:cubicBezTo>
                <a:cubicBezTo>
                  <a:pt x="5047642" y="1020344"/>
                  <a:pt x="4914352" y="946105"/>
                  <a:pt x="4805023" y="954107"/>
                </a:cubicBezTo>
                <a:cubicBezTo>
                  <a:pt x="4695694" y="962109"/>
                  <a:pt x="4562294" y="909319"/>
                  <a:pt x="4340576" y="954107"/>
                </a:cubicBezTo>
                <a:cubicBezTo>
                  <a:pt x="4118858" y="998895"/>
                  <a:pt x="3918421" y="931360"/>
                  <a:pt x="3767184" y="954107"/>
                </a:cubicBezTo>
                <a:cubicBezTo>
                  <a:pt x="3615947" y="976854"/>
                  <a:pt x="3232685" y="878279"/>
                  <a:pt x="3084848" y="954107"/>
                </a:cubicBezTo>
                <a:cubicBezTo>
                  <a:pt x="2937011" y="1029935"/>
                  <a:pt x="2657733" y="922060"/>
                  <a:pt x="2402512" y="954107"/>
                </a:cubicBezTo>
                <a:cubicBezTo>
                  <a:pt x="2147291" y="986154"/>
                  <a:pt x="2208549" y="949710"/>
                  <a:pt x="2155953" y="954107"/>
                </a:cubicBezTo>
                <a:cubicBezTo>
                  <a:pt x="2103357" y="958504"/>
                  <a:pt x="1863990" y="943908"/>
                  <a:pt x="1582561" y="954107"/>
                </a:cubicBezTo>
                <a:cubicBezTo>
                  <a:pt x="1301132" y="964306"/>
                  <a:pt x="1229835" y="881234"/>
                  <a:pt x="900225" y="954107"/>
                </a:cubicBezTo>
                <a:cubicBezTo>
                  <a:pt x="570615" y="1026980"/>
                  <a:pt x="671841" y="918174"/>
                  <a:pt x="544722" y="954107"/>
                </a:cubicBezTo>
                <a:cubicBezTo>
                  <a:pt x="417603" y="990040"/>
                  <a:pt x="157633" y="928918"/>
                  <a:pt x="0" y="954107"/>
                </a:cubicBezTo>
                <a:cubicBezTo>
                  <a:pt x="-31115" y="803276"/>
                  <a:pt x="1501" y="576543"/>
                  <a:pt x="0" y="467512"/>
                </a:cubicBezTo>
                <a:cubicBezTo>
                  <a:pt x="-1501" y="358482"/>
                  <a:pt x="38305" y="174391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7119915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ô orbital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Flourine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(Z=9). Cho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Flourine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82BEB6-F82A-DC62-B5EC-9760C502CFE9}"/>
              </a:ext>
            </a:extLst>
          </p:cNvPr>
          <p:cNvSpPr txBox="1"/>
          <p:nvPr/>
        </p:nvSpPr>
        <p:spPr>
          <a:xfrm>
            <a:off x="1085533" y="217739"/>
            <a:ext cx="877591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orbital</a:t>
            </a:r>
          </a:p>
        </p:txBody>
      </p:sp>
    </p:spTree>
    <p:extLst>
      <p:ext uri="{BB962C8B-B14F-4D97-AF65-F5344CB8AC3E}">
        <p14:creationId xmlns:p14="http://schemas.microsoft.com/office/powerpoint/2010/main" val="304138415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7" y="5207954"/>
            <a:ext cx="5932603" cy="16500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81"/>
            <a:ext cx="1781667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5" y="497973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9" cy="1498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5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3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9" y="1205447"/>
            <a:ext cx="1036951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4" y="164969"/>
            <a:ext cx="1093509" cy="1131216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847300" y="1342078"/>
            <a:ext cx="8246350" cy="213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Bài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5: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Lớp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,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phân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lớp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và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cấu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hình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electron</a:t>
            </a:r>
            <a:endParaRPr lang="zh-CN" altLang="en-US" sz="54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Microsoft YaHei" panose="020B0503020204020204" pitchFamily="34" charset="-122"/>
              <a:cs typeface="Aharoni" panose="02010803020104030203" pitchFamily="2" charset="-79"/>
              <a:sym typeface="Times New Roman" panose="02020603050405020304" pitchFamily="18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34CEBC8B-98AE-CC90-615B-E49B654C4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001" y="3571022"/>
            <a:ext cx="7444807" cy="67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zh-CN" sz="36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Sách</a:t>
            </a:r>
            <a:r>
              <a:rPr lang="en-US" altLang="zh-CN" sz="36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: </a:t>
            </a:r>
            <a:r>
              <a:rPr lang="en-US" altLang="zh-CN" sz="36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Cánh</a:t>
            </a:r>
            <a:r>
              <a:rPr lang="en-US" altLang="zh-CN" sz="36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6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diều</a:t>
            </a:r>
            <a:endParaRPr lang="en-US" altLang="zh-CN" sz="36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guet Script" panose="00000500000000000000" pitchFamily="2" charset="0"/>
              <a:ea typeface="Microsoft YaHei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04482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9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13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8" y="5207954"/>
            <a:ext cx="5932602" cy="16500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79"/>
            <a:ext cx="1781666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116255" y="493385"/>
            <a:ext cx="9959490" cy="53280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2"/>
            <a:ext cx="1414021" cy="1451728"/>
          </a:xfrm>
          <a:prstGeom prst="rect">
            <a:avLst/>
          </a:prstGeom>
        </p:spPr>
      </p:pic>
      <p:sp>
        <p:nvSpPr>
          <p:cNvPr id="16" name="文本框 1"/>
          <p:cNvSpPr>
            <a:spLocks noChangeArrowheads="1"/>
          </p:cNvSpPr>
          <p:nvPr/>
        </p:nvSpPr>
        <p:spPr bwMode="auto">
          <a:xfrm>
            <a:off x="1788202" y="2824394"/>
            <a:ext cx="862336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Dự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đoán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chất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hóa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học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cơ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bản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cấu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</a:t>
            </a:r>
            <a:endParaRPr lang="zh-CN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文本框 17"/>
          <p:cNvSpPr txBox="1">
            <a:spLocks noChangeArrowheads="1"/>
          </p:cNvSpPr>
          <p:nvPr/>
        </p:nvSpPr>
        <p:spPr bwMode="auto">
          <a:xfrm>
            <a:off x="6508809" y="690937"/>
            <a:ext cx="195438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03</a:t>
            </a:r>
            <a:endParaRPr lang="zh-CN" altLang="en-US" sz="138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rot="5400000">
            <a:off x="7486000" y="191439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70042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65" name="文本框 139">
            <a:extLst>
              <a:ext uri="{FF2B5EF4-FFF2-40B4-BE49-F238E27FC236}">
                <a16:creationId xmlns:a16="http://schemas.microsoft.com/office/drawing/2014/main" id="{A0670282-75AE-4C51-A2D5-826FA0CD0863}"/>
              </a:ext>
            </a:extLst>
          </p:cNvPr>
          <p:cNvSpPr txBox="1"/>
          <p:nvPr/>
        </p:nvSpPr>
        <p:spPr>
          <a:xfrm flipH="1">
            <a:off x="161581" y="4701126"/>
            <a:ext cx="2867445" cy="1569660"/>
          </a:xfrm>
          <a:prstGeom prst="rect">
            <a:avLst/>
          </a:prstGeom>
          <a:noFill/>
          <a:ln>
            <a:solidFill>
              <a:srgbClr val="038C87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1, 2 </a:t>
            </a:r>
            <a:r>
              <a:rPr lang="en-US" altLang="zh-CN" sz="2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hoặc</a:t>
            </a:r>
            <a:r>
              <a:rPr lang="en-US" altLang="zh-CN" sz="2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3e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ngoài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cùng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thường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tố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kim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loại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</a:t>
            </a:r>
            <a:endParaRPr lang="zh-CN" altLang="en-US" sz="2400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  <p:pic>
        <p:nvPicPr>
          <p:cNvPr id="1028" name="Picture 4" descr="Top 10 kim loại dẫn điện và nhiệt tốt nhất hiện nay - CÔNG TY TNHH THƯƠNG  MẠI VÀ DỊCH VỤ THÉP NAM PHÁT">
            <a:extLst>
              <a:ext uri="{FF2B5EF4-FFF2-40B4-BE49-F238E27FC236}">
                <a16:creationId xmlns:a16="http://schemas.microsoft.com/office/drawing/2014/main" id="{33567B45-3398-4AA0-8626-427D88533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47" y="2592172"/>
            <a:ext cx="2585861" cy="19393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421563C4-E0C4-44A0-A458-799925F50E99}"/>
              </a:ext>
            </a:extLst>
          </p:cNvPr>
          <p:cNvSpPr txBox="1"/>
          <p:nvPr/>
        </p:nvSpPr>
        <p:spPr>
          <a:xfrm>
            <a:off x="531547" y="1468507"/>
            <a:ext cx="113261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Tính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chất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hóa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học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đặc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trưng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tố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do electron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ngoài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cùng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(e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hóa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trị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)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quyết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định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 </a:t>
            </a:r>
            <a:endParaRPr lang="en-US" sz="28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72" name="文本框 139">
            <a:extLst>
              <a:ext uri="{FF2B5EF4-FFF2-40B4-BE49-F238E27FC236}">
                <a16:creationId xmlns:a16="http://schemas.microsoft.com/office/drawing/2014/main" id="{AF9BF19B-42F5-4F45-B838-08EE55202489}"/>
              </a:ext>
            </a:extLst>
          </p:cNvPr>
          <p:cNvSpPr txBox="1"/>
          <p:nvPr/>
        </p:nvSpPr>
        <p:spPr>
          <a:xfrm flipH="1">
            <a:off x="3506121" y="4701126"/>
            <a:ext cx="2768406" cy="1569660"/>
          </a:xfrm>
          <a:prstGeom prst="rect">
            <a:avLst/>
          </a:prstGeom>
          <a:noFill/>
          <a:ln>
            <a:solidFill>
              <a:srgbClr val="038C87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5, 6 </a:t>
            </a:r>
            <a:r>
              <a:rPr lang="en-US" altLang="zh-CN" sz="2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hoặc</a:t>
            </a:r>
            <a:r>
              <a:rPr lang="en-US" altLang="zh-CN" sz="2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7e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ngoài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cùng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thường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tố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phi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kim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 </a:t>
            </a:r>
            <a:endParaRPr lang="zh-CN" altLang="en-US" sz="2400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  <p:sp>
        <p:nvSpPr>
          <p:cNvPr id="73" name="文本框 139">
            <a:extLst>
              <a:ext uri="{FF2B5EF4-FFF2-40B4-BE49-F238E27FC236}">
                <a16:creationId xmlns:a16="http://schemas.microsoft.com/office/drawing/2014/main" id="{FA1EE349-1D0D-4B08-9FC9-09F27CCC007F}"/>
              </a:ext>
            </a:extLst>
          </p:cNvPr>
          <p:cNvSpPr txBox="1"/>
          <p:nvPr/>
        </p:nvSpPr>
        <p:spPr>
          <a:xfrm flipH="1">
            <a:off x="9465560" y="4701126"/>
            <a:ext cx="2392142" cy="1569660"/>
          </a:xfrm>
          <a:prstGeom prst="rect">
            <a:avLst/>
          </a:prstGeom>
          <a:noFill/>
          <a:ln>
            <a:solidFill>
              <a:srgbClr val="038C87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4e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ngoài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cùng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tố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thể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kim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loại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hoặc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phi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kim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 </a:t>
            </a:r>
            <a:endParaRPr lang="zh-CN" altLang="en-US" sz="2400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  <p:sp>
        <p:nvSpPr>
          <p:cNvPr id="74" name="文本框 139">
            <a:extLst>
              <a:ext uri="{FF2B5EF4-FFF2-40B4-BE49-F238E27FC236}">
                <a16:creationId xmlns:a16="http://schemas.microsoft.com/office/drawing/2014/main" id="{81154512-6F57-4EB4-9A86-53AC86F26D56}"/>
              </a:ext>
            </a:extLst>
          </p:cNvPr>
          <p:cNvSpPr txBox="1"/>
          <p:nvPr/>
        </p:nvSpPr>
        <p:spPr>
          <a:xfrm flipH="1">
            <a:off x="6577113" y="4701126"/>
            <a:ext cx="2585861" cy="1569660"/>
          </a:xfrm>
          <a:prstGeom prst="rect">
            <a:avLst/>
          </a:prstGeom>
          <a:noFill/>
          <a:ln>
            <a:solidFill>
              <a:srgbClr val="038C87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8e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ngoài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cùng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tố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khí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hiếm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 (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Trừ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He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2e). </a:t>
            </a:r>
            <a:endParaRPr lang="zh-CN" altLang="en-US" sz="2400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  <p:pic>
        <p:nvPicPr>
          <p:cNvPr id="3" name="Picture 4" descr="Các loại khí hiếm - Công ty Cổ Phần Công Nghiệp Việt Xuân">
            <a:extLst>
              <a:ext uri="{FF2B5EF4-FFF2-40B4-BE49-F238E27FC236}">
                <a16:creationId xmlns:a16="http://schemas.microsoft.com/office/drawing/2014/main" id="{D8F65FF1-CCF7-90A5-E980-7D3D37FA8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401" y="2744586"/>
            <a:ext cx="2469573" cy="18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bon – Wikipedia tiếng Việt">
            <a:extLst>
              <a:ext uri="{FF2B5EF4-FFF2-40B4-BE49-F238E27FC236}">
                <a16:creationId xmlns:a16="http://schemas.microsoft.com/office/drawing/2014/main" id="{5AE907B4-AB38-613D-8116-16BF71D4D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73" b="50000"/>
          <a:stretch/>
        </p:blipFill>
        <p:spPr bwMode="auto">
          <a:xfrm>
            <a:off x="3956579" y="2739536"/>
            <a:ext cx="2248780" cy="167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ính chất hóa học của kim loại - khái niệm, bảng tuần hoàn hóa học MỚI">
            <a:extLst>
              <a:ext uri="{FF2B5EF4-FFF2-40B4-BE49-F238E27FC236}">
                <a16:creationId xmlns:a16="http://schemas.microsoft.com/office/drawing/2014/main" id="{DD41473A-2530-CDB6-CE53-BB0898917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552" y="2739536"/>
            <a:ext cx="2340150" cy="156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423353-E5E4-6599-923D-A9CE5D807888}"/>
              </a:ext>
            </a:extLst>
          </p:cNvPr>
          <p:cNvSpPr txBox="1"/>
          <p:nvPr/>
        </p:nvSpPr>
        <p:spPr>
          <a:xfrm>
            <a:off x="1159163" y="173313"/>
            <a:ext cx="10868714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Dự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đoán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tính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chất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hóa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học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cơ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bản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của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một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nguyên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tố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dựa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theo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cấu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hình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electron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của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nguyên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tử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9943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conveyor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1" grpId="0"/>
      <p:bldP spid="72" grpId="0" animBg="1"/>
      <p:bldP spid="73" grpId="0" animBg="1"/>
      <p:bldP spid="74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Freeform: Shape 2054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42188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C20C2C41-D9A8-45BE-9E21-91268EC18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07251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1" name="Oval 2060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6095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3" name="Oval 2062">
            <a:extLst>
              <a:ext uri="{FF2B5EF4-FFF2-40B4-BE49-F238E27FC236}">
                <a16:creationId xmlns:a16="http://schemas.microsoft.com/office/drawing/2014/main" id="{B38B1FC8-38BF-4066-8F4A-12EEC1C1A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1748" y="2662321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5" name="Freeform: Shape 2064">
            <a:extLst>
              <a:ext uri="{FF2B5EF4-FFF2-40B4-BE49-F238E27FC236}">
                <a16:creationId xmlns:a16="http://schemas.microsoft.com/office/drawing/2014/main" id="{178B4B56-5CC4-4608-A9A9-996108D35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67973" cy="338328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Flo và tính chất hóa học của Flo (fluor)">
            <a:extLst>
              <a:ext uri="{FF2B5EF4-FFF2-40B4-BE49-F238E27FC236}">
                <a16:creationId xmlns:a16="http://schemas.microsoft.com/office/drawing/2014/main" id="{66FAE200-E847-C525-3531-BF7D77EF4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650" y="579364"/>
            <a:ext cx="3112094" cy="163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eon – Wikipedia tiếng Việt">
            <a:extLst>
              <a:ext uri="{FF2B5EF4-FFF2-40B4-BE49-F238E27FC236}">
                <a16:creationId xmlns:a16="http://schemas.microsoft.com/office/drawing/2014/main" id="{B10D9AEF-5742-B2F5-9579-14A7BD604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991" y="4389127"/>
            <a:ext cx="1921933" cy="192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atri (Na) | Chemistry">
            <a:extLst>
              <a:ext uri="{FF2B5EF4-FFF2-40B4-BE49-F238E27FC236}">
                <a16:creationId xmlns:a16="http://schemas.microsoft.com/office/drawing/2014/main" id="{74833720-03E7-E741-8807-DF511DEFE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0390" y="3133476"/>
            <a:ext cx="1858273" cy="185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823B214-C3AF-4399-A60C-0DBE4F2D93BF}"/>
              </a:ext>
            </a:extLst>
          </p:cNvPr>
          <p:cNvSpPr txBox="1"/>
          <p:nvPr/>
        </p:nvSpPr>
        <p:spPr>
          <a:xfrm>
            <a:off x="6795838" y="807964"/>
            <a:ext cx="5224498" cy="2082957"/>
          </a:xfrm>
          <a:custGeom>
            <a:avLst/>
            <a:gdLst>
              <a:gd name="connsiteX0" fmla="*/ 0 w 10954836"/>
              <a:gd name="connsiteY0" fmla="*/ 0 h 1384995"/>
              <a:gd name="connsiteX1" fmla="*/ 465581 w 10954836"/>
              <a:gd name="connsiteY1" fmla="*/ 0 h 1384995"/>
              <a:gd name="connsiteX2" fmla="*/ 821613 w 10954836"/>
              <a:gd name="connsiteY2" fmla="*/ 0 h 1384995"/>
              <a:gd name="connsiteX3" fmla="*/ 1725387 w 10954836"/>
              <a:gd name="connsiteY3" fmla="*/ 0 h 1384995"/>
              <a:gd name="connsiteX4" fmla="*/ 2410064 w 10954836"/>
              <a:gd name="connsiteY4" fmla="*/ 0 h 1384995"/>
              <a:gd name="connsiteX5" fmla="*/ 2985193 w 10954836"/>
              <a:gd name="connsiteY5" fmla="*/ 0 h 1384995"/>
              <a:gd name="connsiteX6" fmla="*/ 3669870 w 10954836"/>
              <a:gd name="connsiteY6" fmla="*/ 0 h 1384995"/>
              <a:gd name="connsiteX7" fmla="*/ 4135451 w 10954836"/>
              <a:gd name="connsiteY7" fmla="*/ 0 h 1384995"/>
              <a:gd name="connsiteX8" fmla="*/ 4710579 w 10954836"/>
              <a:gd name="connsiteY8" fmla="*/ 0 h 1384995"/>
              <a:gd name="connsiteX9" fmla="*/ 5504805 w 10954836"/>
              <a:gd name="connsiteY9" fmla="*/ 0 h 1384995"/>
              <a:gd name="connsiteX10" fmla="*/ 5860837 w 10954836"/>
              <a:gd name="connsiteY10" fmla="*/ 0 h 1384995"/>
              <a:gd name="connsiteX11" fmla="*/ 6326418 w 10954836"/>
              <a:gd name="connsiteY11" fmla="*/ 0 h 1384995"/>
              <a:gd name="connsiteX12" fmla="*/ 6901547 w 10954836"/>
              <a:gd name="connsiteY12" fmla="*/ 0 h 1384995"/>
              <a:gd name="connsiteX13" fmla="*/ 7586224 w 10954836"/>
              <a:gd name="connsiteY13" fmla="*/ 0 h 1384995"/>
              <a:gd name="connsiteX14" fmla="*/ 8161353 w 10954836"/>
              <a:gd name="connsiteY14" fmla="*/ 0 h 1384995"/>
              <a:gd name="connsiteX15" fmla="*/ 8736482 w 10954836"/>
              <a:gd name="connsiteY15" fmla="*/ 0 h 1384995"/>
              <a:gd name="connsiteX16" fmla="*/ 9311611 w 10954836"/>
              <a:gd name="connsiteY16" fmla="*/ 0 h 1384995"/>
              <a:gd name="connsiteX17" fmla="*/ 9996288 w 10954836"/>
              <a:gd name="connsiteY17" fmla="*/ 0 h 1384995"/>
              <a:gd name="connsiteX18" fmla="*/ 10954836 w 10954836"/>
              <a:gd name="connsiteY18" fmla="*/ 0 h 1384995"/>
              <a:gd name="connsiteX19" fmla="*/ 10954836 w 10954836"/>
              <a:gd name="connsiteY19" fmla="*/ 678648 h 1384995"/>
              <a:gd name="connsiteX20" fmla="*/ 10954836 w 10954836"/>
              <a:gd name="connsiteY20" fmla="*/ 1384995 h 1384995"/>
              <a:gd name="connsiteX21" fmla="*/ 10051062 w 10954836"/>
              <a:gd name="connsiteY21" fmla="*/ 1384995 h 1384995"/>
              <a:gd name="connsiteX22" fmla="*/ 9256836 w 10954836"/>
              <a:gd name="connsiteY22" fmla="*/ 1384995 h 1384995"/>
              <a:gd name="connsiteX23" fmla="*/ 8791256 w 10954836"/>
              <a:gd name="connsiteY23" fmla="*/ 1384995 h 1384995"/>
              <a:gd name="connsiteX24" fmla="*/ 8216127 w 10954836"/>
              <a:gd name="connsiteY24" fmla="*/ 1384995 h 1384995"/>
              <a:gd name="connsiteX25" fmla="*/ 7640998 w 10954836"/>
              <a:gd name="connsiteY25" fmla="*/ 1384995 h 1384995"/>
              <a:gd name="connsiteX26" fmla="*/ 6956321 w 10954836"/>
              <a:gd name="connsiteY26" fmla="*/ 1384995 h 1384995"/>
              <a:gd name="connsiteX27" fmla="*/ 6381192 w 10954836"/>
              <a:gd name="connsiteY27" fmla="*/ 1384995 h 1384995"/>
              <a:gd name="connsiteX28" fmla="*/ 5696515 w 10954836"/>
              <a:gd name="connsiteY28" fmla="*/ 1384995 h 1384995"/>
              <a:gd name="connsiteX29" fmla="*/ 4902289 w 10954836"/>
              <a:gd name="connsiteY29" fmla="*/ 1384995 h 1384995"/>
              <a:gd name="connsiteX30" fmla="*/ 4108064 w 10954836"/>
              <a:gd name="connsiteY30" fmla="*/ 1384995 h 1384995"/>
              <a:gd name="connsiteX31" fmla="*/ 3313838 w 10954836"/>
              <a:gd name="connsiteY31" fmla="*/ 1384995 h 1384995"/>
              <a:gd name="connsiteX32" fmla="*/ 2738709 w 10954836"/>
              <a:gd name="connsiteY32" fmla="*/ 1384995 h 1384995"/>
              <a:gd name="connsiteX33" fmla="*/ 2273128 w 10954836"/>
              <a:gd name="connsiteY33" fmla="*/ 1384995 h 1384995"/>
              <a:gd name="connsiteX34" fmla="*/ 1698000 w 10954836"/>
              <a:gd name="connsiteY34" fmla="*/ 1384995 h 1384995"/>
              <a:gd name="connsiteX35" fmla="*/ 1013322 w 10954836"/>
              <a:gd name="connsiteY35" fmla="*/ 1384995 h 1384995"/>
              <a:gd name="connsiteX36" fmla="*/ 0 w 10954836"/>
              <a:gd name="connsiteY36" fmla="*/ 1384995 h 1384995"/>
              <a:gd name="connsiteX37" fmla="*/ 0 w 10954836"/>
              <a:gd name="connsiteY37" fmla="*/ 678648 h 1384995"/>
              <a:gd name="connsiteX38" fmla="*/ 0 w 10954836"/>
              <a:gd name="connsiteY38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954836" h="1384995" extrusionOk="0">
                <a:moveTo>
                  <a:pt x="0" y="0"/>
                </a:moveTo>
                <a:cubicBezTo>
                  <a:pt x="133305" y="9069"/>
                  <a:pt x="352552" y="360"/>
                  <a:pt x="465581" y="0"/>
                </a:cubicBezTo>
                <a:cubicBezTo>
                  <a:pt x="578610" y="-360"/>
                  <a:pt x="665747" y="-6265"/>
                  <a:pt x="821613" y="0"/>
                </a:cubicBezTo>
                <a:cubicBezTo>
                  <a:pt x="977479" y="6265"/>
                  <a:pt x="1361168" y="-38678"/>
                  <a:pt x="1725387" y="0"/>
                </a:cubicBezTo>
                <a:cubicBezTo>
                  <a:pt x="2089606" y="38678"/>
                  <a:pt x="2114565" y="18484"/>
                  <a:pt x="2410064" y="0"/>
                </a:cubicBezTo>
                <a:cubicBezTo>
                  <a:pt x="2705563" y="-18484"/>
                  <a:pt x="2818707" y="13143"/>
                  <a:pt x="2985193" y="0"/>
                </a:cubicBezTo>
                <a:cubicBezTo>
                  <a:pt x="3151679" y="-13143"/>
                  <a:pt x="3493060" y="-1185"/>
                  <a:pt x="3669870" y="0"/>
                </a:cubicBezTo>
                <a:cubicBezTo>
                  <a:pt x="3846680" y="1185"/>
                  <a:pt x="4002946" y="-18970"/>
                  <a:pt x="4135451" y="0"/>
                </a:cubicBezTo>
                <a:cubicBezTo>
                  <a:pt x="4267956" y="18970"/>
                  <a:pt x="4499237" y="-12216"/>
                  <a:pt x="4710579" y="0"/>
                </a:cubicBezTo>
                <a:cubicBezTo>
                  <a:pt x="4921921" y="12216"/>
                  <a:pt x="5222214" y="-29203"/>
                  <a:pt x="5504805" y="0"/>
                </a:cubicBezTo>
                <a:cubicBezTo>
                  <a:pt x="5787396" y="29203"/>
                  <a:pt x="5740748" y="15102"/>
                  <a:pt x="5860837" y="0"/>
                </a:cubicBezTo>
                <a:cubicBezTo>
                  <a:pt x="5980926" y="-15102"/>
                  <a:pt x="6135816" y="-11013"/>
                  <a:pt x="6326418" y="0"/>
                </a:cubicBezTo>
                <a:cubicBezTo>
                  <a:pt x="6517020" y="11013"/>
                  <a:pt x="6691923" y="19255"/>
                  <a:pt x="6901547" y="0"/>
                </a:cubicBezTo>
                <a:cubicBezTo>
                  <a:pt x="7111171" y="-19255"/>
                  <a:pt x="7334147" y="-19849"/>
                  <a:pt x="7586224" y="0"/>
                </a:cubicBezTo>
                <a:cubicBezTo>
                  <a:pt x="7838301" y="19849"/>
                  <a:pt x="7932538" y="-7240"/>
                  <a:pt x="8161353" y="0"/>
                </a:cubicBezTo>
                <a:cubicBezTo>
                  <a:pt x="8390168" y="7240"/>
                  <a:pt x="8456612" y="28435"/>
                  <a:pt x="8736482" y="0"/>
                </a:cubicBezTo>
                <a:cubicBezTo>
                  <a:pt x="9016352" y="-28435"/>
                  <a:pt x="9105586" y="-13922"/>
                  <a:pt x="9311611" y="0"/>
                </a:cubicBezTo>
                <a:cubicBezTo>
                  <a:pt x="9517636" y="13922"/>
                  <a:pt x="9707319" y="33511"/>
                  <a:pt x="9996288" y="0"/>
                </a:cubicBezTo>
                <a:cubicBezTo>
                  <a:pt x="10285257" y="-33511"/>
                  <a:pt x="10499942" y="16648"/>
                  <a:pt x="10954836" y="0"/>
                </a:cubicBezTo>
                <a:cubicBezTo>
                  <a:pt x="10968235" y="173013"/>
                  <a:pt x="10935153" y="400146"/>
                  <a:pt x="10954836" y="678648"/>
                </a:cubicBezTo>
                <a:cubicBezTo>
                  <a:pt x="10974519" y="957150"/>
                  <a:pt x="10955731" y="1239753"/>
                  <a:pt x="10954836" y="1384995"/>
                </a:cubicBezTo>
                <a:cubicBezTo>
                  <a:pt x="10766968" y="1400075"/>
                  <a:pt x="10277224" y="1397073"/>
                  <a:pt x="10051062" y="1384995"/>
                </a:cubicBezTo>
                <a:cubicBezTo>
                  <a:pt x="9824900" y="1372917"/>
                  <a:pt x="9500856" y="1389870"/>
                  <a:pt x="9256836" y="1384995"/>
                </a:cubicBezTo>
                <a:cubicBezTo>
                  <a:pt x="9012816" y="1380120"/>
                  <a:pt x="8974432" y="1377216"/>
                  <a:pt x="8791256" y="1384995"/>
                </a:cubicBezTo>
                <a:cubicBezTo>
                  <a:pt x="8608080" y="1392774"/>
                  <a:pt x="8429854" y="1398107"/>
                  <a:pt x="8216127" y="1384995"/>
                </a:cubicBezTo>
                <a:cubicBezTo>
                  <a:pt x="8002400" y="1371883"/>
                  <a:pt x="7767466" y="1411529"/>
                  <a:pt x="7640998" y="1384995"/>
                </a:cubicBezTo>
                <a:cubicBezTo>
                  <a:pt x="7514530" y="1358461"/>
                  <a:pt x="7105779" y="1380903"/>
                  <a:pt x="6956321" y="1384995"/>
                </a:cubicBezTo>
                <a:cubicBezTo>
                  <a:pt x="6806863" y="1389087"/>
                  <a:pt x="6644244" y="1387400"/>
                  <a:pt x="6381192" y="1384995"/>
                </a:cubicBezTo>
                <a:cubicBezTo>
                  <a:pt x="6118140" y="1382590"/>
                  <a:pt x="5935291" y="1417367"/>
                  <a:pt x="5696515" y="1384995"/>
                </a:cubicBezTo>
                <a:cubicBezTo>
                  <a:pt x="5457739" y="1352623"/>
                  <a:pt x="5091820" y="1408976"/>
                  <a:pt x="4902289" y="1384995"/>
                </a:cubicBezTo>
                <a:cubicBezTo>
                  <a:pt x="4712758" y="1361014"/>
                  <a:pt x="4497932" y="1415619"/>
                  <a:pt x="4108064" y="1384995"/>
                </a:cubicBezTo>
                <a:cubicBezTo>
                  <a:pt x="3718196" y="1354371"/>
                  <a:pt x="3692893" y="1394583"/>
                  <a:pt x="3313838" y="1384995"/>
                </a:cubicBezTo>
                <a:cubicBezTo>
                  <a:pt x="2934783" y="1375407"/>
                  <a:pt x="2879329" y="1400568"/>
                  <a:pt x="2738709" y="1384995"/>
                </a:cubicBezTo>
                <a:cubicBezTo>
                  <a:pt x="2598089" y="1369422"/>
                  <a:pt x="2464323" y="1388340"/>
                  <a:pt x="2273128" y="1384995"/>
                </a:cubicBezTo>
                <a:cubicBezTo>
                  <a:pt x="2081933" y="1381650"/>
                  <a:pt x="1932904" y="1360569"/>
                  <a:pt x="1698000" y="1384995"/>
                </a:cubicBezTo>
                <a:cubicBezTo>
                  <a:pt x="1463096" y="1409421"/>
                  <a:pt x="1268419" y="1382275"/>
                  <a:pt x="1013322" y="1384995"/>
                </a:cubicBezTo>
                <a:cubicBezTo>
                  <a:pt x="758225" y="1387715"/>
                  <a:pt x="223825" y="1349014"/>
                  <a:pt x="0" y="1384995"/>
                </a:cubicBezTo>
                <a:cubicBezTo>
                  <a:pt x="28384" y="1075225"/>
                  <a:pt x="2072" y="900166"/>
                  <a:pt x="0" y="678648"/>
                </a:cubicBezTo>
                <a:cubicBezTo>
                  <a:pt x="-2072" y="457130"/>
                  <a:pt x="19563" y="182013"/>
                  <a:pt x="0" y="0"/>
                </a:cubicBezTo>
                <a:close/>
              </a:path>
            </a:pathLst>
          </a:cu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indent="-2286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Na (Z=11), F (Z =9), Ne (Z= 10).</a:t>
            </a:r>
          </a:p>
          <a:p>
            <a:pPr indent="-2286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phi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96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823B214-C3AF-4399-A60C-0DBE4F2D93BF}"/>
              </a:ext>
            </a:extLst>
          </p:cNvPr>
          <p:cNvSpPr txBox="1"/>
          <p:nvPr/>
        </p:nvSpPr>
        <p:spPr>
          <a:xfrm>
            <a:off x="4065561" y="769443"/>
            <a:ext cx="7296055" cy="523220"/>
          </a:xfrm>
          <a:custGeom>
            <a:avLst/>
            <a:gdLst>
              <a:gd name="connsiteX0" fmla="*/ 0 w 7296055"/>
              <a:gd name="connsiteY0" fmla="*/ 0 h 523220"/>
              <a:gd name="connsiteX1" fmla="*/ 517357 w 7296055"/>
              <a:gd name="connsiteY1" fmla="*/ 0 h 523220"/>
              <a:gd name="connsiteX2" fmla="*/ 961753 w 7296055"/>
              <a:gd name="connsiteY2" fmla="*/ 0 h 523220"/>
              <a:gd name="connsiteX3" fmla="*/ 1770952 w 7296055"/>
              <a:gd name="connsiteY3" fmla="*/ 0 h 523220"/>
              <a:gd name="connsiteX4" fmla="*/ 2434229 w 7296055"/>
              <a:gd name="connsiteY4" fmla="*/ 0 h 523220"/>
              <a:gd name="connsiteX5" fmla="*/ 3024546 w 7296055"/>
              <a:gd name="connsiteY5" fmla="*/ 0 h 523220"/>
              <a:gd name="connsiteX6" fmla="*/ 3687824 w 7296055"/>
              <a:gd name="connsiteY6" fmla="*/ 0 h 523220"/>
              <a:gd name="connsiteX7" fmla="*/ 4205181 w 7296055"/>
              <a:gd name="connsiteY7" fmla="*/ 0 h 523220"/>
              <a:gd name="connsiteX8" fmla="*/ 4795498 w 7296055"/>
              <a:gd name="connsiteY8" fmla="*/ 0 h 523220"/>
              <a:gd name="connsiteX9" fmla="*/ 5531736 w 7296055"/>
              <a:gd name="connsiteY9" fmla="*/ 0 h 523220"/>
              <a:gd name="connsiteX10" fmla="*/ 5976132 w 7296055"/>
              <a:gd name="connsiteY10" fmla="*/ 0 h 523220"/>
              <a:gd name="connsiteX11" fmla="*/ 6493489 w 7296055"/>
              <a:gd name="connsiteY11" fmla="*/ 0 h 523220"/>
              <a:gd name="connsiteX12" fmla="*/ 7296055 w 7296055"/>
              <a:gd name="connsiteY12" fmla="*/ 0 h 523220"/>
              <a:gd name="connsiteX13" fmla="*/ 7296055 w 7296055"/>
              <a:gd name="connsiteY13" fmla="*/ 523220 h 523220"/>
              <a:gd name="connsiteX14" fmla="*/ 6632777 w 7296055"/>
              <a:gd name="connsiteY14" fmla="*/ 523220 h 523220"/>
              <a:gd name="connsiteX15" fmla="*/ 6042460 w 7296055"/>
              <a:gd name="connsiteY15" fmla="*/ 523220 h 523220"/>
              <a:gd name="connsiteX16" fmla="*/ 5452143 w 7296055"/>
              <a:gd name="connsiteY16" fmla="*/ 523220 h 523220"/>
              <a:gd name="connsiteX17" fmla="*/ 4788865 w 7296055"/>
              <a:gd name="connsiteY17" fmla="*/ 523220 h 523220"/>
              <a:gd name="connsiteX18" fmla="*/ 4198548 w 7296055"/>
              <a:gd name="connsiteY18" fmla="*/ 523220 h 523220"/>
              <a:gd name="connsiteX19" fmla="*/ 3608231 w 7296055"/>
              <a:gd name="connsiteY19" fmla="*/ 523220 h 523220"/>
              <a:gd name="connsiteX20" fmla="*/ 2944953 w 7296055"/>
              <a:gd name="connsiteY20" fmla="*/ 523220 h 523220"/>
              <a:gd name="connsiteX21" fmla="*/ 2281675 w 7296055"/>
              <a:gd name="connsiteY21" fmla="*/ 523220 h 523220"/>
              <a:gd name="connsiteX22" fmla="*/ 1545437 w 7296055"/>
              <a:gd name="connsiteY22" fmla="*/ 523220 h 523220"/>
              <a:gd name="connsiteX23" fmla="*/ 1028080 w 7296055"/>
              <a:gd name="connsiteY23" fmla="*/ 523220 h 523220"/>
              <a:gd name="connsiteX24" fmla="*/ 0 w 7296055"/>
              <a:gd name="connsiteY24" fmla="*/ 523220 h 523220"/>
              <a:gd name="connsiteX25" fmla="*/ 0 w 7296055"/>
              <a:gd name="connsiteY25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296055" h="523220" extrusionOk="0">
                <a:moveTo>
                  <a:pt x="0" y="0"/>
                </a:moveTo>
                <a:cubicBezTo>
                  <a:pt x="244963" y="-4289"/>
                  <a:pt x="375554" y="11894"/>
                  <a:pt x="517357" y="0"/>
                </a:cubicBezTo>
                <a:cubicBezTo>
                  <a:pt x="659160" y="-11894"/>
                  <a:pt x="816326" y="-2794"/>
                  <a:pt x="961753" y="0"/>
                </a:cubicBezTo>
                <a:cubicBezTo>
                  <a:pt x="1107180" y="2794"/>
                  <a:pt x="1453749" y="22561"/>
                  <a:pt x="1770952" y="0"/>
                </a:cubicBezTo>
                <a:cubicBezTo>
                  <a:pt x="2088155" y="-22561"/>
                  <a:pt x="2209699" y="24941"/>
                  <a:pt x="2434229" y="0"/>
                </a:cubicBezTo>
                <a:cubicBezTo>
                  <a:pt x="2658759" y="-24941"/>
                  <a:pt x="2860001" y="-20148"/>
                  <a:pt x="3024546" y="0"/>
                </a:cubicBezTo>
                <a:cubicBezTo>
                  <a:pt x="3189091" y="20148"/>
                  <a:pt x="3384898" y="24072"/>
                  <a:pt x="3687824" y="0"/>
                </a:cubicBezTo>
                <a:cubicBezTo>
                  <a:pt x="3990750" y="-24072"/>
                  <a:pt x="3978734" y="-1418"/>
                  <a:pt x="4205181" y="0"/>
                </a:cubicBezTo>
                <a:cubicBezTo>
                  <a:pt x="4431628" y="1418"/>
                  <a:pt x="4614299" y="-4302"/>
                  <a:pt x="4795498" y="0"/>
                </a:cubicBezTo>
                <a:cubicBezTo>
                  <a:pt x="4976697" y="4302"/>
                  <a:pt x="5318403" y="26068"/>
                  <a:pt x="5531736" y="0"/>
                </a:cubicBezTo>
                <a:cubicBezTo>
                  <a:pt x="5745069" y="-26068"/>
                  <a:pt x="5845339" y="-2518"/>
                  <a:pt x="5976132" y="0"/>
                </a:cubicBezTo>
                <a:cubicBezTo>
                  <a:pt x="6106925" y="2518"/>
                  <a:pt x="6241546" y="1486"/>
                  <a:pt x="6493489" y="0"/>
                </a:cubicBezTo>
                <a:cubicBezTo>
                  <a:pt x="6745432" y="-1486"/>
                  <a:pt x="7042573" y="30506"/>
                  <a:pt x="7296055" y="0"/>
                </a:cubicBezTo>
                <a:cubicBezTo>
                  <a:pt x="7292046" y="121945"/>
                  <a:pt x="7289340" y="268861"/>
                  <a:pt x="7296055" y="523220"/>
                </a:cubicBezTo>
                <a:cubicBezTo>
                  <a:pt x="7157249" y="503612"/>
                  <a:pt x="6815743" y="518283"/>
                  <a:pt x="6632777" y="523220"/>
                </a:cubicBezTo>
                <a:cubicBezTo>
                  <a:pt x="6449811" y="528157"/>
                  <a:pt x="6333767" y="529884"/>
                  <a:pt x="6042460" y="523220"/>
                </a:cubicBezTo>
                <a:cubicBezTo>
                  <a:pt x="5751153" y="516556"/>
                  <a:pt x="5666171" y="543587"/>
                  <a:pt x="5452143" y="523220"/>
                </a:cubicBezTo>
                <a:cubicBezTo>
                  <a:pt x="5238115" y="502853"/>
                  <a:pt x="5059471" y="536707"/>
                  <a:pt x="4788865" y="523220"/>
                </a:cubicBezTo>
                <a:cubicBezTo>
                  <a:pt x="4518259" y="509733"/>
                  <a:pt x="4486084" y="511817"/>
                  <a:pt x="4198548" y="523220"/>
                </a:cubicBezTo>
                <a:cubicBezTo>
                  <a:pt x="3911012" y="534623"/>
                  <a:pt x="3896519" y="505853"/>
                  <a:pt x="3608231" y="523220"/>
                </a:cubicBezTo>
                <a:cubicBezTo>
                  <a:pt x="3319943" y="540587"/>
                  <a:pt x="3256885" y="555721"/>
                  <a:pt x="2944953" y="523220"/>
                </a:cubicBezTo>
                <a:cubicBezTo>
                  <a:pt x="2633021" y="490719"/>
                  <a:pt x="2444855" y="530743"/>
                  <a:pt x="2281675" y="523220"/>
                </a:cubicBezTo>
                <a:cubicBezTo>
                  <a:pt x="2118495" y="515697"/>
                  <a:pt x="1908424" y="511571"/>
                  <a:pt x="1545437" y="523220"/>
                </a:cubicBezTo>
                <a:cubicBezTo>
                  <a:pt x="1182450" y="534869"/>
                  <a:pt x="1279163" y="535033"/>
                  <a:pt x="1028080" y="523220"/>
                </a:cubicBezTo>
                <a:cubicBezTo>
                  <a:pt x="776997" y="511407"/>
                  <a:pt x="284635" y="528918"/>
                  <a:pt x="0" y="523220"/>
                </a:cubicBezTo>
                <a:cubicBezTo>
                  <a:pt x="-3737" y="411504"/>
                  <a:pt x="4899" y="260060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9621264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rtl="1"/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Na:  1s</a:t>
            </a:r>
            <a:r>
              <a:rPr lang="en-US" sz="2800" b="1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2s</a:t>
            </a:r>
            <a:r>
              <a:rPr lang="en-US" sz="2800" b="1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2p</a:t>
            </a:r>
            <a:r>
              <a:rPr lang="en-US" sz="2800" b="1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6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3s</a:t>
            </a:r>
            <a:r>
              <a:rPr lang="en-US" sz="2800" b="1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1</a:t>
            </a:r>
            <a:endParaRPr lang="en-US" sz="2800" b="1" baseline="30000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F27C6C-6C46-46B2-8639-B6B77C382793}"/>
              </a:ext>
            </a:extLst>
          </p:cNvPr>
          <p:cNvSpPr txBox="1"/>
          <p:nvPr/>
        </p:nvSpPr>
        <p:spPr>
          <a:xfrm>
            <a:off x="4301204" y="1499503"/>
            <a:ext cx="78907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1e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Na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D22ED6-710D-0A38-3B2D-A27AF94C3C4F}"/>
              </a:ext>
            </a:extLst>
          </p:cNvPr>
          <p:cNvSpPr txBox="1"/>
          <p:nvPr/>
        </p:nvSpPr>
        <p:spPr>
          <a:xfrm>
            <a:off x="4065561" y="2474052"/>
            <a:ext cx="7296055" cy="523220"/>
          </a:xfrm>
          <a:custGeom>
            <a:avLst/>
            <a:gdLst>
              <a:gd name="connsiteX0" fmla="*/ 0 w 7296055"/>
              <a:gd name="connsiteY0" fmla="*/ 0 h 523220"/>
              <a:gd name="connsiteX1" fmla="*/ 517357 w 7296055"/>
              <a:gd name="connsiteY1" fmla="*/ 0 h 523220"/>
              <a:gd name="connsiteX2" fmla="*/ 961753 w 7296055"/>
              <a:gd name="connsiteY2" fmla="*/ 0 h 523220"/>
              <a:gd name="connsiteX3" fmla="*/ 1770952 w 7296055"/>
              <a:gd name="connsiteY3" fmla="*/ 0 h 523220"/>
              <a:gd name="connsiteX4" fmla="*/ 2434229 w 7296055"/>
              <a:gd name="connsiteY4" fmla="*/ 0 h 523220"/>
              <a:gd name="connsiteX5" fmla="*/ 3024546 w 7296055"/>
              <a:gd name="connsiteY5" fmla="*/ 0 h 523220"/>
              <a:gd name="connsiteX6" fmla="*/ 3687824 w 7296055"/>
              <a:gd name="connsiteY6" fmla="*/ 0 h 523220"/>
              <a:gd name="connsiteX7" fmla="*/ 4205181 w 7296055"/>
              <a:gd name="connsiteY7" fmla="*/ 0 h 523220"/>
              <a:gd name="connsiteX8" fmla="*/ 4795498 w 7296055"/>
              <a:gd name="connsiteY8" fmla="*/ 0 h 523220"/>
              <a:gd name="connsiteX9" fmla="*/ 5531736 w 7296055"/>
              <a:gd name="connsiteY9" fmla="*/ 0 h 523220"/>
              <a:gd name="connsiteX10" fmla="*/ 5976132 w 7296055"/>
              <a:gd name="connsiteY10" fmla="*/ 0 h 523220"/>
              <a:gd name="connsiteX11" fmla="*/ 6493489 w 7296055"/>
              <a:gd name="connsiteY11" fmla="*/ 0 h 523220"/>
              <a:gd name="connsiteX12" fmla="*/ 7296055 w 7296055"/>
              <a:gd name="connsiteY12" fmla="*/ 0 h 523220"/>
              <a:gd name="connsiteX13" fmla="*/ 7296055 w 7296055"/>
              <a:gd name="connsiteY13" fmla="*/ 523220 h 523220"/>
              <a:gd name="connsiteX14" fmla="*/ 6632777 w 7296055"/>
              <a:gd name="connsiteY14" fmla="*/ 523220 h 523220"/>
              <a:gd name="connsiteX15" fmla="*/ 6042460 w 7296055"/>
              <a:gd name="connsiteY15" fmla="*/ 523220 h 523220"/>
              <a:gd name="connsiteX16" fmla="*/ 5452143 w 7296055"/>
              <a:gd name="connsiteY16" fmla="*/ 523220 h 523220"/>
              <a:gd name="connsiteX17" fmla="*/ 4788865 w 7296055"/>
              <a:gd name="connsiteY17" fmla="*/ 523220 h 523220"/>
              <a:gd name="connsiteX18" fmla="*/ 4198548 w 7296055"/>
              <a:gd name="connsiteY18" fmla="*/ 523220 h 523220"/>
              <a:gd name="connsiteX19" fmla="*/ 3608231 w 7296055"/>
              <a:gd name="connsiteY19" fmla="*/ 523220 h 523220"/>
              <a:gd name="connsiteX20" fmla="*/ 2944953 w 7296055"/>
              <a:gd name="connsiteY20" fmla="*/ 523220 h 523220"/>
              <a:gd name="connsiteX21" fmla="*/ 2281675 w 7296055"/>
              <a:gd name="connsiteY21" fmla="*/ 523220 h 523220"/>
              <a:gd name="connsiteX22" fmla="*/ 1545437 w 7296055"/>
              <a:gd name="connsiteY22" fmla="*/ 523220 h 523220"/>
              <a:gd name="connsiteX23" fmla="*/ 1028080 w 7296055"/>
              <a:gd name="connsiteY23" fmla="*/ 523220 h 523220"/>
              <a:gd name="connsiteX24" fmla="*/ 0 w 7296055"/>
              <a:gd name="connsiteY24" fmla="*/ 523220 h 523220"/>
              <a:gd name="connsiteX25" fmla="*/ 0 w 7296055"/>
              <a:gd name="connsiteY25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296055" h="523220" extrusionOk="0">
                <a:moveTo>
                  <a:pt x="0" y="0"/>
                </a:moveTo>
                <a:cubicBezTo>
                  <a:pt x="244963" y="-4289"/>
                  <a:pt x="375554" y="11894"/>
                  <a:pt x="517357" y="0"/>
                </a:cubicBezTo>
                <a:cubicBezTo>
                  <a:pt x="659160" y="-11894"/>
                  <a:pt x="816326" y="-2794"/>
                  <a:pt x="961753" y="0"/>
                </a:cubicBezTo>
                <a:cubicBezTo>
                  <a:pt x="1107180" y="2794"/>
                  <a:pt x="1453749" y="22561"/>
                  <a:pt x="1770952" y="0"/>
                </a:cubicBezTo>
                <a:cubicBezTo>
                  <a:pt x="2088155" y="-22561"/>
                  <a:pt x="2209699" y="24941"/>
                  <a:pt x="2434229" y="0"/>
                </a:cubicBezTo>
                <a:cubicBezTo>
                  <a:pt x="2658759" y="-24941"/>
                  <a:pt x="2860001" y="-20148"/>
                  <a:pt x="3024546" y="0"/>
                </a:cubicBezTo>
                <a:cubicBezTo>
                  <a:pt x="3189091" y="20148"/>
                  <a:pt x="3384898" y="24072"/>
                  <a:pt x="3687824" y="0"/>
                </a:cubicBezTo>
                <a:cubicBezTo>
                  <a:pt x="3990750" y="-24072"/>
                  <a:pt x="3978734" y="-1418"/>
                  <a:pt x="4205181" y="0"/>
                </a:cubicBezTo>
                <a:cubicBezTo>
                  <a:pt x="4431628" y="1418"/>
                  <a:pt x="4614299" y="-4302"/>
                  <a:pt x="4795498" y="0"/>
                </a:cubicBezTo>
                <a:cubicBezTo>
                  <a:pt x="4976697" y="4302"/>
                  <a:pt x="5318403" y="26068"/>
                  <a:pt x="5531736" y="0"/>
                </a:cubicBezTo>
                <a:cubicBezTo>
                  <a:pt x="5745069" y="-26068"/>
                  <a:pt x="5845339" y="-2518"/>
                  <a:pt x="5976132" y="0"/>
                </a:cubicBezTo>
                <a:cubicBezTo>
                  <a:pt x="6106925" y="2518"/>
                  <a:pt x="6241546" y="1486"/>
                  <a:pt x="6493489" y="0"/>
                </a:cubicBezTo>
                <a:cubicBezTo>
                  <a:pt x="6745432" y="-1486"/>
                  <a:pt x="7042573" y="30506"/>
                  <a:pt x="7296055" y="0"/>
                </a:cubicBezTo>
                <a:cubicBezTo>
                  <a:pt x="7292046" y="121945"/>
                  <a:pt x="7289340" y="268861"/>
                  <a:pt x="7296055" y="523220"/>
                </a:cubicBezTo>
                <a:cubicBezTo>
                  <a:pt x="7157249" y="503612"/>
                  <a:pt x="6815743" y="518283"/>
                  <a:pt x="6632777" y="523220"/>
                </a:cubicBezTo>
                <a:cubicBezTo>
                  <a:pt x="6449811" y="528157"/>
                  <a:pt x="6333767" y="529884"/>
                  <a:pt x="6042460" y="523220"/>
                </a:cubicBezTo>
                <a:cubicBezTo>
                  <a:pt x="5751153" y="516556"/>
                  <a:pt x="5666171" y="543587"/>
                  <a:pt x="5452143" y="523220"/>
                </a:cubicBezTo>
                <a:cubicBezTo>
                  <a:pt x="5238115" y="502853"/>
                  <a:pt x="5059471" y="536707"/>
                  <a:pt x="4788865" y="523220"/>
                </a:cubicBezTo>
                <a:cubicBezTo>
                  <a:pt x="4518259" y="509733"/>
                  <a:pt x="4486084" y="511817"/>
                  <a:pt x="4198548" y="523220"/>
                </a:cubicBezTo>
                <a:cubicBezTo>
                  <a:pt x="3911012" y="534623"/>
                  <a:pt x="3896519" y="505853"/>
                  <a:pt x="3608231" y="523220"/>
                </a:cubicBezTo>
                <a:cubicBezTo>
                  <a:pt x="3319943" y="540587"/>
                  <a:pt x="3256885" y="555721"/>
                  <a:pt x="2944953" y="523220"/>
                </a:cubicBezTo>
                <a:cubicBezTo>
                  <a:pt x="2633021" y="490719"/>
                  <a:pt x="2444855" y="530743"/>
                  <a:pt x="2281675" y="523220"/>
                </a:cubicBezTo>
                <a:cubicBezTo>
                  <a:pt x="2118495" y="515697"/>
                  <a:pt x="1908424" y="511571"/>
                  <a:pt x="1545437" y="523220"/>
                </a:cubicBezTo>
                <a:cubicBezTo>
                  <a:pt x="1182450" y="534869"/>
                  <a:pt x="1279163" y="535033"/>
                  <a:pt x="1028080" y="523220"/>
                </a:cubicBezTo>
                <a:cubicBezTo>
                  <a:pt x="776997" y="511407"/>
                  <a:pt x="284635" y="528918"/>
                  <a:pt x="0" y="523220"/>
                </a:cubicBezTo>
                <a:cubicBezTo>
                  <a:pt x="-3737" y="411504"/>
                  <a:pt x="4899" y="260060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9621264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rtl="1"/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F:  1s</a:t>
            </a:r>
            <a:r>
              <a:rPr lang="en-US" sz="2800" b="1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2s</a:t>
            </a:r>
            <a:r>
              <a:rPr lang="en-US" sz="2800" b="1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2p</a:t>
            </a:r>
            <a:r>
              <a:rPr lang="en-US" sz="2800" b="1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5</a:t>
            </a:r>
            <a:endParaRPr lang="en-US" sz="2800" b="1" baseline="30000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644895-C4D4-4B82-961E-37F6DFEEEACA}"/>
              </a:ext>
            </a:extLst>
          </p:cNvPr>
          <p:cNvSpPr txBox="1"/>
          <p:nvPr/>
        </p:nvSpPr>
        <p:spPr>
          <a:xfrm>
            <a:off x="4183381" y="3337509"/>
            <a:ext cx="70604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7e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F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D835FB-8579-4FC8-C17D-3B0078652751}"/>
              </a:ext>
            </a:extLst>
          </p:cNvPr>
          <p:cNvSpPr txBox="1"/>
          <p:nvPr/>
        </p:nvSpPr>
        <p:spPr>
          <a:xfrm>
            <a:off x="4065562" y="4240969"/>
            <a:ext cx="7296055" cy="523220"/>
          </a:xfrm>
          <a:custGeom>
            <a:avLst/>
            <a:gdLst>
              <a:gd name="connsiteX0" fmla="*/ 0 w 7296055"/>
              <a:gd name="connsiteY0" fmla="*/ 0 h 523220"/>
              <a:gd name="connsiteX1" fmla="*/ 517357 w 7296055"/>
              <a:gd name="connsiteY1" fmla="*/ 0 h 523220"/>
              <a:gd name="connsiteX2" fmla="*/ 961753 w 7296055"/>
              <a:gd name="connsiteY2" fmla="*/ 0 h 523220"/>
              <a:gd name="connsiteX3" fmla="*/ 1770952 w 7296055"/>
              <a:gd name="connsiteY3" fmla="*/ 0 h 523220"/>
              <a:gd name="connsiteX4" fmla="*/ 2434229 w 7296055"/>
              <a:gd name="connsiteY4" fmla="*/ 0 h 523220"/>
              <a:gd name="connsiteX5" fmla="*/ 3024546 w 7296055"/>
              <a:gd name="connsiteY5" fmla="*/ 0 h 523220"/>
              <a:gd name="connsiteX6" fmla="*/ 3687824 w 7296055"/>
              <a:gd name="connsiteY6" fmla="*/ 0 h 523220"/>
              <a:gd name="connsiteX7" fmla="*/ 4205181 w 7296055"/>
              <a:gd name="connsiteY7" fmla="*/ 0 h 523220"/>
              <a:gd name="connsiteX8" fmla="*/ 4795498 w 7296055"/>
              <a:gd name="connsiteY8" fmla="*/ 0 h 523220"/>
              <a:gd name="connsiteX9" fmla="*/ 5531736 w 7296055"/>
              <a:gd name="connsiteY9" fmla="*/ 0 h 523220"/>
              <a:gd name="connsiteX10" fmla="*/ 5976132 w 7296055"/>
              <a:gd name="connsiteY10" fmla="*/ 0 h 523220"/>
              <a:gd name="connsiteX11" fmla="*/ 6493489 w 7296055"/>
              <a:gd name="connsiteY11" fmla="*/ 0 h 523220"/>
              <a:gd name="connsiteX12" fmla="*/ 7296055 w 7296055"/>
              <a:gd name="connsiteY12" fmla="*/ 0 h 523220"/>
              <a:gd name="connsiteX13" fmla="*/ 7296055 w 7296055"/>
              <a:gd name="connsiteY13" fmla="*/ 523220 h 523220"/>
              <a:gd name="connsiteX14" fmla="*/ 6632777 w 7296055"/>
              <a:gd name="connsiteY14" fmla="*/ 523220 h 523220"/>
              <a:gd name="connsiteX15" fmla="*/ 6042460 w 7296055"/>
              <a:gd name="connsiteY15" fmla="*/ 523220 h 523220"/>
              <a:gd name="connsiteX16" fmla="*/ 5452143 w 7296055"/>
              <a:gd name="connsiteY16" fmla="*/ 523220 h 523220"/>
              <a:gd name="connsiteX17" fmla="*/ 4788865 w 7296055"/>
              <a:gd name="connsiteY17" fmla="*/ 523220 h 523220"/>
              <a:gd name="connsiteX18" fmla="*/ 4198548 w 7296055"/>
              <a:gd name="connsiteY18" fmla="*/ 523220 h 523220"/>
              <a:gd name="connsiteX19" fmla="*/ 3608231 w 7296055"/>
              <a:gd name="connsiteY19" fmla="*/ 523220 h 523220"/>
              <a:gd name="connsiteX20" fmla="*/ 2944953 w 7296055"/>
              <a:gd name="connsiteY20" fmla="*/ 523220 h 523220"/>
              <a:gd name="connsiteX21" fmla="*/ 2281675 w 7296055"/>
              <a:gd name="connsiteY21" fmla="*/ 523220 h 523220"/>
              <a:gd name="connsiteX22" fmla="*/ 1545437 w 7296055"/>
              <a:gd name="connsiteY22" fmla="*/ 523220 h 523220"/>
              <a:gd name="connsiteX23" fmla="*/ 1028080 w 7296055"/>
              <a:gd name="connsiteY23" fmla="*/ 523220 h 523220"/>
              <a:gd name="connsiteX24" fmla="*/ 0 w 7296055"/>
              <a:gd name="connsiteY24" fmla="*/ 523220 h 523220"/>
              <a:gd name="connsiteX25" fmla="*/ 0 w 7296055"/>
              <a:gd name="connsiteY25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296055" h="523220" extrusionOk="0">
                <a:moveTo>
                  <a:pt x="0" y="0"/>
                </a:moveTo>
                <a:cubicBezTo>
                  <a:pt x="244963" y="-4289"/>
                  <a:pt x="375554" y="11894"/>
                  <a:pt x="517357" y="0"/>
                </a:cubicBezTo>
                <a:cubicBezTo>
                  <a:pt x="659160" y="-11894"/>
                  <a:pt x="816326" y="-2794"/>
                  <a:pt x="961753" y="0"/>
                </a:cubicBezTo>
                <a:cubicBezTo>
                  <a:pt x="1107180" y="2794"/>
                  <a:pt x="1453749" y="22561"/>
                  <a:pt x="1770952" y="0"/>
                </a:cubicBezTo>
                <a:cubicBezTo>
                  <a:pt x="2088155" y="-22561"/>
                  <a:pt x="2209699" y="24941"/>
                  <a:pt x="2434229" y="0"/>
                </a:cubicBezTo>
                <a:cubicBezTo>
                  <a:pt x="2658759" y="-24941"/>
                  <a:pt x="2860001" y="-20148"/>
                  <a:pt x="3024546" y="0"/>
                </a:cubicBezTo>
                <a:cubicBezTo>
                  <a:pt x="3189091" y="20148"/>
                  <a:pt x="3384898" y="24072"/>
                  <a:pt x="3687824" y="0"/>
                </a:cubicBezTo>
                <a:cubicBezTo>
                  <a:pt x="3990750" y="-24072"/>
                  <a:pt x="3978734" y="-1418"/>
                  <a:pt x="4205181" y="0"/>
                </a:cubicBezTo>
                <a:cubicBezTo>
                  <a:pt x="4431628" y="1418"/>
                  <a:pt x="4614299" y="-4302"/>
                  <a:pt x="4795498" y="0"/>
                </a:cubicBezTo>
                <a:cubicBezTo>
                  <a:pt x="4976697" y="4302"/>
                  <a:pt x="5318403" y="26068"/>
                  <a:pt x="5531736" y="0"/>
                </a:cubicBezTo>
                <a:cubicBezTo>
                  <a:pt x="5745069" y="-26068"/>
                  <a:pt x="5845339" y="-2518"/>
                  <a:pt x="5976132" y="0"/>
                </a:cubicBezTo>
                <a:cubicBezTo>
                  <a:pt x="6106925" y="2518"/>
                  <a:pt x="6241546" y="1486"/>
                  <a:pt x="6493489" y="0"/>
                </a:cubicBezTo>
                <a:cubicBezTo>
                  <a:pt x="6745432" y="-1486"/>
                  <a:pt x="7042573" y="30506"/>
                  <a:pt x="7296055" y="0"/>
                </a:cubicBezTo>
                <a:cubicBezTo>
                  <a:pt x="7292046" y="121945"/>
                  <a:pt x="7289340" y="268861"/>
                  <a:pt x="7296055" y="523220"/>
                </a:cubicBezTo>
                <a:cubicBezTo>
                  <a:pt x="7157249" y="503612"/>
                  <a:pt x="6815743" y="518283"/>
                  <a:pt x="6632777" y="523220"/>
                </a:cubicBezTo>
                <a:cubicBezTo>
                  <a:pt x="6449811" y="528157"/>
                  <a:pt x="6333767" y="529884"/>
                  <a:pt x="6042460" y="523220"/>
                </a:cubicBezTo>
                <a:cubicBezTo>
                  <a:pt x="5751153" y="516556"/>
                  <a:pt x="5666171" y="543587"/>
                  <a:pt x="5452143" y="523220"/>
                </a:cubicBezTo>
                <a:cubicBezTo>
                  <a:pt x="5238115" y="502853"/>
                  <a:pt x="5059471" y="536707"/>
                  <a:pt x="4788865" y="523220"/>
                </a:cubicBezTo>
                <a:cubicBezTo>
                  <a:pt x="4518259" y="509733"/>
                  <a:pt x="4486084" y="511817"/>
                  <a:pt x="4198548" y="523220"/>
                </a:cubicBezTo>
                <a:cubicBezTo>
                  <a:pt x="3911012" y="534623"/>
                  <a:pt x="3896519" y="505853"/>
                  <a:pt x="3608231" y="523220"/>
                </a:cubicBezTo>
                <a:cubicBezTo>
                  <a:pt x="3319943" y="540587"/>
                  <a:pt x="3256885" y="555721"/>
                  <a:pt x="2944953" y="523220"/>
                </a:cubicBezTo>
                <a:cubicBezTo>
                  <a:pt x="2633021" y="490719"/>
                  <a:pt x="2444855" y="530743"/>
                  <a:pt x="2281675" y="523220"/>
                </a:cubicBezTo>
                <a:cubicBezTo>
                  <a:pt x="2118495" y="515697"/>
                  <a:pt x="1908424" y="511571"/>
                  <a:pt x="1545437" y="523220"/>
                </a:cubicBezTo>
                <a:cubicBezTo>
                  <a:pt x="1182450" y="534869"/>
                  <a:pt x="1279163" y="535033"/>
                  <a:pt x="1028080" y="523220"/>
                </a:cubicBezTo>
                <a:cubicBezTo>
                  <a:pt x="776997" y="511407"/>
                  <a:pt x="284635" y="528918"/>
                  <a:pt x="0" y="523220"/>
                </a:cubicBezTo>
                <a:cubicBezTo>
                  <a:pt x="-3737" y="411504"/>
                  <a:pt x="4899" y="260060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9621264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rtl="1"/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Ne:  1s</a:t>
            </a:r>
            <a:r>
              <a:rPr lang="en-US" sz="2800" b="1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2s</a:t>
            </a:r>
            <a:r>
              <a:rPr lang="en-US" sz="2800" b="1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2p</a:t>
            </a:r>
            <a:r>
              <a:rPr lang="en-US" sz="2800" b="1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6</a:t>
            </a:r>
            <a:endParaRPr lang="en-US" sz="2800" b="1" baseline="30000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F59814-A64F-9F77-30D9-369652A6631F}"/>
              </a:ext>
            </a:extLst>
          </p:cNvPr>
          <p:cNvSpPr txBox="1"/>
          <p:nvPr/>
        </p:nvSpPr>
        <p:spPr>
          <a:xfrm>
            <a:off x="4074551" y="4980882"/>
            <a:ext cx="7585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8e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Ne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hiếm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026" name="Picture 2" descr="Natri (Na) | Chemistry">
            <a:extLst>
              <a:ext uri="{FF2B5EF4-FFF2-40B4-BE49-F238E27FC236}">
                <a16:creationId xmlns:a16="http://schemas.microsoft.com/office/drawing/2014/main" id="{74833720-03E7-E741-8807-DF511DEFE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758" y="546940"/>
            <a:ext cx="1392142" cy="139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o và tính chất hóa học của Flo (fluor)">
            <a:extLst>
              <a:ext uri="{FF2B5EF4-FFF2-40B4-BE49-F238E27FC236}">
                <a16:creationId xmlns:a16="http://schemas.microsoft.com/office/drawing/2014/main" id="{66FAE200-E847-C525-3531-BF7D77EF4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247" y="2267935"/>
            <a:ext cx="1921934" cy="145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Neon – Wikipedia tiếng Việt">
            <a:extLst>
              <a:ext uri="{FF2B5EF4-FFF2-40B4-BE49-F238E27FC236}">
                <a16:creationId xmlns:a16="http://schemas.microsoft.com/office/drawing/2014/main" id="{772B9431-3534-7CBF-E269-4A5109EAC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8067" y="4165965"/>
            <a:ext cx="1629833" cy="162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3319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/>
      <p:bldP spid="11" grpId="0" animBg="1"/>
      <p:bldP spid="12" grpId="0"/>
      <p:bldP spid="13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47048" y="-195918"/>
            <a:ext cx="1063094" cy="1310325"/>
          </a:xfrm>
          <a:prstGeom prst="rect">
            <a:avLst/>
          </a:prstGeom>
        </p:spPr>
      </p:pic>
      <p:sp>
        <p:nvSpPr>
          <p:cNvPr id="3" name="PA_文本框 6"/>
          <p:cNvSpPr txBox="1"/>
          <p:nvPr>
            <p:custDataLst>
              <p:tags r:id="rId1"/>
            </p:custDataLst>
          </p:nvPr>
        </p:nvSpPr>
        <p:spPr>
          <a:xfrm>
            <a:off x="4843371" y="142908"/>
            <a:ext cx="3161146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spc="6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TỔNG KẾT</a:t>
            </a:r>
            <a:endParaRPr lang="zh-CN" altLang="en-US" sz="3200" b="1" spc="600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 bwMode="auto">
          <a:xfrm>
            <a:off x="3557458" y="1116144"/>
            <a:ext cx="8062456" cy="1022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3" name="右箭头 32"/>
          <p:cNvSpPr/>
          <p:nvPr/>
        </p:nvSpPr>
        <p:spPr bwMode="auto">
          <a:xfrm>
            <a:off x="3485478" y="1260103"/>
            <a:ext cx="625048" cy="764200"/>
          </a:xfrm>
          <a:prstGeom prst="rightArrow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pPr defTabSz="913973"/>
            <a:endParaRPr lang="zh-CN" altLang="en-US" sz="16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 bwMode="auto">
          <a:xfrm>
            <a:off x="1110142" y="1325732"/>
            <a:ext cx="2447316" cy="749560"/>
          </a:xfrm>
          <a:prstGeom prst="rect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pPr defTabSz="913973"/>
            <a:endParaRPr lang="zh-CN" altLang="en-US" sz="16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 bwMode="auto">
          <a:xfrm>
            <a:off x="3557458" y="2402429"/>
            <a:ext cx="8062456" cy="10734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6" name="右箭头 35"/>
          <p:cNvSpPr/>
          <p:nvPr/>
        </p:nvSpPr>
        <p:spPr bwMode="auto">
          <a:xfrm>
            <a:off x="3453643" y="2574590"/>
            <a:ext cx="625048" cy="764200"/>
          </a:xfrm>
          <a:prstGeom prst="rightArrow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pPr defTabSz="913973"/>
            <a:endParaRPr lang="zh-CN" altLang="en-US" sz="16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1143633" y="2574590"/>
            <a:ext cx="2447316" cy="749560"/>
          </a:xfrm>
          <a:prstGeom prst="rect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8" name="矩形 37"/>
          <p:cNvSpPr/>
          <p:nvPr/>
        </p:nvSpPr>
        <p:spPr bwMode="auto">
          <a:xfrm>
            <a:off x="3514202" y="3538319"/>
            <a:ext cx="8062456" cy="12408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9" name="右箭头 38"/>
          <p:cNvSpPr/>
          <p:nvPr/>
        </p:nvSpPr>
        <p:spPr bwMode="auto">
          <a:xfrm>
            <a:off x="3543123" y="3755943"/>
            <a:ext cx="625048" cy="764200"/>
          </a:xfrm>
          <a:prstGeom prst="rightArrow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pPr defTabSz="913973"/>
            <a:endParaRPr lang="zh-CN" altLang="en-US" sz="16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0" name="矩形 39"/>
          <p:cNvSpPr/>
          <p:nvPr/>
        </p:nvSpPr>
        <p:spPr bwMode="auto">
          <a:xfrm>
            <a:off x="1143633" y="3749257"/>
            <a:ext cx="2447316" cy="749560"/>
          </a:xfrm>
          <a:prstGeom prst="rect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1" name="矩形 40"/>
          <p:cNvSpPr/>
          <p:nvPr/>
        </p:nvSpPr>
        <p:spPr bwMode="auto">
          <a:xfrm>
            <a:off x="3557458" y="4876575"/>
            <a:ext cx="8062456" cy="12408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2" name="右箭头 41"/>
          <p:cNvSpPr/>
          <p:nvPr/>
        </p:nvSpPr>
        <p:spPr bwMode="auto">
          <a:xfrm>
            <a:off x="3485478" y="5174725"/>
            <a:ext cx="625048" cy="764200"/>
          </a:xfrm>
          <a:prstGeom prst="rightArrow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pPr defTabSz="913973"/>
            <a:endParaRPr lang="zh-CN" altLang="en-US" sz="16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3" name="矩形 42"/>
          <p:cNvSpPr/>
          <p:nvPr/>
        </p:nvSpPr>
        <p:spPr bwMode="auto">
          <a:xfrm>
            <a:off x="1067797" y="5189365"/>
            <a:ext cx="2447316" cy="749560"/>
          </a:xfrm>
          <a:prstGeom prst="rect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 sz="280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4" name="TextBox 19"/>
          <p:cNvSpPr txBox="1"/>
          <p:nvPr/>
        </p:nvSpPr>
        <p:spPr>
          <a:xfrm>
            <a:off x="1557230" y="1407454"/>
            <a:ext cx="1815192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5" name="TextBox 20"/>
          <p:cNvSpPr txBox="1"/>
          <p:nvPr/>
        </p:nvSpPr>
        <p:spPr>
          <a:xfrm>
            <a:off x="4241622" y="1114407"/>
            <a:ext cx="7335036" cy="1004656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Dựa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năng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vỏ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được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bố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vào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46" name="TextBox 21"/>
          <p:cNvSpPr txBox="1"/>
          <p:nvPr/>
        </p:nvSpPr>
        <p:spPr>
          <a:xfrm>
            <a:off x="1547304" y="2639135"/>
            <a:ext cx="1815192" cy="58473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7" name="TextBox 22"/>
          <p:cNvSpPr txBox="1"/>
          <p:nvPr/>
        </p:nvSpPr>
        <p:spPr>
          <a:xfrm>
            <a:off x="4131904" y="2409894"/>
            <a:ext cx="7681078" cy="869426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thuộc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năng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gần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bằng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thuộc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năng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bằng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endParaRPr lang="zh-CN" altLang="en-US" sz="2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8" name="TextBox 23"/>
          <p:cNvSpPr txBox="1"/>
          <p:nvPr/>
        </p:nvSpPr>
        <p:spPr>
          <a:xfrm>
            <a:off x="1535125" y="3810799"/>
            <a:ext cx="1815192" cy="58473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9" name="TextBox 24"/>
          <p:cNvSpPr txBox="1"/>
          <p:nvPr/>
        </p:nvSpPr>
        <p:spPr>
          <a:xfrm>
            <a:off x="4110526" y="3687866"/>
            <a:ext cx="7335036" cy="94002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biểu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diễn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sự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bố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vào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vỏ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các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50" name="TextBox 25"/>
          <p:cNvSpPr txBox="1"/>
          <p:nvPr/>
        </p:nvSpPr>
        <p:spPr>
          <a:xfrm>
            <a:off x="1473252" y="5320848"/>
            <a:ext cx="1815192" cy="58473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1" name="TextBox 26"/>
          <p:cNvSpPr txBox="1"/>
          <p:nvPr/>
        </p:nvSpPr>
        <p:spPr>
          <a:xfrm>
            <a:off x="4171724" y="4994658"/>
            <a:ext cx="7404934" cy="1004656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Từ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cấu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thể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dự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đoán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dược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chất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hóa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học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cơ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bản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hóa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học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572306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/>
      <p:bldP spid="47" grpId="0"/>
      <p:bldP spid="48" grpId="0"/>
      <p:bldP spid="50" grpId="0"/>
      <p:bldP spid="5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1382" y="444534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036" y="163112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433326" y="4128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6136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334" y="95250"/>
            <a:ext cx="8250055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532425" y="437888"/>
            <a:ext cx="71567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33CC"/>
                </a:solidFill>
              </a:rPr>
              <a:t>Dòng sông trong thành phố đang bị </a:t>
            </a:r>
          </a:p>
          <a:p>
            <a:pPr algn="ctr"/>
            <a:r>
              <a:rPr lang="en-US" sz="3600">
                <a:solidFill>
                  <a:srgbClr val="0033CC"/>
                </a:solidFill>
              </a:rPr>
              <a:t>ô nhiễm nghiêm trọng bởi rác thải.</a:t>
            </a:r>
          </a:p>
          <a:p>
            <a:pPr algn="ctr"/>
            <a:br>
              <a:rPr lang="en-US" sz="3600">
                <a:solidFill>
                  <a:srgbClr val="0033CC"/>
                </a:solidFill>
              </a:rPr>
            </a:br>
            <a:r>
              <a:rPr lang="en-US" sz="3600">
                <a:solidFill>
                  <a:srgbClr val="0033CC"/>
                </a:solidFill>
              </a:rPr>
              <a:t>Các em hãy giúp các chú công nhân môi trường làm sạch dòng sông </a:t>
            </a:r>
          </a:p>
          <a:p>
            <a:pPr algn="ctr"/>
            <a:r>
              <a:rPr lang="en-US" sz="3600">
                <a:solidFill>
                  <a:srgbClr val="0033CC"/>
                </a:solidFill>
              </a:rPr>
              <a:t>bằng cách trả lời đúng các câu hỏi.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23" name="Picture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9857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9540"/>
            <a:ext cx="990600" cy="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1" action="ppaction://hlinksldjump"/>
          </p:cNvPr>
          <p:cNvSpPr/>
          <p:nvPr/>
        </p:nvSpPr>
        <p:spPr>
          <a:xfrm>
            <a:off x="1608171" y="8157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" name="Oval 34">
            <a:hlinkClick r:id="rId12" action="ppaction://hlinksldjump"/>
          </p:cNvPr>
          <p:cNvSpPr/>
          <p:nvPr/>
        </p:nvSpPr>
        <p:spPr>
          <a:xfrm>
            <a:off x="2432038" y="8157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Oval 35">
            <a:hlinkClick r:id="rId13" action="ppaction://hlinksldjump"/>
          </p:cNvPr>
          <p:cNvSpPr/>
          <p:nvPr/>
        </p:nvSpPr>
        <p:spPr>
          <a:xfrm>
            <a:off x="3255905" y="6869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Oval 36">
            <a:hlinkClick r:id="rId14" action="ppaction://hlinksldjump"/>
          </p:cNvPr>
          <p:cNvSpPr/>
          <p:nvPr/>
        </p:nvSpPr>
        <p:spPr>
          <a:xfrm>
            <a:off x="4013612" y="66546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8" name="Oval 37">
            <a:hlinkClick r:id="rId15" action="ppaction://hlinksldjump"/>
          </p:cNvPr>
          <p:cNvSpPr/>
          <p:nvPr/>
        </p:nvSpPr>
        <p:spPr>
          <a:xfrm>
            <a:off x="4796060" y="64396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438339" y="3332722"/>
            <a:ext cx="6096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590739" y="3485122"/>
            <a:ext cx="6096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743139" y="3637522"/>
            <a:ext cx="6096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895539" y="3789922"/>
            <a:ext cx="6096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047939" y="3942322"/>
            <a:ext cx="6096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438339" y="5365745"/>
            <a:ext cx="6096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90" y="544762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872" y="-853528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368084" y="1605835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425018979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89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89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89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89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29" grpId="0"/>
      <p:bldP spid="2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" y="95250"/>
            <a:ext cx="11430000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81666" y="705816"/>
            <a:ext cx="10353366" cy="184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electron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bão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?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84153" y="6186005"/>
            <a:ext cx="874458" cy="6381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69620" y="5474249"/>
            <a:ext cx="4320538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d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f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endParaRPr lang="en-US" sz="3600" dirty="0"/>
          </a:p>
        </p:txBody>
      </p:sp>
      <p:sp>
        <p:nvSpPr>
          <p:cNvPr id="9" name="Rounded Rectangle 8"/>
          <p:cNvSpPr/>
          <p:nvPr/>
        </p:nvSpPr>
        <p:spPr>
          <a:xfrm>
            <a:off x="628650" y="5484740"/>
            <a:ext cx="4655914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d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f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14</a:t>
            </a:r>
            <a:endParaRPr lang="en-US" sz="3600" dirty="0"/>
          </a:p>
        </p:txBody>
      </p:sp>
      <p:sp>
        <p:nvSpPr>
          <p:cNvPr id="10" name="Rounded Rectangle 9"/>
          <p:cNvSpPr/>
          <p:nvPr/>
        </p:nvSpPr>
        <p:spPr>
          <a:xfrm>
            <a:off x="628650" y="4160938"/>
            <a:ext cx="463305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d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f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600" dirty="0"/>
          </a:p>
        </p:txBody>
      </p:sp>
      <p:sp>
        <p:nvSpPr>
          <p:cNvPr id="11" name="Rounded Rectangle 10"/>
          <p:cNvSpPr/>
          <p:nvPr/>
        </p:nvSpPr>
        <p:spPr>
          <a:xfrm>
            <a:off x="7069620" y="4058617"/>
            <a:ext cx="4343400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d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9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f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14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9500" y="2752826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21561" y="4027588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9500" y="4901695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29358" y="5775802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459200" y="2763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2350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48" y="95250"/>
            <a:ext cx="10176387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65448" y="701192"/>
            <a:ext cx="8568813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electron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tối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3 là</a:t>
            </a:r>
          </a:p>
        </p:txBody>
      </p:sp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76885"/>
            <a:ext cx="874458" cy="63817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388725" y="4059479"/>
            <a:ext cx="2375719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8</a:t>
            </a:r>
            <a:endParaRPr lang="en-US" sz="3600" dirty="0"/>
          </a:p>
        </p:txBody>
      </p:sp>
      <p:sp>
        <p:nvSpPr>
          <p:cNvPr id="18" name="Rounded Rectangle 17"/>
          <p:cNvSpPr/>
          <p:nvPr/>
        </p:nvSpPr>
        <p:spPr>
          <a:xfrm>
            <a:off x="7698825" y="5174789"/>
            <a:ext cx="2779290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18</a:t>
            </a:r>
            <a:endParaRPr lang="en-US" sz="3600" dirty="0"/>
          </a:p>
        </p:txBody>
      </p:sp>
      <p:sp>
        <p:nvSpPr>
          <p:cNvPr id="19" name="Rounded Rectangle 18"/>
          <p:cNvSpPr/>
          <p:nvPr/>
        </p:nvSpPr>
        <p:spPr>
          <a:xfrm>
            <a:off x="1388725" y="5204308"/>
            <a:ext cx="2375719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endParaRPr lang="en-US" sz="3600" dirty="0"/>
          </a:p>
        </p:txBody>
      </p:sp>
      <p:sp>
        <p:nvSpPr>
          <p:cNvPr id="20" name="Rounded Rectangle 19"/>
          <p:cNvSpPr/>
          <p:nvPr/>
        </p:nvSpPr>
        <p:spPr>
          <a:xfrm>
            <a:off x="7698825" y="3995882"/>
            <a:ext cx="2931075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>
              <a:lnSpc>
                <a:spcPct val="11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32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973300" y="2494713"/>
            <a:ext cx="609600" cy="609600"/>
          </a:xfrm>
          <a:prstGeom prst="rect">
            <a:avLst/>
          </a:prstGeom>
        </p:spPr>
      </p:pic>
      <p:pic>
        <p:nvPicPr>
          <p:cNvPr id="22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5361" y="3769475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973300" y="4643582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53158" y="5517689"/>
            <a:ext cx="609600" cy="609600"/>
          </a:xfrm>
          <a:prstGeom prst="rect">
            <a:avLst/>
          </a:prstGeom>
        </p:spPr>
      </p:pic>
      <p:pic>
        <p:nvPicPr>
          <p:cNvPr id="25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383000" y="2505649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9BC481-489B-0BFD-E9FB-CB225A0B33D3}"/>
              </a:ext>
            </a:extLst>
          </p:cNvPr>
          <p:cNvSpPr txBox="1"/>
          <p:nvPr/>
        </p:nvSpPr>
        <p:spPr>
          <a:xfrm>
            <a:off x="1758131" y="2276293"/>
            <a:ext cx="8675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 (n=3)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chứ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2n</a:t>
            </a:r>
            <a:r>
              <a:rPr lang="en-US" sz="28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= 2.3</a:t>
            </a:r>
            <a:r>
              <a:rPr lang="en-US" sz="28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= 18 electron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654178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4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3333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40909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34848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42424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9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桌子.png"/>
          <p:cNvPicPr>
            <a:picLocks noChangeAspect="1"/>
          </p:cNvPicPr>
          <p:nvPr/>
        </p:nvPicPr>
        <p:blipFill>
          <a:blip r:embed="rId3" cstate="print"/>
          <a:srcRect t="80530" r="40938"/>
          <a:stretch>
            <a:fillRect/>
          </a:stretch>
        </p:blipFill>
        <p:spPr>
          <a:xfrm>
            <a:off x="-48683" y="5395069"/>
            <a:ext cx="6827303" cy="1462932"/>
          </a:xfrm>
          <a:prstGeom prst="rect">
            <a:avLst/>
          </a:prstGeom>
        </p:spPr>
      </p:pic>
      <p:pic>
        <p:nvPicPr>
          <p:cNvPr id="5" name="图片 4" descr="书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974" y="4933422"/>
            <a:ext cx="1984373" cy="1695991"/>
          </a:xfrm>
          <a:prstGeom prst="rect">
            <a:avLst/>
          </a:prstGeom>
        </p:spPr>
      </p:pic>
      <p:pic>
        <p:nvPicPr>
          <p:cNvPr id="6" name="图片 5" descr="钟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4332" y="5395069"/>
            <a:ext cx="924770" cy="882736"/>
          </a:xfrm>
          <a:prstGeom prst="rect">
            <a:avLst/>
          </a:prstGeom>
        </p:spPr>
      </p:pic>
      <p:pic>
        <p:nvPicPr>
          <p:cNvPr id="7" name="图片 6" descr="铅笔筒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12448" y="4979971"/>
            <a:ext cx="1224270" cy="1324105"/>
          </a:xfrm>
          <a:prstGeom prst="rect">
            <a:avLst/>
          </a:prstGeom>
        </p:spPr>
      </p:pic>
      <p:pic>
        <p:nvPicPr>
          <p:cNvPr id="8" name="图片 7" descr="眼镜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0076" y="6060597"/>
            <a:ext cx="941951" cy="43441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325386" y="5207954"/>
            <a:ext cx="5932602" cy="165004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939361" y="635849"/>
            <a:ext cx="1305813" cy="830997"/>
            <a:chOff x="4303742" y="836444"/>
            <a:chExt cx="1305813" cy="830997"/>
          </a:xfrm>
        </p:grpSpPr>
        <p:sp>
          <p:nvSpPr>
            <p:cNvPr id="14" name="矩形: 圆角 1"/>
            <p:cNvSpPr/>
            <p:nvPr/>
          </p:nvSpPr>
          <p:spPr>
            <a:xfrm>
              <a:off x="4303742" y="885921"/>
              <a:ext cx="1228162" cy="771890"/>
            </a:xfrm>
            <a:prstGeom prst="roundRect">
              <a:avLst/>
            </a:prstGeom>
            <a:solidFill>
              <a:srgbClr val="038C87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533153" y="836444"/>
              <a:ext cx="10764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01</a:t>
              </a:r>
              <a:endParaRPr lang="zh-CN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19" name="矩形: 圆角 1">
            <a:extLst>
              <a:ext uri="{FF2B5EF4-FFF2-40B4-BE49-F238E27FC236}">
                <a16:creationId xmlns:a16="http://schemas.microsoft.com/office/drawing/2014/main" id="{F296B7F0-AB43-AE3A-01A6-4EEF2A77D938}"/>
              </a:ext>
            </a:extLst>
          </p:cNvPr>
          <p:cNvSpPr/>
          <p:nvPr/>
        </p:nvSpPr>
        <p:spPr>
          <a:xfrm>
            <a:off x="939361" y="2242433"/>
            <a:ext cx="1228162" cy="771890"/>
          </a:xfrm>
          <a:prstGeom prst="roundRect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6C39C9EC-4A53-1D6F-E4D0-2F1C89591A62}"/>
              </a:ext>
            </a:extLst>
          </p:cNvPr>
          <p:cNvSpPr txBox="1"/>
          <p:nvPr/>
        </p:nvSpPr>
        <p:spPr>
          <a:xfrm>
            <a:off x="1100211" y="2200128"/>
            <a:ext cx="107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02</a:t>
            </a:r>
            <a:endParaRPr lang="zh-CN" altLang="en-US" sz="48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1" name="矩形: 圆角 1">
            <a:extLst>
              <a:ext uri="{FF2B5EF4-FFF2-40B4-BE49-F238E27FC236}">
                <a16:creationId xmlns:a16="http://schemas.microsoft.com/office/drawing/2014/main" id="{B0CFF2CF-7A40-1012-1064-258D1DBF9594}"/>
              </a:ext>
            </a:extLst>
          </p:cNvPr>
          <p:cNvSpPr/>
          <p:nvPr/>
        </p:nvSpPr>
        <p:spPr>
          <a:xfrm>
            <a:off x="939361" y="3806712"/>
            <a:ext cx="1228162" cy="771890"/>
          </a:xfrm>
          <a:prstGeom prst="roundRect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4" name="文本框 14">
            <a:extLst>
              <a:ext uri="{FF2B5EF4-FFF2-40B4-BE49-F238E27FC236}">
                <a16:creationId xmlns:a16="http://schemas.microsoft.com/office/drawing/2014/main" id="{29149D2D-F160-F1C5-7D5C-10E1075B5DD8}"/>
              </a:ext>
            </a:extLst>
          </p:cNvPr>
          <p:cNvSpPr txBox="1"/>
          <p:nvPr/>
        </p:nvSpPr>
        <p:spPr>
          <a:xfrm>
            <a:off x="1081488" y="3767528"/>
            <a:ext cx="107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03</a:t>
            </a:r>
            <a:endParaRPr lang="zh-CN" altLang="en-US" sz="48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61423A-4796-C675-DE92-7859C30A0CDC}"/>
              </a:ext>
            </a:extLst>
          </p:cNvPr>
          <p:cNvSpPr txBox="1"/>
          <p:nvPr/>
        </p:nvSpPr>
        <p:spPr>
          <a:xfrm>
            <a:off x="2886571" y="635849"/>
            <a:ext cx="62038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Lớp</a:t>
            </a:r>
            <a:r>
              <a:rPr lang="en-US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en-US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và</a:t>
            </a:r>
            <a:r>
              <a:rPr lang="en-US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en-US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phân</a:t>
            </a:r>
            <a:r>
              <a:rPr lang="en-US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en-US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lớp</a:t>
            </a:r>
            <a:r>
              <a:rPr lang="en-US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electron.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6C327C-B900-D341-9929-F1489C9D1434}"/>
              </a:ext>
            </a:extLst>
          </p:cNvPr>
          <p:cNvSpPr txBox="1"/>
          <p:nvPr/>
        </p:nvSpPr>
        <p:spPr>
          <a:xfrm>
            <a:off x="2744341" y="2112569"/>
            <a:ext cx="8205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Cấu</a:t>
            </a:r>
            <a:r>
              <a:rPr lang="en-US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en-US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hình</a:t>
            </a:r>
            <a:r>
              <a:rPr lang="en-US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electron </a:t>
            </a:r>
            <a:r>
              <a:rPr lang="en-US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nguyên</a:t>
            </a:r>
            <a:r>
              <a:rPr lang="en-US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en-US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tử</a:t>
            </a:r>
            <a:r>
              <a:rPr lang="en-US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741EC1-2F69-1CE8-0F39-B959B01C4155}"/>
              </a:ext>
            </a:extLst>
          </p:cNvPr>
          <p:cNvSpPr txBox="1"/>
          <p:nvPr/>
        </p:nvSpPr>
        <p:spPr>
          <a:xfrm>
            <a:off x="2744341" y="3306554"/>
            <a:ext cx="91604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Dự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đoán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tính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chất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hóa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học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cơ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bản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của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nguyên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tố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dựa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theo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cấu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hình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electron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nguyên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tử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9339706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4" grpId="0"/>
      <p:bldP spid="27" grpId="0"/>
      <p:bldP spid="31" grpId="0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5" y="95250"/>
            <a:ext cx="11000073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12606" y="824547"/>
            <a:ext cx="9910916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>
              <a:lnSpc>
                <a:spcPct val="150000"/>
              </a:lnSpc>
              <a:spcAft>
                <a:spcPts val="800"/>
              </a:spcAft>
            </a:pP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electron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 (Z = 16)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endParaRPr lang="fr-FR" sz="5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35325" y="3983423"/>
            <a:ext cx="4476958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42994" y="4014932"/>
            <a:ext cx="451368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US" sz="3600" baseline="30000" dirty="0"/>
          </a:p>
        </p:txBody>
      </p:sp>
      <p:sp>
        <p:nvSpPr>
          <p:cNvPr id="10" name="Rounded Rectangle 9"/>
          <p:cNvSpPr/>
          <p:nvPr/>
        </p:nvSpPr>
        <p:spPr>
          <a:xfrm>
            <a:off x="654583" y="5272232"/>
            <a:ext cx="4457700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en-US" sz="3600" dirty="0"/>
          </a:p>
        </p:txBody>
      </p:sp>
      <p:sp>
        <p:nvSpPr>
          <p:cNvPr id="11" name="Rounded Rectangle 10"/>
          <p:cNvSpPr/>
          <p:nvPr/>
        </p:nvSpPr>
        <p:spPr>
          <a:xfrm>
            <a:off x="7023736" y="5272232"/>
            <a:ext cx="451368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3d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US" sz="3600" dirty="0"/>
          </a:p>
        </p:txBody>
      </p:sp>
      <p:pic>
        <p:nvPicPr>
          <p:cNvPr id="1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2513763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83561" y="3788525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4662632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91358" y="5536739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221200" y="25246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3399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7273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33333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3939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5" y="95250"/>
            <a:ext cx="11000073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98521" y="525256"/>
            <a:ext cx="10132142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>
              <a:lnSpc>
                <a:spcPct val="150000"/>
              </a:lnSpc>
            </a:pP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4: 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Nguyên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X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electron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1s</a:t>
            </a:r>
            <a:r>
              <a:rPr lang="fr-FR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2s</a:t>
            </a:r>
            <a:r>
              <a:rPr lang="fr-FR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fr-FR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3s</a:t>
            </a:r>
            <a:r>
              <a:rPr lang="fr-FR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3p</a:t>
            </a:r>
            <a:r>
              <a:rPr lang="fr-FR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fr-FR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622027" y="5432902"/>
            <a:ext cx="5348746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endParaRPr lang="en-US" sz="3600" dirty="0"/>
          </a:p>
        </p:txBody>
      </p:sp>
      <p:sp>
        <p:nvSpPr>
          <p:cNvPr id="9" name="Rounded Rectangle 8"/>
          <p:cNvSpPr/>
          <p:nvPr/>
        </p:nvSpPr>
        <p:spPr>
          <a:xfrm>
            <a:off x="635325" y="5524423"/>
            <a:ext cx="4655914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Kim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endParaRPr lang="en-US" sz="3600" dirty="0"/>
          </a:p>
        </p:txBody>
      </p:sp>
      <p:sp>
        <p:nvSpPr>
          <p:cNvPr id="10" name="Rounded Rectangle 9"/>
          <p:cNvSpPr/>
          <p:nvPr/>
        </p:nvSpPr>
        <p:spPr>
          <a:xfrm>
            <a:off x="635325" y="3978130"/>
            <a:ext cx="463305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Phi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600" dirty="0"/>
          </a:p>
        </p:txBody>
      </p:sp>
      <p:sp>
        <p:nvSpPr>
          <p:cNvPr id="11" name="Rounded Rectangle 10"/>
          <p:cNvSpPr/>
          <p:nvPr/>
        </p:nvSpPr>
        <p:spPr>
          <a:xfrm>
            <a:off x="6622027" y="4096471"/>
            <a:ext cx="5348746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hiếm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9500" y="2752826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21561" y="4027588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9500" y="4901695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29358" y="5775802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459200" y="2763762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8ABC7AA-CB2B-2CE7-B1BF-FB532ECF3F0E}"/>
              </a:ext>
            </a:extLst>
          </p:cNvPr>
          <p:cNvSpPr txBox="1"/>
          <p:nvPr/>
        </p:nvSpPr>
        <p:spPr>
          <a:xfrm>
            <a:off x="947933" y="2685825"/>
            <a:ext cx="10296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 e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(3s</a:t>
            </a:r>
            <a:r>
              <a:rPr lang="en-US" sz="32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en-US" sz="32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), X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8423091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95250"/>
            <a:ext cx="11487150" cy="39575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73792" y="343839"/>
            <a:ext cx="10660957" cy="355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\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222308" y="5180987"/>
            <a:ext cx="522674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electron.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602558" y="4140643"/>
            <a:ext cx="522674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>
              <a:lnSpc>
                <a:spcPct val="11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ù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electron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2558" y="5180987"/>
            <a:ext cx="516759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electron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600" dirty="0"/>
          </a:p>
        </p:txBody>
      </p:sp>
      <p:sp>
        <p:nvSpPr>
          <p:cNvPr id="11" name="Rounded Rectangle 10"/>
          <p:cNvSpPr/>
          <p:nvPr/>
        </p:nvSpPr>
        <p:spPr>
          <a:xfrm>
            <a:off x="6222308" y="4052800"/>
            <a:ext cx="522674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electron.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1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2570913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83561" y="3845675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4719782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91358" y="5593889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221200" y="2581849"/>
            <a:ext cx="609600" cy="609600"/>
          </a:xfrm>
          <a:prstGeom prst="rect">
            <a:avLst/>
          </a:prstGeom>
        </p:spPr>
      </p:pic>
      <p:pic>
        <p:nvPicPr>
          <p:cNvPr id="17" name="Picture 1145247511" descr="nothing">
            <a:extLst>
              <a:ext uri="{FF2B5EF4-FFF2-40B4-BE49-F238E27FC236}">
                <a16:creationId xmlns:a16="http://schemas.microsoft.com/office/drawing/2014/main" id="{B35E8D6D-1B56-C2C8-6DBD-34C4D1EEA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1271524"/>
            <a:ext cx="4081587" cy="13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70906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39394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36364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33333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7" y="5207954"/>
            <a:ext cx="5932603" cy="16500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81"/>
            <a:ext cx="1781667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5" y="497973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9" cy="1498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5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3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9" y="1205447"/>
            <a:ext cx="1036951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4" y="164969"/>
            <a:ext cx="1093509" cy="1131216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313469" y="2310115"/>
            <a:ext cx="9440244" cy="119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Xin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chào</a:t>
            </a: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và</a:t>
            </a: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hẹn</a:t>
            </a: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gặp</a:t>
            </a: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lại</a:t>
            </a:r>
            <a:endParaRPr lang="zh-CN" altLang="en-US" sz="60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 Black" panose="020B0803030403020204" pitchFamily="34" charset="0"/>
              <a:ea typeface="Microsoft YaHei" panose="020B0503020204020204" pitchFamily="34" charset="-122"/>
              <a:cs typeface="Aharoni" panose="02010803020104030203" pitchFamily="2" charset="-79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9500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8" y="5207954"/>
            <a:ext cx="5932602" cy="16500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79"/>
            <a:ext cx="1781666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052961" y="321929"/>
            <a:ext cx="9959490" cy="53280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2"/>
            <a:ext cx="1414021" cy="1451728"/>
          </a:xfrm>
          <a:prstGeom prst="rect">
            <a:avLst/>
          </a:prstGeom>
        </p:spPr>
      </p:pic>
      <p:sp>
        <p:nvSpPr>
          <p:cNvPr id="15" name="KSO_Shape"/>
          <p:cNvSpPr>
            <a:spLocks/>
          </p:cNvSpPr>
          <p:nvPr/>
        </p:nvSpPr>
        <p:spPr bwMode="auto">
          <a:xfrm>
            <a:off x="1802566" y="1667867"/>
            <a:ext cx="1813124" cy="1999624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6" name="文本框 1"/>
          <p:cNvSpPr>
            <a:spLocks noChangeArrowheads="1"/>
          </p:cNvSpPr>
          <p:nvPr/>
        </p:nvSpPr>
        <p:spPr bwMode="auto">
          <a:xfrm>
            <a:off x="2105857" y="3692493"/>
            <a:ext cx="830708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altLang="zh-CN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</a:t>
            </a:r>
            <a:endParaRPr lang="zh-CN" alt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文本框 17"/>
          <p:cNvSpPr txBox="1">
            <a:spLocks noChangeArrowheads="1"/>
          </p:cNvSpPr>
          <p:nvPr/>
        </p:nvSpPr>
        <p:spPr bwMode="auto">
          <a:xfrm>
            <a:off x="6557308" y="1355935"/>
            <a:ext cx="195438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01</a:t>
            </a:r>
            <a:endParaRPr lang="zh-CN" altLang="en-US" sz="138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rot="5400000">
            <a:off x="7564978" y="1048626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9752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190394" y="596255"/>
            <a:ext cx="8001606" cy="2478111"/>
            <a:chOff x="6656504" y="-38339"/>
            <a:chExt cx="5363238" cy="2478111"/>
          </a:xfrm>
        </p:grpSpPr>
        <p:sp>
          <p:nvSpPr>
            <p:cNvPr id="6" name="文本框 5"/>
            <p:cNvSpPr txBox="1"/>
            <p:nvPr/>
          </p:nvSpPr>
          <p:spPr>
            <a:xfrm>
              <a:off x="8015957" y="-38339"/>
              <a:ext cx="1899146" cy="63171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1. </a:t>
              </a:r>
              <a:r>
                <a:rPr lang="en-US" altLang="zh-CN" sz="32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Lớp</a:t>
              </a:r>
              <a:r>
                <a:rPr lang="en-US" altLang="zh-CN" sz="32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electron</a:t>
              </a:r>
              <a:endParaRPr lang="zh-CN" altLang="en-US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656504" y="652518"/>
              <a:ext cx="5363238" cy="1081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800" dirty="0" err="1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Các</a:t>
              </a:r>
              <a:r>
                <a:rPr lang="en-US" altLang="zh-CN" sz="2800" dirty="0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electron </a:t>
              </a:r>
              <a:r>
                <a:rPr lang="en-US" altLang="zh-CN" sz="2800" dirty="0" err="1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thuộc</a:t>
              </a:r>
              <a:r>
                <a:rPr lang="en-US" altLang="zh-CN" sz="2800" dirty="0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cùng</a:t>
              </a:r>
              <a:r>
                <a:rPr lang="en-US" altLang="zh-CN" sz="2800" dirty="0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một</a:t>
              </a:r>
              <a:r>
                <a:rPr lang="en-US" altLang="zh-CN" sz="2800" dirty="0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lớp</a:t>
              </a:r>
              <a:r>
                <a:rPr lang="en-US" altLang="zh-CN" sz="2800" dirty="0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có</a:t>
              </a:r>
              <a:r>
                <a:rPr lang="en-US" altLang="zh-CN" sz="2800" dirty="0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năng</a:t>
              </a:r>
              <a:r>
                <a:rPr lang="en-US" altLang="zh-CN" sz="2800" dirty="0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lượng</a:t>
              </a:r>
              <a:r>
                <a:rPr lang="en-US" altLang="zh-CN" sz="2800" dirty="0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gần</a:t>
              </a:r>
              <a:r>
                <a:rPr lang="en-US" altLang="zh-CN" sz="2800" dirty="0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bằng</a:t>
              </a:r>
              <a:r>
                <a:rPr lang="en-US" altLang="zh-CN" sz="2800" dirty="0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nhau</a:t>
              </a:r>
              <a:r>
                <a:rPr lang="en-US" altLang="zh-CN" sz="2800" dirty="0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. </a:t>
              </a:r>
              <a:endParaRPr lang="zh-C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656504" y="1778565"/>
              <a:ext cx="4739756" cy="661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zh-CN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Một</a:t>
              </a:r>
              <a:r>
                <a:rPr lang="en-US" altLang="zh-CN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lớp</a:t>
              </a:r>
              <a:r>
                <a:rPr lang="en-US" altLang="zh-CN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electron </a:t>
              </a:r>
              <a:r>
                <a:rPr lang="en-US" altLang="zh-CN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có</a:t>
              </a:r>
              <a:r>
                <a:rPr lang="en-US" altLang="zh-CN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thể</a:t>
              </a:r>
              <a:r>
                <a:rPr lang="en-US" altLang="zh-CN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có</a:t>
              </a:r>
              <a:r>
                <a:rPr lang="en-US" altLang="zh-CN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một</a:t>
              </a:r>
              <a:r>
                <a:rPr lang="en-US" altLang="zh-CN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hoặc</a:t>
              </a:r>
              <a:r>
                <a:rPr lang="en-US" altLang="zh-CN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nhiều</a:t>
              </a:r>
              <a:r>
                <a:rPr lang="en-US" altLang="zh-CN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AO.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9">
                <a:extLst>
                  <a:ext uri="{FF2B5EF4-FFF2-40B4-BE49-F238E27FC236}">
                    <a16:creationId xmlns:a16="http://schemas.microsoft.com/office/drawing/2014/main" id="{205BF4EA-3294-4610-BC7D-8DE84274AA26}"/>
                  </a:ext>
                </a:extLst>
              </p:cNvPr>
              <p:cNvSpPr txBox="1"/>
              <p:nvPr/>
            </p:nvSpPr>
            <p:spPr>
              <a:xfrm>
                <a:off x="5183906" y="4514679"/>
                <a:ext cx="5503143" cy="1307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  <a:defRPr sz="1200">
                    <a:solidFill>
                      <a:schemeClr val="bg1">
                        <a:lumMod val="6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Lớp</a:t>
                </a: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thứ</a:t>
                </a: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n </a:t>
                </a:r>
                <a:r>
                  <a:rPr lang="en-US" altLang="zh-CN" sz="28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có</a:t>
                </a: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b="1" dirty="0">
                    <a:solidFill>
                      <a:srgbClr val="038C87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n</a:t>
                </a:r>
                <a14:m>
                  <m:oMath xmlns:m="http://schemas.openxmlformats.org/officeDocument/2006/math">
                    <m:r>
                      <a:rPr lang="en-US" altLang="zh-CN" sz="2800" b="1" i="1" baseline="30000" dirty="0" smtClean="0">
                        <a:solidFill>
                          <a:srgbClr val="038C87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altLang="zh-CN" sz="2800" b="1" dirty="0">
                    <a:solidFill>
                      <a:srgbClr val="038C87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AO</a:t>
                </a:r>
                <a:endPara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Lớp</a:t>
                </a: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thứ</a:t>
                </a: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n </a:t>
                </a:r>
                <a:r>
                  <a:rPr lang="en-US" altLang="zh-CN" sz="28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có</a:t>
                </a: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b="1" dirty="0">
                    <a:solidFill>
                      <a:srgbClr val="038C87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tối </a:t>
                </a:r>
                <a:r>
                  <a:rPr lang="en-US" altLang="zh-CN" sz="2800" b="1" dirty="0" err="1">
                    <a:solidFill>
                      <a:srgbClr val="038C87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đa</a:t>
                </a:r>
                <a:r>
                  <a:rPr lang="en-US" altLang="zh-CN" sz="2800" b="1" dirty="0">
                    <a:solidFill>
                      <a:srgbClr val="038C87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2n</a:t>
                </a:r>
                <a14:m>
                  <m:oMath xmlns:m="http://schemas.openxmlformats.org/officeDocument/2006/math">
                    <m:r>
                      <a:rPr lang="en-US" altLang="zh-CN" sz="2800" b="1" i="1" baseline="30000" dirty="0" smtClean="0">
                        <a:solidFill>
                          <a:srgbClr val="038C87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altLang="zh-CN" sz="2800" b="1" dirty="0">
                    <a:solidFill>
                      <a:srgbClr val="038C87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electron.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文本框 9">
                <a:extLst>
                  <a:ext uri="{FF2B5EF4-FFF2-40B4-BE49-F238E27FC236}">
                    <a16:creationId xmlns:a16="http://schemas.microsoft.com/office/drawing/2014/main" id="{205BF4EA-3294-4610-BC7D-8DE84274A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906" y="4514679"/>
                <a:ext cx="5503143" cy="1307537"/>
              </a:xfrm>
              <a:prstGeom prst="rect">
                <a:avLst/>
              </a:prstGeom>
              <a:blipFill>
                <a:blip r:embed="rId4"/>
                <a:stretch>
                  <a:fillRect l="-1993" b="-12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9">
            <a:extLst>
              <a:ext uri="{FF2B5EF4-FFF2-40B4-BE49-F238E27FC236}">
                <a16:creationId xmlns:a16="http://schemas.microsoft.com/office/drawing/2014/main" id="{B6837619-79F2-4A4B-9AFC-4F2AA27651C4}"/>
              </a:ext>
            </a:extLst>
          </p:cNvPr>
          <p:cNvSpPr txBox="1"/>
          <p:nvPr/>
        </p:nvSpPr>
        <p:spPr>
          <a:xfrm>
            <a:off x="10687049" y="5009029"/>
            <a:ext cx="1389546" cy="6317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 ≤ 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endParaRPr lang="zh-CN" altLang="en-US" sz="3200" b="1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26" name="Picture 2" descr="Quan sát hình 1.4, hãy cho biết nguyên tử Sodium có bao nhiêu lớp electron.  Mỗi lớp có bao nhiêu electron? | baivan.net">
            <a:extLst>
              <a:ext uri="{FF2B5EF4-FFF2-40B4-BE49-F238E27FC236}">
                <a16:creationId xmlns:a16="http://schemas.microsoft.com/office/drawing/2014/main" id="{CAAB7A65-D3AB-41EC-89A2-35000E82E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44" b="12491"/>
          <a:stretch/>
        </p:blipFill>
        <p:spPr bwMode="auto">
          <a:xfrm>
            <a:off x="1063094" y="3889987"/>
            <a:ext cx="4141562" cy="226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9F575394-EC9F-4FCB-9C89-E62B31B899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5" y="870194"/>
            <a:ext cx="2910384" cy="25354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05AE8A1-213C-C5CE-BD06-863F3CF5B35C}"/>
              </a:ext>
            </a:extLst>
          </p:cNvPr>
          <p:cNvSpPr txBox="1"/>
          <p:nvPr/>
        </p:nvSpPr>
        <p:spPr>
          <a:xfrm>
            <a:off x="1063094" y="30967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3D1DE5BE-8CFA-82E3-C55F-D32FDDDFA416}"/>
              </a:ext>
            </a:extLst>
          </p:cNvPr>
          <p:cNvSpPr/>
          <p:nvPr/>
        </p:nvSpPr>
        <p:spPr>
          <a:xfrm>
            <a:off x="10348026" y="4768914"/>
            <a:ext cx="436866" cy="89819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502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650439" y="633710"/>
            <a:ext cx="9541559" cy="2058369"/>
            <a:chOff x="5624319" y="-884"/>
            <a:chExt cx="6395423" cy="2058369"/>
          </a:xfrm>
        </p:grpSpPr>
        <p:sp>
          <p:nvSpPr>
            <p:cNvPr id="6" name="文本框 5"/>
            <p:cNvSpPr txBox="1"/>
            <p:nvPr/>
          </p:nvSpPr>
          <p:spPr>
            <a:xfrm>
              <a:off x="5654564" y="-884"/>
              <a:ext cx="1899146" cy="63171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1. </a:t>
              </a:r>
              <a:r>
                <a:rPr lang="en-US" altLang="zh-CN" sz="32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Lớp</a:t>
              </a:r>
              <a:r>
                <a:rPr lang="en-US" altLang="zh-CN" sz="32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electron</a:t>
              </a:r>
              <a:endParaRPr lang="zh-CN" altLang="en-US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656504" y="652518"/>
              <a:ext cx="5363238" cy="496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endParaRPr lang="zh-CN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624319" y="749948"/>
              <a:ext cx="5715667" cy="1307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Làm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việc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theo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nhóm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cho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biết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số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AO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tối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đa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và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số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electron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tối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đa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mỗi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lớp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sau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0CBE1BD9-6052-4D5F-80BE-85D44F291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856560"/>
              </p:ext>
            </p:extLst>
          </p:nvPr>
        </p:nvGraphicFramePr>
        <p:xfrm>
          <a:off x="2645735" y="2991598"/>
          <a:ext cx="8429617" cy="31091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99581">
                  <a:extLst>
                    <a:ext uri="{9D8B030D-6E8A-4147-A177-3AD203B41FA5}">
                      <a16:colId xmlns:a16="http://schemas.microsoft.com/office/drawing/2014/main" val="1317005412"/>
                    </a:ext>
                  </a:extLst>
                </a:gridCol>
                <a:gridCol w="1494605">
                  <a:extLst>
                    <a:ext uri="{9D8B030D-6E8A-4147-A177-3AD203B41FA5}">
                      <a16:colId xmlns:a16="http://schemas.microsoft.com/office/drawing/2014/main" val="1539132789"/>
                    </a:ext>
                  </a:extLst>
                </a:gridCol>
                <a:gridCol w="1602522">
                  <a:extLst>
                    <a:ext uri="{9D8B030D-6E8A-4147-A177-3AD203B41FA5}">
                      <a16:colId xmlns:a16="http://schemas.microsoft.com/office/drawing/2014/main" val="896002380"/>
                    </a:ext>
                  </a:extLst>
                </a:gridCol>
                <a:gridCol w="1598691">
                  <a:extLst>
                    <a:ext uri="{9D8B030D-6E8A-4147-A177-3AD203B41FA5}">
                      <a16:colId xmlns:a16="http://schemas.microsoft.com/office/drawing/2014/main" val="1984054785"/>
                    </a:ext>
                  </a:extLst>
                </a:gridCol>
                <a:gridCol w="1634218">
                  <a:extLst>
                    <a:ext uri="{9D8B030D-6E8A-4147-A177-3AD203B41FA5}">
                      <a16:colId xmlns:a16="http://schemas.microsoft.com/office/drawing/2014/main" val="2721839263"/>
                    </a:ext>
                  </a:extLst>
                </a:gridCol>
              </a:tblGrid>
              <a:tr h="109693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Lớp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K</a:t>
                      </a:r>
                    </a:p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(n=1)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L</a:t>
                      </a:r>
                    </a:p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(n=2)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M</a:t>
                      </a:r>
                    </a:p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(m=3)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N</a:t>
                      </a:r>
                    </a:p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(n=4)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959071"/>
                  </a:ext>
                </a:extLst>
              </a:tr>
              <a:tr h="915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022532"/>
                  </a:ext>
                </a:extLst>
              </a:tr>
              <a:tr h="109693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electron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tối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đa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531620"/>
                  </a:ext>
                </a:extLst>
              </a:tr>
            </a:tbl>
          </a:graphicData>
        </a:graphic>
      </p:graphicFrame>
      <p:sp>
        <p:nvSpPr>
          <p:cNvPr id="18" name="文本框 9">
            <a:extLst>
              <a:ext uri="{FF2B5EF4-FFF2-40B4-BE49-F238E27FC236}">
                <a16:creationId xmlns:a16="http://schemas.microsoft.com/office/drawing/2014/main" id="{EA4F0500-BDFF-4DEA-AD53-4818448AD491}"/>
              </a:ext>
            </a:extLst>
          </p:cNvPr>
          <p:cNvSpPr txBox="1"/>
          <p:nvPr/>
        </p:nvSpPr>
        <p:spPr>
          <a:xfrm>
            <a:off x="5121297" y="3944759"/>
            <a:ext cx="33659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9" name="文本框 9">
            <a:extLst>
              <a:ext uri="{FF2B5EF4-FFF2-40B4-BE49-F238E27FC236}">
                <a16:creationId xmlns:a16="http://schemas.microsoft.com/office/drawing/2014/main" id="{070B9BB1-EE04-454E-B196-B366665FA2C2}"/>
              </a:ext>
            </a:extLst>
          </p:cNvPr>
          <p:cNvSpPr txBox="1"/>
          <p:nvPr/>
        </p:nvSpPr>
        <p:spPr>
          <a:xfrm>
            <a:off x="6860543" y="4028682"/>
            <a:ext cx="33659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0" name="文本框 9">
            <a:extLst>
              <a:ext uri="{FF2B5EF4-FFF2-40B4-BE49-F238E27FC236}">
                <a16:creationId xmlns:a16="http://schemas.microsoft.com/office/drawing/2014/main" id="{9C168232-C06A-4A76-944D-564077945C37}"/>
              </a:ext>
            </a:extLst>
          </p:cNvPr>
          <p:cNvSpPr txBox="1"/>
          <p:nvPr/>
        </p:nvSpPr>
        <p:spPr>
          <a:xfrm>
            <a:off x="8599789" y="4028681"/>
            <a:ext cx="33659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9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1" name="文本框 9">
            <a:extLst>
              <a:ext uri="{FF2B5EF4-FFF2-40B4-BE49-F238E27FC236}">
                <a16:creationId xmlns:a16="http://schemas.microsoft.com/office/drawing/2014/main" id="{409AF4B7-BF32-45C1-A10F-F4630B5AC2FB}"/>
              </a:ext>
            </a:extLst>
          </p:cNvPr>
          <p:cNvSpPr txBox="1"/>
          <p:nvPr/>
        </p:nvSpPr>
        <p:spPr>
          <a:xfrm>
            <a:off x="10005873" y="4045306"/>
            <a:ext cx="66632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16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2" name="文本框 9">
            <a:extLst>
              <a:ext uri="{FF2B5EF4-FFF2-40B4-BE49-F238E27FC236}">
                <a16:creationId xmlns:a16="http://schemas.microsoft.com/office/drawing/2014/main" id="{759768FB-81FD-44E5-820F-5DADBF2B2014}"/>
              </a:ext>
            </a:extLst>
          </p:cNvPr>
          <p:cNvSpPr txBox="1"/>
          <p:nvPr/>
        </p:nvSpPr>
        <p:spPr>
          <a:xfrm>
            <a:off x="5192370" y="5058525"/>
            <a:ext cx="33659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3" name="文本框 9">
            <a:extLst>
              <a:ext uri="{FF2B5EF4-FFF2-40B4-BE49-F238E27FC236}">
                <a16:creationId xmlns:a16="http://schemas.microsoft.com/office/drawing/2014/main" id="{2A8CEB38-7097-43CC-B242-231113309F07}"/>
              </a:ext>
            </a:extLst>
          </p:cNvPr>
          <p:cNvSpPr txBox="1"/>
          <p:nvPr/>
        </p:nvSpPr>
        <p:spPr>
          <a:xfrm>
            <a:off x="6777782" y="5102202"/>
            <a:ext cx="33659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8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4" name="文本框 9">
            <a:extLst>
              <a:ext uri="{FF2B5EF4-FFF2-40B4-BE49-F238E27FC236}">
                <a16:creationId xmlns:a16="http://schemas.microsoft.com/office/drawing/2014/main" id="{4515A426-D46A-4973-A530-BD53B396479C}"/>
              </a:ext>
            </a:extLst>
          </p:cNvPr>
          <p:cNvSpPr txBox="1"/>
          <p:nvPr/>
        </p:nvSpPr>
        <p:spPr>
          <a:xfrm>
            <a:off x="8448926" y="5107055"/>
            <a:ext cx="97491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18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5" name="文本框 9">
            <a:extLst>
              <a:ext uri="{FF2B5EF4-FFF2-40B4-BE49-F238E27FC236}">
                <a16:creationId xmlns:a16="http://schemas.microsoft.com/office/drawing/2014/main" id="{9FEDB4F7-457D-4E7D-AF31-B89BA8916374}"/>
              </a:ext>
            </a:extLst>
          </p:cNvPr>
          <p:cNvSpPr txBox="1"/>
          <p:nvPr/>
        </p:nvSpPr>
        <p:spPr>
          <a:xfrm>
            <a:off x="10005873" y="5107055"/>
            <a:ext cx="97491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32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5AE8A1-213C-C5CE-BD06-863F3CF5B35C}"/>
              </a:ext>
            </a:extLst>
          </p:cNvPr>
          <p:cNvSpPr txBox="1"/>
          <p:nvPr/>
        </p:nvSpPr>
        <p:spPr>
          <a:xfrm>
            <a:off x="1063094" y="30967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pic>
        <p:nvPicPr>
          <p:cNvPr id="3" name="Picture 2" descr="Hình ảnh Làm Việc Theo Nhóm Hoạt Hình Vẽ Minh Họa Cho PNG , Công Việc Kinh  Doanh, Nơi Làm Việc, Cuộc Sống Chuyên Nghiệp PNG và Vector với nền trong  suốt">
            <a:extLst>
              <a:ext uri="{FF2B5EF4-FFF2-40B4-BE49-F238E27FC236}">
                <a16:creationId xmlns:a16="http://schemas.microsoft.com/office/drawing/2014/main" id="{F4BF3F0B-03A1-15B7-BDED-B960C657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14" y="1227966"/>
            <a:ext cx="1763632" cy="176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58096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3B67F99D-13E2-2F09-C60D-B6FEECB063D4}"/>
              </a:ext>
            </a:extLst>
          </p:cNvPr>
          <p:cNvSpPr txBox="1"/>
          <p:nvPr/>
        </p:nvSpPr>
        <p:spPr>
          <a:xfrm>
            <a:off x="7908069" y="249573"/>
            <a:ext cx="4089441" cy="2170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nitrogen (Z=7)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ngoài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bao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nhiêu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electron, bao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nhiêu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AO?</a:t>
            </a:r>
          </a:p>
        </p:txBody>
      </p:sp>
      <p:pic>
        <p:nvPicPr>
          <p:cNvPr id="1026" name="Picture 2" descr="Thời điểm phát sinh tư cách thành viên của công ty trách nhiệm hữu hạn">
            <a:extLst>
              <a:ext uri="{FF2B5EF4-FFF2-40B4-BE49-F238E27FC236}">
                <a16:creationId xmlns:a16="http://schemas.microsoft.com/office/drawing/2014/main" id="{FE870025-F04C-901D-EB25-46C74F611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09" y="376183"/>
            <a:ext cx="1271270" cy="125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6">
            <a:extLst>
              <a:ext uri="{FF2B5EF4-FFF2-40B4-BE49-F238E27FC236}">
                <a16:creationId xmlns:a16="http://schemas.microsoft.com/office/drawing/2014/main" id="{1434B6A1-9995-7F62-8B1A-5D44684C2195}"/>
              </a:ext>
            </a:extLst>
          </p:cNvPr>
          <p:cNvSpPr txBox="1"/>
          <p:nvPr/>
        </p:nvSpPr>
        <p:spPr>
          <a:xfrm>
            <a:off x="7908068" y="3187375"/>
            <a:ext cx="4089441" cy="2170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ngoài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nitrogen (n = 2)</a:t>
            </a:r>
          </a:p>
          <a:p>
            <a:pPr marL="457200" indent="-457200" algn="just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 electron</a:t>
            </a:r>
          </a:p>
          <a:p>
            <a:pPr marL="457200" indent="-457200" algn="just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 AO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altLang="zh-CN" sz="2800" b="1" dirty="0">
              <a:solidFill>
                <a:schemeClr val="tx1">
                  <a:lumMod val="95000"/>
                  <a:lumOff val="5000"/>
                  <a:alpha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28" name="Picture 4" descr="Diagram representation of the element nitrogen Vector Image">
            <a:extLst>
              <a:ext uri="{FF2B5EF4-FFF2-40B4-BE49-F238E27FC236}">
                <a16:creationId xmlns:a16="http://schemas.microsoft.com/office/drawing/2014/main" id="{825ED9CB-C554-1C94-62F4-661525E67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r="5410" b="21436"/>
          <a:stretch/>
        </p:blipFill>
        <p:spPr bwMode="auto">
          <a:xfrm>
            <a:off x="578537" y="735037"/>
            <a:ext cx="5669281" cy="538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08856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886336" y="886407"/>
            <a:ext cx="10717318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thuộc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phân </a:t>
            </a:r>
            <a:r>
              <a:rPr lang="vi-VN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năng </a:t>
            </a:r>
            <a:r>
              <a:rPr lang="vi-VN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bằng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nhau.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s, p, d, f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graphicFrame>
        <p:nvGraphicFramePr>
          <p:cNvPr id="26" name="Table 26">
            <a:extLst>
              <a:ext uri="{FF2B5EF4-FFF2-40B4-BE49-F238E27FC236}">
                <a16:creationId xmlns:a16="http://schemas.microsoft.com/office/drawing/2014/main" id="{BEA6C02A-A13F-4727-ADE5-106073D09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681279"/>
              </p:ext>
            </p:extLst>
          </p:nvPr>
        </p:nvGraphicFramePr>
        <p:xfrm>
          <a:off x="145365" y="2852176"/>
          <a:ext cx="6527786" cy="3352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14316">
                  <a:extLst>
                    <a:ext uri="{9D8B030D-6E8A-4147-A177-3AD203B41FA5}">
                      <a16:colId xmlns:a16="http://schemas.microsoft.com/office/drawing/2014/main" val="2498033303"/>
                    </a:ext>
                  </a:extLst>
                </a:gridCol>
                <a:gridCol w="2263128">
                  <a:extLst>
                    <a:ext uri="{9D8B030D-6E8A-4147-A177-3AD203B41FA5}">
                      <a16:colId xmlns:a16="http://schemas.microsoft.com/office/drawing/2014/main" val="3339134915"/>
                    </a:ext>
                  </a:extLst>
                </a:gridCol>
                <a:gridCol w="1950342">
                  <a:extLst>
                    <a:ext uri="{9D8B030D-6E8A-4147-A177-3AD203B41FA5}">
                      <a16:colId xmlns:a16="http://schemas.microsoft.com/office/drawing/2014/main" val="2135648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err="1">
                          <a:latin typeface="+mj-lt"/>
                          <a:sym typeface="Times New Roman" panose="02020603050405020304" pitchFamily="18" charset="0"/>
                        </a:rPr>
                        <a:t>Lớp</a:t>
                      </a:r>
                      <a:endParaRPr lang="en-US" sz="2800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err="1">
                          <a:latin typeface="+mj-lt"/>
                          <a:sym typeface="Times New Roman" panose="02020603050405020304" pitchFamily="18" charset="0"/>
                        </a:rPr>
                        <a:t>Số</a:t>
                      </a:r>
                      <a:r>
                        <a:rPr lang="vi-VN" sz="2800" dirty="0">
                          <a:latin typeface="+mj-lt"/>
                          <a:sym typeface="Times New Roman" panose="02020603050405020304" pitchFamily="18" charset="0"/>
                        </a:rPr>
                        <a:t> phân </a:t>
                      </a:r>
                      <a:r>
                        <a:rPr lang="vi-VN" sz="2800" dirty="0" err="1">
                          <a:latin typeface="+mj-lt"/>
                          <a:sym typeface="Times New Roman" panose="02020603050405020304" pitchFamily="18" charset="0"/>
                        </a:rPr>
                        <a:t>lớp</a:t>
                      </a:r>
                      <a:endParaRPr lang="en-US" sz="2800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err="1">
                          <a:latin typeface="+mj-lt"/>
                          <a:sym typeface="Times New Roman" panose="02020603050405020304" pitchFamily="18" charset="0"/>
                        </a:rPr>
                        <a:t>Kí</a:t>
                      </a:r>
                      <a:r>
                        <a:rPr lang="vi-VN" sz="2800" dirty="0">
                          <a:latin typeface="+mj-lt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latin typeface="+mj-lt"/>
                          <a:sym typeface="Times New Roman" panose="02020603050405020304" pitchFamily="18" charset="0"/>
                        </a:rPr>
                        <a:t>hiệu</a:t>
                      </a:r>
                      <a:endParaRPr lang="en-US" sz="2800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458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err="1">
                          <a:latin typeface="+mj-lt"/>
                          <a:sym typeface="Times New Roman" panose="02020603050405020304" pitchFamily="18" charset="0"/>
                        </a:rPr>
                        <a:t>Lớp</a:t>
                      </a:r>
                      <a:r>
                        <a:rPr lang="vi-VN" sz="2800" dirty="0">
                          <a:latin typeface="+mj-lt"/>
                          <a:sym typeface="Times New Roman" panose="02020603050405020304" pitchFamily="18" charset="0"/>
                        </a:rPr>
                        <a:t> K </a:t>
                      </a:r>
                    </a:p>
                    <a:p>
                      <a:pPr algn="ctr"/>
                      <a:r>
                        <a:rPr lang="vi-VN" sz="2800" dirty="0">
                          <a:latin typeface="+mj-lt"/>
                          <a:sym typeface="Times New Roman" panose="02020603050405020304" pitchFamily="18" charset="0"/>
                        </a:rPr>
                        <a:t>(n = 1)</a:t>
                      </a:r>
                      <a:endParaRPr lang="en-US" sz="2800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  <a:sym typeface="Times New Roman" panose="02020603050405020304" pitchFamily="18" charset="0"/>
                        </a:rPr>
                        <a:t>1</a:t>
                      </a:r>
                      <a:endParaRPr lang="en-US" sz="3200" b="1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  <a:sym typeface="Times New Roman" panose="02020603050405020304" pitchFamily="18" charset="0"/>
                        </a:rPr>
                        <a:t>1s</a:t>
                      </a:r>
                      <a:endParaRPr lang="en-US" sz="3200" b="1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441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err="1">
                          <a:latin typeface="+mj-lt"/>
                          <a:sym typeface="Times New Roman" panose="02020603050405020304" pitchFamily="18" charset="0"/>
                        </a:rPr>
                        <a:t>Lớp</a:t>
                      </a:r>
                      <a:r>
                        <a:rPr lang="vi-VN" sz="2800" dirty="0">
                          <a:latin typeface="+mj-lt"/>
                          <a:sym typeface="Times New Roman" panose="02020603050405020304" pitchFamily="18" charset="0"/>
                        </a:rPr>
                        <a:t> L</a:t>
                      </a:r>
                    </a:p>
                    <a:p>
                      <a:pPr algn="ctr"/>
                      <a:r>
                        <a:rPr lang="vi-VN" sz="2800" dirty="0">
                          <a:latin typeface="+mj-lt"/>
                          <a:sym typeface="Times New Roman" panose="02020603050405020304" pitchFamily="18" charset="0"/>
                        </a:rPr>
                        <a:t>(n = 2)</a:t>
                      </a:r>
                      <a:endParaRPr lang="en-US" sz="2800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  <a:sym typeface="Times New Roman" panose="02020603050405020304" pitchFamily="18" charset="0"/>
                        </a:rPr>
                        <a:t>2</a:t>
                      </a:r>
                      <a:endParaRPr lang="en-US" sz="3200" b="1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  <a:sym typeface="Times New Roman" panose="02020603050405020304" pitchFamily="18" charset="0"/>
                        </a:rPr>
                        <a:t>2s, 2p</a:t>
                      </a:r>
                      <a:endParaRPr lang="en-US" sz="3200" b="1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653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err="1">
                          <a:latin typeface="+mj-lt"/>
                          <a:sym typeface="Times New Roman" panose="02020603050405020304" pitchFamily="18" charset="0"/>
                        </a:rPr>
                        <a:t>Lớp</a:t>
                      </a:r>
                      <a:r>
                        <a:rPr lang="vi-VN" sz="2800" dirty="0">
                          <a:latin typeface="+mj-lt"/>
                          <a:sym typeface="Times New Roman" panose="02020603050405020304" pitchFamily="18" charset="0"/>
                        </a:rPr>
                        <a:t> M </a:t>
                      </a:r>
                    </a:p>
                    <a:p>
                      <a:pPr algn="ctr"/>
                      <a:r>
                        <a:rPr lang="vi-VN" sz="2800" dirty="0">
                          <a:latin typeface="+mj-lt"/>
                          <a:sym typeface="Times New Roman" panose="02020603050405020304" pitchFamily="18" charset="0"/>
                        </a:rPr>
                        <a:t>(n = 3)</a:t>
                      </a:r>
                      <a:endParaRPr lang="en-US" sz="2800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  <a:sym typeface="Times New Roman" panose="02020603050405020304" pitchFamily="18" charset="0"/>
                        </a:rPr>
                        <a:t>3</a:t>
                      </a:r>
                      <a:endParaRPr lang="en-US" sz="3200" b="1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  <a:sym typeface="Times New Roman" panose="02020603050405020304" pitchFamily="18" charset="0"/>
                        </a:rPr>
                        <a:t>3s, 3p, 3d</a:t>
                      </a:r>
                      <a:endParaRPr lang="en-US" sz="3200" b="1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520897"/>
                  </a:ext>
                </a:extLst>
              </a:tr>
            </a:tbl>
          </a:graphicData>
        </a:graphic>
      </p:graphicFrame>
      <p:sp>
        <p:nvSpPr>
          <p:cNvPr id="10" name="文本框 21">
            <a:extLst>
              <a:ext uri="{FF2B5EF4-FFF2-40B4-BE49-F238E27FC236}">
                <a16:creationId xmlns:a16="http://schemas.microsoft.com/office/drawing/2014/main" id="{49575407-C44F-4C99-8854-88B7017BB11A}"/>
              </a:ext>
            </a:extLst>
          </p:cNvPr>
          <p:cNvSpPr txBox="1"/>
          <p:nvPr/>
        </p:nvSpPr>
        <p:spPr>
          <a:xfrm>
            <a:off x="8150703" y="2612542"/>
            <a:ext cx="3790576" cy="159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tên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kí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hiệu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tư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(n = 4)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924B26-3941-4379-A785-40A6E517D69E}"/>
              </a:ext>
            </a:extLst>
          </p:cNvPr>
          <p:cNvSpPr txBox="1"/>
          <p:nvPr/>
        </p:nvSpPr>
        <p:spPr>
          <a:xfrm>
            <a:off x="145365" y="2119367"/>
            <a:ext cx="73697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kí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hiệu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en-US" sz="2800" b="1" i="1" dirty="0"/>
          </a:p>
        </p:txBody>
      </p:sp>
      <p:pic>
        <p:nvPicPr>
          <p:cNvPr id="15" name="Picture 14" descr="High Five Bee">
            <a:extLst>
              <a:ext uri="{FF2B5EF4-FFF2-40B4-BE49-F238E27FC236}">
                <a16:creationId xmlns:a16="http://schemas.microsoft.com/office/drawing/2014/main" id="{B43D052E-8936-4B3D-ABB8-BD74C90E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7948" y="655162"/>
            <a:ext cx="983331" cy="9833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897432-7FA2-4F45-9F9B-1A78E21839D8}"/>
              </a:ext>
            </a:extLst>
          </p:cNvPr>
          <p:cNvSpPr txBox="1"/>
          <p:nvPr/>
        </p:nvSpPr>
        <p:spPr>
          <a:xfrm>
            <a:off x="6984789" y="4606613"/>
            <a:ext cx="5061846" cy="11567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thứ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tư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(n = 4)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gọi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4s, 4p, 4d, 4f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EF94D5-9E43-186D-F1FE-7054D01A9371}"/>
              </a:ext>
            </a:extLst>
          </p:cNvPr>
          <p:cNvSpPr txBox="1"/>
          <p:nvPr/>
        </p:nvSpPr>
        <p:spPr>
          <a:xfrm>
            <a:off x="1275114" y="240076"/>
            <a:ext cx="464702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pic>
        <p:nvPicPr>
          <p:cNvPr id="12" name="Picture 2" descr="Thời điểm phát sinh tư cách thành viên của công ty trách nhiệm hữu hạn">
            <a:extLst>
              <a:ext uri="{FF2B5EF4-FFF2-40B4-BE49-F238E27FC236}">
                <a16:creationId xmlns:a16="http://schemas.microsoft.com/office/drawing/2014/main" id="{D2A9A161-27A8-398F-92F0-CC2765E1F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33" y="2718820"/>
            <a:ext cx="1271270" cy="125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03295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/>
      <p:bldP spid="14" grpId="0"/>
      <p:bldP spid="1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15" name="文本框 21">
            <a:extLst>
              <a:ext uri="{FF2B5EF4-FFF2-40B4-BE49-F238E27FC236}">
                <a16:creationId xmlns:a16="http://schemas.microsoft.com/office/drawing/2014/main" id="{A3AEB43E-8DEC-4C33-B745-1BDBE420728F}"/>
              </a:ext>
            </a:extLst>
          </p:cNvPr>
          <p:cNvSpPr txBox="1"/>
          <p:nvPr/>
        </p:nvSpPr>
        <p:spPr>
          <a:xfrm>
            <a:off x="1484140" y="5198946"/>
            <a:ext cx="6593120" cy="59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1s</a:t>
            </a:r>
            <a:r>
              <a:rPr lang="en-US" altLang="zh-CN" sz="28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2p</a:t>
            </a:r>
            <a:r>
              <a:rPr lang="en-US" altLang="zh-CN" sz="28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3d</a:t>
            </a:r>
            <a:r>
              <a:rPr lang="en-US" altLang="zh-CN" sz="28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</a:t>
            </a:r>
          </a:p>
        </p:txBody>
      </p:sp>
      <p:sp>
        <p:nvSpPr>
          <p:cNvPr id="16" name="文本框 21">
            <a:extLst>
              <a:ext uri="{FF2B5EF4-FFF2-40B4-BE49-F238E27FC236}">
                <a16:creationId xmlns:a16="http://schemas.microsoft.com/office/drawing/2014/main" id="{A932DCED-88E2-4155-8137-BB0145B6706C}"/>
              </a:ext>
            </a:extLst>
          </p:cNvPr>
          <p:cNvSpPr txBox="1"/>
          <p:nvPr/>
        </p:nvSpPr>
        <p:spPr>
          <a:xfrm>
            <a:off x="341767" y="4052303"/>
            <a:ext cx="11508465" cy="11567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ở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mỗi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được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biểu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diễn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bằng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chỉ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trên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bên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phải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kí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hiệu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80062EAE-5CE3-47BB-8095-36FC6BA1A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575920"/>
              </p:ext>
            </p:extLst>
          </p:nvPr>
        </p:nvGraphicFramePr>
        <p:xfrm>
          <a:off x="2789684" y="1188301"/>
          <a:ext cx="783511" cy="713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51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77209ED-F449-421F-96A8-55FDBD238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900513"/>
              </p:ext>
            </p:extLst>
          </p:nvPr>
        </p:nvGraphicFramePr>
        <p:xfrm>
          <a:off x="7426812" y="1191683"/>
          <a:ext cx="1956339" cy="713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3E87BEB-980F-416E-8CF6-BC24E0872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260821"/>
              </p:ext>
            </p:extLst>
          </p:nvPr>
        </p:nvGraphicFramePr>
        <p:xfrm>
          <a:off x="1615472" y="2586678"/>
          <a:ext cx="3545055" cy="749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011">
                  <a:extLst>
                    <a:ext uri="{9D8B030D-6E8A-4147-A177-3AD203B41FA5}">
                      <a16:colId xmlns:a16="http://schemas.microsoft.com/office/drawing/2014/main" val="2474775218"/>
                    </a:ext>
                  </a:extLst>
                </a:gridCol>
                <a:gridCol w="709011">
                  <a:extLst>
                    <a:ext uri="{9D8B030D-6E8A-4147-A177-3AD203B41FA5}">
                      <a16:colId xmlns:a16="http://schemas.microsoft.com/office/drawing/2014/main" val="1711203335"/>
                    </a:ext>
                  </a:extLst>
                </a:gridCol>
                <a:gridCol w="709011">
                  <a:extLst>
                    <a:ext uri="{9D8B030D-6E8A-4147-A177-3AD203B41FA5}">
                      <a16:colId xmlns:a16="http://schemas.microsoft.com/office/drawing/2014/main" val="606514339"/>
                    </a:ext>
                  </a:extLst>
                </a:gridCol>
                <a:gridCol w="709011">
                  <a:extLst>
                    <a:ext uri="{9D8B030D-6E8A-4147-A177-3AD203B41FA5}">
                      <a16:colId xmlns:a16="http://schemas.microsoft.com/office/drawing/2014/main" val="253513682"/>
                    </a:ext>
                  </a:extLst>
                </a:gridCol>
                <a:gridCol w="709011">
                  <a:extLst>
                    <a:ext uri="{9D8B030D-6E8A-4147-A177-3AD203B41FA5}">
                      <a16:colId xmlns:a16="http://schemas.microsoft.com/office/drawing/2014/main" val="2002379837"/>
                    </a:ext>
                  </a:extLst>
                </a:gridCol>
              </a:tblGrid>
              <a:tr h="749227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28531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122D6BE-023F-4340-B104-3251A242A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889634"/>
              </p:ext>
            </p:extLst>
          </p:nvPr>
        </p:nvGraphicFramePr>
        <p:xfrm>
          <a:off x="6405834" y="2629694"/>
          <a:ext cx="4698617" cy="749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31">
                  <a:extLst>
                    <a:ext uri="{9D8B030D-6E8A-4147-A177-3AD203B41FA5}">
                      <a16:colId xmlns:a16="http://schemas.microsoft.com/office/drawing/2014/main" val="2635880605"/>
                    </a:ext>
                  </a:extLst>
                </a:gridCol>
                <a:gridCol w="671231">
                  <a:extLst>
                    <a:ext uri="{9D8B030D-6E8A-4147-A177-3AD203B41FA5}">
                      <a16:colId xmlns:a16="http://schemas.microsoft.com/office/drawing/2014/main" val="4007290777"/>
                    </a:ext>
                  </a:extLst>
                </a:gridCol>
                <a:gridCol w="671231">
                  <a:extLst>
                    <a:ext uri="{9D8B030D-6E8A-4147-A177-3AD203B41FA5}">
                      <a16:colId xmlns:a16="http://schemas.microsoft.com/office/drawing/2014/main" val="3919907596"/>
                    </a:ext>
                  </a:extLst>
                </a:gridCol>
                <a:gridCol w="671231">
                  <a:extLst>
                    <a:ext uri="{9D8B030D-6E8A-4147-A177-3AD203B41FA5}">
                      <a16:colId xmlns:a16="http://schemas.microsoft.com/office/drawing/2014/main" val="2195686354"/>
                    </a:ext>
                  </a:extLst>
                </a:gridCol>
                <a:gridCol w="671231">
                  <a:extLst>
                    <a:ext uri="{9D8B030D-6E8A-4147-A177-3AD203B41FA5}">
                      <a16:colId xmlns:a16="http://schemas.microsoft.com/office/drawing/2014/main" val="844287958"/>
                    </a:ext>
                  </a:extLst>
                </a:gridCol>
                <a:gridCol w="671231">
                  <a:extLst>
                    <a:ext uri="{9D8B030D-6E8A-4147-A177-3AD203B41FA5}">
                      <a16:colId xmlns:a16="http://schemas.microsoft.com/office/drawing/2014/main" val="231156991"/>
                    </a:ext>
                  </a:extLst>
                </a:gridCol>
                <a:gridCol w="671231">
                  <a:extLst>
                    <a:ext uri="{9D8B030D-6E8A-4147-A177-3AD203B41FA5}">
                      <a16:colId xmlns:a16="http://schemas.microsoft.com/office/drawing/2014/main" val="1314661044"/>
                    </a:ext>
                  </a:extLst>
                </a:gridCol>
              </a:tblGrid>
              <a:tr h="749227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695628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4FE6F2E-F48B-4B4B-886E-4F2FAB63130D}"/>
              </a:ext>
            </a:extLst>
          </p:cNvPr>
          <p:cNvSpPr txBox="1"/>
          <p:nvPr/>
        </p:nvSpPr>
        <p:spPr>
          <a:xfrm>
            <a:off x="1921558" y="1892836"/>
            <a:ext cx="3039715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ns (1 AO)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F5DF90-4EFA-47F8-9580-1CE10BB83F72}"/>
              </a:ext>
            </a:extLst>
          </p:cNvPr>
          <p:cNvSpPr txBox="1"/>
          <p:nvPr/>
        </p:nvSpPr>
        <p:spPr>
          <a:xfrm>
            <a:off x="7087191" y="1917427"/>
            <a:ext cx="3335902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np (3 AO)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6C81F7-E752-4777-8E8C-3DC3F7738804}"/>
              </a:ext>
            </a:extLst>
          </p:cNvPr>
          <p:cNvSpPr txBox="1"/>
          <p:nvPr/>
        </p:nvSpPr>
        <p:spPr>
          <a:xfrm>
            <a:off x="1836117" y="3423525"/>
            <a:ext cx="3103764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nd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(5 AO)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4215CF-DD2B-4A40-9FC7-3DB29D19661F}"/>
              </a:ext>
            </a:extLst>
          </p:cNvPr>
          <p:cNvSpPr txBox="1"/>
          <p:nvPr/>
        </p:nvSpPr>
        <p:spPr>
          <a:xfrm>
            <a:off x="7250882" y="3393242"/>
            <a:ext cx="3008520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nf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(7 AO)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E5F38B-A52C-3302-BE34-271B698DD5FD}"/>
              </a:ext>
            </a:extLst>
          </p:cNvPr>
          <p:cNvSpPr txBox="1"/>
          <p:nvPr/>
        </p:nvSpPr>
        <p:spPr>
          <a:xfrm>
            <a:off x="277595" y="5934875"/>
            <a:ext cx="8880473" cy="5965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tối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đa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được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gọi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bão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hòa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AC5989-619D-C7F0-26A4-790A7AF950FC}"/>
              </a:ext>
            </a:extLst>
          </p:cNvPr>
          <p:cNvSpPr txBox="1"/>
          <p:nvPr/>
        </p:nvSpPr>
        <p:spPr>
          <a:xfrm>
            <a:off x="1134823" y="170732"/>
            <a:ext cx="464702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3AC60B-22BF-0A7E-1D00-6CDA37B48131}"/>
              </a:ext>
            </a:extLst>
          </p:cNvPr>
          <p:cNvSpPr txBox="1"/>
          <p:nvPr/>
        </p:nvSpPr>
        <p:spPr>
          <a:xfrm>
            <a:off x="6031828" y="393552"/>
            <a:ext cx="5587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 err="1">
                <a:latin typeface="+mj-lt"/>
              </a:rPr>
              <a:t>Số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lượng</a:t>
            </a:r>
            <a:r>
              <a:rPr lang="vi-VN" sz="2800" b="1" dirty="0">
                <a:latin typeface="+mj-lt"/>
              </a:rPr>
              <a:t> AO trong </a:t>
            </a:r>
            <a:r>
              <a:rPr lang="vi-VN" sz="2800" b="1" dirty="0" err="1">
                <a:latin typeface="+mj-lt"/>
              </a:rPr>
              <a:t>mỗi</a:t>
            </a:r>
            <a:r>
              <a:rPr lang="vi-VN" sz="2800" b="1" dirty="0">
                <a:latin typeface="+mj-lt"/>
              </a:rPr>
              <a:t> phân </a:t>
            </a:r>
            <a:r>
              <a:rPr lang="vi-VN" sz="2800" b="1" dirty="0" err="1">
                <a:latin typeface="+mj-lt"/>
              </a:rPr>
              <a:t>lớp</a:t>
            </a:r>
            <a:endParaRPr lang="vi-VN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614439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8" grpId="0"/>
      <p:bldP spid="19" grpId="0"/>
      <p:bldP spid="20" grpId="0"/>
      <p:bldP spid="21" grpId="0"/>
      <p:bldP spid="23" grpId="0" animBg="1"/>
      <p:bldP spid="22" grpId="0" animBg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1779</Words>
  <PresentationFormat>Widescreen</PresentationFormat>
  <Paragraphs>255</Paragraphs>
  <Slides>33</Slides>
  <Notes>24</Notes>
  <HiddenSlides>0</HiddenSlides>
  <MMClips>32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Barlow Condensed ExtraBold</vt:lpstr>
      <vt:lpstr>Source Sans Pro Black</vt:lpstr>
      <vt:lpstr>Calibri</vt:lpstr>
      <vt:lpstr>Dosis ExtraBold</vt:lpstr>
      <vt:lpstr>Times New Roman</vt:lpstr>
      <vt:lpstr>Cambria Math</vt:lpstr>
      <vt:lpstr>Calibri Light</vt:lpstr>
      <vt:lpstr>Baguet Script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2017-03-24T06:12:57Z</dcterms:created>
  <dcterms:modified xsi:type="dcterms:W3CDTF">2022-06-12T16:49:42Z</dcterms:modified>
</cp:coreProperties>
</file>