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mp3" ContentType="audio/unknown"/>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302" r:id="rId2"/>
    <p:sldId id="262" r:id="rId3"/>
    <p:sldId id="298" r:id="rId4"/>
    <p:sldId id="263" r:id="rId5"/>
    <p:sldId id="300" r:id="rId6"/>
    <p:sldId id="265" r:id="rId7"/>
    <p:sldId id="266" r:id="rId8"/>
    <p:sldId id="267" r:id="rId9"/>
    <p:sldId id="291" r:id="rId10"/>
    <p:sldId id="268" r:id="rId11"/>
    <p:sldId id="280" r:id="rId12"/>
    <p:sldId id="270" r:id="rId13"/>
    <p:sldId id="293" r:id="rId14"/>
    <p:sldId id="278" r:id="rId15"/>
    <p:sldId id="279" r:id="rId16"/>
    <p:sldId id="296" r:id="rId17"/>
    <p:sldId id="295" r:id="rId18"/>
    <p:sldId id="271" r:id="rId19"/>
    <p:sldId id="272" r:id="rId20"/>
    <p:sldId id="284" r:id="rId21"/>
    <p:sldId id="286" r:id="rId22"/>
    <p:sldId id="287" r:id="rId23"/>
    <p:sldId id="304"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60" d="100"/>
          <a:sy n="60" d="100"/>
        </p:scale>
        <p:origin x="-979" y="197"/>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3560A9-74B1-4912-ABFC-92B800136BAA}" type="datetimeFigureOut">
              <a:rPr lang="en-US" smtClean="0"/>
              <a:pPr/>
              <a:t>7/6/2021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130EDB-854A-47F8-B2D4-74F9022B90C8}" type="slidenum">
              <a:rPr lang="en-US" smtClean="0"/>
              <a:pPr/>
              <a:t>‹#›</a:t>
            </a:fld>
            <a:endParaRPr lang="en-US"/>
          </a:p>
        </p:txBody>
      </p:sp>
    </p:spTree>
    <p:extLst>
      <p:ext uri="{BB962C8B-B14F-4D97-AF65-F5344CB8AC3E}">
        <p14:creationId xmlns:p14="http://schemas.microsoft.com/office/powerpoint/2010/main" xmlns="" val="11620781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57b68ffdf2_2_85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57b68ffdf2_2_8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08A1AB8-4855-4AE8-99C8-C69F8E9073DF}" type="datetimeFigureOut">
              <a:rPr lang="en-US" smtClean="0"/>
              <a:pPr/>
              <a:t>7/6/2021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6895B4-AD98-455D-8FEF-5A7E9F6DF237}" type="slidenum">
              <a:rPr lang="en-US" smtClean="0"/>
              <a:pPr/>
              <a:t>‹#›</a:t>
            </a:fld>
            <a:endParaRPr lang="en-US"/>
          </a:p>
        </p:txBody>
      </p:sp>
    </p:spTree>
    <p:extLst>
      <p:ext uri="{BB962C8B-B14F-4D97-AF65-F5344CB8AC3E}">
        <p14:creationId xmlns:p14="http://schemas.microsoft.com/office/powerpoint/2010/main" xmlns="" val="42826738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8A1AB8-4855-4AE8-99C8-C69F8E9073DF}" type="datetimeFigureOut">
              <a:rPr lang="en-US" smtClean="0"/>
              <a:pPr/>
              <a:t>7/6/2021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6895B4-AD98-455D-8FEF-5A7E9F6DF237}" type="slidenum">
              <a:rPr lang="en-US" smtClean="0"/>
              <a:pPr/>
              <a:t>‹#›</a:t>
            </a:fld>
            <a:endParaRPr lang="en-US"/>
          </a:p>
        </p:txBody>
      </p:sp>
    </p:spTree>
    <p:extLst>
      <p:ext uri="{BB962C8B-B14F-4D97-AF65-F5344CB8AC3E}">
        <p14:creationId xmlns:p14="http://schemas.microsoft.com/office/powerpoint/2010/main" xmlns="" val="11332267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8A1AB8-4855-4AE8-99C8-C69F8E9073DF}" type="datetimeFigureOut">
              <a:rPr lang="en-US" smtClean="0"/>
              <a:pPr/>
              <a:t>7/6/2021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6895B4-AD98-455D-8FEF-5A7E9F6DF237}" type="slidenum">
              <a:rPr lang="en-US" smtClean="0"/>
              <a:pPr/>
              <a:t>‹#›</a:t>
            </a:fld>
            <a:endParaRPr lang="en-US"/>
          </a:p>
        </p:txBody>
      </p:sp>
    </p:spTree>
    <p:extLst>
      <p:ext uri="{BB962C8B-B14F-4D97-AF65-F5344CB8AC3E}">
        <p14:creationId xmlns:p14="http://schemas.microsoft.com/office/powerpoint/2010/main" xmlns="" val="26303116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CONTENT">
  <p:cSld name="TITLE + CONTENT">
    <p:spTree>
      <p:nvGrpSpPr>
        <p:cNvPr id="1" name="Shape 20"/>
        <p:cNvGrpSpPr/>
        <p:nvPr/>
      </p:nvGrpSpPr>
      <p:grpSpPr>
        <a:xfrm>
          <a:off x="0" y="0"/>
          <a:ext cx="0" cy="0"/>
          <a:chOff x="0" y="0"/>
          <a:chExt cx="0" cy="0"/>
        </a:xfrm>
      </p:grpSpPr>
      <p:sp>
        <p:nvSpPr>
          <p:cNvPr id="21" name="Google Shape;21;p4"/>
          <p:cNvSpPr txBox="1">
            <a:spLocks noGrp="1"/>
          </p:cNvSpPr>
          <p:nvPr>
            <p:ph type="subTitle" idx="1"/>
          </p:nvPr>
        </p:nvSpPr>
        <p:spPr>
          <a:xfrm flipH="1">
            <a:off x="2848475" y="3017700"/>
            <a:ext cx="3447000" cy="1147200"/>
          </a:xfrm>
          <a:prstGeom prst="rect">
            <a:avLst/>
          </a:prstGeom>
        </p:spPr>
        <p:txBody>
          <a:bodyPr spcFirstLastPara="1" wrap="square" lIns="91425" tIns="91425" rIns="91425" bIns="91425" anchor="b" anchorCtr="0">
            <a:noAutofit/>
          </a:bodyPr>
          <a:lstStyle>
            <a:lvl1pPr lvl="0" algn="ctr">
              <a:lnSpc>
                <a:spcPct val="100000"/>
              </a:lnSpc>
              <a:spcBef>
                <a:spcPts val="0"/>
              </a:spcBef>
              <a:spcAft>
                <a:spcPts val="0"/>
              </a:spcAft>
              <a:buNone/>
              <a:defRPr sz="1400">
                <a:solidFill>
                  <a:srgbClr val="466269"/>
                </a:solidFill>
              </a:defRPr>
            </a:lvl1pPr>
            <a:lvl2pPr lvl="1">
              <a:lnSpc>
                <a:spcPct val="100000"/>
              </a:lnSpc>
              <a:spcBef>
                <a:spcPts val="1600"/>
              </a:spcBef>
              <a:spcAft>
                <a:spcPts val="0"/>
              </a:spcAft>
              <a:buNone/>
              <a:defRPr sz="1400">
                <a:solidFill>
                  <a:srgbClr val="466269"/>
                </a:solidFill>
              </a:defRPr>
            </a:lvl2pPr>
            <a:lvl3pPr lvl="2">
              <a:lnSpc>
                <a:spcPct val="100000"/>
              </a:lnSpc>
              <a:spcBef>
                <a:spcPts val="1600"/>
              </a:spcBef>
              <a:spcAft>
                <a:spcPts val="0"/>
              </a:spcAft>
              <a:buNone/>
              <a:defRPr sz="1400">
                <a:solidFill>
                  <a:srgbClr val="466269"/>
                </a:solidFill>
              </a:defRPr>
            </a:lvl3pPr>
            <a:lvl4pPr lvl="3">
              <a:lnSpc>
                <a:spcPct val="100000"/>
              </a:lnSpc>
              <a:spcBef>
                <a:spcPts val="1600"/>
              </a:spcBef>
              <a:spcAft>
                <a:spcPts val="0"/>
              </a:spcAft>
              <a:buNone/>
              <a:defRPr sz="1400">
                <a:solidFill>
                  <a:srgbClr val="466269"/>
                </a:solidFill>
              </a:defRPr>
            </a:lvl4pPr>
            <a:lvl5pPr lvl="4">
              <a:lnSpc>
                <a:spcPct val="100000"/>
              </a:lnSpc>
              <a:spcBef>
                <a:spcPts val="1600"/>
              </a:spcBef>
              <a:spcAft>
                <a:spcPts val="0"/>
              </a:spcAft>
              <a:buNone/>
              <a:defRPr sz="1400">
                <a:solidFill>
                  <a:srgbClr val="466269"/>
                </a:solidFill>
              </a:defRPr>
            </a:lvl5pPr>
            <a:lvl6pPr lvl="5">
              <a:lnSpc>
                <a:spcPct val="100000"/>
              </a:lnSpc>
              <a:spcBef>
                <a:spcPts val="1600"/>
              </a:spcBef>
              <a:spcAft>
                <a:spcPts val="0"/>
              </a:spcAft>
              <a:buNone/>
              <a:defRPr sz="1400">
                <a:solidFill>
                  <a:srgbClr val="466269"/>
                </a:solidFill>
              </a:defRPr>
            </a:lvl6pPr>
            <a:lvl7pPr lvl="6">
              <a:lnSpc>
                <a:spcPct val="100000"/>
              </a:lnSpc>
              <a:spcBef>
                <a:spcPts val="1600"/>
              </a:spcBef>
              <a:spcAft>
                <a:spcPts val="0"/>
              </a:spcAft>
              <a:buNone/>
              <a:defRPr sz="1400">
                <a:solidFill>
                  <a:srgbClr val="466269"/>
                </a:solidFill>
              </a:defRPr>
            </a:lvl7pPr>
            <a:lvl8pPr lvl="7">
              <a:lnSpc>
                <a:spcPct val="100000"/>
              </a:lnSpc>
              <a:spcBef>
                <a:spcPts val="1600"/>
              </a:spcBef>
              <a:spcAft>
                <a:spcPts val="0"/>
              </a:spcAft>
              <a:buNone/>
              <a:defRPr sz="1400">
                <a:solidFill>
                  <a:srgbClr val="466269"/>
                </a:solidFill>
              </a:defRPr>
            </a:lvl8pPr>
            <a:lvl9pPr lvl="8">
              <a:lnSpc>
                <a:spcPct val="100000"/>
              </a:lnSpc>
              <a:spcBef>
                <a:spcPts val="1600"/>
              </a:spcBef>
              <a:spcAft>
                <a:spcPts val="1600"/>
              </a:spcAft>
              <a:buNone/>
              <a:defRPr sz="1400">
                <a:solidFill>
                  <a:srgbClr val="466269"/>
                </a:solidFill>
              </a:defRPr>
            </a:lvl9pPr>
          </a:lstStyle>
          <a:p>
            <a:endParaRPr/>
          </a:p>
        </p:txBody>
      </p:sp>
      <p:sp>
        <p:nvSpPr>
          <p:cNvPr id="22" name="Google Shape;22;p4"/>
          <p:cNvSpPr txBox="1">
            <a:spLocks noGrp="1"/>
          </p:cNvSpPr>
          <p:nvPr>
            <p:ph type="ctrTitle"/>
          </p:nvPr>
        </p:nvSpPr>
        <p:spPr>
          <a:xfrm>
            <a:off x="1420950" y="2137767"/>
            <a:ext cx="63021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466269"/>
              </a:buClr>
              <a:buSzPts val="2600"/>
              <a:buNone/>
              <a:defRPr sz="2600">
                <a:solidFill>
                  <a:srgbClr val="466269"/>
                </a:solidFill>
              </a:defRPr>
            </a:lvl1pPr>
            <a:lvl2pPr lvl="1" algn="ctr" rtl="0">
              <a:spcBef>
                <a:spcPts val="0"/>
              </a:spcBef>
              <a:spcAft>
                <a:spcPts val="0"/>
              </a:spcAft>
              <a:buClr>
                <a:srgbClr val="466269"/>
              </a:buClr>
              <a:buSzPts val="2600"/>
              <a:buNone/>
              <a:defRPr sz="2600">
                <a:solidFill>
                  <a:srgbClr val="466269"/>
                </a:solidFill>
              </a:defRPr>
            </a:lvl2pPr>
            <a:lvl3pPr lvl="2" algn="ctr" rtl="0">
              <a:spcBef>
                <a:spcPts val="0"/>
              </a:spcBef>
              <a:spcAft>
                <a:spcPts val="0"/>
              </a:spcAft>
              <a:buClr>
                <a:srgbClr val="466269"/>
              </a:buClr>
              <a:buSzPts val="2600"/>
              <a:buNone/>
              <a:defRPr sz="2600">
                <a:solidFill>
                  <a:srgbClr val="466269"/>
                </a:solidFill>
              </a:defRPr>
            </a:lvl3pPr>
            <a:lvl4pPr lvl="3" algn="ctr" rtl="0">
              <a:spcBef>
                <a:spcPts val="0"/>
              </a:spcBef>
              <a:spcAft>
                <a:spcPts val="0"/>
              </a:spcAft>
              <a:buClr>
                <a:srgbClr val="466269"/>
              </a:buClr>
              <a:buSzPts val="2600"/>
              <a:buNone/>
              <a:defRPr sz="2600">
                <a:solidFill>
                  <a:srgbClr val="466269"/>
                </a:solidFill>
              </a:defRPr>
            </a:lvl4pPr>
            <a:lvl5pPr lvl="4" algn="ctr" rtl="0">
              <a:spcBef>
                <a:spcPts val="0"/>
              </a:spcBef>
              <a:spcAft>
                <a:spcPts val="0"/>
              </a:spcAft>
              <a:buClr>
                <a:srgbClr val="466269"/>
              </a:buClr>
              <a:buSzPts val="2600"/>
              <a:buNone/>
              <a:defRPr sz="2600">
                <a:solidFill>
                  <a:srgbClr val="466269"/>
                </a:solidFill>
              </a:defRPr>
            </a:lvl5pPr>
            <a:lvl6pPr lvl="5" algn="ctr" rtl="0">
              <a:spcBef>
                <a:spcPts val="0"/>
              </a:spcBef>
              <a:spcAft>
                <a:spcPts val="0"/>
              </a:spcAft>
              <a:buClr>
                <a:srgbClr val="466269"/>
              </a:buClr>
              <a:buSzPts val="2600"/>
              <a:buNone/>
              <a:defRPr sz="2600">
                <a:solidFill>
                  <a:srgbClr val="466269"/>
                </a:solidFill>
              </a:defRPr>
            </a:lvl6pPr>
            <a:lvl7pPr lvl="6" algn="ctr" rtl="0">
              <a:spcBef>
                <a:spcPts val="0"/>
              </a:spcBef>
              <a:spcAft>
                <a:spcPts val="0"/>
              </a:spcAft>
              <a:buClr>
                <a:srgbClr val="466269"/>
              </a:buClr>
              <a:buSzPts val="2600"/>
              <a:buNone/>
              <a:defRPr sz="2600">
                <a:solidFill>
                  <a:srgbClr val="466269"/>
                </a:solidFill>
              </a:defRPr>
            </a:lvl7pPr>
            <a:lvl8pPr lvl="7" algn="ctr" rtl="0">
              <a:spcBef>
                <a:spcPts val="0"/>
              </a:spcBef>
              <a:spcAft>
                <a:spcPts val="0"/>
              </a:spcAft>
              <a:buClr>
                <a:srgbClr val="466269"/>
              </a:buClr>
              <a:buSzPts val="2600"/>
              <a:buNone/>
              <a:defRPr sz="2600">
                <a:solidFill>
                  <a:srgbClr val="466269"/>
                </a:solidFill>
              </a:defRPr>
            </a:lvl8pPr>
            <a:lvl9pPr lvl="8" algn="ctr" rtl="0">
              <a:spcBef>
                <a:spcPts val="0"/>
              </a:spcBef>
              <a:spcAft>
                <a:spcPts val="0"/>
              </a:spcAft>
              <a:buClr>
                <a:srgbClr val="466269"/>
              </a:buClr>
              <a:buSzPts val="2600"/>
              <a:buNone/>
              <a:defRPr sz="2600">
                <a:solidFill>
                  <a:srgbClr val="466269"/>
                </a:solidFill>
              </a:defRPr>
            </a:lvl9pPr>
          </a:lstStyle>
          <a:p>
            <a:endParaRPr/>
          </a:p>
        </p:txBody>
      </p:sp>
    </p:spTree>
    <p:extLst>
      <p:ext uri="{BB962C8B-B14F-4D97-AF65-F5344CB8AC3E}">
        <p14:creationId xmlns:p14="http://schemas.microsoft.com/office/powerpoint/2010/main" xmlns="" val="1991160607"/>
      </p:ext>
    </p:extLst>
  </p:cSld>
  <p:clrMapOvr>
    <a:masterClrMapping/>
  </p:clrMapOvr>
  <p:extLst mod="1">
    <p:ext uri="{DCECCB84-F9BA-43D5-87BE-67443E8EF086}">
      <p15:sldGuideLst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381">
          <p15:clr>
            <a:srgbClr val="FA7B17"/>
          </p15:clr>
        </p15:guide>
        <p15:guide id="2" orient="horz" pos="1448">
          <p15:clr>
            <a:srgbClr val="FA7B17"/>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8A1AB8-4855-4AE8-99C8-C69F8E9073DF}" type="datetimeFigureOut">
              <a:rPr lang="en-US" smtClean="0"/>
              <a:pPr/>
              <a:t>7/6/2021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6895B4-AD98-455D-8FEF-5A7E9F6DF237}" type="slidenum">
              <a:rPr lang="en-US" smtClean="0"/>
              <a:pPr/>
              <a:t>‹#›</a:t>
            </a:fld>
            <a:endParaRPr lang="en-US"/>
          </a:p>
        </p:txBody>
      </p:sp>
    </p:spTree>
    <p:extLst>
      <p:ext uri="{BB962C8B-B14F-4D97-AF65-F5344CB8AC3E}">
        <p14:creationId xmlns:p14="http://schemas.microsoft.com/office/powerpoint/2010/main" xmlns="" val="2301135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08A1AB8-4855-4AE8-99C8-C69F8E9073DF}" type="datetimeFigureOut">
              <a:rPr lang="en-US" smtClean="0"/>
              <a:pPr/>
              <a:t>7/6/2021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6895B4-AD98-455D-8FEF-5A7E9F6DF237}" type="slidenum">
              <a:rPr lang="en-US" smtClean="0"/>
              <a:pPr/>
              <a:t>‹#›</a:t>
            </a:fld>
            <a:endParaRPr lang="en-US"/>
          </a:p>
        </p:txBody>
      </p:sp>
    </p:spTree>
    <p:extLst>
      <p:ext uri="{BB962C8B-B14F-4D97-AF65-F5344CB8AC3E}">
        <p14:creationId xmlns:p14="http://schemas.microsoft.com/office/powerpoint/2010/main" xmlns="" val="2370008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08A1AB8-4855-4AE8-99C8-C69F8E9073DF}" type="datetimeFigureOut">
              <a:rPr lang="en-US" smtClean="0"/>
              <a:pPr/>
              <a:t>7/6/2021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6895B4-AD98-455D-8FEF-5A7E9F6DF237}" type="slidenum">
              <a:rPr lang="en-US" smtClean="0"/>
              <a:pPr/>
              <a:t>‹#›</a:t>
            </a:fld>
            <a:endParaRPr lang="en-US"/>
          </a:p>
        </p:txBody>
      </p:sp>
    </p:spTree>
    <p:extLst>
      <p:ext uri="{BB962C8B-B14F-4D97-AF65-F5344CB8AC3E}">
        <p14:creationId xmlns:p14="http://schemas.microsoft.com/office/powerpoint/2010/main" xmlns="" val="868213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08A1AB8-4855-4AE8-99C8-C69F8E9073DF}" type="datetimeFigureOut">
              <a:rPr lang="en-US" smtClean="0"/>
              <a:pPr/>
              <a:t>7/6/2021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6895B4-AD98-455D-8FEF-5A7E9F6DF237}" type="slidenum">
              <a:rPr lang="en-US" smtClean="0"/>
              <a:pPr/>
              <a:t>‹#›</a:t>
            </a:fld>
            <a:endParaRPr lang="en-US"/>
          </a:p>
        </p:txBody>
      </p:sp>
    </p:spTree>
    <p:extLst>
      <p:ext uri="{BB962C8B-B14F-4D97-AF65-F5344CB8AC3E}">
        <p14:creationId xmlns:p14="http://schemas.microsoft.com/office/powerpoint/2010/main" xmlns="" val="2295190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08A1AB8-4855-4AE8-99C8-C69F8E9073DF}" type="datetimeFigureOut">
              <a:rPr lang="en-US" smtClean="0"/>
              <a:pPr/>
              <a:t>7/6/2021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6895B4-AD98-455D-8FEF-5A7E9F6DF237}" type="slidenum">
              <a:rPr lang="en-US" smtClean="0"/>
              <a:pPr/>
              <a:t>‹#›</a:t>
            </a:fld>
            <a:endParaRPr lang="en-US"/>
          </a:p>
        </p:txBody>
      </p:sp>
    </p:spTree>
    <p:extLst>
      <p:ext uri="{BB962C8B-B14F-4D97-AF65-F5344CB8AC3E}">
        <p14:creationId xmlns:p14="http://schemas.microsoft.com/office/powerpoint/2010/main" xmlns="" val="26965260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8A1AB8-4855-4AE8-99C8-C69F8E9073DF}" type="datetimeFigureOut">
              <a:rPr lang="en-US" smtClean="0"/>
              <a:pPr/>
              <a:t>7/6/2021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6895B4-AD98-455D-8FEF-5A7E9F6DF237}" type="slidenum">
              <a:rPr lang="en-US" smtClean="0"/>
              <a:pPr/>
              <a:t>‹#›</a:t>
            </a:fld>
            <a:endParaRPr lang="en-US"/>
          </a:p>
        </p:txBody>
      </p:sp>
    </p:spTree>
    <p:extLst>
      <p:ext uri="{BB962C8B-B14F-4D97-AF65-F5344CB8AC3E}">
        <p14:creationId xmlns:p14="http://schemas.microsoft.com/office/powerpoint/2010/main" xmlns="" val="3731641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8A1AB8-4855-4AE8-99C8-C69F8E9073DF}" type="datetimeFigureOut">
              <a:rPr lang="en-US" smtClean="0"/>
              <a:pPr/>
              <a:t>7/6/2021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6895B4-AD98-455D-8FEF-5A7E9F6DF237}" type="slidenum">
              <a:rPr lang="en-US" smtClean="0"/>
              <a:pPr/>
              <a:t>‹#›</a:t>
            </a:fld>
            <a:endParaRPr lang="en-US"/>
          </a:p>
        </p:txBody>
      </p:sp>
    </p:spTree>
    <p:extLst>
      <p:ext uri="{BB962C8B-B14F-4D97-AF65-F5344CB8AC3E}">
        <p14:creationId xmlns:p14="http://schemas.microsoft.com/office/powerpoint/2010/main" xmlns="" val="21978459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8A1AB8-4855-4AE8-99C8-C69F8E9073DF}" type="datetimeFigureOut">
              <a:rPr lang="en-US" smtClean="0"/>
              <a:pPr/>
              <a:t>7/6/2021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6895B4-AD98-455D-8FEF-5A7E9F6DF237}" type="slidenum">
              <a:rPr lang="en-US" smtClean="0"/>
              <a:pPr/>
              <a:t>‹#›</a:t>
            </a:fld>
            <a:endParaRPr lang="en-US"/>
          </a:p>
        </p:txBody>
      </p:sp>
    </p:spTree>
    <p:extLst>
      <p:ext uri="{BB962C8B-B14F-4D97-AF65-F5344CB8AC3E}">
        <p14:creationId xmlns:p14="http://schemas.microsoft.com/office/powerpoint/2010/main" xmlns="" val="160116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8A1AB8-4855-4AE8-99C8-C69F8E9073DF}" type="datetimeFigureOut">
              <a:rPr lang="en-US" smtClean="0"/>
              <a:pPr/>
              <a:t>7/6/2021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6895B4-AD98-455D-8FEF-5A7E9F6DF237}" type="slidenum">
              <a:rPr lang="en-US" smtClean="0"/>
              <a:pPr/>
              <a:t>‹#›</a:t>
            </a:fld>
            <a:endParaRPr lang="en-US"/>
          </a:p>
        </p:txBody>
      </p:sp>
    </p:spTree>
    <p:extLst>
      <p:ext uri="{BB962C8B-B14F-4D97-AF65-F5344CB8AC3E}">
        <p14:creationId xmlns:p14="http://schemas.microsoft.com/office/powerpoint/2010/main" xmlns="" val="15604999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video" Target="NULL" TargetMode="External"/><Relationship Id="rId5" Type="http://schemas.openxmlformats.org/officeDocument/2006/relationships/image" Target="../media/image16.png"/><Relationship Id="rId4" Type="http://schemas.microsoft.com/office/2007/relationships/media" Target="../media/media1.mp3"/></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mtClean="0">
                <a:solidFill>
                  <a:srgbClr val="FF0000"/>
                </a:solidFill>
              </a:rPr>
              <a:t>Bài 7: GIA ĐÌNH YÊU THƯƠNG</a:t>
            </a:r>
            <a:endParaRPr lang="en-US" b="1">
              <a:solidFill>
                <a:srgbClr val="FF0000"/>
              </a:solidFill>
            </a:endParaRPr>
          </a:p>
        </p:txBody>
      </p:sp>
      <p:sp>
        <p:nvSpPr>
          <p:cNvPr id="3" name="Content Placeholder 2"/>
          <p:cNvSpPr>
            <a:spLocks noGrp="1"/>
          </p:cNvSpPr>
          <p:nvPr>
            <p:ph idx="1"/>
          </p:nvPr>
        </p:nvSpPr>
        <p:spPr>
          <a:xfrm>
            <a:off x="4001729" y="5987179"/>
            <a:ext cx="5105400" cy="833950"/>
          </a:xfrm>
        </p:spPr>
        <p:txBody>
          <a:bodyPr>
            <a:normAutofit/>
          </a:bodyPr>
          <a:lstStyle/>
          <a:p>
            <a:pPr marL="0" indent="0">
              <a:buNone/>
            </a:pPr>
            <a:r>
              <a:rPr lang="en-US" b="1" smtClean="0">
                <a:solidFill>
                  <a:srgbClr val="FF0000"/>
                </a:solidFill>
              </a:rPr>
              <a:t>Giáo viên: CAO VĂN MUỐN</a:t>
            </a:r>
            <a:endParaRPr lang="en-US" b="1">
              <a:solidFill>
                <a:srgbClr val="FF0000"/>
              </a:solidFill>
            </a:endParaRPr>
          </a:p>
        </p:txBody>
      </p:sp>
      <p:pic>
        <p:nvPicPr>
          <p:cNvPr id="1026" name="Picture 2" descr="https://anhdepblog.com/wp-content/uploads/2020/10/hinh-anh-dep-ve-tinh-yeu-gia-dinh-ban-muon-chia-se-9.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17871" y="1295400"/>
            <a:ext cx="8345129" cy="450311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042156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651530"/>
            <a:ext cx="9144000" cy="6863256"/>
          </a:xfrm>
          <a:prstGeom prst="rect">
            <a:avLst/>
          </a:prstGeom>
        </p:spPr>
      </p:pic>
      <p:sp>
        <p:nvSpPr>
          <p:cNvPr id="2" name="Title 1"/>
          <p:cNvSpPr>
            <a:spLocks noGrp="1"/>
          </p:cNvSpPr>
          <p:nvPr>
            <p:ph type="title"/>
          </p:nvPr>
        </p:nvSpPr>
        <p:spPr>
          <a:xfrm>
            <a:off x="279167" y="654074"/>
            <a:ext cx="3683234" cy="1066800"/>
          </a:xfrm>
        </p:spPr>
        <p:txBody>
          <a:bodyPr>
            <a:normAutofit fontScale="90000"/>
          </a:bodyPr>
          <a:lstStyle/>
          <a:p>
            <a:r>
              <a:rPr lang="en-US" sz="3600" b="1" i="1" smtClean="0">
                <a:solidFill>
                  <a:srgbClr val="FF0000"/>
                </a:solidFill>
                <a:latin typeface="Times New Roman" pitchFamily="18" charset="0"/>
                <a:cs typeface="Times New Roman" pitchFamily="18" charset="0"/>
              </a:rPr>
              <a:t>II. Luyện tập viết theo các bước</a:t>
            </a:r>
            <a:endParaRPr lang="en-US" sz="3600" b="1" i="1">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3200400" y="1447800"/>
            <a:ext cx="3048000" cy="3505201"/>
          </a:xfrm>
        </p:spPr>
        <p:txBody>
          <a:bodyPr>
            <a:normAutofit fontScale="92500" lnSpcReduction="10000"/>
          </a:bodyPr>
          <a:lstStyle/>
          <a:p>
            <a:pPr marL="0" indent="0" algn="ctr">
              <a:buNone/>
            </a:pPr>
            <a:endParaRPr lang="en-US" sz="3600" i="1" dirty="0" smtClean="0">
              <a:solidFill>
                <a:srgbClr val="FF0000"/>
              </a:solidFill>
              <a:latin typeface="Times New Roman" pitchFamily="18" charset="0"/>
              <a:cs typeface="Times New Roman" pitchFamily="18" charset="0"/>
            </a:endParaRPr>
          </a:p>
          <a:p>
            <a:pPr marL="0" indent="0" algn="ctr">
              <a:buNone/>
            </a:pPr>
            <a:r>
              <a:rPr lang="en-US" sz="3600" i="1" dirty="0" err="1" smtClean="0">
                <a:solidFill>
                  <a:srgbClr val="FF0000"/>
                </a:solidFill>
                <a:latin typeface="Times New Roman" pitchFamily="18" charset="0"/>
                <a:cs typeface="Times New Roman" pitchFamily="18" charset="0"/>
              </a:rPr>
              <a:t>Viết</a:t>
            </a:r>
            <a:r>
              <a:rPr lang="en-US" sz="3600" i="1" dirty="0" smtClean="0">
                <a:solidFill>
                  <a:srgbClr val="FF0000"/>
                </a:solidFill>
                <a:latin typeface="Times New Roman" pitchFamily="18" charset="0"/>
                <a:cs typeface="Times New Roman" pitchFamily="18" charset="0"/>
              </a:rPr>
              <a:t> </a:t>
            </a:r>
            <a:r>
              <a:rPr lang="en-US" sz="3600" i="1" dirty="0" err="1">
                <a:solidFill>
                  <a:srgbClr val="FF0000"/>
                </a:solidFill>
                <a:latin typeface="Times New Roman" pitchFamily="18" charset="0"/>
                <a:cs typeface="Times New Roman" pitchFamily="18" charset="0"/>
              </a:rPr>
              <a:t>đoạn</a:t>
            </a:r>
            <a:r>
              <a:rPr lang="en-US" sz="3600" i="1" dirty="0">
                <a:solidFill>
                  <a:srgbClr val="FF0000"/>
                </a:solidFill>
                <a:latin typeface="Times New Roman" pitchFamily="18" charset="0"/>
                <a:cs typeface="Times New Roman" pitchFamily="18" charset="0"/>
              </a:rPr>
              <a:t> </a:t>
            </a:r>
            <a:r>
              <a:rPr lang="en-US" sz="3600" i="1" dirty="0" err="1">
                <a:solidFill>
                  <a:srgbClr val="FF0000"/>
                </a:solidFill>
                <a:latin typeface="Times New Roman" pitchFamily="18" charset="0"/>
                <a:cs typeface="Times New Roman" pitchFamily="18" charset="0"/>
              </a:rPr>
              <a:t>văn</a:t>
            </a:r>
            <a:r>
              <a:rPr lang="en-US" sz="3600" i="1" dirty="0">
                <a:solidFill>
                  <a:srgbClr val="FF0000"/>
                </a:solidFill>
                <a:latin typeface="Times New Roman" pitchFamily="18" charset="0"/>
                <a:cs typeface="Times New Roman" pitchFamily="18" charset="0"/>
              </a:rPr>
              <a:t> (</a:t>
            </a:r>
            <a:r>
              <a:rPr lang="en-US" sz="3600" i="1" dirty="0" err="1">
                <a:solidFill>
                  <a:srgbClr val="FF0000"/>
                </a:solidFill>
                <a:latin typeface="Times New Roman" pitchFamily="18" charset="0"/>
                <a:cs typeface="Times New Roman" pitchFamily="18" charset="0"/>
              </a:rPr>
              <a:t>khoảng</a:t>
            </a:r>
            <a:r>
              <a:rPr lang="en-US" sz="3600" i="1" dirty="0">
                <a:solidFill>
                  <a:srgbClr val="FF0000"/>
                </a:solidFill>
                <a:latin typeface="Times New Roman" pitchFamily="18" charset="0"/>
                <a:cs typeface="Times New Roman" pitchFamily="18" charset="0"/>
              </a:rPr>
              <a:t> 200) </a:t>
            </a:r>
            <a:r>
              <a:rPr lang="en-US" sz="3600" i="1" dirty="0" err="1">
                <a:solidFill>
                  <a:srgbClr val="FF0000"/>
                </a:solidFill>
                <a:latin typeface="Times New Roman" pitchFamily="18" charset="0"/>
                <a:cs typeface="Times New Roman" pitchFamily="18" charset="0"/>
              </a:rPr>
              <a:t>chữ</a:t>
            </a:r>
            <a:r>
              <a:rPr lang="en-US" sz="3600" i="1" dirty="0">
                <a:solidFill>
                  <a:srgbClr val="FF0000"/>
                </a:solidFill>
                <a:latin typeface="Times New Roman" pitchFamily="18" charset="0"/>
                <a:cs typeface="Times New Roman" pitchFamily="18" charset="0"/>
              </a:rPr>
              <a:t> </a:t>
            </a:r>
            <a:r>
              <a:rPr lang="en-US" sz="3600" i="1" dirty="0" err="1">
                <a:solidFill>
                  <a:srgbClr val="FF0000"/>
                </a:solidFill>
                <a:latin typeface="Times New Roman" pitchFamily="18" charset="0"/>
                <a:cs typeface="Times New Roman" pitchFamily="18" charset="0"/>
              </a:rPr>
              <a:t>ghi</a:t>
            </a:r>
            <a:r>
              <a:rPr lang="en-US" sz="3600" i="1" dirty="0">
                <a:solidFill>
                  <a:srgbClr val="FF0000"/>
                </a:solidFill>
                <a:latin typeface="Times New Roman" pitchFamily="18" charset="0"/>
                <a:cs typeface="Times New Roman" pitchFamily="18" charset="0"/>
              </a:rPr>
              <a:t> </a:t>
            </a:r>
            <a:r>
              <a:rPr lang="en-US" sz="3600" i="1" dirty="0" err="1">
                <a:solidFill>
                  <a:srgbClr val="FF0000"/>
                </a:solidFill>
                <a:latin typeface="Times New Roman" pitchFamily="18" charset="0"/>
                <a:cs typeface="Times New Roman" pitchFamily="18" charset="0"/>
              </a:rPr>
              <a:t>lại</a:t>
            </a:r>
            <a:r>
              <a:rPr lang="en-US" sz="3600" i="1" dirty="0">
                <a:solidFill>
                  <a:srgbClr val="FF0000"/>
                </a:solidFill>
                <a:latin typeface="Times New Roman" pitchFamily="18" charset="0"/>
                <a:cs typeface="Times New Roman" pitchFamily="18" charset="0"/>
              </a:rPr>
              <a:t> </a:t>
            </a:r>
            <a:r>
              <a:rPr lang="en-US" sz="3600" i="1" dirty="0" err="1">
                <a:solidFill>
                  <a:srgbClr val="FF0000"/>
                </a:solidFill>
                <a:latin typeface="Times New Roman" pitchFamily="18" charset="0"/>
                <a:cs typeface="Times New Roman" pitchFamily="18" charset="0"/>
              </a:rPr>
              <a:t>cảm</a:t>
            </a:r>
            <a:r>
              <a:rPr lang="en-US" sz="3600" i="1" dirty="0">
                <a:solidFill>
                  <a:srgbClr val="FF0000"/>
                </a:solidFill>
                <a:latin typeface="Times New Roman" pitchFamily="18" charset="0"/>
                <a:cs typeface="Times New Roman" pitchFamily="18" charset="0"/>
              </a:rPr>
              <a:t> </a:t>
            </a:r>
            <a:r>
              <a:rPr lang="en-US" sz="3600" i="1" dirty="0" err="1">
                <a:solidFill>
                  <a:srgbClr val="FF0000"/>
                </a:solidFill>
                <a:latin typeface="Times New Roman" pitchFamily="18" charset="0"/>
                <a:cs typeface="Times New Roman" pitchFamily="18" charset="0"/>
              </a:rPr>
              <a:t>xúc</a:t>
            </a:r>
            <a:r>
              <a:rPr lang="en-US" sz="3600" i="1" dirty="0">
                <a:solidFill>
                  <a:srgbClr val="FF0000"/>
                </a:solidFill>
                <a:latin typeface="Times New Roman" pitchFamily="18" charset="0"/>
                <a:cs typeface="Times New Roman" pitchFamily="18" charset="0"/>
              </a:rPr>
              <a:t> </a:t>
            </a:r>
            <a:r>
              <a:rPr lang="en-US" sz="3600" i="1" dirty="0" err="1">
                <a:solidFill>
                  <a:srgbClr val="FF0000"/>
                </a:solidFill>
                <a:latin typeface="Times New Roman" pitchFamily="18" charset="0"/>
                <a:cs typeface="Times New Roman" pitchFamily="18" charset="0"/>
              </a:rPr>
              <a:t>về</a:t>
            </a:r>
            <a:r>
              <a:rPr lang="en-US" sz="3600" i="1" dirty="0">
                <a:solidFill>
                  <a:srgbClr val="FF0000"/>
                </a:solidFill>
                <a:latin typeface="Times New Roman" pitchFamily="18" charset="0"/>
                <a:cs typeface="Times New Roman" pitchFamily="18" charset="0"/>
              </a:rPr>
              <a:t> </a:t>
            </a:r>
            <a:r>
              <a:rPr lang="en-US" sz="3600" i="1" dirty="0" err="1">
                <a:solidFill>
                  <a:srgbClr val="FF0000"/>
                </a:solidFill>
                <a:latin typeface="Times New Roman" pitchFamily="18" charset="0"/>
                <a:cs typeface="Times New Roman" pitchFamily="18" charset="0"/>
              </a:rPr>
              <a:t>bài</a:t>
            </a:r>
            <a:r>
              <a:rPr lang="en-US" sz="3600" i="1" dirty="0">
                <a:solidFill>
                  <a:srgbClr val="FF0000"/>
                </a:solidFill>
                <a:latin typeface="Times New Roman" pitchFamily="18" charset="0"/>
                <a:cs typeface="Times New Roman" pitchFamily="18" charset="0"/>
              </a:rPr>
              <a:t> </a:t>
            </a:r>
            <a:r>
              <a:rPr lang="en-US" sz="3600" i="1" dirty="0" err="1">
                <a:solidFill>
                  <a:srgbClr val="FF0000"/>
                </a:solidFill>
                <a:latin typeface="Times New Roman" pitchFamily="18" charset="0"/>
                <a:cs typeface="Times New Roman" pitchFamily="18" charset="0"/>
              </a:rPr>
              <a:t>thơ</a:t>
            </a:r>
            <a:r>
              <a:rPr lang="en-US" sz="3600" i="1" dirty="0">
                <a:solidFill>
                  <a:srgbClr val="FF0000"/>
                </a:solidFill>
                <a:latin typeface="Times New Roman" pitchFamily="18" charset="0"/>
                <a:cs typeface="Times New Roman" pitchFamily="18" charset="0"/>
              </a:rPr>
              <a:t> </a:t>
            </a:r>
            <a:r>
              <a:rPr lang="en-US" sz="3600" i="1" dirty="0" smtClean="0">
                <a:solidFill>
                  <a:srgbClr val="FF0000"/>
                </a:solidFill>
                <a:latin typeface="Times New Roman" pitchFamily="18" charset="0"/>
                <a:cs typeface="Times New Roman" pitchFamily="18" charset="0"/>
              </a:rPr>
              <a:t>“</a:t>
            </a:r>
            <a:r>
              <a:rPr lang="en-US" sz="3600" i="1" dirty="0" err="1" smtClean="0">
                <a:solidFill>
                  <a:srgbClr val="FF0000"/>
                </a:solidFill>
                <a:latin typeface="Times New Roman" pitchFamily="18" charset="0"/>
                <a:cs typeface="Times New Roman" pitchFamily="18" charset="0"/>
              </a:rPr>
              <a:t>Bầm</a:t>
            </a:r>
            <a:r>
              <a:rPr lang="en-US" sz="3600" i="1" dirty="0" smtClean="0">
                <a:solidFill>
                  <a:srgbClr val="FF0000"/>
                </a:solidFill>
                <a:latin typeface="Times New Roman" pitchFamily="18" charset="0"/>
                <a:cs typeface="Times New Roman" pitchFamily="18" charset="0"/>
              </a:rPr>
              <a:t> </a:t>
            </a:r>
            <a:r>
              <a:rPr lang="en-US" sz="3600" i="1" dirty="0" err="1" smtClean="0">
                <a:solidFill>
                  <a:srgbClr val="FF0000"/>
                </a:solidFill>
                <a:latin typeface="Times New Roman" pitchFamily="18" charset="0"/>
                <a:cs typeface="Times New Roman" pitchFamily="18" charset="0"/>
              </a:rPr>
              <a:t>ơi</a:t>
            </a:r>
            <a:r>
              <a:rPr lang="en-US" sz="3600" i="1" dirty="0" smtClean="0">
                <a:solidFill>
                  <a:srgbClr val="FF0000"/>
                </a:solidFill>
                <a:latin typeface="Times New Roman" pitchFamily="18" charset="0"/>
                <a:cs typeface="Times New Roman" pitchFamily="18" charset="0"/>
              </a:rPr>
              <a:t>” </a:t>
            </a:r>
            <a:r>
              <a:rPr lang="en-US" sz="3600" i="1" dirty="0" err="1" smtClean="0">
                <a:solidFill>
                  <a:srgbClr val="FF0000"/>
                </a:solidFill>
                <a:latin typeface="Times New Roman" pitchFamily="18" charset="0"/>
                <a:cs typeface="Times New Roman" pitchFamily="18" charset="0"/>
              </a:rPr>
              <a:t>của</a:t>
            </a:r>
            <a:r>
              <a:rPr lang="en-US" sz="3600" i="1" dirty="0" smtClean="0">
                <a:solidFill>
                  <a:srgbClr val="FF0000"/>
                </a:solidFill>
                <a:latin typeface="Times New Roman" pitchFamily="18" charset="0"/>
                <a:cs typeface="Times New Roman" pitchFamily="18" charset="0"/>
              </a:rPr>
              <a:t> </a:t>
            </a:r>
            <a:r>
              <a:rPr lang="en-US" sz="3600" i="1" dirty="0" err="1" smtClean="0">
                <a:solidFill>
                  <a:srgbClr val="FF0000"/>
                </a:solidFill>
                <a:latin typeface="Times New Roman" pitchFamily="18" charset="0"/>
                <a:cs typeface="Times New Roman" pitchFamily="18" charset="0"/>
              </a:rPr>
              <a:t>nhà</a:t>
            </a:r>
            <a:r>
              <a:rPr lang="en-US" sz="3600" i="1" dirty="0" smtClean="0">
                <a:solidFill>
                  <a:srgbClr val="FF0000"/>
                </a:solidFill>
                <a:latin typeface="Times New Roman" pitchFamily="18" charset="0"/>
                <a:cs typeface="Times New Roman" pitchFamily="18" charset="0"/>
              </a:rPr>
              <a:t> </a:t>
            </a:r>
            <a:r>
              <a:rPr lang="en-US" sz="3600" i="1" dirty="0" err="1" smtClean="0">
                <a:solidFill>
                  <a:srgbClr val="FF0000"/>
                </a:solidFill>
                <a:latin typeface="Times New Roman" pitchFamily="18" charset="0"/>
                <a:cs typeface="Times New Roman" pitchFamily="18" charset="0"/>
              </a:rPr>
              <a:t>thơ</a:t>
            </a:r>
            <a:r>
              <a:rPr lang="en-US" sz="3600" i="1" dirty="0" smtClean="0">
                <a:solidFill>
                  <a:srgbClr val="FF0000"/>
                </a:solidFill>
                <a:latin typeface="Times New Roman" pitchFamily="18" charset="0"/>
                <a:cs typeface="Times New Roman" pitchFamily="18" charset="0"/>
              </a:rPr>
              <a:t> </a:t>
            </a:r>
            <a:r>
              <a:rPr lang="en-US" sz="3600" i="1" dirty="0" err="1" smtClean="0">
                <a:solidFill>
                  <a:srgbClr val="FF0000"/>
                </a:solidFill>
                <a:latin typeface="Times New Roman" pitchFamily="18" charset="0"/>
                <a:cs typeface="Times New Roman" pitchFamily="18" charset="0"/>
              </a:rPr>
              <a:t>Tố</a:t>
            </a:r>
            <a:r>
              <a:rPr lang="en-US" sz="3600" i="1" dirty="0" smtClean="0">
                <a:solidFill>
                  <a:srgbClr val="FF0000"/>
                </a:solidFill>
                <a:latin typeface="Times New Roman" pitchFamily="18" charset="0"/>
                <a:cs typeface="Times New Roman" pitchFamily="18" charset="0"/>
              </a:rPr>
              <a:t> </a:t>
            </a:r>
            <a:r>
              <a:rPr lang="en-US" sz="3600" i="1" dirty="0" err="1" smtClean="0">
                <a:solidFill>
                  <a:srgbClr val="FF0000"/>
                </a:solidFill>
                <a:latin typeface="Times New Roman" pitchFamily="18" charset="0"/>
                <a:cs typeface="Times New Roman" pitchFamily="18" charset="0"/>
              </a:rPr>
              <a:t>Hữu</a:t>
            </a:r>
            <a:endParaRPr lang="en-US" sz="3600" i="1" dirty="0">
              <a:solidFill>
                <a:srgbClr val="FF0000"/>
              </a:solidFill>
              <a:latin typeface="Times New Roman" pitchFamily="18" charset="0"/>
              <a:cs typeface="Times New Roman" pitchFamily="18" charset="0"/>
            </a:endParaRPr>
          </a:p>
          <a:p>
            <a:pPr marL="0" indent="0">
              <a:buNone/>
            </a:pPr>
            <a:endParaRPr lang="en-US" sz="3600" i="1" dirty="0">
              <a:solidFill>
                <a:srgbClr val="FF0000"/>
              </a:solidFill>
              <a:latin typeface="Times New Roman" pitchFamily="18" charset="0"/>
              <a:cs typeface="Times New Roman" pitchFamily="18" charset="0"/>
            </a:endParaRPr>
          </a:p>
        </p:txBody>
      </p:sp>
      <p:sp>
        <p:nvSpPr>
          <p:cNvPr id="4" name="TextBox 3"/>
          <p:cNvSpPr txBox="1"/>
          <p:nvPr/>
        </p:nvSpPr>
        <p:spPr>
          <a:xfrm>
            <a:off x="1981200" y="-56"/>
            <a:ext cx="5797741" cy="646331"/>
          </a:xfrm>
          <a:prstGeom prst="rect">
            <a:avLst/>
          </a:prstGeom>
          <a:noFill/>
        </p:spPr>
        <p:txBody>
          <a:bodyPr wrap="none" rtlCol="0">
            <a:spAutoFit/>
          </a:bodyPr>
          <a:lstStyle/>
          <a:p>
            <a:pPr algn="ctr"/>
            <a:r>
              <a:rPr lang="en-US" sz="3600" b="1" smtClean="0">
                <a:solidFill>
                  <a:srgbClr val="0070C0"/>
                </a:solidFill>
                <a:latin typeface="Times New Roman" pitchFamily="18" charset="0"/>
                <a:cs typeface="Times New Roman" pitchFamily="18" charset="0"/>
              </a:rPr>
              <a:t>HOẠT ĐỘNG LUYỆN TẬP</a:t>
            </a:r>
            <a:endParaRPr lang="en-US" sz="3600" b="1">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542077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76200"/>
            <a:ext cx="9144000" cy="6934200"/>
          </a:xfrm>
          <a:prstGeom prst="rect">
            <a:avLst/>
          </a:prstGeom>
        </p:spPr>
      </p:pic>
      <p:pic>
        <p:nvPicPr>
          <p:cNvPr id="8" name="Ngâm thơ- Bầm ơi - Tố Hữu - NSƯT Trần Thị Tuyết.mp3">
            <a:hlinkClick r:id="" action="ppaction://media"/>
          </p:cNvPr>
          <p:cNvPicPr>
            <a:picLocks noGrp="1" noChangeAspect="1"/>
          </p:cNvPicPr>
          <p:nvPr>
            <p:ph idx="1"/>
            <a:videoFile r:link="rId1"/>
            <p:extLst>
              <p:ext uri="{DAA4B4D4-6D71-4841-9C94-3DE7FCFB9230}">
                <p14:media xmlns:p14="http://schemas.microsoft.com/office/powerpoint/2010/main" xmlns="" r:embed="rId4"/>
              </p:ext>
            </p:extLst>
          </p:nvPr>
        </p:nvPicPr>
        <p:blipFill>
          <a:blip r:embed="rId5" cstate="print"/>
          <a:stretch>
            <a:fillRect/>
          </a:stretch>
        </p:blipFill>
        <p:spPr>
          <a:xfrm>
            <a:off x="1524000" y="156890"/>
            <a:ext cx="381000" cy="381000"/>
          </a:xfrm>
        </p:spPr>
      </p:pic>
      <p:sp>
        <p:nvSpPr>
          <p:cNvPr id="10" name="TextBox 9"/>
          <p:cNvSpPr txBox="1"/>
          <p:nvPr/>
        </p:nvSpPr>
        <p:spPr>
          <a:xfrm>
            <a:off x="381000" y="685800"/>
            <a:ext cx="8915400" cy="11172289"/>
          </a:xfrm>
          <a:prstGeom prst="rect">
            <a:avLst/>
          </a:prstGeom>
          <a:noFill/>
        </p:spPr>
        <p:txBody>
          <a:bodyPr wrap="square" numCol="2" rtlCol="0">
            <a:spAutoFit/>
          </a:bodyPr>
          <a:lstStyle/>
          <a:p>
            <a:r>
              <a:rPr lang="en-US" smtClean="0"/>
              <a:t>       Ai </a:t>
            </a:r>
            <a:r>
              <a:rPr lang="en-US"/>
              <a:t>về thăm mẹ quê ta</a:t>
            </a:r>
            <a:br>
              <a:rPr lang="en-US"/>
            </a:br>
            <a:r>
              <a:rPr lang="en-US"/>
              <a:t>Chiều nay có đứa con xa nhớ thầm...</a:t>
            </a:r>
            <a:br>
              <a:rPr lang="en-US"/>
            </a:br>
            <a:r>
              <a:rPr lang="en-US"/>
              <a:t>      Bầm ơi có rét không bầm?</a:t>
            </a:r>
            <a:br>
              <a:rPr lang="en-US"/>
            </a:br>
            <a:r>
              <a:rPr lang="en-US"/>
              <a:t>Heo heo gió núi, lâm thâm mưa phùn</a:t>
            </a:r>
            <a:br>
              <a:rPr lang="en-US"/>
            </a:br>
            <a:r>
              <a:rPr lang="en-US"/>
              <a:t>      Bầm ra ruộng cấy bầm run</a:t>
            </a:r>
            <a:br>
              <a:rPr lang="en-US"/>
            </a:br>
            <a:r>
              <a:rPr lang="en-US"/>
              <a:t>Chân lội dưới bùn, tay cấy mạ non</a:t>
            </a:r>
            <a:br>
              <a:rPr lang="en-US"/>
            </a:br>
            <a:r>
              <a:rPr lang="en-US"/>
              <a:t>      Mạ non bầm cấy mấy đon</a:t>
            </a:r>
            <a:br>
              <a:rPr lang="en-US"/>
            </a:br>
            <a:r>
              <a:rPr lang="en-US"/>
              <a:t>Ruột gan bầm lại thương con mấy lần.</a:t>
            </a:r>
            <a:br>
              <a:rPr lang="en-US"/>
            </a:br>
            <a:r>
              <a:rPr lang="en-US"/>
              <a:t>       Mưa phùn ướt áo tứ thân</a:t>
            </a:r>
            <a:br>
              <a:rPr lang="en-US"/>
            </a:br>
            <a:r>
              <a:rPr lang="en-US"/>
              <a:t>Mưa bao nhiêu hạt, thương bầm bấy nhiêu!</a:t>
            </a:r>
            <a:br>
              <a:rPr lang="en-US"/>
            </a:br>
            <a:r>
              <a:rPr lang="en-US"/>
              <a:t>       Bầm ơi, sớm sớm chiều chiều</a:t>
            </a:r>
            <a:br>
              <a:rPr lang="en-US"/>
            </a:br>
            <a:r>
              <a:rPr lang="en-US"/>
              <a:t>Thương con, bầm chớ lo nhiều bầm nghe!</a:t>
            </a:r>
            <a:br>
              <a:rPr lang="en-US"/>
            </a:br>
            <a:r>
              <a:rPr lang="en-US"/>
              <a:t>        Con đi trăm núi ngàn khe</a:t>
            </a:r>
            <a:br>
              <a:rPr lang="en-US"/>
            </a:br>
            <a:r>
              <a:rPr lang="en-US"/>
              <a:t>Chưa bằng muôn nỗi tái tê lòng bầm</a:t>
            </a:r>
            <a:br>
              <a:rPr lang="en-US"/>
            </a:br>
            <a:r>
              <a:rPr lang="en-US"/>
              <a:t>        Con đi đánh giặc mười năm</a:t>
            </a:r>
            <a:br>
              <a:rPr lang="en-US"/>
            </a:br>
            <a:r>
              <a:rPr lang="en-US"/>
              <a:t>Chưa bằng khó nhọc đời bầm sáu mươi.</a:t>
            </a:r>
            <a:br>
              <a:rPr lang="en-US"/>
            </a:br>
            <a:r>
              <a:rPr lang="en-US"/>
              <a:t>        Con ra tiền tuyến xa xôi</a:t>
            </a:r>
            <a:br>
              <a:rPr lang="en-US"/>
            </a:br>
            <a:r>
              <a:rPr lang="en-US"/>
              <a:t>Yêu bầm yêu nước, cả đôi mẹ hiền</a:t>
            </a:r>
            <a:r>
              <a:rPr lang="en-US" smtClean="0"/>
              <a:t>.</a:t>
            </a:r>
          </a:p>
          <a:p>
            <a:endParaRPr lang="en-US" smtClean="0"/>
          </a:p>
          <a:p>
            <a:endParaRPr lang="en-US"/>
          </a:p>
          <a:p>
            <a:endParaRPr lang="en-US" smtClean="0"/>
          </a:p>
          <a:p>
            <a:endParaRPr lang="en-US"/>
          </a:p>
          <a:p>
            <a:endParaRPr lang="en-US" smtClean="0"/>
          </a:p>
          <a:p>
            <a:endParaRPr lang="en-US"/>
          </a:p>
          <a:p>
            <a:endParaRPr lang="en-US" smtClean="0"/>
          </a:p>
          <a:p>
            <a:endParaRPr lang="en-US"/>
          </a:p>
          <a:p>
            <a:endParaRPr lang="en-US" smtClean="0"/>
          </a:p>
          <a:p>
            <a:endParaRPr lang="en-US"/>
          </a:p>
          <a:p>
            <a:endParaRPr lang="en-US" smtClean="0"/>
          </a:p>
          <a:p>
            <a:endParaRPr lang="en-US"/>
          </a:p>
          <a:p>
            <a:endParaRPr lang="en-US" smtClean="0"/>
          </a:p>
          <a:p>
            <a:endParaRPr lang="en-US"/>
          </a:p>
          <a:p>
            <a:endParaRPr lang="en-US" smtClean="0"/>
          </a:p>
          <a:p>
            <a:endParaRPr lang="en-US"/>
          </a:p>
          <a:p>
            <a:endParaRPr lang="en-US" smtClean="0"/>
          </a:p>
          <a:p>
            <a:endParaRPr lang="en-US"/>
          </a:p>
          <a:p>
            <a:endParaRPr lang="en-US" smtClean="0"/>
          </a:p>
          <a:p>
            <a:endParaRPr lang="en-US"/>
          </a:p>
          <a:p>
            <a:endParaRPr lang="en-US" smtClean="0"/>
          </a:p>
          <a:p>
            <a:r>
              <a:rPr lang="en-US"/>
              <a:t/>
            </a:r>
            <a:br>
              <a:rPr lang="en-US"/>
            </a:br>
            <a:r>
              <a:rPr lang="en-US"/>
              <a:t>        Nhớ thương con, bầm yên tâm nhé</a:t>
            </a:r>
            <a:br>
              <a:rPr lang="en-US"/>
            </a:br>
            <a:r>
              <a:rPr lang="en-US"/>
              <a:t>       Bầm của con, mẹ Vệ quốc quân.</a:t>
            </a:r>
            <a:br>
              <a:rPr lang="en-US"/>
            </a:br>
            <a:r>
              <a:rPr lang="en-US"/>
              <a:t>        Con đi xa cũng như gần</a:t>
            </a:r>
            <a:br>
              <a:rPr lang="en-US"/>
            </a:br>
            <a:r>
              <a:rPr lang="en-US"/>
              <a:t>Anh em đồng chí quây quần là con</a:t>
            </a:r>
            <a:br>
              <a:rPr lang="en-US"/>
            </a:br>
            <a:r>
              <a:rPr lang="en-US"/>
              <a:t>        Bầm yêu con, yêu luôn đồng chí</a:t>
            </a:r>
            <a:br>
              <a:rPr lang="en-US"/>
            </a:br>
            <a:r>
              <a:rPr lang="en-US"/>
              <a:t>        Bầm quý con, bầm quý anh em</a:t>
            </a:r>
            <a:r>
              <a:rPr lang="en-US" smtClean="0"/>
              <a:t>.</a:t>
            </a:r>
            <a:r>
              <a:rPr lang="en-US"/>
              <a:t/>
            </a:r>
            <a:br>
              <a:rPr lang="en-US"/>
            </a:br>
            <a:r>
              <a:rPr lang="en-US"/>
              <a:t>       Bầm ơi, liền khúc ruột mềm</a:t>
            </a:r>
            <a:br>
              <a:rPr lang="en-US"/>
            </a:br>
            <a:r>
              <a:rPr lang="en-US"/>
              <a:t>Có con có mẹ, còn thêm đồng bào</a:t>
            </a:r>
            <a:br>
              <a:rPr lang="en-US"/>
            </a:br>
            <a:r>
              <a:rPr lang="en-US"/>
              <a:t>       Con đi mỗi bước gian lao</a:t>
            </a:r>
            <a:br>
              <a:rPr lang="en-US"/>
            </a:br>
            <a:r>
              <a:rPr lang="en-US"/>
              <a:t> </a:t>
            </a:r>
            <a:r>
              <a:rPr lang="en-US" smtClean="0"/>
              <a:t> Xa </a:t>
            </a:r>
            <a:r>
              <a:rPr lang="en-US"/>
              <a:t>bầm nhưng lại có bao nhiêu bầm!</a:t>
            </a:r>
            <a:br>
              <a:rPr lang="en-US"/>
            </a:br>
            <a:r>
              <a:rPr lang="en-US"/>
              <a:t>       Bao bà cụ từ tâm như mẹ</a:t>
            </a:r>
            <a:br>
              <a:rPr lang="en-US"/>
            </a:br>
            <a:r>
              <a:rPr lang="en-US"/>
              <a:t>       Yêu quý con như đẻ con ra</a:t>
            </a:r>
            <a:br>
              <a:rPr lang="en-US"/>
            </a:br>
            <a:r>
              <a:rPr lang="en-US"/>
              <a:t>       Cho con nào áo nào quà</a:t>
            </a:r>
            <a:br>
              <a:rPr lang="en-US"/>
            </a:br>
            <a:r>
              <a:rPr lang="en-US"/>
              <a:t>Cho củi con sưởi, cho nhà con ngơi.</a:t>
            </a:r>
            <a:br>
              <a:rPr lang="en-US"/>
            </a:br>
            <a:r>
              <a:rPr lang="en-US"/>
              <a:t/>
            </a:r>
            <a:br>
              <a:rPr lang="en-US"/>
            </a:br>
            <a:r>
              <a:rPr lang="en-US"/>
              <a:t>        Con đi, con lớn lên rồi</a:t>
            </a:r>
            <a:br>
              <a:rPr lang="en-US"/>
            </a:br>
            <a:r>
              <a:rPr lang="en-US"/>
              <a:t>Chỉ thương bầm ở nhà ngồi nhớ con!</a:t>
            </a:r>
            <a:br>
              <a:rPr lang="en-US"/>
            </a:br>
            <a:r>
              <a:rPr lang="en-US"/>
              <a:t>        Nhớ con, bầm nhé đừng buồn</a:t>
            </a:r>
            <a:br>
              <a:rPr lang="en-US"/>
            </a:br>
            <a:r>
              <a:rPr lang="en-US"/>
              <a:t>Giặc tan, con lại sớm hôm cùng bầm.</a:t>
            </a:r>
            <a:br>
              <a:rPr lang="en-US"/>
            </a:br>
            <a:r>
              <a:rPr lang="en-US"/>
              <a:t>        Mẹ già tóc bạc hoa râm</a:t>
            </a:r>
            <a:br>
              <a:rPr lang="en-US"/>
            </a:br>
            <a:r>
              <a:rPr lang="en-US"/>
              <a:t>Chiều nay chắc cũng </a:t>
            </a:r>
            <a:r>
              <a:rPr lang="en-US" smtClean="0"/>
              <a:t>nghe </a:t>
            </a:r>
            <a:r>
              <a:rPr lang="en-US"/>
              <a:t>thầm tiếng con</a:t>
            </a:r>
            <a:r>
              <a:rPr lang="en-US" smtClean="0"/>
              <a:t>...</a:t>
            </a:r>
          </a:p>
          <a:p>
            <a:r>
              <a:rPr lang="en-US" i="1">
                <a:latin typeface="Times New Roman" pitchFamily="18" charset="0"/>
                <a:cs typeface="Times New Roman" pitchFamily="18" charset="0"/>
              </a:rPr>
              <a:t> </a:t>
            </a:r>
            <a:r>
              <a:rPr lang="en-US" i="1" smtClean="0">
                <a:latin typeface="Times New Roman" pitchFamily="18" charset="0"/>
                <a:cs typeface="Times New Roman" pitchFamily="18" charset="0"/>
              </a:rPr>
              <a:t>                                                     ( Tố Hữu)</a:t>
            </a:r>
            <a:endParaRPr lang="en-US" i="1">
              <a:latin typeface="Times New Roman" pitchFamily="18" charset="0"/>
              <a:cs typeface="Times New Roman" pitchFamily="18" charset="0"/>
            </a:endParaRPr>
          </a:p>
        </p:txBody>
      </p:sp>
      <p:sp>
        <p:nvSpPr>
          <p:cNvPr id="12" name="TextBox 11"/>
          <p:cNvSpPr txBox="1"/>
          <p:nvPr/>
        </p:nvSpPr>
        <p:spPr>
          <a:xfrm>
            <a:off x="3572207" y="42041"/>
            <a:ext cx="1870833" cy="707886"/>
          </a:xfrm>
          <a:prstGeom prst="rect">
            <a:avLst/>
          </a:prstGeom>
          <a:noFill/>
        </p:spPr>
        <p:txBody>
          <a:bodyPr wrap="none" rtlCol="0">
            <a:spAutoFit/>
          </a:bodyPr>
          <a:lstStyle/>
          <a:p>
            <a:r>
              <a:rPr lang="en-US" sz="4000" b="1" smtClean="0">
                <a:solidFill>
                  <a:srgbClr val="FF0000"/>
                </a:solidFill>
              </a:rPr>
              <a:t>BẦM ƠI</a:t>
            </a:r>
            <a:endParaRPr lang="en-US" sz="4000" b="1">
              <a:solidFill>
                <a:srgbClr val="FF0000"/>
              </a:solidFill>
            </a:endParaRPr>
          </a:p>
        </p:txBody>
      </p:sp>
    </p:spTree>
    <p:extLst>
      <p:ext uri="{BB962C8B-B14F-4D97-AF65-F5344CB8AC3E}">
        <p14:creationId xmlns:p14="http://schemas.microsoft.com/office/powerpoint/2010/main" xmlns="" val="111161081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24185" fill="hold"/>
                                        <p:tgtEl>
                                          <p:spTgt spid="8"/>
                                        </p:tgtEl>
                                      </p:cBhvr>
                                    </p:cmd>
                                  </p:childTnLst>
                                </p:cTn>
                              </p:par>
                            </p:childTnLst>
                          </p:cTn>
                        </p:par>
                      </p:childTnLst>
                    </p:cTn>
                  </p:par>
                </p:childTnLst>
              </p:cTn>
              <p:nextCondLst>
                <p:cond evt="onClick" delay="0">
                  <p:tgtEl>
                    <p:spTgt spid="8"/>
                  </p:tgtEl>
                </p:cond>
              </p:nextCondLst>
            </p:seq>
            <p:video>
              <p:cMediaNode vol="80000">
                <p:cTn id="7" fill="hold" display="0">
                  <p:stCondLst>
                    <p:cond delay="indefinite"/>
                  </p:stCondLst>
                  <p:endCondLst>
                    <p:cond evt="onStopAudio" delay="0">
                      <p:tgtEl>
                        <p:sldTgt/>
                      </p:tgtEl>
                    </p:cond>
                  </p:endCondLst>
                </p:cTn>
                <p:tgtEl>
                  <p:spTgt spid="8"/>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264978" cy="6857999"/>
          </a:xfrm>
          <a:prstGeom prst="rect">
            <a:avLst/>
          </a:prstGeom>
        </p:spPr>
      </p:pic>
      <p:sp>
        <p:nvSpPr>
          <p:cNvPr id="7" name="矩形 17"/>
          <p:cNvSpPr/>
          <p:nvPr/>
        </p:nvSpPr>
        <p:spPr bwMode="auto">
          <a:xfrm>
            <a:off x="1227161" y="272615"/>
            <a:ext cx="7140575" cy="550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altLang="zh-CN" sz="2600" b="1" dirty="0">
                <a:solidFill>
                  <a:srgbClr val="0070C0"/>
                </a:solidFill>
                <a:latin typeface="Times New Roman" panose="02020603050405020304" pitchFamily="18" charset="0"/>
                <a:ea typeface="Microsoft YaHei UI" panose="020B0503020204020204" pitchFamily="34" charset="-122"/>
                <a:cs typeface="Times New Roman" panose="02020603050405020304" pitchFamily="18" charset="0"/>
              </a:rPr>
              <a:t>Bước 1: TRƯỚC KHI VIẾT</a:t>
            </a:r>
            <a:endParaRPr lang="zh-CN" altLang="en-US" sz="2600" b="1" dirty="0">
              <a:solidFill>
                <a:srgbClr val="0070C0"/>
              </a:solidFill>
              <a:latin typeface="Times New Roman" panose="02020603050405020304" pitchFamily="18" charset="0"/>
              <a:ea typeface="Microsoft YaHei UI" panose="020B0503020204020204" pitchFamily="34" charset="-122"/>
              <a:cs typeface="Times New Roman" panose="02020603050405020304" pitchFamily="18" charset="0"/>
            </a:endParaRPr>
          </a:p>
        </p:txBody>
      </p:sp>
      <p:sp>
        <p:nvSpPr>
          <p:cNvPr id="9" name="Rectangle 8"/>
          <p:cNvSpPr>
            <a:spLocks noChangeArrowheads="1"/>
          </p:cNvSpPr>
          <p:nvPr/>
        </p:nvSpPr>
        <p:spPr bwMode="auto">
          <a:xfrm>
            <a:off x="1371600" y="762000"/>
            <a:ext cx="6629400" cy="46166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800100" indent="-342900" algn="just">
              <a:lnSpc>
                <a:spcPct val="150000"/>
              </a:lnSpc>
              <a:spcBef>
                <a:spcPts val="600"/>
              </a:spcBef>
              <a:buAutoNum type="alphaLcParenR"/>
            </a:pPr>
            <a:r>
              <a:rPr lang="en-US" sz="2800" b="1" dirty="0" err="1" smtClean="0">
                <a:solidFill>
                  <a:srgbClr val="FF0000"/>
                </a:solidFill>
                <a:latin typeface="Times New Roman" pitchFamily="18" charset="0"/>
                <a:ea typeface="Calibri" pitchFamily="34" charset="0"/>
                <a:cs typeface="Calibri" pitchFamily="34" charset="0"/>
              </a:rPr>
              <a:t>Xác</a:t>
            </a:r>
            <a:r>
              <a:rPr lang="en-US" sz="2800" b="1" dirty="0" smtClean="0">
                <a:solidFill>
                  <a:srgbClr val="FF0000"/>
                </a:solidFill>
                <a:latin typeface="Times New Roman" pitchFamily="18" charset="0"/>
                <a:ea typeface="Calibri" pitchFamily="34" charset="0"/>
                <a:cs typeface="Calibri" pitchFamily="34" charset="0"/>
              </a:rPr>
              <a:t> </a:t>
            </a:r>
            <a:r>
              <a:rPr lang="en-US" sz="2800" b="1" dirty="0" err="1" smtClean="0">
                <a:solidFill>
                  <a:srgbClr val="FF0000"/>
                </a:solidFill>
                <a:latin typeface="Times New Roman" pitchFamily="18" charset="0"/>
                <a:ea typeface="Calibri" pitchFamily="34" charset="0"/>
                <a:cs typeface="Calibri" pitchFamily="34" charset="0"/>
              </a:rPr>
              <a:t>định</a:t>
            </a:r>
            <a:r>
              <a:rPr lang="en-US" sz="2800" b="1" dirty="0" smtClean="0">
                <a:solidFill>
                  <a:srgbClr val="FF0000"/>
                </a:solidFill>
                <a:latin typeface="Times New Roman" pitchFamily="18" charset="0"/>
                <a:ea typeface="Calibri" pitchFamily="34" charset="0"/>
                <a:cs typeface="Calibri" pitchFamily="34" charset="0"/>
              </a:rPr>
              <a:t> </a:t>
            </a:r>
            <a:r>
              <a:rPr lang="vi-VN" sz="2800" b="1" dirty="0" smtClean="0">
                <a:solidFill>
                  <a:srgbClr val="FF0000"/>
                </a:solidFill>
                <a:latin typeface="Times New Roman" pitchFamily="18" charset="0"/>
                <a:ea typeface="Calibri" pitchFamily="34" charset="0"/>
                <a:cs typeface="Calibri" pitchFamily="34" charset="0"/>
              </a:rPr>
              <a:t>đề tài</a:t>
            </a:r>
            <a:r>
              <a:rPr lang="en-US" sz="2800" b="1" dirty="0" smtClean="0">
                <a:solidFill>
                  <a:srgbClr val="FF0000"/>
                </a:solidFill>
                <a:latin typeface="Times New Roman" pitchFamily="18" charset="0"/>
                <a:ea typeface="Calibri" pitchFamily="34" charset="0"/>
                <a:cs typeface="Calibri" pitchFamily="34" charset="0"/>
              </a:rPr>
              <a:t>:</a:t>
            </a:r>
          </a:p>
          <a:p>
            <a:r>
              <a:rPr lang="vi-VN" sz="2800" dirty="0"/>
              <a:t>- </a:t>
            </a:r>
            <a:r>
              <a:rPr lang="en-US" sz="2800" dirty="0" err="1"/>
              <a:t>Yêu</a:t>
            </a:r>
            <a:r>
              <a:rPr lang="en-US" sz="2800" dirty="0"/>
              <a:t> </a:t>
            </a:r>
            <a:r>
              <a:rPr lang="en-US" sz="2800" dirty="0" err="1"/>
              <a:t>cầu</a:t>
            </a:r>
            <a:r>
              <a:rPr lang="en-US" sz="2800" dirty="0"/>
              <a:t> </a:t>
            </a:r>
            <a:r>
              <a:rPr lang="en-US" sz="2800" dirty="0" err="1"/>
              <a:t>đề</a:t>
            </a:r>
            <a:r>
              <a:rPr lang="en-US" sz="2800" dirty="0"/>
              <a:t> </a:t>
            </a:r>
            <a:r>
              <a:rPr lang="en-US" sz="2800" dirty="0" err="1"/>
              <a:t>bài</a:t>
            </a:r>
            <a:r>
              <a:rPr lang="en-US" sz="2800" dirty="0"/>
              <a:t>: </a:t>
            </a:r>
            <a:r>
              <a:rPr lang="en-US" sz="2800" dirty="0" err="1" smtClean="0"/>
              <a:t>Viết</a:t>
            </a:r>
            <a:r>
              <a:rPr lang="en-US" sz="2800" dirty="0" smtClean="0"/>
              <a:t> </a:t>
            </a:r>
            <a:r>
              <a:rPr lang="en-US" sz="2800" dirty="0" err="1"/>
              <a:t>về</a:t>
            </a:r>
            <a:r>
              <a:rPr lang="en-US" sz="2800" dirty="0"/>
              <a:t> </a:t>
            </a:r>
            <a:r>
              <a:rPr lang="en-US" sz="2800" dirty="0" err="1"/>
              <a:t>tình</a:t>
            </a:r>
            <a:r>
              <a:rPr lang="en-US" sz="2800" dirty="0"/>
              <a:t> </a:t>
            </a:r>
            <a:r>
              <a:rPr lang="en-US" sz="2800" dirty="0" err="1"/>
              <a:t>cảm</a:t>
            </a:r>
            <a:r>
              <a:rPr lang="en-US" sz="2800" dirty="0"/>
              <a:t> </a:t>
            </a:r>
            <a:r>
              <a:rPr lang="en-US" sz="2800" dirty="0" err="1"/>
              <a:t>yêu</a:t>
            </a:r>
            <a:r>
              <a:rPr lang="en-US" sz="2800" dirty="0"/>
              <a:t> </a:t>
            </a:r>
            <a:r>
              <a:rPr lang="en-US" sz="2800" dirty="0" err="1"/>
              <a:t>thương</a:t>
            </a:r>
            <a:r>
              <a:rPr lang="en-US" sz="2800" dirty="0"/>
              <a:t> </a:t>
            </a:r>
            <a:r>
              <a:rPr lang="en-US" sz="2800" dirty="0" err="1"/>
              <a:t>mẹ</a:t>
            </a:r>
            <a:r>
              <a:rPr lang="en-US" sz="2800" dirty="0"/>
              <a:t> </a:t>
            </a:r>
            <a:r>
              <a:rPr lang="en-US" sz="2800" dirty="0" err="1"/>
              <a:t>sâu</a:t>
            </a:r>
            <a:r>
              <a:rPr lang="en-US" sz="2800" dirty="0"/>
              <a:t> </a:t>
            </a:r>
            <a:r>
              <a:rPr lang="en-US" sz="2800" dirty="0" err="1"/>
              <a:t>nặng</a:t>
            </a:r>
            <a:r>
              <a:rPr lang="en-US" sz="2800" dirty="0"/>
              <a:t> </a:t>
            </a:r>
            <a:r>
              <a:rPr lang="en-US" sz="2800" dirty="0" err="1"/>
              <a:t>của</a:t>
            </a:r>
            <a:r>
              <a:rPr lang="en-US" sz="2800" dirty="0"/>
              <a:t> </a:t>
            </a:r>
            <a:r>
              <a:rPr lang="en-US" sz="2800" dirty="0" err="1"/>
              <a:t>anh</a:t>
            </a:r>
            <a:r>
              <a:rPr lang="en-US" sz="2800" dirty="0"/>
              <a:t> </a:t>
            </a:r>
            <a:r>
              <a:rPr lang="en-US" sz="2800" dirty="0" err="1"/>
              <a:t>chiến</a:t>
            </a:r>
            <a:r>
              <a:rPr lang="en-US" sz="2800" dirty="0"/>
              <a:t> </a:t>
            </a:r>
            <a:r>
              <a:rPr lang="en-US" sz="2800" dirty="0" err="1"/>
              <a:t>sĩ</a:t>
            </a:r>
            <a:endParaRPr lang="en-US" sz="2800" dirty="0"/>
          </a:p>
          <a:p>
            <a:r>
              <a:rPr lang="vi-VN" sz="2800" dirty="0"/>
              <a:t>- </a:t>
            </a:r>
            <a:r>
              <a:rPr lang="en-US" sz="2800" dirty="0" err="1"/>
              <a:t>Kiểu</a:t>
            </a:r>
            <a:r>
              <a:rPr lang="en-US" sz="2800" dirty="0"/>
              <a:t> </a:t>
            </a:r>
            <a:r>
              <a:rPr lang="en-US" sz="2800" dirty="0" err="1"/>
              <a:t>bài</a:t>
            </a:r>
            <a:r>
              <a:rPr lang="en-US" sz="2800" dirty="0"/>
              <a:t>:</a:t>
            </a:r>
          </a:p>
          <a:p>
            <a:r>
              <a:rPr lang="en-US" sz="2800" dirty="0"/>
              <a:t> + </a:t>
            </a:r>
            <a:r>
              <a:rPr lang="en-US" sz="2800" dirty="0" err="1"/>
              <a:t>Viết</a:t>
            </a:r>
            <a:r>
              <a:rPr lang="en-US" sz="2800" dirty="0"/>
              <a:t> </a:t>
            </a:r>
            <a:r>
              <a:rPr lang="en-US" sz="2800" dirty="0" err="1"/>
              <a:t>đoạn</a:t>
            </a:r>
            <a:r>
              <a:rPr lang="en-US" sz="2800" dirty="0"/>
              <a:t> </a:t>
            </a:r>
            <a:r>
              <a:rPr lang="en-US" sz="2800" dirty="0" err="1"/>
              <a:t>văn</a:t>
            </a:r>
            <a:r>
              <a:rPr lang="en-US" sz="2800" dirty="0"/>
              <a:t> </a:t>
            </a:r>
            <a:r>
              <a:rPr lang="en-US" sz="2800" dirty="0" err="1"/>
              <a:t>cảm</a:t>
            </a:r>
            <a:r>
              <a:rPr lang="en-US" sz="2800" dirty="0"/>
              <a:t> </a:t>
            </a:r>
            <a:r>
              <a:rPr lang="en-US" sz="2800" dirty="0" err="1"/>
              <a:t>nhận</a:t>
            </a:r>
            <a:r>
              <a:rPr lang="en-US" sz="2800" dirty="0"/>
              <a:t> </a:t>
            </a:r>
            <a:r>
              <a:rPr lang="en-US" sz="2800" dirty="0" err="1"/>
              <a:t>về</a:t>
            </a:r>
            <a:r>
              <a:rPr lang="en-US" sz="2800" dirty="0"/>
              <a:t> </a:t>
            </a:r>
            <a:r>
              <a:rPr lang="en-US" sz="2800" dirty="0" err="1"/>
              <a:t>bài</a:t>
            </a:r>
            <a:r>
              <a:rPr lang="en-US" sz="2800" dirty="0"/>
              <a:t> </a:t>
            </a:r>
            <a:r>
              <a:rPr lang="en-US" sz="2800" dirty="0" err="1"/>
              <a:t>thơ</a:t>
            </a:r>
            <a:r>
              <a:rPr lang="en-US" sz="2800" dirty="0"/>
              <a:t>. </a:t>
            </a:r>
          </a:p>
          <a:p>
            <a:r>
              <a:rPr lang="en-US" sz="2800" dirty="0"/>
              <a:t> + </a:t>
            </a:r>
            <a:r>
              <a:rPr lang="en-US" sz="2800" dirty="0" err="1"/>
              <a:t>Giới</a:t>
            </a:r>
            <a:r>
              <a:rPr lang="en-US" sz="2800" dirty="0"/>
              <a:t> </a:t>
            </a:r>
            <a:r>
              <a:rPr lang="en-US" sz="2800" dirty="0" err="1"/>
              <a:t>hạn</a:t>
            </a:r>
            <a:r>
              <a:rPr lang="en-US" sz="2800" dirty="0"/>
              <a:t> </a:t>
            </a:r>
            <a:r>
              <a:rPr lang="en-US" sz="2800" dirty="0" err="1"/>
              <a:t>viết</a:t>
            </a:r>
            <a:r>
              <a:rPr lang="en-US" sz="2800" dirty="0"/>
              <a:t>: </a:t>
            </a:r>
            <a:r>
              <a:rPr lang="en-US" sz="2800" dirty="0" err="1"/>
              <a:t>không</a:t>
            </a:r>
            <a:r>
              <a:rPr lang="en-US" sz="2800" dirty="0"/>
              <a:t> </a:t>
            </a:r>
            <a:r>
              <a:rPr lang="en-US" sz="2800" dirty="0" err="1"/>
              <a:t>quá</a:t>
            </a:r>
            <a:r>
              <a:rPr lang="en-US" sz="2800" dirty="0"/>
              <a:t> 200 </a:t>
            </a:r>
            <a:r>
              <a:rPr lang="en-US" sz="2800" dirty="0" err="1"/>
              <a:t>chữ</a:t>
            </a:r>
            <a:r>
              <a:rPr lang="en-US" sz="2800" dirty="0"/>
              <a:t> (</a:t>
            </a:r>
            <a:r>
              <a:rPr lang="en-US" sz="2800" dirty="0" err="1"/>
              <a:t>khoảng</a:t>
            </a:r>
            <a:r>
              <a:rPr lang="en-US" sz="2800" dirty="0"/>
              <a:t> 20 </a:t>
            </a:r>
            <a:r>
              <a:rPr lang="en-US" sz="2800" dirty="0" err="1"/>
              <a:t>câu</a:t>
            </a:r>
            <a:r>
              <a:rPr lang="en-US" sz="2800" dirty="0" smtClean="0"/>
              <a:t>).</a:t>
            </a:r>
          </a:p>
          <a:p>
            <a:r>
              <a:rPr lang="en-US" sz="2800" b="1" dirty="0" smtClean="0">
                <a:solidFill>
                  <a:srgbClr val="FF0000"/>
                </a:solidFill>
              </a:rPr>
              <a:t>       b)   Thu </a:t>
            </a:r>
            <a:r>
              <a:rPr lang="en-US" sz="2800" b="1" dirty="0" err="1">
                <a:solidFill>
                  <a:srgbClr val="FF0000"/>
                </a:solidFill>
              </a:rPr>
              <a:t>thập</a:t>
            </a:r>
            <a:r>
              <a:rPr lang="en-US" sz="2800" b="1" dirty="0">
                <a:solidFill>
                  <a:srgbClr val="FF0000"/>
                </a:solidFill>
              </a:rPr>
              <a:t> </a:t>
            </a:r>
            <a:r>
              <a:rPr lang="en-US" sz="2800" b="1" dirty="0" err="1">
                <a:solidFill>
                  <a:srgbClr val="FF0000"/>
                </a:solidFill>
              </a:rPr>
              <a:t>tư</a:t>
            </a:r>
            <a:r>
              <a:rPr lang="en-US" sz="2800" b="1" dirty="0">
                <a:solidFill>
                  <a:srgbClr val="FF0000"/>
                </a:solidFill>
              </a:rPr>
              <a:t> </a:t>
            </a:r>
            <a:r>
              <a:rPr lang="en-US" sz="2800" b="1" dirty="0" err="1" smtClean="0">
                <a:solidFill>
                  <a:srgbClr val="FF0000"/>
                </a:solidFill>
              </a:rPr>
              <a:t>liệu</a:t>
            </a:r>
            <a:r>
              <a:rPr lang="en-US" sz="2800" b="1" dirty="0" smtClean="0">
                <a:solidFill>
                  <a:srgbClr val="FF0000"/>
                </a:solidFill>
              </a:rPr>
              <a:t>:</a:t>
            </a:r>
            <a:endParaRPr lang="en-US" sz="2800" dirty="0">
              <a:solidFill>
                <a:srgbClr val="FF0000"/>
              </a:solidFill>
            </a:endParaRPr>
          </a:p>
          <a:p>
            <a:r>
              <a:rPr lang="en-US" sz="2800" dirty="0"/>
              <a:t> </a:t>
            </a:r>
            <a:r>
              <a:rPr lang="en-US" sz="2800" dirty="0" smtClean="0"/>
              <a:t> </a:t>
            </a:r>
            <a:r>
              <a:rPr lang="en-US" sz="2800" dirty="0" err="1" smtClean="0"/>
              <a:t>Các</a:t>
            </a:r>
            <a:r>
              <a:rPr lang="en-US" sz="2800" dirty="0" smtClean="0"/>
              <a:t> </a:t>
            </a:r>
            <a:r>
              <a:rPr lang="en-US" sz="2800" dirty="0" err="1"/>
              <a:t>thông</a:t>
            </a:r>
            <a:r>
              <a:rPr lang="en-US" sz="2800" dirty="0"/>
              <a:t> tin </a:t>
            </a:r>
            <a:r>
              <a:rPr lang="en-US" sz="2800" dirty="0" err="1"/>
              <a:t>cần</a:t>
            </a:r>
            <a:r>
              <a:rPr lang="en-US" sz="2800" dirty="0"/>
              <a:t> </a:t>
            </a:r>
            <a:r>
              <a:rPr lang="en-US" sz="2800" dirty="0" err="1"/>
              <a:t>hướng</a:t>
            </a:r>
            <a:r>
              <a:rPr lang="en-US" sz="2800" dirty="0"/>
              <a:t> </a:t>
            </a:r>
            <a:r>
              <a:rPr lang="en-US" sz="2800" dirty="0" err="1"/>
              <a:t>tới</a:t>
            </a:r>
            <a:r>
              <a:rPr lang="en-US" sz="2800" dirty="0"/>
              <a:t>: </a:t>
            </a:r>
            <a:r>
              <a:rPr lang="en-US" sz="2800" dirty="0" err="1"/>
              <a:t>tình</a:t>
            </a:r>
            <a:r>
              <a:rPr lang="en-US" sz="2800" dirty="0"/>
              <a:t> </a:t>
            </a:r>
            <a:r>
              <a:rPr lang="en-US" sz="2800" dirty="0" err="1"/>
              <a:t>cảm</a:t>
            </a:r>
            <a:r>
              <a:rPr lang="en-US" sz="2800" dirty="0"/>
              <a:t> </a:t>
            </a:r>
            <a:r>
              <a:rPr lang="en-US" sz="2800" dirty="0" err="1"/>
              <a:t>mẹ</a:t>
            </a:r>
            <a:r>
              <a:rPr lang="en-US" sz="2800" dirty="0"/>
              <a:t> con </a:t>
            </a:r>
            <a:r>
              <a:rPr lang="en-US" sz="2800" dirty="0" err="1"/>
              <a:t>thắm</a:t>
            </a:r>
            <a:r>
              <a:rPr lang="en-US" sz="2800" dirty="0"/>
              <a:t> </a:t>
            </a:r>
            <a:r>
              <a:rPr lang="en-US" sz="2800" dirty="0" err="1"/>
              <a:t>thiết</a:t>
            </a:r>
            <a:r>
              <a:rPr lang="en-US" sz="2800" dirty="0"/>
              <a:t>, </a:t>
            </a:r>
            <a:r>
              <a:rPr lang="en-US" sz="2800" dirty="0" err="1"/>
              <a:t>sâu</a:t>
            </a:r>
            <a:r>
              <a:rPr lang="en-US" sz="2800" dirty="0"/>
              <a:t> </a:t>
            </a:r>
            <a:r>
              <a:rPr lang="en-US" sz="2800" dirty="0" err="1"/>
              <a:t>nặng</a:t>
            </a:r>
            <a:r>
              <a:rPr lang="en-US" sz="2800" dirty="0"/>
              <a:t> </a:t>
            </a:r>
            <a:r>
              <a:rPr lang="en-US" sz="2800" dirty="0" err="1"/>
              <a:t>trong</a:t>
            </a:r>
            <a:r>
              <a:rPr lang="en-US" sz="2800" dirty="0"/>
              <a:t> </a:t>
            </a:r>
            <a:r>
              <a:rPr lang="en-US" sz="2800" dirty="0" err="1"/>
              <a:t>bài</a:t>
            </a:r>
            <a:r>
              <a:rPr lang="en-US" sz="2800" dirty="0"/>
              <a:t> </a:t>
            </a:r>
            <a:r>
              <a:rPr lang="en-US" sz="2800" dirty="0" err="1"/>
              <a:t>thơ</a:t>
            </a:r>
            <a:endParaRPr lang="en-US" sz="2800" dirty="0"/>
          </a:p>
        </p:txBody>
      </p:sp>
    </p:spTree>
    <p:extLst>
      <p:ext uri="{BB962C8B-B14F-4D97-AF65-F5344CB8AC3E}">
        <p14:creationId xmlns:p14="http://schemas.microsoft.com/office/powerpoint/2010/main" xmlns="" val="3352645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50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xEl>
                                              <p:pRg st="6" end="6"/>
                                            </p:txEl>
                                          </p:spTgt>
                                        </p:tgtEl>
                                        <p:attrNameLst>
                                          <p:attrName>style.visibility</p:attrName>
                                        </p:attrNameLst>
                                      </p:cBhvr>
                                      <p:to>
                                        <p:strVal val="visible"/>
                                      </p:to>
                                    </p:set>
                                    <p:animEffect transition="in" filter="fade">
                                      <p:cBhvr>
                                        <p:cTn id="37"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028" y="0"/>
            <a:ext cx="9139943" cy="6858000"/>
          </a:xfrm>
          <a:prstGeom prst="rect">
            <a:avLst/>
          </a:prstGeom>
        </p:spPr>
      </p:pic>
      <p:sp>
        <p:nvSpPr>
          <p:cNvPr id="7" name="矩形 17"/>
          <p:cNvSpPr/>
          <p:nvPr/>
        </p:nvSpPr>
        <p:spPr bwMode="auto">
          <a:xfrm>
            <a:off x="1421360" y="234424"/>
            <a:ext cx="7140575" cy="5508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altLang="zh-CN" sz="2600" b="1">
                <a:solidFill>
                  <a:srgbClr val="0070C0"/>
                </a:solidFill>
                <a:latin typeface="Times New Roman" panose="02020603050405020304" pitchFamily="18" charset="0"/>
                <a:ea typeface="Microsoft YaHei UI" panose="020B0503020204020204" pitchFamily="34" charset="-122"/>
                <a:cs typeface="Times New Roman" panose="02020603050405020304" pitchFamily="18" charset="0"/>
              </a:rPr>
              <a:t>Bước </a:t>
            </a:r>
            <a:r>
              <a:rPr lang="en-US" altLang="zh-CN" sz="2600" b="1" smtClean="0">
                <a:solidFill>
                  <a:srgbClr val="0070C0"/>
                </a:solidFill>
                <a:latin typeface="Times New Roman" panose="02020603050405020304" pitchFamily="18" charset="0"/>
                <a:ea typeface="Microsoft YaHei UI" panose="020B0503020204020204" pitchFamily="34" charset="-122"/>
                <a:cs typeface="Times New Roman" panose="02020603050405020304" pitchFamily="18" charset="0"/>
              </a:rPr>
              <a:t>2</a:t>
            </a:r>
            <a:r>
              <a:rPr lang="vi-VN" altLang="zh-CN" sz="2600" b="1" smtClean="0">
                <a:solidFill>
                  <a:srgbClr val="0070C0"/>
                </a:solidFill>
                <a:latin typeface="Times New Roman" panose="02020603050405020304" pitchFamily="18" charset="0"/>
                <a:ea typeface="Microsoft YaHei UI" panose="020B0503020204020204" pitchFamily="34" charset="-122"/>
                <a:cs typeface="Times New Roman" panose="02020603050405020304" pitchFamily="18" charset="0"/>
              </a:rPr>
              <a:t>: T</a:t>
            </a:r>
            <a:r>
              <a:rPr lang="en-US" altLang="zh-CN" sz="2600" b="1" smtClean="0">
                <a:solidFill>
                  <a:srgbClr val="0070C0"/>
                </a:solidFill>
                <a:latin typeface="Times New Roman" panose="02020603050405020304" pitchFamily="18" charset="0"/>
                <a:ea typeface="Microsoft YaHei UI" panose="020B0503020204020204" pitchFamily="34" charset="-122"/>
                <a:cs typeface="Times New Roman" panose="02020603050405020304" pitchFamily="18" charset="0"/>
              </a:rPr>
              <a:t>ÌM Ý, LẬP DÀN Ý</a:t>
            </a:r>
            <a:endParaRPr lang="zh-CN" altLang="en-US" sz="2600" b="1" dirty="0">
              <a:solidFill>
                <a:srgbClr val="0070C0"/>
              </a:solidFill>
              <a:latin typeface="Times New Roman" panose="02020603050405020304" pitchFamily="18" charset="0"/>
              <a:ea typeface="Microsoft YaHei UI" panose="020B0503020204020204" pitchFamily="34" charset="-122"/>
              <a:cs typeface="Times New Roman" panose="02020603050405020304" pitchFamily="18" charset="0"/>
            </a:endParaRPr>
          </a:p>
        </p:txBody>
      </p:sp>
      <p:sp>
        <p:nvSpPr>
          <p:cNvPr id="9" name="Rectangle 8"/>
          <p:cNvSpPr>
            <a:spLocks noChangeArrowheads="1"/>
          </p:cNvSpPr>
          <p:nvPr/>
        </p:nvSpPr>
        <p:spPr bwMode="auto">
          <a:xfrm>
            <a:off x="1143000" y="1066800"/>
            <a:ext cx="5757863" cy="31085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457200" algn="ctr">
              <a:lnSpc>
                <a:spcPct val="150000"/>
              </a:lnSpc>
              <a:spcBef>
                <a:spcPts val="600"/>
              </a:spcBef>
            </a:pPr>
            <a:r>
              <a:rPr lang="en-US" sz="2400" b="1" smtClean="0">
                <a:solidFill>
                  <a:srgbClr val="FF0000"/>
                </a:solidFill>
                <a:latin typeface="Times New Roman" pitchFamily="18" charset="0"/>
                <a:ea typeface="Calibri" pitchFamily="34" charset="0"/>
                <a:cs typeface="Calibri" pitchFamily="34" charset="0"/>
              </a:rPr>
              <a:t>HOÀN THÀNH PHIẾU HỌC TẬP 2</a:t>
            </a:r>
          </a:p>
          <a:p>
            <a:pPr marL="457200" algn="just">
              <a:lnSpc>
                <a:spcPct val="150000"/>
              </a:lnSpc>
              <a:spcBef>
                <a:spcPts val="600"/>
              </a:spcBef>
            </a:pPr>
            <a:endParaRPr lang="en-US">
              <a:solidFill>
                <a:srgbClr val="000000"/>
              </a:solidFill>
              <a:latin typeface="Times New Roman" pitchFamily="18" charset="0"/>
              <a:ea typeface="Calibri" pitchFamily="34" charset="0"/>
              <a:cs typeface="Calibri" pitchFamily="34" charset="0"/>
            </a:endParaRPr>
          </a:p>
          <a:p>
            <a:pPr marL="457200" algn="just">
              <a:lnSpc>
                <a:spcPct val="150000"/>
              </a:lnSpc>
              <a:spcBef>
                <a:spcPts val="600"/>
              </a:spcBef>
            </a:pPr>
            <a:endParaRPr lang="en-US" smtClean="0">
              <a:solidFill>
                <a:srgbClr val="000000"/>
              </a:solidFill>
              <a:latin typeface="Times New Roman" pitchFamily="18" charset="0"/>
              <a:ea typeface="Calibri" pitchFamily="34" charset="0"/>
              <a:cs typeface="Calibri" pitchFamily="34" charset="0"/>
            </a:endParaRPr>
          </a:p>
          <a:p>
            <a:pPr marL="457200" algn="just">
              <a:lnSpc>
                <a:spcPct val="150000"/>
              </a:lnSpc>
              <a:spcBef>
                <a:spcPts val="600"/>
              </a:spcBef>
            </a:pPr>
            <a:endParaRPr lang="en-US">
              <a:solidFill>
                <a:srgbClr val="000000"/>
              </a:solidFill>
              <a:latin typeface="Times New Roman" pitchFamily="18" charset="0"/>
              <a:ea typeface="Calibri" pitchFamily="34" charset="0"/>
              <a:cs typeface="Calibri" pitchFamily="34" charset="0"/>
            </a:endParaRPr>
          </a:p>
          <a:p>
            <a:pPr marL="457200" algn="just">
              <a:lnSpc>
                <a:spcPct val="150000"/>
              </a:lnSpc>
              <a:spcBef>
                <a:spcPts val="600"/>
              </a:spcBef>
            </a:pPr>
            <a:endParaRPr lang="en-US" smtClean="0">
              <a:solidFill>
                <a:srgbClr val="000000"/>
              </a:solidFill>
              <a:latin typeface="Times New Roman" pitchFamily="18" charset="0"/>
              <a:ea typeface="Calibri" pitchFamily="34" charset="0"/>
              <a:cs typeface="Calibri" pitchFamily="34" charset="0"/>
            </a:endParaRPr>
          </a:p>
          <a:p>
            <a:pPr marL="800100" indent="-342900" algn="just">
              <a:lnSpc>
                <a:spcPct val="150000"/>
              </a:lnSpc>
              <a:spcBef>
                <a:spcPts val="600"/>
              </a:spcBef>
              <a:buAutoNum type="alphaLcParenR"/>
            </a:pPr>
            <a:endParaRPr lang="en-US"/>
          </a:p>
        </p:txBody>
      </p:sp>
      <p:graphicFrame>
        <p:nvGraphicFramePr>
          <p:cNvPr id="2" name="Table 1"/>
          <p:cNvGraphicFramePr>
            <a:graphicFrameLocks noGrp="1"/>
          </p:cNvGraphicFramePr>
          <p:nvPr>
            <p:extLst>
              <p:ext uri="{D42A27DB-BD31-4B8C-83A1-F6EECF244321}">
                <p14:modId xmlns:p14="http://schemas.microsoft.com/office/powerpoint/2010/main" xmlns="" val="3637252889"/>
              </p:ext>
            </p:extLst>
          </p:nvPr>
        </p:nvGraphicFramePr>
        <p:xfrm>
          <a:off x="1435115" y="2133600"/>
          <a:ext cx="6126148" cy="3884313"/>
        </p:xfrm>
        <a:graphic>
          <a:graphicData uri="http://schemas.openxmlformats.org/drawingml/2006/table">
            <a:tbl>
              <a:tblPr firstRow="1" firstCol="1" bandRow="1">
                <a:tableStyleId>{5940675A-B579-460E-94D1-54222C63F5DA}</a:tableStyleId>
              </a:tblPr>
              <a:tblGrid>
                <a:gridCol w="3058771"/>
                <a:gridCol w="3067377"/>
              </a:tblGrid>
              <a:tr h="971196">
                <a:tc>
                  <a:txBody>
                    <a:bodyPr/>
                    <a:lstStyle/>
                    <a:p>
                      <a:pPr marL="0" marR="0" algn="ctr">
                        <a:lnSpc>
                          <a:spcPct val="115000"/>
                        </a:lnSpc>
                        <a:spcBef>
                          <a:spcPts val="0"/>
                        </a:spcBef>
                        <a:spcAft>
                          <a:spcPts val="0"/>
                        </a:spcAft>
                      </a:pPr>
                      <a:r>
                        <a:rPr lang="en-US" sz="2200" b="1" dirty="0" err="1">
                          <a:solidFill>
                            <a:srgbClr val="FF0000"/>
                          </a:solidFill>
                          <a:effectLst/>
                        </a:rPr>
                        <a:t>Đặc</a:t>
                      </a:r>
                      <a:r>
                        <a:rPr lang="en-US" sz="2200" b="1" dirty="0">
                          <a:solidFill>
                            <a:srgbClr val="FF0000"/>
                          </a:solidFill>
                          <a:effectLst/>
                        </a:rPr>
                        <a:t> </a:t>
                      </a:r>
                      <a:r>
                        <a:rPr lang="en-US" sz="2200" b="1" dirty="0" err="1">
                          <a:solidFill>
                            <a:srgbClr val="FF0000"/>
                          </a:solidFill>
                          <a:effectLst/>
                        </a:rPr>
                        <a:t>điểm</a:t>
                      </a:r>
                      <a:r>
                        <a:rPr lang="en-US" sz="2200" b="1" dirty="0">
                          <a:solidFill>
                            <a:srgbClr val="FF0000"/>
                          </a:solidFill>
                          <a:effectLst/>
                        </a:rPr>
                        <a:t> </a:t>
                      </a:r>
                      <a:r>
                        <a:rPr lang="en-US" sz="2200" b="1" dirty="0" err="1">
                          <a:solidFill>
                            <a:srgbClr val="FF0000"/>
                          </a:solidFill>
                          <a:effectLst/>
                        </a:rPr>
                        <a:t>nổi</a:t>
                      </a:r>
                      <a:r>
                        <a:rPr lang="en-US" sz="2200" b="1" dirty="0">
                          <a:solidFill>
                            <a:srgbClr val="FF0000"/>
                          </a:solidFill>
                          <a:effectLst/>
                        </a:rPr>
                        <a:t> </a:t>
                      </a:r>
                      <a:r>
                        <a:rPr lang="en-US" sz="2200" b="1" dirty="0" err="1">
                          <a:solidFill>
                            <a:srgbClr val="FF0000"/>
                          </a:solidFill>
                          <a:effectLst/>
                        </a:rPr>
                        <a:t>bật</a:t>
                      </a:r>
                      <a:endParaRPr lang="en-US" sz="2200" b="1" dirty="0">
                        <a:solidFill>
                          <a:srgbClr val="FF0000"/>
                        </a:solidFill>
                        <a:effectLst/>
                      </a:endParaRPr>
                    </a:p>
                    <a:p>
                      <a:pPr marL="0" marR="0" algn="ctr">
                        <a:lnSpc>
                          <a:spcPct val="115000"/>
                        </a:lnSpc>
                        <a:spcBef>
                          <a:spcPts val="0"/>
                        </a:spcBef>
                        <a:spcAft>
                          <a:spcPts val="0"/>
                        </a:spcAft>
                      </a:pPr>
                      <a:r>
                        <a:rPr lang="en-US" sz="2200" b="1" dirty="0">
                          <a:solidFill>
                            <a:srgbClr val="FF0000"/>
                          </a:solidFill>
                          <a:effectLst/>
                        </a:rPr>
                        <a:t> </a:t>
                      </a:r>
                      <a:endParaRPr lang="en-US" sz="2200" b="1" i="1" dirty="0">
                        <a:solidFill>
                          <a:srgbClr val="FF0000"/>
                        </a:solidFill>
                        <a:effectLst/>
                        <a:latin typeface="Times New Roman" pitchFamily="18" charset="0"/>
                        <a:ea typeface="Times New Roman"/>
                        <a:cs typeface="Times New Roman" pitchFamily="18" charset="0"/>
                      </a:endParaRPr>
                    </a:p>
                  </a:txBody>
                  <a:tcPr marL="68580" marR="68580" marT="0" marB="0"/>
                </a:tc>
                <a:tc>
                  <a:txBody>
                    <a:bodyPr/>
                    <a:lstStyle/>
                    <a:p>
                      <a:pPr marL="0" marR="0" algn="ctr">
                        <a:lnSpc>
                          <a:spcPct val="115000"/>
                        </a:lnSpc>
                        <a:spcBef>
                          <a:spcPts val="0"/>
                        </a:spcBef>
                        <a:spcAft>
                          <a:spcPts val="0"/>
                        </a:spcAft>
                      </a:pPr>
                      <a:r>
                        <a:rPr lang="en-US" sz="2200" b="1">
                          <a:solidFill>
                            <a:srgbClr val="FF0000"/>
                          </a:solidFill>
                          <a:effectLst/>
                        </a:rPr>
                        <a:t>Thể hiện trong bài thơ</a:t>
                      </a:r>
                    </a:p>
                    <a:p>
                      <a:pPr marL="0" marR="0" algn="ctr">
                        <a:lnSpc>
                          <a:spcPct val="115000"/>
                        </a:lnSpc>
                        <a:spcBef>
                          <a:spcPts val="0"/>
                        </a:spcBef>
                        <a:spcAft>
                          <a:spcPts val="0"/>
                        </a:spcAft>
                      </a:pPr>
                      <a:r>
                        <a:rPr lang="en-US" sz="2200" b="1">
                          <a:solidFill>
                            <a:srgbClr val="FF0000"/>
                          </a:solidFill>
                          <a:effectLst/>
                        </a:rPr>
                        <a:t> </a:t>
                      </a:r>
                      <a:endParaRPr lang="en-US" sz="2200" b="1" i="1">
                        <a:solidFill>
                          <a:srgbClr val="FF0000"/>
                        </a:solidFill>
                        <a:effectLst/>
                        <a:latin typeface="Times New Roman" pitchFamily="18" charset="0"/>
                        <a:ea typeface="Times New Roman"/>
                        <a:cs typeface="Times New Roman" pitchFamily="18" charset="0"/>
                      </a:endParaRPr>
                    </a:p>
                  </a:txBody>
                  <a:tcPr marL="68580" marR="68580" marT="0" marB="0"/>
                </a:tc>
              </a:tr>
              <a:tr h="1010004">
                <a:tc>
                  <a:txBody>
                    <a:bodyPr/>
                    <a:lstStyle/>
                    <a:p>
                      <a:pPr marL="0" marR="0" algn="just">
                        <a:lnSpc>
                          <a:spcPct val="115000"/>
                        </a:lnSpc>
                        <a:spcBef>
                          <a:spcPts val="0"/>
                        </a:spcBef>
                        <a:spcAft>
                          <a:spcPts val="0"/>
                        </a:spcAft>
                      </a:pPr>
                      <a:r>
                        <a:rPr lang="en-US" sz="2200" b="1" i="1" dirty="0" err="1">
                          <a:effectLst/>
                        </a:rPr>
                        <a:t>Mạch</a:t>
                      </a:r>
                      <a:r>
                        <a:rPr lang="en-US" sz="2200" b="1" i="1" dirty="0">
                          <a:effectLst/>
                        </a:rPr>
                        <a:t> </a:t>
                      </a:r>
                      <a:r>
                        <a:rPr lang="en-US" sz="2200" b="1" i="1" dirty="0" err="1">
                          <a:effectLst/>
                        </a:rPr>
                        <a:t>cảm</a:t>
                      </a:r>
                      <a:r>
                        <a:rPr lang="en-US" sz="2200" b="1" i="1" dirty="0">
                          <a:effectLst/>
                        </a:rPr>
                        <a:t> </a:t>
                      </a:r>
                      <a:r>
                        <a:rPr lang="en-US" sz="2200" b="1" i="1" dirty="0" err="1">
                          <a:effectLst/>
                        </a:rPr>
                        <a:t>xúc</a:t>
                      </a:r>
                      <a:r>
                        <a:rPr lang="en-US" sz="2200" b="1" i="1" dirty="0">
                          <a:effectLst/>
                        </a:rPr>
                        <a:t> </a:t>
                      </a:r>
                      <a:r>
                        <a:rPr lang="en-US" sz="2200" b="1" i="1" dirty="0" err="1">
                          <a:effectLst/>
                        </a:rPr>
                        <a:t>của</a:t>
                      </a:r>
                      <a:r>
                        <a:rPr lang="en-US" sz="2200" b="1" i="1" dirty="0">
                          <a:effectLst/>
                        </a:rPr>
                        <a:t> </a:t>
                      </a:r>
                      <a:r>
                        <a:rPr lang="en-US" sz="2200" b="1" i="1" dirty="0" err="1">
                          <a:effectLst/>
                        </a:rPr>
                        <a:t>toàn</a:t>
                      </a:r>
                      <a:r>
                        <a:rPr lang="en-US" sz="2200" b="1" i="1" dirty="0">
                          <a:effectLst/>
                        </a:rPr>
                        <a:t> </a:t>
                      </a:r>
                      <a:r>
                        <a:rPr lang="en-US" sz="2200" b="1" i="1" dirty="0" err="1" smtClean="0">
                          <a:effectLst/>
                        </a:rPr>
                        <a:t>bài</a:t>
                      </a:r>
                      <a:endParaRPr lang="en-US" sz="2200" b="1" i="1" dirty="0">
                        <a:solidFill>
                          <a:srgbClr val="FF0000"/>
                        </a:solidFill>
                        <a:effectLst/>
                        <a:latin typeface="Times New Roman" pitchFamily="18" charset="0"/>
                        <a:ea typeface="Times New Roman"/>
                        <a:cs typeface="Times New Roman" pitchFamily="18" charset="0"/>
                      </a:endParaRPr>
                    </a:p>
                  </a:txBody>
                  <a:tcPr marL="68580" marR="68580" marT="0" marB="0"/>
                </a:tc>
                <a:tc>
                  <a:txBody>
                    <a:bodyPr/>
                    <a:lstStyle/>
                    <a:p>
                      <a:pPr marL="0" marR="0" algn="just">
                        <a:lnSpc>
                          <a:spcPct val="115000"/>
                        </a:lnSpc>
                        <a:spcBef>
                          <a:spcPts val="0"/>
                        </a:spcBef>
                        <a:spcAft>
                          <a:spcPts val="0"/>
                        </a:spcAft>
                      </a:pPr>
                      <a:r>
                        <a:rPr lang="en-US" sz="2200">
                          <a:effectLst/>
                        </a:rPr>
                        <a:t> </a:t>
                      </a:r>
                      <a:endParaRPr lang="en-US" sz="2200" i="1">
                        <a:effectLst/>
                        <a:latin typeface="Times New Roman" pitchFamily="18" charset="0"/>
                        <a:ea typeface="Times New Roman"/>
                        <a:cs typeface="Times New Roman" pitchFamily="18" charset="0"/>
                      </a:endParaRPr>
                    </a:p>
                  </a:txBody>
                  <a:tcPr marL="68580" marR="68580" marT="0" marB="0"/>
                </a:tc>
              </a:tr>
              <a:tr h="896692">
                <a:tc>
                  <a:txBody>
                    <a:bodyPr/>
                    <a:lstStyle/>
                    <a:p>
                      <a:pPr marL="0" marR="0" algn="just">
                        <a:lnSpc>
                          <a:spcPct val="115000"/>
                        </a:lnSpc>
                        <a:spcBef>
                          <a:spcPts val="0"/>
                        </a:spcBef>
                        <a:spcAft>
                          <a:spcPts val="0"/>
                        </a:spcAft>
                      </a:pPr>
                      <a:r>
                        <a:rPr lang="en-US" sz="2200" b="1" i="1" dirty="0" err="1">
                          <a:effectLst/>
                        </a:rPr>
                        <a:t>Từ</a:t>
                      </a:r>
                      <a:r>
                        <a:rPr lang="en-US" sz="2200" b="1" i="1" dirty="0">
                          <a:effectLst/>
                        </a:rPr>
                        <a:t> </a:t>
                      </a:r>
                      <a:r>
                        <a:rPr lang="en-US" sz="2200" b="1" i="1" dirty="0" err="1">
                          <a:effectLst/>
                        </a:rPr>
                        <a:t>ngữ</a:t>
                      </a:r>
                      <a:r>
                        <a:rPr lang="en-US" sz="2200" b="1" i="1" dirty="0">
                          <a:effectLst/>
                        </a:rPr>
                        <a:t>, </a:t>
                      </a:r>
                      <a:r>
                        <a:rPr lang="en-US" sz="2200" b="1" i="1" dirty="0" err="1">
                          <a:effectLst/>
                        </a:rPr>
                        <a:t>hình</a:t>
                      </a:r>
                      <a:r>
                        <a:rPr lang="en-US" sz="2200" b="1" i="1" dirty="0">
                          <a:effectLst/>
                        </a:rPr>
                        <a:t> </a:t>
                      </a:r>
                      <a:r>
                        <a:rPr lang="en-US" sz="2200" b="1" i="1" dirty="0" err="1">
                          <a:effectLst/>
                        </a:rPr>
                        <a:t>ảnh</a:t>
                      </a:r>
                      <a:r>
                        <a:rPr lang="en-US" sz="2200" b="1" i="1" dirty="0">
                          <a:effectLst/>
                        </a:rPr>
                        <a:t> </a:t>
                      </a:r>
                      <a:r>
                        <a:rPr lang="en-US" sz="2200" b="1" i="1" dirty="0" err="1">
                          <a:effectLst/>
                        </a:rPr>
                        <a:t>độc</a:t>
                      </a:r>
                      <a:r>
                        <a:rPr lang="en-US" sz="2200" b="1" i="1" dirty="0">
                          <a:effectLst/>
                        </a:rPr>
                        <a:t> </a:t>
                      </a:r>
                      <a:r>
                        <a:rPr lang="en-US" sz="2200" b="1" i="1" dirty="0" err="1" smtClean="0">
                          <a:effectLst/>
                        </a:rPr>
                        <a:t>đáo</a:t>
                      </a:r>
                      <a:endParaRPr lang="en-US" sz="2200" b="1" i="1" dirty="0">
                        <a:solidFill>
                          <a:srgbClr val="FF0000"/>
                        </a:solidFill>
                        <a:effectLst/>
                        <a:latin typeface="Times New Roman" pitchFamily="18" charset="0"/>
                        <a:ea typeface="Times New Roman"/>
                        <a:cs typeface="Times New Roman" pitchFamily="18" charset="0"/>
                      </a:endParaRPr>
                    </a:p>
                  </a:txBody>
                  <a:tcPr marL="68580" marR="68580" marT="0" marB="0"/>
                </a:tc>
                <a:tc>
                  <a:txBody>
                    <a:bodyPr/>
                    <a:lstStyle/>
                    <a:p>
                      <a:pPr marL="0" marR="0" algn="just">
                        <a:lnSpc>
                          <a:spcPct val="115000"/>
                        </a:lnSpc>
                        <a:spcBef>
                          <a:spcPts val="0"/>
                        </a:spcBef>
                        <a:spcAft>
                          <a:spcPts val="0"/>
                        </a:spcAft>
                      </a:pPr>
                      <a:r>
                        <a:rPr lang="en-US" sz="2200">
                          <a:effectLst/>
                        </a:rPr>
                        <a:t> </a:t>
                      </a:r>
                      <a:endParaRPr lang="en-US" sz="2200" i="1">
                        <a:effectLst/>
                        <a:latin typeface="Times New Roman" pitchFamily="18" charset="0"/>
                        <a:ea typeface="Times New Roman"/>
                        <a:cs typeface="Times New Roman" pitchFamily="18" charset="0"/>
                      </a:endParaRPr>
                    </a:p>
                  </a:txBody>
                  <a:tcPr marL="68580" marR="68580" marT="0" marB="0"/>
                </a:tc>
              </a:tr>
              <a:tr h="1006421">
                <a:tc>
                  <a:txBody>
                    <a:bodyPr/>
                    <a:lstStyle/>
                    <a:p>
                      <a:pPr marL="0" marR="0" algn="just">
                        <a:lnSpc>
                          <a:spcPct val="115000"/>
                        </a:lnSpc>
                        <a:spcBef>
                          <a:spcPts val="0"/>
                        </a:spcBef>
                        <a:spcAft>
                          <a:spcPts val="0"/>
                        </a:spcAft>
                      </a:pPr>
                      <a:r>
                        <a:rPr lang="en-US" sz="2200" b="1" i="1" dirty="0" err="1">
                          <a:effectLst/>
                        </a:rPr>
                        <a:t>Bài</a:t>
                      </a:r>
                      <a:r>
                        <a:rPr lang="en-US" sz="2200" b="1" i="1" dirty="0">
                          <a:effectLst/>
                        </a:rPr>
                        <a:t> </a:t>
                      </a:r>
                      <a:r>
                        <a:rPr lang="en-US" sz="2200" b="1" i="1" dirty="0" err="1">
                          <a:effectLst/>
                        </a:rPr>
                        <a:t>học</a:t>
                      </a:r>
                      <a:r>
                        <a:rPr lang="en-US" sz="2200" b="1" i="1" dirty="0">
                          <a:effectLst/>
                        </a:rPr>
                        <a:t> </a:t>
                      </a:r>
                      <a:r>
                        <a:rPr lang="en-US" sz="2200" b="1" i="1" dirty="0" err="1">
                          <a:effectLst/>
                        </a:rPr>
                        <a:t>nhận</a:t>
                      </a:r>
                      <a:r>
                        <a:rPr lang="en-US" sz="2200" b="1" i="1" dirty="0">
                          <a:effectLst/>
                        </a:rPr>
                        <a:t> </a:t>
                      </a:r>
                      <a:r>
                        <a:rPr lang="en-US" sz="2200" b="1" i="1" dirty="0" err="1">
                          <a:effectLst/>
                        </a:rPr>
                        <a:t>thức</a:t>
                      </a:r>
                      <a:r>
                        <a:rPr lang="en-US" sz="2200" b="1" i="1" dirty="0">
                          <a:effectLst/>
                        </a:rPr>
                        <a:t> </a:t>
                      </a:r>
                      <a:r>
                        <a:rPr lang="en-US" sz="2200" b="1" i="1" dirty="0" err="1">
                          <a:effectLst/>
                        </a:rPr>
                        <a:t>dành</a:t>
                      </a:r>
                      <a:r>
                        <a:rPr lang="en-US" sz="2200" b="1" i="1" dirty="0">
                          <a:effectLst/>
                        </a:rPr>
                        <a:t> </a:t>
                      </a:r>
                      <a:r>
                        <a:rPr lang="en-US" sz="2200" b="1" i="1" dirty="0" err="1">
                          <a:effectLst/>
                        </a:rPr>
                        <a:t>cho</a:t>
                      </a:r>
                      <a:r>
                        <a:rPr lang="en-US" sz="2200" b="1" i="1" dirty="0">
                          <a:effectLst/>
                        </a:rPr>
                        <a:t> </a:t>
                      </a:r>
                      <a:r>
                        <a:rPr lang="en-US" sz="2200" b="1" i="1" dirty="0" err="1">
                          <a:effectLst/>
                        </a:rPr>
                        <a:t>bản</a:t>
                      </a:r>
                      <a:r>
                        <a:rPr lang="en-US" sz="2200" b="1" i="1" dirty="0">
                          <a:effectLst/>
                        </a:rPr>
                        <a:t> </a:t>
                      </a:r>
                      <a:r>
                        <a:rPr lang="en-US" sz="2200" b="1" i="1" dirty="0" err="1" smtClean="0">
                          <a:effectLst/>
                        </a:rPr>
                        <a:t>thân</a:t>
                      </a:r>
                      <a:endParaRPr lang="en-US" sz="2200" b="1" i="1" dirty="0">
                        <a:solidFill>
                          <a:srgbClr val="FF0000"/>
                        </a:solidFill>
                        <a:effectLst/>
                        <a:latin typeface="Times New Roman" pitchFamily="18" charset="0"/>
                        <a:ea typeface="Times New Roman"/>
                        <a:cs typeface="Times New Roman" pitchFamily="18" charset="0"/>
                      </a:endParaRPr>
                    </a:p>
                  </a:txBody>
                  <a:tcPr marL="68580" marR="68580" marT="0" marB="0"/>
                </a:tc>
                <a:tc>
                  <a:txBody>
                    <a:bodyPr/>
                    <a:lstStyle/>
                    <a:p>
                      <a:pPr marL="0" marR="0" algn="just">
                        <a:lnSpc>
                          <a:spcPct val="115000"/>
                        </a:lnSpc>
                        <a:spcBef>
                          <a:spcPts val="0"/>
                        </a:spcBef>
                        <a:spcAft>
                          <a:spcPts val="0"/>
                        </a:spcAft>
                      </a:pPr>
                      <a:r>
                        <a:rPr lang="en-US" sz="2200">
                          <a:effectLst/>
                        </a:rPr>
                        <a:t> </a:t>
                      </a:r>
                      <a:endParaRPr lang="en-US" sz="2200" i="1">
                        <a:effectLst/>
                        <a:latin typeface="Times New Roman" pitchFamily="18" charset="0"/>
                        <a:ea typeface="Times New Roman"/>
                        <a:cs typeface="Times New Roman" pitchFamily="18" charset="0"/>
                      </a:endParaRPr>
                    </a:p>
                  </a:txBody>
                  <a:tcPr marL="68580" marR="68580" marT="0" marB="0"/>
                </a:tc>
              </a:tr>
            </a:tbl>
          </a:graphicData>
        </a:graphic>
      </p:graphicFrame>
      <p:sp>
        <p:nvSpPr>
          <p:cNvPr id="3" name="Rectangle 1"/>
          <p:cNvSpPr>
            <a:spLocks noChangeArrowheads="1"/>
          </p:cNvSpPr>
          <p:nvPr/>
        </p:nvSpPr>
        <p:spPr bwMode="auto">
          <a:xfrm>
            <a:off x="2989263" y="2881313"/>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17424839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7" name="矩形 17"/>
          <p:cNvSpPr/>
          <p:nvPr/>
        </p:nvSpPr>
        <p:spPr bwMode="auto">
          <a:xfrm>
            <a:off x="1179512" y="197860"/>
            <a:ext cx="7140575" cy="5508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altLang="zh-CN" sz="2600" b="1">
                <a:solidFill>
                  <a:srgbClr val="0070C0"/>
                </a:solidFill>
                <a:latin typeface="Times New Roman" panose="02020603050405020304" pitchFamily="18" charset="0"/>
                <a:ea typeface="Microsoft YaHei UI" panose="020B0503020204020204" pitchFamily="34" charset="-122"/>
                <a:cs typeface="Times New Roman" panose="02020603050405020304" pitchFamily="18" charset="0"/>
              </a:rPr>
              <a:t>Bước </a:t>
            </a:r>
            <a:r>
              <a:rPr lang="en-US" altLang="zh-CN" sz="2600" b="1" smtClean="0">
                <a:solidFill>
                  <a:srgbClr val="0070C0"/>
                </a:solidFill>
                <a:latin typeface="Times New Roman" panose="02020603050405020304" pitchFamily="18" charset="0"/>
                <a:ea typeface="Microsoft YaHei UI" panose="020B0503020204020204" pitchFamily="34" charset="-122"/>
                <a:cs typeface="Times New Roman" panose="02020603050405020304" pitchFamily="18" charset="0"/>
              </a:rPr>
              <a:t>2</a:t>
            </a:r>
            <a:r>
              <a:rPr lang="vi-VN" altLang="zh-CN" sz="2600" b="1" smtClean="0">
                <a:solidFill>
                  <a:srgbClr val="0070C0"/>
                </a:solidFill>
                <a:latin typeface="Times New Roman" panose="02020603050405020304" pitchFamily="18" charset="0"/>
                <a:ea typeface="Microsoft YaHei UI" panose="020B0503020204020204" pitchFamily="34" charset="-122"/>
                <a:cs typeface="Times New Roman" panose="02020603050405020304" pitchFamily="18" charset="0"/>
              </a:rPr>
              <a:t>: T</a:t>
            </a:r>
            <a:r>
              <a:rPr lang="en-US" altLang="zh-CN" sz="2600" b="1" smtClean="0">
                <a:solidFill>
                  <a:srgbClr val="0070C0"/>
                </a:solidFill>
                <a:latin typeface="Times New Roman" panose="02020603050405020304" pitchFamily="18" charset="0"/>
                <a:ea typeface="Microsoft YaHei UI" panose="020B0503020204020204" pitchFamily="34" charset="-122"/>
                <a:cs typeface="Times New Roman" panose="02020603050405020304" pitchFamily="18" charset="0"/>
              </a:rPr>
              <a:t>ÌM Ý, LẬP DÀN Ý</a:t>
            </a:r>
            <a:endParaRPr lang="zh-CN" altLang="en-US" sz="2600" b="1" dirty="0">
              <a:solidFill>
                <a:srgbClr val="0070C0"/>
              </a:solidFill>
              <a:latin typeface="Times New Roman" panose="02020603050405020304" pitchFamily="18" charset="0"/>
              <a:ea typeface="Microsoft YaHei UI" panose="020B0503020204020204" pitchFamily="34" charset="-122"/>
              <a:cs typeface="Times New Roman" panose="02020603050405020304" pitchFamily="18" charset="0"/>
            </a:endParaRPr>
          </a:p>
        </p:txBody>
      </p:sp>
      <p:sp>
        <p:nvSpPr>
          <p:cNvPr id="9" name="Rectangle 8"/>
          <p:cNvSpPr>
            <a:spLocks noChangeArrowheads="1"/>
          </p:cNvSpPr>
          <p:nvPr/>
        </p:nvSpPr>
        <p:spPr bwMode="auto">
          <a:xfrm>
            <a:off x="304800" y="1219200"/>
            <a:ext cx="8610600" cy="50937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971550" indent="-514350" algn="just">
              <a:lnSpc>
                <a:spcPct val="150000"/>
              </a:lnSpc>
              <a:spcBef>
                <a:spcPts val="600"/>
              </a:spcBef>
              <a:buAutoNum type="alphaLcParenR"/>
            </a:pPr>
            <a:r>
              <a:rPr lang="en-US" sz="2600" dirty="0" err="1" smtClean="0">
                <a:solidFill>
                  <a:srgbClr val="FF0000"/>
                </a:solidFill>
                <a:latin typeface="Times New Roman" pitchFamily="18" charset="0"/>
                <a:ea typeface="Calibri" pitchFamily="34" charset="0"/>
                <a:cs typeface="Calibri" pitchFamily="34" charset="0"/>
              </a:rPr>
              <a:t>Tìm</a:t>
            </a:r>
            <a:r>
              <a:rPr lang="en-US" sz="2600" dirty="0" smtClean="0">
                <a:solidFill>
                  <a:srgbClr val="FF0000"/>
                </a:solidFill>
                <a:latin typeface="Times New Roman" pitchFamily="18" charset="0"/>
                <a:ea typeface="Calibri" pitchFamily="34" charset="0"/>
                <a:cs typeface="Calibri" pitchFamily="34" charset="0"/>
              </a:rPr>
              <a:t> ý</a:t>
            </a:r>
          </a:p>
          <a:p>
            <a:pPr marL="457200" indent="-457200">
              <a:buFontTx/>
              <a:buChar char="-"/>
            </a:pPr>
            <a:r>
              <a:rPr lang="en-US" sz="2600" dirty="0" err="1" smtClean="0"/>
              <a:t>Mạch</a:t>
            </a:r>
            <a:r>
              <a:rPr lang="en-US" sz="2600" dirty="0" smtClean="0"/>
              <a:t> </a:t>
            </a:r>
            <a:r>
              <a:rPr lang="en-US" sz="2600" dirty="0" err="1" smtClean="0"/>
              <a:t>cảm</a:t>
            </a:r>
            <a:r>
              <a:rPr lang="en-US" sz="2600" dirty="0" smtClean="0"/>
              <a:t> </a:t>
            </a:r>
            <a:r>
              <a:rPr lang="en-US" sz="2600" dirty="0" err="1" smtClean="0"/>
              <a:t>xúc</a:t>
            </a:r>
            <a:r>
              <a:rPr lang="en-US" sz="2600" dirty="0" smtClean="0"/>
              <a:t>: </a:t>
            </a:r>
            <a:r>
              <a:rPr lang="en-US" sz="2600" dirty="0" err="1" smtClean="0"/>
              <a:t>bài</a:t>
            </a:r>
            <a:r>
              <a:rPr lang="en-US" sz="2600" dirty="0" smtClean="0"/>
              <a:t> </a:t>
            </a:r>
            <a:r>
              <a:rPr lang="en-US" sz="2600" dirty="0" err="1" smtClean="0"/>
              <a:t>thơ</a:t>
            </a:r>
            <a:r>
              <a:rPr lang="en-US" sz="2600" dirty="0" smtClean="0"/>
              <a:t>, </a:t>
            </a:r>
            <a:r>
              <a:rPr lang="en-US" sz="2600" dirty="0" err="1" smtClean="0"/>
              <a:t>thể</a:t>
            </a:r>
            <a:r>
              <a:rPr lang="en-US" sz="2600" dirty="0" smtClean="0"/>
              <a:t> </a:t>
            </a:r>
            <a:r>
              <a:rPr lang="en-US" sz="2600" dirty="0" err="1" smtClean="0"/>
              <a:t>hiện</a:t>
            </a:r>
            <a:r>
              <a:rPr lang="en-US" sz="2600" dirty="0" smtClean="0"/>
              <a:t> </a:t>
            </a:r>
            <a:r>
              <a:rPr lang="en-US" sz="2600" dirty="0" err="1" smtClean="0"/>
              <a:t>cảm</a:t>
            </a:r>
            <a:r>
              <a:rPr lang="en-US" sz="2600" dirty="0" smtClean="0"/>
              <a:t> </a:t>
            </a:r>
            <a:r>
              <a:rPr lang="en-US" sz="2600" dirty="0" err="1" smtClean="0"/>
              <a:t>xúc</a:t>
            </a:r>
            <a:r>
              <a:rPr lang="en-US" sz="2600" dirty="0" smtClean="0"/>
              <a:t> </a:t>
            </a:r>
            <a:r>
              <a:rPr lang="en-US" sz="2600" dirty="0" err="1" smtClean="0"/>
              <a:t>yêu</a:t>
            </a:r>
            <a:r>
              <a:rPr lang="en-US" sz="2600" dirty="0" smtClean="0"/>
              <a:t> </a:t>
            </a:r>
            <a:r>
              <a:rPr lang="en-US" sz="2600" dirty="0" err="1" smtClean="0"/>
              <a:t>thương</a:t>
            </a:r>
            <a:r>
              <a:rPr lang="en-US" sz="2600" dirty="0" smtClean="0"/>
              <a:t> </a:t>
            </a:r>
            <a:r>
              <a:rPr lang="en-US" sz="2600" dirty="0" err="1" smtClean="0"/>
              <a:t>mẹ</a:t>
            </a:r>
            <a:r>
              <a:rPr lang="en-US" sz="2600" dirty="0" smtClean="0"/>
              <a:t> </a:t>
            </a:r>
            <a:r>
              <a:rPr lang="en-US" sz="2600" dirty="0" err="1" smtClean="0"/>
              <a:t>rất</a:t>
            </a:r>
            <a:r>
              <a:rPr lang="en-US" sz="2600" dirty="0" smtClean="0"/>
              <a:t> </a:t>
            </a:r>
            <a:r>
              <a:rPr lang="en-US" sz="2600" dirty="0" err="1" smtClean="0"/>
              <a:t>sâu</a:t>
            </a:r>
            <a:r>
              <a:rPr lang="en-US" sz="2600" dirty="0" smtClean="0"/>
              <a:t> </a:t>
            </a:r>
            <a:r>
              <a:rPr lang="en-US" sz="2600" dirty="0" err="1" smtClean="0"/>
              <a:t>nặng</a:t>
            </a:r>
            <a:r>
              <a:rPr lang="en-US" sz="2600" dirty="0" smtClean="0"/>
              <a:t> </a:t>
            </a:r>
            <a:r>
              <a:rPr lang="en-US" sz="2600" dirty="0" err="1" smtClean="0"/>
              <a:t>của</a:t>
            </a:r>
            <a:r>
              <a:rPr lang="en-US" sz="2600" dirty="0" smtClean="0"/>
              <a:t> </a:t>
            </a:r>
            <a:r>
              <a:rPr lang="en-US" sz="2600" dirty="0" err="1" smtClean="0"/>
              <a:t>anh</a:t>
            </a:r>
            <a:r>
              <a:rPr lang="en-US" sz="2600" dirty="0" smtClean="0"/>
              <a:t> </a:t>
            </a:r>
            <a:r>
              <a:rPr lang="en-US" sz="2600" dirty="0" err="1" smtClean="0"/>
              <a:t>chiến</a:t>
            </a:r>
            <a:r>
              <a:rPr lang="en-US" sz="2600" dirty="0" smtClean="0"/>
              <a:t> </a:t>
            </a:r>
            <a:r>
              <a:rPr lang="en-US" sz="2600" dirty="0" err="1" smtClean="0"/>
              <a:t>sĩ</a:t>
            </a:r>
            <a:r>
              <a:rPr lang="en-US" sz="2600" dirty="0" smtClean="0"/>
              <a:t> </a:t>
            </a:r>
            <a:r>
              <a:rPr lang="en-US" sz="2600" dirty="0" err="1" smtClean="0"/>
              <a:t>Vệ</a:t>
            </a:r>
            <a:r>
              <a:rPr lang="en-US" sz="2600" dirty="0" smtClean="0"/>
              <a:t> </a:t>
            </a:r>
            <a:r>
              <a:rPr lang="en-US" sz="2600" dirty="0" err="1" smtClean="0"/>
              <a:t>quốc</a:t>
            </a:r>
            <a:r>
              <a:rPr lang="en-US" sz="2600" dirty="0" smtClean="0"/>
              <a:t> </a:t>
            </a:r>
            <a:r>
              <a:rPr lang="en-US" sz="2600" dirty="0" err="1" smtClean="0"/>
              <a:t>quân</a:t>
            </a:r>
            <a:r>
              <a:rPr lang="en-US" sz="2600" dirty="0" smtClean="0"/>
              <a:t> </a:t>
            </a:r>
            <a:r>
              <a:rPr lang="en-US" sz="2600" dirty="0" err="1" smtClean="0"/>
              <a:t>trong</a:t>
            </a:r>
            <a:r>
              <a:rPr lang="en-US" sz="2600" dirty="0" smtClean="0"/>
              <a:t> </a:t>
            </a:r>
            <a:r>
              <a:rPr lang="en-US" sz="2600" dirty="0" err="1" smtClean="0"/>
              <a:t>khi</a:t>
            </a:r>
            <a:r>
              <a:rPr lang="en-US" sz="2600" dirty="0" smtClean="0"/>
              <a:t> </a:t>
            </a:r>
            <a:r>
              <a:rPr lang="en-US" sz="2600" dirty="0" err="1" smtClean="0"/>
              <a:t>chiến</a:t>
            </a:r>
            <a:r>
              <a:rPr lang="en-US" sz="2600" dirty="0" smtClean="0"/>
              <a:t> </a:t>
            </a:r>
            <a:r>
              <a:rPr lang="en-US" sz="2600" dirty="0" err="1" smtClean="0"/>
              <a:t>đấu</a:t>
            </a:r>
            <a:r>
              <a:rPr lang="en-US" sz="2600" dirty="0" smtClean="0"/>
              <a:t>, </a:t>
            </a:r>
            <a:r>
              <a:rPr lang="en-US" sz="2600" dirty="0" err="1" smtClean="0"/>
              <a:t>không</a:t>
            </a:r>
            <a:r>
              <a:rPr lang="en-US" sz="2600" dirty="0" smtClean="0"/>
              <a:t> </a:t>
            </a:r>
            <a:r>
              <a:rPr lang="en-US" sz="2600" dirty="0" err="1" smtClean="0"/>
              <a:t>thể</a:t>
            </a:r>
            <a:r>
              <a:rPr lang="en-US" sz="2600" dirty="0" smtClean="0"/>
              <a:t> </a:t>
            </a:r>
            <a:r>
              <a:rPr lang="en-US" sz="2600" dirty="0" err="1" smtClean="0"/>
              <a:t>về</a:t>
            </a:r>
            <a:r>
              <a:rPr lang="en-US" sz="2600" dirty="0" smtClean="0"/>
              <a:t> </a:t>
            </a:r>
            <a:r>
              <a:rPr lang="en-US" sz="2600" dirty="0" err="1" smtClean="0"/>
              <a:t>thăm</a:t>
            </a:r>
            <a:r>
              <a:rPr lang="en-US" sz="2600" dirty="0" smtClean="0"/>
              <a:t> </a:t>
            </a:r>
            <a:r>
              <a:rPr lang="en-US" sz="2600" dirty="0" err="1" smtClean="0"/>
              <a:t>mẹ</a:t>
            </a:r>
            <a:r>
              <a:rPr lang="en-US" sz="2600" dirty="0" smtClean="0"/>
              <a:t>.</a:t>
            </a:r>
            <a:endParaRPr lang="en-US" sz="2600" dirty="0"/>
          </a:p>
          <a:p>
            <a:pPr marL="457200" indent="-457200">
              <a:buFontTx/>
              <a:buChar char="-"/>
            </a:pPr>
            <a:r>
              <a:rPr lang="en-US" sz="2600" dirty="0" err="1" smtClean="0"/>
              <a:t>Từ</a:t>
            </a:r>
            <a:r>
              <a:rPr lang="en-US" sz="2600" dirty="0" smtClean="0"/>
              <a:t> </a:t>
            </a:r>
            <a:r>
              <a:rPr lang="en-US" sz="2600" dirty="0" err="1" smtClean="0"/>
              <a:t>ngữ</a:t>
            </a:r>
            <a:r>
              <a:rPr lang="en-US" sz="2600" dirty="0" smtClean="0"/>
              <a:t>, </a:t>
            </a:r>
            <a:r>
              <a:rPr lang="en-US" sz="2600" dirty="0" err="1" smtClean="0"/>
              <a:t>hình</a:t>
            </a:r>
            <a:r>
              <a:rPr lang="en-US" sz="2600" dirty="0" smtClean="0"/>
              <a:t> </a:t>
            </a:r>
            <a:r>
              <a:rPr lang="en-US" sz="2600" dirty="0" err="1" smtClean="0"/>
              <a:t>ảnh</a:t>
            </a:r>
            <a:r>
              <a:rPr lang="en-US" sz="2600" dirty="0" smtClean="0"/>
              <a:t> </a:t>
            </a:r>
            <a:r>
              <a:rPr lang="en-US" sz="2600" dirty="0" err="1" smtClean="0"/>
              <a:t>độc</a:t>
            </a:r>
            <a:r>
              <a:rPr lang="en-US" sz="2600" dirty="0" smtClean="0"/>
              <a:t> </a:t>
            </a:r>
            <a:r>
              <a:rPr lang="en-US" sz="2600" dirty="0" err="1" smtClean="0"/>
              <a:t>đáo</a:t>
            </a:r>
            <a:r>
              <a:rPr lang="en-US" sz="2600" dirty="0" smtClean="0"/>
              <a:t>: </a:t>
            </a:r>
          </a:p>
          <a:p>
            <a:r>
              <a:rPr lang="en-US" sz="2600" dirty="0" smtClean="0"/>
              <a:t>+ </a:t>
            </a:r>
            <a:r>
              <a:rPr lang="en-US" sz="2600" dirty="0" err="1" smtClean="0"/>
              <a:t>Từ</a:t>
            </a:r>
            <a:r>
              <a:rPr lang="en-US" sz="2600" dirty="0" smtClean="0"/>
              <a:t> </a:t>
            </a:r>
            <a:r>
              <a:rPr lang="en-US" sz="2600" dirty="0" err="1" smtClean="0"/>
              <a:t>ngữ</a:t>
            </a:r>
            <a:r>
              <a:rPr lang="en-US" sz="2600" dirty="0" smtClean="0"/>
              <a:t>: </a:t>
            </a:r>
            <a:r>
              <a:rPr lang="en-US" sz="2600" dirty="0" err="1" smtClean="0"/>
              <a:t>từ</a:t>
            </a:r>
            <a:r>
              <a:rPr lang="en-US" sz="2600" dirty="0" smtClean="0"/>
              <a:t> </a:t>
            </a:r>
            <a:r>
              <a:rPr lang="en-US" sz="2600" dirty="0" err="1" smtClean="0"/>
              <a:t>láy</a:t>
            </a:r>
            <a:r>
              <a:rPr lang="en-US" sz="2600" dirty="0" smtClean="0"/>
              <a:t> (</a:t>
            </a:r>
            <a:r>
              <a:rPr lang="en-US" sz="2600" dirty="0" err="1" smtClean="0"/>
              <a:t>heo</a:t>
            </a:r>
            <a:r>
              <a:rPr lang="en-US" sz="2600" dirty="0" smtClean="0"/>
              <a:t> </a:t>
            </a:r>
            <a:r>
              <a:rPr lang="en-US" sz="2600" dirty="0" err="1" smtClean="0"/>
              <a:t>heo</a:t>
            </a:r>
            <a:r>
              <a:rPr lang="en-US" sz="2600" dirty="0" smtClean="0"/>
              <a:t>, </a:t>
            </a:r>
            <a:r>
              <a:rPr lang="en-US" sz="2600" dirty="0" err="1" smtClean="0"/>
              <a:t>lâm</a:t>
            </a:r>
            <a:r>
              <a:rPr lang="en-US" sz="2600" dirty="0" smtClean="0"/>
              <a:t> </a:t>
            </a:r>
            <a:r>
              <a:rPr lang="en-US" sz="2600" dirty="0" err="1" smtClean="0"/>
              <a:t>thâm</a:t>
            </a:r>
            <a:r>
              <a:rPr lang="en-US" sz="2600" dirty="0" smtClean="0"/>
              <a:t>, </a:t>
            </a:r>
            <a:r>
              <a:rPr lang="en-US" sz="2600" dirty="0" err="1" smtClean="0"/>
              <a:t>sớm</a:t>
            </a:r>
            <a:r>
              <a:rPr lang="en-US" sz="2600" dirty="0" smtClean="0"/>
              <a:t> </a:t>
            </a:r>
            <a:r>
              <a:rPr lang="en-US" sz="2600" dirty="0" err="1" smtClean="0"/>
              <a:t>sớm</a:t>
            </a:r>
            <a:r>
              <a:rPr lang="en-US" sz="2600" dirty="0" smtClean="0"/>
              <a:t>, </a:t>
            </a:r>
            <a:r>
              <a:rPr lang="en-US" sz="2600" dirty="0" err="1" smtClean="0"/>
              <a:t>chiều</a:t>
            </a:r>
            <a:r>
              <a:rPr lang="en-US" sz="2600" dirty="0" smtClean="0"/>
              <a:t> </a:t>
            </a:r>
            <a:r>
              <a:rPr lang="en-US" sz="2600" dirty="0" err="1" smtClean="0"/>
              <a:t>chiều</a:t>
            </a:r>
            <a:r>
              <a:rPr lang="en-US" sz="2600" dirty="0" smtClean="0"/>
              <a:t>, </a:t>
            </a:r>
            <a:r>
              <a:rPr lang="en-US" sz="2600" dirty="0" err="1" smtClean="0"/>
              <a:t>quây</a:t>
            </a:r>
            <a:r>
              <a:rPr lang="en-US" sz="2600" dirty="0" smtClean="0"/>
              <a:t> </a:t>
            </a:r>
            <a:r>
              <a:rPr lang="en-US" sz="2600" dirty="0" err="1" smtClean="0"/>
              <a:t>quần</a:t>
            </a:r>
            <a:r>
              <a:rPr lang="en-US" sz="2600" dirty="0" smtClean="0"/>
              <a:t>…),  </a:t>
            </a:r>
            <a:r>
              <a:rPr lang="en-US" sz="2600" dirty="0" err="1" smtClean="0"/>
              <a:t>từ</a:t>
            </a:r>
            <a:r>
              <a:rPr lang="en-US" sz="2600" dirty="0" smtClean="0"/>
              <a:t> </a:t>
            </a:r>
            <a:r>
              <a:rPr lang="en-US" sz="2600" dirty="0" err="1" smtClean="0"/>
              <a:t>địa</a:t>
            </a:r>
            <a:r>
              <a:rPr lang="en-US" sz="2600" dirty="0" smtClean="0"/>
              <a:t> </a:t>
            </a:r>
            <a:r>
              <a:rPr lang="en-US" sz="2600" dirty="0" err="1" smtClean="0"/>
              <a:t>phương</a:t>
            </a:r>
            <a:r>
              <a:rPr lang="en-US" sz="2600" dirty="0" smtClean="0"/>
              <a:t> (</a:t>
            </a:r>
            <a:r>
              <a:rPr lang="en-US" sz="2600" dirty="0" err="1" smtClean="0"/>
              <a:t>bầm</a:t>
            </a:r>
            <a:r>
              <a:rPr lang="en-US" sz="2600" dirty="0" smtClean="0"/>
              <a:t>- </a:t>
            </a:r>
            <a:r>
              <a:rPr lang="en-US" sz="2600" dirty="0" err="1" smtClean="0"/>
              <a:t>mẹ</a:t>
            </a:r>
            <a:r>
              <a:rPr lang="en-US" sz="2600" dirty="0" smtClean="0"/>
              <a:t>).</a:t>
            </a:r>
          </a:p>
          <a:p>
            <a:r>
              <a:rPr lang="en-US" sz="2600" dirty="0" smtClean="0"/>
              <a:t>+ </a:t>
            </a:r>
            <a:r>
              <a:rPr lang="en-US" sz="2600" dirty="0" err="1" smtClean="0"/>
              <a:t>Hình</a:t>
            </a:r>
            <a:r>
              <a:rPr lang="en-US" sz="2600" dirty="0" smtClean="0"/>
              <a:t> </a:t>
            </a:r>
            <a:r>
              <a:rPr lang="en-US" sz="2600" dirty="0" err="1" smtClean="0"/>
              <a:t>ảnh</a:t>
            </a:r>
            <a:r>
              <a:rPr lang="en-US" sz="2600" dirty="0" smtClean="0"/>
              <a:t> so </a:t>
            </a:r>
            <a:r>
              <a:rPr lang="en-US" sz="2600" dirty="0" err="1" smtClean="0"/>
              <a:t>sánh</a:t>
            </a:r>
            <a:r>
              <a:rPr lang="en-US" sz="2600" dirty="0" smtClean="0"/>
              <a:t> </a:t>
            </a:r>
            <a:r>
              <a:rPr lang="en-US" sz="2600" dirty="0" err="1" smtClean="0"/>
              <a:t>độc</a:t>
            </a:r>
            <a:r>
              <a:rPr lang="en-US" sz="2600" dirty="0" smtClean="0"/>
              <a:t> </a:t>
            </a:r>
            <a:r>
              <a:rPr lang="en-US" sz="2600" dirty="0" err="1" smtClean="0"/>
              <a:t>đáo</a:t>
            </a:r>
            <a:r>
              <a:rPr lang="en-US" sz="2600" dirty="0" smtClean="0"/>
              <a:t>: </a:t>
            </a:r>
            <a:r>
              <a:rPr lang="en-US" sz="2600" dirty="0" err="1" smtClean="0"/>
              <a:t>cấy</a:t>
            </a:r>
            <a:r>
              <a:rPr lang="en-US" sz="2600" dirty="0" smtClean="0"/>
              <a:t> </a:t>
            </a:r>
            <a:r>
              <a:rPr lang="en-US" sz="2600" dirty="0" err="1" smtClean="0"/>
              <a:t>mạ</a:t>
            </a:r>
            <a:r>
              <a:rPr lang="en-US" sz="2600" dirty="0" smtClean="0"/>
              <a:t> non- </a:t>
            </a:r>
            <a:r>
              <a:rPr lang="en-US" sz="2600" dirty="0" err="1" smtClean="0"/>
              <a:t>nỗi</a:t>
            </a:r>
            <a:r>
              <a:rPr lang="en-US" sz="2600" dirty="0" smtClean="0"/>
              <a:t> </a:t>
            </a:r>
            <a:r>
              <a:rPr lang="en-US" sz="2600" dirty="0" err="1" smtClean="0"/>
              <a:t>thương</a:t>
            </a:r>
            <a:r>
              <a:rPr lang="en-US" sz="2600" dirty="0" smtClean="0"/>
              <a:t> con; </a:t>
            </a:r>
            <a:r>
              <a:rPr lang="en-US" sz="2600" dirty="0" err="1" smtClean="0"/>
              <a:t>hạt</a:t>
            </a:r>
            <a:r>
              <a:rPr lang="en-US" sz="2600" dirty="0" smtClean="0"/>
              <a:t> </a:t>
            </a:r>
            <a:r>
              <a:rPr lang="en-US" sz="2600" dirty="0" err="1" smtClean="0"/>
              <a:t>mưa</a:t>
            </a:r>
            <a:r>
              <a:rPr lang="en-US" sz="2600" dirty="0" smtClean="0"/>
              <a:t> </a:t>
            </a:r>
            <a:r>
              <a:rPr lang="en-US" sz="2600" dirty="0" err="1" smtClean="0"/>
              <a:t>phùn</a:t>
            </a:r>
            <a:r>
              <a:rPr lang="en-US" sz="2600" dirty="0" smtClean="0"/>
              <a:t> - </a:t>
            </a:r>
            <a:r>
              <a:rPr lang="en-US" sz="2600" dirty="0" err="1" smtClean="0"/>
              <a:t>nỗi</a:t>
            </a:r>
            <a:r>
              <a:rPr lang="en-US" sz="2600" dirty="0" smtClean="0"/>
              <a:t> </a:t>
            </a:r>
            <a:r>
              <a:rPr lang="en-US" sz="2600" dirty="0" err="1" smtClean="0"/>
              <a:t>thương</a:t>
            </a:r>
            <a:r>
              <a:rPr lang="en-US" sz="2600" dirty="0" smtClean="0"/>
              <a:t> </a:t>
            </a:r>
            <a:r>
              <a:rPr lang="en-US" sz="2600" dirty="0" err="1" smtClean="0"/>
              <a:t>bầm</a:t>
            </a:r>
            <a:r>
              <a:rPr lang="en-US" sz="2600" dirty="0" smtClean="0"/>
              <a:t> </a:t>
            </a:r>
            <a:r>
              <a:rPr lang="en-US" sz="2600" dirty="0" err="1" smtClean="0"/>
              <a:t>của</a:t>
            </a:r>
            <a:r>
              <a:rPr lang="en-US" sz="2600" dirty="0" smtClean="0"/>
              <a:t> </a:t>
            </a:r>
            <a:r>
              <a:rPr lang="en-US" sz="2600" dirty="0" err="1" smtClean="0"/>
              <a:t>người</a:t>
            </a:r>
            <a:r>
              <a:rPr lang="en-US" sz="2600" dirty="0" smtClean="0"/>
              <a:t> </a:t>
            </a:r>
            <a:r>
              <a:rPr lang="en-US" sz="2600" dirty="0" err="1" smtClean="0"/>
              <a:t>chiến</a:t>
            </a:r>
            <a:r>
              <a:rPr lang="en-US" sz="2600" dirty="0" smtClean="0"/>
              <a:t> </a:t>
            </a:r>
            <a:r>
              <a:rPr lang="en-US" sz="2600" dirty="0" err="1" smtClean="0"/>
              <a:t>sĩ</a:t>
            </a:r>
            <a:r>
              <a:rPr lang="en-US" sz="2600" dirty="0" smtClean="0"/>
              <a:t>.</a:t>
            </a:r>
          </a:p>
          <a:p>
            <a:r>
              <a:rPr lang="en-US" sz="2600" dirty="0" smtClean="0"/>
              <a:t>+ Qua </a:t>
            </a:r>
            <a:r>
              <a:rPr lang="en-US" sz="2600" dirty="0" err="1" smtClean="0"/>
              <a:t>bài</a:t>
            </a:r>
            <a:r>
              <a:rPr lang="en-US" sz="2600" dirty="0" smtClean="0"/>
              <a:t> </a:t>
            </a:r>
            <a:r>
              <a:rPr lang="en-US" sz="2600" dirty="0" err="1" smtClean="0"/>
              <a:t>thơ</a:t>
            </a:r>
            <a:r>
              <a:rPr lang="en-US" sz="2600" dirty="0" smtClean="0"/>
              <a:t>, </a:t>
            </a:r>
            <a:r>
              <a:rPr lang="en-US" sz="2600" dirty="0" err="1" smtClean="0"/>
              <a:t>em</a:t>
            </a:r>
            <a:r>
              <a:rPr lang="en-US" sz="2600" dirty="0" smtClean="0"/>
              <a:t> </a:t>
            </a:r>
            <a:r>
              <a:rPr lang="en-US" sz="2600" dirty="0" err="1" smtClean="0"/>
              <a:t>cảm</a:t>
            </a:r>
            <a:r>
              <a:rPr lang="en-US" sz="2600" dirty="0" smtClean="0"/>
              <a:t> </a:t>
            </a:r>
            <a:r>
              <a:rPr lang="en-US" sz="2600" dirty="0" err="1" smtClean="0"/>
              <a:t>thấy</a:t>
            </a:r>
            <a:r>
              <a:rPr lang="en-US" sz="2600" dirty="0" smtClean="0"/>
              <a:t> </a:t>
            </a:r>
            <a:r>
              <a:rPr lang="en-US" sz="2600" dirty="0" err="1" smtClean="0"/>
              <a:t>yêu</a:t>
            </a:r>
            <a:r>
              <a:rPr lang="en-US" sz="2600" dirty="0" smtClean="0"/>
              <a:t> </a:t>
            </a:r>
            <a:r>
              <a:rPr lang="en-US" sz="2600" dirty="0" err="1" smtClean="0"/>
              <a:t>quý</a:t>
            </a:r>
            <a:r>
              <a:rPr lang="en-US" sz="2600" dirty="0" smtClean="0"/>
              <a:t> </a:t>
            </a:r>
            <a:r>
              <a:rPr lang="en-US" sz="2600" dirty="0" err="1" smtClean="0"/>
              <a:t>mẹ</a:t>
            </a:r>
            <a:r>
              <a:rPr lang="en-US" sz="2600" dirty="0" smtClean="0"/>
              <a:t> </a:t>
            </a:r>
            <a:r>
              <a:rPr lang="en-US" sz="2600" dirty="0" err="1" smtClean="0"/>
              <a:t>của</a:t>
            </a:r>
            <a:r>
              <a:rPr lang="en-US" sz="2600" dirty="0" smtClean="0"/>
              <a:t> </a:t>
            </a:r>
            <a:r>
              <a:rPr lang="en-US" sz="2600" dirty="0" err="1" smtClean="0"/>
              <a:t>mình</a:t>
            </a:r>
            <a:r>
              <a:rPr lang="en-US" sz="2600" dirty="0" smtClean="0"/>
              <a:t> </a:t>
            </a:r>
            <a:r>
              <a:rPr lang="en-US" sz="2600" dirty="0" err="1" smtClean="0"/>
              <a:t>hơn</a:t>
            </a:r>
            <a:r>
              <a:rPr lang="en-US" sz="2600" dirty="0" smtClean="0"/>
              <a:t> </a:t>
            </a:r>
            <a:r>
              <a:rPr lang="en-US" sz="2600" dirty="0" err="1" smtClean="0"/>
              <a:t>nữa</a:t>
            </a:r>
            <a:r>
              <a:rPr lang="en-US" sz="2600" dirty="0" smtClean="0"/>
              <a:t> </a:t>
            </a:r>
            <a:r>
              <a:rPr lang="en-US" sz="2600" dirty="0" err="1" smtClean="0"/>
              <a:t>bởi</a:t>
            </a:r>
            <a:r>
              <a:rPr lang="en-US" sz="2600" dirty="0" smtClean="0"/>
              <a:t> </a:t>
            </a:r>
            <a:r>
              <a:rPr lang="en-US" sz="2600" dirty="0" err="1" smtClean="0"/>
              <a:t>mẹ</a:t>
            </a:r>
            <a:r>
              <a:rPr lang="en-US" sz="2600" dirty="0" smtClean="0"/>
              <a:t> </a:t>
            </a:r>
            <a:r>
              <a:rPr lang="en-US" sz="2600" dirty="0" err="1" smtClean="0"/>
              <a:t>luôn</a:t>
            </a:r>
            <a:r>
              <a:rPr lang="en-US" sz="2600" dirty="0" smtClean="0"/>
              <a:t> </a:t>
            </a:r>
            <a:r>
              <a:rPr lang="en-US" sz="2600" dirty="0" err="1" smtClean="0"/>
              <a:t>là</a:t>
            </a:r>
            <a:r>
              <a:rPr lang="en-US" sz="2600" dirty="0" smtClean="0"/>
              <a:t> </a:t>
            </a:r>
            <a:r>
              <a:rPr lang="en-US" sz="2600" dirty="0" err="1" smtClean="0"/>
              <a:t>người</a:t>
            </a:r>
            <a:r>
              <a:rPr lang="en-US" sz="2600" dirty="0" smtClean="0"/>
              <a:t> </a:t>
            </a:r>
            <a:r>
              <a:rPr lang="en-US" sz="2600" dirty="0" err="1" smtClean="0"/>
              <a:t>phụ</a:t>
            </a:r>
            <a:r>
              <a:rPr lang="en-US" sz="2600" dirty="0" smtClean="0"/>
              <a:t> </a:t>
            </a:r>
            <a:r>
              <a:rPr lang="en-US" sz="2600" dirty="0" err="1" smtClean="0"/>
              <a:t>nữ</a:t>
            </a:r>
            <a:r>
              <a:rPr lang="en-US" sz="2600" dirty="0" smtClean="0"/>
              <a:t> </a:t>
            </a:r>
            <a:r>
              <a:rPr lang="en-US" sz="2600" dirty="0" err="1" smtClean="0"/>
              <a:t>tần</a:t>
            </a:r>
            <a:r>
              <a:rPr lang="en-US" sz="2600" dirty="0" smtClean="0"/>
              <a:t> </a:t>
            </a:r>
            <a:r>
              <a:rPr lang="en-US" sz="2600" dirty="0" err="1" smtClean="0"/>
              <a:t>tảo</a:t>
            </a:r>
            <a:r>
              <a:rPr lang="en-US" sz="2600" dirty="0" smtClean="0"/>
              <a:t>, </a:t>
            </a:r>
            <a:r>
              <a:rPr lang="en-US" sz="2600" dirty="0" err="1" smtClean="0"/>
              <a:t>gánh</a:t>
            </a:r>
            <a:r>
              <a:rPr lang="en-US" sz="2600" dirty="0" smtClean="0"/>
              <a:t> </a:t>
            </a:r>
            <a:r>
              <a:rPr lang="en-US" sz="2600" dirty="0" err="1" smtClean="0"/>
              <a:t>vác</a:t>
            </a:r>
            <a:r>
              <a:rPr lang="en-US" sz="2600" dirty="0" smtClean="0"/>
              <a:t> </a:t>
            </a:r>
            <a:r>
              <a:rPr lang="en-US" sz="2600" dirty="0" err="1" smtClean="0"/>
              <a:t>công</a:t>
            </a:r>
            <a:r>
              <a:rPr lang="en-US" sz="2600" dirty="0" smtClean="0"/>
              <a:t> </a:t>
            </a:r>
            <a:r>
              <a:rPr lang="en-US" sz="2600" dirty="0" err="1" smtClean="0"/>
              <a:t>việc</a:t>
            </a:r>
            <a:r>
              <a:rPr lang="en-US" sz="2600" dirty="0" smtClean="0"/>
              <a:t> ở </a:t>
            </a:r>
            <a:r>
              <a:rPr lang="en-US" sz="2600" dirty="0" err="1" smtClean="0"/>
              <a:t>gia</a:t>
            </a:r>
            <a:r>
              <a:rPr lang="en-US" sz="2600" dirty="0" smtClean="0"/>
              <a:t> </a:t>
            </a:r>
            <a:r>
              <a:rPr lang="en-US" sz="2600" dirty="0" err="1" smtClean="0"/>
              <a:t>đình</a:t>
            </a:r>
            <a:r>
              <a:rPr lang="en-US" sz="2600" dirty="0" smtClean="0"/>
              <a:t> </a:t>
            </a:r>
            <a:r>
              <a:rPr lang="en-US" sz="2600" dirty="0" err="1" smtClean="0"/>
              <a:t>dù</a:t>
            </a:r>
            <a:r>
              <a:rPr lang="en-US" sz="2600" dirty="0" smtClean="0"/>
              <a:t> </a:t>
            </a:r>
            <a:r>
              <a:rPr lang="en-US" sz="2600" dirty="0" err="1" smtClean="0"/>
              <a:t>trong</a:t>
            </a:r>
            <a:r>
              <a:rPr lang="en-US" sz="2600" dirty="0" smtClean="0"/>
              <a:t> </a:t>
            </a:r>
            <a:r>
              <a:rPr lang="en-US" sz="2600" dirty="0" err="1" smtClean="0"/>
              <a:t>bất</a:t>
            </a:r>
            <a:r>
              <a:rPr lang="en-US" sz="2600" dirty="0" smtClean="0"/>
              <a:t> </a:t>
            </a:r>
            <a:r>
              <a:rPr lang="en-US" sz="2600" dirty="0" err="1" smtClean="0"/>
              <a:t>kỳ</a:t>
            </a:r>
            <a:r>
              <a:rPr lang="en-US" sz="2600" dirty="0" smtClean="0"/>
              <a:t> </a:t>
            </a:r>
            <a:r>
              <a:rPr lang="en-US" sz="2600" dirty="0" err="1" smtClean="0"/>
              <a:t>hoàn</a:t>
            </a:r>
            <a:r>
              <a:rPr lang="en-US" sz="2600" dirty="0" smtClean="0"/>
              <a:t> </a:t>
            </a:r>
            <a:r>
              <a:rPr lang="en-US" sz="2600" dirty="0" err="1" smtClean="0"/>
              <a:t>cảnh</a:t>
            </a:r>
            <a:r>
              <a:rPr lang="en-US" sz="2600" dirty="0" smtClean="0"/>
              <a:t> </a:t>
            </a:r>
            <a:r>
              <a:rPr lang="en-US" sz="2600" dirty="0" err="1" smtClean="0"/>
              <a:t>nào</a:t>
            </a:r>
            <a:r>
              <a:rPr lang="en-US" sz="2600" dirty="0" smtClean="0"/>
              <a:t>.</a:t>
            </a:r>
          </a:p>
        </p:txBody>
      </p:sp>
    </p:spTree>
    <p:extLst>
      <p:ext uri="{BB962C8B-B14F-4D97-AF65-F5344CB8AC3E}">
        <p14:creationId xmlns:p14="http://schemas.microsoft.com/office/powerpoint/2010/main" xmlns="" val="3080673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fade">
                                      <p:cBhvr>
                                        <p:cTn id="17" dur="500"/>
                                        <p:tgtEl>
                                          <p:spTgt spid="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4" end="4"/>
                                            </p:txEl>
                                          </p:spTgt>
                                        </p:tgtEl>
                                        <p:attrNameLst>
                                          <p:attrName>style.visibility</p:attrName>
                                        </p:attrNameLst>
                                      </p:cBhvr>
                                      <p:to>
                                        <p:strVal val="visible"/>
                                      </p:to>
                                    </p:set>
                                    <p:animEffect transition="in" filter="fade">
                                      <p:cBhvr>
                                        <p:cTn id="22" dur="500"/>
                                        <p:tgtEl>
                                          <p:spTgt spid="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animEffect transition="in" filter="fade">
                                      <p:cBhvr>
                                        <p:cTn id="27"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10510"/>
            <a:ext cx="9179449" cy="6847490"/>
          </a:xfrm>
          <a:prstGeom prst="rect">
            <a:avLst/>
          </a:prstGeom>
        </p:spPr>
      </p:pic>
      <p:sp>
        <p:nvSpPr>
          <p:cNvPr id="7" name="矩形 17"/>
          <p:cNvSpPr/>
          <p:nvPr/>
        </p:nvSpPr>
        <p:spPr bwMode="auto">
          <a:xfrm>
            <a:off x="1143000" y="178954"/>
            <a:ext cx="7140574" cy="5508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altLang="zh-CN" sz="2600" b="1">
                <a:solidFill>
                  <a:srgbClr val="0070C0"/>
                </a:solidFill>
                <a:latin typeface="Times New Roman" panose="02020603050405020304" pitchFamily="18" charset="0"/>
                <a:ea typeface="Microsoft YaHei UI" panose="020B0503020204020204" pitchFamily="34" charset="-122"/>
                <a:cs typeface="Times New Roman" panose="02020603050405020304" pitchFamily="18" charset="0"/>
              </a:rPr>
              <a:t>Bước </a:t>
            </a:r>
            <a:r>
              <a:rPr lang="en-US" altLang="zh-CN" sz="2600" b="1" smtClean="0">
                <a:solidFill>
                  <a:srgbClr val="0070C0"/>
                </a:solidFill>
                <a:latin typeface="Times New Roman" panose="02020603050405020304" pitchFamily="18" charset="0"/>
                <a:ea typeface="Microsoft YaHei UI" panose="020B0503020204020204" pitchFamily="34" charset="-122"/>
                <a:cs typeface="Times New Roman" panose="02020603050405020304" pitchFamily="18" charset="0"/>
              </a:rPr>
              <a:t>2</a:t>
            </a:r>
            <a:r>
              <a:rPr lang="vi-VN" altLang="zh-CN" sz="2600" b="1" smtClean="0">
                <a:solidFill>
                  <a:srgbClr val="0070C0"/>
                </a:solidFill>
                <a:latin typeface="Times New Roman" panose="02020603050405020304" pitchFamily="18" charset="0"/>
                <a:ea typeface="Microsoft YaHei UI" panose="020B0503020204020204" pitchFamily="34" charset="-122"/>
                <a:cs typeface="Times New Roman" panose="02020603050405020304" pitchFamily="18" charset="0"/>
              </a:rPr>
              <a:t>: T</a:t>
            </a:r>
            <a:r>
              <a:rPr lang="en-US" altLang="zh-CN" sz="2600" b="1" smtClean="0">
                <a:solidFill>
                  <a:srgbClr val="0070C0"/>
                </a:solidFill>
                <a:latin typeface="Times New Roman" panose="02020603050405020304" pitchFamily="18" charset="0"/>
                <a:ea typeface="Microsoft YaHei UI" panose="020B0503020204020204" pitchFamily="34" charset="-122"/>
                <a:cs typeface="Times New Roman" panose="02020603050405020304" pitchFamily="18" charset="0"/>
              </a:rPr>
              <a:t>ÌM Ý, LẬP DÀN Ý</a:t>
            </a:r>
            <a:endParaRPr lang="zh-CN" altLang="en-US" sz="2600" b="1" dirty="0">
              <a:solidFill>
                <a:srgbClr val="0070C0"/>
              </a:solidFill>
              <a:latin typeface="Times New Roman" panose="02020603050405020304" pitchFamily="18" charset="0"/>
              <a:ea typeface="Microsoft YaHei UI" panose="020B0503020204020204" pitchFamily="34" charset="-122"/>
              <a:cs typeface="Times New Roman" panose="02020603050405020304" pitchFamily="18" charset="0"/>
            </a:endParaRPr>
          </a:p>
        </p:txBody>
      </p:sp>
      <p:sp>
        <p:nvSpPr>
          <p:cNvPr id="9" name="Rectangle 8"/>
          <p:cNvSpPr>
            <a:spLocks noChangeArrowheads="1"/>
          </p:cNvSpPr>
          <p:nvPr/>
        </p:nvSpPr>
        <p:spPr bwMode="auto">
          <a:xfrm>
            <a:off x="1752600" y="1066800"/>
            <a:ext cx="5410199" cy="39703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en-US" sz="2600" b="1" dirty="0" smtClean="0"/>
              <a:t>     </a:t>
            </a:r>
            <a:r>
              <a:rPr lang="en-US" sz="2600" dirty="0" smtClean="0">
                <a:solidFill>
                  <a:srgbClr val="FF0000"/>
                </a:solidFill>
                <a:latin typeface="Times New Roman" pitchFamily="18" charset="0"/>
                <a:cs typeface="Times New Roman" pitchFamily="18" charset="0"/>
              </a:rPr>
              <a:t>b) </a:t>
            </a:r>
            <a:r>
              <a:rPr lang="en-US" sz="2600" dirty="0" err="1" smtClean="0">
                <a:solidFill>
                  <a:srgbClr val="FF0000"/>
                </a:solidFill>
                <a:latin typeface="Times New Roman" pitchFamily="18" charset="0"/>
                <a:cs typeface="Times New Roman" pitchFamily="18" charset="0"/>
              </a:rPr>
              <a:t>Lập</a:t>
            </a:r>
            <a:r>
              <a:rPr lang="en-US" sz="2600" dirty="0" smtClean="0">
                <a:solidFill>
                  <a:srgbClr val="FF0000"/>
                </a:solidFill>
                <a:latin typeface="Times New Roman" pitchFamily="18" charset="0"/>
                <a:cs typeface="Times New Roman" pitchFamily="18" charset="0"/>
              </a:rPr>
              <a:t> </a:t>
            </a:r>
            <a:r>
              <a:rPr lang="en-US" sz="2600" dirty="0" err="1">
                <a:solidFill>
                  <a:srgbClr val="FF0000"/>
                </a:solidFill>
                <a:latin typeface="Times New Roman" pitchFamily="18" charset="0"/>
                <a:cs typeface="Times New Roman" pitchFamily="18" charset="0"/>
              </a:rPr>
              <a:t>dàn</a:t>
            </a:r>
            <a:r>
              <a:rPr lang="en-US" sz="2600" dirty="0">
                <a:solidFill>
                  <a:srgbClr val="FF0000"/>
                </a:solidFill>
                <a:latin typeface="Times New Roman" pitchFamily="18" charset="0"/>
                <a:cs typeface="Times New Roman" pitchFamily="18" charset="0"/>
              </a:rPr>
              <a:t> ý</a:t>
            </a:r>
          </a:p>
          <a:p>
            <a:r>
              <a:rPr lang="en-US" sz="2600" dirty="0"/>
              <a:t>- </a:t>
            </a:r>
            <a:r>
              <a:rPr lang="en-US" sz="2600" dirty="0" err="1"/>
              <a:t>Mở</a:t>
            </a:r>
            <a:r>
              <a:rPr lang="en-US" sz="2600" dirty="0"/>
              <a:t> </a:t>
            </a:r>
            <a:r>
              <a:rPr lang="en-US" sz="2600" dirty="0" err="1"/>
              <a:t>đoạn</a:t>
            </a:r>
            <a:r>
              <a:rPr lang="en-US" sz="2600" dirty="0"/>
              <a:t>: </a:t>
            </a:r>
            <a:r>
              <a:rPr lang="en-US" sz="2600" dirty="0" err="1"/>
              <a:t>Bài</a:t>
            </a:r>
            <a:r>
              <a:rPr lang="en-US" sz="2600" dirty="0"/>
              <a:t> </a:t>
            </a:r>
            <a:r>
              <a:rPr lang="en-US" sz="2600" dirty="0" err="1"/>
              <a:t>thơ</a:t>
            </a:r>
            <a:r>
              <a:rPr lang="en-US" sz="2600" dirty="0"/>
              <a:t> </a:t>
            </a:r>
            <a:r>
              <a:rPr lang="en-US" sz="2600" dirty="0" smtClean="0"/>
              <a:t>“</a:t>
            </a:r>
            <a:r>
              <a:rPr lang="en-US" sz="2600" dirty="0" err="1" smtClean="0"/>
              <a:t>Bầm</a:t>
            </a:r>
            <a:r>
              <a:rPr lang="en-US" sz="2600" dirty="0" smtClean="0"/>
              <a:t> </a:t>
            </a:r>
            <a:r>
              <a:rPr lang="en-US" sz="2600" dirty="0" err="1" smtClean="0"/>
              <a:t>ơi</a:t>
            </a:r>
            <a:r>
              <a:rPr lang="en-US" sz="2600" dirty="0" smtClean="0"/>
              <a:t>” </a:t>
            </a:r>
            <a:r>
              <a:rPr lang="en-US" sz="2600" dirty="0" err="1"/>
              <a:t>của</a:t>
            </a:r>
            <a:r>
              <a:rPr lang="en-US" sz="2600" dirty="0"/>
              <a:t> </a:t>
            </a:r>
            <a:r>
              <a:rPr lang="en-US" sz="2600" dirty="0" err="1"/>
              <a:t>nhà</a:t>
            </a:r>
            <a:r>
              <a:rPr lang="en-US" sz="2600" dirty="0"/>
              <a:t> </a:t>
            </a:r>
            <a:r>
              <a:rPr lang="en-US" sz="2600" dirty="0" err="1"/>
              <a:t>thơ</a:t>
            </a:r>
            <a:r>
              <a:rPr lang="en-US" sz="2600" dirty="0"/>
              <a:t> </a:t>
            </a:r>
            <a:r>
              <a:rPr lang="en-US" sz="2600" dirty="0" err="1"/>
              <a:t>Tố</a:t>
            </a:r>
            <a:r>
              <a:rPr lang="en-US" sz="2600" dirty="0"/>
              <a:t> </a:t>
            </a:r>
            <a:r>
              <a:rPr lang="en-US" sz="2600" dirty="0" err="1"/>
              <a:t>Hữu</a:t>
            </a:r>
            <a:r>
              <a:rPr lang="en-US" sz="2600" dirty="0"/>
              <a:t> ca </a:t>
            </a:r>
            <a:r>
              <a:rPr lang="en-US" sz="2600" dirty="0" err="1"/>
              <a:t>ngợi</a:t>
            </a:r>
            <a:r>
              <a:rPr lang="en-US" sz="2600" dirty="0"/>
              <a:t> </a:t>
            </a:r>
            <a:r>
              <a:rPr lang="en-US" sz="2600" dirty="0" err="1"/>
              <a:t>người</a:t>
            </a:r>
            <a:r>
              <a:rPr lang="en-US" sz="2600" dirty="0"/>
              <a:t> </a:t>
            </a:r>
            <a:r>
              <a:rPr lang="en-US" sz="2600" dirty="0" err="1"/>
              <a:t>mẹ</a:t>
            </a:r>
            <a:r>
              <a:rPr lang="en-US" sz="2600" dirty="0"/>
              <a:t> </a:t>
            </a:r>
            <a:r>
              <a:rPr lang="en-US" sz="2600" dirty="0" err="1"/>
              <a:t>và</a:t>
            </a:r>
            <a:r>
              <a:rPr lang="en-US" sz="2600" dirty="0"/>
              <a:t> </a:t>
            </a:r>
            <a:r>
              <a:rPr lang="en-US" sz="2600" dirty="0" err="1"/>
              <a:t>tình</a:t>
            </a:r>
            <a:r>
              <a:rPr lang="en-US" sz="2600" dirty="0"/>
              <a:t> </a:t>
            </a:r>
            <a:r>
              <a:rPr lang="en-US" sz="2600" dirty="0" err="1"/>
              <a:t>yêu</a:t>
            </a:r>
            <a:r>
              <a:rPr lang="en-US" sz="2600" dirty="0"/>
              <a:t> con </a:t>
            </a:r>
            <a:r>
              <a:rPr lang="en-US" sz="2600" dirty="0" err="1"/>
              <a:t>thắm</a:t>
            </a:r>
            <a:r>
              <a:rPr lang="en-US" sz="2600" dirty="0"/>
              <a:t> </a:t>
            </a:r>
            <a:r>
              <a:rPr lang="en-US" sz="2600" dirty="0" err="1"/>
              <a:t>thiết</a:t>
            </a:r>
            <a:r>
              <a:rPr lang="en-US" sz="2600" dirty="0"/>
              <a:t>, </a:t>
            </a:r>
            <a:r>
              <a:rPr lang="en-US" sz="2600" dirty="0" err="1"/>
              <a:t>sâu</a:t>
            </a:r>
            <a:r>
              <a:rPr lang="en-US" sz="2600" dirty="0"/>
              <a:t> </a:t>
            </a:r>
            <a:r>
              <a:rPr lang="en-US" sz="2600" dirty="0" err="1"/>
              <a:t>nặng</a:t>
            </a:r>
            <a:r>
              <a:rPr lang="en-US" sz="2600" dirty="0"/>
              <a:t> </a:t>
            </a:r>
            <a:r>
              <a:rPr lang="en-US" sz="2600" dirty="0" err="1"/>
              <a:t>giữa</a:t>
            </a:r>
            <a:r>
              <a:rPr lang="en-US" sz="2600" dirty="0"/>
              <a:t> </a:t>
            </a:r>
            <a:r>
              <a:rPr lang="en-US" sz="2600" dirty="0" err="1"/>
              <a:t>người</a:t>
            </a:r>
            <a:r>
              <a:rPr lang="en-US" sz="2600" dirty="0"/>
              <a:t> </a:t>
            </a:r>
            <a:r>
              <a:rPr lang="en-US" sz="2600" dirty="0" err="1"/>
              <a:t>chiến</a:t>
            </a:r>
            <a:r>
              <a:rPr lang="en-US" sz="2600" dirty="0"/>
              <a:t> </a:t>
            </a:r>
            <a:r>
              <a:rPr lang="en-US" sz="2600" dirty="0" err="1"/>
              <a:t>sĩ</a:t>
            </a:r>
            <a:r>
              <a:rPr lang="en-US" sz="2600" dirty="0"/>
              <a:t> ở </a:t>
            </a:r>
            <a:r>
              <a:rPr lang="en-US" sz="2600" dirty="0" err="1"/>
              <a:t>ngoài</a:t>
            </a:r>
            <a:r>
              <a:rPr lang="en-US" sz="2600" dirty="0"/>
              <a:t> </a:t>
            </a:r>
            <a:r>
              <a:rPr lang="en-US" sz="2600" dirty="0" err="1"/>
              <a:t>tiền</a:t>
            </a:r>
            <a:r>
              <a:rPr lang="en-US" sz="2600" dirty="0"/>
              <a:t> </a:t>
            </a:r>
            <a:r>
              <a:rPr lang="en-US" sz="2600" dirty="0" err="1"/>
              <a:t>tuyến</a:t>
            </a:r>
            <a:r>
              <a:rPr lang="en-US" sz="2600" dirty="0"/>
              <a:t> </a:t>
            </a:r>
            <a:r>
              <a:rPr lang="en-US" sz="2600" dirty="0" err="1"/>
              <a:t>với</a:t>
            </a:r>
            <a:r>
              <a:rPr lang="en-US" sz="2600" dirty="0"/>
              <a:t> </a:t>
            </a:r>
            <a:r>
              <a:rPr lang="en-US" sz="2600" dirty="0" err="1"/>
              <a:t>người</a:t>
            </a:r>
            <a:r>
              <a:rPr lang="en-US" sz="2600" dirty="0"/>
              <a:t> </a:t>
            </a:r>
            <a:r>
              <a:rPr lang="en-US" sz="2600" dirty="0" err="1"/>
              <a:t>mẹ</a:t>
            </a:r>
            <a:r>
              <a:rPr lang="en-US" sz="2600" dirty="0"/>
              <a:t> </a:t>
            </a:r>
            <a:r>
              <a:rPr lang="en-US" sz="2600" dirty="0" err="1"/>
              <a:t>tần</a:t>
            </a:r>
            <a:r>
              <a:rPr lang="en-US" sz="2600" dirty="0"/>
              <a:t> </a:t>
            </a:r>
            <a:r>
              <a:rPr lang="en-US" sz="2600" dirty="0" err="1"/>
              <a:t>tảo</a:t>
            </a:r>
            <a:r>
              <a:rPr lang="en-US" sz="2600" dirty="0"/>
              <a:t>, </a:t>
            </a:r>
            <a:r>
              <a:rPr lang="en-US" sz="2600" dirty="0" err="1"/>
              <a:t>giàu</a:t>
            </a:r>
            <a:r>
              <a:rPr lang="en-US" sz="2600" dirty="0"/>
              <a:t> </a:t>
            </a:r>
            <a:r>
              <a:rPr lang="en-US" sz="2600" dirty="0" err="1"/>
              <a:t>tình</a:t>
            </a:r>
            <a:r>
              <a:rPr lang="en-US" sz="2600" dirty="0"/>
              <a:t> </a:t>
            </a:r>
            <a:r>
              <a:rPr lang="en-US" sz="2600" dirty="0" err="1"/>
              <a:t>yêu</a:t>
            </a:r>
            <a:r>
              <a:rPr lang="en-US" sz="2600" dirty="0"/>
              <a:t> </a:t>
            </a:r>
            <a:r>
              <a:rPr lang="en-US" sz="2600" dirty="0" err="1"/>
              <a:t>thương</a:t>
            </a:r>
            <a:r>
              <a:rPr lang="en-US" sz="2600" dirty="0"/>
              <a:t> con </a:t>
            </a:r>
            <a:r>
              <a:rPr lang="en-US" sz="2600" dirty="0" err="1"/>
              <a:t>nơi</a:t>
            </a:r>
            <a:r>
              <a:rPr lang="en-US" sz="2600" dirty="0"/>
              <a:t> </a:t>
            </a:r>
            <a:r>
              <a:rPr lang="en-US" sz="2600" dirty="0" err="1"/>
              <a:t>quê</a:t>
            </a:r>
            <a:r>
              <a:rPr lang="en-US" sz="2600" dirty="0"/>
              <a:t> </a:t>
            </a:r>
            <a:r>
              <a:rPr lang="en-US" sz="2600" dirty="0" err="1"/>
              <a:t>nhà</a:t>
            </a:r>
            <a:r>
              <a:rPr lang="en-US" sz="2600" dirty="0"/>
              <a:t>.</a:t>
            </a:r>
            <a:br>
              <a:rPr lang="en-US" sz="2600" dirty="0"/>
            </a:br>
            <a:endParaRPr lang="en-US" sz="2600" dirty="0" smtClean="0">
              <a:solidFill>
                <a:srgbClr val="000000"/>
              </a:solidFill>
              <a:latin typeface="Times New Roman" pitchFamily="18" charset="0"/>
              <a:ea typeface="Calibri" pitchFamily="34" charset="0"/>
              <a:cs typeface="Calibri" pitchFamily="34" charset="0"/>
            </a:endParaRPr>
          </a:p>
          <a:p>
            <a:pPr marL="800100" indent="-342900" algn="just">
              <a:lnSpc>
                <a:spcPct val="150000"/>
              </a:lnSpc>
              <a:spcBef>
                <a:spcPts val="600"/>
              </a:spcBef>
              <a:buAutoNum type="alphaLcParenR"/>
            </a:pPr>
            <a:endParaRPr lang="en-US" sz="2600" dirty="0"/>
          </a:p>
        </p:txBody>
      </p:sp>
    </p:spTree>
    <p:extLst>
      <p:ext uri="{BB962C8B-B14F-4D97-AF65-F5344CB8AC3E}">
        <p14:creationId xmlns:p14="http://schemas.microsoft.com/office/powerpoint/2010/main" xmlns="" val="681021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7" name="矩形 17"/>
          <p:cNvSpPr/>
          <p:nvPr/>
        </p:nvSpPr>
        <p:spPr bwMode="auto">
          <a:xfrm>
            <a:off x="1432735" y="166187"/>
            <a:ext cx="7140574" cy="5508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altLang="zh-CN" sz="2600" b="1">
                <a:solidFill>
                  <a:srgbClr val="0070C0"/>
                </a:solidFill>
                <a:latin typeface="Times New Roman" panose="02020603050405020304" pitchFamily="18" charset="0"/>
                <a:ea typeface="Microsoft YaHei UI" panose="020B0503020204020204" pitchFamily="34" charset="-122"/>
                <a:cs typeface="Times New Roman" panose="02020603050405020304" pitchFamily="18" charset="0"/>
              </a:rPr>
              <a:t>Bước </a:t>
            </a:r>
            <a:r>
              <a:rPr lang="en-US" altLang="zh-CN" sz="2600" b="1" smtClean="0">
                <a:solidFill>
                  <a:srgbClr val="0070C0"/>
                </a:solidFill>
                <a:latin typeface="Times New Roman" panose="02020603050405020304" pitchFamily="18" charset="0"/>
                <a:ea typeface="Microsoft YaHei UI" panose="020B0503020204020204" pitchFamily="34" charset="-122"/>
                <a:cs typeface="Times New Roman" panose="02020603050405020304" pitchFamily="18" charset="0"/>
              </a:rPr>
              <a:t>2</a:t>
            </a:r>
            <a:r>
              <a:rPr lang="vi-VN" altLang="zh-CN" sz="2600" b="1" smtClean="0">
                <a:solidFill>
                  <a:srgbClr val="0070C0"/>
                </a:solidFill>
                <a:latin typeface="Times New Roman" panose="02020603050405020304" pitchFamily="18" charset="0"/>
                <a:ea typeface="Microsoft YaHei UI" panose="020B0503020204020204" pitchFamily="34" charset="-122"/>
                <a:cs typeface="Times New Roman" panose="02020603050405020304" pitchFamily="18" charset="0"/>
              </a:rPr>
              <a:t>: T</a:t>
            </a:r>
            <a:r>
              <a:rPr lang="en-US" altLang="zh-CN" sz="2600" b="1" smtClean="0">
                <a:solidFill>
                  <a:srgbClr val="0070C0"/>
                </a:solidFill>
                <a:latin typeface="Times New Roman" panose="02020603050405020304" pitchFamily="18" charset="0"/>
                <a:ea typeface="Microsoft YaHei UI" panose="020B0503020204020204" pitchFamily="34" charset="-122"/>
                <a:cs typeface="Times New Roman" panose="02020603050405020304" pitchFamily="18" charset="0"/>
              </a:rPr>
              <a:t>ÌM Ý, LẬP DÀN Ý</a:t>
            </a:r>
            <a:endParaRPr lang="zh-CN" altLang="en-US" sz="2600" b="1" dirty="0">
              <a:solidFill>
                <a:srgbClr val="0070C0"/>
              </a:solidFill>
              <a:latin typeface="Times New Roman" panose="02020603050405020304" pitchFamily="18" charset="0"/>
              <a:ea typeface="Microsoft YaHei UI" panose="020B0503020204020204" pitchFamily="34" charset="-122"/>
              <a:cs typeface="Times New Roman" panose="02020603050405020304" pitchFamily="18" charset="0"/>
            </a:endParaRPr>
          </a:p>
        </p:txBody>
      </p:sp>
      <p:sp>
        <p:nvSpPr>
          <p:cNvPr id="9" name="Rectangle 8"/>
          <p:cNvSpPr>
            <a:spLocks noChangeArrowheads="1"/>
          </p:cNvSpPr>
          <p:nvPr/>
        </p:nvSpPr>
        <p:spPr bwMode="auto">
          <a:xfrm>
            <a:off x="230188" y="1024156"/>
            <a:ext cx="8805767" cy="56323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en-US" sz="2400" b="1" dirty="0" smtClean="0"/>
              <a:t>               </a:t>
            </a:r>
            <a:r>
              <a:rPr lang="en-US" sz="2400" dirty="0" smtClean="0">
                <a:solidFill>
                  <a:srgbClr val="FF0000"/>
                </a:solidFill>
                <a:latin typeface="Times New Roman" pitchFamily="18" charset="0"/>
                <a:cs typeface="Times New Roman" pitchFamily="18" charset="0"/>
              </a:rPr>
              <a:t>b) </a:t>
            </a:r>
            <a:r>
              <a:rPr lang="en-US" sz="2400" dirty="0" err="1" smtClean="0">
                <a:solidFill>
                  <a:srgbClr val="FF0000"/>
                </a:solidFill>
                <a:latin typeface="Times New Roman" pitchFamily="18" charset="0"/>
                <a:cs typeface="Times New Roman" pitchFamily="18" charset="0"/>
              </a:rPr>
              <a:t>Lập</a:t>
            </a:r>
            <a:r>
              <a:rPr lang="en-US" sz="2400" dirty="0" smtClean="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dàn</a:t>
            </a:r>
            <a:r>
              <a:rPr lang="en-US" sz="2400" dirty="0">
                <a:solidFill>
                  <a:srgbClr val="FF0000"/>
                </a:solidFill>
                <a:latin typeface="Times New Roman" pitchFamily="18" charset="0"/>
                <a:cs typeface="Times New Roman" pitchFamily="18" charset="0"/>
              </a:rPr>
              <a:t> </a:t>
            </a:r>
            <a:r>
              <a:rPr lang="en-US" sz="2400" dirty="0" smtClean="0">
                <a:solidFill>
                  <a:srgbClr val="FF0000"/>
                </a:solidFill>
                <a:latin typeface="Times New Roman" pitchFamily="18" charset="0"/>
                <a:cs typeface="Times New Roman" pitchFamily="18" charset="0"/>
              </a:rPr>
              <a:t>ý</a:t>
            </a:r>
            <a:r>
              <a:rPr lang="en-US" sz="2400" dirty="0"/>
              <a:t/>
            </a:r>
            <a:br>
              <a:rPr lang="en-US" sz="2400" dirty="0"/>
            </a:br>
            <a:r>
              <a:rPr lang="en-US" sz="2400" dirty="0"/>
              <a:t>- </a:t>
            </a:r>
            <a:r>
              <a:rPr lang="en-US" sz="2400" dirty="0" err="1"/>
              <a:t>Thân</a:t>
            </a:r>
            <a:r>
              <a:rPr lang="en-US" sz="2400" dirty="0"/>
              <a:t> </a:t>
            </a:r>
            <a:r>
              <a:rPr lang="en-US" sz="2400" dirty="0" err="1"/>
              <a:t>đoạn</a:t>
            </a:r>
            <a:r>
              <a:rPr lang="en-US" sz="2400" dirty="0"/>
              <a:t>:</a:t>
            </a:r>
            <a:r>
              <a:rPr lang="en-US" sz="2400" b="1" dirty="0"/>
              <a:t> </a:t>
            </a:r>
            <a:endParaRPr lang="en-US" sz="2400" dirty="0"/>
          </a:p>
          <a:p>
            <a:r>
              <a:rPr lang="en-US" sz="2400" dirty="0"/>
              <a:t>       + </a:t>
            </a:r>
            <a:r>
              <a:rPr lang="en-US" sz="2400" dirty="0" err="1"/>
              <a:t>Cả</a:t>
            </a:r>
            <a:r>
              <a:rPr lang="en-US" sz="2400" dirty="0"/>
              <a:t> </a:t>
            </a:r>
            <a:r>
              <a:rPr lang="en-US" sz="2400" dirty="0" err="1"/>
              <a:t>bài</a:t>
            </a:r>
            <a:r>
              <a:rPr lang="en-US" sz="2400" dirty="0"/>
              <a:t> </a:t>
            </a:r>
            <a:r>
              <a:rPr lang="en-US" sz="2400" dirty="0" err="1"/>
              <a:t>thơ</a:t>
            </a:r>
            <a:r>
              <a:rPr lang="en-US" sz="2400" dirty="0"/>
              <a:t> </a:t>
            </a:r>
            <a:r>
              <a:rPr lang="en-US" sz="2400" dirty="0" err="1"/>
              <a:t>là</a:t>
            </a:r>
            <a:r>
              <a:rPr lang="en-US" sz="2400" dirty="0"/>
              <a:t> </a:t>
            </a:r>
            <a:r>
              <a:rPr lang="en-US" sz="2400" dirty="0" err="1"/>
              <a:t>lời</a:t>
            </a:r>
            <a:r>
              <a:rPr lang="en-US" sz="2400" dirty="0"/>
              <a:t> </a:t>
            </a:r>
            <a:r>
              <a:rPr lang="en-US" sz="2400" dirty="0" err="1"/>
              <a:t>suy</a:t>
            </a:r>
            <a:r>
              <a:rPr lang="en-US" sz="2400" dirty="0"/>
              <a:t> </a:t>
            </a:r>
            <a:r>
              <a:rPr lang="en-US" sz="2400" dirty="0" err="1"/>
              <a:t>nghĩ</a:t>
            </a:r>
            <a:r>
              <a:rPr lang="en-US" sz="2400" dirty="0"/>
              <a:t> </a:t>
            </a:r>
            <a:r>
              <a:rPr lang="en-US" sz="2400" dirty="0" err="1"/>
              <a:t>của</a:t>
            </a:r>
            <a:r>
              <a:rPr lang="en-US" sz="2400" dirty="0"/>
              <a:t> </a:t>
            </a:r>
            <a:r>
              <a:rPr lang="en-US" sz="2400" dirty="0" err="1"/>
              <a:t>người</a:t>
            </a:r>
            <a:r>
              <a:rPr lang="en-US" sz="2400" dirty="0"/>
              <a:t> con ở </a:t>
            </a:r>
            <a:r>
              <a:rPr lang="en-US" sz="2400" dirty="0" err="1"/>
              <a:t>tiền</a:t>
            </a:r>
            <a:r>
              <a:rPr lang="en-US" sz="2400" dirty="0"/>
              <a:t> </a:t>
            </a:r>
            <a:r>
              <a:rPr lang="en-US" sz="2400" dirty="0" err="1"/>
              <a:t>tuyến</a:t>
            </a:r>
            <a:r>
              <a:rPr lang="en-US" sz="2400" dirty="0"/>
              <a:t> </a:t>
            </a:r>
            <a:r>
              <a:rPr lang="en-US" sz="2400" dirty="0" err="1"/>
              <a:t>nhớ</a:t>
            </a:r>
            <a:r>
              <a:rPr lang="en-US" sz="2400" dirty="0"/>
              <a:t> </a:t>
            </a:r>
            <a:r>
              <a:rPr lang="en-US" sz="2400" dirty="0" err="1"/>
              <a:t>về</a:t>
            </a:r>
            <a:r>
              <a:rPr lang="en-US" sz="2400" dirty="0"/>
              <a:t> </a:t>
            </a:r>
            <a:r>
              <a:rPr lang="en-US" sz="2400" dirty="0" err="1"/>
              <a:t>bầm</a:t>
            </a:r>
            <a:r>
              <a:rPr lang="en-US" sz="2400" dirty="0"/>
              <a:t> </a:t>
            </a:r>
            <a:r>
              <a:rPr lang="en-US" sz="2400" dirty="0" err="1"/>
              <a:t>mà</a:t>
            </a:r>
            <a:r>
              <a:rPr lang="en-US" sz="2400" dirty="0"/>
              <a:t> </a:t>
            </a:r>
            <a:r>
              <a:rPr lang="en-US" sz="2400" dirty="0" err="1"/>
              <a:t>không</a:t>
            </a:r>
            <a:r>
              <a:rPr lang="en-US" sz="2400" dirty="0"/>
              <a:t> </a:t>
            </a:r>
            <a:r>
              <a:rPr lang="en-US" sz="2400" dirty="0" err="1"/>
              <a:t>thể</a:t>
            </a:r>
            <a:r>
              <a:rPr lang="en-US" sz="2400" dirty="0"/>
              <a:t> </a:t>
            </a:r>
            <a:r>
              <a:rPr lang="en-US" sz="2400" dirty="0" err="1"/>
              <a:t>về</a:t>
            </a:r>
            <a:r>
              <a:rPr lang="en-US" sz="2400" dirty="0"/>
              <a:t> </a:t>
            </a:r>
            <a:r>
              <a:rPr lang="en-US" sz="2400" dirty="0" err="1"/>
              <a:t>được</a:t>
            </a:r>
            <a:r>
              <a:rPr lang="en-US" sz="2400" dirty="0"/>
              <a:t> </a:t>
            </a:r>
            <a:r>
              <a:rPr lang="en-US" sz="2400" dirty="0" err="1"/>
              <a:t>với</a:t>
            </a:r>
            <a:r>
              <a:rPr lang="en-US" sz="2400" dirty="0"/>
              <a:t> </a:t>
            </a:r>
            <a:r>
              <a:rPr lang="en-US" sz="2400" dirty="0" err="1"/>
              <a:t>những</a:t>
            </a:r>
            <a:r>
              <a:rPr lang="en-US" sz="2400" dirty="0"/>
              <a:t> </a:t>
            </a:r>
            <a:r>
              <a:rPr lang="en-US" sz="2400" dirty="0" err="1"/>
              <a:t>ngôn</a:t>
            </a:r>
            <a:r>
              <a:rPr lang="en-US" sz="2400" dirty="0"/>
              <a:t> </a:t>
            </a:r>
            <a:r>
              <a:rPr lang="en-US" sz="2400" dirty="0" err="1"/>
              <a:t>từ</a:t>
            </a:r>
            <a:r>
              <a:rPr lang="en-US" sz="2400" dirty="0"/>
              <a:t> </a:t>
            </a:r>
            <a:r>
              <a:rPr lang="en-US" sz="2400" dirty="0" err="1"/>
              <a:t>mộc</a:t>
            </a:r>
            <a:r>
              <a:rPr lang="en-US" sz="2400" dirty="0"/>
              <a:t> </a:t>
            </a:r>
            <a:r>
              <a:rPr lang="en-US" sz="2400" dirty="0" err="1"/>
              <a:t>mạc</a:t>
            </a:r>
            <a:r>
              <a:rPr lang="en-US" sz="2400" dirty="0"/>
              <a:t>, </a:t>
            </a:r>
            <a:r>
              <a:rPr lang="en-US" sz="2400" dirty="0" err="1"/>
              <a:t>bình</a:t>
            </a:r>
            <a:r>
              <a:rPr lang="en-US" sz="2400" dirty="0"/>
              <a:t> </a:t>
            </a:r>
            <a:r>
              <a:rPr lang="en-US" sz="2400" dirty="0" err="1"/>
              <a:t>dị</a:t>
            </a:r>
            <a:r>
              <a:rPr lang="en-US" sz="2400" dirty="0"/>
              <a:t> </a:t>
            </a:r>
            <a:r>
              <a:rPr lang="en-US" sz="2400" dirty="0" err="1"/>
              <a:t>trong</a:t>
            </a:r>
            <a:r>
              <a:rPr lang="en-US" sz="2400" dirty="0"/>
              <a:t> </a:t>
            </a:r>
            <a:r>
              <a:rPr lang="en-US" sz="2400" dirty="0" err="1"/>
              <a:t>đời</a:t>
            </a:r>
            <a:r>
              <a:rPr lang="en-US" sz="2400" dirty="0"/>
              <a:t> </a:t>
            </a:r>
            <a:r>
              <a:rPr lang="en-US" sz="2400" dirty="0" err="1"/>
              <a:t>sống</a:t>
            </a:r>
            <a:r>
              <a:rPr lang="en-US" sz="2400" dirty="0"/>
              <a:t> </a:t>
            </a:r>
            <a:r>
              <a:rPr lang="en-US" sz="2400" dirty="0" err="1"/>
              <a:t>hằng</a:t>
            </a:r>
            <a:r>
              <a:rPr lang="en-US" sz="2400" dirty="0"/>
              <a:t> </a:t>
            </a:r>
            <a:r>
              <a:rPr lang="en-US" sz="2400" dirty="0" err="1"/>
              <a:t>ngày</a:t>
            </a:r>
            <a:r>
              <a:rPr lang="en-US" sz="2400" dirty="0"/>
              <a:t>. </a:t>
            </a:r>
            <a:r>
              <a:rPr lang="en-US" sz="2400" dirty="0" err="1"/>
              <a:t>Nó</a:t>
            </a:r>
            <a:r>
              <a:rPr lang="en-US" sz="2400" dirty="0"/>
              <a:t> </a:t>
            </a:r>
            <a:r>
              <a:rPr lang="en-US" sz="2400" dirty="0" err="1"/>
              <a:t>như</a:t>
            </a:r>
            <a:r>
              <a:rPr lang="en-US" sz="2400" dirty="0"/>
              <a:t> </a:t>
            </a:r>
            <a:r>
              <a:rPr lang="en-US" sz="2400" dirty="0" err="1"/>
              <a:t>là</a:t>
            </a:r>
            <a:r>
              <a:rPr lang="en-US" sz="2400" dirty="0"/>
              <a:t> </a:t>
            </a:r>
            <a:r>
              <a:rPr lang="en-US" sz="2400" dirty="0" err="1"/>
              <a:t>một</a:t>
            </a:r>
            <a:r>
              <a:rPr lang="en-US" sz="2400" dirty="0"/>
              <a:t> </a:t>
            </a:r>
            <a:r>
              <a:rPr lang="en-US" sz="2400" dirty="0" err="1"/>
              <a:t>bức</a:t>
            </a:r>
            <a:r>
              <a:rPr lang="en-US" sz="2400" dirty="0"/>
              <a:t> </a:t>
            </a:r>
            <a:r>
              <a:rPr lang="en-US" sz="2400" dirty="0" err="1"/>
              <a:t>thư</a:t>
            </a:r>
            <a:r>
              <a:rPr lang="en-US" sz="2400" dirty="0"/>
              <a:t> </a:t>
            </a:r>
            <a:r>
              <a:rPr lang="en-US" sz="2400" dirty="0" err="1"/>
              <a:t>mà</a:t>
            </a:r>
            <a:r>
              <a:rPr lang="en-US" sz="2400" dirty="0"/>
              <a:t> </a:t>
            </a:r>
            <a:r>
              <a:rPr lang="en-US" sz="2400" dirty="0" err="1"/>
              <a:t>người</a:t>
            </a:r>
            <a:r>
              <a:rPr lang="en-US" sz="2400" dirty="0"/>
              <a:t> con </a:t>
            </a:r>
            <a:r>
              <a:rPr lang="en-US" sz="2400" dirty="0" err="1"/>
              <a:t>gởi</a:t>
            </a:r>
            <a:r>
              <a:rPr lang="en-US" sz="2400" dirty="0"/>
              <a:t> </a:t>
            </a:r>
            <a:r>
              <a:rPr lang="en-US" sz="2400" dirty="0" err="1"/>
              <a:t>cho</a:t>
            </a:r>
            <a:r>
              <a:rPr lang="en-US" sz="2400" dirty="0"/>
              <a:t> </a:t>
            </a:r>
            <a:r>
              <a:rPr lang="en-US" sz="2400" dirty="0" err="1"/>
              <a:t>mẹ</a:t>
            </a:r>
            <a:r>
              <a:rPr lang="en-US" sz="2400" dirty="0"/>
              <a:t> </a:t>
            </a:r>
            <a:r>
              <a:rPr lang="en-US" sz="2400" dirty="0" err="1"/>
              <a:t>của</a:t>
            </a:r>
            <a:r>
              <a:rPr lang="en-US" sz="2400" dirty="0"/>
              <a:t> </a:t>
            </a:r>
            <a:r>
              <a:rPr lang="en-US" sz="2400" dirty="0" err="1"/>
              <a:t>mình</a:t>
            </a:r>
            <a:r>
              <a:rPr lang="en-US" sz="2400" dirty="0"/>
              <a:t>. </a:t>
            </a:r>
          </a:p>
          <a:p>
            <a:r>
              <a:rPr lang="en-US" sz="2400" dirty="0"/>
              <a:t>       + </a:t>
            </a:r>
            <a:r>
              <a:rPr lang="en-US" sz="2400" dirty="0" err="1"/>
              <a:t>Hình</a:t>
            </a:r>
            <a:r>
              <a:rPr lang="en-US" sz="2400" dirty="0"/>
              <a:t> </a:t>
            </a:r>
            <a:r>
              <a:rPr lang="en-US" sz="2400" dirty="0" err="1"/>
              <a:t>dáng</a:t>
            </a:r>
            <a:r>
              <a:rPr lang="en-US" sz="2400" dirty="0"/>
              <a:t> </a:t>
            </a:r>
            <a:r>
              <a:rPr lang="en-US" sz="2400" dirty="0" err="1"/>
              <a:t>người</a:t>
            </a:r>
            <a:r>
              <a:rPr lang="en-US" sz="2400" dirty="0"/>
              <a:t> </a:t>
            </a:r>
            <a:r>
              <a:rPr lang="en-US" sz="2400" dirty="0" err="1"/>
              <a:t>bầm</a:t>
            </a:r>
            <a:r>
              <a:rPr lang="en-US" sz="2400" dirty="0"/>
              <a:t> </a:t>
            </a:r>
            <a:r>
              <a:rPr lang="en-US" sz="2400" dirty="0" err="1"/>
              <a:t>hiện</a:t>
            </a:r>
            <a:r>
              <a:rPr lang="en-US" sz="2400" dirty="0"/>
              <a:t> </a:t>
            </a:r>
            <a:r>
              <a:rPr lang="en-US" sz="2400" dirty="0" err="1"/>
              <a:t>lên</a:t>
            </a:r>
            <a:r>
              <a:rPr lang="en-US" sz="2400" dirty="0"/>
              <a:t> </a:t>
            </a:r>
            <a:r>
              <a:rPr lang="en-US" sz="2400" dirty="0" err="1"/>
              <a:t>với</a:t>
            </a:r>
            <a:r>
              <a:rPr lang="en-US" sz="2400" dirty="0"/>
              <a:t> </a:t>
            </a:r>
            <a:r>
              <a:rPr lang="en-US" sz="2400" dirty="0" err="1"/>
              <a:t>cảnh</a:t>
            </a:r>
            <a:r>
              <a:rPr lang="en-US" sz="2400" dirty="0"/>
              <a:t> </a:t>
            </a:r>
            <a:r>
              <a:rPr lang="en-US" sz="2400" dirty="0" err="1"/>
              <a:t>chiều</a:t>
            </a:r>
            <a:r>
              <a:rPr lang="en-US" sz="2400" dirty="0"/>
              <a:t> </a:t>
            </a:r>
            <a:r>
              <a:rPr lang="en-US" sz="2400" dirty="0" err="1"/>
              <a:t>đông</a:t>
            </a:r>
            <a:r>
              <a:rPr lang="en-US" sz="2400" dirty="0"/>
              <a:t>, </a:t>
            </a:r>
            <a:r>
              <a:rPr lang="en-US" sz="2400" dirty="0" err="1"/>
              <a:t>gió</a:t>
            </a:r>
            <a:r>
              <a:rPr lang="en-US" sz="2400" dirty="0"/>
              <a:t> </a:t>
            </a:r>
            <a:r>
              <a:rPr lang="en-US" sz="2400" dirty="0" err="1"/>
              <a:t>bấc</a:t>
            </a:r>
            <a:r>
              <a:rPr lang="en-US" sz="2400" dirty="0"/>
              <a:t> </a:t>
            </a:r>
            <a:r>
              <a:rPr lang="en-US" sz="2400" dirty="0" err="1"/>
              <a:t>như</a:t>
            </a:r>
            <a:r>
              <a:rPr lang="en-US" sz="2400" dirty="0"/>
              <a:t> </a:t>
            </a:r>
            <a:r>
              <a:rPr lang="en-US" sz="2400" dirty="0" err="1"/>
              <a:t>mưa</a:t>
            </a:r>
            <a:r>
              <a:rPr lang="en-US" sz="2400" dirty="0"/>
              <a:t> </a:t>
            </a:r>
            <a:r>
              <a:rPr lang="en-US" sz="2400" dirty="0" err="1"/>
              <a:t>phùn</a:t>
            </a:r>
            <a:r>
              <a:rPr lang="en-US" sz="2400" dirty="0"/>
              <a:t>, </a:t>
            </a:r>
            <a:r>
              <a:rPr lang="en-US" sz="2400" dirty="0" err="1"/>
              <a:t>các</a:t>
            </a:r>
            <a:r>
              <a:rPr lang="en-US" sz="2400" dirty="0"/>
              <a:t> </a:t>
            </a:r>
            <a:r>
              <a:rPr lang="en-US" sz="2400" dirty="0" err="1"/>
              <a:t>làng</a:t>
            </a:r>
            <a:r>
              <a:rPr lang="en-US" sz="2400" dirty="0"/>
              <a:t> </a:t>
            </a:r>
            <a:r>
              <a:rPr lang="en-US" sz="2400" dirty="0" err="1"/>
              <a:t>quê</a:t>
            </a:r>
            <a:r>
              <a:rPr lang="en-US" sz="2400" dirty="0"/>
              <a:t> </a:t>
            </a:r>
            <a:r>
              <a:rPr lang="en-US" sz="2400" dirty="0" err="1"/>
              <a:t>vào</a:t>
            </a:r>
            <a:r>
              <a:rPr lang="en-US" sz="2400" dirty="0"/>
              <a:t> </a:t>
            </a:r>
            <a:r>
              <a:rPr lang="en-US" sz="2400" dirty="0" err="1"/>
              <a:t>vụ</a:t>
            </a:r>
            <a:r>
              <a:rPr lang="en-US" sz="2400" dirty="0"/>
              <a:t> </a:t>
            </a:r>
            <a:r>
              <a:rPr lang="en-US" sz="2400" dirty="0" err="1"/>
              <a:t>cấy</a:t>
            </a:r>
            <a:r>
              <a:rPr lang="en-US" sz="2400" dirty="0"/>
              <a:t> </a:t>
            </a:r>
            <a:r>
              <a:rPr lang="en-US" sz="2400" dirty="0" err="1"/>
              <a:t>đông</a:t>
            </a:r>
            <a:r>
              <a:rPr lang="en-US" sz="2400" dirty="0"/>
              <a:t> </a:t>
            </a:r>
            <a:r>
              <a:rPr lang="en-US" sz="2400" dirty="0" err="1"/>
              <a:t>làm</a:t>
            </a:r>
            <a:r>
              <a:rPr lang="en-US" sz="2400" dirty="0"/>
              <a:t> </a:t>
            </a:r>
            <a:r>
              <a:rPr lang="en-US" sz="2400" dirty="0" err="1"/>
              <a:t>anh</a:t>
            </a:r>
            <a:r>
              <a:rPr lang="en-US" sz="2400" dirty="0"/>
              <a:t> </a:t>
            </a:r>
            <a:r>
              <a:rPr lang="en-US" sz="2400" dirty="0" err="1"/>
              <a:t>chiến</a:t>
            </a:r>
            <a:r>
              <a:rPr lang="en-US" sz="2400" dirty="0"/>
              <a:t> </a:t>
            </a:r>
            <a:r>
              <a:rPr lang="en-US" sz="2400" dirty="0" err="1"/>
              <a:t>sĩ</a:t>
            </a:r>
            <a:r>
              <a:rPr lang="en-US" sz="2400" dirty="0"/>
              <a:t> </a:t>
            </a:r>
            <a:r>
              <a:rPr lang="en-US" sz="2400" dirty="0" err="1"/>
              <a:t>phải</a:t>
            </a:r>
            <a:r>
              <a:rPr lang="en-US" sz="2400" dirty="0"/>
              <a:t> </a:t>
            </a:r>
            <a:r>
              <a:rPr lang="en-US" sz="2400" dirty="0" err="1"/>
              <a:t>chạnh</a:t>
            </a:r>
            <a:r>
              <a:rPr lang="en-US" sz="2400" dirty="0"/>
              <a:t> </a:t>
            </a:r>
            <a:r>
              <a:rPr lang="en-US" sz="2400" dirty="0" err="1"/>
              <a:t>lòng</a:t>
            </a:r>
            <a:r>
              <a:rPr lang="en-US" sz="2400" dirty="0"/>
              <a:t>, </a:t>
            </a:r>
            <a:r>
              <a:rPr lang="en-US" sz="2400" dirty="0" err="1"/>
              <a:t>không</a:t>
            </a:r>
            <a:r>
              <a:rPr lang="en-US" sz="2400" dirty="0"/>
              <a:t> </a:t>
            </a:r>
            <a:r>
              <a:rPr lang="en-US" sz="2400" dirty="0" err="1"/>
              <a:t>nguôi</a:t>
            </a:r>
            <a:r>
              <a:rPr lang="en-US" sz="2400" dirty="0"/>
              <a:t> </a:t>
            </a:r>
            <a:r>
              <a:rPr lang="en-US" sz="2400" dirty="0" err="1"/>
              <a:t>nhớ</a:t>
            </a:r>
            <a:r>
              <a:rPr lang="en-US" sz="2400" dirty="0"/>
              <a:t> </a:t>
            </a:r>
            <a:r>
              <a:rPr lang="en-US" sz="2400" dirty="0" err="1"/>
              <a:t>về</a:t>
            </a:r>
            <a:r>
              <a:rPr lang="en-US" sz="2400" dirty="0"/>
              <a:t> </a:t>
            </a:r>
            <a:r>
              <a:rPr lang="en-US" sz="2400" dirty="0" err="1" smtClean="0"/>
              <a:t>bầm</a:t>
            </a:r>
            <a:r>
              <a:rPr lang="en-US" sz="2400" dirty="0" smtClean="0"/>
              <a:t> - </a:t>
            </a:r>
            <a:r>
              <a:rPr lang="en-US" sz="2400" dirty="0" err="1"/>
              <a:t>người</a:t>
            </a:r>
            <a:r>
              <a:rPr lang="en-US" sz="2400" dirty="0"/>
              <a:t> </a:t>
            </a:r>
            <a:r>
              <a:rPr lang="en-US" sz="2400" dirty="0" err="1"/>
              <a:t>tần</a:t>
            </a:r>
            <a:r>
              <a:rPr lang="en-US" sz="2400" dirty="0"/>
              <a:t> </a:t>
            </a:r>
            <a:r>
              <a:rPr lang="en-US" sz="2400" dirty="0" err="1"/>
              <a:t>tảo</a:t>
            </a:r>
            <a:r>
              <a:rPr lang="en-US" sz="2400" dirty="0"/>
              <a:t>, </a:t>
            </a:r>
            <a:r>
              <a:rPr lang="en-US" sz="2400" dirty="0" err="1"/>
              <a:t>vất</a:t>
            </a:r>
            <a:r>
              <a:rPr lang="en-US" sz="2400" dirty="0"/>
              <a:t> </a:t>
            </a:r>
            <a:r>
              <a:rPr lang="en-US" sz="2400" dirty="0" err="1"/>
              <a:t>vả</a:t>
            </a:r>
            <a:r>
              <a:rPr lang="en-US" sz="2400" dirty="0"/>
              <a:t> </a:t>
            </a:r>
            <a:r>
              <a:rPr lang="en-US" sz="2400" dirty="0" err="1"/>
              <a:t>nuôi</a:t>
            </a:r>
            <a:r>
              <a:rPr lang="en-US" sz="2400" dirty="0"/>
              <a:t> </a:t>
            </a:r>
            <a:r>
              <a:rPr lang="en-US" sz="2400" dirty="0" err="1"/>
              <a:t>anh</a:t>
            </a:r>
            <a:r>
              <a:rPr lang="en-US" sz="2400" dirty="0"/>
              <a:t> </a:t>
            </a:r>
            <a:r>
              <a:rPr lang="en-US" sz="2400" dirty="0" err="1"/>
              <a:t>khôn</a:t>
            </a:r>
            <a:r>
              <a:rPr lang="en-US" sz="2400" dirty="0"/>
              <a:t> </a:t>
            </a:r>
            <a:r>
              <a:rPr lang="en-US" sz="2400" dirty="0" err="1"/>
              <a:t>lớn</a:t>
            </a:r>
            <a:r>
              <a:rPr lang="en-US" sz="2400" dirty="0"/>
              <a:t>. </a:t>
            </a:r>
          </a:p>
          <a:p>
            <a:r>
              <a:rPr lang="en-US" sz="2400" dirty="0"/>
              <a:t>       + </a:t>
            </a:r>
            <a:r>
              <a:rPr lang="en-US" sz="2400" dirty="0" err="1"/>
              <a:t>Nó</a:t>
            </a:r>
            <a:r>
              <a:rPr lang="en-US" sz="2400" dirty="0"/>
              <a:t> </a:t>
            </a:r>
            <a:r>
              <a:rPr lang="en-US" sz="2400" dirty="0" err="1"/>
              <a:t>làm</a:t>
            </a:r>
            <a:r>
              <a:rPr lang="en-US" sz="2400" dirty="0"/>
              <a:t> </a:t>
            </a:r>
            <a:r>
              <a:rPr lang="en-US" sz="2400" dirty="0" err="1"/>
              <a:t>cho</a:t>
            </a:r>
            <a:r>
              <a:rPr lang="en-US" sz="2400" dirty="0"/>
              <a:t> </a:t>
            </a:r>
            <a:r>
              <a:rPr lang="en-US" sz="2400" dirty="0" err="1"/>
              <a:t>tôi</a:t>
            </a:r>
            <a:r>
              <a:rPr lang="en-US" sz="2400" dirty="0"/>
              <a:t> </a:t>
            </a:r>
            <a:r>
              <a:rPr lang="en-US" sz="2400" dirty="0" err="1"/>
              <a:t>liên</a:t>
            </a:r>
            <a:r>
              <a:rPr lang="en-US" sz="2400" dirty="0"/>
              <a:t> </a:t>
            </a:r>
            <a:r>
              <a:rPr lang="en-US" sz="2400" dirty="0" err="1"/>
              <a:t>tưởng</a:t>
            </a:r>
            <a:r>
              <a:rPr lang="en-US" sz="2400" dirty="0"/>
              <a:t> </a:t>
            </a:r>
            <a:r>
              <a:rPr lang="en-US" sz="2400" dirty="0" err="1"/>
              <a:t>đến</a:t>
            </a:r>
            <a:r>
              <a:rPr lang="en-US" sz="2400" dirty="0"/>
              <a:t> </a:t>
            </a:r>
            <a:r>
              <a:rPr lang="en-US" sz="2400" dirty="0" err="1"/>
              <a:t>phẩm</a:t>
            </a:r>
            <a:r>
              <a:rPr lang="en-US" sz="2400" dirty="0"/>
              <a:t> </a:t>
            </a:r>
            <a:r>
              <a:rPr lang="en-US" sz="2400" dirty="0" err="1"/>
              <a:t>chất</a:t>
            </a:r>
            <a:r>
              <a:rPr lang="en-US" sz="2400" dirty="0"/>
              <a:t> </a:t>
            </a:r>
            <a:r>
              <a:rPr lang="en-US" sz="2400" dirty="0" err="1"/>
              <a:t>cao</a:t>
            </a:r>
            <a:r>
              <a:rPr lang="en-US" sz="2400" dirty="0"/>
              <a:t> </a:t>
            </a:r>
            <a:r>
              <a:rPr lang="en-US" sz="2400" dirty="0" err="1"/>
              <a:t>đẹp</a:t>
            </a:r>
            <a:r>
              <a:rPr lang="en-US" sz="2400" dirty="0"/>
              <a:t> </a:t>
            </a:r>
            <a:r>
              <a:rPr lang="en-US" sz="2400" dirty="0" err="1"/>
              <a:t>của</a:t>
            </a:r>
            <a:r>
              <a:rPr lang="en-US" sz="2400" dirty="0"/>
              <a:t> </a:t>
            </a:r>
            <a:r>
              <a:rPr lang="en-US" sz="2400" dirty="0" err="1"/>
              <a:t>người</a:t>
            </a:r>
            <a:r>
              <a:rPr lang="en-US" sz="2400" dirty="0"/>
              <a:t> </a:t>
            </a:r>
            <a:r>
              <a:rPr lang="en-US" sz="2400" dirty="0" err="1"/>
              <a:t>phụ</a:t>
            </a:r>
            <a:r>
              <a:rPr lang="en-US" sz="2400" dirty="0"/>
              <a:t> </a:t>
            </a:r>
            <a:r>
              <a:rPr lang="en-US" sz="2400" dirty="0" err="1"/>
              <a:t>nữ</a:t>
            </a:r>
            <a:r>
              <a:rPr lang="en-US" sz="2400" dirty="0"/>
              <a:t> </a:t>
            </a:r>
            <a:r>
              <a:rPr lang="en-US" sz="2400" dirty="0" err="1"/>
              <a:t>Việt</a:t>
            </a:r>
            <a:r>
              <a:rPr lang="en-US" sz="2400" dirty="0"/>
              <a:t> Nam </a:t>
            </a:r>
            <a:r>
              <a:rPr lang="en-US" sz="2400" dirty="0" err="1"/>
              <a:t>suốt</a:t>
            </a:r>
            <a:r>
              <a:rPr lang="en-US" sz="2400" dirty="0"/>
              <a:t> </a:t>
            </a:r>
            <a:r>
              <a:rPr lang="en-US" sz="2400" dirty="0" err="1"/>
              <a:t>đời</a:t>
            </a:r>
            <a:r>
              <a:rPr lang="en-US" sz="2400" dirty="0"/>
              <a:t> </a:t>
            </a:r>
            <a:r>
              <a:rPr lang="en-US" sz="2400" dirty="0" err="1"/>
              <a:t>luôn</a:t>
            </a:r>
            <a:r>
              <a:rPr lang="en-US" sz="2400" dirty="0"/>
              <a:t> hi </a:t>
            </a:r>
            <a:r>
              <a:rPr lang="en-US" sz="2400" dirty="0" err="1"/>
              <a:t>sinh</a:t>
            </a:r>
            <a:r>
              <a:rPr lang="en-US" sz="2400" dirty="0"/>
              <a:t> </a:t>
            </a:r>
            <a:r>
              <a:rPr lang="en-US" sz="2400" dirty="0" err="1"/>
              <a:t>vì</a:t>
            </a:r>
            <a:r>
              <a:rPr lang="en-US" sz="2400" dirty="0"/>
              <a:t> con </a:t>
            </a:r>
            <a:r>
              <a:rPr lang="en-US" sz="2400" dirty="0" err="1"/>
              <a:t>cái</a:t>
            </a:r>
            <a:r>
              <a:rPr lang="en-US" sz="2400" dirty="0"/>
              <a:t>. </a:t>
            </a:r>
          </a:p>
          <a:p>
            <a:r>
              <a:rPr lang="en-US" sz="2400" dirty="0"/>
              <a:t>       + </a:t>
            </a:r>
            <a:r>
              <a:rPr lang="en-US" sz="2400" dirty="0" err="1"/>
              <a:t>Các</a:t>
            </a:r>
            <a:r>
              <a:rPr lang="en-US" sz="2400" dirty="0"/>
              <a:t> </a:t>
            </a:r>
            <a:r>
              <a:rPr lang="en-US" sz="2400" dirty="0" err="1"/>
              <a:t>hình</a:t>
            </a:r>
            <a:r>
              <a:rPr lang="en-US" sz="2400" dirty="0"/>
              <a:t> </a:t>
            </a:r>
            <a:r>
              <a:rPr lang="en-US" sz="2400" dirty="0" err="1"/>
              <a:t>ảnh</a:t>
            </a:r>
            <a:r>
              <a:rPr lang="en-US" sz="2400" dirty="0"/>
              <a:t> </a:t>
            </a:r>
            <a:r>
              <a:rPr lang="en-US" sz="2400" dirty="0" err="1"/>
              <a:t>mạ</a:t>
            </a:r>
            <a:r>
              <a:rPr lang="en-US" sz="2400" dirty="0"/>
              <a:t> non, </a:t>
            </a:r>
            <a:r>
              <a:rPr lang="en-US" sz="2400" dirty="0" err="1"/>
              <a:t>hạt</a:t>
            </a:r>
            <a:r>
              <a:rPr lang="en-US" sz="2400" dirty="0"/>
              <a:t> </a:t>
            </a:r>
            <a:r>
              <a:rPr lang="en-US" sz="2400" dirty="0" err="1"/>
              <a:t>mưa</a:t>
            </a:r>
            <a:r>
              <a:rPr lang="en-US" sz="2400" dirty="0"/>
              <a:t> </a:t>
            </a:r>
            <a:r>
              <a:rPr lang="en-US" sz="2400" dirty="0" err="1"/>
              <a:t>phùn</a:t>
            </a:r>
            <a:r>
              <a:rPr lang="en-US" sz="2400" dirty="0"/>
              <a:t> qua </a:t>
            </a:r>
            <a:r>
              <a:rPr lang="en-US" sz="2400" dirty="0" err="1"/>
              <a:t>biện</a:t>
            </a:r>
            <a:r>
              <a:rPr lang="en-US" sz="2400" dirty="0"/>
              <a:t> </a:t>
            </a:r>
            <a:r>
              <a:rPr lang="en-US" sz="2400" dirty="0" err="1"/>
              <a:t>pháp</a:t>
            </a:r>
            <a:r>
              <a:rPr lang="en-US" sz="2400" dirty="0"/>
              <a:t> </a:t>
            </a:r>
            <a:r>
              <a:rPr lang="en-US" sz="2400" dirty="0" err="1"/>
              <a:t>tu</a:t>
            </a:r>
            <a:r>
              <a:rPr lang="en-US" sz="2400" dirty="0"/>
              <a:t> </a:t>
            </a:r>
            <a:r>
              <a:rPr lang="en-US" sz="2400" dirty="0" err="1"/>
              <a:t>từ</a:t>
            </a:r>
            <a:r>
              <a:rPr lang="en-US" sz="2400" dirty="0"/>
              <a:t> so </a:t>
            </a:r>
            <a:r>
              <a:rPr lang="en-US" sz="2400" dirty="0" err="1"/>
              <a:t>sánh</a:t>
            </a:r>
            <a:r>
              <a:rPr lang="en-US" sz="2400" dirty="0"/>
              <a:t> </a:t>
            </a:r>
            <a:r>
              <a:rPr lang="en-US" sz="2400" dirty="0" err="1"/>
              <a:t>đã</a:t>
            </a:r>
            <a:r>
              <a:rPr lang="en-US" sz="2400" dirty="0"/>
              <a:t> </a:t>
            </a:r>
            <a:r>
              <a:rPr lang="en-US" sz="2400" dirty="0" err="1"/>
              <a:t>nhấn</a:t>
            </a:r>
            <a:r>
              <a:rPr lang="en-US" sz="2400" dirty="0"/>
              <a:t> </a:t>
            </a:r>
            <a:r>
              <a:rPr lang="en-US" sz="2400" dirty="0" err="1"/>
              <a:t>mạnh</a:t>
            </a:r>
            <a:r>
              <a:rPr lang="en-US" sz="2400" dirty="0"/>
              <a:t> </a:t>
            </a:r>
            <a:r>
              <a:rPr lang="en-US" sz="2400" dirty="0" err="1"/>
              <a:t>được</a:t>
            </a:r>
            <a:r>
              <a:rPr lang="en-US" sz="2400" dirty="0"/>
              <a:t> </a:t>
            </a:r>
            <a:r>
              <a:rPr lang="en-US" sz="2400" dirty="0" err="1"/>
              <a:t>tình</a:t>
            </a:r>
            <a:r>
              <a:rPr lang="en-US" sz="2400" dirty="0"/>
              <a:t> </a:t>
            </a:r>
            <a:r>
              <a:rPr lang="en-US" sz="2400" dirty="0" err="1"/>
              <a:t>thương</a:t>
            </a:r>
            <a:r>
              <a:rPr lang="en-US" sz="2400" dirty="0"/>
              <a:t> </a:t>
            </a:r>
            <a:r>
              <a:rPr lang="en-US" sz="2400" dirty="0" err="1"/>
              <a:t>bao</a:t>
            </a:r>
            <a:r>
              <a:rPr lang="en-US" sz="2400" dirty="0"/>
              <a:t> la </a:t>
            </a:r>
            <a:r>
              <a:rPr lang="en-US" sz="2400" dirty="0" err="1"/>
              <a:t>của</a:t>
            </a:r>
            <a:r>
              <a:rPr lang="en-US" sz="2400" dirty="0"/>
              <a:t> </a:t>
            </a:r>
            <a:r>
              <a:rPr lang="en-US" sz="2400" dirty="0" err="1"/>
              <a:t>người</a:t>
            </a:r>
            <a:r>
              <a:rPr lang="en-US" sz="2400" dirty="0"/>
              <a:t> </a:t>
            </a:r>
            <a:r>
              <a:rPr lang="en-US" sz="2400" dirty="0" err="1"/>
              <a:t>mẹ</a:t>
            </a:r>
            <a:r>
              <a:rPr lang="en-US" sz="2400" dirty="0"/>
              <a:t> </a:t>
            </a:r>
            <a:r>
              <a:rPr lang="en-US" sz="2400" dirty="0" err="1"/>
              <a:t>đối</a:t>
            </a:r>
            <a:r>
              <a:rPr lang="en-US" sz="2400" dirty="0"/>
              <a:t> </a:t>
            </a:r>
            <a:r>
              <a:rPr lang="en-US" sz="2400" dirty="0" err="1"/>
              <a:t>với</a:t>
            </a:r>
            <a:r>
              <a:rPr lang="en-US" sz="2400" dirty="0"/>
              <a:t> con, </a:t>
            </a:r>
            <a:r>
              <a:rPr lang="en-US" sz="2400" dirty="0" err="1"/>
              <a:t>cũng</a:t>
            </a:r>
            <a:r>
              <a:rPr lang="en-US" sz="2400" dirty="0"/>
              <a:t> </a:t>
            </a:r>
            <a:r>
              <a:rPr lang="en-US" sz="2400" dirty="0" err="1"/>
              <a:t>như</a:t>
            </a:r>
            <a:r>
              <a:rPr lang="en-US" sz="2400" dirty="0"/>
              <a:t> con </a:t>
            </a:r>
            <a:r>
              <a:rPr lang="en-US" sz="2400" dirty="0" err="1"/>
              <a:t>đối</a:t>
            </a:r>
            <a:r>
              <a:rPr lang="en-US" sz="2400" dirty="0"/>
              <a:t> </a:t>
            </a:r>
            <a:r>
              <a:rPr lang="en-US" sz="2400" dirty="0" err="1"/>
              <a:t>với</a:t>
            </a:r>
            <a:r>
              <a:rPr lang="en-US" sz="2400" dirty="0"/>
              <a:t> </a:t>
            </a:r>
            <a:r>
              <a:rPr lang="en-US" sz="2400" dirty="0" err="1"/>
              <a:t>mẹ</a:t>
            </a:r>
            <a:r>
              <a:rPr lang="en-US" sz="2400" dirty="0"/>
              <a:t>, </a:t>
            </a:r>
            <a:r>
              <a:rPr lang="en-US" sz="2400" dirty="0" err="1"/>
              <a:t>không</a:t>
            </a:r>
            <a:r>
              <a:rPr lang="en-US" sz="2400" dirty="0"/>
              <a:t> </a:t>
            </a:r>
            <a:r>
              <a:rPr lang="en-US" sz="2400" dirty="0" err="1"/>
              <a:t>gì</a:t>
            </a:r>
            <a:r>
              <a:rPr lang="en-US" sz="2400" dirty="0"/>
              <a:t> </a:t>
            </a:r>
            <a:r>
              <a:rPr lang="en-US" sz="2400" dirty="0" err="1"/>
              <a:t>có</a:t>
            </a:r>
            <a:r>
              <a:rPr lang="en-US" sz="2400" dirty="0"/>
              <a:t> </a:t>
            </a:r>
            <a:r>
              <a:rPr lang="en-US" sz="2400" dirty="0" err="1"/>
              <a:t>thể</a:t>
            </a:r>
            <a:r>
              <a:rPr lang="en-US" sz="2400" dirty="0"/>
              <a:t> </a:t>
            </a:r>
            <a:r>
              <a:rPr lang="en-US" sz="2400" dirty="0" err="1"/>
              <a:t>đong</a:t>
            </a:r>
            <a:r>
              <a:rPr lang="en-US" sz="2400" dirty="0"/>
              <a:t> </a:t>
            </a:r>
            <a:r>
              <a:rPr lang="en-US" sz="2400" dirty="0" err="1"/>
              <a:t>đếm</a:t>
            </a:r>
            <a:r>
              <a:rPr lang="en-US" sz="2400" dirty="0"/>
              <a:t> </a:t>
            </a:r>
            <a:r>
              <a:rPr lang="en-US" sz="2400" dirty="0" err="1"/>
              <a:t>được</a:t>
            </a:r>
            <a:r>
              <a:rPr lang="en-US" sz="2400" dirty="0"/>
              <a:t>. </a:t>
            </a:r>
            <a:endParaRPr lang="en-US" sz="2400" dirty="0" smtClean="0">
              <a:solidFill>
                <a:srgbClr val="000000"/>
              </a:solidFill>
              <a:latin typeface="Times New Roman" pitchFamily="18" charset="0"/>
              <a:ea typeface="Calibri" pitchFamily="34" charset="0"/>
              <a:cs typeface="Calibri" pitchFamily="34" charset="0"/>
            </a:endParaRPr>
          </a:p>
        </p:txBody>
      </p:sp>
    </p:spTree>
    <p:extLst>
      <p:ext uri="{BB962C8B-B14F-4D97-AF65-F5344CB8AC3E}">
        <p14:creationId xmlns:p14="http://schemas.microsoft.com/office/powerpoint/2010/main" xmlns="" val="2140175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7" name="矩形 17"/>
          <p:cNvSpPr/>
          <p:nvPr/>
        </p:nvSpPr>
        <p:spPr bwMode="auto">
          <a:xfrm>
            <a:off x="1001712" y="1676400"/>
            <a:ext cx="7140574" cy="5508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altLang="zh-CN" sz="2600" b="1">
                <a:solidFill>
                  <a:srgbClr val="0070C0"/>
                </a:solidFill>
                <a:latin typeface="Times New Roman" panose="02020603050405020304" pitchFamily="18" charset="0"/>
                <a:ea typeface="Microsoft YaHei UI" panose="020B0503020204020204" pitchFamily="34" charset="-122"/>
                <a:cs typeface="Times New Roman" panose="02020603050405020304" pitchFamily="18" charset="0"/>
              </a:rPr>
              <a:t>Bước </a:t>
            </a:r>
            <a:r>
              <a:rPr lang="en-US" altLang="zh-CN" sz="2600" b="1" smtClean="0">
                <a:solidFill>
                  <a:srgbClr val="0070C0"/>
                </a:solidFill>
                <a:latin typeface="Times New Roman" panose="02020603050405020304" pitchFamily="18" charset="0"/>
                <a:ea typeface="Microsoft YaHei UI" panose="020B0503020204020204" pitchFamily="34" charset="-122"/>
                <a:cs typeface="Times New Roman" panose="02020603050405020304" pitchFamily="18" charset="0"/>
              </a:rPr>
              <a:t>2</a:t>
            </a:r>
            <a:r>
              <a:rPr lang="vi-VN" altLang="zh-CN" sz="2600" b="1" smtClean="0">
                <a:solidFill>
                  <a:srgbClr val="0070C0"/>
                </a:solidFill>
                <a:latin typeface="Times New Roman" panose="02020603050405020304" pitchFamily="18" charset="0"/>
                <a:ea typeface="Microsoft YaHei UI" panose="020B0503020204020204" pitchFamily="34" charset="-122"/>
                <a:cs typeface="Times New Roman" panose="02020603050405020304" pitchFamily="18" charset="0"/>
              </a:rPr>
              <a:t>: T</a:t>
            </a:r>
            <a:r>
              <a:rPr lang="en-US" altLang="zh-CN" sz="2600" b="1" smtClean="0">
                <a:solidFill>
                  <a:srgbClr val="0070C0"/>
                </a:solidFill>
                <a:latin typeface="Times New Roman" panose="02020603050405020304" pitchFamily="18" charset="0"/>
                <a:ea typeface="Microsoft YaHei UI" panose="020B0503020204020204" pitchFamily="34" charset="-122"/>
                <a:cs typeface="Times New Roman" panose="02020603050405020304" pitchFamily="18" charset="0"/>
              </a:rPr>
              <a:t>ÌM Ý, LẬP DÀN Ý</a:t>
            </a:r>
            <a:endParaRPr lang="zh-CN" altLang="en-US" sz="2600" b="1" dirty="0">
              <a:solidFill>
                <a:srgbClr val="0070C0"/>
              </a:solidFill>
              <a:latin typeface="Times New Roman" panose="02020603050405020304" pitchFamily="18" charset="0"/>
              <a:ea typeface="Microsoft YaHei UI" panose="020B0503020204020204" pitchFamily="34" charset="-122"/>
              <a:cs typeface="Times New Roman" panose="02020603050405020304" pitchFamily="18" charset="0"/>
            </a:endParaRPr>
          </a:p>
        </p:txBody>
      </p:sp>
      <p:sp>
        <p:nvSpPr>
          <p:cNvPr id="9" name="Rectangle 8"/>
          <p:cNvSpPr>
            <a:spLocks noChangeArrowheads="1"/>
          </p:cNvSpPr>
          <p:nvPr/>
        </p:nvSpPr>
        <p:spPr bwMode="auto">
          <a:xfrm>
            <a:off x="169116" y="2743200"/>
            <a:ext cx="8805767" cy="45853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en-US" sz="2600" b="1" dirty="0" smtClean="0"/>
              <a:t>               </a:t>
            </a:r>
            <a:r>
              <a:rPr lang="en-US" sz="2600" dirty="0" smtClean="0">
                <a:solidFill>
                  <a:srgbClr val="FF0000"/>
                </a:solidFill>
                <a:latin typeface="Times New Roman" pitchFamily="18" charset="0"/>
                <a:cs typeface="Times New Roman" pitchFamily="18" charset="0"/>
              </a:rPr>
              <a:t>b) </a:t>
            </a:r>
            <a:r>
              <a:rPr lang="en-US" sz="2600" dirty="0" err="1" smtClean="0">
                <a:solidFill>
                  <a:srgbClr val="FF0000"/>
                </a:solidFill>
                <a:latin typeface="Times New Roman" pitchFamily="18" charset="0"/>
                <a:cs typeface="Times New Roman" pitchFamily="18" charset="0"/>
              </a:rPr>
              <a:t>Lập</a:t>
            </a:r>
            <a:r>
              <a:rPr lang="en-US" sz="2600" dirty="0" smtClean="0">
                <a:solidFill>
                  <a:srgbClr val="FF0000"/>
                </a:solidFill>
                <a:latin typeface="Times New Roman" pitchFamily="18" charset="0"/>
                <a:cs typeface="Times New Roman" pitchFamily="18" charset="0"/>
              </a:rPr>
              <a:t> </a:t>
            </a:r>
            <a:r>
              <a:rPr lang="en-US" sz="2600" dirty="0" err="1">
                <a:solidFill>
                  <a:srgbClr val="FF0000"/>
                </a:solidFill>
                <a:latin typeface="Times New Roman" pitchFamily="18" charset="0"/>
                <a:cs typeface="Times New Roman" pitchFamily="18" charset="0"/>
              </a:rPr>
              <a:t>dàn</a:t>
            </a:r>
            <a:r>
              <a:rPr lang="en-US" sz="2600" dirty="0">
                <a:solidFill>
                  <a:srgbClr val="FF0000"/>
                </a:solidFill>
                <a:latin typeface="Times New Roman" pitchFamily="18" charset="0"/>
                <a:cs typeface="Times New Roman" pitchFamily="18" charset="0"/>
              </a:rPr>
              <a:t> ý</a:t>
            </a:r>
          </a:p>
          <a:p>
            <a:r>
              <a:rPr lang="en-US" sz="2600" dirty="0" smtClean="0"/>
              <a:t>- </a:t>
            </a:r>
            <a:r>
              <a:rPr lang="en-US" sz="2600" dirty="0" err="1"/>
              <a:t>Kết</a:t>
            </a:r>
            <a:r>
              <a:rPr lang="en-US" sz="2600" dirty="0"/>
              <a:t> </a:t>
            </a:r>
            <a:r>
              <a:rPr lang="en-US" sz="2600" dirty="0" err="1"/>
              <a:t>đoạn</a:t>
            </a:r>
            <a:r>
              <a:rPr lang="en-US" sz="2600" dirty="0"/>
              <a:t>: </a:t>
            </a:r>
          </a:p>
          <a:p>
            <a:r>
              <a:rPr lang="en-US" sz="2600" dirty="0"/>
              <a:t>      + </a:t>
            </a:r>
            <a:r>
              <a:rPr lang="en-US" sz="2600" dirty="0" err="1" smtClean="0"/>
              <a:t>B</a:t>
            </a:r>
            <a:r>
              <a:rPr lang="en-US" sz="2600" dirty="0" err="1" smtClean="0"/>
              <a:t>ài</a:t>
            </a:r>
            <a:r>
              <a:rPr lang="en-US" sz="2600" dirty="0" smtClean="0"/>
              <a:t> </a:t>
            </a:r>
            <a:r>
              <a:rPr lang="en-US" sz="2600" dirty="0" err="1"/>
              <a:t>thơ</a:t>
            </a:r>
            <a:r>
              <a:rPr lang="en-US" sz="2600" dirty="0"/>
              <a:t> </a:t>
            </a:r>
            <a:r>
              <a:rPr lang="en-US" sz="2600" dirty="0" err="1"/>
              <a:t>làm</a:t>
            </a:r>
            <a:r>
              <a:rPr lang="en-US" sz="2600" dirty="0"/>
              <a:t> </a:t>
            </a:r>
            <a:r>
              <a:rPr lang="en-US" sz="2600" dirty="0" err="1"/>
              <a:t>tôi</a:t>
            </a:r>
            <a:r>
              <a:rPr lang="en-US" sz="2600" dirty="0"/>
              <a:t> </a:t>
            </a:r>
            <a:r>
              <a:rPr lang="en-US" sz="2600" dirty="0" err="1"/>
              <a:t>cảm</a:t>
            </a:r>
            <a:r>
              <a:rPr lang="en-US" sz="2600" dirty="0"/>
              <a:t> </a:t>
            </a:r>
            <a:r>
              <a:rPr lang="en-US" sz="2600" dirty="0" err="1"/>
              <a:t>nhận</a:t>
            </a:r>
            <a:r>
              <a:rPr lang="en-US" sz="2600" dirty="0"/>
              <a:t> </a:t>
            </a:r>
            <a:r>
              <a:rPr lang="en-US" sz="2600" dirty="0" err="1"/>
              <a:t>được</a:t>
            </a:r>
            <a:r>
              <a:rPr lang="en-US" sz="2600" dirty="0"/>
              <a:t> </a:t>
            </a:r>
            <a:r>
              <a:rPr lang="en-US" sz="2600" dirty="0" err="1"/>
              <a:t>tình</a:t>
            </a:r>
            <a:r>
              <a:rPr lang="en-US" sz="2600" dirty="0"/>
              <a:t> </a:t>
            </a:r>
            <a:r>
              <a:rPr lang="en-US" sz="2600" dirty="0" err="1"/>
              <a:t>cảm</a:t>
            </a:r>
            <a:r>
              <a:rPr lang="en-US" sz="2600" dirty="0"/>
              <a:t> </a:t>
            </a:r>
            <a:r>
              <a:rPr lang="en-US" sz="2600" dirty="0" err="1"/>
              <a:t>sâu</a:t>
            </a:r>
            <a:r>
              <a:rPr lang="en-US" sz="2600" dirty="0"/>
              <a:t> </a:t>
            </a:r>
            <a:r>
              <a:rPr lang="en-US" sz="2600" dirty="0" err="1"/>
              <a:t>sắc</a:t>
            </a:r>
            <a:r>
              <a:rPr lang="en-US" sz="2600" dirty="0"/>
              <a:t> </a:t>
            </a:r>
            <a:r>
              <a:rPr lang="en-US" sz="2600" dirty="0" err="1"/>
              <a:t>của</a:t>
            </a:r>
            <a:r>
              <a:rPr lang="en-US" sz="2600" dirty="0"/>
              <a:t> </a:t>
            </a:r>
            <a:r>
              <a:rPr lang="en-US" sz="2600" dirty="0" err="1"/>
              <a:t>những</a:t>
            </a:r>
            <a:r>
              <a:rPr lang="en-US" sz="2600" dirty="0"/>
              <a:t> </a:t>
            </a:r>
            <a:r>
              <a:rPr lang="en-US" sz="2600" dirty="0" err="1"/>
              <a:t>người</a:t>
            </a:r>
            <a:r>
              <a:rPr lang="en-US" sz="2600" dirty="0"/>
              <a:t> </a:t>
            </a:r>
            <a:r>
              <a:rPr lang="en-US" sz="2600" dirty="0" err="1"/>
              <a:t>mẹ</a:t>
            </a:r>
            <a:r>
              <a:rPr lang="en-US" sz="2600" dirty="0"/>
              <a:t> </a:t>
            </a:r>
            <a:r>
              <a:rPr lang="en-US" sz="2600" dirty="0" err="1"/>
              <a:t>có</a:t>
            </a:r>
            <a:r>
              <a:rPr lang="en-US" sz="2600" dirty="0"/>
              <a:t> con </a:t>
            </a:r>
            <a:r>
              <a:rPr lang="en-US" sz="2600" dirty="0" err="1"/>
              <a:t>phải</a:t>
            </a:r>
            <a:r>
              <a:rPr lang="en-US" sz="2600" dirty="0"/>
              <a:t> </a:t>
            </a:r>
            <a:r>
              <a:rPr lang="en-US" sz="2600" dirty="0" err="1"/>
              <a:t>đi</a:t>
            </a:r>
            <a:r>
              <a:rPr lang="en-US" sz="2600" dirty="0"/>
              <a:t> </a:t>
            </a:r>
            <a:r>
              <a:rPr lang="en-US" sz="2600" dirty="0" err="1"/>
              <a:t>chiến</a:t>
            </a:r>
            <a:r>
              <a:rPr lang="en-US" sz="2600" dirty="0"/>
              <a:t> </a:t>
            </a:r>
            <a:r>
              <a:rPr lang="en-US" sz="2600" dirty="0" err="1"/>
              <a:t>đấu</a:t>
            </a:r>
            <a:r>
              <a:rPr lang="en-US" sz="2600" dirty="0"/>
              <a:t> </a:t>
            </a:r>
            <a:r>
              <a:rPr lang="en-US" sz="2600" dirty="0" err="1"/>
              <a:t>xa</a:t>
            </a:r>
            <a:r>
              <a:rPr lang="en-US" sz="2600" dirty="0"/>
              <a:t> </a:t>
            </a:r>
            <a:r>
              <a:rPr lang="en-US" sz="2600" dirty="0" err="1"/>
              <a:t>nhà</a:t>
            </a:r>
            <a:r>
              <a:rPr lang="en-US" sz="2600" dirty="0"/>
              <a:t> </a:t>
            </a:r>
            <a:r>
              <a:rPr lang="en-US" sz="2600" dirty="0" err="1"/>
              <a:t>cũng</a:t>
            </a:r>
            <a:r>
              <a:rPr lang="en-US" sz="2600" dirty="0"/>
              <a:t> </a:t>
            </a:r>
            <a:r>
              <a:rPr lang="en-US" sz="2600" dirty="0" err="1"/>
              <a:t>như</a:t>
            </a:r>
            <a:r>
              <a:rPr lang="en-US" sz="2600" dirty="0"/>
              <a:t> </a:t>
            </a:r>
            <a:r>
              <a:rPr lang="en-US" sz="2600" dirty="0" err="1"/>
              <a:t>tình</a:t>
            </a:r>
            <a:r>
              <a:rPr lang="en-US" sz="2600" dirty="0"/>
              <a:t> </a:t>
            </a:r>
            <a:r>
              <a:rPr lang="en-US" sz="2600" dirty="0" err="1"/>
              <a:t>cảm</a:t>
            </a:r>
            <a:r>
              <a:rPr lang="en-US" sz="2600" dirty="0"/>
              <a:t> </a:t>
            </a:r>
            <a:r>
              <a:rPr lang="en-US" sz="2600" dirty="0" err="1"/>
              <a:t>những</a:t>
            </a:r>
            <a:r>
              <a:rPr lang="en-US" sz="2600" dirty="0"/>
              <a:t> </a:t>
            </a:r>
            <a:r>
              <a:rPr lang="en-US" sz="2600" dirty="0" err="1"/>
              <a:t>người</a:t>
            </a:r>
            <a:r>
              <a:rPr lang="en-US" sz="2600" dirty="0"/>
              <a:t> con </a:t>
            </a:r>
            <a:r>
              <a:rPr lang="en-US" sz="2600" dirty="0" err="1"/>
              <a:t>dành</a:t>
            </a:r>
            <a:r>
              <a:rPr lang="en-US" sz="2600" dirty="0"/>
              <a:t> </a:t>
            </a:r>
            <a:r>
              <a:rPr lang="en-US" sz="2600" dirty="0" err="1"/>
              <a:t>cho</a:t>
            </a:r>
            <a:r>
              <a:rPr lang="en-US" sz="2600" dirty="0"/>
              <a:t> </a:t>
            </a:r>
            <a:r>
              <a:rPr lang="en-US" sz="2600" dirty="0" err="1"/>
              <a:t>mẹ</a:t>
            </a:r>
            <a:r>
              <a:rPr lang="en-US" sz="2600" dirty="0"/>
              <a:t>. </a:t>
            </a:r>
          </a:p>
          <a:p>
            <a:r>
              <a:rPr lang="en-US" sz="2600" dirty="0"/>
              <a:t>      + </a:t>
            </a:r>
            <a:r>
              <a:rPr lang="en-US" sz="2600" dirty="0" err="1"/>
              <a:t>Mẹ</a:t>
            </a:r>
            <a:r>
              <a:rPr lang="en-US" sz="2600" dirty="0"/>
              <a:t> </a:t>
            </a:r>
            <a:r>
              <a:rPr lang="en-US" sz="2600" dirty="0" err="1"/>
              <a:t>luôn</a:t>
            </a:r>
            <a:r>
              <a:rPr lang="en-US" sz="2600" dirty="0"/>
              <a:t> </a:t>
            </a:r>
            <a:r>
              <a:rPr lang="en-US" sz="2600" dirty="0" err="1"/>
              <a:t>dành</a:t>
            </a:r>
            <a:r>
              <a:rPr lang="en-US" sz="2600" dirty="0"/>
              <a:t> </a:t>
            </a:r>
            <a:r>
              <a:rPr lang="en-US" sz="2600" dirty="0" err="1"/>
              <a:t>những</a:t>
            </a:r>
            <a:r>
              <a:rPr lang="en-US" sz="2600" dirty="0"/>
              <a:t> </a:t>
            </a:r>
            <a:r>
              <a:rPr lang="en-US" sz="2600" dirty="0" err="1"/>
              <a:t>điều</a:t>
            </a:r>
            <a:r>
              <a:rPr lang="en-US" sz="2600" dirty="0"/>
              <a:t> </a:t>
            </a:r>
            <a:r>
              <a:rPr lang="en-US" sz="2600" dirty="0" err="1"/>
              <a:t>tốt</a:t>
            </a:r>
            <a:r>
              <a:rPr lang="en-US" sz="2600" dirty="0"/>
              <a:t> </a:t>
            </a:r>
            <a:r>
              <a:rPr lang="en-US" sz="2600" dirty="0" err="1"/>
              <a:t>nhất</a:t>
            </a:r>
            <a:r>
              <a:rPr lang="en-US" sz="2600" dirty="0"/>
              <a:t> </a:t>
            </a:r>
            <a:r>
              <a:rPr lang="en-US" sz="2600" dirty="0" err="1"/>
              <a:t>dành</a:t>
            </a:r>
            <a:r>
              <a:rPr lang="en-US" sz="2600" dirty="0"/>
              <a:t> </a:t>
            </a:r>
            <a:r>
              <a:rPr lang="en-US" sz="2600" dirty="0" err="1"/>
              <a:t>cho</a:t>
            </a:r>
            <a:r>
              <a:rPr lang="en-US" sz="2600" dirty="0"/>
              <a:t> </a:t>
            </a:r>
            <a:r>
              <a:rPr lang="en-US" sz="2600" dirty="0" err="1"/>
              <a:t>mỗi</a:t>
            </a:r>
            <a:r>
              <a:rPr lang="en-US" sz="2600" dirty="0"/>
              <a:t> </a:t>
            </a:r>
            <a:r>
              <a:rPr lang="en-US" sz="2600" dirty="0" err="1"/>
              <a:t>người</a:t>
            </a:r>
            <a:r>
              <a:rPr lang="en-US" sz="2600" dirty="0"/>
              <a:t>. </a:t>
            </a:r>
            <a:r>
              <a:rPr lang="en-US" sz="2600" dirty="0" err="1"/>
              <a:t>Bởi</a:t>
            </a:r>
            <a:r>
              <a:rPr lang="en-US" sz="2600" dirty="0"/>
              <a:t> </a:t>
            </a:r>
            <a:r>
              <a:rPr lang="en-US" sz="2600" dirty="0" err="1"/>
              <a:t>thế</a:t>
            </a:r>
            <a:r>
              <a:rPr lang="en-US" sz="2600" dirty="0"/>
              <a:t>, </a:t>
            </a:r>
            <a:r>
              <a:rPr lang="en-US" sz="2600" dirty="0" err="1"/>
              <a:t>tôi</a:t>
            </a:r>
            <a:r>
              <a:rPr lang="en-US" sz="2600" dirty="0"/>
              <a:t> </a:t>
            </a:r>
            <a:r>
              <a:rPr lang="en-US" sz="2600" dirty="0" err="1"/>
              <a:t>sẽ</a:t>
            </a:r>
            <a:r>
              <a:rPr lang="en-US" sz="2600" dirty="0"/>
              <a:t> </a:t>
            </a:r>
            <a:r>
              <a:rPr lang="en-US" sz="2600" dirty="0" err="1"/>
              <a:t>cố</a:t>
            </a:r>
            <a:r>
              <a:rPr lang="en-US" sz="2600" dirty="0"/>
              <a:t> </a:t>
            </a:r>
            <a:r>
              <a:rPr lang="en-US" sz="2600" dirty="0" err="1"/>
              <a:t>gắng</a:t>
            </a:r>
            <a:r>
              <a:rPr lang="en-US" sz="2600" dirty="0"/>
              <a:t> </a:t>
            </a:r>
            <a:r>
              <a:rPr lang="en-US" sz="2600" dirty="0" err="1"/>
              <a:t>học</a:t>
            </a:r>
            <a:r>
              <a:rPr lang="en-US" sz="2600" dirty="0"/>
              <a:t> </a:t>
            </a:r>
            <a:r>
              <a:rPr lang="en-US" sz="2600" dirty="0" err="1"/>
              <a:t>tập</a:t>
            </a:r>
            <a:r>
              <a:rPr lang="en-US" sz="2600" dirty="0"/>
              <a:t>, </a:t>
            </a:r>
            <a:r>
              <a:rPr lang="en-US" sz="2600" dirty="0" err="1"/>
              <a:t>hiếu</a:t>
            </a:r>
            <a:r>
              <a:rPr lang="en-US" sz="2600" dirty="0"/>
              <a:t> </a:t>
            </a:r>
            <a:r>
              <a:rPr lang="en-US" sz="2600" dirty="0" err="1"/>
              <a:t>thảo</a:t>
            </a:r>
            <a:r>
              <a:rPr lang="en-US" sz="2600" dirty="0"/>
              <a:t> </a:t>
            </a:r>
            <a:r>
              <a:rPr lang="en-US" sz="2600" dirty="0" err="1"/>
              <a:t>thêm</a:t>
            </a:r>
            <a:r>
              <a:rPr lang="en-US" sz="2600" dirty="0"/>
              <a:t> </a:t>
            </a:r>
            <a:r>
              <a:rPr lang="en-US" sz="2600" dirty="0" err="1"/>
              <a:t>nữa</a:t>
            </a:r>
            <a:r>
              <a:rPr lang="en-US" sz="2600" dirty="0"/>
              <a:t> </a:t>
            </a:r>
            <a:r>
              <a:rPr lang="en-US" sz="2600" dirty="0" err="1"/>
              <a:t>để</a:t>
            </a:r>
            <a:r>
              <a:rPr lang="en-US" sz="2600" dirty="0"/>
              <a:t> </a:t>
            </a:r>
            <a:r>
              <a:rPr lang="en-US" sz="2600" dirty="0" err="1"/>
              <a:t>làm</a:t>
            </a:r>
            <a:r>
              <a:rPr lang="en-US" sz="2600" dirty="0"/>
              <a:t> </a:t>
            </a:r>
            <a:r>
              <a:rPr lang="en-US" sz="2600" dirty="0" err="1"/>
              <a:t>cho</a:t>
            </a:r>
            <a:r>
              <a:rPr lang="en-US" sz="2600" dirty="0"/>
              <a:t> </a:t>
            </a:r>
            <a:r>
              <a:rPr lang="en-US" sz="2600" dirty="0" err="1"/>
              <a:t>mẹ</a:t>
            </a:r>
            <a:r>
              <a:rPr lang="en-US" sz="2600" dirty="0"/>
              <a:t> </a:t>
            </a:r>
            <a:r>
              <a:rPr lang="en-US" sz="2600" dirty="0" err="1"/>
              <a:t>và</a:t>
            </a:r>
            <a:r>
              <a:rPr lang="en-US" sz="2600" dirty="0"/>
              <a:t> </a:t>
            </a:r>
            <a:r>
              <a:rPr lang="en-US" sz="2600" dirty="0" err="1"/>
              <a:t>cả</a:t>
            </a:r>
            <a:r>
              <a:rPr lang="en-US" sz="2600" dirty="0"/>
              <a:t> </a:t>
            </a:r>
            <a:r>
              <a:rPr lang="en-US" sz="2600" dirty="0" err="1"/>
              <a:t>gia</a:t>
            </a:r>
            <a:r>
              <a:rPr lang="en-US" sz="2600" dirty="0"/>
              <a:t> </a:t>
            </a:r>
            <a:r>
              <a:rPr lang="en-US" sz="2600" dirty="0" err="1"/>
              <a:t>đình</a:t>
            </a:r>
            <a:r>
              <a:rPr lang="en-US" sz="2600" dirty="0"/>
              <a:t> </a:t>
            </a:r>
            <a:r>
              <a:rPr lang="en-US" sz="2600" dirty="0" err="1"/>
              <a:t>vui</a:t>
            </a:r>
            <a:r>
              <a:rPr lang="en-US" sz="2600" dirty="0"/>
              <a:t> </a:t>
            </a:r>
            <a:r>
              <a:rPr lang="en-US" sz="2600" dirty="0" err="1"/>
              <a:t>lòng</a:t>
            </a:r>
            <a:r>
              <a:rPr lang="en-US" sz="2600" dirty="0"/>
              <a:t>.</a:t>
            </a:r>
          </a:p>
          <a:p>
            <a:pPr marL="457200" algn="just">
              <a:lnSpc>
                <a:spcPct val="150000"/>
              </a:lnSpc>
              <a:spcBef>
                <a:spcPts val="600"/>
              </a:spcBef>
            </a:pPr>
            <a:endParaRPr lang="en-US" sz="2600" dirty="0" smtClean="0">
              <a:solidFill>
                <a:srgbClr val="000000"/>
              </a:solidFill>
              <a:latin typeface="Times New Roman" pitchFamily="18" charset="0"/>
              <a:ea typeface="Calibri" pitchFamily="34" charset="0"/>
              <a:cs typeface="Calibri" pitchFamily="34" charset="0"/>
            </a:endParaRPr>
          </a:p>
          <a:p>
            <a:pPr marL="800100" indent="-342900" algn="just">
              <a:lnSpc>
                <a:spcPct val="150000"/>
              </a:lnSpc>
              <a:spcBef>
                <a:spcPts val="600"/>
              </a:spcBef>
              <a:buAutoNum type="alphaLcParenR"/>
            </a:pPr>
            <a:endParaRPr lang="en-US" sz="2600" dirty="0"/>
          </a:p>
        </p:txBody>
      </p:sp>
    </p:spTree>
    <p:extLst>
      <p:ext uri="{BB962C8B-B14F-4D97-AF65-F5344CB8AC3E}">
        <p14:creationId xmlns:p14="http://schemas.microsoft.com/office/powerpoint/2010/main" xmlns="" val="2140175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 calcmode="lin" valueType="num">
                                      <p:cBhvr additive="base">
                                        <p:cTn id="12"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9">
                                            <p:txEl>
                                              <p:pRg st="3" end="3"/>
                                            </p:txEl>
                                          </p:spTgt>
                                        </p:tgtEl>
                                        <p:attrNameLst>
                                          <p:attrName>style.visibility</p:attrName>
                                        </p:attrNameLst>
                                      </p:cBhvr>
                                      <p:to>
                                        <p:strVal val="visible"/>
                                      </p:to>
                                    </p:set>
                                    <p:anim calcmode="lin" valueType="num">
                                      <p:cBhvr additive="base">
                                        <p:cTn id="18"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7" name="矩形 17"/>
          <p:cNvSpPr/>
          <p:nvPr/>
        </p:nvSpPr>
        <p:spPr bwMode="auto">
          <a:xfrm>
            <a:off x="685800" y="469105"/>
            <a:ext cx="7140575" cy="5508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altLang="zh-CN" sz="2600" b="1">
                <a:solidFill>
                  <a:srgbClr val="0070C0"/>
                </a:solidFill>
                <a:latin typeface="Times New Roman" panose="02020603050405020304" pitchFamily="18" charset="0"/>
                <a:ea typeface="Microsoft YaHei UI" panose="020B0503020204020204" pitchFamily="34" charset="-122"/>
                <a:cs typeface="Times New Roman" panose="02020603050405020304" pitchFamily="18" charset="0"/>
              </a:rPr>
              <a:t>Bước </a:t>
            </a:r>
            <a:r>
              <a:rPr lang="en-US" altLang="zh-CN" sz="2600" b="1" smtClean="0">
                <a:solidFill>
                  <a:srgbClr val="0070C0"/>
                </a:solidFill>
                <a:latin typeface="Times New Roman" panose="02020603050405020304" pitchFamily="18" charset="0"/>
                <a:ea typeface="Microsoft YaHei UI" panose="020B0503020204020204" pitchFamily="34" charset="-122"/>
                <a:cs typeface="Times New Roman" panose="02020603050405020304" pitchFamily="18" charset="0"/>
              </a:rPr>
              <a:t>3</a:t>
            </a:r>
            <a:r>
              <a:rPr lang="vi-VN" altLang="zh-CN" sz="2600" b="1" smtClean="0">
                <a:solidFill>
                  <a:srgbClr val="0070C0"/>
                </a:solidFill>
                <a:latin typeface="Times New Roman" panose="02020603050405020304" pitchFamily="18" charset="0"/>
                <a:ea typeface="Microsoft YaHei UI" panose="020B0503020204020204" pitchFamily="34" charset="-122"/>
                <a:cs typeface="Times New Roman" panose="02020603050405020304" pitchFamily="18" charset="0"/>
              </a:rPr>
              <a:t>: </a:t>
            </a:r>
            <a:r>
              <a:rPr lang="vi-VN" altLang="zh-CN" sz="2600" b="1">
                <a:solidFill>
                  <a:srgbClr val="0070C0"/>
                </a:solidFill>
                <a:latin typeface="Times New Roman" panose="02020603050405020304" pitchFamily="18" charset="0"/>
                <a:ea typeface="Microsoft YaHei UI" panose="020B0503020204020204" pitchFamily="34" charset="-122"/>
                <a:cs typeface="Times New Roman" panose="02020603050405020304" pitchFamily="18" charset="0"/>
              </a:rPr>
              <a:t>VIẾT </a:t>
            </a:r>
            <a:r>
              <a:rPr lang="en-US" altLang="zh-CN" sz="2600" b="1" smtClean="0">
                <a:solidFill>
                  <a:srgbClr val="0070C0"/>
                </a:solidFill>
                <a:latin typeface="Times New Roman" panose="02020603050405020304" pitchFamily="18" charset="0"/>
                <a:ea typeface="Microsoft YaHei UI" panose="020B0503020204020204" pitchFamily="34" charset="-122"/>
                <a:cs typeface="Times New Roman" panose="02020603050405020304" pitchFamily="18" charset="0"/>
              </a:rPr>
              <a:t>ĐOẠN</a:t>
            </a:r>
            <a:endParaRPr lang="zh-CN" altLang="en-US" sz="2600" b="1" dirty="0">
              <a:solidFill>
                <a:srgbClr val="0070C0"/>
              </a:solidFill>
              <a:latin typeface="Times New Roman" panose="02020603050405020304" pitchFamily="18" charset="0"/>
              <a:ea typeface="Microsoft YaHei UI" panose="020B0503020204020204" pitchFamily="34" charset="-122"/>
              <a:cs typeface="Times New Roman" panose="02020603050405020304" pitchFamily="18" charset="0"/>
            </a:endParaRPr>
          </a:p>
        </p:txBody>
      </p:sp>
      <p:sp>
        <p:nvSpPr>
          <p:cNvPr id="9" name="Rectangle 8"/>
          <p:cNvSpPr>
            <a:spLocks noChangeArrowheads="1"/>
          </p:cNvSpPr>
          <p:nvPr/>
        </p:nvSpPr>
        <p:spPr bwMode="auto">
          <a:xfrm>
            <a:off x="1066800" y="1042669"/>
            <a:ext cx="7391400" cy="13849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en-US" sz="2800"/>
              <a:t>- Viết theo dàn ý.</a:t>
            </a:r>
          </a:p>
          <a:p>
            <a:r>
              <a:rPr lang="en-US" sz="2800"/>
              <a:t>- Thống nhất ngôi thứ nhất </a:t>
            </a:r>
            <a:r>
              <a:rPr lang="en-US" sz="2800" smtClean="0"/>
              <a:t>chia sẻ cảm </a:t>
            </a:r>
            <a:r>
              <a:rPr lang="en-US" sz="2800"/>
              <a:t>xúc.</a:t>
            </a:r>
          </a:p>
          <a:p>
            <a:r>
              <a:rPr lang="en-US" sz="2800"/>
              <a:t>- Kết hợp </a:t>
            </a:r>
            <a:r>
              <a:rPr lang="en-US" sz="2800" smtClean="0"/>
              <a:t>thêm </a:t>
            </a:r>
            <a:r>
              <a:rPr lang="en-US" sz="2800"/>
              <a:t>các từ ngữ liên kết câu, đoạn.</a:t>
            </a:r>
          </a:p>
        </p:txBody>
      </p:sp>
    </p:spTree>
    <p:extLst>
      <p:ext uri="{BB962C8B-B14F-4D97-AF65-F5344CB8AC3E}">
        <p14:creationId xmlns:p14="http://schemas.microsoft.com/office/powerpoint/2010/main" xmlns="" val="5248203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strips(downLeft)">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strips(downLeft)">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strips(downLeft)">
                                      <p:cBhvr>
                                        <p:cTn id="17"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781800"/>
          </a:xfrm>
          <a:prstGeom prst="rect">
            <a:avLst/>
          </a:prstGeom>
        </p:spPr>
      </p:pic>
      <p:sp>
        <p:nvSpPr>
          <p:cNvPr id="7" name="矩形 17"/>
          <p:cNvSpPr/>
          <p:nvPr/>
        </p:nvSpPr>
        <p:spPr bwMode="auto">
          <a:xfrm>
            <a:off x="1981200" y="241790"/>
            <a:ext cx="5486400" cy="5508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altLang="zh-CN" sz="2600" b="1">
                <a:solidFill>
                  <a:srgbClr val="0070C0"/>
                </a:solidFill>
                <a:latin typeface="Times New Roman" panose="02020603050405020304" pitchFamily="18" charset="0"/>
                <a:ea typeface="Microsoft YaHei UI" panose="020B0503020204020204" pitchFamily="34" charset="-122"/>
                <a:cs typeface="Times New Roman" panose="02020603050405020304" pitchFamily="18" charset="0"/>
              </a:rPr>
              <a:t>Bước </a:t>
            </a:r>
            <a:r>
              <a:rPr lang="en-US" altLang="zh-CN" sz="2600" b="1" smtClean="0">
                <a:solidFill>
                  <a:srgbClr val="0070C0"/>
                </a:solidFill>
                <a:latin typeface="Times New Roman" panose="02020603050405020304" pitchFamily="18" charset="0"/>
                <a:ea typeface="Microsoft YaHei UI" panose="020B0503020204020204" pitchFamily="34" charset="-122"/>
                <a:cs typeface="Times New Roman" panose="02020603050405020304" pitchFamily="18" charset="0"/>
              </a:rPr>
              <a:t>4</a:t>
            </a:r>
            <a:r>
              <a:rPr lang="vi-VN" altLang="zh-CN" sz="2600" b="1" smtClean="0">
                <a:solidFill>
                  <a:srgbClr val="0070C0"/>
                </a:solidFill>
                <a:latin typeface="Times New Roman" panose="02020603050405020304" pitchFamily="18" charset="0"/>
                <a:ea typeface="Microsoft YaHei UI" panose="020B0503020204020204" pitchFamily="34" charset="-122"/>
                <a:cs typeface="Times New Roman" panose="02020603050405020304" pitchFamily="18" charset="0"/>
              </a:rPr>
              <a:t>: </a:t>
            </a:r>
            <a:r>
              <a:rPr lang="vi-VN" altLang="zh-CN" sz="2600" b="1" dirty="0">
                <a:solidFill>
                  <a:srgbClr val="0070C0"/>
                </a:solidFill>
                <a:latin typeface="Times New Roman" panose="02020603050405020304" pitchFamily="18" charset="0"/>
                <a:ea typeface="Microsoft YaHei UI" panose="020B0503020204020204" pitchFamily="34" charset="-122"/>
                <a:cs typeface="Times New Roman" panose="02020603050405020304" pitchFamily="18" charset="0"/>
              </a:rPr>
              <a:t>CHỈNH SỬA BÀI VIẾT</a:t>
            </a:r>
            <a:endParaRPr lang="zh-CN" altLang="en-US" sz="2600" b="1" dirty="0">
              <a:solidFill>
                <a:srgbClr val="0070C0"/>
              </a:solidFill>
              <a:latin typeface="Times New Roman" panose="02020603050405020304" pitchFamily="18" charset="0"/>
              <a:ea typeface="Microsoft YaHei UI" panose="020B0503020204020204" pitchFamily="34" charset="-122"/>
              <a:cs typeface="Times New Roman" panose="02020603050405020304" pitchFamily="18" charset="0"/>
            </a:endParaRPr>
          </a:p>
        </p:txBody>
      </p:sp>
      <p:sp>
        <p:nvSpPr>
          <p:cNvPr id="9" name="Rectangle 8"/>
          <p:cNvSpPr>
            <a:spLocks noChangeArrowheads="1"/>
          </p:cNvSpPr>
          <p:nvPr/>
        </p:nvSpPr>
        <p:spPr bwMode="auto">
          <a:xfrm>
            <a:off x="1981200" y="1928812"/>
            <a:ext cx="8847138" cy="661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457200" algn="just">
              <a:lnSpc>
                <a:spcPct val="150000"/>
              </a:lnSpc>
              <a:spcBef>
                <a:spcPts val="600"/>
              </a:spcBef>
            </a:pPr>
            <a:r>
              <a:rPr lang="vi-VN" sz="2800">
                <a:solidFill>
                  <a:srgbClr val="000000"/>
                </a:solidFill>
                <a:latin typeface="Times New Roman" pitchFamily="18" charset="0"/>
                <a:ea typeface="Calibri" pitchFamily="34" charset="0"/>
                <a:cs typeface="Calibri" pitchFamily="34" charset="0"/>
              </a:rPr>
              <a:t>- Đọc lại bài.</a:t>
            </a:r>
            <a:endParaRPr lang="en-US" sz="2800">
              <a:solidFill>
                <a:srgbClr val="000000"/>
              </a:solidFill>
              <a:latin typeface="Times New Roman" pitchFamily="18" charset="0"/>
              <a:ea typeface="Calibri" pitchFamily="34" charset="0"/>
              <a:cs typeface="Calibri" pitchFamily="34" charset="0"/>
            </a:endParaRPr>
          </a:p>
        </p:txBody>
      </p:sp>
      <p:sp>
        <p:nvSpPr>
          <p:cNvPr id="11" name="Rectangle 10"/>
          <p:cNvSpPr>
            <a:spLocks noChangeArrowheads="1"/>
          </p:cNvSpPr>
          <p:nvPr/>
        </p:nvSpPr>
        <p:spPr bwMode="auto">
          <a:xfrm>
            <a:off x="828841" y="2590800"/>
            <a:ext cx="7518400"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457200" algn="just">
              <a:lnSpc>
                <a:spcPct val="150000"/>
              </a:lnSpc>
              <a:spcBef>
                <a:spcPts val="600"/>
              </a:spcBef>
            </a:pPr>
            <a:r>
              <a:rPr lang="en-US" sz="2800" smtClean="0">
                <a:solidFill>
                  <a:srgbClr val="000000"/>
                </a:solidFill>
                <a:latin typeface="Times New Roman" pitchFamily="18" charset="0"/>
                <a:ea typeface="Calibri" pitchFamily="34" charset="0"/>
                <a:cs typeface="Calibri" pitchFamily="34" charset="0"/>
              </a:rPr>
              <a:t>             </a:t>
            </a:r>
            <a:r>
              <a:rPr lang="vi-VN" sz="2800" smtClean="0">
                <a:solidFill>
                  <a:srgbClr val="000000"/>
                </a:solidFill>
                <a:latin typeface="Times New Roman" pitchFamily="18" charset="0"/>
                <a:ea typeface="Calibri" pitchFamily="34" charset="0"/>
                <a:cs typeface="Calibri" pitchFamily="34" charset="0"/>
              </a:rPr>
              <a:t>- </a:t>
            </a:r>
            <a:r>
              <a:rPr lang="vi-VN" sz="2800">
                <a:solidFill>
                  <a:srgbClr val="000000"/>
                </a:solidFill>
                <a:latin typeface="Times New Roman" pitchFamily="18" charset="0"/>
                <a:ea typeface="Calibri" pitchFamily="34" charset="0"/>
                <a:cs typeface="Calibri" pitchFamily="34" charset="0"/>
              </a:rPr>
              <a:t>Sửa lại bài viết (nếu cần</a:t>
            </a:r>
            <a:r>
              <a:rPr lang="vi-VN" sz="2800" smtClean="0">
                <a:solidFill>
                  <a:srgbClr val="000000"/>
                </a:solidFill>
                <a:latin typeface="Times New Roman" pitchFamily="18" charset="0"/>
                <a:ea typeface="Calibri" pitchFamily="34" charset="0"/>
                <a:cs typeface="Calibri" pitchFamily="34" charset="0"/>
              </a:rPr>
              <a:t>).</a:t>
            </a:r>
            <a:endParaRPr lang="en-US" sz="2800">
              <a:solidFill>
                <a:srgbClr val="000000"/>
              </a:solidFill>
              <a:latin typeface="Times New Roman" pitchFamily="18" charset="0"/>
              <a:ea typeface="Calibri" pitchFamily="34" charset="0"/>
              <a:cs typeface="Calibri" pitchFamily="34" charset="0"/>
            </a:endParaRPr>
          </a:p>
        </p:txBody>
      </p:sp>
    </p:spTree>
    <p:extLst>
      <p:ext uri="{BB962C8B-B14F-4D97-AF65-F5344CB8AC3E}">
        <p14:creationId xmlns:p14="http://schemas.microsoft.com/office/powerpoint/2010/main" xmlns="" val="28085271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strips(downLeft)">
                                      <p:cBhvr>
                                        <p:cTn id="7" dur="500"/>
                                        <p:tgtEl>
                                          <p:spTgt spid="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strips(downLeft)">
                                      <p:cBhvr>
                                        <p:cTn id="12"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
            <a:ext cx="9486136" cy="6858000"/>
          </a:xfrm>
          <a:prstGeom prst="rect">
            <a:avLst/>
          </a:prstGeom>
        </p:spPr>
      </p:pic>
      <p:sp>
        <p:nvSpPr>
          <p:cNvPr id="2" name="Title 1"/>
          <p:cNvSpPr>
            <a:spLocks noGrp="1"/>
          </p:cNvSpPr>
          <p:nvPr>
            <p:ph type="title"/>
          </p:nvPr>
        </p:nvSpPr>
        <p:spPr>
          <a:xfrm>
            <a:off x="552734" y="152400"/>
            <a:ext cx="8229600" cy="838200"/>
          </a:xfrm>
        </p:spPr>
        <p:txBody>
          <a:bodyPr>
            <a:normAutofit/>
          </a:bodyPr>
          <a:lstStyle/>
          <a:p>
            <a:r>
              <a:rPr lang="en-US" sz="3600" b="1" smtClean="0">
                <a:solidFill>
                  <a:schemeClr val="accent1"/>
                </a:solidFill>
              </a:rPr>
              <a:t>GIỚI THIỆU KIỂU BÀI</a:t>
            </a:r>
            <a:endParaRPr lang="en-US" sz="3600" b="1">
              <a:solidFill>
                <a:schemeClr val="accent1"/>
              </a:solidFill>
            </a:endParaRPr>
          </a:p>
        </p:txBody>
      </p:sp>
      <p:sp>
        <p:nvSpPr>
          <p:cNvPr id="10" name="AutoShape 32"/>
          <p:cNvSpPr txBox="1">
            <a:spLocks noChangeArrowheads="1"/>
          </p:cNvSpPr>
          <p:nvPr/>
        </p:nvSpPr>
        <p:spPr bwMode="auto">
          <a:xfrm>
            <a:off x="1701421" y="1261281"/>
            <a:ext cx="6164238" cy="3581869"/>
          </a:xfrm>
          <a:prstGeom prst="cloudCallout">
            <a:avLst>
              <a:gd name="adj1" fmla="val -41759"/>
              <a:gd name="adj2" fmla="val 99514"/>
            </a:avLst>
          </a:prstGeom>
          <a:solidFill>
            <a:srgbClr val="EFE7FF"/>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altLang="en-US" b="1" smtClean="0">
                <a:solidFill>
                  <a:srgbClr val="FF0000"/>
                </a:solidFill>
              </a:rPr>
              <a:t>Để diễn tả cảm xúc ấy thành một đoạn văn hoàn chỉnh, ta phải thực hiện các bước nào?</a:t>
            </a:r>
            <a:endParaRPr lang="en-US" altLang="en-US" b="1">
              <a:solidFill>
                <a:srgbClr val="FF0000"/>
              </a:solidFill>
            </a:endParaRPr>
          </a:p>
        </p:txBody>
      </p:sp>
      <p:sp>
        <p:nvSpPr>
          <p:cNvPr id="11" name="AutoShape 32"/>
          <p:cNvSpPr txBox="1">
            <a:spLocks noChangeArrowheads="1"/>
          </p:cNvSpPr>
          <p:nvPr/>
        </p:nvSpPr>
        <p:spPr bwMode="auto">
          <a:xfrm>
            <a:off x="1676399" y="1232848"/>
            <a:ext cx="6189259" cy="3610302"/>
          </a:xfrm>
          <a:prstGeom prst="cloudCallout">
            <a:avLst>
              <a:gd name="adj1" fmla="val -41759"/>
              <a:gd name="adj2" fmla="val 99514"/>
            </a:avLst>
          </a:prstGeom>
          <a:solidFill>
            <a:srgbClr val="EFE7FF"/>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altLang="en-US" b="1" smtClean="0">
              <a:solidFill>
                <a:srgbClr val="FF0000"/>
              </a:solidFill>
            </a:endParaRPr>
          </a:p>
          <a:p>
            <a:pPr marL="0" indent="0" algn="ctr">
              <a:buNone/>
            </a:pPr>
            <a:r>
              <a:rPr lang="en-US" altLang="en-US" b="1" smtClean="0">
                <a:solidFill>
                  <a:srgbClr val="FF0000"/>
                </a:solidFill>
              </a:rPr>
              <a:t>Cảm xúc của em về bài thơ như thế nào?</a:t>
            </a:r>
            <a:endParaRPr lang="en-US" altLang="en-US" b="1">
              <a:solidFill>
                <a:srgbClr val="000099"/>
              </a:solidFill>
            </a:endParaRPr>
          </a:p>
        </p:txBody>
      </p:sp>
      <p:sp>
        <p:nvSpPr>
          <p:cNvPr id="13" name="AutoShape 32"/>
          <p:cNvSpPr txBox="1">
            <a:spLocks noChangeArrowheads="1"/>
          </p:cNvSpPr>
          <p:nvPr/>
        </p:nvSpPr>
        <p:spPr bwMode="auto">
          <a:xfrm>
            <a:off x="1676400" y="1219200"/>
            <a:ext cx="6189259" cy="3581869"/>
          </a:xfrm>
          <a:prstGeom prst="cloudCallout">
            <a:avLst>
              <a:gd name="adj1" fmla="val -41759"/>
              <a:gd name="adj2" fmla="val 99514"/>
            </a:avLst>
          </a:prstGeom>
          <a:solidFill>
            <a:srgbClr val="EFE7FF"/>
          </a:solid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endParaRPr lang="en-US" altLang="en-US" b="1" smtClean="0">
              <a:solidFill>
                <a:srgbClr val="FF0000"/>
              </a:solidFill>
            </a:endParaRPr>
          </a:p>
          <a:p>
            <a:pPr marL="0" indent="0" algn="ctr">
              <a:buFont typeface="Arial" pitchFamily="34" charset="0"/>
              <a:buNone/>
            </a:pPr>
            <a:r>
              <a:rPr lang="en-US" altLang="en-US" b="1" smtClean="0">
                <a:solidFill>
                  <a:srgbClr val="FF0000"/>
                </a:solidFill>
              </a:rPr>
              <a:t>Em hãy đọc một bài thơ mà em thích?</a:t>
            </a:r>
            <a:endParaRPr lang="en-US" altLang="en-US" b="1">
              <a:solidFill>
                <a:srgbClr val="FF0000"/>
              </a:solidFill>
            </a:endParaRPr>
          </a:p>
        </p:txBody>
      </p:sp>
      <p:grpSp>
        <p:nvGrpSpPr>
          <p:cNvPr id="6" name="Group 5"/>
          <p:cNvGrpSpPr/>
          <p:nvPr/>
        </p:nvGrpSpPr>
        <p:grpSpPr>
          <a:xfrm>
            <a:off x="1875428" y="2157490"/>
            <a:ext cx="5791200" cy="2261883"/>
            <a:chOff x="1875428" y="2157490"/>
            <a:chExt cx="5791200" cy="2261883"/>
          </a:xfrm>
        </p:grpSpPr>
        <p:sp>
          <p:nvSpPr>
            <p:cNvPr id="4" name="Horizontal Scroll 3"/>
            <p:cNvSpPr/>
            <p:nvPr/>
          </p:nvSpPr>
          <p:spPr>
            <a:xfrm>
              <a:off x="1875428" y="2157490"/>
              <a:ext cx="5791200" cy="2261883"/>
            </a:xfrm>
            <a:prstGeom prst="horizontalScroll">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230840" y="2503601"/>
              <a:ext cx="5105400" cy="1569660"/>
            </a:xfrm>
            <a:prstGeom prst="rect">
              <a:avLst/>
            </a:prstGeom>
            <a:noFill/>
          </p:spPr>
          <p:txBody>
            <a:bodyPr wrap="square" rtlCol="0">
              <a:spAutoFit/>
            </a:bodyPr>
            <a:lstStyle/>
            <a:p>
              <a:r>
                <a:rPr lang="en-US" sz="2400" b="1">
                  <a:solidFill>
                    <a:srgbClr val="FF0000"/>
                  </a:solidFill>
                  <a:sym typeface="Wingdings" pitchFamily="2" charset="2"/>
                </a:rPr>
                <a:t> </a:t>
              </a:r>
              <a:r>
                <a:rPr lang="en-US" sz="2400" b="1">
                  <a:solidFill>
                    <a:srgbClr val="FF0000"/>
                  </a:solidFill>
                </a:rPr>
                <a:t>Viết đoạn văn ghi lại cảm xúc một bài thơ là chia sẻ những cảm xúc của bản thân có được sau khi đã đọc  bài thơ đó.</a:t>
              </a:r>
            </a:p>
          </p:txBody>
        </p:sp>
      </p:grpSp>
    </p:spTree>
    <p:extLst>
      <p:ext uri="{BB962C8B-B14F-4D97-AF65-F5344CB8AC3E}">
        <p14:creationId xmlns:p14="http://schemas.microsoft.com/office/powerpoint/2010/main" xmlns="" val="181210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3"/>
                                        </p:tgtEl>
                                      </p:cBhvr>
                                    </p:animEffect>
                                    <p:set>
                                      <p:cBhvr>
                                        <p:cTn id="12" dur="1" fill="hold">
                                          <p:stCondLst>
                                            <p:cond delay="499"/>
                                          </p:stCondLst>
                                        </p:cTn>
                                        <p:tgtEl>
                                          <p:spTgt spid="13"/>
                                        </p:tgtEl>
                                        <p:attrNameLst>
                                          <p:attrName>style.visibility</p:attrName>
                                        </p:attrNameLst>
                                      </p:cBhvr>
                                      <p:to>
                                        <p:strVal val="hidden"/>
                                      </p:to>
                                    </p:set>
                                  </p:childTnLst>
                                </p:cTn>
                              </p:par>
                            </p:childTnLst>
                          </p:cTn>
                        </p:par>
                        <p:par>
                          <p:cTn id="13" fill="hold">
                            <p:stCondLst>
                              <p:cond delay="500"/>
                            </p:stCondLst>
                            <p:childTnLst>
                              <p:par>
                                <p:cTn id="14" presetID="16" presetClass="entr" presetSubtype="2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arn(inVertical)">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11"/>
                                        </p:tgtEl>
                                      </p:cBhvr>
                                    </p:animEffect>
                                    <p:set>
                                      <p:cBhvr>
                                        <p:cTn id="21" dur="1" fill="hold">
                                          <p:stCondLst>
                                            <p:cond delay="499"/>
                                          </p:stCondLst>
                                        </p:cTn>
                                        <p:tgtEl>
                                          <p:spTgt spid="11"/>
                                        </p:tgtEl>
                                        <p:attrNameLst>
                                          <p:attrName>style.visibility</p:attrName>
                                        </p:attrNameLst>
                                      </p:cBhvr>
                                      <p:to>
                                        <p:strVal val="hidden"/>
                                      </p:to>
                                    </p:set>
                                  </p:childTnLst>
                                </p:cTn>
                              </p:par>
                            </p:childTnLst>
                          </p:cTn>
                        </p:par>
                        <p:par>
                          <p:cTn id="22" fill="hold">
                            <p:stCondLst>
                              <p:cond delay="500"/>
                            </p:stCondLst>
                            <p:childTnLst>
                              <p:par>
                                <p:cTn id="23" presetID="16" presetClass="entr" presetSubtype="2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inVertical)">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xit" presetSubtype="21" fill="hold" grpId="1" nodeType="clickEffect">
                                  <p:stCondLst>
                                    <p:cond delay="0"/>
                                  </p:stCondLst>
                                  <p:childTnLst>
                                    <p:animEffect transition="out" filter="barn(inVertical)">
                                      <p:cBhvr>
                                        <p:cTn id="29" dur="500"/>
                                        <p:tgtEl>
                                          <p:spTgt spid="10"/>
                                        </p:tgtEl>
                                      </p:cBhvr>
                                    </p:animEffect>
                                    <p:set>
                                      <p:cBhvr>
                                        <p:cTn id="30" dur="1" fill="hold">
                                          <p:stCondLst>
                                            <p:cond delay="499"/>
                                          </p:stCondLst>
                                        </p:cTn>
                                        <p:tgtEl>
                                          <p:spTgt spid="10"/>
                                        </p:tgtEl>
                                        <p:attrNameLst>
                                          <p:attrName>style.visibility</p:attrName>
                                        </p:attrNameLst>
                                      </p:cBhvr>
                                      <p:to>
                                        <p:strVal val="hidden"/>
                                      </p:to>
                                    </p:set>
                                  </p:childTnLst>
                                </p:cTn>
                              </p:par>
                            </p:childTnLst>
                          </p:cTn>
                        </p:par>
                        <p:par>
                          <p:cTn id="31" fill="hold">
                            <p:stCondLst>
                              <p:cond delay="500"/>
                            </p:stCondLst>
                            <p:childTnLst>
                              <p:par>
                                <p:cTn id="32" presetID="16" presetClass="entr" presetSubtype="21" fill="hold"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barn(inVertical)">
                                      <p:cBhvr>
                                        <p:cTn id="3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animBg="1"/>
      <p:bldP spid="11" grpId="1" animBg="1"/>
      <p:bldP spid="13" grpId="0" animBg="1"/>
      <p:bldP spid="13"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noChangeArrowheads="1"/>
          </p:cNvSpPr>
          <p:nvPr>
            <p:ph type="title"/>
          </p:nvPr>
        </p:nvSpPr>
        <p:spPr/>
        <p:txBody>
          <a:bodyPr/>
          <a:lstStyle/>
          <a:p>
            <a:endParaRPr lang="en-US" smtClean="0"/>
          </a:p>
        </p:txBody>
      </p:sp>
      <p:pic>
        <p:nvPicPr>
          <p:cNvPr id="76802" name="Content Placeholder 4"/>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a:xfrm>
            <a:off x="0" y="0"/>
            <a:ext cx="9144000" cy="6858000"/>
          </a:xfrm>
        </p:spPr>
      </p:pic>
      <p:pic>
        <p:nvPicPr>
          <p:cNvPr id="8" name="PA_库_文本框 7"/>
          <p:cNvPicPr>
            <a:picLocks noChangeArrowheads="1"/>
          </p:cNvPicPr>
          <p:nvPr>
            <p:custDataLst>
              <p:tags r:id="rId1"/>
            </p:custDataLst>
          </p:nvPr>
        </p:nvPicPr>
        <p:blipFill>
          <a:blip r:embed="rId4">
            <a:extLst>
              <a:ext uri="{28A0092B-C50C-407E-A947-70E740481C1C}">
                <a14:useLocalDpi xmlns:a14="http://schemas.microsoft.com/office/drawing/2010/main" xmlns="" val="0"/>
              </a:ext>
            </a:extLst>
          </a:blip>
          <a:srcRect/>
          <a:stretch>
            <a:fillRect/>
          </a:stretch>
        </p:blipFill>
        <p:spPr bwMode="auto">
          <a:xfrm>
            <a:off x="1473200" y="838200"/>
            <a:ext cx="6121400" cy="1397000"/>
          </a:xfrm>
          <a:prstGeom prst="rect">
            <a:avLst/>
          </a:prstGeom>
          <a:noFill/>
          <a:extLst>
            <a:ext uri="{909E8E84-426E-40DD-AFC4-6F175D3DCCD1}">
              <a14:hiddenFill xmlns:a14="http://schemas.microsoft.com/office/drawing/2010/main" xmlns="">
                <a:solidFill>
                  <a:srgbClr val="FFFFFF"/>
                </a:solidFill>
              </a14:hiddenFill>
            </a:ext>
          </a:extLst>
        </p:spPr>
      </p:pic>
      <p:sp>
        <p:nvSpPr>
          <p:cNvPr id="9" name="TextBox 8"/>
          <p:cNvSpPr txBox="1">
            <a:spLocks noChangeArrowheads="1"/>
          </p:cNvSpPr>
          <p:nvPr/>
        </p:nvSpPr>
        <p:spPr bwMode="auto">
          <a:xfrm>
            <a:off x="1714500" y="2286000"/>
            <a:ext cx="50673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r>
              <a:rPr lang="en-US" b="1" i="1">
                <a:solidFill>
                  <a:srgbClr val="7030A0"/>
                </a:solidFill>
                <a:latin typeface="Times New Roman" pitchFamily="18" charset="0"/>
                <a:cs typeface="Times New Roman" pitchFamily="18" charset="0"/>
              </a:rPr>
              <a:t>1. Nhắc lại yêu cầu của kiểu bài.</a:t>
            </a:r>
          </a:p>
        </p:txBody>
      </p:sp>
      <p:sp>
        <p:nvSpPr>
          <p:cNvPr id="10" name="TextBox 9"/>
          <p:cNvSpPr txBox="1">
            <a:spLocks noChangeArrowheads="1"/>
          </p:cNvSpPr>
          <p:nvPr/>
        </p:nvSpPr>
        <p:spPr bwMode="auto">
          <a:xfrm>
            <a:off x="1524000" y="2657475"/>
            <a:ext cx="6248400" cy="144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r>
              <a:rPr lang="vi-VN" sz="2200" dirty="0">
                <a:latin typeface="Times New Roman" pitchFamily="18" charset="0"/>
                <a:cs typeface="Times New Roman" pitchFamily="18" charset="0"/>
              </a:rPr>
              <a:t>- </a:t>
            </a:r>
            <a:r>
              <a:rPr lang="en-US" sz="2200" dirty="0" err="1" smtClean="0">
                <a:latin typeface="Times New Roman" pitchFamily="18" charset="0"/>
                <a:cs typeface="Times New Roman" pitchFamily="18" charset="0"/>
              </a:rPr>
              <a:t>Viết</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đoạn</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văn</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cảm</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nhận</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về</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bài</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thơ</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Bầm</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ơi</a:t>
            </a:r>
            <a:r>
              <a:rPr lang="vi-VN" sz="2200" dirty="0" smtClean="0">
                <a:latin typeface="Times New Roman" pitchFamily="18" charset="0"/>
                <a:cs typeface="Times New Roman" pitchFamily="18" charset="0"/>
              </a:rPr>
              <a:t>.</a:t>
            </a:r>
            <a:endParaRPr lang="en-US" sz="2200" dirty="0">
              <a:latin typeface="Times New Roman" pitchFamily="18" charset="0"/>
              <a:cs typeface="Times New Roman" pitchFamily="18" charset="0"/>
            </a:endParaRPr>
          </a:p>
          <a:p>
            <a:r>
              <a:rPr lang="vi-VN" sz="2200" dirty="0">
                <a:latin typeface="Times New Roman" pitchFamily="18" charset="0"/>
                <a:cs typeface="Times New Roman" pitchFamily="18" charset="0"/>
              </a:rPr>
              <a:t>- </a:t>
            </a:r>
            <a:r>
              <a:rPr lang="en-US" sz="2200" dirty="0" err="1" smtClean="0">
                <a:latin typeface="Times New Roman" pitchFamily="18" charset="0"/>
                <a:cs typeface="Times New Roman" pitchFamily="18" charset="0"/>
              </a:rPr>
              <a:t>Giới</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hạn</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khoảng</a:t>
            </a:r>
            <a:r>
              <a:rPr lang="en-US" sz="2200" dirty="0" smtClean="0">
                <a:latin typeface="Times New Roman" pitchFamily="18" charset="0"/>
                <a:cs typeface="Times New Roman" pitchFamily="18" charset="0"/>
              </a:rPr>
              <a:t> 200 </a:t>
            </a:r>
            <a:r>
              <a:rPr lang="en-US" sz="2200" dirty="0" err="1" smtClean="0">
                <a:latin typeface="Times New Roman" pitchFamily="18" charset="0"/>
                <a:cs typeface="Times New Roman" pitchFamily="18" charset="0"/>
              </a:rPr>
              <a:t>chữ</a:t>
            </a:r>
            <a:r>
              <a:rPr lang="vi-VN" sz="2200" dirty="0" smtClean="0">
                <a:latin typeface="Times New Roman" pitchFamily="18" charset="0"/>
                <a:cs typeface="Times New Roman" pitchFamily="18" charset="0"/>
              </a:rPr>
              <a:t>.</a:t>
            </a:r>
            <a:endParaRPr lang="en-US" sz="2200" dirty="0">
              <a:latin typeface="Times New Roman" pitchFamily="18" charset="0"/>
              <a:cs typeface="Times New Roman" pitchFamily="18" charset="0"/>
            </a:endParaRPr>
          </a:p>
          <a:p>
            <a:r>
              <a:rPr lang="vi-VN" sz="2200" dirty="0">
                <a:latin typeface="Times New Roman" pitchFamily="18" charset="0"/>
                <a:cs typeface="Times New Roman" pitchFamily="18" charset="0"/>
              </a:rPr>
              <a:t>- Người </a:t>
            </a:r>
            <a:r>
              <a:rPr lang="en-US" sz="2200" dirty="0" err="1" smtClean="0">
                <a:latin typeface="Times New Roman" pitchFamily="18" charset="0"/>
                <a:cs typeface="Times New Roman" pitchFamily="18" charset="0"/>
              </a:rPr>
              <a:t>viết</a:t>
            </a:r>
            <a:r>
              <a:rPr lang="vi-VN" sz="2200" smtClean="0">
                <a:latin typeface="Times New Roman" pitchFamily="18" charset="0"/>
                <a:cs typeface="Times New Roman" pitchFamily="18" charset="0"/>
              </a:rPr>
              <a:t>: </a:t>
            </a:r>
            <a:r>
              <a:rPr lang="vi-VN" sz="2200">
                <a:latin typeface="Times New Roman" pitchFamily="18" charset="0"/>
                <a:cs typeface="Times New Roman" pitchFamily="18" charset="0"/>
              </a:rPr>
              <a:t>sử dụng ngôi kể thứ nhất (xưng “</a:t>
            </a:r>
            <a:r>
              <a:rPr lang="vi-VN" sz="2200" smtClean="0">
                <a:latin typeface="Times New Roman" pitchFamily="18" charset="0"/>
                <a:cs typeface="Times New Roman" pitchFamily="18" charset="0"/>
              </a:rPr>
              <a:t>tôi”).</a:t>
            </a:r>
            <a:endParaRPr lang="vi-VN" sz="2200">
              <a:latin typeface="Times New Roman" pitchFamily="18" charset="0"/>
              <a:cs typeface="Times New Roman" pitchFamily="18" charset="0"/>
            </a:endParaRPr>
          </a:p>
          <a:p>
            <a:r>
              <a:rPr lang="vi-VN" sz="2200" dirty="0">
                <a:latin typeface="Times New Roman" pitchFamily="18" charset="0"/>
                <a:cs typeface="Times New Roman" pitchFamily="18" charset="0"/>
              </a:rPr>
              <a:t>- </a:t>
            </a:r>
            <a:r>
              <a:rPr lang="en-US" sz="2200" dirty="0" err="1" smtClean="0">
                <a:latin typeface="Times New Roman" pitchFamily="18" charset="0"/>
                <a:cs typeface="Times New Roman" pitchFamily="18" charset="0"/>
              </a:rPr>
              <a:t>Chia</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sẻ</a:t>
            </a:r>
            <a:r>
              <a:rPr lang="en-US" sz="2200" dirty="0" smtClean="0">
                <a:latin typeface="Times New Roman" pitchFamily="18" charset="0"/>
                <a:cs typeface="Times New Roman" pitchFamily="18" charset="0"/>
              </a:rPr>
              <a:t> c</a:t>
            </a:r>
            <a:r>
              <a:rPr lang="vi-VN" sz="2200" dirty="0" smtClean="0">
                <a:latin typeface="Times New Roman" pitchFamily="18" charset="0"/>
                <a:cs typeface="Times New Roman" pitchFamily="18" charset="0"/>
              </a:rPr>
              <a:t>ảm </a:t>
            </a:r>
            <a:r>
              <a:rPr lang="vi-VN" sz="2200" dirty="0">
                <a:latin typeface="Times New Roman" pitchFamily="18" charset="0"/>
                <a:cs typeface="Times New Roman" pitchFamily="18" charset="0"/>
              </a:rPr>
              <a:t>xúc của bản thân…</a:t>
            </a:r>
            <a:endParaRPr lang="en-US" sz="2200" dirty="0">
              <a:latin typeface="Times New Roman" pitchFamily="18" charset="0"/>
              <a:cs typeface="Times New Roman" pitchFamily="18" charset="0"/>
            </a:endParaRPr>
          </a:p>
        </p:txBody>
      </p:sp>
      <p:sp>
        <p:nvSpPr>
          <p:cNvPr id="11" name="TextBox 10"/>
          <p:cNvSpPr txBox="1">
            <a:spLocks noChangeArrowheads="1"/>
          </p:cNvSpPr>
          <p:nvPr/>
        </p:nvSpPr>
        <p:spPr bwMode="auto">
          <a:xfrm>
            <a:off x="1714500" y="4075113"/>
            <a:ext cx="50673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r>
              <a:rPr lang="en-US" b="1" i="1">
                <a:solidFill>
                  <a:srgbClr val="7030A0"/>
                </a:solidFill>
                <a:latin typeface="Times New Roman" pitchFamily="18" charset="0"/>
                <a:cs typeface="Times New Roman" pitchFamily="18" charset="0"/>
              </a:rPr>
              <a:t>2. Đọc và sửa </a:t>
            </a:r>
            <a:r>
              <a:rPr lang="en-US" b="1" i="1" smtClean="0">
                <a:solidFill>
                  <a:srgbClr val="7030A0"/>
                </a:solidFill>
                <a:latin typeface="Times New Roman" pitchFamily="18" charset="0"/>
                <a:cs typeface="Times New Roman" pitchFamily="18" charset="0"/>
              </a:rPr>
              <a:t>bài (dựa vào bảng kiểm)</a:t>
            </a:r>
            <a:endParaRPr lang="en-US" b="1" i="1">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12664763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9">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8" presetClass="entr" presetSubtype="12" fill="hold" nodeType="clickEffect">
                                  <p:stCondLst>
                                    <p:cond delay="0"/>
                                  </p:stCondLst>
                                  <p:childTnLst>
                                    <p:set>
                                      <p:cBhvr>
                                        <p:cTn id="13" dur="1" fill="hold">
                                          <p:stCondLst>
                                            <p:cond delay="0"/>
                                          </p:stCondLst>
                                        </p:cTn>
                                        <p:tgtEl>
                                          <p:spTgt spid="10">
                                            <p:txEl>
                                              <p:pRg st="0" end="0"/>
                                            </p:txEl>
                                          </p:spTgt>
                                        </p:tgtEl>
                                        <p:attrNameLst>
                                          <p:attrName>style.visibility</p:attrName>
                                        </p:attrNameLst>
                                      </p:cBhvr>
                                      <p:to>
                                        <p:strVal val="visible"/>
                                      </p:to>
                                    </p:set>
                                    <p:animEffect transition="in" filter="strips(downLeft)">
                                      <p:cBhvr>
                                        <p:cTn id="14" dur="500"/>
                                        <p:tgtEl>
                                          <p:spTgt spid="10">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8" presetClass="entr" presetSubtype="12" fill="hold"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animEffect transition="in" filter="strips(downLeft)">
                                      <p:cBhvr>
                                        <p:cTn id="19" dur="500"/>
                                        <p:tgtEl>
                                          <p:spTgt spid="10">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8" presetClass="entr" presetSubtype="12" fill="hold" nodeType="clickEffect">
                                  <p:stCondLst>
                                    <p:cond delay="0"/>
                                  </p:stCondLst>
                                  <p:childTnLst>
                                    <p:set>
                                      <p:cBhvr>
                                        <p:cTn id="23" dur="1" fill="hold">
                                          <p:stCondLst>
                                            <p:cond delay="0"/>
                                          </p:stCondLst>
                                        </p:cTn>
                                        <p:tgtEl>
                                          <p:spTgt spid="10">
                                            <p:txEl>
                                              <p:pRg st="2" end="2"/>
                                            </p:txEl>
                                          </p:spTgt>
                                        </p:tgtEl>
                                        <p:attrNameLst>
                                          <p:attrName>style.visibility</p:attrName>
                                        </p:attrNameLst>
                                      </p:cBhvr>
                                      <p:to>
                                        <p:strVal val="visible"/>
                                      </p:to>
                                    </p:set>
                                    <p:animEffect transition="in" filter="strips(downLeft)">
                                      <p:cBhvr>
                                        <p:cTn id="24" dur="500"/>
                                        <p:tgtEl>
                                          <p:spTgt spid="10">
                                            <p:txEl>
                                              <p:pRg st="2" end="2"/>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8" presetClass="entr" presetSubtype="12" fill="hold" nodeType="clickEffect">
                                  <p:stCondLst>
                                    <p:cond delay="0"/>
                                  </p:stCondLst>
                                  <p:childTnLst>
                                    <p:set>
                                      <p:cBhvr>
                                        <p:cTn id="28" dur="1" fill="hold">
                                          <p:stCondLst>
                                            <p:cond delay="0"/>
                                          </p:stCondLst>
                                        </p:cTn>
                                        <p:tgtEl>
                                          <p:spTgt spid="10">
                                            <p:txEl>
                                              <p:pRg st="3" end="3"/>
                                            </p:txEl>
                                          </p:spTgt>
                                        </p:tgtEl>
                                        <p:attrNameLst>
                                          <p:attrName>style.visibility</p:attrName>
                                        </p:attrNameLst>
                                      </p:cBhvr>
                                      <p:to>
                                        <p:strVal val="visible"/>
                                      </p:to>
                                    </p:set>
                                    <p:animEffect transition="in" filter="strips(downLeft)">
                                      <p:cBhvr>
                                        <p:cTn id="29" dur="500"/>
                                        <p:tgtEl>
                                          <p:spTgt spid="10">
                                            <p:txEl>
                                              <p:pRg st="3" end="3"/>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3" presetClass="entr" presetSubtype="16" fill="hold" nodeType="clickEffect">
                                  <p:stCondLst>
                                    <p:cond delay="0"/>
                                  </p:stCondLst>
                                  <p:childTnLst>
                                    <p:set>
                                      <p:cBhvr>
                                        <p:cTn id="33" dur="1" fill="hold">
                                          <p:stCondLst>
                                            <p:cond delay="0"/>
                                          </p:stCondLst>
                                        </p:cTn>
                                        <p:tgtEl>
                                          <p:spTgt spid="11">
                                            <p:txEl>
                                              <p:pRg st="0" end="0"/>
                                            </p:txEl>
                                          </p:spTgt>
                                        </p:tgtEl>
                                        <p:attrNameLst>
                                          <p:attrName>style.visibility</p:attrName>
                                        </p:attrNameLst>
                                      </p:cBhvr>
                                      <p:to>
                                        <p:strVal val="visible"/>
                                      </p:to>
                                    </p:set>
                                    <p:anim calcmode="lin" valueType="num">
                                      <p:cBhvr>
                                        <p:cTn id="34" dur="5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35" dur="500" fill="hold"/>
                                        <p:tgtEl>
                                          <p:spTgt spid="11">
                                            <p:txEl>
                                              <p:pRg st="0" end="0"/>
                                            </p:txEl>
                                          </p:spTgt>
                                        </p:tgtEl>
                                        <p:attrNameLst>
                                          <p:attrName>ppt_h</p:attrName>
                                        </p:attrNameLst>
                                      </p:cBhvr>
                                      <p:tavLst>
                                        <p:tav tm="0">
                                          <p:val>
                                            <p:fltVal val="0"/>
                                          </p:val>
                                        </p:tav>
                                        <p:tav tm="100000">
                                          <p:val>
                                            <p:strVal val="#ppt_h"/>
                                          </p:val>
                                        </p:tav>
                                      </p:tavLst>
                                    </p:anim>
                                    <p:animEffect transition="in" filter="fade">
                                      <p:cBhvr>
                                        <p:cTn id="36"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457200" y="152400"/>
            <a:ext cx="8229600" cy="5715000"/>
          </a:xfrm>
        </p:spPr>
        <p:txBody>
          <a:bodyPr/>
          <a:lstStyle/>
          <a:p>
            <a:pPr marL="0" indent="0" algn="ctr">
              <a:buNone/>
            </a:pPr>
            <a:r>
              <a:rPr lang="en-US" sz="4000" b="1" smtClean="0">
                <a:solidFill>
                  <a:srgbClr val="FF0000"/>
                </a:solidFill>
                <a:latin typeface="+mj-lt"/>
                <a:ea typeface="Tahoma" pitchFamily="34" charset="0"/>
                <a:cs typeface="Tahoma" pitchFamily="34" charset="0"/>
              </a:rPr>
              <a:t>Bảng kiểm</a:t>
            </a:r>
          </a:p>
          <a:p>
            <a:pPr marL="0" indent="0" algn="ctr">
              <a:buNone/>
            </a:pPr>
            <a:endParaRPr lang="en-US"/>
          </a:p>
        </p:txBody>
      </p:sp>
      <p:graphicFrame>
        <p:nvGraphicFramePr>
          <p:cNvPr id="4" name="Table 3"/>
          <p:cNvGraphicFramePr>
            <a:graphicFrameLocks noGrp="1"/>
          </p:cNvGraphicFramePr>
          <p:nvPr>
            <p:extLst>
              <p:ext uri="{D42A27DB-BD31-4B8C-83A1-F6EECF244321}">
                <p14:modId xmlns:p14="http://schemas.microsoft.com/office/powerpoint/2010/main" xmlns="" val="53969575"/>
              </p:ext>
            </p:extLst>
          </p:nvPr>
        </p:nvGraphicFramePr>
        <p:xfrm>
          <a:off x="533399" y="1066800"/>
          <a:ext cx="8153400" cy="5772223"/>
        </p:xfrm>
        <a:graphic>
          <a:graphicData uri="http://schemas.openxmlformats.org/drawingml/2006/table">
            <a:tbl>
              <a:tblPr firstRow="1" firstCol="1" bandRow="1">
                <a:tableStyleId>{5940675A-B579-460E-94D1-54222C63F5DA}</a:tableStyleId>
              </a:tblPr>
              <a:tblGrid>
                <a:gridCol w="1384540"/>
                <a:gridCol w="5922753"/>
                <a:gridCol w="846107"/>
              </a:tblGrid>
              <a:tr h="874147">
                <a:tc>
                  <a:txBody>
                    <a:bodyPr/>
                    <a:lstStyle/>
                    <a:p>
                      <a:pPr marL="0" marR="0" algn="ctr">
                        <a:lnSpc>
                          <a:spcPct val="100000"/>
                        </a:lnSpc>
                        <a:spcBef>
                          <a:spcPts val="0"/>
                        </a:spcBef>
                        <a:spcAft>
                          <a:spcPts val="0"/>
                        </a:spcAft>
                      </a:pPr>
                      <a:r>
                        <a:rPr lang="en-US" sz="1800" b="1">
                          <a:solidFill>
                            <a:srgbClr val="FF0000"/>
                          </a:solidFill>
                          <a:effectLst/>
                        </a:rPr>
                        <a:t>Các phần của đoạn văn</a:t>
                      </a:r>
                      <a:endParaRPr lang="en-US" sz="1800" b="1">
                        <a:solidFill>
                          <a:srgbClr val="FF0000"/>
                        </a:solidFill>
                        <a:effectLst/>
                        <a:latin typeface="Times New Roman" pitchFamily="18" charset="0"/>
                        <a:ea typeface="Calibri"/>
                        <a:cs typeface="Times New Roman" pitchFamily="18" charset="0"/>
                      </a:endParaRPr>
                    </a:p>
                  </a:txBody>
                  <a:tcPr marL="60257" marR="60257" marT="0" marB="0"/>
                </a:tc>
                <a:tc>
                  <a:txBody>
                    <a:bodyPr/>
                    <a:lstStyle/>
                    <a:p>
                      <a:pPr marL="0" marR="0" algn="ctr">
                        <a:lnSpc>
                          <a:spcPct val="100000"/>
                        </a:lnSpc>
                        <a:spcBef>
                          <a:spcPts val="0"/>
                        </a:spcBef>
                        <a:spcAft>
                          <a:spcPts val="0"/>
                        </a:spcAft>
                      </a:pPr>
                      <a:r>
                        <a:rPr lang="en-US" sz="1800" b="1">
                          <a:solidFill>
                            <a:srgbClr val="FF0000"/>
                          </a:solidFill>
                          <a:effectLst/>
                        </a:rPr>
                        <a:t>Nội dung kiểm tra</a:t>
                      </a:r>
                      <a:endParaRPr lang="en-US" sz="1800" b="1">
                        <a:solidFill>
                          <a:srgbClr val="FF0000"/>
                        </a:solidFill>
                        <a:effectLst/>
                        <a:latin typeface="Times New Roman" pitchFamily="18" charset="0"/>
                        <a:ea typeface="Calibri"/>
                        <a:cs typeface="Times New Roman" pitchFamily="18" charset="0"/>
                      </a:endParaRPr>
                    </a:p>
                  </a:txBody>
                  <a:tcPr marL="60257" marR="60257" marT="0" marB="0"/>
                </a:tc>
                <a:tc>
                  <a:txBody>
                    <a:bodyPr/>
                    <a:lstStyle/>
                    <a:p>
                      <a:pPr marL="0" marR="0" algn="ctr">
                        <a:lnSpc>
                          <a:spcPct val="100000"/>
                        </a:lnSpc>
                        <a:spcBef>
                          <a:spcPts val="0"/>
                        </a:spcBef>
                        <a:spcAft>
                          <a:spcPts val="600"/>
                        </a:spcAft>
                      </a:pPr>
                      <a:r>
                        <a:rPr lang="en-US" sz="1800" b="1">
                          <a:solidFill>
                            <a:srgbClr val="FF0000"/>
                          </a:solidFill>
                          <a:effectLst/>
                        </a:rPr>
                        <a:t>Đạt/ Chưa đạt</a:t>
                      </a:r>
                      <a:endParaRPr lang="en-US" sz="1800" b="1">
                        <a:solidFill>
                          <a:srgbClr val="FF0000"/>
                        </a:solidFill>
                        <a:effectLst/>
                        <a:latin typeface="Times New Roman" pitchFamily="18" charset="0"/>
                        <a:ea typeface="Calibri"/>
                        <a:cs typeface="Times New Roman" pitchFamily="18" charset="0"/>
                      </a:endParaRPr>
                    </a:p>
                  </a:txBody>
                  <a:tcPr marL="60257" marR="60257" marT="0" marB="0"/>
                </a:tc>
              </a:tr>
              <a:tr h="388510">
                <a:tc rowSpan="3">
                  <a:txBody>
                    <a:bodyPr/>
                    <a:lstStyle/>
                    <a:p>
                      <a:pPr marL="0" marR="0" algn="ctr">
                        <a:lnSpc>
                          <a:spcPct val="150000"/>
                        </a:lnSpc>
                        <a:spcBef>
                          <a:spcPts val="600"/>
                        </a:spcBef>
                        <a:spcAft>
                          <a:spcPts val="0"/>
                        </a:spcAft>
                      </a:pPr>
                      <a:r>
                        <a:rPr lang="en-US" sz="1800" b="1">
                          <a:effectLst/>
                        </a:rPr>
                        <a:t>Mở đoạn</a:t>
                      </a:r>
                      <a:endParaRPr lang="en-US" sz="1800" b="1" i="1">
                        <a:solidFill>
                          <a:srgbClr val="FF0000"/>
                        </a:solidFill>
                        <a:effectLst/>
                        <a:latin typeface="Times New Roman" pitchFamily="18" charset="0"/>
                        <a:ea typeface="Calibri"/>
                        <a:cs typeface="Times New Roman" pitchFamily="18" charset="0"/>
                      </a:endParaRPr>
                    </a:p>
                  </a:txBody>
                  <a:tcPr marL="60257" marR="60257" marT="0" marB="0"/>
                </a:tc>
                <a:tc>
                  <a:txBody>
                    <a:bodyPr/>
                    <a:lstStyle/>
                    <a:p>
                      <a:pPr marL="0" marR="0">
                        <a:lnSpc>
                          <a:spcPct val="150000"/>
                        </a:lnSpc>
                        <a:spcBef>
                          <a:spcPts val="0"/>
                        </a:spcBef>
                        <a:spcAft>
                          <a:spcPts val="0"/>
                        </a:spcAft>
                      </a:pPr>
                      <a:r>
                        <a:rPr lang="en-US" sz="1800" i="1">
                          <a:effectLst/>
                        </a:rPr>
                        <a:t>Mở đoạn bằng chữ viết hoa lùi vào đầu dòng.</a:t>
                      </a:r>
                      <a:endParaRPr lang="en-US" sz="1800" i="1">
                        <a:solidFill>
                          <a:srgbClr val="000000"/>
                        </a:solidFill>
                        <a:effectLst/>
                        <a:latin typeface="Times New Roman" pitchFamily="18" charset="0"/>
                        <a:ea typeface="Calibri"/>
                        <a:cs typeface="Times New Roman" pitchFamily="18" charset="0"/>
                      </a:endParaRPr>
                    </a:p>
                  </a:txBody>
                  <a:tcPr marL="60257" marR="60257" marT="0" marB="0"/>
                </a:tc>
                <a:tc>
                  <a:txBody>
                    <a:bodyPr/>
                    <a:lstStyle/>
                    <a:p>
                      <a:pPr marL="0" marR="0" algn="ctr">
                        <a:lnSpc>
                          <a:spcPct val="150000"/>
                        </a:lnSpc>
                        <a:spcBef>
                          <a:spcPts val="0"/>
                        </a:spcBef>
                        <a:spcAft>
                          <a:spcPts val="600"/>
                        </a:spcAft>
                      </a:pPr>
                      <a:r>
                        <a:rPr lang="en-US" sz="1600">
                          <a:effectLst/>
                        </a:rPr>
                        <a:t> </a:t>
                      </a:r>
                      <a:endParaRPr lang="en-US" sz="1600">
                        <a:solidFill>
                          <a:srgbClr val="000000"/>
                        </a:solidFill>
                        <a:effectLst/>
                        <a:latin typeface="Times New Roman" pitchFamily="18" charset="0"/>
                        <a:ea typeface="Calibri"/>
                        <a:cs typeface="Times New Roman" pitchFamily="18" charset="0"/>
                      </a:endParaRPr>
                    </a:p>
                  </a:txBody>
                  <a:tcPr marL="60257" marR="60257" marT="0" marB="0"/>
                </a:tc>
              </a:tr>
              <a:tr h="388510">
                <a:tc vMerge="1">
                  <a:txBody>
                    <a:bodyPr/>
                    <a:lstStyle/>
                    <a:p>
                      <a:endParaRPr lang="en-US"/>
                    </a:p>
                  </a:txBody>
                  <a:tcPr/>
                </a:tc>
                <a:tc>
                  <a:txBody>
                    <a:bodyPr/>
                    <a:lstStyle/>
                    <a:p>
                      <a:pPr marL="0" marR="0">
                        <a:lnSpc>
                          <a:spcPct val="150000"/>
                        </a:lnSpc>
                        <a:spcBef>
                          <a:spcPts val="0"/>
                        </a:spcBef>
                        <a:spcAft>
                          <a:spcPts val="0"/>
                        </a:spcAft>
                      </a:pPr>
                      <a:r>
                        <a:rPr lang="en-US" sz="1800" i="1">
                          <a:effectLst/>
                        </a:rPr>
                        <a:t>Dùng ngôi thứ nhất ghi lại cảm xúc về bài thơ.</a:t>
                      </a:r>
                      <a:endParaRPr lang="en-US" sz="1800" i="1">
                        <a:solidFill>
                          <a:srgbClr val="000000"/>
                        </a:solidFill>
                        <a:effectLst/>
                        <a:latin typeface="Times New Roman" pitchFamily="18" charset="0"/>
                        <a:ea typeface="Calibri"/>
                        <a:cs typeface="Times New Roman" pitchFamily="18" charset="0"/>
                      </a:endParaRPr>
                    </a:p>
                  </a:txBody>
                  <a:tcPr marL="60257" marR="60257" marT="0" marB="0"/>
                </a:tc>
                <a:tc>
                  <a:txBody>
                    <a:bodyPr/>
                    <a:lstStyle/>
                    <a:p>
                      <a:pPr marL="0" marR="0" algn="ctr">
                        <a:lnSpc>
                          <a:spcPct val="150000"/>
                        </a:lnSpc>
                        <a:spcBef>
                          <a:spcPts val="0"/>
                        </a:spcBef>
                        <a:spcAft>
                          <a:spcPts val="600"/>
                        </a:spcAft>
                      </a:pPr>
                      <a:r>
                        <a:rPr lang="en-US" sz="1600">
                          <a:effectLst/>
                        </a:rPr>
                        <a:t> </a:t>
                      </a:r>
                      <a:endParaRPr lang="en-US" sz="1600">
                        <a:solidFill>
                          <a:srgbClr val="000000"/>
                        </a:solidFill>
                        <a:effectLst/>
                        <a:latin typeface="Times New Roman" pitchFamily="18" charset="0"/>
                        <a:ea typeface="Calibri"/>
                        <a:cs typeface="Times New Roman" pitchFamily="18" charset="0"/>
                      </a:endParaRPr>
                    </a:p>
                  </a:txBody>
                  <a:tcPr marL="60257" marR="60257" marT="0" marB="0"/>
                </a:tc>
              </a:tr>
              <a:tr h="597378">
                <a:tc vMerge="1">
                  <a:txBody>
                    <a:bodyPr/>
                    <a:lstStyle/>
                    <a:p>
                      <a:endParaRPr lang="en-US"/>
                    </a:p>
                  </a:txBody>
                  <a:tcPr/>
                </a:tc>
                <a:tc>
                  <a:txBody>
                    <a:bodyPr/>
                    <a:lstStyle/>
                    <a:p>
                      <a:pPr marL="0" marR="0">
                        <a:lnSpc>
                          <a:spcPct val="150000"/>
                        </a:lnSpc>
                        <a:spcBef>
                          <a:spcPts val="0"/>
                        </a:spcBef>
                        <a:spcAft>
                          <a:spcPts val="0"/>
                        </a:spcAft>
                      </a:pPr>
                      <a:r>
                        <a:rPr lang="en-US" sz="1800" i="1">
                          <a:effectLst/>
                        </a:rPr>
                        <a:t>Nêu nhan đề, tên tác giả và cảm xúc khái quát về bài thơ.</a:t>
                      </a:r>
                      <a:endParaRPr lang="en-US" sz="1800" i="1">
                        <a:solidFill>
                          <a:srgbClr val="000000"/>
                        </a:solidFill>
                        <a:effectLst/>
                        <a:latin typeface="Times New Roman" pitchFamily="18" charset="0"/>
                        <a:ea typeface="Calibri"/>
                        <a:cs typeface="Times New Roman" pitchFamily="18" charset="0"/>
                      </a:endParaRPr>
                    </a:p>
                  </a:txBody>
                  <a:tcPr marL="60257" marR="60257" marT="0" marB="0"/>
                </a:tc>
                <a:tc>
                  <a:txBody>
                    <a:bodyPr/>
                    <a:lstStyle/>
                    <a:p>
                      <a:pPr marL="0" marR="0" algn="ctr">
                        <a:lnSpc>
                          <a:spcPct val="150000"/>
                        </a:lnSpc>
                        <a:spcBef>
                          <a:spcPts val="0"/>
                        </a:spcBef>
                        <a:spcAft>
                          <a:spcPts val="600"/>
                        </a:spcAft>
                      </a:pPr>
                      <a:r>
                        <a:rPr lang="en-US" sz="1600">
                          <a:effectLst/>
                        </a:rPr>
                        <a:t> </a:t>
                      </a:r>
                      <a:endParaRPr lang="en-US" sz="1600">
                        <a:solidFill>
                          <a:srgbClr val="000000"/>
                        </a:solidFill>
                        <a:effectLst/>
                        <a:latin typeface="Times New Roman" pitchFamily="18" charset="0"/>
                        <a:ea typeface="Calibri"/>
                        <a:cs typeface="Times New Roman" pitchFamily="18" charset="0"/>
                      </a:endParaRPr>
                    </a:p>
                  </a:txBody>
                  <a:tcPr marL="60257" marR="60257" marT="0" marB="0"/>
                </a:tc>
              </a:tr>
              <a:tr h="597378">
                <a:tc rowSpan="3">
                  <a:txBody>
                    <a:bodyPr/>
                    <a:lstStyle/>
                    <a:p>
                      <a:pPr marL="0" marR="0" algn="ctr">
                        <a:lnSpc>
                          <a:spcPct val="150000"/>
                        </a:lnSpc>
                        <a:spcBef>
                          <a:spcPts val="600"/>
                        </a:spcBef>
                        <a:spcAft>
                          <a:spcPts val="0"/>
                        </a:spcAft>
                      </a:pPr>
                      <a:r>
                        <a:rPr lang="en-US" sz="1800" b="1">
                          <a:effectLst/>
                        </a:rPr>
                        <a:t>Thân đoạn</a:t>
                      </a:r>
                      <a:endParaRPr lang="en-US" sz="1800" b="1" i="1">
                        <a:solidFill>
                          <a:srgbClr val="FF0000"/>
                        </a:solidFill>
                        <a:effectLst/>
                        <a:latin typeface="Times New Roman" pitchFamily="18" charset="0"/>
                        <a:ea typeface="Calibri"/>
                        <a:cs typeface="Times New Roman" pitchFamily="18" charset="0"/>
                      </a:endParaRPr>
                    </a:p>
                  </a:txBody>
                  <a:tcPr marL="60257" marR="60257" marT="0" marB="0"/>
                </a:tc>
                <a:tc>
                  <a:txBody>
                    <a:bodyPr/>
                    <a:lstStyle/>
                    <a:p>
                      <a:pPr marL="0" marR="0">
                        <a:lnSpc>
                          <a:spcPct val="150000"/>
                        </a:lnSpc>
                        <a:spcBef>
                          <a:spcPts val="0"/>
                        </a:spcBef>
                        <a:spcAft>
                          <a:spcPts val="0"/>
                        </a:spcAft>
                      </a:pPr>
                      <a:r>
                        <a:rPr lang="en-US" sz="1800" i="1">
                          <a:effectLst/>
                        </a:rPr>
                        <a:t>Trình bày cảm xúc về bài thơ theo một trình tự hợp lí bằng một số câu</a:t>
                      </a:r>
                      <a:endParaRPr lang="en-US" sz="1800" i="1">
                        <a:solidFill>
                          <a:srgbClr val="000000"/>
                        </a:solidFill>
                        <a:effectLst/>
                        <a:latin typeface="Times New Roman" pitchFamily="18" charset="0"/>
                        <a:ea typeface="Calibri"/>
                        <a:cs typeface="Times New Roman" pitchFamily="18" charset="0"/>
                      </a:endParaRPr>
                    </a:p>
                  </a:txBody>
                  <a:tcPr marL="60257" marR="60257" marT="0" marB="0"/>
                </a:tc>
                <a:tc>
                  <a:txBody>
                    <a:bodyPr/>
                    <a:lstStyle/>
                    <a:p>
                      <a:pPr marL="0" marR="0" algn="ctr">
                        <a:lnSpc>
                          <a:spcPct val="150000"/>
                        </a:lnSpc>
                        <a:spcBef>
                          <a:spcPts val="0"/>
                        </a:spcBef>
                        <a:spcAft>
                          <a:spcPts val="600"/>
                        </a:spcAft>
                      </a:pPr>
                      <a:r>
                        <a:rPr lang="en-US" sz="1600">
                          <a:effectLst/>
                        </a:rPr>
                        <a:t> </a:t>
                      </a:r>
                      <a:endParaRPr lang="en-US" sz="1600">
                        <a:solidFill>
                          <a:srgbClr val="000000"/>
                        </a:solidFill>
                        <a:effectLst/>
                        <a:latin typeface="Times New Roman" pitchFamily="18" charset="0"/>
                        <a:ea typeface="Calibri"/>
                        <a:cs typeface="Times New Roman" pitchFamily="18" charset="0"/>
                      </a:endParaRPr>
                    </a:p>
                  </a:txBody>
                  <a:tcPr marL="60257" marR="60257" marT="0" marB="0"/>
                </a:tc>
              </a:tr>
              <a:tr h="597378">
                <a:tc vMerge="1">
                  <a:txBody>
                    <a:bodyPr/>
                    <a:lstStyle/>
                    <a:p>
                      <a:endParaRPr lang="en-US"/>
                    </a:p>
                  </a:txBody>
                  <a:tcPr/>
                </a:tc>
                <a:tc>
                  <a:txBody>
                    <a:bodyPr/>
                    <a:lstStyle/>
                    <a:p>
                      <a:pPr marL="0" marR="0">
                        <a:lnSpc>
                          <a:spcPct val="150000"/>
                        </a:lnSpc>
                        <a:spcBef>
                          <a:spcPts val="0"/>
                        </a:spcBef>
                        <a:spcAft>
                          <a:spcPts val="0"/>
                        </a:spcAft>
                      </a:pPr>
                      <a:r>
                        <a:rPr lang="en-US" sz="1800" i="1">
                          <a:effectLst/>
                        </a:rPr>
                        <a:t>Dẫn chứng bằng một số từ ngữ, hình ảnh gợi cảm xúc trong bài thơ</a:t>
                      </a:r>
                      <a:endParaRPr lang="en-US" sz="1800" i="1">
                        <a:solidFill>
                          <a:srgbClr val="000000"/>
                        </a:solidFill>
                        <a:effectLst/>
                        <a:latin typeface="Times New Roman" pitchFamily="18" charset="0"/>
                        <a:ea typeface="Calibri"/>
                        <a:cs typeface="Times New Roman" pitchFamily="18" charset="0"/>
                      </a:endParaRPr>
                    </a:p>
                  </a:txBody>
                  <a:tcPr marL="60257" marR="60257" marT="0" marB="0"/>
                </a:tc>
                <a:tc>
                  <a:txBody>
                    <a:bodyPr/>
                    <a:lstStyle/>
                    <a:p>
                      <a:pPr marL="0" marR="0" algn="ctr">
                        <a:lnSpc>
                          <a:spcPct val="150000"/>
                        </a:lnSpc>
                        <a:spcBef>
                          <a:spcPts val="0"/>
                        </a:spcBef>
                        <a:spcAft>
                          <a:spcPts val="600"/>
                        </a:spcAft>
                      </a:pPr>
                      <a:r>
                        <a:rPr lang="en-US" sz="1600">
                          <a:effectLst/>
                        </a:rPr>
                        <a:t> </a:t>
                      </a:r>
                      <a:endParaRPr lang="en-US" sz="1600">
                        <a:solidFill>
                          <a:srgbClr val="000000"/>
                        </a:solidFill>
                        <a:effectLst/>
                        <a:latin typeface="Times New Roman" pitchFamily="18" charset="0"/>
                        <a:ea typeface="Calibri"/>
                        <a:cs typeface="Times New Roman" pitchFamily="18" charset="0"/>
                      </a:endParaRPr>
                    </a:p>
                  </a:txBody>
                  <a:tcPr marL="60257" marR="60257" marT="0" marB="0"/>
                </a:tc>
              </a:tr>
              <a:tr h="597378">
                <a:tc vMerge="1">
                  <a:txBody>
                    <a:bodyPr/>
                    <a:lstStyle/>
                    <a:p>
                      <a:endParaRPr lang="en-US"/>
                    </a:p>
                  </a:txBody>
                  <a:tcPr/>
                </a:tc>
                <a:tc>
                  <a:txBody>
                    <a:bodyPr/>
                    <a:lstStyle/>
                    <a:p>
                      <a:pPr marL="0" marR="0">
                        <a:lnSpc>
                          <a:spcPct val="150000"/>
                        </a:lnSpc>
                        <a:spcBef>
                          <a:spcPts val="0"/>
                        </a:spcBef>
                        <a:spcAft>
                          <a:spcPts val="0"/>
                        </a:spcAft>
                      </a:pPr>
                      <a:r>
                        <a:rPr lang="en-US" sz="1800" i="1">
                          <a:effectLst/>
                        </a:rPr>
                        <a:t>Sử dụng một số từ ngữ để tạo sự liên kết chặt chẽ giữa các câu</a:t>
                      </a:r>
                      <a:endParaRPr lang="en-US" sz="1800" i="1">
                        <a:solidFill>
                          <a:srgbClr val="000000"/>
                        </a:solidFill>
                        <a:effectLst/>
                        <a:latin typeface="Times New Roman" pitchFamily="18" charset="0"/>
                        <a:ea typeface="Calibri"/>
                        <a:cs typeface="Times New Roman" pitchFamily="18" charset="0"/>
                      </a:endParaRPr>
                    </a:p>
                  </a:txBody>
                  <a:tcPr marL="60257" marR="60257" marT="0" marB="0"/>
                </a:tc>
                <a:tc>
                  <a:txBody>
                    <a:bodyPr/>
                    <a:lstStyle/>
                    <a:p>
                      <a:pPr marL="0" marR="0" algn="ctr">
                        <a:lnSpc>
                          <a:spcPct val="150000"/>
                        </a:lnSpc>
                        <a:spcBef>
                          <a:spcPts val="0"/>
                        </a:spcBef>
                        <a:spcAft>
                          <a:spcPts val="600"/>
                        </a:spcAft>
                      </a:pPr>
                      <a:r>
                        <a:rPr lang="en-US" sz="1600">
                          <a:effectLst/>
                        </a:rPr>
                        <a:t> </a:t>
                      </a:r>
                      <a:endParaRPr lang="en-US" sz="1600">
                        <a:solidFill>
                          <a:srgbClr val="000000"/>
                        </a:solidFill>
                        <a:effectLst/>
                        <a:latin typeface="Times New Roman" pitchFamily="18" charset="0"/>
                        <a:ea typeface="Calibri"/>
                        <a:cs typeface="Times New Roman" pitchFamily="18" charset="0"/>
                      </a:endParaRPr>
                    </a:p>
                  </a:txBody>
                  <a:tcPr marL="60257" marR="60257" marT="0" marB="0"/>
                </a:tc>
              </a:tr>
              <a:tr h="597378">
                <a:tc rowSpan="2">
                  <a:txBody>
                    <a:bodyPr/>
                    <a:lstStyle/>
                    <a:p>
                      <a:pPr marL="0" marR="0" algn="ctr">
                        <a:lnSpc>
                          <a:spcPct val="150000"/>
                        </a:lnSpc>
                        <a:spcBef>
                          <a:spcPts val="600"/>
                        </a:spcBef>
                        <a:spcAft>
                          <a:spcPts val="0"/>
                        </a:spcAft>
                      </a:pPr>
                      <a:r>
                        <a:rPr lang="en-US" sz="1800" b="1">
                          <a:effectLst/>
                        </a:rPr>
                        <a:t>Kết đoạn</a:t>
                      </a:r>
                      <a:endParaRPr lang="en-US" sz="1800" b="1" i="1">
                        <a:solidFill>
                          <a:srgbClr val="FF0000"/>
                        </a:solidFill>
                        <a:effectLst/>
                        <a:latin typeface="Times New Roman" pitchFamily="18" charset="0"/>
                        <a:ea typeface="Calibri"/>
                        <a:cs typeface="Times New Roman" pitchFamily="18" charset="0"/>
                      </a:endParaRPr>
                    </a:p>
                  </a:txBody>
                  <a:tcPr marL="60257" marR="60257" marT="0" marB="0"/>
                </a:tc>
                <a:tc>
                  <a:txBody>
                    <a:bodyPr/>
                    <a:lstStyle/>
                    <a:p>
                      <a:pPr marL="0" marR="0">
                        <a:lnSpc>
                          <a:spcPct val="150000"/>
                        </a:lnSpc>
                        <a:spcBef>
                          <a:spcPts val="0"/>
                        </a:spcBef>
                        <a:spcAft>
                          <a:spcPts val="0"/>
                        </a:spcAft>
                      </a:pPr>
                      <a:r>
                        <a:rPr lang="en-US" sz="1800" i="1">
                          <a:effectLst/>
                        </a:rPr>
                        <a:t>Khẳng định lại cảm xúc và ý nghĩa của bài thơ với bản thân</a:t>
                      </a:r>
                      <a:endParaRPr lang="en-US" sz="1800" i="1">
                        <a:solidFill>
                          <a:srgbClr val="000000"/>
                        </a:solidFill>
                        <a:effectLst/>
                        <a:latin typeface="Times New Roman" pitchFamily="18" charset="0"/>
                        <a:ea typeface="Calibri"/>
                        <a:cs typeface="Times New Roman" pitchFamily="18" charset="0"/>
                      </a:endParaRPr>
                    </a:p>
                  </a:txBody>
                  <a:tcPr marL="60257" marR="60257" marT="0" marB="0"/>
                </a:tc>
                <a:tc>
                  <a:txBody>
                    <a:bodyPr/>
                    <a:lstStyle/>
                    <a:p>
                      <a:pPr marL="0" marR="0" algn="ctr">
                        <a:lnSpc>
                          <a:spcPct val="150000"/>
                        </a:lnSpc>
                        <a:spcBef>
                          <a:spcPts val="0"/>
                        </a:spcBef>
                        <a:spcAft>
                          <a:spcPts val="600"/>
                        </a:spcAft>
                      </a:pPr>
                      <a:r>
                        <a:rPr lang="en-US" sz="1600">
                          <a:effectLst/>
                        </a:rPr>
                        <a:t> </a:t>
                      </a:r>
                      <a:endParaRPr lang="en-US" sz="1600">
                        <a:solidFill>
                          <a:srgbClr val="000000"/>
                        </a:solidFill>
                        <a:effectLst/>
                        <a:latin typeface="Times New Roman" pitchFamily="18" charset="0"/>
                        <a:ea typeface="Calibri"/>
                        <a:cs typeface="Times New Roman" pitchFamily="18" charset="0"/>
                      </a:endParaRPr>
                    </a:p>
                  </a:txBody>
                  <a:tcPr marL="60257" marR="60257" marT="0" marB="0"/>
                </a:tc>
              </a:tr>
              <a:tr h="391141">
                <a:tc vMerge="1">
                  <a:txBody>
                    <a:bodyPr/>
                    <a:lstStyle/>
                    <a:p>
                      <a:endParaRPr lang="en-US"/>
                    </a:p>
                  </a:txBody>
                  <a:tcPr/>
                </a:tc>
                <a:tc>
                  <a:txBody>
                    <a:bodyPr/>
                    <a:lstStyle/>
                    <a:p>
                      <a:pPr marL="0" marR="0">
                        <a:lnSpc>
                          <a:spcPct val="150000"/>
                        </a:lnSpc>
                        <a:spcBef>
                          <a:spcPts val="0"/>
                        </a:spcBef>
                        <a:spcAft>
                          <a:spcPts val="0"/>
                        </a:spcAft>
                      </a:pPr>
                      <a:r>
                        <a:rPr lang="en-US" sz="1800" i="1">
                          <a:effectLst/>
                        </a:rPr>
                        <a:t>Kết đoạn bằng dấu câu dùng để ngắt đoạn</a:t>
                      </a:r>
                      <a:endParaRPr lang="en-US" sz="1800" i="1">
                        <a:solidFill>
                          <a:srgbClr val="000000"/>
                        </a:solidFill>
                        <a:effectLst/>
                        <a:latin typeface="Times New Roman" pitchFamily="18" charset="0"/>
                        <a:ea typeface="Calibri"/>
                        <a:cs typeface="Times New Roman" pitchFamily="18" charset="0"/>
                      </a:endParaRPr>
                    </a:p>
                  </a:txBody>
                  <a:tcPr marL="60257" marR="60257" marT="0" marB="0"/>
                </a:tc>
                <a:tc>
                  <a:txBody>
                    <a:bodyPr/>
                    <a:lstStyle/>
                    <a:p>
                      <a:pPr marL="0" marR="0" algn="ctr">
                        <a:lnSpc>
                          <a:spcPct val="150000"/>
                        </a:lnSpc>
                        <a:spcBef>
                          <a:spcPts val="0"/>
                        </a:spcBef>
                        <a:spcAft>
                          <a:spcPts val="600"/>
                        </a:spcAft>
                      </a:pPr>
                      <a:r>
                        <a:rPr lang="en-US" sz="1600">
                          <a:effectLst/>
                        </a:rPr>
                        <a:t> </a:t>
                      </a:r>
                      <a:endParaRPr lang="en-US" sz="1600">
                        <a:solidFill>
                          <a:srgbClr val="000000"/>
                        </a:solidFill>
                        <a:effectLst/>
                        <a:latin typeface="Times New Roman" pitchFamily="18" charset="0"/>
                        <a:ea typeface="Calibri"/>
                        <a:cs typeface="Times New Roman" pitchFamily="18" charset="0"/>
                      </a:endParaRPr>
                    </a:p>
                  </a:txBody>
                  <a:tcPr marL="60257" marR="60257" marT="0" marB="0"/>
                </a:tc>
              </a:tr>
            </a:tbl>
          </a:graphicData>
        </a:graphic>
      </p:graphicFrame>
    </p:spTree>
    <p:extLst>
      <p:ext uri="{BB962C8B-B14F-4D97-AF65-F5344CB8AC3E}">
        <p14:creationId xmlns:p14="http://schemas.microsoft.com/office/powerpoint/2010/main" xmlns="" val="2321022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028" y="0"/>
            <a:ext cx="9139943" cy="6858000"/>
          </a:xfrm>
          <a:prstGeom prst="rect">
            <a:avLst/>
          </a:prstGeom>
        </p:spPr>
      </p:pic>
      <p:sp>
        <p:nvSpPr>
          <p:cNvPr id="2" name="Title 1"/>
          <p:cNvSpPr>
            <a:spLocks noGrp="1"/>
          </p:cNvSpPr>
          <p:nvPr>
            <p:ph type="title"/>
          </p:nvPr>
        </p:nvSpPr>
        <p:spPr>
          <a:xfrm>
            <a:off x="533400" y="1143000"/>
            <a:ext cx="8229600" cy="1143000"/>
          </a:xfrm>
        </p:spPr>
        <p:txBody>
          <a:bodyPr>
            <a:noAutofit/>
          </a:bodyPr>
          <a:lstStyle/>
          <a:p>
            <a:r>
              <a:rPr lang="en-US" sz="3200" b="1" i="1">
                <a:solidFill>
                  <a:srgbClr val="FF0000"/>
                </a:solidFill>
                <a:latin typeface="Times New Roman" pitchFamily="18" charset="0"/>
                <a:cs typeface="Times New Roman" pitchFamily="18" charset="0"/>
              </a:rPr>
              <a:t>Viết đoạn văn (khoảng 200 chữ )ghi lại cảm xúc một bài thơ mà em </a:t>
            </a:r>
            <a:r>
              <a:rPr lang="en-US" sz="3200" b="1" i="1" smtClean="0">
                <a:solidFill>
                  <a:srgbClr val="FF0000"/>
                </a:solidFill>
                <a:latin typeface="Times New Roman" pitchFamily="18" charset="0"/>
                <a:cs typeface="Times New Roman" pitchFamily="18" charset="0"/>
              </a:rPr>
              <a:t>thích</a:t>
            </a:r>
            <a:r>
              <a:rPr lang="en-US" sz="3200">
                <a:latin typeface="Times New Roman" pitchFamily="18" charset="0"/>
                <a:cs typeface="Times New Roman" pitchFamily="18" charset="0"/>
              </a:rPr>
              <a:t/>
            </a:r>
            <a:br>
              <a:rPr lang="en-US" sz="3200">
                <a:latin typeface="Times New Roman" pitchFamily="18" charset="0"/>
                <a:cs typeface="Times New Roman" pitchFamily="18" charset="0"/>
              </a:rPr>
            </a:br>
            <a:endParaRPr lang="en-US" sz="3200">
              <a:latin typeface="Times New Roman" pitchFamily="18" charset="0"/>
              <a:cs typeface="Times New Roman" pitchFamily="18" charset="0"/>
            </a:endParaRPr>
          </a:p>
        </p:txBody>
      </p:sp>
      <p:sp>
        <p:nvSpPr>
          <p:cNvPr id="4" name="TextBox 3"/>
          <p:cNvSpPr txBox="1"/>
          <p:nvPr/>
        </p:nvSpPr>
        <p:spPr>
          <a:xfrm>
            <a:off x="1905000" y="154506"/>
            <a:ext cx="5618205" cy="646331"/>
          </a:xfrm>
          <a:prstGeom prst="rect">
            <a:avLst/>
          </a:prstGeom>
          <a:noFill/>
        </p:spPr>
        <p:txBody>
          <a:bodyPr wrap="none" rtlCol="0">
            <a:spAutoFit/>
          </a:bodyPr>
          <a:lstStyle/>
          <a:p>
            <a:r>
              <a:rPr lang="en-US" sz="3600" b="1" smtClean="0">
                <a:solidFill>
                  <a:schemeClr val="accent1"/>
                </a:solidFill>
                <a:latin typeface="Times New Roman" pitchFamily="18" charset="0"/>
                <a:cs typeface="Times New Roman" pitchFamily="18" charset="0"/>
              </a:rPr>
              <a:t>HOẠT ĐỘNG VẬN DỤNG</a:t>
            </a:r>
            <a:endParaRPr lang="en-US" sz="3600" b="1">
              <a:solidFill>
                <a:schemeClr val="accent1"/>
              </a:solidFill>
              <a:latin typeface="Times New Roman" pitchFamily="18" charset="0"/>
              <a:cs typeface="Times New Roman" pitchFamily="18" charset="0"/>
            </a:endParaRPr>
          </a:p>
        </p:txBody>
      </p:sp>
      <p:sp>
        <p:nvSpPr>
          <p:cNvPr id="5" name="TextBox 4"/>
          <p:cNvSpPr txBox="1"/>
          <p:nvPr/>
        </p:nvSpPr>
        <p:spPr>
          <a:xfrm>
            <a:off x="886669" y="2280746"/>
            <a:ext cx="7265413" cy="1938992"/>
          </a:xfrm>
          <a:prstGeom prst="rect">
            <a:avLst/>
          </a:prstGeom>
          <a:noFill/>
        </p:spPr>
        <p:txBody>
          <a:bodyPr wrap="square" rtlCol="0">
            <a:spAutoFit/>
          </a:bodyPr>
          <a:lstStyle/>
          <a:p>
            <a:r>
              <a:rPr lang="en-US" sz="2400" b="1" smtClean="0">
                <a:solidFill>
                  <a:srgbClr val="FF0000"/>
                </a:solidFill>
                <a:latin typeface="Times New Roman" pitchFamily="18" charset="0"/>
                <a:cs typeface="Times New Roman" pitchFamily="18" charset="0"/>
              </a:rPr>
              <a:t>Yêu cầu: </a:t>
            </a:r>
          </a:p>
          <a:p>
            <a:r>
              <a:rPr lang="en-US" sz="2400" smtClean="0"/>
              <a:t>-    Viết đúng cấu trúc đoạn văn.</a:t>
            </a:r>
          </a:p>
          <a:p>
            <a:pPr marL="285750" indent="-285750">
              <a:buFontTx/>
              <a:buChar char="-"/>
            </a:pPr>
            <a:r>
              <a:rPr lang="en-US" sz="2400" smtClean="0"/>
              <a:t>Đoạn văn mạch lạc, đảm bảo yêu cầu về nội dung và hình thức.</a:t>
            </a:r>
          </a:p>
          <a:p>
            <a:pPr marL="285750" indent="-285750">
              <a:buFontTx/>
              <a:buChar char="-"/>
            </a:pPr>
            <a:r>
              <a:rPr lang="en-US" sz="2400" smtClean="0"/>
              <a:t>Chia sẻ được cảm xúc của bản thân mình.</a:t>
            </a:r>
            <a:endParaRPr lang="en-US" sz="2400"/>
          </a:p>
        </p:txBody>
      </p:sp>
      <p:sp>
        <p:nvSpPr>
          <p:cNvPr id="6" name="TextBox 5"/>
          <p:cNvSpPr txBox="1"/>
          <p:nvPr/>
        </p:nvSpPr>
        <p:spPr>
          <a:xfrm>
            <a:off x="865648" y="4343400"/>
            <a:ext cx="6934200" cy="1200329"/>
          </a:xfrm>
          <a:prstGeom prst="rect">
            <a:avLst/>
          </a:prstGeom>
          <a:noFill/>
        </p:spPr>
        <p:txBody>
          <a:bodyPr wrap="square" rtlCol="0">
            <a:spAutoFit/>
          </a:bodyPr>
          <a:lstStyle/>
          <a:p>
            <a:r>
              <a:rPr lang="en-US" sz="2400" b="1" smtClean="0">
                <a:solidFill>
                  <a:srgbClr val="FF0000"/>
                </a:solidFill>
                <a:latin typeface="Times New Roman" pitchFamily="18" charset="0"/>
                <a:cs typeface="Times New Roman" pitchFamily="18" charset="0"/>
              </a:rPr>
              <a:t>Dặn dò: </a:t>
            </a:r>
          </a:p>
          <a:p>
            <a:r>
              <a:rPr lang="en-US" sz="2400" b="1">
                <a:solidFill>
                  <a:srgbClr val="FF0000"/>
                </a:solidFill>
              </a:rPr>
              <a:t> </a:t>
            </a:r>
            <a:r>
              <a:rPr lang="en-US" sz="2400" b="1" smtClean="0">
                <a:solidFill>
                  <a:srgbClr val="FF0000"/>
                </a:solidFill>
              </a:rPr>
              <a:t>      </a:t>
            </a:r>
            <a:r>
              <a:rPr lang="en-US" sz="2400" smtClean="0"/>
              <a:t>Đọc và chuẩn bị đề tài thảo luận: </a:t>
            </a:r>
            <a:r>
              <a:rPr lang="en-US" sz="2400" i="1" u="sng" smtClean="0">
                <a:solidFill>
                  <a:srgbClr val="FF0000"/>
                </a:solidFill>
              </a:rPr>
              <a:t>Làm thế nào để mọi người trong gia đình hiểu và yêu thương nhau?</a:t>
            </a:r>
            <a:endParaRPr lang="en-US" sz="2400" i="1" u="sng">
              <a:solidFill>
                <a:srgbClr val="FF0000"/>
              </a:solidFill>
            </a:endParaRPr>
          </a:p>
        </p:txBody>
      </p:sp>
    </p:spTree>
    <p:extLst>
      <p:ext uri="{BB962C8B-B14F-4D97-AF65-F5344CB8AC3E}">
        <p14:creationId xmlns:p14="http://schemas.microsoft.com/office/powerpoint/2010/main" xmlns="" val="3585712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5" name="TextBox 4"/>
          <p:cNvSpPr txBox="1">
            <a:spLocks noChangeArrowheads="1"/>
          </p:cNvSpPr>
          <p:nvPr/>
        </p:nvSpPr>
        <p:spPr bwMode="auto">
          <a:xfrm>
            <a:off x="381000" y="2351782"/>
            <a:ext cx="845820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800">
                <a:solidFill>
                  <a:schemeClr val="tx1"/>
                </a:solidFill>
                <a:latin typeface="Arial" pitchFamily="34" charset="0"/>
              </a:defRPr>
            </a:lvl1pPr>
            <a:lvl2pPr marL="742950" indent="-285750" eaLnBrk="0" hangingPunct="0">
              <a:defRPr sz="2800">
                <a:solidFill>
                  <a:schemeClr val="tx1"/>
                </a:solidFill>
                <a:latin typeface="Arial" pitchFamily="34" charset="0"/>
              </a:defRPr>
            </a:lvl2pPr>
            <a:lvl3pPr marL="1143000" indent="-228600" eaLnBrk="0" hangingPunct="0">
              <a:defRPr sz="2800">
                <a:solidFill>
                  <a:schemeClr val="tx1"/>
                </a:solidFill>
                <a:latin typeface="Arial" pitchFamily="34" charset="0"/>
              </a:defRPr>
            </a:lvl3pPr>
            <a:lvl4pPr marL="1600200" indent="-228600" eaLnBrk="0" hangingPunct="0">
              <a:defRPr sz="2800">
                <a:solidFill>
                  <a:schemeClr val="tx1"/>
                </a:solidFill>
                <a:latin typeface="Arial" pitchFamily="34" charset="0"/>
              </a:defRPr>
            </a:lvl4pPr>
            <a:lvl5pPr marL="2057400" indent="-228600" eaLnBrk="0" hangingPunct="0">
              <a:defRPr sz="2800">
                <a:solidFill>
                  <a:schemeClr val="tx1"/>
                </a:solidFill>
                <a:latin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defRPr>
            </a:lvl9pPr>
          </a:lstStyle>
          <a:p>
            <a:pPr algn="ctr" eaLnBrk="1" hangingPunct="1"/>
            <a:r>
              <a:rPr lang="en-US" sz="3200" b="1">
                <a:solidFill>
                  <a:srgbClr val="FF0000"/>
                </a:solidFill>
              </a:rPr>
              <a:t>KÍNH CHÚC QUÝ THẦY CÔ GIÁO MẠNH KHỎE, CHÚC CÁC EM HỌC GIỎI!</a:t>
            </a:r>
          </a:p>
        </p:txBody>
      </p:sp>
      <p:pic>
        <p:nvPicPr>
          <p:cNvPr id="6" name="Picture 114" descr="mouse3"/>
          <p:cNvPicPr>
            <a:picLocks noChangeAspect="1" noChangeArrowheads="1" noCrop="1"/>
          </p:cNvPicPr>
          <p:nvPr/>
        </p:nvPicPr>
        <p:blipFill>
          <a:blip r:embed="rId3">
            <a:lum bright="-6000" contrast="30000"/>
            <a:extLst>
              <a:ext uri="{28A0092B-C50C-407E-A947-70E740481C1C}">
                <a14:useLocalDpi xmlns:a14="http://schemas.microsoft.com/office/drawing/2010/main" xmlns="" val="0"/>
              </a:ext>
            </a:extLst>
          </a:blip>
          <a:srcRect/>
          <a:stretch>
            <a:fillRect/>
          </a:stretch>
        </p:blipFill>
        <p:spPr bwMode="auto">
          <a:xfrm>
            <a:off x="204087" y="3475968"/>
            <a:ext cx="1888243" cy="15532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14" descr="mouse3"/>
          <p:cNvPicPr>
            <a:picLocks noChangeAspect="1" noChangeArrowheads="1" noCrop="1"/>
          </p:cNvPicPr>
          <p:nvPr/>
        </p:nvPicPr>
        <p:blipFill>
          <a:blip r:embed="rId3">
            <a:lum bright="-6000" contrast="30000"/>
            <a:extLst>
              <a:ext uri="{28A0092B-C50C-407E-A947-70E740481C1C}">
                <a14:useLocalDpi xmlns:a14="http://schemas.microsoft.com/office/drawing/2010/main" xmlns="" val="0"/>
              </a:ext>
            </a:extLst>
          </a:blip>
          <a:srcRect/>
          <a:stretch>
            <a:fillRect/>
          </a:stretch>
        </p:blipFill>
        <p:spPr bwMode="auto">
          <a:xfrm flipH="1">
            <a:off x="6968359" y="3571875"/>
            <a:ext cx="2175641" cy="1457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5482627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40"/>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142" name="Google Shape;142;p24"/>
          <p:cNvSpPr txBox="1">
            <a:spLocks noGrp="1"/>
          </p:cNvSpPr>
          <p:nvPr>
            <p:ph type="subTitle" idx="1"/>
          </p:nvPr>
        </p:nvSpPr>
        <p:spPr>
          <a:xfrm flipH="1">
            <a:off x="1760739" y="1747822"/>
            <a:ext cx="5859261" cy="2443178"/>
          </a:xfrm>
          <a:prstGeom prst="rect">
            <a:avLst/>
          </a:prstGeom>
        </p:spPr>
        <p:txBody>
          <a:bodyPr spcFirstLastPara="1" wrap="square" lIns="91425" tIns="91425" rIns="91425" bIns="91425" anchor="t" anchorCtr="0">
            <a:noAutofit/>
          </a:bodyPr>
          <a:lstStyle/>
          <a:p>
            <a:pPr eaLnBrk="1" hangingPunct="1"/>
            <a:r>
              <a:rPr lang="en-US" sz="4000" b="1">
                <a:solidFill>
                  <a:srgbClr val="FF0000"/>
                </a:solidFill>
                <a:latin typeface="Calibri" pitchFamily="34" charset="0"/>
              </a:rPr>
              <a:t>VIẾT ĐOẠN VĂN GHI </a:t>
            </a:r>
            <a:r>
              <a:rPr lang="en-US" sz="4000" b="1" smtClean="0">
                <a:solidFill>
                  <a:srgbClr val="FF0000"/>
                </a:solidFill>
                <a:latin typeface="Calibri" pitchFamily="34" charset="0"/>
              </a:rPr>
              <a:t>LẠI </a:t>
            </a:r>
          </a:p>
          <a:p>
            <a:pPr eaLnBrk="1" hangingPunct="1"/>
            <a:r>
              <a:rPr lang="en-US" sz="4000" b="1" smtClean="0">
                <a:solidFill>
                  <a:srgbClr val="FF0000"/>
                </a:solidFill>
                <a:latin typeface="Calibri" pitchFamily="34" charset="0"/>
              </a:rPr>
              <a:t>CẢM </a:t>
            </a:r>
            <a:r>
              <a:rPr lang="en-US" sz="4000" b="1">
                <a:solidFill>
                  <a:srgbClr val="FF0000"/>
                </a:solidFill>
                <a:latin typeface="Calibri" pitchFamily="34" charset="0"/>
              </a:rPr>
              <a:t>XÚC MỘT BÀI THƠ</a:t>
            </a:r>
            <a:endParaRPr lang="en-US" sz="4000" b="1" dirty="0">
              <a:solidFill>
                <a:srgbClr val="FF0000"/>
              </a:solidFill>
              <a:latin typeface="Calibri" pitchFamily="34" charset="0"/>
            </a:endParaRPr>
          </a:p>
        </p:txBody>
      </p:sp>
      <p:sp>
        <p:nvSpPr>
          <p:cNvPr id="143" name="Google Shape;143;p24"/>
          <p:cNvSpPr txBox="1">
            <a:spLocks noGrp="1"/>
          </p:cNvSpPr>
          <p:nvPr>
            <p:ph type="ctrTitle"/>
          </p:nvPr>
        </p:nvSpPr>
        <p:spPr>
          <a:xfrm>
            <a:off x="1389302" y="528865"/>
            <a:ext cx="6302100" cy="770400"/>
          </a:xfrm>
          <a:prstGeom prst="rect">
            <a:avLst/>
          </a:prstGeom>
        </p:spPr>
        <p:txBody>
          <a:bodyPr spcFirstLastPara="1" wrap="square" lIns="91425" tIns="91425" rIns="91425" bIns="91425" anchor="b" anchorCtr="0">
            <a:noAutofit/>
          </a:bodyPr>
          <a:lstStyle/>
          <a:p>
            <a:pPr lvl="0"/>
            <a:r>
              <a:rPr lang="en-US" sz="4800" b="1">
                <a:solidFill>
                  <a:schemeClr val="tx1"/>
                </a:solidFill>
                <a:latin typeface="Calibri" pitchFamily="34" charset="0"/>
              </a:rPr>
              <a:t>HOẠT ĐỘNG VIẾT</a:t>
            </a:r>
            <a:endParaRPr sz="4800">
              <a:solidFill>
                <a:schemeClr val="tx1"/>
              </a:solidFill>
              <a:latin typeface="Calibri" pitchFamily="34" charset="0"/>
              <a:cs typeface="Times New Roman" pitchFamily="18" charset="0"/>
            </a:endParaRPr>
          </a:p>
        </p:txBody>
      </p:sp>
      <p:pic>
        <p:nvPicPr>
          <p:cNvPr id="144" name="Google Shape;144;p24"/>
          <p:cNvPicPr preferRelativeResize="0"/>
          <p:nvPr/>
        </p:nvPicPr>
        <p:blipFill rotWithShape="1">
          <a:blip r:embed="rId4" cstate="print">
            <a:alphaModFix/>
          </a:blip>
          <a:srcRect l="-9482" t="-16507" r="-9494" b="-16507"/>
          <a:stretch/>
        </p:blipFill>
        <p:spPr>
          <a:xfrm rot="-5400000">
            <a:off x="6767555" y="2742156"/>
            <a:ext cx="755767" cy="518625"/>
          </a:xfrm>
          <a:prstGeom prst="rect">
            <a:avLst/>
          </a:prstGeom>
          <a:noFill/>
          <a:ln>
            <a:noFill/>
          </a:ln>
        </p:spPr>
      </p:pic>
      <p:pic>
        <p:nvPicPr>
          <p:cNvPr id="145" name="Google Shape;145;p24"/>
          <p:cNvPicPr preferRelativeResize="0"/>
          <p:nvPr/>
        </p:nvPicPr>
        <p:blipFill rotWithShape="1">
          <a:blip r:embed="rId5" cstate="print">
            <a:alphaModFix/>
          </a:blip>
          <a:srcRect l="16195" t="-16508" r="-9487" b="58236"/>
          <a:stretch/>
        </p:blipFill>
        <p:spPr>
          <a:xfrm rot="-5400000">
            <a:off x="6857038" y="2672312"/>
            <a:ext cx="406100" cy="155674"/>
          </a:xfrm>
          <a:prstGeom prst="rect">
            <a:avLst/>
          </a:prstGeom>
          <a:noFill/>
          <a:ln>
            <a:noFill/>
          </a:ln>
        </p:spPr>
      </p:pic>
      <p:pic>
        <p:nvPicPr>
          <p:cNvPr id="146" name="Google Shape;146;p24"/>
          <p:cNvPicPr preferRelativeResize="0"/>
          <p:nvPr/>
        </p:nvPicPr>
        <p:blipFill rotWithShape="1">
          <a:blip r:embed="rId6" cstate="print">
            <a:alphaModFix/>
          </a:blip>
          <a:srcRect l="-3466" t="-15946" b="32717"/>
          <a:stretch/>
        </p:blipFill>
        <p:spPr>
          <a:xfrm>
            <a:off x="5473301" y="6190455"/>
            <a:ext cx="3268173" cy="667547"/>
          </a:xfrm>
          <a:prstGeom prst="rect">
            <a:avLst/>
          </a:prstGeom>
          <a:noFill/>
          <a:ln>
            <a:noFill/>
          </a:ln>
        </p:spPr>
      </p:pic>
      <p:pic>
        <p:nvPicPr>
          <p:cNvPr id="149" name="Google Shape;149;p24"/>
          <p:cNvPicPr preferRelativeResize="0"/>
          <p:nvPr/>
        </p:nvPicPr>
        <p:blipFill rotWithShape="1">
          <a:blip r:embed="rId5" cstate="print">
            <a:alphaModFix/>
          </a:blip>
          <a:srcRect l="16195" t="-16508" r="-9487" b="58236"/>
          <a:stretch/>
        </p:blipFill>
        <p:spPr>
          <a:xfrm rot="5400000" flipH="1">
            <a:off x="2554063" y="4710846"/>
            <a:ext cx="406100" cy="155674"/>
          </a:xfrm>
          <a:prstGeom prst="rect">
            <a:avLst/>
          </a:prstGeom>
          <a:noFill/>
          <a:ln>
            <a:noFill/>
          </a:ln>
        </p:spPr>
      </p:pic>
      <p:pic>
        <p:nvPicPr>
          <p:cNvPr id="150" name="Google Shape;150;p24"/>
          <p:cNvPicPr preferRelativeResize="0"/>
          <p:nvPr/>
        </p:nvPicPr>
        <p:blipFill rotWithShape="1">
          <a:blip r:embed="rId7" cstate="print">
            <a:alphaModFix/>
          </a:blip>
          <a:srcRect/>
          <a:stretch/>
        </p:blipFill>
        <p:spPr>
          <a:xfrm rot="10800000">
            <a:off x="240889" y="2570333"/>
            <a:ext cx="1304600" cy="2015300"/>
          </a:xfrm>
          <a:prstGeom prst="rect">
            <a:avLst/>
          </a:prstGeom>
          <a:noFill/>
          <a:ln>
            <a:noFill/>
          </a:ln>
        </p:spPr>
      </p:pic>
      <p:pic>
        <p:nvPicPr>
          <p:cNvPr id="151" name="Google Shape;151;p24"/>
          <p:cNvPicPr preferRelativeResize="0"/>
          <p:nvPr/>
        </p:nvPicPr>
        <p:blipFill rotWithShape="1">
          <a:blip r:embed="rId8">
            <a:alphaModFix/>
          </a:blip>
          <a:srcRect l="-8262" t="-11440" r="-8274" b="-11440"/>
          <a:stretch/>
        </p:blipFill>
        <p:spPr>
          <a:xfrm rot="10800000">
            <a:off x="7563618" y="630467"/>
            <a:ext cx="998850" cy="820233"/>
          </a:xfrm>
          <a:prstGeom prst="rect">
            <a:avLst/>
          </a:prstGeom>
          <a:noFill/>
          <a:ln>
            <a:noFill/>
          </a:ln>
        </p:spPr>
      </p:pic>
      <p:pic>
        <p:nvPicPr>
          <p:cNvPr id="152" name="Google Shape;152;p24"/>
          <p:cNvPicPr preferRelativeResize="0"/>
          <p:nvPr/>
        </p:nvPicPr>
        <p:blipFill rotWithShape="1">
          <a:blip r:embed="rId9" cstate="print">
            <a:alphaModFix/>
          </a:blip>
          <a:srcRect l="-9339" t="-12878" r="-9327" b="-12891"/>
          <a:stretch/>
        </p:blipFill>
        <p:spPr>
          <a:xfrm rot="10800000">
            <a:off x="7399445" y="1933077"/>
            <a:ext cx="663599" cy="887700"/>
          </a:xfrm>
          <a:prstGeom prst="rect">
            <a:avLst/>
          </a:prstGeom>
          <a:noFill/>
          <a:ln>
            <a:noFill/>
          </a:ln>
        </p:spPr>
      </p:pic>
      <p:sp>
        <p:nvSpPr>
          <p:cNvPr id="15" name="TextBox 14"/>
          <p:cNvSpPr txBox="1"/>
          <p:nvPr/>
        </p:nvSpPr>
        <p:spPr>
          <a:xfrm>
            <a:off x="278744" y="1941493"/>
            <a:ext cx="1017010" cy="954107"/>
          </a:xfrm>
          <a:prstGeom prst="rect">
            <a:avLst/>
          </a:prstGeom>
          <a:noFill/>
        </p:spPr>
        <p:txBody>
          <a:bodyPr wrap="none" rtlCol="0">
            <a:spAutoFit/>
          </a:bodyPr>
          <a:lstStyle/>
          <a:p>
            <a:r>
              <a:rPr lang="en-US" sz="2800" b="1" i="1" smtClean="0">
                <a:solidFill>
                  <a:srgbClr val="FF0000"/>
                </a:solidFill>
                <a:latin typeface="Calibri" pitchFamily="34" charset="0"/>
              </a:rPr>
              <a:t>Tuần:</a:t>
            </a:r>
          </a:p>
          <a:p>
            <a:r>
              <a:rPr lang="en-US" sz="2800" b="1" i="1" smtClean="0">
                <a:solidFill>
                  <a:srgbClr val="FF0000"/>
                </a:solidFill>
                <a:latin typeface="Calibri" pitchFamily="34" charset="0"/>
              </a:rPr>
              <a:t>Tiết:</a:t>
            </a:r>
            <a:endParaRPr lang="en-US" sz="2800" b="1" i="1">
              <a:solidFill>
                <a:srgbClr val="FF0000"/>
              </a:solidFill>
              <a:latin typeface="Calibri" pitchFamily="34" charset="0"/>
            </a:endParaRPr>
          </a:p>
        </p:txBody>
      </p:sp>
    </p:spTree>
    <p:extLst>
      <p:ext uri="{BB962C8B-B14F-4D97-AF65-F5344CB8AC3E}">
        <p14:creationId xmlns:p14="http://schemas.microsoft.com/office/powerpoint/2010/main" xmlns="" val="40389241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0"/>
            <a:ext cx="9157693" cy="6858000"/>
          </a:xfrm>
          <a:prstGeom prst="rect">
            <a:avLst/>
          </a:prstGeom>
        </p:spPr>
      </p:pic>
      <p:sp>
        <p:nvSpPr>
          <p:cNvPr id="2" name="Title 1"/>
          <p:cNvSpPr>
            <a:spLocks noGrp="1"/>
          </p:cNvSpPr>
          <p:nvPr>
            <p:ph type="title"/>
          </p:nvPr>
        </p:nvSpPr>
        <p:spPr>
          <a:xfrm>
            <a:off x="304800" y="1969827"/>
            <a:ext cx="3581400" cy="3581400"/>
          </a:xfrm>
        </p:spPr>
        <p:txBody>
          <a:bodyPr>
            <a:normAutofit/>
          </a:bodyPr>
          <a:lstStyle/>
          <a:p>
            <a:r>
              <a:rPr lang="en-US" sz="3600" i="1" smtClean="0">
                <a:solidFill>
                  <a:srgbClr val="FF0000"/>
                </a:solidFill>
                <a:latin typeface="Times New Roman" pitchFamily="18" charset="0"/>
                <a:cs typeface="Times New Roman" pitchFamily="18" charset="0"/>
              </a:rPr>
              <a:t>I. Các yêu cầu đối với đoạn văn ghi lại cảm xúc một bài thơ</a:t>
            </a:r>
            <a:endParaRPr lang="en-US" sz="3600" i="1">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5562600" y="1828800"/>
            <a:ext cx="3152804" cy="3810000"/>
          </a:xfrm>
        </p:spPr>
        <p:txBody>
          <a:bodyPr numCol="1">
            <a:noAutofit/>
          </a:bodyPr>
          <a:lstStyle/>
          <a:p>
            <a:pPr marL="0" indent="0">
              <a:buNone/>
            </a:pPr>
            <a:r>
              <a:rPr lang="en-US" sz="3600" i="1" dirty="0" smtClean="0">
                <a:solidFill>
                  <a:srgbClr val="FF0000"/>
                </a:solidFill>
                <a:latin typeface="Times New Roman" pitchFamily="18" charset="0"/>
                <a:cs typeface="Times New Roman" pitchFamily="18" charset="0"/>
              </a:rPr>
              <a:t>      </a:t>
            </a:r>
          </a:p>
          <a:p>
            <a:pPr marL="0" indent="0" algn="ctr">
              <a:buNone/>
            </a:pPr>
            <a:r>
              <a:rPr lang="en-US" sz="3600" i="1" dirty="0" smtClean="0">
                <a:solidFill>
                  <a:srgbClr val="FF0000"/>
                </a:solidFill>
                <a:latin typeface="Times New Roman" pitchFamily="18" charset="0"/>
                <a:cs typeface="Times New Roman" pitchFamily="18" charset="0"/>
              </a:rPr>
              <a:t>  </a:t>
            </a:r>
            <a:r>
              <a:rPr lang="en-US" sz="3600" i="1" dirty="0" err="1" smtClean="0">
                <a:solidFill>
                  <a:srgbClr val="FF0000"/>
                </a:solidFill>
                <a:latin typeface="Times New Roman" pitchFamily="18" charset="0"/>
                <a:cs typeface="Times New Roman" pitchFamily="18" charset="0"/>
              </a:rPr>
              <a:t>Phân</a:t>
            </a:r>
            <a:r>
              <a:rPr lang="en-US" sz="3600" i="1" dirty="0" smtClean="0">
                <a:solidFill>
                  <a:srgbClr val="FF0000"/>
                </a:solidFill>
                <a:latin typeface="Times New Roman" pitchFamily="18" charset="0"/>
                <a:cs typeface="Times New Roman" pitchFamily="18" charset="0"/>
              </a:rPr>
              <a:t> </a:t>
            </a:r>
            <a:r>
              <a:rPr lang="en-US" sz="3600" i="1" dirty="0" err="1" smtClean="0">
                <a:solidFill>
                  <a:srgbClr val="FF0000"/>
                </a:solidFill>
                <a:latin typeface="Times New Roman" pitchFamily="18" charset="0"/>
                <a:cs typeface="Times New Roman" pitchFamily="18" charset="0"/>
              </a:rPr>
              <a:t>tích</a:t>
            </a:r>
            <a:r>
              <a:rPr lang="en-US" sz="3600" i="1" dirty="0" smtClean="0">
                <a:solidFill>
                  <a:srgbClr val="FF0000"/>
                </a:solidFill>
                <a:latin typeface="Times New Roman" pitchFamily="18" charset="0"/>
                <a:cs typeface="Times New Roman" pitchFamily="18" charset="0"/>
              </a:rPr>
              <a:t> </a:t>
            </a:r>
            <a:r>
              <a:rPr lang="en-US" sz="3600" i="1" dirty="0" err="1" smtClean="0">
                <a:solidFill>
                  <a:srgbClr val="FF0000"/>
                </a:solidFill>
                <a:latin typeface="Times New Roman" pitchFamily="18" charset="0"/>
                <a:cs typeface="Times New Roman" pitchFamily="18" charset="0"/>
              </a:rPr>
              <a:t>đoạn</a:t>
            </a:r>
            <a:r>
              <a:rPr lang="en-US" sz="3600" i="1" dirty="0" smtClean="0">
                <a:solidFill>
                  <a:srgbClr val="FF0000"/>
                </a:solidFill>
                <a:latin typeface="Times New Roman" pitchFamily="18" charset="0"/>
                <a:cs typeface="Times New Roman" pitchFamily="18" charset="0"/>
              </a:rPr>
              <a:t> </a:t>
            </a:r>
            <a:r>
              <a:rPr lang="en-US" sz="3600" i="1" dirty="0" err="1" smtClean="0">
                <a:solidFill>
                  <a:srgbClr val="FF0000"/>
                </a:solidFill>
                <a:latin typeface="Times New Roman" pitchFamily="18" charset="0"/>
                <a:cs typeface="Times New Roman" pitchFamily="18" charset="0"/>
              </a:rPr>
              <a:t>văn</a:t>
            </a:r>
            <a:r>
              <a:rPr lang="en-US" sz="3600" i="1" dirty="0" smtClean="0">
                <a:solidFill>
                  <a:srgbClr val="FF0000"/>
                </a:solidFill>
                <a:latin typeface="Times New Roman" pitchFamily="18" charset="0"/>
                <a:cs typeface="Times New Roman" pitchFamily="18" charset="0"/>
              </a:rPr>
              <a:t> </a:t>
            </a:r>
            <a:r>
              <a:rPr lang="en-US" sz="3600" i="1" dirty="0" err="1" smtClean="0">
                <a:solidFill>
                  <a:srgbClr val="FF0000"/>
                </a:solidFill>
                <a:latin typeface="Times New Roman" pitchFamily="18" charset="0"/>
                <a:cs typeface="Times New Roman" pitchFamily="18" charset="0"/>
              </a:rPr>
              <a:t>ghi</a:t>
            </a:r>
            <a:r>
              <a:rPr lang="en-US" sz="3600" i="1" dirty="0" smtClean="0">
                <a:solidFill>
                  <a:srgbClr val="FF0000"/>
                </a:solidFill>
                <a:latin typeface="Times New Roman" pitchFamily="18" charset="0"/>
                <a:cs typeface="Times New Roman" pitchFamily="18" charset="0"/>
              </a:rPr>
              <a:t> </a:t>
            </a:r>
            <a:r>
              <a:rPr lang="en-US" sz="3600" i="1" dirty="0" err="1" smtClean="0">
                <a:solidFill>
                  <a:srgbClr val="FF0000"/>
                </a:solidFill>
                <a:latin typeface="Times New Roman" pitchFamily="18" charset="0"/>
                <a:cs typeface="Times New Roman" pitchFamily="18" charset="0"/>
              </a:rPr>
              <a:t>lại</a:t>
            </a:r>
            <a:r>
              <a:rPr lang="en-US" sz="3600" i="1" dirty="0" smtClean="0">
                <a:solidFill>
                  <a:srgbClr val="FF0000"/>
                </a:solidFill>
                <a:latin typeface="Times New Roman" pitchFamily="18" charset="0"/>
                <a:cs typeface="Times New Roman" pitchFamily="18" charset="0"/>
              </a:rPr>
              <a:t> </a:t>
            </a:r>
            <a:r>
              <a:rPr lang="en-US" sz="3600" i="1" dirty="0" err="1" smtClean="0">
                <a:solidFill>
                  <a:srgbClr val="FF0000"/>
                </a:solidFill>
                <a:latin typeface="Times New Roman" pitchFamily="18" charset="0"/>
                <a:cs typeface="Times New Roman" pitchFamily="18" charset="0"/>
              </a:rPr>
              <a:t>cảm</a:t>
            </a:r>
            <a:r>
              <a:rPr lang="en-US" sz="3600" i="1" dirty="0" smtClean="0">
                <a:solidFill>
                  <a:srgbClr val="FF0000"/>
                </a:solidFill>
                <a:latin typeface="Times New Roman" pitchFamily="18" charset="0"/>
                <a:cs typeface="Times New Roman" pitchFamily="18" charset="0"/>
              </a:rPr>
              <a:t> </a:t>
            </a:r>
            <a:r>
              <a:rPr lang="en-US" sz="3600" i="1" dirty="0" err="1" smtClean="0">
                <a:solidFill>
                  <a:srgbClr val="FF0000"/>
                </a:solidFill>
                <a:latin typeface="Times New Roman" pitchFamily="18" charset="0"/>
                <a:cs typeface="Times New Roman" pitchFamily="18" charset="0"/>
              </a:rPr>
              <a:t>xúc</a:t>
            </a:r>
            <a:r>
              <a:rPr lang="en-US" sz="3600" i="1" dirty="0" smtClean="0">
                <a:solidFill>
                  <a:srgbClr val="FF0000"/>
                </a:solidFill>
                <a:latin typeface="Times New Roman" pitchFamily="18" charset="0"/>
                <a:cs typeface="Times New Roman" pitchFamily="18" charset="0"/>
              </a:rPr>
              <a:t> </a:t>
            </a:r>
            <a:r>
              <a:rPr lang="en-US" sz="3600" i="1" dirty="0" err="1" smtClean="0">
                <a:solidFill>
                  <a:srgbClr val="FF0000"/>
                </a:solidFill>
                <a:latin typeface="Times New Roman" pitchFamily="18" charset="0"/>
                <a:cs typeface="Times New Roman" pitchFamily="18" charset="0"/>
              </a:rPr>
              <a:t>bài</a:t>
            </a:r>
            <a:r>
              <a:rPr lang="en-US" sz="3600" i="1" dirty="0" smtClean="0">
                <a:solidFill>
                  <a:srgbClr val="FF0000"/>
                </a:solidFill>
                <a:latin typeface="Times New Roman" pitchFamily="18" charset="0"/>
                <a:cs typeface="Times New Roman" pitchFamily="18" charset="0"/>
              </a:rPr>
              <a:t> </a:t>
            </a:r>
            <a:r>
              <a:rPr lang="en-US" sz="3600" i="1" dirty="0" err="1" smtClean="0">
                <a:solidFill>
                  <a:srgbClr val="FF0000"/>
                </a:solidFill>
                <a:latin typeface="Times New Roman" pitchFamily="18" charset="0"/>
                <a:cs typeface="Times New Roman" pitchFamily="18" charset="0"/>
              </a:rPr>
              <a:t>thơ</a:t>
            </a:r>
            <a:r>
              <a:rPr lang="en-US" sz="3600" i="1" dirty="0" smtClean="0">
                <a:solidFill>
                  <a:srgbClr val="FF0000"/>
                </a:solidFill>
                <a:latin typeface="Times New Roman" pitchFamily="18" charset="0"/>
                <a:cs typeface="Times New Roman" pitchFamily="18" charset="0"/>
              </a:rPr>
              <a:t>  </a:t>
            </a:r>
            <a:r>
              <a:rPr lang="en-US" sz="3600" i="1" dirty="0" smtClean="0">
                <a:solidFill>
                  <a:srgbClr val="FF0000"/>
                </a:solidFill>
                <a:latin typeface="Times New Roman" pitchFamily="18" charset="0"/>
                <a:cs typeface="Times New Roman" pitchFamily="18" charset="0"/>
              </a:rPr>
              <a:t>“</a:t>
            </a:r>
            <a:r>
              <a:rPr lang="en-US" sz="3600" i="1" dirty="0" err="1" smtClean="0">
                <a:solidFill>
                  <a:srgbClr val="FF0000"/>
                </a:solidFill>
                <a:latin typeface="Times New Roman" pitchFamily="18" charset="0"/>
                <a:cs typeface="Times New Roman" pitchFamily="18" charset="0"/>
              </a:rPr>
              <a:t>Những</a:t>
            </a:r>
            <a:r>
              <a:rPr lang="en-US" sz="3600" i="1" dirty="0" smtClean="0">
                <a:solidFill>
                  <a:srgbClr val="FF0000"/>
                </a:solidFill>
                <a:latin typeface="Times New Roman" pitchFamily="18" charset="0"/>
                <a:cs typeface="Times New Roman" pitchFamily="18" charset="0"/>
              </a:rPr>
              <a:t> </a:t>
            </a:r>
            <a:r>
              <a:rPr lang="en-US" sz="3600" i="1" dirty="0" err="1" smtClean="0">
                <a:solidFill>
                  <a:srgbClr val="FF0000"/>
                </a:solidFill>
                <a:latin typeface="Times New Roman" pitchFamily="18" charset="0"/>
                <a:cs typeface="Times New Roman" pitchFamily="18" charset="0"/>
              </a:rPr>
              <a:t>cánh</a:t>
            </a:r>
            <a:r>
              <a:rPr lang="en-US" sz="3600" i="1" dirty="0" smtClean="0">
                <a:solidFill>
                  <a:srgbClr val="FF0000"/>
                </a:solidFill>
                <a:latin typeface="Times New Roman" pitchFamily="18" charset="0"/>
                <a:cs typeface="Times New Roman" pitchFamily="18" charset="0"/>
              </a:rPr>
              <a:t> </a:t>
            </a:r>
            <a:r>
              <a:rPr lang="en-US" sz="3600" i="1" dirty="0" err="1" smtClean="0">
                <a:solidFill>
                  <a:srgbClr val="FF0000"/>
                </a:solidFill>
                <a:latin typeface="Times New Roman" pitchFamily="18" charset="0"/>
                <a:cs typeface="Times New Roman" pitchFamily="18" charset="0"/>
              </a:rPr>
              <a:t>buồm</a:t>
            </a:r>
            <a:r>
              <a:rPr lang="en-US" sz="3600" i="1" dirty="0" smtClean="0">
                <a:solidFill>
                  <a:srgbClr val="FF0000"/>
                </a:solidFill>
                <a:latin typeface="Times New Roman" pitchFamily="18" charset="0"/>
                <a:cs typeface="Times New Roman" pitchFamily="18" charset="0"/>
              </a:rPr>
              <a:t>”</a:t>
            </a:r>
            <a:endParaRPr lang="en-US" sz="3600" i="1" dirty="0" smtClean="0">
              <a:solidFill>
                <a:srgbClr val="FF0000"/>
              </a:solidFill>
              <a:latin typeface="Times New Roman" pitchFamily="18" charset="0"/>
              <a:cs typeface="Times New Roman" pitchFamily="18" charset="0"/>
            </a:endParaRPr>
          </a:p>
          <a:p>
            <a:pPr marL="0" indent="0">
              <a:buNone/>
            </a:pPr>
            <a:endParaRPr lang="en-US" sz="3600" i="1" dirty="0" smtClean="0">
              <a:solidFill>
                <a:srgbClr val="FF0000"/>
              </a:solidFill>
              <a:latin typeface="Times New Roman" pitchFamily="18" charset="0"/>
              <a:cs typeface="Times New Roman" pitchFamily="18" charset="0"/>
            </a:endParaRPr>
          </a:p>
          <a:p>
            <a:pPr marL="0" indent="0">
              <a:buNone/>
            </a:pPr>
            <a:endParaRPr lang="en-US" sz="3600" i="1" dirty="0">
              <a:solidFill>
                <a:srgbClr val="FF0000"/>
              </a:solidFill>
              <a:latin typeface="Times New Roman" pitchFamily="18" charset="0"/>
              <a:cs typeface="Times New Roman" pitchFamily="18" charset="0"/>
            </a:endParaRPr>
          </a:p>
        </p:txBody>
      </p:sp>
      <p:sp>
        <p:nvSpPr>
          <p:cNvPr id="5" name="Rectangle 2"/>
          <p:cNvSpPr>
            <a:spLocks noChangeArrowheads="1"/>
          </p:cNvSpPr>
          <p:nvPr/>
        </p:nvSpPr>
        <p:spPr bwMode="auto">
          <a:xfrm>
            <a:off x="2809875" y="226695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4"/>
          <p:cNvSpPr>
            <a:spLocks noChangeArrowheads="1"/>
          </p:cNvSpPr>
          <p:nvPr/>
        </p:nvSpPr>
        <p:spPr bwMode="auto">
          <a:xfrm>
            <a:off x="2809875" y="272415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Arial" pitchFamily="34" charset="0"/>
              </a:rPr>
              <a:t/>
            </a:r>
            <a:br>
              <a:rPr kumimoji="0" lang="en-US" sz="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TextBox 7"/>
          <p:cNvSpPr txBox="1"/>
          <p:nvPr/>
        </p:nvSpPr>
        <p:spPr>
          <a:xfrm>
            <a:off x="838200" y="268069"/>
            <a:ext cx="7404078" cy="646331"/>
          </a:xfrm>
          <a:prstGeom prst="rect">
            <a:avLst/>
          </a:prstGeom>
          <a:noFill/>
        </p:spPr>
        <p:txBody>
          <a:bodyPr wrap="none" rtlCol="0">
            <a:spAutoFit/>
          </a:bodyPr>
          <a:lstStyle/>
          <a:p>
            <a:r>
              <a:rPr lang="en-US" sz="3600" b="1" smtClean="0">
                <a:solidFill>
                  <a:srgbClr val="0070C0"/>
                </a:solidFill>
              </a:rPr>
              <a:t>HOẠT ĐỘNG HÌNH THÀNH KIẾN THỨC</a:t>
            </a:r>
            <a:endParaRPr lang="en-US" sz="3600" b="1">
              <a:solidFill>
                <a:srgbClr val="0070C0"/>
              </a:solidFill>
            </a:endParaRPr>
          </a:p>
        </p:txBody>
      </p:sp>
      <p:cxnSp>
        <p:nvCxnSpPr>
          <p:cNvPr id="11" name="Straight Connector 10"/>
          <p:cNvCxnSpPr/>
          <p:nvPr/>
        </p:nvCxnSpPr>
        <p:spPr>
          <a:xfrm>
            <a:off x="4692639" y="2495550"/>
            <a:ext cx="0" cy="3524250"/>
          </a:xfrm>
          <a:prstGeom prst="line">
            <a:avLst/>
          </a:prstGeom>
        </p:spPr>
        <p:style>
          <a:lnRef idx="1">
            <a:schemeClr val="accent1"/>
          </a:lnRef>
          <a:fillRef idx="0">
            <a:schemeClr val="accent1"/>
          </a:fillRef>
          <a:effectRef idx="0">
            <a:schemeClr val="accent1"/>
          </a:effectRef>
          <a:fontRef idx="minor">
            <a:schemeClr val="tx1"/>
          </a:fontRef>
        </p:style>
      </p:cxnSp>
      <p:sp>
        <p:nvSpPr>
          <p:cNvPr id="12" name="Subtitle 2"/>
          <p:cNvSpPr txBox="1">
            <a:spLocks/>
          </p:cNvSpPr>
          <p:nvPr/>
        </p:nvSpPr>
        <p:spPr>
          <a:xfrm>
            <a:off x="1377938" y="1041402"/>
            <a:ext cx="7016739" cy="101599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3400" b="1" smtClean="0">
                <a:solidFill>
                  <a:srgbClr val="FF0000"/>
                </a:solidFill>
              </a:rPr>
              <a:t>VIẾT ĐOẠN VĂN GHI LẠI CẢM XÚC       MỘT BÀI THƠ</a:t>
            </a:r>
            <a:endParaRPr lang="en-US" sz="3400" b="1" dirty="0">
              <a:solidFill>
                <a:srgbClr val="FF0000"/>
              </a:solidFill>
            </a:endParaRPr>
          </a:p>
        </p:txBody>
      </p:sp>
      <p:sp>
        <p:nvSpPr>
          <p:cNvPr id="14" name="TextBox 13"/>
          <p:cNvSpPr txBox="1"/>
          <p:nvPr/>
        </p:nvSpPr>
        <p:spPr>
          <a:xfrm>
            <a:off x="152400" y="997803"/>
            <a:ext cx="888641" cy="830997"/>
          </a:xfrm>
          <a:prstGeom prst="rect">
            <a:avLst/>
          </a:prstGeom>
          <a:noFill/>
        </p:spPr>
        <p:txBody>
          <a:bodyPr wrap="none" rtlCol="0">
            <a:spAutoFit/>
          </a:bodyPr>
          <a:lstStyle/>
          <a:p>
            <a:r>
              <a:rPr lang="en-US" sz="2400" b="1" smtClean="0">
                <a:solidFill>
                  <a:srgbClr val="FF0000"/>
                </a:solidFill>
              </a:rPr>
              <a:t>Tuần:</a:t>
            </a:r>
          </a:p>
          <a:p>
            <a:r>
              <a:rPr lang="en-US" sz="2400" b="1" smtClean="0">
                <a:solidFill>
                  <a:srgbClr val="FF0000"/>
                </a:solidFill>
              </a:rPr>
              <a:t>Tiết:</a:t>
            </a:r>
            <a:endParaRPr lang="en-US" sz="2400" b="1">
              <a:solidFill>
                <a:srgbClr val="FF0000"/>
              </a:solidFill>
            </a:endParaRPr>
          </a:p>
        </p:txBody>
      </p:sp>
    </p:spTree>
    <p:extLst>
      <p:ext uri="{BB962C8B-B14F-4D97-AF65-F5344CB8AC3E}">
        <p14:creationId xmlns:p14="http://schemas.microsoft.com/office/powerpoint/2010/main" xmlns="" val="3035430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0545" y="0"/>
            <a:ext cx="8229600" cy="1143000"/>
          </a:xfrm>
        </p:spPr>
        <p:txBody>
          <a:bodyPr>
            <a:normAutofit fontScale="90000"/>
          </a:bodyPr>
          <a:lstStyle/>
          <a:p>
            <a:r>
              <a:rPr lang="en-US" b="1" i="1">
                <a:solidFill>
                  <a:srgbClr val="FF0000"/>
                </a:solidFill>
                <a:latin typeface="Times New Roman" pitchFamily="18" charset="0"/>
                <a:cs typeface="Times New Roman" pitchFamily="18" charset="0"/>
              </a:rPr>
              <a:t>Phân tích đoạn văn ghi lại cảm xúc bài thơ Những cánh </a:t>
            </a:r>
            <a:r>
              <a:rPr lang="en-US" b="1" i="1" smtClean="0">
                <a:solidFill>
                  <a:srgbClr val="FF0000"/>
                </a:solidFill>
                <a:latin typeface="Times New Roman" pitchFamily="18" charset="0"/>
                <a:cs typeface="Times New Roman" pitchFamily="18" charset="0"/>
              </a:rPr>
              <a:t>buồm</a:t>
            </a:r>
            <a:endParaRPr lang="en-US"/>
          </a:p>
        </p:txBody>
      </p:sp>
      <p:sp>
        <p:nvSpPr>
          <p:cNvPr id="4" name="Title 1"/>
          <p:cNvSpPr txBox="1">
            <a:spLocks/>
          </p:cNvSpPr>
          <p:nvPr/>
        </p:nvSpPr>
        <p:spPr>
          <a:xfrm>
            <a:off x="359979" y="1066800"/>
            <a:ext cx="8534400" cy="56689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a:t>
            </a:r>
            <a:r>
              <a:rPr lang="en-US" sz="2400" dirty="0" err="1" smtClean="0">
                <a:latin typeface="Times New Roman" pitchFamily="18" charset="0"/>
                <a:cs typeface="Times New Roman" pitchFamily="18" charset="0"/>
              </a:rPr>
              <a:t>Những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cánh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buồm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một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trong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những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phẩm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nổi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tiếng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của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Hoàng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Trung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Thông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Bài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thơ</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viết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về</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tình</a:t>
            </a:r>
            <a:r>
              <a:rPr lang="en-US" sz="2400" dirty="0" smtClean="0">
                <a:latin typeface="Times New Roman" pitchFamily="18" charset="0"/>
                <a:cs typeface="Times New Roman" pitchFamily="18" charset="0"/>
              </a:rPr>
              <a:t> cha con </a:t>
            </a:r>
            <a:r>
              <a:rPr lang="en-US" sz="2400" dirty="0" err="1" smtClean="0">
                <a:latin typeface="Times New Roman" pitchFamily="18" charset="0"/>
                <a:cs typeface="Times New Roman" pitchFamily="18" charset="0"/>
              </a:rPr>
              <a:t>thiêng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liêng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bằng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giọng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kể</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giản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dị</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chân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thành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đã</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gợi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trong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tôi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nhiều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cảm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xúc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Hình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ảnh</a:t>
            </a:r>
            <a:r>
              <a:rPr lang="en-US" sz="2400" dirty="0" smtClean="0">
                <a:latin typeface="Times New Roman" pitchFamily="18" charset="0"/>
                <a:cs typeface="Times New Roman" pitchFamily="18" charset="0"/>
              </a:rPr>
              <a:t> “cha </a:t>
            </a:r>
            <a:r>
              <a:rPr lang="en-US" sz="2400" dirty="0" err="1" smtClean="0">
                <a:latin typeface="Times New Roman" pitchFamily="18" charset="0"/>
                <a:cs typeface="Times New Roman" pitchFamily="18" charset="0"/>
              </a:rPr>
              <a:t>dắt</a:t>
            </a:r>
            <a:r>
              <a:rPr lang="en-US" sz="2400" dirty="0" smtClean="0">
                <a:latin typeface="Times New Roman" pitchFamily="18" charset="0"/>
                <a:cs typeface="Times New Roman" pitchFamily="18" charset="0"/>
              </a:rPr>
              <a:t> con </a:t>
            </a:r>
            <a:r>
              <a:rPr lang="en-US" sz="2400" dirty="0" err="1" smtClean="0">
                <a:latin typeface="Times New Roman" pitchFamily="18" charset="0"/>
                <a:cs typeface="Times New Roman" pitchFamily="18" charset="0"/>
              </a:rPr>
              <a:t>đi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được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lặp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lại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nhiều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lần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không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chỉ</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thể</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hiện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tình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cảm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đong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đầy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yêu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thương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trìu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mến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của</a:t>
            </a:r>
            <a:r>
              <a:rPr lang="en-US" sz="2400" dirty="0" smtClean="0">
                <a:latin typeface="Times New Roman" pitchFamily="18" charset="0"/>
                <a:cs typeface="Times New Roman" pitchFamily="18" charset="0"/>
              </a:rPr>
              <a:t> cha </a:t>
            </a:r>
            <a:r>
              <a:rPr lang="en-US" sz="2400" dirty="0" err="1" smtClean="0">
                <a:latin typeface="Times New Roman" pitchFamily="18" charset="0"/>
                <a:cs typeface="Times New Roman" pitchFamily="18" charset="0"/>
              </a:rPr>
              <a:t>dành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cho</a:t>
            </a:r>
            <a:r>
              <a:rPr lang="en-US" sz="2400" dirty="0" smtClean="0">
                <a:latin typeface="Times New Roman" pitchFamily="18" charset="0"/>
                <a:cs typeface="Times New Roman" pitchFamily="18" charset="0"/>
              </a:rPr>
              <a:t> con </a:t>
            </a:r>
            <a:r>
              <a:rPr lang="en-US" sz="2400" dirty="0" err="1" smtClean="0">
                <a:latin typeface="Times New Roman" pitchFamily="18" charset="0"/>
                <a:cs typeface="Times New Roman" pitchFamily="18" charset="0"/>
              </a:rPr>
              <a:t>mà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còn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gợi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được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sự</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chở</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dẫn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dắt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của</a:t>
            </a:r>
            <a:r>
              <a:rPr lang="en-US" sz="2400" dirty="0" smtClean="0">
                <a:latin typeface="Times New Roman" pitchFamily="18" charset="0"/>
                <a:cs typeface="Times New Roman" pitchFamily="18" charset="0"/>
              </a:rPr>
              <a:t> cha </a:t>
            </a:r>
            <a:r>
              <a:rPr lang="en-US" sz="2400" dirty="0" err="1" smtClean="0">
                <a:latin typeface="Times New Roman" pitchFamily="18" charset="0"/>
                <a:cs typeface="Times New Roman" pitchFamily="18" charset="0"/>
              </a:rPr>
              <a:t>trên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hành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trình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cùng</a:t>
            </a:r>
            <a:r>
              <a:rPr lang="en-US" sz="2400" dirty="0" smtClean="0">
                <a:latin typeface="Times New Roman" pitchFamily="18" charset="0"/>
                <a:cs typeface="Times New Roman" pitchFamily="18" charset="0"/>
              </a:rPr>
              <a:t> con </a:t>
            </a:r>
            <a:r>
              <a:rPr lang="en-US" sz="2400" dirty="0" err="1" smtClean="0">
                <a:latin typeface="Times New Roman" pitchFamily="18" charset="0"/>
                <a:cs typeface="Times New Roman" pitchFamily="18" charset="0"/>
              </a:rPr>
              <a:t>đi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đến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tương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lai</a:t>
            </a:r>
            <a:r>
              <a:rPr lang="en-US" sz="2400" dirty="0" smtClean="0">
                <a:latin typeface="Times New Roman" pitchFamily="18" charset="0"/>
                <a:cs typeface="Times New Roman" pitchFamily="18" charset="0"/>
              </a:rPr>
              <a:t>. Cha </a:t>
            </a:r>
            <a:r>
              <a:rPr lang="en-US" sz="2400" dirty="0" err="1" smtClean="0">
                <a:latin typeface="Times New Roman" pitchFamily="18" charset="0"/>
                <a:cs typeface="Times New Roman" pitchFamily="18" charset="0"/>
              </a:rPr>
              <a:t>là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cánh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buồm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đưa</a:t>
            </a:r>
            <a:r>
              <a:rPr lang="en-US" sz="2400" dirty="0" smtClean="0">
                <a:latin typeface="Times New Roman" pitchFamily="18" charset="0"/>
                <a:cs typeface="Times New Roman" pitchFamily="18" charset="0"/>
              </a:rPr>
              <a:t> con </a:t>
            </a:r>
            <a:r>
              <a:rPr lang="en-US" sz="2400" dirty="0" err="1" smtClean="0">
                <a:latin typeface="Times New Roman" pitchFamily="18" charset="0"/>
                <a:cs typeface="Times New Roman" pitchFamily="18" charset="0"/>
              </a:rPr>
              <a:t>đến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những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chân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trời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mới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Một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nội</a:t>
            </a:r>
            <a:r>
              <a:rPr lang="en-US" sz="2400" dirty="0" smtClean="0">
                <a:latin typeface="Times New Roman" pitchFamily="18" charset="0"/>
                <a:cs typeface="Times New Roman" pitchFamily="18" charset="0"/>
              </a:rPr>
              <a:t> dung </a:t>
            </a:r>
            <a:r>
              <a:rPr lang="en-US" sz="2400" dirty="0" err="1" smtClean="0">
                <a:latin typeface="Times New Roman" pitchFamily="18" charset="0"/>
                <a:cs typeface="Times New Roman" pitchFamily="18" charset="0"/>
              </a:rPr>
              <a:t>khác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của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bài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thơ</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cũng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đem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đến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tôi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nhiều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cảm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xúc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Đó</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hình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ảnh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đứa</a:t>
            </a:r>
            <a:r>
              <a:rPr lang="en-US" sz="2400" dirty="0" smtClean="0">
                <a:latin typeface="Times New Roman" pitchFamily="18" charset="0"/>
                <a:cs typeface="Times New Roman" pitchFamily="18" charset="0"/>
              </a:rPr>
              <a:t> con </a:t>
            </a:r>
            <a:r>
              <a:rPr lang="en-US" sz="2400" dirty="0" err="1" smtClean="0">
                <a:latin typeface="Times New Roman" pitchFamily="18" charset="0"/>
                <a:cs typeface="Times New Roman" pitchFamily="18" charset="0"/>
              </a:rPr>
              <a:t>và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sự</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yêu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thương</a:t>
            </a:r>
            <a:r>
              <a:rPr lang="en-US" sz="2400" dirty="0" smtClean="0">
                <a:latin typeface="Times New Roman" pitchFamily="18" charset="0"/>
                <a:cs typeface="Times New Roman" pitchFamily="18" charset="0"/>
              </a:rPr>
              <a:t>, tin </a:t>
            </a:r>
            <a:r>
              <a:rPr lang="en-US" sz="2400" dirty="0" err="1" smtClean="0">
                <a:latin typeface="Times New Roman" pitchFamily="18" charset="0"/>
                <a:cs typeface="Times New Roman" pitchFamily="18" charset="0"/>
              </a:rPr>
              <a:t>cậy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của</a:t>
            </a:r>
            <a:r>
              <a:rPr lang="en-US" sz="2400" dirty="0" smtClean="0">
                <a:latin typeface="Times New Roman" pitchFamily="18" charset="0"/>
                <a:cs typeface="Times New Roman" pitchFamily="18" charset="0"/>
              </a:rPr>
              <a:t> con </a:t>
            </a:r>
            <a:r>
              <a:rPr lang="en-US" sz="2400" dirty="0" err="1" smtClean="0">
                <a:latin typeface="Times New Roman" pitchFamily="18" charset="0"/>
                <a:cs typeface="Times New Roman" pitchFamily="18" charset="0"/>
              </a:rPr>
              <a:t>đối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với</a:t>
            </a:r>
            <a:r>
              <a:rPr lang="en-US" sz="2400" dirty="0" smtClean="0">
                <a:latin typeface="Times New Roman" pitchFamily="18" charset="0"/>
                <a:cs typeface="Times New Roman" pitchFamily="18" charset="0"/>
              </a:rPr>
              <a:t> cha. </a:t>
            </a:r>
            <a:r>
              <a:rPr lang="en-US" sz="2400" dirty="0" err="1" smtClean="0">
                <a:latin typeface="Times New Roman" pitchFamily="18" charset="0"/>
                <a:cs typeface="Times New Roman" pitchFamily="18" charset="0"/>
              </a:rPr>
              <a:t>Khi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đọc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những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câu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thơ</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này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tôi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thấy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hình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ảnh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mình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trong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đó</a:t>
            </a:r>
            <a:r>
              <a:rPr lang="en-US" sz="2400" dirty="0" smtClean="0">
                <a:latin typeface="Times New Roman" pitchFamily="18" charset="0"/>
                <a:cs typeface="Times New Roman" pitchFamily="18" charset="0"/>
              </a:rPr>
              <a:t>. Qua </a:t>
            </a:r>
            <a:r>
              <a:rPr lang="en-US" sz="2400" dirty="0" err="1" smtClean="0">
                <a:latin typeface="Times New Roman" pitchFamily="18" charset="0"/>
                <a:cs typeface="Times New Roman" pitchFamily="18" charset="0"/>
              </a:rPr>
              <a:t>bài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thơ</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tôi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cảm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nhận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được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tình</a:t>
            </a:r>
            <a:r>
              <a:rPr lang="en-US" sz="2400" dirty="0" smtClean="0">
                <a:latin typeface="Times New Roman" pitchFamily="18" charset="0"/>
                <a:cs typeface="Times New Roman" pitchFamily="18" charset="0"/>
              </a:rPr>
              <a:t> cha con </a:t>
            </a:r>
            <a:r>
              <a:rPr lang="en-US" sz="2400" dirty="0" err="1" smtClean="0">
                <a:latin typeface="Times New Roman" pitchFamily="18" charset="0"/>
                <a:cs typeface="Times New Roman" pitchFamily="18" charset="0"/>
              </a:rPr>
              <a:t>thắm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thiết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Tình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cảm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ấy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khiến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tôi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nghĩ</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đến</a:t>
            </a:r>
            <a:r>
              <a:rPr lang="en-US" sz="2400" dirty="0" smtClean="0">
                <a:latin typeface="Times New Roman" pitchFamily="18" charset="0"/>
                <a:cs typeface="Times New Roman" pitchFamily="18" charset="0"/>
              </a:rPr>
              <a:t> cha </a:t>
            </a:r>
            <a:r>
              <a:rPr lang="en-US" sz="2400" dirty="0" err="1" smtClean="0">
                <a:latin typeface="Times New Roman" pitchFamily="18" charset="0"/>
                <a:cs typeface="Times New Roman" pitchFamily="18" charset="0"/>
              </a:rPr>
              <a:t>mình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người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vẫn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luôn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yêu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thương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chăm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sóc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tôi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đáo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Tôi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tự</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nhắc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nhở</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mình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cần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yêu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thương</a:t>
            </a:r>
            <a:r>
              <a:rPr lang="en-US" sz="2400" dirty="0" smtClean="0">
                <a:latin typeface="Times New Roman" pitchFamily="18" charset="0"/>
                <a:cs typeface="Times New Roman" pitchFamily="18" charset="0"/>
              </a:rPr>
              <a:t> cha </a:t>
            </a:r>
            <a:r>
              <a:rPr lang="en-US" sz="2400" dirty="0" err="1" smtClean="0">
                <a:latin typeface="Times New Roman" pitchFamily="18" charset="0"/>
                <a:cs typeface="Times New Roman" pitchFamily="18" charset="0"/>
              </a:rPr>
              <a:t>nhiều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hơn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nữa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vì</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tôi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vẫn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đang</a:t>
            </a:r>
            <a:r>
              <a:rPr lang="en-US" sz="2400" dirty="0" smtClean="0">
                <a:latin typeface="Times New Roman" pitchFamily="18" charset="0"/>
                <a:cs typeface="Times New Roman" pitchFamily="18" charset="0"/>
              </a:rPr>
              <a:t> may </a:t>
            </a:r>
            <a:r>
              <a:rPr lang="en-US" sz="2400" dirty="0" err="1" smtClean="0">
                <a:latin typeface="Times New Roman" pitchFamily="18" charset="0"/>
                <a:cs typeface="Times New Roman" pitchFamily="18" charset="0"/>
              </a:rPr>
              <a:t>mắn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được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sống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trong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vòng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tay</a:t>
            </a:r>
            <a:r>
              <a:rPr lang="en-US" sz="2400" dirty="0" smtClean="0">
                <a:latin typeface="Times New Roman" pitchFamily="18" charset="0"/>
                <a:cs typeface="Times New Roman" pitchFamily="18" charset="0"/>
              </a:rPr>
              <a:t> cha.</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xmlns="" val="123461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08292" y="-6965"/>
            <a:ext cx="9382722" cy="6864965"/>
          </a:xfrm>
          <a:prstGeom prst="rect">
            <a:avLst/>
          </a:prstGeom>
        </p:spPr>
      </p:pic>
      <p:sp>
        <p:nvSpPr>
          <p:cNvPr id="2" name="Title 1"/>
          <p:cNvSpPr>
            <a:spLocks noGrp="1"/>
          </p:cNvSpPr>
          <p:nvPr>
            <p:ph type="title"/>
          </p:nvPr>
        </p:nvSpPr>
        <p:spPr>
          <a:xfrm>
            <a:off x="914400" y="457200"/>
            <a:ext cx="8229600" cy="838200"/>
          </a:xfrm>
        </p:spPr>
        <p:txBody>
          <a:bodyPr>
            <a:normAutofit fontScale="90000"/>
          </a:bodyPr>
          <a:lstStyle/>
          <a:p>
            <a:pPr marL="0" indent="0" algn="l"/>
            <a:r>
              <a:rPr lang="en-US" i="1" dirty="0" err="1" smtClean="0">
                <a:solidFill>
                  <a:srgbClr val="FF0000"/>
                </a:solidFill>
              </a:rPr>
              <a:t>Phân</a:t>
            </a:r>
            <a:r>
              <a:rPr lang="en-US" i="1" dirty="0" smtClean="0">
                <a:solidFill>
                  <a:srgbClr val="FF0000"/>
                </a:solidFill>
              </a:rPr>
              <a:t> </a:t>
            </a:r>
            <a:r>
              <a:rPr lang="en-US" i="1" dirty="0" err="1" smtClean="0">
                <a:solidFill>
                  <a:srgbClr val="FF0000"/>
                </a:solidFill>
              </a:rPr>
              <a:t>tích</a:t>
            </a:r>
            <a:r>
              <a:rPr lang="en-US" i="1" dirty="0" smtClean="0">
                <a:solidFill>
                  <a:srgbClr val="FF0000"/>
                </a:solidFill>
              </a:rPr>
              <a:t> </a:t>
            </a:r>
            <a:r>
              <a:rPr lang="en-US" i="1" dirty="0" err="1" smtClean="0">
                <a:solidFill>
                  <a:srgbClr val="FF0000"/>
                </a:solidFill>
              </a:rPr>
              <a:t>đoạn</a:t>
            </a:r>
            <a:r>
              <a:rPr lang="en-US" i="1" dirty="0" smtClean="0">
                <a:solidFill>
                  <a:srgbClr val="FF0000"/>
                </a:solidFill>
              </a:rPr>
              <a:t> </a:t>
            </a:r>
            <a:r>
              <a:rPr lang="en-US" i="1" dirty="0" err="1" smtClean="0">
                <a:solidFill>
                  <a:srgbClr val="FF0000"/>
                </a:solidFill>
              </a:rPr>
              <a:t>văn</a:t>
            </a:r>
            <a:r>
              <a:rPr lang="en-US" i="1" dirty="0" smtClean="0">
                <a:solidFill>
                  <a:srgbClr val="FF0000"/>
                </a:solidFill>
              </a:rPr>
              <a:t> </a:t>
            </a:r>
            <a:r>
              <a:rPr lang="en-US" i="1" dirty="0" err="1" smtClean="0">
                <a:solidFill>
                  <a:srgbClr val="FF0000"/>
                </a:solidFill>
              </a:rPr>
              <a:t>ghi</a:t>
            </a:r>
            <a:r>
              <a:rPr lang="en-US" i="1" dirty="0" smtClean="0">
                <a:solidFill>
                  <a:srgbClr val="FF0000"/>
                </a:solidFill>
              </a:rPr>
              <a:t> </a:t>
            </a:r>
            <a:r>
              <a:rPr lang="en-US" i="1" dirty="0" err="1" smtClean="0">
                <a:solidFill>
                  <a:srgbClr val="FF0000"/>
                </a:solidFill>
              </a:rPr>
              <a:t>lại</a:t>
            </a:r>
            <a:r>
              <a:rPr lang="en-US" i="1" dirty="0" smtClean="0">
                <a:solidFill>
                  <a:srgbClr val="FF0000"/>
                </a:solidFill>
              </a:rPr>
              <a:t> </a:t>
            </a:r>
            <a:r>
              <a:rPr lang="en-US" i="1" dirty="0" err="1" smtClean="0">
                <a:solidFill>
                  <a:srgbClr val="FF0000"/>
                </a:solidFill>
              </a:rPr>
              <a:t>cảm</a:t>
            </a:r>
            <a:r>
              <a:rPr lang="en-US" i="1" dirty="0" smtClean="0">
                <a:solidFill>
                  <a:srgbClr val="FF0000"/>
                </a:solidFill>
              </a:rPr>
              <a:t> </a:t>
            </a:r>
            <a:r>
              <a:rPr lang="en-US" i="1" dirty="0" err="1" smtClean="0">
                <a:solidFill>
                  <a:srgbClr val="FF0000"/>
                </a:solidFill>
              </a:rPr>
              <a:t>xúc</a:t>
            </a:r>
            <a:r>
              <a:rPr lang="en-US" i="1" dirty="0" smtClean="0">
                <a:solidFill>
                  <a:srgbClr val="FF0000"/>
                </a:solidFill>
              </a:rPr>
              <a:t> </a:t>
            </a:r>
            <a:r>
              <a:rPr lang="en-US" i="1" dirty="0" err="1" smtClean="0">
                <a:solidFill>
                  <a:srgbClr val="FF0000"/>
                </a:solidFill>
              </a:rPr>
              <a:t>bài</a:t>
            </a:r>
            <a:r>
              <a:rPr lang="en-US" i="1" dirty="0" smtClean="0">
                <a:solidFill>
                  <a:srgbClr val="FF0000"/>
                </a:solidFill>
              </a:rPr>
              <a:t> </a:t>
            </a:r>
            <a:r>
              <a:rPr lang="en-US" i="1" dirty="0" err="1" smtClean="0">
                <a:solidFill>
                  <a:srgbClr val="FF0000"/>
                </a:solidFill>
              </a:rPr>
              <a:t>thơ</a:t>
            </a:r>
            <a:r>
              <a:rPr lang="en-US" i="1" dirty="0" smtClean="0">
                <a:solidFill>
                  <a:srgbClr val="FF0000"/>
                </a:solidFill>
              </a:rPr>
              <a:t> </a:t>
            </a:r>
            <a:r>
              <a:rPr lang="en-US" i="1" dirty="0" smtClean="0">
                <a:solidFill>
                  <a:srgbClr val="FF0000"/>
                </a:solidFill>
              </a:rPr>
              <a:t>“</a:t>
            </a:r>
            <a:r>
              <a:rPr lang="en-US" i="1" dirty="0" err="1" smtClean="0">
                <a:solidFill>
                  <a:srgbClr val="FF0000"/>
                </a:solidFill>
              </a:rPr>
              <a:t>Những</a:t>
            </a:r>
            <a:r>
              <a:rPr lang="en-US" i="1" dirty="0" smtClean="0">
                <a:solidFill>
                  <a:srgbClr val="FF0000"/>
                </a:solidFill>
              </a:rPr>
              <a:t> </a:t>
            </a:r>
            <a:r>
              <a:rPr lang="en-US" i="1" dirty="0" err="1" smtClean="0">
                <a:solidFill>
                  <a:srgbClr val="FF0000"/>
                </a:solidFill>
              </a:rPr>
              <a:t>cánh</a:t>
            </a:r>
            <a:r>
              <a:rPr lang="en-US" i="1" dirty="0" smtClean="0">
                <a:solidFill>
                  <a:srgbClr val="FF0000"/>
                </a:solidFill>
              </a:rPr>
              <a:t> </a:t>
            </a:r>
            <a:r>
              <a:rPr lang="en-US" i="1" dirty="0" err="1" smtClean="0">
                <a:solidFill>
                  <a:srgbClr val="FF0000"/>
                </a:solidFill>
              </a:rPr>
              <a:t>buồm</a:t>
            </a:r>
            <a:r>
              <a:rPr lang="en-US" i="1" dirty="0" smtClean="0">
                <a:solidFill>
                  <a:srgbClr val="FF0000"/>
                </a:solidFill>
              </a:rPr>
              <a:t>”</a:t>
            </a:r>
            <a:endParaRPr lang="en-US" i="1" dirty="0" smtClean="0">
              <a:solidFill>
                <a:srgbClr val="FF0000"/>
              </a:solidFill>
            </a:endParaRPr>
          </a:p>
        </p:txBody>
      </p:sp>
      <p:sp>
        <p:nvSpPr>
          <p:cNvPr id="3" name="Content Placeholder 2"/>
          <p:cNvSpPr>
            <a:spLocks noGrp="1"/>
          </p:cNvSpPr>
          <p:nvPr>
            <p:ph idx="1"/>
          </p:nvPr>
        </p:nvSpPr>
        <p:spPr>
          <a:xfrm>
            <a:off x="457200" y="1905000"/>
            <a:ext cx="8229600" cy="4221163"/>
          </a:xfrm>
        </p:spPr>
        <p:txBody>
          <a:bodyPr/>
          <a:lstStyle/>
          <a:p>
            <a:pPr>
              <a:buFontTx/>
              <a:buChar char="-"/>
            </a:pPr>
            <a:r>
              <a:rPr lang="en-US" smtClean="0"/>
              <a:t>Kiểu bài: </a:t>
            </a:r>
          </a:p>
          <a:p>
            <a:pPr>
              <a:buFontTx/>
              <a:buChar char="-"/>
            </a:pPr>
            <a:r>
              <a:rPr lang="en-US" smtClean="0"/>
              <a:t>Đối tượng: </a:t>
            </a:r>
          </a:p>
          <a:p>
            <a:pPr>
              <a:buFontTx/>
              <a:buChar char="-"/>
            </a:pPr>
            <a:r>
              <a:rPr lang="en-US" smtClean="0"/>
              <a:t>Ngôi viết: </a:t>
            </a:r>
          </a:p>
          <a:p>
            <a:pPr>
              <a:buFontTx/>
              <a:buChar char="-"/>
            </a:pPr>
            <a:r>
              <a:rPr lang="en-US" smtClean="0"/>
              <a:t>Cảm xúc:</a:t>
            </a:r>
            <a:endParaRPr lang="en-US"/>
          </a:p>
        </p:txBody>
      </p:sp>
      <p:sp>
        <p:nvSpPr>
          <p:cNvPr id="4" name="Rectangle 3"/>
          <p:cNvSpPr/>
          <p:nvPr/>
        </p:nvSpPr>
        <p:spPr>
          <a:xfrm>
            <a:off x="0" y="128826"/>
            <a:ext cx="838200" cy="861774"/>
          </a:xfrm>
          <a:prstGeom prst="rect">
            <a:avLst/>
          </a:prstGeom>
        </p:spPr>
        <p:txBody>
          <a:bodyPr wrap="square">
            <a:spAutoFit/>
          </a:bodyPr>
          <a:lstStyle/>
          <a:p>
            <a:r>
              <a:rPr lang="en-US" sz="5000" b="1" smtClean="0">
                <a:solidFill>
                  <a:srgbClr val="FF0000"/>
                </a:solidFill>
                <a:cs typeface="Times New Roman" pitchFamily="18" charset="0"/>
                <a:sym typeface="Wingdings"/>
              </a:rPr>
              <a:t></a:t>
            </a:r>
            <a:endParaRPr lang="en-US" sz="5000">
              <a:solidFill>
                <a:srgbClr val="FF0000"/>
              </a:solidFill>
            </a:endParaRPr>
          </a:p>
        </p:txBody>
      </p:sp>
      <p:sp>
        <p:nvSpPr>
          <p:cNvPr id="5" name="TextBox 4"/>
          <p:cNvSpPr txBox="1"/>
          <p:nvPr/>
        </p:nvSpPr>
        <p:spPr>
          <a:xfrm>
            <a:off x="2590800" y="1905000"/>
            <a:ext cx="5334000" cy="584775"/>
          </a:xfrm>
          <a:prstGeom prst="rect">
            <a:avLst/>
          </a:prstGeom>
          <a:noFill/>
        </p:spPr>
        <p:txBody>
          <a:bodyPr wrap="square" rtlCol="0">
            <a:spAutoFit/>
          </a:bodyPr>
          <a:lstStyle/>
          <a:p>
            <a:r>
              <a:rPr lang="en-US" sz="3200" smtClean="0"/>
              <a:t>viết đoạn văn biểu cảm.</a:t>
            </a:r>
          </a:p>
        </p:txBody>
      </p:sp>
      <p:sp>
        <p:nvSpPr>
          <p:cNvPr id="6" name="TextBox 5"/>
          <p:cNvSpPr txBox="1"/>
          <p:nvPr/>
        </p:nvSpPr>
        <p:spPr>
          <a:xfrm>
            <a:off x="2895600" y="2489775"/>
            <a:ext cx="2971800" cy="584775"/>
          </a:xfrm>
          <a:prstGeom prst="rect">
            <a:avLst/>
          </a:prstGeom>
          <a:noFill/>
        </p:spPr>
        <p:txBody>
          <a:bodyPr wrap="square" rtlCol="0">
            <a:spAutoFit/>
          </a:bodyPr>
          <a:lstStyle/>
          <a:p>
            <a:r>
              <a:rPr lang="en-US" sz="3200"/>
              <a:t>b</a:t>
            </a:r>
            <a:r>
              <a:rPr lang="en-US" sz="3200" smtClean="0"/>
              <a:t>ài thơ.</a:t>
            </a:r>
            <a:endParaRPr lang="en-US" sz="3200"/>
          </a:p>
        </p:txBody>
      </p:sp>
      <p:sp>
        <p:nvSpPr>
          <p:cNvPr id="7" name="TextBox 6"/>
          <p:cNvSpPr txBox="1"/>
          <p:nvPr/>
        </p:nvSpPr>
        <p:spPr>
          <a:xfrm>
            <a:off x="2743200" y="3074550"/>
            <a:ext cx="2971800" cy="584775"/>
          </a:xfrm>
          <a:prstGeom prst="rect">
            <a:avLst/>
          </a:prstGeom>
          <a:noFill/>
        </p:spPr>
        <p:txBody>
          <a:bodyPr wrap="square" rtlCol="0">
            <a:spAutoFit/>
          </a:bodyPr>
          <a:lstStyle/>
          <a:p>
            <a:r>
              <a:rPr lang="en-US" sz="3200"/>
              <a:t>n</a:t>
            </a:r>
            <a:r>
              <a:rPr lang="en-US" sz="3200" smtClean="0"/>
              <a:t>gôi thứ nhất.</a:t>
            </a:r>
            <a:endParaRPr lang="en-US" sz="3200"/>
          </a:p>
        </p:txBody>
      </p:sp>
      <p:sp>
        <p:nvSpPr>
          <p:cNvPr id="8" name="TextBox 7"/>
          <p:cNvSpPr txBox="1"/>
          <p:nvPr/>
        </p:nvSpPr>
        <p:spPr>
          <a:xfrm>
            <a:off x="2590800" y="3574197"/>
            <a:ext cx="5867400" cy="1077218"/>
          </a:xfrm>
          <a:prstGeom prst="rect">
            <a:avLst/>
          </a:prstGeom>
          <a:noFill/>
        </p:spPr>
        <p:txBody>
          <a:bodyPr wrap="square" rtlCol="0">
            <a:spAutoFit/>
          </a:bodyPr>
          <a:lstStyle/>
          <a:p>
            <a:r>
              <a:rPr lang="en-US" sz="3200"/>
              <a:t>y</a:t>
            </a:r>
            <a:r>
              <a:rPr lang="en-US" sz="3200" smtClean="0"/>
              <a:t>êu thương cha, thể hiện tình cha con sâu sắc.</a:t>
            </a:r>
            <a:endParaRPr lang="en-US" sz="3200"/>
          </a:p>
        </p:txBody>
      </p:sp>
    </p:spTree>
    <p:extLst>
      <p:ext uri="{BB962C8B-B14F-4D97-AF65-F5344CB8AC3E}">
        <p14:creationId xmlns:p14="http://schemas.microsoft.com/office/powerpoint/2010/main" xmlns="" val="1592604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fade">
                                      <p:cBhvr>
                                        <p:cTn id="37" dur="5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381000" y="-228600"/>
            <a:ext cx="8229600" cy="1143000"/>
          </a:xfrm>
        </p:spPr>
        <p:txBody>
          <a:bodyPr/>
          <a:lstStyle/>
          <a:p>
            <a:r>
              <a:rPr lang="en-US" b="1" smtClean="0">
                <a:solidFill>
                  <a:srgbClr val="FF0000"/>
                </a:solidFill>
              </a:rPr>
              <a:t>Thảo luận Phiếu học tập 1</a:t>
            </a:r>
            <a:endParaRPr lang="en-US" b="1">
              <a:solidFill>
                <a:srgbClr val="FF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619134648"/>
              </p:ext>
            </p:extLst>
          </p:nvPr>
        </p:nvGraphicFramePr>
        <p:xfrm>
          <a:off x="685800" y="914400"/>
          <a:ext cx="7772400" cy="4557333"/>
        </p:xfrm>
        <a:graphic>
          <a:graphicData uri="http://schemas.openxmlformats.org/drawingml/2006/table">
            <a:tbl>
              <a:tblPr firstRow="1" firstCol="1" bandRow="1">
                <a:tableStyleId>{5940675A-B579-460E-94D1-54222C63F5DA}</a:tableStyleId>
              </a:tblPr>
              <a:tblGrid>
                <a:gridCol w="3550217"/>
                <a:gridCol w="4222183"/>
              </a:tblGrid>
              <a:tr h="1047939">
                <a:tc>
                  <a:txBody>
                    <a:bodyPr/>
                    <a:lstStyle/>
                    <a:p>
                      <a:pPr marL="0" marR="0" algn="ctr">
                        <a:lnSpc>
                          <a:spcPct val="115000"/>
                        </a:lnSpc>
                        <a:spcBef>
                          <a:spcPts val="0"/>
                        </a:spcBef>
                        <a:spcAft>
                          <a:spcPts val="0"/>
                        </a:spcAft>
                      </a:pPr>
                      <a:r>
                        <a:rPr lang="en-US" sz="2400" b="1" smtClean="0">
                          <a:solidFill>
                            <a:srgbClr val="FF0000"/>
                          </a:solidFill>
                          <a:effectLst/>
                        </a:rPr>
                        <a:t>Đặc điểm</a:t>
                      </a:r>
                      <a:endParaRPr lang="en-US" sz="2400" b="1">
                        <a:solidFill>
                          <a:srgbClr val="FF0000"/>
                        </a:solidFill>
                        <a:effectLst/>
                        <a:latin typeface="Times New Roman" pitchFamily="18" charset="0"/>
                        <a:ea typeface="Times New Roman"/>
                        <a:cs typeface="Times New Roman" pitchFamily="18" charset="0"/>
                      </a:endParaRPr>
                    </a:p>
                  </a:txBody>
                  <a:tcPr marL="68580" marR="68580" marT="0" marB="0"/>
                </a:tc>
                <a:tc>
                  <a:txBody>
                    <a:bodyPr/>
                    <a:lstStyle/>
                    <a:p>
                      <a:pPr marL="0" marR="0" algn="ctr">
                        <a:lnSpc>
                          <a:spcPct val="115000"/>
                        </a:lnSpc>
                        <a:spcBef>
                          <a:spcPts val="0"/>
                        </a:spcBef>
                        <a:spcAft>
                          <a:spcPts val="0"/>
                        </a:spcAft>
                      </a:pPr>
                      <a:r>
                        <a:rPr lang="en-US" sz="2400" b="1" smtClean="0">
                          <a:solidFill>
                            <a:srgbClr val="FF0000"/>
                          </a:solidFill>
                          <a:effectLst/>
                        </a:rPr>
                        <a:t>Thể hiện trong đoạn văn ghi lại cảm xúc bài thơ</a:t>
                      </a:r>
                    </a:p>
                    <a:p>
                      <a:pPr marL="0" marR="0" algn="ctr">
                        <a:lnSpc>
                          <a:spcPct val="115000"/>
                        </a:lnSpc>
                        <a:spcBef>
                          <a:spcPts val="0"/>
                        </a:spcBef>
                        <a:spcAft>
                          <a:spcPts val="0"/>
                        </a:spcAft>
                      </a:pPr>
                      <a:r>
                        <a:rPr lang="en-US" sz="2400" b="1" smtClean="0">
                          <a:solidFill>
                            <a:srgbClr val="FF0000"/>
                          </a:solidFill>
                          <a:effectLst/>
                        </a:rPr>
                        <a:t>Những cánh buồm</a:t>
                      </a:r>
                      <a:endParaRPr lang="en-US" sz="2400" b="1">
                        <a:solidFill>
                          <a:srgbClr val="FF0000"/>
                        </a:solidFill>
                        <a:effectLst/>
                        <a:latin typeface="Times New Roman" pitchFamily="18" charset="0"/>
                        <a:ea typeface="Times New Roman"/>
                        <a:cs typeface="Times New Roman" pitchFamily="18" charset="0"/>
                      </a:endParaRPr>
                    </a:p>
                  </a:txBody>
                  <a:tcPr marL="68580" marR="68580" marT="0" marB="0"/>
                </a:tc>
              </a:tr>
              <a:tr h="323913">
                <a:tc>
                  <a:txBody>
                    <a:bodyPr/>
                    <a:lstStyle/>
                    <a:p>
                      <a:pPr marL="0" marR="0" algn="ctr">
                        <a:lnSpc>
                          <a:spcPct val="115000"/>
                        </a:lnSpc>
                        <a:spcBef>
                          <a:spcPts val="0"/>
                        </a:spcBef>
                        <a:spcAft>
                          <a:spcPts val="0"/>
                        </a:spcAft>
                      </a:pPr>
                      <a:r>
                        <a:rPr lang="en-US" sz="1800" b="1" i="1" dirty="0" err="1">
                          <a:effectLst/>
                        </a:rPr>
                        <a:t>Cấu</a:t>
                      </a:r>
                      <a:r>
                        <a:rPr lang="en-US" sz="1800" b="1" i="1" dirty="0">
                          <a:effectLst/>
                        </a:rPr>
                        <a:t> </a:t>
                      </a:r>
                      <a:r>
                        <a:rPr lang="en-US" sz="1800" b="1" i="1" dirty="0" err="1">
                          <a:effectLst/>
                        </a:rPr>
                        <a:t>trúc</a:t>
                      </a:r>
                      <a:r>
                        <a:rPr lang="en-US" sz="1800" b="1" i="1" dirty="0">
                          <a:effectLst/>
                        </a:rPr>
                        <a:t> </a:t>
                      </a:r>
                      <a:r>
                        <a:rPr lang="en-US" sz="1800" b="1" i="1" dirty="0" err="1" smtClean="0">
                          <a:effectLst/>
                        </a:rPr>
                        <a:t>đoạn</a:t>
                      </a:r>
                      <a:endParaRPr lang="en-US" sz="1800" b="1" i="1" dirty="0">
                        <a:solidFill>
                          <a:srgbClr val="FF0000"/>
                        </a:solidFill>
                        <a:effectLst/>
                        <a:latin typeface="Times New Roman" pitchFamily="18" charset="0"/>
                        <a:ea typeface="Times New Roman"/>
                        <a:cs typeface="Times New Roman" pitchFamily="18" charset="0"/>
                      </a:endParaRPr>
                    </a:p>
                  </a:txBody>
                  <a:tcPr marL="68580" marR="68580" marT="0" marB="0"/>
                </a:tc>
                <a:tc>
                  <a:txBody>
                    <a:bodyPr/>
                    <a:lstStyle/>
                    <a:p>
                      <a:pPr marL="0" marR="0" algn="just">
                        <a:lnSpc>
                          <a:spcPct val="115000"/>
                        </a:lnSpc>
                        <a:spcBef>
                          <a:spcPts val="0"/>
                        </a:spcBef>
                        <a:spcAft>
                          <a:spcPts val="0"/>
                        </a:spcAft>
                      </a:pPr>
                      <a:r>
                        <a:rPr lang="en-US" sz="1800">
                          <a:effectLst/>
                        </a:rPr>
                        <a:t> </a:t>
                      </a:r>
                      <a:endParaRPr lang="en-US" sz="1800">
                        <a:effectLst/>
                        <a:latin typeface="Times New Roman" pitchFamily="18" charset="0"/>
                        <a:ea typeface="Times New Roman"/>
                        <a:cs typeface="Times New Roman" pitchFamily="18" charset="0"/>
                      </a:endParaRPr>
                    </a:p>
                  </a:txBody>
                  <a:tcPr marL="68580" marR="68580" marT="0" marB="0"/>
                </a:tc>
              </a:tr>
              <a:tr h="647826">
                <a:tc>
                  <a:txBody>
                    <a:bodyPr/>
                    <a:lstStyle/>
                    <a:p>
                      <a:pPr marL="0" marR="0" algn="ctr">
                        <a:lnSpc>
                          <a:spcPct val="115000"/>
                        </a:lnSpc>
                        <a:spcBef>
                          <a:spcPts val="0"/>
                        </a:spcBef>
                        <a:spcAft>
                          <a:spcPts val="0"/>
                        </a:spcAft>
                      </a:pPr>
                      <a:r>
                        <a:rPr lang="en-US" sz="1800" b="1" i="1" dirty="0" err="1">
                          <a:effectLst/>
                        </a:rPr>
                        <a:t>Vai</a:t>
                      </a:r>
                      <a:r>
                        <a:rPr lang="en-US" sz="1800" b="1" i="1" dirty="0">
                          <a:effectLst/>
                        </a:rPr>
                        <a:t> </a:t>
                      </a:r>
                      <a:r>
                        <a:rPr lang="en-US" sz="1800" b="1" i="1" dirty="0" err="1">
                          <a:effectLst/>
                        </a:rPr>
                        <a:t>trò</a:t>
                      </a:r>
                      <a:r>
                        <a:rPr lang="en-US" sz="1800" b="1" i="1" dirty="0">
                          <a:effectLst/>
                        </a:rPr>
                        <a:t> </a:t>
                      </a:r>
                      <a:r>
                        <a:rPr lang="en-US" sz="1800" b="1" i="1" dirty="0" err="1">
                          <a:effectLst/>
                        </a:rPr>
                        <a:t>của</a:t>
                      </a:r>
                      <a:r>
                        <a:rPr lang="en-US" sz="1800" b="1" i="1" dirty="0">
                          <a:effectLst/>
                        </a:rPr>
                        <a:t> </a:t>
                      </a:r>
                      <a:r>
                        <a:rPr lang="en-US" sz="1800" b="1" i="1" dirty="0" err="1" smtClean="0">
                          <a:effectLst/>
                        </a:rPr>
                        <a:t>từng</a:t>
                      </a:r>
                      <a:r>
                        <a:rPr lang="en-US" sz="1800" b="1" i="1" baseline="0" dirty="0" smtClean="0">
                          <a:effectLst/>
                        </a:rPr>
                        <a:t> </a:t>
                      </a:r>
                      <a:r>
                        <a:rPr lang="en-US" sz="1800" b="1" i="1" baseline="0" dirty="0" err="1" smtClean="0">
                          <a:effectLst/>
                        </a:rPr>
                        <a:t>phần</a:t>
                      </a:r>
                      <a:r>
                        <a:rPr lang="en-US" sz="1800" b="1" i="1" baseline="0" dirty="0" smtClean="0">
                          <a:effectLst/>
                        </a:rPr>
                        <a:t> </a:t>
                      </a:r>
                      <a:r>
                        <a:rPr lang="en-US" sz="1800" b="1" i="1" baseline="0" dirty="0" err="1" smtClean="0">
                          <a:effectLst/>
                        </a:rPr>
                        <a:t>trong</a:t>
                      </a:r>
                      <a:r>
                        <a:rPr lang="en-US" sz="1800" b="1" i="1" baseline="0" dirty="0" smtClean="0">
                          <a:effectLst/>
                        </a:rPr>
                        <a:t> </a:t>
                      </a:r>
                      <a:r>
                        <a:rPr lang="en-US" sz="1800" b="1" i="1" baseline="0" dirty="0" err="1" smtClean="0">
                          <a:effectLst/>
                        </a:rPr>
                        <a:t>đoạn</a:t>
                      </a:r>
                      <a:endParaRPr lang="en-US" sz="1800" b="1" i="1" dirty="0">
                        <a:solidFill>
                          <a:srgbClr val="FF0000"/>
                        </a:solidFill>
                        <a:effectLst/>
                        <a:latin typeface="Times New Roman" pitchFamily="18" charset="0"/>
                        <a:ea typeface="Times New Roman"/>
                        <a:cs typeface="Times New Roman" pitchFamily="18" charset="0"/>
                      </a:endParaRPr>
                    </a:p>
                  </a:txBody>
                  <a:tcPr marL="68580" marR="68580" marT="0" marB="0"/>
                </a:tc>
                <a:tc>
                  <a:txBody>
                    <a:bodyPr/>
                    <a:lstStyle/>
                    <a:p>
                      <a:pPr marL="0" marR="0" algn="just">
                        <a:lnSpc>
                          <a:spcPct val="115000"/>
                        </a:lnSpc>
                        <a:spcBef>
                          <a:spcPts val="0"/>
                        </a:spcBef>
                        <a:spcAft>
                          <a:spcPts val="0"/>
                        </a:spcAft>
                      </a:pPr>
                      <a:r>
                        <a:rPr lang="en-US" sz="1800">
                          <a:effectLst/>
                        </a:rPr>
                        <a:t> </a:t>
                      </a:r>
                      <a:endParaRPr lang="en-US" sz="1800">
                        <a:effectLst/>
                        <a:latin typeface="Times New Roman" pitchFamily="18" charset="0"/>
                        <a:ea typeface="Times New Roman"/>
                        <a:cs typeface="Times New Roman" pitchFamily="18" charset="0"/>
                      </a:endParaRPr>
                    </a:p>
                  </a:txBody>
                  <a:tcPr marL="68580" marR="68580" marT="0" marB="0"/>
                </a:tc>
              </a:tr>
              <a:tr h="704158">
                <a:tc>
                  <a:txBody>
                    <a:bodyPr/>
                    <a:lstStyle/>
                    <a:p>
                      <a:pPr marL="0" marR="0" algn="ctr">
                        <a:lnSpc>
                          <a:spcPct val="115000"/>
                        </a:lnSpc>
                        <a:spcBef>
                          <a:spcPts val="0"/>
                        </a:spcBef>
                        <a:spcAft>
                          <a:spcPts val="0"/>
                        </a:spcAft>
                      </a:pPr>
                      <a:r>
                        <a:rPr lang="en-US" sz="1800" b="1" i="1" dirty="0" err="1">
                          <a:effectLst/>
                        </a:rPr>
                        <a:t>Những</a:t>
                      </a:r>
                      <a:r>
                        <a:rPr lang="en-US" sz="1800" b="1" i="1" dirty="0">
                          <a:effectLst/>
                        </a:rPr>
                        <a:t> </a:t>
                      </a:r>
                      <a:r>
                        <a:rPr lang="en-US" sz="1800" b="1" i="1" dirty="0" err="1">
                          <a:effectLst/>
                        </a:rPr>
                        <a:t>từ</a:t>
                      </a:r>
                      <a:r>
                        <a:rPr lang="en-US" sz="1800" b="1" i="1" dirty="0">
                          <a:effectLst/>
                        </a:rPr>
                        <a:t> </a:t>
                      </a:r>
                      <a:r>
                        <a:rPr lang="en-US" sz="1800" b="1" i="1" dirty="0" err="1">
                          <a:effectLst/>
                        </a:rPr>
                        <a:t>ngữ</a:t>
                      </a:r>
                      <a:r>
                        <a:rPr lang="en-US" sz="1800" b="1" i="1" dirty="0">
                          <a:effectLst/>
                        </a:rPr>
                        <a:t> </a:t>
                      </a:r>
                      <a:r>
                        <a:rPr lang="en-US" sz="1800" b="1" i="1" dirty="0" err="1">
                          <a:effectLst/>
                        </a:rPr>
                        <a:t>thể</a:t>
                      </a:r>
                      <a:r>
                        <a:rPr lang="en-US" sz="1800" b="1" i="1" dirty="0">
                          <a:effectLst/>
                        </a:rPr>
                        <a:t>  </a:t>
                      </a:r>
                      <a:r>
                        <a:rPr lang="en-US" sz="1800" b="1" i="1" dirty="0" err="1">
                          <a:effectLst/>
                        </a:rPr>
                        <a:t>hiện</a:t>
                      </a:r>
                      <a:r>
                        <a:rPr lang="en-US" sz="1800" b="1" i="1" dirty="0">
                          <a:effectLst/>
                        </a:rPr>
                        <a:t> </a:t>
                      </a:r>
                      <a:r>
                        <a:rPr lang="en-US" sz="1800" b="1" i="1" dirty="0" err="1">
                          <a:effectLst/>
                        </a:rPr>
                        <a:t>cảm</a:t>
                      </a:r>
                      <a:r>
                        <a:rPr lang="en-US" sz="1800" b="1" i="1" dirty="0">
                          <a:effectLst/>
                        </a:rPr>
                        <a:t> </a:t>
                      </a:r>
                      <a:r>
                        <a:rPr lang="en-US" sz="1800" b="1" i="1" dirty="0" err="1">
                          <a:effectLst/>
                        </a:rPr>
                        <a:t>xúc</a:t>
                      </a:r>
                      <a:r>
                        <a:rPr lang="en-US" sz="1800" b="1" i="1" dirty="0">
                          <a:effectLst/>
                        </a:rPr>
                        <a:t> </a:t>
                      </a:r>
                      <a:r>
                        <a:rPr lang="en-US" sz="1800" b="1" i="1" dirty="0" err="1">
                          <a:effectLst/>
                        </a:rPr>
                        <a:t>trong</a:t>
                      </a:r>
                      <a:r>
                        <a:rPr lang="en-US" sz="1800" b="1" i="1" dirty="0">
                          <a:effectLst/>
                        </a:rPr>
                        <a:t> </a:t>
                      </a:r>
                      <a:r>
                        <a:rPr lang="en-US" sz="1800" b="1" i="1" dirty="0" err="1" smtClean="0">
                          <a:effectLst/>
                        </a:rPr>
                        <a:t>đoạn</a:t>
                      </a:r>
                      <a:endParaRPr lang="en-US" sz="1800" b="1" i="1" dirty="0">
                        <a:solidFill>
                          <a:srgbClr val="FF0000"/>
                        </a:solidFill>
                        <a:effectLst/>
                        <a:latin typeface="Times New Roman" pitchFamily="18" charset="0"/>
                        <a:ea typeface="Times New Roman"/>
                        <a:cs typeface="Times New Roman" pitchFamily="18" charset="0"/>
                      </a:endParaRPr>
                    </a:p>
                  </a:txBody>
                  <a:tcPr marL="68580" marR="68580" marT="0" marB="0"/>
                </a:tc>
                <a:tc>
                  <a:txBody>
                    <a:bodyPr/>
                    <a:lstStyle/>
                    <a:p>
                      <a:pPr marL="0" marR="0" algn="just">
                        <a:lnSpc>
                          <a:spcPct val="115000"/>
                        </a:lnSpc>
                        <a:spcBef>
                          <a:spcPts val="0"/>
                        </a:spcBef>
                        <a:spcAft>
                          <a:spcPts val="0"/>
                        </a:spcAft>
                      </a:pPr>
                      <a:r>
                        <a:rPr lang="en-US" sz="1800">
                          <a:effectLst/>
                        </a:rPr>
                        <a:t> </a:t>
                      </a:r>
                      <a:endParaRPr lang="en-US" sz="1800">
                        <a:effectLst/>
                        <a:latin typeface="Times New Roman" pitchFamily="18" charset="0"/>
                        <a:ea typeface="Times New Roman"/>
                        <a:cs typeface="Times New Roman" pitchFamily="18" charset="0"/>
                      </a:endParaRPr>
                    </a:p>
                  </a:txBody>
                  <a:tcPr marL="68580" marR="68580" marT="0" marB="0"/>
                </a:tc>
              </a:tr>
              <a:tr h="1619564">
                <a:tc>
                  <a:txBody>
                    <a:bodyPr/>
                    <a:lstStyle/>
                    <a:p>
                      <a:pPr marL="0" marR="0" algn="ctr">
                        <a:lnSpc>
                          <a:spcPct val="115000"/>
                        </a:lnSpc>
                        <a:spcBef>
                          <a:spcPts val="0"/>
                        </a:spcBef>
                        <a:spcAft>
                          <a:spcPts val="0"/>
                        </a:spcAft>
                      </a:pPr>
                      <a:r>
                        <a:rPr lang="en-US" sz="1800" b="1" i="1" dirty="0" err="1">
                          <a:effectLst/>
                        </a:rPr>
                        <a:t>Từ</a:t>
                      </a:r>
                      <a:r>
                        <a:rPr lang="en-US" sz="1800" b="1" i="1" dirty="0">
                          <a:effectLst/>
                        </a:rPr>
                        <a:t> </a:t>
                      </a:r>
                      <a:r>
                        <a:rPr lang="en-US" sz="1800" b="1" i="1" dirty="0" err="1">
                          <a:effectLst/>
                        </a:rPr>
                        <a:t>ngữ</a:t>
                      </a:r>
                      <a:r>
                        <a:rPr lang="en-US" sz="1800" b="1" i="1" dirty="0">
                          <a:effectLst/>
                        </a:rPr>
                        <a:t> </a:t>
                      </a:r>
                      <a:r>
                        <a:rPr lang="en-US" sz="1800" b="1" i="1" dirty="0" err="1">
                          <a:effectLst/>
                        </a:rPr>
                        <a:t>được</a:t>
                      </a:r>
                      <a:r>
                        <a:rPr lang="en-US" sz="1800" b="1" i="1" dirty="0">
                          <a:effectLst/>
                        </a:rPr>
                        <a:t> </a:t>
                      </a:r>
                      <a:r>
                        <a:rPr lang="en-US" sz="1800" b="1" i="1" dirty="0" err="1">
                          <a:effectLst/>
                        </a:rPr>
                        <a:t>dùng</a:t>
                      </a:r>
                      <a:r>
                        <a:rPr lang="en-US" sz="1800" b="1" i="1" dirty="0">
                          <a:effectLst/>
                        </a:rPr>
                        <a:t> </a:t>
                      </a:r>
                      <a:r>
                        <a:rPr lang="en-US" sz="1800" b="1" i="1" dirty="0" err="1">
                          <a:effectLst/>
                        </a:rPr>
                        <a:t>theo</a:t>
                      </a:r>
                      <a:r>
                        <a:rPr lang="en-US" sz="1800" b="1" i="1" dirty="0">
                          <a:effectLst/>
                        </a:rPr>
                        <a:t> </a:t>
                      </a:r>
                      <a:r>
                        <a:rPr lang="en-US" sz="1800" b="1" i="1" dirty="0" err="1">
                          <a:effectLst/>
                        </a:rPr>
                        <a:t>kiểu</a:t>
                      </a:r>
                      <a:r>
                        <a:rPr lang="en-US" sz="1800" b="1" i="1" dirty="0">
                          <a:effectLst/>
                        </a:rPr>
                        <a:t> </a:t>
                      </a:r>
                      <a:r>
                        <a:rPr lang="en-US" sz="1800" b="1" i="1" dirty="0" err="1">
                          <a:effectLst/>
                        </a:rPr>
                        <a:t>lặp</a:t>
                      </a:r>
                      <a:r>
                        <a:rPr lang="en-US" sz="1800" b="1" i="1" dirty="0">
                          <a:effectLst/>
                        </a:rPr>
                        <a:t> </a:t>
                      </a:r>
                      <a:r>
                        <a:rPr lang="en-US" sz="1800" b="1" i="1" dirty="0" err="1">
                          <a:effectLst/>
                        </a:rPr>
                        <a:t>lại</a:t>
                      </a:r>
                      <a:r>
                        <a:rPr lang="en-US" sz="1800" b="1" i="1" dirty="0">
                          <a:effectLst/>
                        </a:rPr>
                        <a:t> </a:t>
                      </a:r>
                      <a:r>
                        <a:rPr lang="en-US" sz="1800" b="1" i="1" dirty="0" err="1">
                          <a:effectLst/>
                        </a:rPr>
                        <a:t>hoặc</a:t>
                      </a:r>
                      <a:r>
                        <a:rPr lang="en-US" sz="1800" b="1" i="1" dirty="0">
                          <a:effectLst/>
                        </a:rPr>
                        <a:t> </a:t>
                      </a:r>
                      <a:r>
                        <a:rPr lang="en-US" sz="1800" b="1" i="1" dirty="0" err="1">
                          <a:effectLst/>
                        </a:rPr>
                        <a:t>thay</a:t>
                      </a:r>
                      <a:r>
                        <a:rPr lang="en-US" sz="1800" b="1" i="1" dirty="0">
                          <a:effectLst/>
                        </a:rPr>
                        <a:t> </a:t>
                      </a:r>
                      <a:r>
                        <a:rPr lang="en-US" sz="1800" b="1" i="1" dirty="0" err="1">
                          <a:effectLst/>
                        </a:rPr>
                        <a:t>thế</a:t>
                      </a:r>
                      <a:r>
                        <a:rPr lang="en-US" sz="1800" b="1" i="1" dirty="0">
                          <a:effectLst/>
                        </a:rPr>
                        <a:t> </a:t>
                      </a:r>
                      <a:r>
                        <a:rPr lang="en-US" sz="1800" b="1" i="1" dirty="0" err="1">
                          <a:effectLst/>
                        </a:rPr>
                        <a:t>những</a:t>
                      </a:r>
                      <a:r>
                        <a:rPr lang="en-US" sz="1800" b="1" i="1" dirty="0">
                          <a:effectLst/>
                        </a:rPr>
                        <a:t> </a:t>
                      </a:r>
                      <a:r>
                        <a:rPr lang="en-US" sz="1800" b="1" i="1" dirty="0" err="1">
                          <a:effectLst/>
                        </a:rPr>
                        <a:t>từ</a:t>
                      </a:r>
                      <a:r>
                        <a:rPr lang="en-US" sz="1800" b="1" i="1" dirty="0">
                          <a:effectLst/>
                        </a:rPr>
                        <a:t> </a:t>
                      </a:r>
                      <a:r>
                        <a:rPr lang="en-US" sz="1800" b="1" i="1" dirty="0" err="1">
                          <a:effectLst/>
                        </a:rPr>
                        <a:t>ngữ</a:t>
                      </a:r>
                      <a:r>
                        <a:rPr lang="en-US" sz="1800" b="1" i="1" dirty="0">
                          <a:effectLst/>
                        </a:rPr>
                        <a:t> </a:t>
                      </a:r>
                      <a:r>
                        <a:rPr lang="en-US" sz="1800" b="1" i="1" dirty="0" err="1">
                          <a:effectLst/>
                        </a:rPr>
                        <a:t>tương</a:t>
                      </a:r>
                      <a:r>
                        <a:rPr lang="en-US" sz="1800" b="1" i="1" dirty="0">
                          <a:effectLst/>
                        </a:rPr>
                        <a:t> </a:t>
                      </a:r>
                      <a:r>
                        <a:rPr lang="en-US" sz="1800" b="1" i="1" dirty="0" err="1">
                          <a:effectLst/>
                        </a:rPr>
                        <a:t>đương</a:t>
                      </a:r>
                      <a:r>
                        <a:rPr lang="en-US" sz="1800" b="1" i="1" dirty="0">
                          <a:effectLst/>
                        </a:rPr>
                        <a:t> ở </a:t>
                      </a:r>
                      <a:r>
                        <a:rPr lang="en-US" sz="1800" b="1" i="1" dirty="0" err="1">
                          <a:effectLst/>
                        </a:rPr>
                        <a:t>những</a:t>
                      </a:r>
                      <a:r>
                        <a:rPr lang="en-US" sz="1800" b="1" i="1" dirty="0">
                          <a:effectLst/>
                        </a:rPr>
                        <a:t> </a:t>
                      </a:r>
                      <a:r>
                        <a:rPr lang="en-US" sz="1800" b="1" i="1" dirty="0" err="1">
                          <a:effectLst/>
                        </a:rPr>
                        <a:t>câu</a:t>
                      </a:r>
                      <a:r>
                        <a:rPr lang="en-US" sz="1800" b="1" i="1" dirty="0">
                          <a:effectLst/>
                        </a:rPr>
                        <a:t> </a:t>
                      </a:r>
                      <a:r>
                        <a:rPr lang="en-US" sz="1800" b="1" i="1" dirty="0" err="1">
                          <a:effectLst/>
                        </a:rPr>
                        <a:t>trước</a:t>
                      </a:r>
                      <a:r>
                        <a:rPr lang="en-US" sz="1800" b="1" i="1" dirty="0">
                          <a:effectLst/>
                        </a:rPr>
                        <a:t> </a:t>
                      </a:r>
                      <a:r>
                        <a:rPr lang="en-US" sz="1800" b="1" i="1" dirty="0" err="1">
                          <a:effectLst/>
                        </a:rPr>
                        <a:t>đó</a:t>
                      </a:r>
                      <a:r>
                        <a:rPr lang="en-US" sz="1800" b="1" i="1" dirty="0">
                          <a:effectLst/>
                        </a:rPr>
                        <a:t>? </a:t>
                      </a:r>
                      <a:r>
                        <a:rPr lang="en-US" sz="1800" b="1" i="1" dirty="0" err="1">
                          <a:effectLst/>
                        </a:rPr>
                        <a:t>Tác</a:t>
                      </a:r>
                      <a:r>
                        <a:rPr lang="en-US" sz="1800" b="1" i="1" dirty="0">
                          <a:effectLst/>
                        </a:rPr>
                        <a:t> </a:t>
                      </a:r>
                      <a:r>
                        <a:rPr lang="en-US" sz="1800" b="1" i="1" dirty="0" err="1">
                          <a:effectLst/>
                        </a:rPr>
                        <a:t>dụng</a:t>
                      </a:r>
                      <a:r>
                        <a:rPr lang="en-US" sz="1800" b="1" i="1" dirty="0">
                          <a:effectLst/>
                        </a:rPr>
                        <a:t> </a:t>
                      </a:r>
                      <a:r>
                        <a:rPr lang="en-US" sz="1800" b="1" i="1" dirty="0" err="1">
                          <a:effectLst/>
                        </a:rPr>
                        <a:t>của</a:t>
                      </a:r>
                      <a:r>
                        <a:rPr lang="en-US" sz="1800" b="1" i="1" dirty="0">
                          <a:effectLst/>
                        </a:rPr>
                        <a:t> </a:t>
                      </a:r>
                      <a:r>
                        <a:rPr lang="en-US" sz="1800" b="1" i="1" dirty="0" err="1" smtClean="0">
                          <a:effectLst/>
                        </a:rPr>
                        <a:t>nó</a:t>
                      </a:r>
                      <a:r>
                        <a:rPr lang="en-US" sz="1800" b="1" i="1" dirty="0" smtClean="0">
                          <a:effectLst/>
                        </a:rPr>
                        <a:t> </a:t>
                      </a:r>
                      <a:r>
                        <a:rPr lang="en-US" sz="1800" b="1" i="1" dirty="0">
                          <a:effectLst/>
                        </a:rPr>
                        <a:t> </a:t>
                      </a:r>
                      <a:endParaRPr lang="en-US" sz="1800" b="1" i="1" dirty="0">
                        <a:solidFill>
                          <a:srgbClr val="FF0000"/>
                        </a:solidFill>
                        <a:effectLst/>
                        <a:latin typeface="Times New Roman" pitchFamily="18" charset="0"/>
                        <a:ea typeface="Times New Roman"/>
                        <a:cs typeface="Times New Roman" pitchFamily="18" charset="0"/>
                      </a:endParaRPr>
                    </a:p>
                  </a:txBody>
                  <a:tcPr marL="68580" marR="68580" marT="0" marB="0"/>
                </a:tc>
                <a:tc>
                  <a:txBody>
                    <a:bodyPr/>
                    <a:lstStyle/>
                    <a:p>
                      <a:pPr marL="0" marR="0" algn="just">
                        <a:lnSpc>
                          <a:spcPct val="115000"/>
                        </a:lnSpc>
                        <a:spcBef>
                          <a:spcPts val="0"/>
                        </a:spcBef>
                        <a:spcAft>
                          <a:spcPts val="0"/>
                        </a:spcAft>
                      </a:pPr>
                      <a:r>
                        <a:rPr lang="en-US" sz="1800" dirty="0">
                          <a:effectLst/>
                        </a:rPr>
                        <a:t> </a:t>
                      </a:r>
                      <a:endParaRPr lang="en-US" sz="1800" dirty="0">
                        <a:effectLst/>
                        <a:latin typeface="Times New Roman" pitchFamily="18" charset="0"/>
                        <a:ea typeface="Times New Roman"/>
                        <a:cs typeface="Times New Roman" pitchFamily="18" charset="0"/>
                      </a:endParaRPr>
                    </a:p>
                  </a:txBody>
                  <a:tcPr marL="68580" marR="68580" marT="0" marB="0"/>
                </a:tc>
              </a:tr>
            </a:tbl>
          </a:graphicData>
        </a:graphic>
      </p:graphicFrame>
      <p:sp>
        <p:nvSpPr>
          <p:cNvPr id="5" name="Rectangle 2"/>
          <p:cNvSpPr>
            <a:spLocks noChangeArrowheads="1"/>
          </p:cNvSpPr>
          <p:nvPr/>
        </p:nvSpPr>
        <p:spPr bwMode="auto">
          <a:xfrm>
            <a:off x="2809875" y="2373313"/>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4"/>
          <p:cNvSpPr>
            <a:spLocks noChangeArrowheads="1"/>
          </p:cNvSpPr>
          <p:nvPr/>
        </p:nvSpPr>
        <p:spPr bwMode="auto">
          <a:xfrm>
            <a:off x="2809875" y="2830513"/>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Arial" pitchFamily="34" charset="0"/>
              </a:rPr>
              <a:t/>
            </a:r>
            <a:br>
              <a:rPr kumimoji="0" lang="en-US" sz="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1686361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2514600" y="4549"/>
            <a:ext cx="4343400" cy="533400"/>
          </a:xfrm>
        </p:spPr>
        <p:txBody>
          <a:bodyPr>
            <a:noAutofit/>
          </a:bodyPr>
          <a:lstStyle/>
          <a:p>
            <a:r>
              <a:rPr lang="en-US" sz="3600" b="1" smtClean="0">
                <a:solidFill>
                  <a:srgbClr val="FF0000"/>
                </a:solidFill>
                <a:cs typeface="Times New Roman" pitchFamily="18" charset="0"/>
              </a:rPr>
              <a:t>Đáp án thảo luận</a:t>
            </a:r>
            <a:endParaRPr lang="en-US" sz="3600" b="1">
              <a:solidFill>
                <a:srgbClr val="FF0000"/>
              </a:solidFill>
              <a:cs typeface="Times New Roman" pitchFamily="18" charset="0"/>
            </a:endParaRPr>
          </a:p>
        </p:txBody>
      </p:sp>
      <p:sp>
        <p:nvSpPr>
          <p:cNvPr id="5" name="Rectangle 1"/>
          <p:cNvSpPr>
            <a:spLocks noChangeArrowheads="1"/>
          </p:cNvSpPr>
          <p:nvPr/>
        </p:nvSpPr>
        <p:spPr bwMode="auto">
          <a:xfrm>
            <a:off x="3668713" y="160020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5"/>
          <p:cNvSpPr/>
          <p:nvPr/>
        </p:nvSpPr>
        <p:spPr>
          <a:xfrm>
            <a:off x="216340" y="-260351"/>
            <a:ext cx="838200" cy="861774"/>
          </a:xfrm>
          <a:prstGeom prst="rect">
            <a:avLst/>
          </a:prstGeom>
        </p:spPr>
        <p:txBody>
          <a:bodyPr wrap="square">
            <a:spAutoFit/>
          </a:bodyPr>
          <a:lstStyle/>
          <a:p>
            <a:r>
              <a:rPr lang="en-US" sz="5000" b="1" smtClean="0">
                <a:solidFill>
                  <a:srgbClr val="FF0000"/>
                </a:solidFill>
                <a:cs typeface="Times New Roman" pitchFamily="18" charset="0"/>
                <a:sym typeface="Wingdings"/>
              </a:rPr>
              <a:t></a:t>
            </a:r>
            <a:endParaRPr lang="en-US" sz="5000">
              <a:solidFill>
                <a:srgbClr val="FF0000"/>
              </a:solidFill>
            </a:endParaRPr>
          </a:p>
        </p:txBody>
      </p:sp>
      <p:sp>
        <p:nvSpPr>
          <p:cNvPr id="3" name="TextBox 2"/>
          <p:cNvSpPr txBox="1"/>
          <p:nvPr/>
        </p:nvSpPr>
        <p:spPr>
          <a:xfrm>
            <a:off x="652518" y="743042"/>
            <a:ext cx="1409700" cy="430887"/>
          </a:xfrm>
          <a:prstGeom prst="rect">
            <a:avLst/>
          </a:prstGeom>
          <a:noFill/>
        </p:spPr>
        <p:txBody>
          <a:bodyPr wrap="square" rtlCol="0">
            <a:spAutoFit/>
          </a:bodyPr>
          <a:lstStyle/>
          <a:p>
            <a:r>
              <a:rPr lang="en-US" sz="2200" smtClean="0">
                <a:solidFill>
                  <a:srgbClr val="FF0000"/>
                </a:solidFill>
                <a:latin typeface="Times New Roman" pitchFamily="18" charset="0"/>
                <a:cs typeface="Times New Roman" pitchFamily="18" charset="0"/>
              </a:rPr>
              <a:t>Đặc điểm</a:t>
            </a:r>
            <a:endParaRPr lang="en-US" sz="2200">
              <a:solidFill>
                <a:srgbClr val="FF0000"/>
              </a:solidFill>
              <a:latin typeface="Times New Roman" pitchFamily="18" charset="0"/>
              <a:cs typeface="Times New Roman" pitchFamily="18" charset="0"/>
            </a:endParaRPr>
          </a:p>
        </p:txBody>
      </p:sp>
      <p:sp>
        <p:nvSpPr>
          <p:cNvPr id="7" name="TextBox 6"/>
          <p:cNvSpPr txBox="1"/>
          <p:nvPr/>
        </p:nvSpPr>
        <p:spPr>
          <a:xfrm>
            <a:off x="3198200" y="593771"/>
            <a:ext cx="5599611" cy="839845"/>
          </a:xfrm>
          <a:prstGeom prst="rect">
            <a:avLst/>
          </a:prstGeom>
          <a:noFill/>
        </p:spPr>
        <p:txBody>
          <a:bodyPr wrap="none" rtlCol="0">
            <a:spAutoFit/>
          </a:bodyPr>
          <a:lstStyle/>
          <a:p>
            <a:pPr algn="ctr">
              <a:lnSpc>
                <a:spcPct val="115000"/>
              </a:lnSpc>
            </a:pPr>
            <a:r>
              <a:rPr lang="en-US" sz="2200" dirty="0" err="1">
                <a:solidFill>
                  <a:srgbClr val="FF0000"/>
                </a:solidFill>
                <a:latin typeface="Times New Roman" pitchFamily="18" charset="0"/>
                <a:cs typeface="Times New Roman" pitchFamily="18" charset="0"/>
              </a:rPr>
              <a:t>Thể</a:t>
            </a:r>
            <a:r>
              <a:rPr lang="en-US" sz="2200" dirty="0">
                <a:solidFill>
                  <a:srgbClr val="FF0000"/>
                </a:solidFill>
                <a:latin typeface="Times New Roman" pitchFamily="18" charset="0"/>
                <a:cs typeface="Times New Roman" pitchFamily="18" charset="0"/>
              </a:rPr>
              <a:t> </a:t>
            </a:r>
            <a:r>
              <a:rPr lang="en-US" sz="2200" dirty="0" err="1">
                <a:solidFill>
                  <a:srgbClr val="FF0000"/>
                </a:solidFill>
                <a:latin typeface="Times New Roman" pitchFamily="18" charset="0"/>
                <a:cs typeface="Times New Roman" pitchFamily="18" charset="0"/>
              </a:rPr>
              <a:t>hiện</a:t>
            </a:r>
            <a:r>
              <a:rPr lang="en-US" sz="2200" dirty="0">
                <a:solidFill>
                  <a:srgbClr val="FF0000"/>
                </a:solidFill>
                <a:latin typeface="Times New Roman" pitchFamily="18" charset="0"/>
                <a:cs typeface="Times New Roman" pitchFamily="18" charset="0"/>
              </a:rPr>
              <a:t> </a:t>
            </a:r>
            <a:r>
              <a:rPr lang="en-US" sz="2200" dirty="0" err="1">
                <a:solidFill>
                  <a:srgbClr val="FF0000"/>
                </a:solidFill>
                <a:latin typeface="Times New Roman" pitchFamily="18" charset="0"/>
                <a:cs typeface="Times New Roman" pitchFamily="18" charset="0"/>
              </a:rPr>
              <a:t>trong</a:t>
            </a:r>
            <a:r>
              <a:rPr lang="en-US" sz="2200" dirty="0">
                <a:solidFill>
                  <a:srgbClr val="FF0000"/>
                </a:solidFill>
                <a:latin typeface="Times New Roman" pitchFamily="18" charset="0"/>
                <a:cs typeface="Times New Roman" pitchFamily="18" charset="0"/>
              </a:rPr>
              <a:t> </a:t>
            </a:r>
            <a:r>
              <a:rPr lang="en-US" sz="2200" dirty="0" err="1">
                <a:solidFill>
                  <a:srgbClr val="FF0000"/>
                </a:solidFill>
                <a:latin typeface="Times New Roman" pitchFamily="18" charset="0"/>
                <a:cs typeface="Times New Roman" pitchFamily="18" charset="0"/>
              </a:rPr>
              <a:t>đoạn</a:t>
            </a:r>
            <a:r>
              <a:rPr lang="en-US" sz="2200" dirty="0">
                <a:solidFill>
                  <a:srgbClr val="FF0000"/>
                </a:solidFill>
                <a:latin typeface="Times New Roman" pitchFamily="18" charset="0"/>
                <a:cs typeface="Times New Roman" pitchFamily="18" charset="0"/>
              </a:rPr>
              <a:t> </a:t>
            </a:r>
            <a:r>
              <a:rPr lang="en-US" sz="2200" dirty="0" err="1">
                <a:solidFill>
                  <a:srgbClr val="FF0000"/>
                </a:solidFill>
                <a:latin typeface="Times New Roman" pitchFamily="18" charset="0"/>
                <a:cs typeface="Times New Roman" pitchFamily="18" charset="0"/>
              </a:rPr>
              <a:t>văn</a:t>
            </a:r>
            <a:r>
              <a:rPr lang="en-US" sz="2200" dirty="0">
                <a:solidFill>
                  <a:srgbClr val="FF0000"/>
                </a:solidFill>
                <a:latin typeface="Times New Roman" pitchFamily="18" charset="0"/>
                <a:cs typeface="Times New Roman" pitchFamily="18" charset="0"/>
              </a:rPr>
              <a:t> </a:t>
            </a:r>
            <a:r>
              <a:rPr lang="en-US" sz="2200" dirty="0" err="1">
                <a:solidFill>
                  <a:srgbClr val="FF0000"/>
                </a:solidFill>
                <a:latin typeface="Times New Roman" pitchFamily="18" charset="0"/>
                <a:cs typeface="Times New Roman" pitchFamily="18" charset="0"/>
              </a:rPr>
              <a:t>ghi</a:t>
            </a:r>
            <a:r>
              <a:rPr lang="en-US" sz="2200" dirty="0">
                <a:solidFill>
                  <a:srgbClr val="FF0000"/>
                </a:solidFill>
                <a:latin typeface="Times New Roman" pitchFamily="18" charset="0"/>
                <a:cs typeface="Times New Roman" pitchFamily="18" charset="0"/>
              </a:rPr>
              <a:t> </a:t>
            </a:r>
            <a:r>
              <a:rPr lang="en-US" sz="2200" dirty="0" err="1">
                <a:solidFill>
                  <a:srgbClr val="FF0000"/>
                </a:solidFill>
                <a:latin typeface="Times New Roman" pitchFamily="18" charset="0"/>
                <a:cs typeface="Times New Roman" pitchFamily="18" charset="0"/>
              </a:rPr>
              <a:t>lại</a:t>
            </a:r>
            <a:r>
              <a:rPr lang="en-US" sz="2200" dirty="0">
                <a:solidFill>
                  <a:srgbClr val="FF0000"/>
                </a:solidFill>
                <a:latin typeface="Times New Roman" pitchFamily="18" charset="0"/>
                <a:cs typeface="Times New Roman" pitchFamily="18" charset="0"/>
              </a:rPr>
              <a:t> </a:t>
            </a:r>
            <a:r>
              <a:rPr lang="en-US" sz="2200" dirty="0" err="1">
                <a:solidFill>
                  <a:srgbClr val="FF0000"/>
                </a:solidFill>
                <a:latin typeface="Times New Roman" pitchFamily="18" charset="0"/>
                <a:cs typeface="Times New Roman" pitchFamily="18" charset="0"/>
              </a:rPr>
              <a:t>cảm</a:t>
            </a:r>
            <a:r>
              <a:rPr lang="en-US" sz="2200" dirty="0">
                <a:solidFill>
                  <a:srgbClr val="FF0000"/>
                </a:solidFill>
                <a:latin typeface="Times New Roman" pitchFamily="18" charset="0"/>
                <a:cs typeface="Times New Roman" pitchFamily="18" charset="0"/>
              </a:rPr>
              <a:t> </a:t>
            </a:r>
            <a:r>
              <a:rPr lang="en-US" sz="2200" dirty="0" err="1">
                <a:solidFill>
                  <a:srgbClr val="FF0000"/>
                </a:solidFill>
                <a:latin typeface="Times New Roman" pitchFamily="18" charset="0"/>
                <a:cs typeface="Times New Roman" pitchFamily="18" charset="0"/>
              </a:rPr>
              <a:t>xúc</a:t>
            </a:r>
            <a:r>
              <a:rPr lang="en-US" sz="2200" dirty="0">
                <a:solidFill>
                  <a:srgbClr val="FF0000"/>
                </a:solidFill>
                <a:latin typeface="Times New Roman" pitchFamily="18" charset="0"/>
                <a:cs typeface="Times New Roman" pitchFamily="18" charset="0"/>
              </a:rPr>
              <a:t> </a:t>
            </a:r>
            <a:r>
              <a:rPr lang="en-US" sz="2200" dirty="0" err="1">
                <a:solidFill>
                  <a:srgbClr val="FF0000"/>
                </a:solidFill>
                <a:latin typeface="Times New Roman" pitchFamily="18" charset="0"/>
                <a:cs typeface="Times New Roman" pitchFamily="18" charset="0"/>
              </a:rPr>
              <a:t>bài</a:t>
            </a:r>
            <a:r>
              <a:rPr lang="en-US" sz="2200" dirty="0">
                <a:solidFill>
                  <a:srgbClr val="FF0000"/>
                </a:solidFill>
                <a:latin typeface="Times New Roman" pitchFamily="18" charset="0"/>
                <a:cs typeface="Times New Roman" pitchFamily="18" charset="0"/>
              </a:rPr>
              <a:t> </a:t>
            </a:r>
            <a:r>
              <a:rPr lang="en-US" sz="2200" dirty="0" err="1">
                <a:solidFill>
                  <a:srgbClr val="FF0000"/>
                </a:solidFill>
                <a:latin typeface="Times New Roman" pitchFamily="18" charset="0"/>
                <a:cs typeface="Times New Roman" pitchFamily="18" charset="0"/>
              </a:rPr>
              <a:t>thơ</a:t>
            </a:r>
            <a:endParaRPr lang="en-US" sz="2200" dirty="0">
              <a:solidFill>
                <a:srgbClr val="FF0000"/>
              </a:solidFill>
              <a:latin typeface="Times New Roman" pitchFamily="18" charset="0"/>
              <a:cs typeface="Times New Roman" pitchFamily="18" charset="0"/>
            </a:endParaRPr>
          </a:p>
          <a:p>
            <a:pPr algn="ctr">
              <a:lnSpc>
                <a:spcPct val="115000"/>
              </a:lnSpc>
            </a:pPr>
            <a:r>
              <a:rPr lang="en-US" sz="2200" dirty="0" smtClean="0">
                <a:solidFill>
                  <a:srgbClr val="FF0000"/>
                </a:solidFill>
                <a:latin typeface="Times New Roman" pitchFamily="18" charset="0"/>
                <a:cs typeface="Times New Roman" pitchFamily="18" charset="0"/>
              </a:rPr>
              <a:t>“</a:t>
            </a:r>
            <a:r>
              <a:rPr lang="en-US" sz="2200" dirty="0" err="1" smtClean="0">
                <a:solidFill>
                  <a:srgbClr val="FF0000"/>
                </a:solidFill>
                <a:latin typeface="Times New Roman" pitchFamily="18" charset="0"/>
                <a:cs typeface="Times New Roman" pitchFamily="18" charset="0"/>
              </a:rPr>
              <a:t>Những</a:t>
            </a:r>
            <a:r>
              <a:rPr lang="en-US" sz="2200" dirty="0" smtClean="0">
                <a:solidFill>
                  <a:srgbClr val="FF0000"/>
                </a:solidFill>
                <a:latin typeface="Times New Roman" pitchFamily="18" charset="0"/>
                <a:cs typeface="Times New Roman" pitchFamily="18" charset="0"/>
              </a:rPr>
              <a:t> </a:t>
            </a:r>
            <a:r>
              <a:rPr lang="en-US" sz="2200" dirty="0" err="1">
                <a:solidFill>
                  <a:srgbClr val="FF0000"/>
                </a:solidFill>
                <a:latin typeface="Times New Roman" pitchFamily="18" charset="0"/>
                <a:cs typeface="Times New Roman" pitchFamily="18" charset="0"/>
              </a:rPr>
              <a:t>cánh</a:t>
            </a:r>
            <a:r>
              <a:rPr lang="en-US" sz="2200" dirty="0">
                <a:solidFill>
                  <a:srgbClr val="FF0000"/>
                </a:solidFill>
                <a:latin typeface="Times New Roman" pitchFamily="18" charset="0"/>
                <a:cs typeface="Times New Roman" pitchFamily="18" charset="0"/>
              </a:rPr>
              <a:t> </a:t>
            </a:r>
            <a:r>
              <a:rPr lang="en-US" sz="2200" dirty="0" err="1" smtClean="0">
                <a:solidFill>
                  <a:srgbClr val="FF0000"/>
                </a:solidFill>
                <a:latin typeface="Times New Roman" pitchFamily="18" charset="0"/>
                <a:cs typeface="Times New Roman" pitchFamily="18" charset="0"/>
              </a:rPr>
              <a:t>buồm</a:t>
            </a:r>
            <a:r>
              <a:rPr lang="en-US" sz="2200" dirty="0" smtClean="0">
                <a:solidFill>
                  <a:srgbClr val="FF0000"/>
                </a:solidFill>
                <a:latin typeface="Times New Roman" pitchFamily="18" charset="0"/>
                <a:cs typeface="Times New Roman" pitchFamily="18" charset="0"/>
              </a:rPr>
              <a:t>”</a:t>
            </a:r>
            <a:endParaRPr lang="en-US" sz="2200" dirty="0">
              <a:solidFill>
                <a:srgbClr val="FF0000"/>
              </a:solidFill>
              <a:latin typeface="Times New Roman" pitchFamily="18" charset="0"/>
              <a:ea typeface="Times New Roman"/>
              <a:cs typeface="Times New Roman" pitchFamily="18" charset="0"/>
            </a:endParaRPr>
          </a:p>
        </p:txBody>
      </p:sp>
      <p:sp>
        <p:nvSpPr>
          <p:cNvPr id="8" name="TextBox 7"/>
          <p:cNvSpPr txBox="1"/>
          <p:nvPr/>
        </p:nvSpPr>
        <p:spPr>
          <a:xfrm>
            <a:off x="617261" y="1611892"/>
            <a:ext cx="1518364" cy="646331"/>
          </a:xfrm>
          <a:prstGeom prst="rect">
            <a:avLst/>
          </a:prstGeom>
          <a:noFill/>
        </p:spPr>
        <p:txBody>
          <a:bodyPr wrap="none" rtlCol="0">
            <a:spAutoFit/>
          </a:bodyPr>
          <a:lstStyle/>
          <a:p>
            <a:r>
              <a:rPr lang="en-US" i="1" dirty="0" err="1">
                <a:solidFill>
                  <a:srgbClr val="FF0000"/>
                </a:solidFill>
                <a:latin typeface="Times New Roman" pitchFamily="18" charset="0"/>
                <a:cs typeface="Times New Roman" pitchFamily="18" charset="0"/>
              </a:rPr>
              <a:t>Cấu</a:t>
            </a:r>
            <a:r>
              <a:rPr lang="en-US" i="1" dirty="0">
                <a:solidFill>
                  <a:srgbClr val="FF0000"/>
                </a:solidFill>
                <a:latin typeface="Times New Roman" pitchFamily="18" charset="0"/>
                <a:cs typeface="Times New Roman" pitchFamily="18" charset="0"/>
              </a:rPr>
              <a:t> </a:t>
            </a:r>
            <a:r>
              <a:rPr lang="en-US" i="1" dirty="0" err="1">
                <a:solidFill>
                  <a:srgbClr val="FF0000"/>
                </a:solidFill>
                <a:latin typeface="Times New Roman" pitchFamily="18" charset="0"/>
                <a:cs typeface="Times New Roman" pitchFamily="18" charset="0"/>
              </a:rPr>
              <a:t>trúc</a:t>
            </a:r>
            <a:r>
              <a:rPr lang="en-US" i="1" dirty="0">
                <a:solidFill>
                  <a:srgbClr val="FF0000"/>
                </a:solidFill>
                <a:latin typeface="Times New Roman" pitchFamily="18" charset="0"/>
                <a:cs typeface="Times New Roman" pitchFamily="18" charset="0"/>
              </a:rPr>
              <a:t> </a:t>
            </a:r>
            <a:r>
              <a:rPr lang="en-US" i="1" dirty="0" err="1" smtClean="0">
                <a:solidFill>
                  <a:srgbClr val="FF0000"/>
                </a:solidFill>
                <a:latin typeface="Times New Roman" pitchFamily="18" charset="0"/>
                <a:cs typeface="Times New Roman" pitchFamily="18" charset="0"/>
              </a:rPr>
              <a:t>đoạn</a:t>
            </a:r>
            <a:endParaRPr lang="en-US" i="1" dirty="0">
              <a:solidFill>
                <a:srgbClr val="FF0000"/>
              </a:solidFill>
              <a:latin typeface="Times New Roman" pitchFamily="18" charset="0"/>
              <a:ea typeface="Times New Roman"/>
              <a:cs typeface="Times New Roman" pitchFamily="18" charset="0"/>
            </a:endParaRPr>
          </a:p>
          <a:p>
            <a:endParaRPr lang="en-US" dirty="0"/>
          </a:p>
        </p:txBody>
      </p:sp>
      <p:sp>
        <p:nvSpPr>
          <p:cNvPr id="9" name="TextBox 8"/>
          <p:cNvSpPr txBox="1"/>
          <p:nvPr/>
        </p:nvSpPr>
        <p:spPr>
          <a:xfrm>
            <a:off x="2971800" y="1301255"/>
            <a:ext cx="6400800" cy="1047979"/>
          </a:xfrm>
          <a:prstGeom prst="rect">
            <a:avLst/>
          </a:prstGeom>
          <a:noFill/>
        </p:spPr>
        <p:txBody>
          <a:bodyPr wrap="square" rtlCol="0">
            <a:spAutoFit/>
          </a:bodyPr>
          <a:lstStyle/>
          <a:p>
            <a:pPr>
              <a:lnSpc>
                <a:spcPct val="115000"/>
              </a:lnSpc>
            </a:pPr>
            <a:r>
              <a:rPr lang="en-US" dirty="0">
                <a:latin typeface="Times New Roman" pitchFamily="18" charset="0"/>
                <a:cs typeface="Times New Roman" pitchFamily="18" charset="0"/>
              </a:rPr>
              <a:t>- </a:t>
            </a:r>
            <a:r>
              <a:rPr lang="en-US" i="1" dirty="0" err="1">
                <a:solidFill>
                  <a:srgbClr val="FF0000"/>
                </a:solidFill>
                <a:latin typeface="Times New Roman" pitchFamily="18" charset="0"/>
                <a:cs typeface="Times New Roman" pitchFamily="18" charset="0"/>
              </a:rPr>
              <a:t>Mở</a:t>
            </a:r>
            <a:r>
              <a:rPr lang="en-US" i="1" dirty="0">
                <a:solidFill>
                  <a:srgbClr val="FF0000"/>
                </a:solidFill>
                <a:latin typeface="Times New Roman" pitchFamily="18" charset="0"/>
                <a:cs typeface="Times New Roman" pitchFamily="18" charset="0"/>
              </a:rPr>
              <a:t> </a:t>
            </a:r>
            <a:r>
              <a:rPr lang="en-US" i="1" dirty="0" err="1">
                <a:solidFill>
                  <a:srgbClr val="FF0000"/>
                </a:solidFill>
                <a:latin typeface="Times New Roman" pitchFamily="18" charset="0"/>
                <a:cs typeface="Times New Roman" pitchFamily="18" charset="0"/>
              </a:rPr>
              <a:t>đoạn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Những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cánh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buồm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là</a:t>
            </a:r>
            <a:r>
              <a:rPr lang="en-US" dirty="0">
                <a:latin typeface="Times New Roman" pitchFamily="18" charset="0"/>
                <a:cs typeface="Times New Roman" pitchFamily="18" charset="0"/>
              </a:rPr>
              <a:t>…</a:t>
            </a:r>
            <a:r>
              <a:rPr lang="en-US" dirty="0" err="1">
                <a:latin typeface="Times New Roman" pitchFamily="18" charset="0"/>
                <a:cs typeface="Times New Roman" pitchFamily="18" charset="0"/>
              </a:rPr>
              <a:t>trong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tôi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nhiều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cảm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xúc</a:t>
            </a:r>
            <a:r>
              <a:rPr lang="en-US" dirty="0">
                <a:latin typeface="Times New Roman" pitchFamily="18" charset="0"/>
                <a:cs typeface="Times New Roman" pitchFamily="18" charset="0"/>
              </a:rPr>
              <a:t>”</a:t>
            </a:r>
          </a:p>
          <a:p>
            <a:pPr>
              <a:lnSpc>
                <a:spcPct val="115000"/>
              </a:lnSpc>
            </a:pPr>
            <a:r>
              <a:rPr lang="en-US" dirty="0">
                <a:latin typeface="Times New Roman" pitchFamily="18" charset="0"/>
                <a:cs typeface="Times New Roman" pitchFamily="18" charset="0"/>
              </a:rPr>
              <a:t>- </a:t>
            </a:r>
            <a:r>
              <a:rPr lang="en-US" i="1" dirty="0" err="1">
                <a:solidFill>
                  <a:srgbClr val="FF0000"/>
                </a:solidFill>
                <a:latin typeface="Times New Roman" pitchFamily="18" charset="0"/>
                <a:cs typeface="Times New Roman" pitchFamily="18" charset="0"/>
              </a:rPr>
              <a:t>Thân</a:t>
            </a:r>
            <a:r>
              <a:rPr lang="en-US" i="1" dirty="0">
                <a:solidFill>
                  <a:srgbClr val="FF0000"/>
                </a:solidFill>
                <a:latin typeface="Times New Roman" pitchFamily="18" charset="0"/>
                <a:cs typeface="Times New Roman" pitchFamily="18" charset="0"/>
              </a:rPr>
              <a:t> </a:t>
            </a:r>
            <a:r>
              <a:rPr lang="en-US" i="1" dirty="0" err="1">
                <a:solidFill>
                  <a:srgbClr val="FF0000"/>
                </a:solidFill>
                <a:latin typeface="Times New Roman" pitchFamily="18" charset="0"/>
                <a:cs typeface="Times New Roman" pitchFamily="18" charset="0"/>
              </a:rPr>
              <a:t>đoạn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Hình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ảnh</a:t>
            </a:r>
            <a:r>
              <a:rPr lang="en-US" dirty="0">
                <a:latin typeface="Times New Roman" pitchFamily="18" charset="0"/>
                <a:cs typeface="Times New Roman" pitchFamily="18" charset="0"/>
              </a:rPr>
              <a:t>…</a:t>
            </a:r>
            <a:r>
              <a:rPr lang="en-US" dirty="0" err="1">
                <a:latin typeface="Times New Roman" pitchFamily="18" charset="0"/>
                <a:cs typeface="Times New Roman" pitchFamily="18" charset="0"/>
              </a:rPr>
              <a:t>hình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ảnh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mình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trong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đó</a:t>
            </a:r>
            <a:r>
              <a:rPr lang="en-US" dirty="0">
                <a:latin typeface="Times New Roman" pitchFamily="18" charset="0"/>
                <a:cs typeface="Times New Roman" pitchFamily="18" charset="0"/>
              </a:rPr>
              <a:t>”</a:t>
            </a:r>
          </a:p>
          <a:p>
            <a:pPr>
              <a:lnSpc>
                <a:spcPct val="115000"/>
              </a:lnSpc>
            </a:pPr>
            <a:r>
              <a:rPr lang="en-US" dirty="0">
                <a:latin typeface="Times New Roman" pitchFamily="18" charset="0"/>
                <a:cs typeface="Times New Roman" pitchFamily="18" charset="0"/>
              </a:rPr>
              <a:t>- </a:t>
            </a:r>
            <a:r>
              <a:rPr lang="en-US" i="1" dirty="0" err="1">
                <a:solidFill>
                  <a:srgbClr val="FF0000"/>
                </a:solidFill>
                <a:latin typeface="Times New Roman" pitchFamily="18" charset="0"/>
                <a:cs typeface="Times New Roman" pitchFamily="18" charset="0"/>
              </a:rPr>
              <a:t>Kết</a:t>
            </a:r>
            <a:r>
              <a:rPr lang="en-US" i="1" dirty="0">
                <a:solidFill>
                  <a:srgbClr val="FF0000"/>
                </a:solidFill>
                <a:latin typeface="Times New Roman" pitchFamily="18" charset="0"/>
                <a:cs typeface="Times New Roman" pitchFamily="18" charset="0"/>
              </a:rPr>
              <a:t> </a:t>
            </a:r>
            <a:r>
              <a:rPr lang="en-US" i="1" dirty="0" err="1">
                <a:solidFill>
                  <a:srgbClr val="FF0000"/>
                </a:solidFill>
                <a:latin typeface="Times New Roman" pitchFamily="18" charset="0"/>
                <a:cs typeface="Times New Roman" pitchFamily="18" charset="0"/>
              </a:rPr>
              <a:t>đoạn</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“Qua </a:t>
            </a:r>
            <a:r>
              <a:rPr lang="en-US" dirty="0" err="1">
                <a:latin typeface="Times New Roman" pitchFamily="18" charset="0"/>
                <a:cs typeface="Times New Roman" pitchFamily="18" charset="0"/>
              </a:rPr>
              <a:t>bài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thơ</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trong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vòng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tay</a:t>
            </a:r>
            <a:r>
              <a:rPr lang="en-US" dirty="0">
                <a:latin typeface="Times New Roman" pitchFamily="18" charset="0"/>
                <a:cs typeface="Times New Roman" pitchFamily="18" charset="0"/>
              </a:rPr>
              <a:t> cha</a:t>
            </a:r>
            <a:r>
              <a:rPr lang="en-US" dirty="0" smtClean="0">
                <a:latin typeface="Times New Roman" pitchFamily="18" charset="0"/>
                <a:cs typeface="Times New Roman" pitchFamily="18" charset="0"/>
              </a:rPr>
              <a:t>”</a:t>
            </a:r>
            <a:endParaRPr lang="en-US" dirty="0">
              <a:latin typeface="Times New Roman" pitchFamily="18" charset="0"/>
              <a:ea typeface="Times New Roman"/>
              <a:cs typeface="Times New Roman" pitchFamily="18" charset="0"/>
            </a:endParaRPr>
          </a:p>
        </p:txBody>
      </p:sp>
      <p:sp>
        <p:nvSpPr>
          <p:cNvPr id="10" name="TextBox 9"/>
          <p:cNvSpPr txBox="1"/>
          <p:nvPr/>
        </p:nvSpPr>
        <p:spPr>
          <a:xfrm>
            <a:off x="326382" y="2971799"/>
            <a:ext cx="2254207" cy="923330"/>
          </a:xfrm>
          <a:prstGeom prst="rect">
            <a:avLst/>
          </a:prstGeom>
          <a:noFill/>
        </p:spPr>
        <p:txBody>
          <a:bodyPr wrap="none" rtlCol="0">
            <a:spAutoFit/>
          </a:bodyPr>
          <a:lstStyle/>
          <a:p>
            <a:r>
              <a:rPr lang="en-US" i="1" dirty="0" err="1">
                <a:solidFill>
                  <a:srgbClr val="FF0000"/>
                </a:solidFill>
                <a:latin typeface="Times New Roman" pitchFamily="18" charset="0"/>
                <a:cs typeface="Times New Roman" pitchFamily="18" charset="0"/>
              </a:rPr>
              <a:t>Vai</a:t>
            </a:r>
            <a:r>
              <a:rPr lang="en-US" i="1" dirty="0">
                <a:solidFill>
                  <a:srgbClr val="FF0000"/>
                </a:solidFill>
                <a:latin typeface="Times New Roman" pitchFamily="18" charset="0"/>
                <a:cs typeface="Times New Roman" pitchFamily="18" charset="0"/>
              </a:rPr>
              <a:t> </a:t>
            </a:r>
            <a:r>
              <a:rPr lang="en-US" i="1" dirty="0" err="1">
                <a:solidFill>
                  <a:srgbClr val="FF0000"/>
                </a:solidFill>
                <a:latin typeface="Times New Roman" pitchFamily="18" charset="0"/>
                <a:cs typeface="Times New Roman" pitchFamily="18" charset="0"/>
              </a:rPr>
              <a:t>trò</a:t>
            </a:r>
            <a:r>
              <a:rPr lang="en-US" i="1" dirty="0">
                <a:solidFill>
                  <a:srgbClr val="FF0000"/>
                </a:solidFill>
                <a:latin typeface="Times New Roman" pitchFamily="18" charset="0"/>
                <a:cs typeface="Times New Roman" pitchFamily="18" charset="0"/>
              </a:rPr>
              <a:t> </a:t>
            </a:r>
            <a:r>
              <a:rPr lang="en-US" i="1" dirty="0" err="1">
                <a:solidFill>
                  <a:srgbClr val="FF0000"/>
                </a:solidFill>
                <a:latin typeface="Times New Roman" pitchFamily="18" charset="0"/>
                <a:cs typeface="Times New Roman" pitchFamily="18" charset="0"/>
              </a:rPr>
              <a:t>của</a:t>
            </a:r>
            <a:r>
              <a:rPr lang="en-US" i="1" dirty="0">
                <a:solidFill>
                  <a:srgbClr val="FF0000"/>
                </a:solidFill>
                <a:latin typeface="Times New Roman" pitchFamily="18" charset="0"/>
                <a:cs typeface="Times New Roman" pitchFamily="18" charset="0"/>
              </a:rPr>
              <a:t> </a:t>
            </a:r>
            <a:r>
              <a:rPr lang="en-US" i="1" dirty="0" err="1">
                <a:solidFill>
                  <a:srgbClr val="FF0000"/>
                </a:solidFill>
                <a:latin typeface="Times New Roman" pitchFamily="18" charset="0"/>
                <a:cs typeface="Times New Roman" pitchFamily="18" charset="0"/>
              </a:rPr>
              <a:t>từng</a:t>
            </a:r>
            <a:r>
              <a:rPr lang="en-US" i="1" dirty="0">
                <a:solidFill>
                  <a:srgbClr val="FF0000"/>
                </a:solidFill>
                <a:latin typeface="Times New Roman" pitchFamily="18" charset="0"/>
                <a:cs typeface="Times New Roman" pitchFamily="18" charset="0"/>
              </a:rPr>
              <a:t> </a:t>
            </a:r>
            <a:r>
              <a:rPr lang="en-US" i="1" dirty="0" err="1">
                <a:solidFill>
                  <a:srgbClr val="FF0000"/>
                </a:solidFill>
                <a:latin typeface="Times New Roman" pitchFamily="18" charset="0"/>
                <a:cs typeface="Times New Roman" pitchFamily="18" charset="0"/>
              </a:rPr>
              <a:t>phần</a:t>
            </a:r>
            <a:r>
              <a:rPr lang="en-US" i="1" dirty="0">
                <a:solidFill>
                  <a:srgbClr val="FF0000"/>
                </a:solidFill>
                <a:latin typeface="Times New Roman" pitchFamily="18" charset="0"/>
                <a:cs typeface="Times New Roman" pitchFamily="18" charset="0"/>
              </a:rPr>
              <a:t> </a:t>
            </a:r>
            <a:endParaRPr lang="en-US" i="1" dirty="0" smtClean="0">
              <a:solidFill>
                <a:srgbClr val="FF0000"/>
              </a:solidFill>
              <a:latin typeface="Times New Roman" pitchFamily="18" charset="0"/>
              <a:cs typeface="Times New Roman" pitchFamily="18" charset="0"/>
            </a:endParaRPr>
          </a:p>
          <a:p>
            <a:r>
              <a:rPr lang="en-US" i="1" dirty="0">
                <a:solidFill>
                  <a:srgbClr val="FF0000"/>
                </a:solidFill>
                <a:latin typeface="Times New Roman" pitchFamily="18" charset="0"/>
                <a:cs typeface="Times New Roman" pitchFamily="18" charset="0"/>
              </a:rPr>
              <a:t> </a:t>
            </a:r>
            <a:r>
              <a:rPr lang="en-US" i="1" dirty="0" smtClean="0">
                <a:solidFill>
                  <a:srgbClr val="FF0000"/>
                </a:solidFill>
                <a:latin typeface="Times New Roman" pitchFamily="18" charset="0"/>
                <a:cs typeface="Times New Roman" pitchFamily="18" charset="0"/>
              </a:rPr>
              <a:t>  </a:t>
            </a:r>
            <a:r>
              <a:rPr lang="en-US" i="1" dirty="0" err="1" smtClean="0">
                <a:solidFill>
                  <a:srgbClr val="FF0000"/>
                </a:solidFill>
                <a:latin typeface="Times New Roman" pitchFamily="18" charset="0"/>
                <a:cs typeface="Times New Roman" pitchFamily="18" charset="0"/>
              </a:rPr>
              <a:t>trong</a:t>
            </a:r>
            <a:r>
              <a:rPr lang="en-US" i="1" dirty="0" smtClean="0">
                <a:solidFill>
                  <a:srgbClr val="FF0000"/>
                </a:solidFill>
                <a:latin typeface="Times New Roman" pitchFamily="18" charset="0"/>
                <a:cs typeface="Times New Roman" pitchFamily="18" charset="0"/>
              </a:rPr>
              <a:t> </a:t>
            </a:r>
            <a:r>
              <a:rPr lang="en-US" i="1" dirty="0" err="1" smtClean="0">
                <a:solidFill>
                  <a:srgbClr val="FF0000"/>
                </a:solidFill>
                <a:latin typeface="Times New Roman" pitchFamily="18" charset="0"/>
                <a:cs typeface="Times New Roman" pitchFamily="18" charset="0"/>
              </a:rPr>
              <a:t>đoạn</a:t>
            </a:r>
            <a:endParaRPr lang="en-US" i="1" dirty="0">
              <a:solidFill>
                <a:srgbClr val="FF0000"/>
              </a:solidFill>
              <a:latin typeface="Times New Roman" pitchFamily="18" charset="0"/>
              <a:ea typeface="Times New Roman"/>
              <a:cs typeface="Times New Roman" pitchFamily="18" charset="0"/>
            </a:endParaRPr>
          </a:p>
          <a:p>
            <a:endParaRPr lang="en-US" dirty="0"/>
          </a:p>
        </p:txBody>
      </p:sp>
      <p:sp>
        <p:nvSpPr>
          <p:cNvPr id="11" name="TextBox 10"/>
          <p:cNvSpPr txBox="1"/>
          <p:nvPr/>
        </p:nvSpPr>
        <p:spPr>
          <a:xfrm>
            <a:off x="216340" y="4451997"/>
            <a:ext cx="2852131" cy="646331"/>
          </a:xfrm>
          <a:prstGeom prst="rect">
            <a:avLst/>
          </a:prstGeom>
          <a:noFill/>
        </p:spPr>
        <p:txBody>
          <a:bodyPr wrap="square" rtlCol="0">
            <a:spAutoFit/>
          </a:bodyPr>
          <a:lstStyle/>
          <a:p>
            <a:r>
              <a:rPr lang="en-US" i="1" dirty="0" err="1">
                <a:solidFill>
                  <a:srgbClr val="FF0000"/>
                </a:solidFill>
                <a:latin typeface="Times New Roman" pitchFamily="18" charset="0"/>
                <a:cs typeface="Times New Roman" pitchFamily="18" charset="0"/>
              </a:rPr>
              <a:t>Những</a:t>
            </a:r>
            <a:r>
              <a:rPr lang="en-US" i="1" dirty="0">
                <a:solidFill>
                  <a:srgbClr val="FF0000"/>
                </a:solidFill>
                <a:latin typeface="Times New Roman" pitchFamily="18" charset="0"/>
                <a:cs typeface="Times New Roman" pitchFamily="18" charset="0"/>
              </a:rPr>
              <a:t> </a:t>
            </a:r>
            <a:r>
              <a:rPr lang="en-US" i="1" dirty="0" err="1">
                <a:solidFill>
                  <a:srgbClr val="FF0000"/>
                </a:solidFill>
                <a:latin typeface="Times New Roman" pitchFamily="18" charset="0"/>
                <a:cs typeface="Times New Roman" pitchFamily="18" charset="0"/>
              </a:rPr>
              <a:t>từ</a:t>
            </a:r>
            <a:r>
              <a:rPr lang="en-US" i="1" dirty="0">
                <a:solidFill>
                  <a:srgbClr val="FF0000"/>
                </a:solidFill>
                <a:latin typeface="Times New Roman" pitchFamily="18" charset="0"/>
                <a:cs typeface="Times New Roman" pitchFamily="18" charset="0"/>
              </a:rPr>
              <a:t> </a:t>
            </a:r>
            <a:r>
              <a:rPr lang="en-US" i="1" dirty="0" err="1">
                <a:solidFill>
                  <a:srgbClr val="FF0000"/>
                </a:solidFill>
                <a:latin typeface="Times New Roman" pitchFamily="18" charset="0"/>
                <a:cs typeface="Times New Roman" pitchFamily="18" charset="0"/>
              </a:rPr>
              <a:t>ngữ</a:t>
            </a:r>
            <a:r>
              <a:rPr lang="en-US" i="1" dirty="0">
                <a:solidFill>
                  <a:srgbClr val="FF0000"/>
                </a:solidFill>
                <a:latin typeface="Times New Roman" pitchFamily="18" charset="0"/>
                <a:cs typeface="Times New Roman" pitchFamily="18" charset="0"/>
              </a:rPr>
              <a:t> </a:t>
            </a:r>
            <a:r>
              <a:rPr lang="en-US" i="1" dirty="0" err="1">
                <a:solidFill>
                  <a:srgbClr val="FF0000"/>
                </a:solidFill>
                <a:latin typeface="Times New Roman" pitchFamily="18" charset="0"/>
                <a:cs typeface="Times New Roman" pitchFamily="18" charset="0"/>
              </a:rPr>
              <a:t>thể</a:t>
            </a:r>
            <a:r>
              <a:rPr lang="en-US" i="1" dirty="0">
                <a:solidFill>
                  <a:srgbClr val="FF0000"/>
                </a:solidFill>
                <a:latin typeface="Times New Roman" pitchFamily="18" charset="0"/>
                <a:cs typeface="Times New Roman" pitchFamily="18" charset="0"/>
              </a:rPr>
              <a:t>  </a:t>
            </a:r>
            <a:r>
              <a:rPr lang="en-US" i="1" dirty="0" err="1">
                <a:solidFill>
                  <a:srgbClr val="FF0000"/>
                </a:solidFill>
                <a:latin typeface="Times New Roman" pitchFamily="18" charset="0"/>
                <a:cs typeface="Times New Roman" pitchFamily="18" charset="0"/>
              </a:rPr>
              <a:t>hiện</a:t>
            </a:r>
            <a:r>
              <a:rPr lang="en-US" i="1" dirty="0">
                <a:solidFill>
                  <a:srgbClr val="FF0000"/>
                </a:solidFill>
                <a:latin typeface="Times New Roman" pitchFamily="18" charset="0"/>
                <a:cs typeface="Times New Roman" pitchFamily="18" charset="0"/>
              </a:rPr>
              <a:t> </a:t>
            </a:r>
            <a:endParaRPr lang="en-US" i="1" dirty="0" smtClean="0">
              <a:solidFill>
                <a:srgbClr val="FF0000"/>
              </a:solidFill>
              <a:latin typeface="Times New Roman" pitchFamily="18" charset="0"/>
              <a:cs typeface="Times New Roman" pitchFamily="18" charset="0"/>
            </a:endParaRPr>
          </a:p>
          <a:p>
            <a:r>
              <a:rPr lang="en-US" i="1" dirty="0" err="1" smtClean="0">
                <a:solidFill>
                  <a:srgbClr val="FF0000"/>
                </a:solidFill>
                <a:latin typeface="Times New Roman" pitchFamily="18" charset="0"/>
                <a:cs typeface="Times New Roman" pitchFamily="18" charset="0"/>
              </a:rPr>
              <a:t>cảm</a:t>
            </a:r>
            <a:r>
              <a:rPr lang="en-US" i="1" dirty="0" smtClean="0">
                <a:solidFill>
                  <a:srgbClr val="FF0000"/>
                </a:solidFill>
                <a:latin typeface="Times New Roman" pitchFamily="18" charset="0"/>
                <a:cs typeface="Times New Roman" pitchFamily="18" charset="0"/>
              </a:rPr>
              <a:t> </a:t>
            </a:r>
            <a:r>
              <a:rPr lang="en-US" i="1" dirty="0" err="1" smtClean="0">
                <a:solidFill>
                  <a:srgbClr val="FF0000"/>
                </a:solidFill>
                <a:latin typeface="Times New Roman" pitchFamily="18" charset="0"/>
                <a:cs typeface="Times New Roman" pitchFamily="18" charset="0"/>
              </a:rPr>
              <a:t>xúc</a:t>
            </a:r>
            <a:r>
              <a:rPr lang="en-US" i="1" dirty="0" smtClean="0">
                <a:solidFill>
                  <a:srgbClr val="FF0000"/>
                </a:solidFill>
                <a:latin typeface="Times New Roman" pitchFamily="18" charset="0"/>
                <a:cs typeface="Times New Roman" pitchFamily="18" charset="0"/>
              </a:rPr>
              <a:t> </a:t>
            </a:r>
            <a:r>
              <a:rPr lang="en-US" i="1" dirty="0" err="1" smtClean="0">
                <a:solidFill>
                  <a:srgbClr val="FF0000"/>
                </a:solidFill>
                <a:latin typeface="Times New Roman" pitchFamily="18" charset="0"/>
                <a:cs typeface="Times New Roman" pitchFamily="18" charset="0"/>
              </a:rPr>
              <a:t>trong</a:t>
            </a:r>
            <a:r>
              <a:rPr lang="en-US" i="1" dirty="0" smtClean="0">
                <a:solidFill>
                  <a:srgbClr val="FF0000"/>
                </a:solidFill>
                <a:latin typeface="Times New Roman" pitchFamily="18" charset="0"/>
                <a:cs typeface="Times New Roman" pitchFamily="18" charset="0"/>
              </a:rPr>
              <a:t> </a:t>
            </a:r>
            <a:r>
              <a:rPr lang="en-US" i="1" dirty="0" err="1" smtClean="0">
                <a:solidFill>
                  <a:srgbClr val="FF0000"/>
                </a:solidFill>
                <a:latin typeface="Times New Roman" pitchFamily="18" charset="0"/>
                <a:cs typeface="Times New Roman" pitchFamily="18" charset="0"/>
              </a:rPr>
              <a:t>đoạn</a:t>
            </a:r>
            <a:endParaRPr lang="en-US" i="1" dirty="0">
              <a:solidFill>
                <a:srgbClr val="FF0000"/>
              </a:solidFill>
              <a:latin typeface="Times New Roman" pitchFamily="18" charset="0"/>
              <a:cs typeface="Times New Roman" pitchFamily="18" charset="0"/>
            </a:endParaRPr>
          </a:p>
        </p:txBody>
      </p:sp>
      <p:sp>
        <p:nvSpPr>
          <p:cNvPr id="12" name="TextBox 11"/>
          <p:cNvSpPr txBox="1"/>
          <p:nvPr/>
        </p:nvSpPr>
        <p:spPr>
          <a:xfrm>
            <a:off x="32172" y="5267651"/>
            <a:ext cx="2548417" cy="1477328"/>
          </a:xfrm>
          <a:prstGeom prst="rect">
            <a:avLst/>
          </a:prstGeom>
          <a:noFill/>
        </p:spPr>
        <p:txBody>
          <a:bodyPr wrap="square" rtlCol="0">
            <a:spAutoFit/>
          </a:bodyPr>
          <a:lstStyle/>
          <a:p>
            <a:r>
              <a:rPr lang="en-US" i="1" dirty="0" err="1">
                <a:solidFill>
                  <a:srgbClr val="FF0000"/>
                </a:solidFill>
                <a:latin typeface="Times New Roman" pitchFamily="18" charset="0"/>
                <a:cs typeface="Times New Roman" pitchFamily="18" charset="0"/>
              </a:rPr>
              <a:t>Từ</a:t>
            </a:r>
            <a:r>
              <a:rPr lang="en-US" i="1" dirty="0">
                <a:solidFill>
                  <a:srgbClr val="FF0000"/>
                </a:solidFill>
                <a:latin typeface="Times New Roman" pitchFamily="18" charset="0"/>
                <a:cs typeface="Times New Roman" pitchFamily="18" charset="0"/>
              </a:rPr>
              <a:t> </a:t>
            </a:r>
            <a:r>
              <a:rPr lang="en-US" i="1" dirty="0" err="1">
                <a:solidFill>
                  <a:srgbClr val="FF0000"/>
                </a:solidFill>
                <a:latin typeface="Times New Roman" pitchFamily="18" charset="0"/>
                <a:cs typeface="Times New Roman" pitchFamily="18" charset="0"/>
              </a:rPr>
              <a:t>ngữ</a:t>
            </a:r>
            <a:r>
              <a:rPr lang="en-US" i="1" dirty="0">
                <a:solidFill>
                  <a:srgbClr val="FF0000"/>
                </a:solidFill>
                <a:latin typeface="Times New Roman" pitchFamily="18" charset="0"/>
                <a:cs typeface="Times New Roman" pitchFamily="18" charset="0"/>
              </a:rPr>
              <a:t> </a:t>
            </a:r>
            <a:r>
              <a:rPr lang="en-US" i="1" dirty="0" err="1">
                <a:solidFill>
                  <a:srgbClr val="FF0000"/>
                </a:solidFill>
                <a:latin typeface="Times New Roman" pitchFamily="18" charset="0"/>
                <a:cs typeface="Times New Roman" pitchFamily="18" charset="0"/>
              </a:rPr>
              <a:t>được</a:t>
            </a:r>
            <a:r>
              <a:rPr lang="en-US" i="1" dirty="0">
                <a:solidFill>
                  <a:srgbClr val="FF0000"/>
                </a:solidFill>
                <a:latin typeface="Times New Roman" pitchFamily="18" charset="0"/>
                <a:cs typeface="Times New Roman" pitchFamily="18" charset="0"/>
              </a:rPr>
              <a:t> </a:t>
            </a:r>
            <a:r>
              <a:rPr lang="en-US" i="1" dirty="0" err="1">
                <a:solidFill>
                  <a:srgbClr val="FF0000"/>
                </a:solidFill>
                <a:latin typeface="Times New Roman" pitchFamily="18" charset="0"/>
                <a:cs typeface="Times New Roman" pitchFamily="18" charset="0"/>
              </a:rPr>
              <a:t>dùng</a:t>
            </a:r>
            <a:r>
              <a:rPr lang="en-US" i="1" dirty="0">
                <a:solidFill>
                  <a:srgbClr val="FF0000"/>
                </a:solidFill>
                <a:latin typeface="Times New Roman" pitchFamily="18" charset="0"/>
                <a:cs typeface="Times New Roman" pitchFamily="18" charset="0"/>
              </a:rPr>
              <a:t> </a:t>
            </a:r>
            <a:r>
              <a:rPr lang="en-US" i="1" dirty="0" err="1">
                <a:solidFill>
                  <a:srgbClr val="FF0000"/>
                </a:solidFill>
                <a:latin typeface="Times New Roman" pitchFamily="18" charset="0"/>
                <a:cs typeface="Times New Roman" pitchFamily="18" charset="0"/>
              </a:rPr>
              <a:t>theo</a:t>
            </a:r>
            <a:r>
              <a:rPr lang="en-US" i="1" dirty="0">
                <a:solidFill>
                  <a:srgbClr val="FF0000"/>
                </a:solidFill>
                <a:latin typeface="Times New Roman" pitchFamily="18" charset="0"/>
                <a:cs typeface="Times New Roman" pitchFamily="18" charset="0"/>
              </a:rPr>
              <a:t> </a:t>
            </a:r>
            <a:r>
              <a:rPr lang="en-US" i="1" dirty="0" err="1">
                <a:solidFill>
                  <a:srgbClr val="FF0000"/>
                </a:solidFill>
                <a:latin typeface="Times New Roman" pitchFamily="18" charset="0"/>
                <a:cs typeface="Times New Roman" pitchFamily="18" charset="0"/>
              </a:rPr>
              <a:t>kiểu</a:t>
            </a:r>
            <a:r>
              <a:rPr lang="en-US" i="1" dirty="0">
                <a:solidFill>
                  <a:srgbClr val="FF0000"/>
                </a:solidFill>
                <a:latin typeface="Times New Roman" pitchFamily="18" charset="0"/>
                <a:cs typeface="Times New Roman" pitchFamily="18" charset="0"/>
              </a:rPr>
              <a:t> </a:t>
            </a:r>
            <a:r>
              <a:rPr lang="en-US" i="1" dirty="0" err="1">
                <a:solidFill>
                  <a:srgbClr val="FF0000"/>
                </a:solidFill>
                <a:latin typeface="Times New Roman" pitchFamily="18" charset="0"/>
                <a:cs typeface="Times New Roman" pitchFamily="18" charset="0"/>
              </a:rPr>
              <a:t>lặp</a:t>
            </a:r>
            <a:r>
              <a:rPr lang="en-US" i="1" dirty="0">
                <a:solidFill>
                  <a:srgbClr val="FF0000"/>
                </a:solidFill>
                <a:latin typeface="Times New Roman" pitchFamily="18" charset="0"/>
                <a:cs typeface="Times New Roman" pitchFamily="18" charset="0"/>
              </a:rPr>
              <a:t> </a:t>
            </a:r>
            <a:r>
              <a:rPr lang="en-US" i="1" dirty="0" err="1">
                <a:solidFill>
                  <a:srgbClr val="FF0000"/>
                </a:solidFill>
                <a:latin typeface="Times New Roman" pitchFamily="18" charset="0"/>
                <a:cs typeface="Times New Roman" pitchFamily="18" charset="0"/>
              </a:rPr>
              <a:t>lại</a:t>
            </a:r>
            <a:r>
              <a:rPr lang="en-US" i="1" dirty="0">
                <a:solidFill>
                  <a:srgbClr val="FF0000"/>
                </a:solidFill>
                <a:latin typeface="Times New Roman" pitchFamily="18" charset="0"/>
                <a:cs typeface="Times New Roman" pitchFamily="18" charset="0"/>
              </a:rPr>
              <a:t> </a:t>
            </a:r>
            <a:r>
              <a:rPr lang="en-US" i="1" dirty="0" err="1">
                <a:solidFill>
                  <a:srgbClr val="FF0000"/>
                </a:solidFill>
                <a:latin typeface="Times New Roman" pitchFamily="18" charset="0"/>
                <a:cs typeface="Times New Roman" pitchFamily="18" charset="0"/>
              </a:rPr>
              <a:t>hoặc</a:t>
            </a:r>
            <a:r>
              <a:rPr lang="en-US" i="1" dirty="0">
                <a:solidFill>
                  <a:srgbClr val="FF0000"/>
                </a:solidFill>
                <a:latin typeface="Times New Roman" pitchFamily="18" charset="0"/>
                <a:cs typeface="Times New Roman" pitchFamily="18" charset="0"/>
              </a:rPr>
              <a:t> </a:t>
            </a:r>
            <a:r>
              <a:rPr lang="en-US" i="1" dirty="0" err="1">
                <a:solidFill>
                  <a:srgbClr val="FF0000"/>
                </a:solidFill>
                <a:latin typeface="Times New Roman" pitchFamily="18" charset="0"/>
                <a:cs typeface="Times New Roman" pitchFamily="18" charset="0"/>
              </a:rPr>
              <a:t>thay</a:t>
            </a:r>
            <a:r>
              <a:rPr lang="en-US" i="1" dirty="0">
                <a:solidFill>
                  <a:srgbClr val="FF0000"/>
                </a:solidFill>
                <a:latin typeface="Times New Roman" pitchFamily="18" charset="0"/>
                <a:cs typeface="Times New Roman" pitchFamily="18" charset="0"/>
              </a:rPr>
              <a:t> </a:t>
            </a:r>
            <a:r>
              <a:rPr lang="en-US" i="1" dirty="0" err="1">
                <a:solidFill>
                  <a:srgbClr val="FF0000"/>
                </a:solidFill>
                <a:latin typeface="Times New Roman" pitchFamily="18" charset="0"/>
                <a:cs typeface="Times New Roman" pitchFamily="18" charset="0"/>
              </a:rPr>
              <a:t>thế</a:t>
            </a:r>
            <a:r>
              <a:rPr lang="en-US" i="1" dirty="0">
                <a:solidFill>
                  <a:srgbClr val="FF0000"/>
                </a:solidFill>
                <a:latin typeface="Times New Roman" pitchFamily="18" charset="0"/>
                <a:cs typeface="Times New Roman" pitchFamily="18" charset="0"/>
              </a:rPr>
              <a:t> </a:t>
            </a:r>
            <a:r>
              <a:rPr lang="en-US" i="1" dirty="0" err="1">
                <a:solidFill>
                  <a:srgbClr val="FF0000"/>
                </a:solidFill>
                <a:latin typeface="Times New Roman" pitchFamily="18" charset="0"/>
                <a:cs typeface="Times New Roman" pitchFamily="18" charset="0"/>
              </a:rPr>
              <a:t>những</a:t>
            </a:r>
            <a:r>
              <a:rPr lang="en-US" i="1" dirty="0">
                <a:solidFill>
                  <a:srgbClr val="FF0000"/>
                </a:solidFill>
                <a:latin typeface="Times New Roman" pitchFamily="18" charset="0"/>
                <a:cs typeface="Times New Roman" pitchFamily="18" charset="0"/>
              </a:rPr>
              <a:t> </a:t>
            </a:r>
            <a:r>
              <a:rPr lang="en-US" i="1" dirty="0" err="1">
                <a:solidFill>
                  <a:srgbClr val="FF0000"/>
                </a:solidFill>
                <a:latin typeface="Times New Roman" pitchFamily="18" charset="0"/>
                <a:cs typeface="Times New Roman" pitchFamily="18" charset="0"/>
              </a:rPr>
              <a:t>từ</a:t>
            </a:r>
            <a:r>
              <a:rPr lang="en-US" i="1" dirty="0">
                <a:solidFill>
                  <a:srgbClr val="FF0000"/>
                </a:solidFill>
                <a:latin typeface="Times New Roman" pitchFamily="18" charset="0"/>
                <a:cs typeface="Times New Roman" pitchFamily="18" charset="0"/>
              </a:rPr>
              <a:t> </a:t>
            </a:r>
            <a:r>
              <a:rPr lang="en-US" i="1" dirty="0" err="1">
                <a:solidFill>
                  <a:srgbClr val="FF0000"/>
                </a:solidFill>
                <a:latin typeface="Times New Roman" pitchFamily="18" charset="0"/>
                <a:cs typeface="Times New Roman" pitchFamily="18" charset="0"/>
              </a:rPr>
              <a:t>ngữ</a:t>
            </a:r>
            <a:r>
              <a:rPr lang="en-US" i="1" dirty="0">
                <a:solidFill>
                  <a:srgbClr val="FF0000"/>
                </a:solidFill>
                <a:latin typeface="Times New Roman" pitchFamily="18" charset="0"/>
                <a:cs typeface="Times New Roman" pitchFamily="18" charset="0"/>
              </a:rPr>
              <a:t> </a:t>
            </a:r>
            <a:r>
              <a:rPr lang="en-US" i="1" dirty="0" err="1">
                <a:solidFill>
                  <a:srgbClr val="FF0000"/>
                </a:solidFill>
                <a:latin typeface="Times New Roman" pitchFamily="18" charset="0"/>
                <a:cs typeface="Times New Roman" pitchFamily="18" charset="0"/>
              </a:rPr>
              <a:t>tương</a:t>
            </a:r>
            <a:r>
              <a:rPr lang="en-US" i="1" dirty="0">
                <a:solidFill>
                  <a:srgbClr val="FF0000"/>
                </a:solidFill>
                <a:latin typeface="Times New Roman" pitchFamily="18" charset="0"/>
                <a:cs typeface="Times New Roman" pitchFamily="18" charset="0"/>
              </a:rPr>
              <a:t> </a:t>
            </a:r>
            <a:r>
              <a:rPr lang="en-US" i="1" dirty="0" err="1">
                <a:solidFill>
                  <a:srgbClr val="FF0000"/>
                </a:solidFill>
                <a:latin typeface="Times New Roman" pitchFamily="18" charset="0"/>
                <a:cs typeface="Times New Roman" pitchFamily="18" charset="0"/>
              </a:rPr>
              <a:t>đương</a:t>
            </a:r>
            <a:r>
              <a:rPr lang="en-US" i="1" dirty="0">
                <a:solidFill>
                  <a:srgbClr val="FF0000"/>
                </a:solidFill>
                <a:latin typeface="Times New Roman" pitchFamily="18" charset="0"/>
                <a:cs typeface="Times New Roman" pitchFamily="18" charset="0"/>
              </a:rPr>
              <a:t> ở </a:t>
            </a:r>
            <a:r>
              <a:rPr lang="en-US" i="1" dirty="0" err="1">
                <a:solidFill>
                  <a:srgbClr val="FF0000"/>
                </a:solidFill>
                <a:latin typeface="Times New Roman" pitchFamily="18" charset="0"/>
                <a:cs typeface="Times New Roman" pitchFamily="18" charset="0"/>
              </a:rPr>
              <a:t>những</a:t>
            </a:r>
            <a:r>
              <a:rPr lang="en-US" i="1" dirty="0">
                <a:solidFill>
                  <a:srgbClr val="FF0000"/>
                </a:solidFill>
                <a:latin typeface="Times New Roman" pitchFamily="18" charset="0"/>
                <a:cs typeface="Times New Roman" pitchFamily="18" charset="0"/>
              </a:rPr>
              <a:t> </a:t>
            </a:r>
            <a:r>
              <a:rPr lang="en-US" i="1" dirty="0" err="1">
                <a:solidFill>
                  <a:srgbClr val="FF0000"/>
                </a:solidFill>
                <a:latin typeface="Times New Roman" pitchFamily="18" charset="0"/>
                <a:cs typeface="Times New Roman" pitchFamily="18" charset="0"/>
              </a:rPr>
              <a:t>câu</a:t>
            </a:r>
            <a:r>
              <a:rPr lang="en-US" i="1" dirty="0">
                <a:solidFill>
                  <a:srgbClr val="FF0000"/>
                </a:solidFill>
                <a:latin typeface="Times New Roman" pitchFamily="18" charset="0"/>
                <a:cs typeface="Times New Roman" pitchFamily="18" charset="0"/>
              </a:rPr>
              <a:t> </a:t>
            </a:r>
            <a:r>
              <a:rPr lang="en-US" i="1" dirty="0" err="1">
                <a:solidFill>
                  <a:srgbClr val="FF0000"/>
                </a:solidFill>
                <a:latin typeface="Times New Roman" pitchFamily="18" charset="0"/>
                <a:cs typeface="Times New Roman" pitchFamily="18" charset="0"/>
              </a:rPr>
              <a:t>trước</a:t>
            </a:r>
            <a:r>
              <a:rPr lang="en-US" i="1" dirty="0">
                <a:solidFill>
                  <a:srgbClr val="FF0000"/>
                </a:solidFill>
                <a:latin typeface="Times New Roman" pitchFamily="18" charset="0"/>
                <a:cs typeface="Times New Roman" pitchFamily="18" charset="0"/>
              </a:rPr>
              <a:t> </a:t>
            </a:r>
            <a:r>
              <a:rPr lang="en-US" i="1" dirty="0" err="1">
                <a:solidFill>
                  <a:srgbClr val="FF0000"/>
                </a:solidFill>
                <a:latin typeface="Times New Roman" pitchFamily="18" charset="0"/>
                <a:cs typeface="Times New Roman" pitchFamily="18" charset="0"/>
              </a:rPr>
              <a:t>đó</a:t>
            </a:r>
            <a:r>
              <a:rPr lang="en-US" i="1" dirty="0">
                <a:solidFill>
                  <a:srgbClr val="FF0000"/>
                </a:solidFill>
                <a:latin typeface="Times New Roman" pitchFamily="18" charset="0"/>
                <a:cs typeface="Times New Roman" pitchFamily="18" charset="0"/>
              </a:rPr>
              <a:t>? </a:t>
            </a:r>
            <a:r>
              <a:rPr lang="en-US" i="1" dirty="0" err="1">
                <a:solidFill>
                  <a:srgbClr val="FF0000"/>
                </a:solidFill>
                <a:latin typeface="Times New Roman" pitchFamily="18" charset="0"/>
                <a:cs typeface="Times New Roman" pitchFamily="18" charset="0"/>
              </a:rPr>
              <a:t>Tác</a:t>
            </a:r>
            <a:r>
              <a:rPr lang="en-US" i="1" dirty="0">
                <a:solidFill>
                  <a:srgbClr val="FF0000"/>
                </a:solidFill>
                <a:latin typeface="Times New Roman" pitchFamily="18" charset="0"/>
                <a:cs typeface="Times New Roman" pitchFamily="18" charset="0"/>
              </a:rPr>
              <a:t> </a:t>
            </a:r>
            <a:r>
              <a:rPr lang="en-US" i="1" dirty="0" err="1">
                <a:solidFill>
                  <a:srgbClr val="FF0000"/>
                </a:solidFill>
                <a:latin typeface="Times New Roman" pitchFamily="18" charset="0"/>
                <a:cs typeface="Times New Roman" pitchFamily="18" charset="0"/>
              </a:rPr>
              <a:t>dụng</a:t>
            </a:r>
            <a:r>
              <a:rPr lang="en-US" i="1" dirty="0">
                <a:solidFill>
                  <a:srgbClr val="FF0000"/>
                </a:solidFill>
                <a:latin typeface="Times New Roman" pitchFamily="18" charset="0"/>
                <a:cs typeface="Times New Roman" pitchFamily="18" charset="0"/>
              </a:rPr>
              <a:t> </a:t>
            </a:r>
            <a:r>
              <a:rPr lang="en-US" i="1" dirty="0" err="1">
                <a:solidFill>
                  <a:srgbClr val="FF0000"/>
                </a:solidFill>
                <a:latin typeface="Times New Roman" pitchFamily="18" charset="0"/>
                <a:cs typeface="Times New Roman" pitchFamily="18" charset="0"/>
              </a:rPr>
              <a:t>của</a:t>
            </a:r>
            <a:r>
              <a:rPr lang="en-US" i="1" dirty="0">
                <a:solidFill>
                  <a:srgbClr val="FF0000"/>
                </a:solidFill>
                <a:latin typeface="Times New Roman" pitchFamily="18" charset="0"/>
                <a:cs typeface="Times New Roman" pitchFamily="18" charset="0"/>
              </a:rPr>
              <a:t> </a:t>
            </a:r>
            <a:r>
              <a:rPr lang="en-US" i="1" dirty="0" err="1" smtClean="0">
                <a:solidFill>
                  <a:srgbClr val="FF0000"/>
                </a:solidFill>
                <a:latin typeface="Times New Roman" pitchFamily="18" charset="0"/>
                <a:cs typeface="Times New Roman" pitchFamily="18" charset="0"/>
              </a:rPr>
              <a:t>nó</a:t>
            </a:r>
            <a:endParaRPr lang="en-US" i="1" dirty="0">
              <a:solidFill>
                <a:srgbClr val="FF0000"/>
              </a:solidFill>
              <a:latin typeface="Times New Roman" pitchFamily="18" charset="0"/>
              <a:ea typeface="Times New Roman"/>
              <a:cs typeface="Times New Roman" pitchFamily="18" charset="0"/>
            </a:endParaRPr>
          </a:p>
        </p:txBody>
      </p:sp>
      <p:sp>
        <p:nvSpPr>
          <p:cNvPr id="13" name="TextBox 12"/>
          <p:cNvSpPr txBox="1"/>
          <p:nvPr/>
        </p:nvSpPr>
        <p:spPr>
          <a:xfrm>
            <a:off x="2835803" y="2431652"/>
            <a:ext cx="6172199" cy="2003625"/>
          </a:xfrm>
          <a:prstGeom prst="rect">
            <a:avLst/>
          </a:prstGeom>
          <a:noFill/>
        </p:spPr>
        <p:txBody>
          <a:bodyPr wrap="square" rtlCol="0">
            <a:spAutoFit/>
          </a:bodyPr>
          <a:lstStyle/>
          <a:p>
            <a:pPr algn="just">
              <a:lnSpc>
                <a:spcPct val="115000"/>
              </a:lnSpc>
            </a:pPr>
            <a:r>
              <a:rPr lang="en-US" dirty="0">
                <a:latin typeface="Times New Roman" pitchFamily="18" charset="0"/>
                <a:cs typeface="Times New Roman" pitchFamily="18" charset="0"/>
              </a:rPr>
              <a:t>- </a:t>
            </a:r>
            <a:r>
              <a:rPr lang="en-US" i="1" dirty="0" err="1">
                <a:solidFill>
                  <a:srgbClr val="FF0000"/>
                </a:solidFill>
                <a:latin typeface="Times New Roman" pitchFamily="18" charset="0"/>
                <a:cs typeface="Times New Roman" pitchFamily="18" charset="0"/>
              </a:rPr>
              <a:t>Mở</a:t>
            </a:r>
            <a:r>
              <a:rPr lang="en-US" i="1" dirty="0">
                <a:solidFill>
                  <a:srgbClr val="FF0000"/>
                </a:solidFill>
                <a:latin typeface="Times New Roman" pitchFamily="18" charset="0"/>
                <a:cs typeface="Times New Roman" pitchFamily="18" charset="0"/>
              </a:rPr>
              <a:t> </a:t>
            </a:r>
            <a:r>
              <a:rPr lang="en-US" i="1" dirty="0" err="1">
                <a:solidFill>
                  <a:srgbClr val="FF0000"/>
                </a:solidFill>
                <a:latin typeface="Times New Roman" pitchFamily="18" charset="0"/>
                <a:cs typeface="Times New Roman" pitchFamily="18" charset="0"/>
              </a:rPr>
              <a:t>đoạn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Giới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thiệu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bài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thơ</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Những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cánh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buồm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của</a:t>
            </a:r>
            <a:r>
              <a:rPr lang="en-US" dirty="0">
                <a:latin typeface="Times New Roman" pitchFamily="18" charset="0"/>
                <a:cs typeface="Times New Roman" pitchFamily="18" charset="0"/>
              </a:rPr>
              <a:t> </a:t>
            </a:r>
            <a:r>
              <a:rPr lang="en-US" dirty="0" err="1" smtClean="0">
                <a:latin typeface="Times New Roman" pitchFamily="18" charset="0"/>
                <a:cs typeface="Times New Roman" pitchFamily="18" charset="0"/>
              </a:rPr>
              <a:t>nhà</a:t>
            </a:r>
            <a:r>
              <a:rPr lang="en-US" dirty="0" smtClean="0">
                <a:latin typeface="Times New Roman" pitchFamily="18" charset="0"/>
                <a:cs typeface="Times New Roman" pitchFamily="18" charset="0"/>
              </a:rPr>
              <a:t> </a:t>
            </a:r>
            <a:r>
              <a:rPr lang="en-US" dirty="0" err="1">
                <a:latin typeface="Times New Roman" pitchFamily="18" charset="0"/>
                <a:cs typeface="Times New Roman" pitchFamily="18" charset="0"/>
              </a:rPr>
              <a:t>thơ</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Hoàng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Trung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Thông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cảm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xúc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về</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bài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thơ</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a:t>
            </a:r>
            <a:r>
              <a:rPr lang="en-US" dirty="0" err="1" smtClean="0">
                <a:latin typeface="Times New Roman" pitchFamily="18" charset="0"/>
                <a:cs typeface="Times New Roman" pitchFamily="18" charset="0"/>
              </a:rPr>
              <a:t>tình</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cha con </a:t>
            </a:r>
            <a:r>
              <a:rPr lang="en-US" dirty="0" err="1">
                <a:latin typeface="Times New Roman" pitchFamily="18" charset="0"/>
                <a:cs typeface="Times New Roman" pitchFamily="18" charset="0"/>
              </a:rPr>
              <a:t>sâu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nặng</a:t>
            </a:r>
            <a:r>
              <a:rPr lang="en-US" dirty="0">
                <a:latin typeface="Times New Roman" pitchFamily="18" charset="0"/>
                <a:cs typeface="Times New Roman" pitchFamily="18" charset="0"/>
              </a:rPr>
              <a:t>).</a:t>
            </a:r>
          </a:p>
          <a:p>
            <a:pPr algn="just">
              <a:lnSpc>
                <a:spcPct val="115000"/>
              </a:lnSpc>
            </a:pPr>
            <a:r>
              <a:rPr lang="en-US" i="1" dirty="0">
                <a:solidFill>
                  <a:srgbClr val="FF0000"/>
                </a:solidFill>
                <a:latin typeface="Times New Roman" pitchFamily="18" charset="0"/>
                <a:cs typeface="Times New Roman" pitchFamily="18" charset="0"/>
              </a:rPr>
              <a:t>- </a:t>
            </a:r>
            <a:r>
              <a:rPr lang="en-US" i="1" dirty="0" err="1">
                <a:solidFill>
                  <a:srgbClr val="FF0000"/>
                </a:solidFill>
                <a:latin typeface="Times New Roman" pitchFamily="18" charset="0"/>
                <a:cs typeface="Times New Roman" pitchFamily="18" charset="0"/>
              </a:rPr>
              <a:t>Thân</a:t>
            </a:r>
            <a:r>
              <a:rPr lang="en-US" i="1" dirty="0">
                <a:solidFill>
                  <a:srgbClr val="FF0000"/>
                </a:solidFill>
                <a:latin typeface="Times New Roman" pitchFamily="18" charset="0"/>
                <a:cs typeface="Times New Roman" pitchFamily="18" charset="0"/>
              </a:rPr>
              <a:t> </a:t>
            </a:r>
            <a:r>
              <a:rPr lang="en-US" i="1" dirty="0" err="1">
                <a:solidFill>
                  <a:srgbClr val="FF0000"/>
                </a:solidFill>
                <a:latin typeface="Times New Roman" pitchFamily="18" charset="0"/>
                <a:cs typeface="Times New Roman" pitchFamily="18" charset="0"/>
              </a:rPr>
              <a:t>đoạn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tình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cảm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người</a:t>
            </a:r>
            <a:r>
              <a:rPr lang="en-US" dirty="0">
                <a:latin typeface="Times New Roman" pitchFamily="18" charset="0"/>
                <a:cs typeface="Times New Roman" pitchFamily="18" charset="0"/>
              </a:rPr>
              <a:t> cha </a:t>
            </a:r>
            <a:r>
              <a:rPr lang="en-US" dirty="0" err="1">
                <a:latin typeface="Times New Roman" pitchFamily="18" charset="0"/>
                <a:cs typeface="Times New Roman" pitchFamily="18" charset="0"/>
              </a:rPr>
              <a:t>đối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với</a:t>
            </a:r>
            <a:r>
              <a:rPr lang="en-US" dirty="0">
                <a:latin typeface="Times New Roman" pitchFamily="18" charset="0"/>
                <a:cs typeface="Times New Roman" pitchFamily="18" charset="0"/>
              </a:rPr>
              <a:t> con </a:t>
            </a:r>
            <a:r>
              <a:rPr lang="en-US" dirty="0" err="1">
                <a:latin typeface="Times New Roman" pitchFamily="18" charset="0"/>
                <a:cs typeface="Times New Roman" pitchFamily="18" charset="0"/>
              </a:rPr>
              <a:t>và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hình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ảnh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cánh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buồm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đưa</a:t>
            </a:r>
            <a:r>
              <a:rPr lang="en-US" dirty="0">
                <a:latin typeface="Times New Roman" pitchFamily="18" charset="0"/>
                <a:cs typeface="Times New Roman" pitchFamily="18" charset="0"/>
              </a:rPr>
              <a:t> con </a:t>
            </a:r>
            <a:r>
              <a:rPr lang="en-US" dirty="0" err="1">
                <a:latin typeface="Times New Roman" pitchFamily="18" charset="0"/>
                <a:cs typeface="Times New Roman" pitchFamily="18" charset="0"/>
              </a:rPr>
              <a:t>đến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tương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lai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dến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niềm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mơ</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ước</a:t>
            </a:r>
            <a:r>
              <a:rPr lang="en-US" dirty="0">
                <a:latin typeface="Times New Roman" pitchFamily="18" charset="0"/>
                <a:cs typeface="Times New Roman" pitchFamily="18" charset="0"/>
              </a:rPr>
              <a:t>. </a:t>
            </a:r>
          </a:p>
          <a:p>
            <a:pPr algn="just">
              <a:lnSpc>
                <a:spcPct val="115000"/>
              </a:lnSpc>
            </a:pPr>
            <a:r>
              <a:rPr lang="en-US" i="1" dirty="0">
                <a:solidFill>
                  <a:srgbClr val="FF0000"/>
                </a:solidFill>
                <a:latin typeface="Times New Roman" pitchFamily="18" charset="0"/>
                <a:cs typeface="Times New Roman" pitchFamily="18" charset="0"/>
              </a:rPr>
              <a:t>- </a:t>
            </a:r>
            <a:r>
              <a:rPr lang="en-US" i="1" dirty="0" err="1">
                <a:solidFill>
                  <a:srgbClr val="FF0000"/>
                </a:solidFill>
                <a:latin typeface="Times New Roman" pitchFamily="18" charset="0"/>
                <a:cs typeface="Times New Roman" pitchFamily="18" charset="0"/>
              </a:rPr>
              <a:t>Kết</a:t>
            </a:r>
            <a:r>
              <a:rPr lang="en-US" i="1" dirty="0">
                <a:solidFill>
                  <a:srgbClr val="FF0000"/>
                </a:solidFill>
                <a:latin typeface="Times New Roman" pitchFamily="18" charset="0"/>
                <a:cs typeface="Times New Roman" pitchFamily="18" charset="0"/>
              </a:rPr>
              <a:t> </a:t>
            </a:r>
            <a:r>
              <a:rPr lang="en-US" i="1" dirty="0" err="1">
                <a:solidFill>
                  <a:srgbClr val="FF0000"/>
                </a:solidFill>
                <a:latin typeface="Times New Roman" pitchFamily="18" charset="0"/>
                <a:cs typeface="Times New Roman" pitchFamily="18" charset="0"/>
              </a:rPr>
              <a:t>đoạn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cảm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xúc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suy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ngẫm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của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nhân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vật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tôi</a:t>
            </a:r>
            <a:r>
              <a:rPr lang="en-US" dirty="0">
                <a:latin typeface="Times New Roman" pitchFamily="18" charset="0"/>
                <a:cs typeface="Times New Roman" pitchFamily="18" charset="0"/>
              </a:rPr>
              <a:t> qua </a:t>
            </a:r>
            <a:r>
              <a:rPr lang="en-US" dirty="0" err="1">
                <a:latin typeface="Times New Roman" pitchFamily="18" charset="0"/>
                <a:cs typeface="Times New Roman" pitchFamily="18" charset="0"/>
              </a:rPr>
              <a:t>bài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thơ</a:t>
            </a:r>
            <a:endParaRPr lang="en-US" dirty="0"/>
          </a:p>
        </p:txBody>
      </p:sp>
      <p:sp>
        <p:nvSpPr>
          <p:cNvPr id="14" name="TextBox 13"/>
          <p:cNvSpPr txBox="1"/>
          <p:nvPr/>
        </p:nvSpPr>
        <p:spPr>
          <a:xfrm>
            <a:off x="3055690" y="4474020"/>
            <a:ext cx="5770554" cy="646331"/>
          </a:xfrm>
          <a:prstGeom prst="rect">
            <a:avLst/>
          </a:prstGeom>
          <a:noFill/>
        </p:spPr>
        <p:txBody>
          <a:bodyPr wrap="none" rtlCol="0">
            <a:spAutoFit/>
          </a:bodyPr>
          <a:lstStyle/>
          <a:p>
            <a:r>
              <a:rPr lang="en-US">
                <a:latin typeface="Times New Roman" pitchFamily="18" charset="0"/>
                <a:cs typeface="Times New Roman" pitchFamily="18" charset="0"/>
              </a:rPr>
              <a:t>Đong đầy, yêu thương, triều mến, sự yêu thương, thắm thiết.</a:t>
            </a:r>
          </a:p>
          <a:p>
            <a:endParaRPr lang="en-US"/>
          </a:p>
        </p:txBody>
      </p:sp>
      <p:sp>
        <p:nvSpPr>
          <p:cNvPr id="15" name="TextBox 14"/>
          <p:cNvSpPr txBox="1"/>
          <p:nvPr/>
        </p:nvSpPr>
        <p:spPr>
          <a:xfrm>
            <a:off x="3087805" y="5092393"/>
            <a:ext cx="5920197" cy="1685077"/>
          </a:xfrm>
          <a:prstGeom prst="rect">
            <a:avLst/>
          </a:prstGeom>
          <a:noFill/>
        </p:spPr>
        <p:txBody>
          <a:bodyPr wrap="square" rtlCol="0">
            <a:spAutoFit/>
          </a:bodyPr>
          <a:lstStyle/>
          <a:p>
            <a:pPr algn="just">
              <a:lnSpc>
                <a:spcPct val="115000"/>
              </a:lnSpc>
            </a:pP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Lặp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lại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tôi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nhiều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cảm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xúc</a:t>
            </a:r>
            <a:r>
              <a:rPr lang="en-US" dirty="0">
                <a:latin typeface="Times New Roman" pitchFamily="18" charset="0"/>
                <a:cs typeface="Times New Roman" pitchFamily="18" charset="0"/>
              </a:rPr>
              <a:t>, </a:t>
            </a:r>
          </a:p>
          <a:p>
            <a:pPr algn="just">
              <a:lnSpc>
                <a:spcPct val="115000"/>
              </a:lnSpc>
            </a:pP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Thay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thế</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Những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cánh</a:t>
            </a:r>
            <a:r>
              <a:rPr lang="en-US" dirty="0">
                <a:latin typeface="Times New Roman" pitchFamily="18" charset="0"/>
                <a:cs typeface="Times New Roman" pitchFamily="18" charset="0"/>
              </a:rPr>
              <a:t> </a:t>
            </a:r>
            <a:r>
              <a:rPr lang="en-US" dirty="0" err="1" smtClean="0">
                <a:latin typeface="Times New Roman" pitchFamily="18" charset="0"/>
                <a:cs typeface="Times New Roman" pitchFamily="18" charset="0"/>
              </a:rPr>
              <a:t>buồm</a:t>
            </a:r>
            <a:r>
              <a:rPr lang="en-US" dirty="0" smtClean="0">
                <a:latin typeface="Times New Roman" pitchFamily="18" charset="0"/>
                <a:cs typeface="Times New Roman" pitchFamily="18" charset="0"/>
              </a:rPr>
              <a:t> - </a:t>
            </a:r>
            <a:r>
              <a:rPr lang="en-US" dirty="0" err="1">
                <a:latin typeface="Times New Roman" pitchFamily="18" charset="0"/>
                <a:cs typeface="Times New Roman" pitchFamily="18" charset="0"/>
              </a:rPr>
              <a:t>Bài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thơ</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tình</a:t>
            </a:r>
            <a:r>
              <a:rPr lang="en-US" dirty="0">
                <a:latin typeface="Times New Roman" pitchFamily="18" charset="0"/>
                <a:cs typeface="Times New Roman" pitchFamily="18" charset="0"/>
              </a:rPr>
              <a:t> cha con </a:t>
            </a:r>
            <a:r>
              <a:rPr lang="en-US" dirty="0" err="1">
                <a:latin typeface="Times New Roman" pitchFamily="18" charset="0"/>
                <a:cs typeface="Times New Roman" pitchFamily="18" charset="0"/>
              </a:rPr>
              <a:t>thắm</a:t>
            </a:r>
            <a:r>
              <a:rPr lang="en-US" dirty="0">
                <a:latin typeface="Times New Roman" pitchFamily="18" charset="0"/>
                <a:cs typeface="Times New Roman" pitchFamily="18" charset="0"/>
              </a:rPr>
              <a:t> </a:t>
            </a:r>
            <a:r>
              <a:rPr lang="en-US" dirty="0" err="1" smtClean="0">
                <a:latin typeface="Times New Roman" pitchFamily="18" charset="0"/>
                <a:cs typeface="Times New Roman" pitchFamily="18" charset="0"/>
              </a:rPr>
              <a:t>thiết</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Tình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cảm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ấy</a:t>
            </a:r>
            <a:r>
              <a:rPr lang="en-US" dirty="0">
                <a:latin typeface="Times New Roman" pitchFamily="18" charset="0"/>
                <a:cs typeface="Times New Roman" pitchFamily="18" charset="0"/>
              </a:rPr>
              <a:t>) </a:t>
            </a:r>
          </a:p>
          <a:p>
            <a:pPr algn="just">
              <a:lnSpc>
                <a:spcPct val="115000"/>
              </a:lnSpc>
            </a:pPr>
            <a:r>
              <a:rPr lang="en-US" i="1" dirty="0">
                <a:solidFill>
                  <a:srgbClr val="FF0000"/>
                </a:solidFill>
                <a:latin typeface="Times New Roman" pitchFamily="18" charset="0"/>
                <a:cs typeface="Times New Roman" pitchFamily="18" charset="0"/>
                <a:sym typeface="Wingdings"/>
              </a:rPr>
              <a:t></a:t>
            </a:r>
            <a:r>
              <a:rPr lang="en-US" i="1" dirty="0">
                <a:solidFill>
                  <a:srgbClr val="FF0000"/>
                </a:solidFill>
                <a:latin typeface="Times New Roman" pitchFamily="18" charset="0"/>
                <a:cs typeface="Times New Roman" pitchFamily="18" charset="0"/>
              </a:rPr>
              <a:t> </a:t>
            </a:r>
            <a:r>
              <a:rPr lang="en-US" i="1" dirty="0" err="1">
                <a:solidFill>
                  <a:srgbClr val="FF0000"/>
                </a:solidFill>
                <a:latin typeface="Times New Roman" pitchFamily="18" charset="0"/>
                <a:cs typeface="Times New Roman" pitchFamily="18" charset="0"/>
              </a:rPr>
              <a:t>Tạo</a:t>
            </a:r>
            <a:r>
              <a:rPr lang="en-US" i="1" dirty="0">
                <a:solidFill>
                  <a:srgbClr val="FF0000"/>
                </a:solidFill>
                <a:latin typeface="Times New Roman" pitchFamily="18" charset="0"/>
                <a:cs typeface="Times New Roman" pitchFamily="18" charset="0"/>
              </a:rPr>
              <a:t> </a:t>
            </a:r>
            <a:r>
              <a:rPr lang="en-US" i="1" dirty="0" err="1">
                <a:solidFill>
                  <a:srgbClr val="FF0000"/>
                </a:solidFill>
                <a:latin typeface="Times New Roman" pitchFamily="18" charset="0"/>
                <a:cs typeface="Times New Roman" pitchFamily="18" charset="0"/>
              </a:rPr>
              <a:t>tính</a:t>
            </a:r>
            <a:r>
              <a:rPr lang="en-US" i="1" dirty="0">
                <a:solidFill>
                  <a:srgbClr val="FF0000"/>
                </a:solidFill>
                <a:latin typeface="Times New Roman" pitchFamily="18" charset="0"/>
                <a:cs typeface="Times New Roman" pitchFamily="18" charset="0"/>
              </a:rPr>
              <a:t> </a:t>
            </a:r>
            <a:r>
              <a:rPr lang="en-US" i="1" dirty="0" err="1">
                <a:solidFill>
                  <a:srgbClr val="FF0000"/>
                </a:solidFill>
                <a:latin typeface="Times New Roman" pitchFamily="18" charset="0"/>
                <a:cs typeface="Times New Roman" pitchFamily="18" charset="0"/>
              </a:rPr>
              <a:t>mạch</a:t>
            </a:r>
            <a:r>
              <a:rPr lang="en-US" i="1" dirty="0">
                <a:solidFill>
                  <a:srgbClr val="FF0000"/>
                </a:solidFill>
                <a:latin typeface="Times New Roman" pitchFamily="18" charset="0"/>
                <a:cs typeface="Times New Roman" pitchFamily="18" charset="0"/>
              </a:rPr>
              <a:t> </a:t>
            </a:r>
            <a:r>
              <a:rPr lang="en-US" i="1" dirty="0" err="1">
                <a:solidFill>
                  <a:srgbClr val="FF0000"/>
                </a:solidFill>
                <a:latin typeface="Times New Roman" pitchFamily="18" charset="0"/>
                <a:cs typeface="Times New Roman" pitchFamily="18" charset="0"/>
              </a:rPr>
              <a:t>lạc</a:t>
            </a:r>
            <a:r>
              <a:rPr lang="en-US" i="1" dirty="0">
                <a:solidFill>
                  <a:srgbClr val="FF0000"/>
                </a:solidFill>
                <a:latin typeface="Times New Roman" pitchFamily="18" charset="0"/>
                <a:cs typeface="Times New Roman" pitchFamily="18" charset="0"/>
              </a:rPr>
              <a:t>, </a:t>
            </a:r>
            <a:r>
              <a:rPr lang="en-US" i="1" dirty="0" err="1">
                <a:solidFill>
                  <a:srgbClr val="FF0000"/>
                </a:solidFill>
                <a:latin typeface="Times New Roman" pitchFamily="18" charset="0"/>
                <a:cs typeface="Times New Roman" pitchFamily="18" charset="0"/>
              </a:rPr>
              <a:t>làm</a:t>
            </a:r>
            <a:r>
              <a:rPr lang="en-US" i="1" dirty="0">
                <a:solidFill>
                  <a:srgbClr val="FF0000"/>
                </a:solidFill>
                <a:latin typeface="Times New Roman" pitchFamily="18" charset="0"/>
                <a:cs typeface="Times New Roman" pitchFamily="18" charset="0"/>
              </a:rPr>
              <a:t> </a:t>
            </a:r>
            <a:r>
              <a:rPr lang="en-US" i="1" dirty="0" err="1">
                <a:solidFill>
                  <a:srgbClr val="FF0000"/>
                </a:solidFill>
                <a:latin typeface="Times New Roman" pitchFamily="18" charset="0"/>
                <a:cs typeface="Times New Roman" pitchFamily="18" charset="0"/>
              </a:rPr>
              <a:t>cho</a:t>
            </a:r>
            <a:r>
              <a:rPr lang="en-US" i="1" dirty="0">
                <a:solidFill>
                  <a:srgbClr val="FF0000"/>
                </a:solidFill>
                <a:latin typeface="Times New Roman" pitchFamily="18" charset="0"/>
                <a:cs typeface="Times New Roman" pitchFamily="18" charset="0"/>
              </a:rPr>
              <a:t> </a:t>
            </a:r>
            <a:r>
              <a:rPr lang="en-US" i="1" dirty="0" err="1">
                <a:solidFill>
                  <a:srgbClr val="FF0000"/>
                </a:solidFill>
                <a:latin typeface="Times New Roman" pitchFamily="18" charset="0"/>
                <a:cs typeface="Times New Roman" pitchFamily="18" charset="0"/>
              </a:rPr>
              <a:t>các</a:t>
            </a:r>
            <a:r>
              <a:rPr lang="en-US" i="1" dirty="0">
                <a:solidFill>
                  <a:srgbClr val="FF0000"/>
                </a:solidFill>
                <a:latin typeface="Times New Roman" pitchFamily="18" charset="0"/>
                <a:cs typeface="Times New Roman" pitchFamily="18" charset="0"/>
              </a:rPr>
              <a:t> </a:t>
            </a:r>
            <a:r>
              <a:rPr lang="en-US" i="1" dirty="0" err="1">
                <a:solidFill>
                  <a:srgbClr val="FF0000"/>
                </a:solidFill>
                <a:latin typeface="Times New Roman" pitchFamily="18" charset="0"/>
                <a:cs typeface="Times New Roman" pitchFamily="18" charset="0"/>
              </a:rPr>
              <a:t>câu</a:t>
            </a:r>
            <a:r>
              <a:rPr lang="en-US" i="1" dirty="0">
                <a:solidFill>
                  <a:srgbClr val="FF0000"/>
                </a:solidFill>
                <a:latin typeface="Times New Roman" pitchFamily="18" charset="0"/>
                <a:cs typeface="Times New Roman" pitchFamily="18" charset="0"/>
              </a:rPr>
              <a:t> </a:t>
            </a:r>
            <a:r>
              <a:rPr lang="en-US" i="1" dirty="0" err="1">
                <a:solidFill>
                  <a:srgbClr val="FF0000"/>
                </a:solidFill>
                <a:latin typeface="Times New Roman" pitchFamily="18" charset="0"/>
                <a:cs typeface="Times New Roman" pitchFamily="18" charset="0"/>
              </a:rPr>
              <a:t>trôi</a:t>
            </a:r>
            <a:r>
              <a:rPr lang="en-US" i="1" dirty="0">
                <a:solidFill>
                  <a:srgbClr val="FF0000"/>
                </a:solidFill>
                <a:latin typeface="Times New Roman" pitchFamily="18" charset="0"/>
                <a:cs typeface="Times New Roman" pitchFamily="18" charset="0"/>
              </a:rPr>
              <a:t> </a:t>
            </a:r>
            <a:r>
              <a:rPr lang="en-US" i="1" dirty="0" err="1">
                <a:solidFill>
                  <a:srgbClr val="FF0000"/>
                </a:solidFill>
                <a:latin typeface="Times New Roman" pitchFamily="18" charset="0"/>
                <a:cs typeface="Times New Roman" pitchFamily="18" charset="0"/>
              </a:rPr>
              <a:t>chảy</a:t>
            </a:r>
            <a:r>
              <a:rPr lang="en-US" i="1" dirty="0">
                <a:solidFill>
                  <a:srgbClr val="FF0000"/>
                </a:solidFill>
                <a:latin typeface="Times New Roman" pitchFamily="18" charset="0"/>
                <a:cs typeface="Times New Roman" pitchFamily="18" charset="0"/>
              </a:rPr>
              <a:t>, </a:t>
            </a:r>
            <a:r>
              <a:rPr lang="en-US" i="1" dirty="0" err="1">
                <a:solidFill>
                  <a:srgbClr val="FF0000"/>
                </a:solidFill>
                <a:latin typeface="Times New Roman" pitchFamily="18" charset="0"/>
                <a:cs typeface="Times New Roman" pitchFamily="18" charset="0"/>
              </a:rPr>
              <a:t>liền</a:t>
            </a:r>
            <a:r>
              <a:rPr lang="en-US" i="1" dirty="0">
                <a:solidFill>
                  <a:srgbClr val="FF0000"/>
                </a:solidFill>
                <a:latin typeface="Times New Roman" pitchFamily="18" charset="0"/>
                <a:cs typeface="Times New Roman" pitchFamily="18" charset="0"/>
              </a:rPr>
              <a:t> </a:t>
            </a:r>
            <a:r>
              <a:rPr lang="en-US" i="1" dirty="0" err="1">
                <a:solidFill>
                  <a:srgbClr val="FF0000"/>
                </a:solidFill>
                <a:latin typeface="Times New Roman" pitchFamily="18" charset="0"/>
                <a:cs typeface="Times New Roman" pitchFamily="18" charset="0"/>
              </a:rPr>
              <a:t>mạch</a:t>
            </a:r>
            <a:r>
              <a:rPr lang="en-US" i="1" dirty="0">
                <a:solidFill>
                  <a:srgbClr val="FF0000"/>
                </a:solidFill>
                <a:latin typeface="Times New Roman" pitchFamily="18" charset="0"/>
                <a:cs typeface="Times New Roman" pitchFamily="18" charset="0"/>
              </a:rPr>
              <a:t> </a:t>
            </a:r>
            <a:r>
              <a:rPr lang="en-US" i="1" dirty="0" err="1">
                <a:solidFill>
                  <a:srgbClr val="FF0000"/>
                </a:solidFill>
                <a:latin typeface="Times New Roman" pitchFamily="18" charset="0"/>
                <a:cs typeface="Times New Roman" pitchFamily="18" charset="0"/>
              </a:rPr>
              <a:t>với</a:t>
            </a:r>
            <a:r>
              <a:rPr lang="en-US" i="1" dirty="0">
                <a:solidFill>
                  <a:srgbClr val="FF0000"/>
                </a:solidFill>
                <a:latin typeface="Times New Roman" pitchFamily="18" charset="0"/>
                <a:cs typeface="Times New Roman" pitchFamily="18" charset="0"/>
              </a:rPr>
              <a:t> </a:t>
            </a:r>
            <a:r>
              <a:rPr lang="en-US" i="1" dirty="0" err="1">
                <a:solidFill>
                  <a:srgbClr val="FF0000"/>
                </a:solidFill>
                <a:latin typeface="Times New Roman" pitchFamily="18" charset="0"/>
                <a:cs typeface="Times New Roman" pitchFamily="18" charset="0"/>
              </a:rPr>
              <a:t>nhau</a:t>
            </a:r>
            <a:r>
              <a:rPr lang="en-US" i="1" dirty="0">
                <a:solidFill>
                  <a:srgbClr val="FF0000"/>
                </a:solidFill>
                <a:latin typeface="Times New Roman" pitchFamily="18" charset="0"/>
                <a:cs typeface="Times New Roman" pitchFamily="18" charset="0"/>
              </a:rPr>
              <a:t>. </a:t>
            </a:r>
            <a:r>
              <a:rPr lang="en-US" i="1" dirty="0" err="1">
                <a:solidFill>
                  <a:srgbClr val="FF0000"/>
                </a:solidFill>
                <a:latin typeface="Times New Roman" pitchFamily="18" charset="0"/>
                <a:cs typeface="Times New Roman" pitchFamily="18" charset="0"/>
              </a:rPr>
              <a:t>Góp</a:t>
            </a:r>
            <a:r>
              <a:rPr lang="en-US" i="1" dirty="0">
                <a:solidFill>
                  <a:srgbClr val="FF0000"/>
                </a:solidFill>
                <a:latin typeface="Times New Roman" pitchFamily="18" charset="0"/>
                <a:cs typeface="Times New Roman" pitchFamily="18" charset="0"/>
              </a:rPr>
              <a:t> </a:t>
            </a:r>
            <a:r>
              <a:rPr lang="en-US" i="1" dirty="0" err="1">
                <a:solidFill>
                  <a:srgbClr val="FF0000"/>
                </a:solidFill>
                <a:latin typeface="Times New Roman" pitchFamily="18" charset="0"/>
                <a:cs typeface="Times New Roman" pitchFamily="18" charset="0"/>
              </a:rPr>
              <a:t>phần</a:t>
            </a:r>
            <a:r>
              <a:rPr lang="en-US" i="1" dirty="0">
                <a:solidFill>
                  <a:srgbClr val="FF0000"/>
                </a:solidFill>
                <a:latin typeface="Times New Roman" pitchFamily="18" charset="0"/>
                <a:cs typeface="Times New Roman" pitchFamily="18" charset="0"/>
              </a:rPr>
              <a:t> </a:t>
            </a:r>
            <a:r>
              <a:rPr lang="en-US" i="1" dirty="0" err="1">
                <a:solidFill>
                  <a:srgbClr val="FF0000"/>
                </a:solidFill>
                <a:latin typeface="Times New Roman" pitchFamily="18" charset="0"/>
                <a:cs typeface="Times New Roman" pitchFamily="18" charset="0"/>
              </a:rPr>
              <a:t>thể</a:t>
            </a:r>
            <a:r>
              <a:rPr lang="en-US" i="1" dirty="0">
                <a:solidFill>
                  <a:srgbClr val="FF0000"/>
                </a:solidFill>
                <a:latin typeface="Times New Roman" pitchFamily="18" charset="0"/>
                <a:cs typeface="Times New Roman" pitchFamily="18" charset="0"/>
              </a:rPr>
              <a:t> </a:t>
            </a:r>
            <a:r>
              <a:rPr lang="en-US" i="1" dirty="0" err="1">
                <a:solidFill>
                  <a:srgbClr val="FF0000"/>
                </a:solidFill>
                <a:latin typeface="Times New Roman" pitchFamily="18" charset="0"/>
                <a:cs typeface="Times New Roman" pitchFamily="18" charset="0"/>
              </a:rPr>
              <a:t>hiện</a:t>
            </a:r>
            <a:r>
              <a:rPr lang="en-US" i="1" dirty="0">
                <a:solidFill>
                  <a:srgbClr val="FF0000"/>
                </a:solidFill>
                <a:latin typeface="Times New Roman" pitchFamily="18" charset="0"/>
                <a:cs typeface="Times New Roman" pitchFamily="18" charset="0"/>
              </a:rPr>
              <a:t> </a:t>
            </a:r>
            <a:r>
              <a:rPr lang="en-US" i="1" dirty="0" err="1">
                <a:solidFill>
                  <a:srgbClr val="FF0000"/>
                </a:solidFill>
                <a:latin typeface="Times New Roman" pitchFamily="18" charset="0"/>
                <a:cs typeface="Times New Roman" pitchFamily="18" charset="0"/>
              </a:rPr>
              <a:t>được</a:t>
            </a:r>
            <a:r>
              <a:rPr lang="en-US" i="1" dirty="0">
                <a:solidFill>
                  <a:srgbClr val="FF0000"/>
                </a:solidFill>
                <a:latin typeface="Times New Roman" pitchFamily="18" charset="0"/>
                <a:cs typeface="Times New Roman" pitchFamily="18" charset="0"/>
              </a:rPr>
              <a:t> </a:t>
            </a:r>
            <a:r>
              <a:rPr lang="en-US" i="1" dirty="0" err="1">
                <a:solidFill>
                  <a:srgbClr val="FF0000"/>
                </a:solidFill>
                <a:latin typeface="Times New Roman" pitchFamily="18" charset="0"/>
                <a:cs typeface="Times New Roman" pitchFamily="18" charset="0"/>
              </a:rPr>
              <a:t>cảm</a:t>
            </a:r>
            <a:r>
              <a:rPr lang="en-US" i="1" dirty="0">
                <a:solidFill>
                  <a:srgbClr val="FF0000"/>
                </a:solidFill>
                <a:latin typeface="Times New Roman" pitchFamily="18" charset="0"/>
                <a:cs typeface="Times New Roman" pitchFamily="18" charset="0"/>
              </a:rPr>
              <a:t> </a:t>
            </a:r>
            <a:r>
              <a:rPr lang="en-US" i="1" dirty="0" err="1">
                <a:solidFill>
                  <a:srgbClr val="FF0000"/>
                </a:solidFill>
                <a:latin typeface="Times New Roman" pitchFamily="18" charset="0"/>
                <a:cs typeface="Times New Roman" pitchFamily="18" charset="0"/>
              </a:rPr>
              <a:t>xúc</a:t>
            </a:r>
            <a:r>
              <a:rPr lang="en-US" i="1" dirty="0">
                <a:solidFill>
                  <a:srgbClr val="FF0000"/>
                </a:solidFill>
                <a:latin typeface="Times New Roman" pitchFamily="18" charset="0"/>
                <a:cs typeface="Times New Roman" pitchFamily="18" charset="0"/>
              </a:rPr>
              <a:t> </a:t>
            </a:r>
            <a:r>
              <a:rPr lang="en-US" i="1" dirty="0" err="1">
                <a:solidFill>
                  <a:srgbClr val="FF0000"/>
                </a:solidFill>
                <a:latin typeface="Times New Roman" pitchFamily="18" charset="0"/>
                <a:cs typeface="Times New Roman" pitchFamily="18" charset="0"/>
              </a:rPr>
              <a:t>người</a:t>
            </a:r>
            <a:r>
              <a:rPr lang="en-US" i="1" dirty="0">
                <a:solidFill>
                  <a:srgbClr val="FF0000"/>
                </a:solidFill>
                <a:latin typeface="Times New Roman" pitchFamily="18" charset="0"/>
                <a:cs typeface="Times New Roman" pitchFamily="18" charset="0"/>
              </a:rPr>
              <a:t> </a:t>
            </a:r>
            <a:r>
              <a:rPr lang="en-US" i="1" dirty="0" err="1">
                <a:solidFill>
                  <a:srgbClr val="FF0000"/>
                </a:solidFill>
                <a:latin typeface="Times New Roman" pitchFamily="18" charset="0"/>
                <a:cs typeface="Times New Roman" pitchFamily="18" charset="0"/>
              </a:rPr>
              <a:t>viết</a:t>
            </a:r>
            <a:r>
              <a:rPr lang="en-US" i="1" dirty="0" smtClean="0">
                <a:solidFill>
                  <a:srgbClr val="FF0000"/>
                </a:solidFill>
                <a:latin typeface="Times New Roman" pitchFamily="18" charset="0"/>
                <a:cs typeface="Times New Roman" pitchFamily="18" charset="0"/>
              </a:rPr>
              <a:t>.</a:t>
            </a:r>
            <a:endParaRPr lang="en-US" i="1" dirty="0">
              <a:solidFill>
                <a:srgbClr val="FF0000"/>
              </a:solidFill>
              <a:latin typeface="Times New Roman" pitchFamily="18" charset="0"/>
              <a:cs typeface="Times New Roman" pitchFamily="18" charset="0"/>
            </a:endParaRPr>
          </a:p>
        </p:txBody>
      </p:sp>
      <p:cxnSp>
        <p:nvCxnSpPr>
          <p:cNvPr id="17" name="Straight Connector 16"/>
          <p:cNvCxnSpPr/>
          <p:nvPr/>
        </p:nvCxnSpPr>
        <p:spPr>
          <a:xfrm>
            <a:off x="2580589" y="601423"/>
            <a:ext cx="0" cy="6256577"/>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0" y="1301255"/>
            <a:ext cx="9144000" cy="21946"/>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0" y="2349234"/>
            <a:ext cx="914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0" y="4267200"/>
            <a:ext cx="9144000" cy="76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0" y="5092393"/>
            <a:ext cx="9220200" cy="5935"/>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32172" y="593771"/>
            <a:ext cx="911182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32172" y="601423"/>
            <a:ext cx="0" cy="6256577"/>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9144000" y="601423"/>
            <a:ext cx="0" cy="6256577"/>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32172" y="6858000"/>
            <a:ext cx="9111828"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248841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5">
                                            <p:txEl>
                                              <p:pRg st="0" end="0"/>
                                            </p:txEl>
                                          </p:spTgt>
                                        </p:tgtEl>
                                        <p:attrNameLst>
                                          <p:attrName>style.visibility</p:attrName>
                                        </p:attrNameLst>
                                      </p:cBhvr>
                                      <p:to>
                                        <p:strVal val="visible"/>
                                      </p:to>
                                    </p:set>
                                    <p:animEffect transition="in" filter="fade">
                                      <p:cBhvr>
                                        <p:cTn id="57" dur="500"/>
                                        <p:tgtEl>
                                          <p:spTgt spid="15">
                                            <p:txEl>
                                              <p:pRg st="0" end="0"/>
                                            </p:txEl>
                                          </p:spTgt>
                                        </p:tgtEl>
                                      </p:cBhvr>
                                    </p:animEffect>
                                  </p:childTnLst>
                                </p:cTn>
                              </p:par>
                              <p:par>
                                <p:cTn id="58" presetID="10" presetClass="entr" presetSubtype="0" fill="hold" nodeType="withEffect">
                                  <p:stCondLst>
                                    <p:cond delay="0"/>
                                  </p:stCondLst>
                                  <p:childTnLst>
                                    <p:set>
                                      <p:cBhvr>
                                        <p:cTn id="59" dur="1" fill="hold">
                                          <p:stCondLst>
                                            <p:cond delay="0"/>
                                          </p:stCondLst>
                                        </p:cTn>
                                        <p:tgtEl>
                                          <p:spTgt spid="15">
                                            <p:txEl>
                                              <p:pRg st="1" end="1"/>
                                            </p:txEl>
                                          </p:spTgt>
                                        </p:tgtEl>
                                        <p:attrNameLst>
                                          <p:attrName>style.visibility</p:attrName>
                                        </p:attrNameLst>
                                      </p:cBhvr>
                                      <p:to>
                                        <p:strVal val="visible"/>
                                      </p:to>
                                    </p:set>
                                    <p:animEffect transition="in" filter="fade">
                                      <p:cBhvr>
                                        <p:cTn id="60" dur="500"/>
                                        <p:tgtEl>
                                          <p:spTgt spid="15">
                                            <p:txEl>
                                              <p:pRg st="1" end="1"/>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15">
                                            <p:txEl>
                                              <p:pRg st="2" end="2"/>
                                            </p:txEl>
                                          </p:spTgt>
                                        </p:tgtEl>
                                        <p:attrNameLst>
                                          <p:attrName>style.visibility</p:attrName>
                                        </p:attrNameLst>
                                      </p:cBhvr>
                                      <p:to>
                                        <p:strVal val="visible"/>
                                      </p:to>
                                    </p:set>
                                    <p:animEffect transition="in" filter="fade">
                                      <p:cBhvr>
                                        <p:cTn id="65" dur="500"/>
                                        <p:tgtEl>
                                          <p:spTgt spid="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p:bldP spid="8" grpId="0"/>
      <p:bldP spid="9" grpId="0"/>
      <p:bldP spid="10" grpId="0"/>
      <p:bldP spid="11" grpId="0"/>
      <p:bldP spid="12"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228600" y="2228210"/>
            <a:ext cx="8763000" cy="895350"/>
          </a:xfrm>
        </p:spPr>
        <p:txBody>
          <a:bodyPr>
            <a:normAutofit/>
          </a:bodyPr>
          <a:lstStyle/>
          <a:p>
            <a:r>
              <a:rPr lang="en-US" sz="2800" i="1" smtClean="0">
                <a:solidFill>
                  <a:srgbClr val="FF0000"/>
                </a:solidFill>
                <a:latin typeface="Times New Roman" pitchFamily="18" charset="0"/>
                <a:cs typeface="Times New Roman" pitchFamily="18" charset="0"/>
              </a:rPr>
              <a:t>I. Các yêu cầu đối với đoạn văn ghi lại cảm xúc một bài thơ</a:t>
            </a:r>
            <a:endParaRPr lang="en-US" sz="2800" i="1">
              <a:solidFill>
                <a:srgbClr val="FF0000"/>
              </a:solidFill>
              <a:latin typeface="Times New Roman" pitchFamily="18" charset="0"/>
              <a:cs typeface="Times New Roman" pitchFamily="18" charset="0"/>
            </a:endParaRPr>
          </a:p>
        </p:txBody>
      </p:sp>
      <p:sp>
        <p:nvSpPr>
          <p:cNvPr id="5" name="Rectangle 2"/>
          <p:cNvSpPr>
            <a:spLocks noChangeArrowheads="1"/>
          </p:cNvSpPr>
          <p:nvPr/>
        </p:nvSpPr>
        <p:spPr bwMode="auto">
          <a:xfrm>
            <a:off x="2809875" y="281876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4"/>
          <p:cNvSpPr>
            <a:spLocks noChangeArrowheads="1"/>
          </p:cNvSpPr>
          <p:nvPr/>
        </p:nvSpPr>
        <p:spPr bwMode="auto">
          <a:xfrm>
            <a:off x="2809875" y="327596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Arial" pitchFamily="34" charset="0"/>
              </a:rPr>
              <a:t/>
            </a:r>
            <a:br>
              <a:rPr kumimoji="0" lang="en-US" sz="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TextBox 7"/>
          <p:cNvSpPr txBox="1"/>
          <p:nvPr/>
        </p:nvSpPr>
        <p:spPr>
          <a:xfrm>
            <a:off x="990600" y="551810"/>
            <a:ext cx="7404078" cy="646331"/>
          </a:xfrm>
          <a:prstGeom prst="rect">
            <a:avLst/>
          </a:prstGeom>
          <a:noFill/>
        </p:spPr>
        <p:txBody>
          <a:bodyPr wrap="none" rtlCol="0">
            <a:spAutoFit/>
          </a:bodyPr>
          <a:lstStyle/>
          <a:p>
            <a:r>
              <a:rPr lang="en-US" sz="3600" b="1" smtClean="0">
                <a:solidFill>
                  <a:schemeClr val="accent1"/>
                </a:solidFill>
              </a:rPr>
              <a:t>HOẠT ĐỘNG HÌNH THÀNH KIẾN THỨC</a:t>
            </a:r>
            <a:endParaRPr lang="en-US" sz="3600" b="1">
              <a:solidFill>
                <a:schemeClr val="accent1"/>
              </a:solidFill>
            </a:endParaRPr>
          </a:p>
        </p:txBody>
      </p:sp>
      <p:sp>
        <p:nvSpPr>
          <p:cNvPr id="12" name="Subtitle 2"/>
          <p:cNvSpPr txBox="1">
            <a:spLocks/>
          </p:cNvSpPr>
          <p:nvPr/>
        </p:nvSpPr>
        <p:spPr>
          <a:xfrm>
            <a:off x="1377938" y="1136012"/>
            <a:ext cx="7016739" cy="101599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3400" b="1" smtClean="0">
                <a:solidFill>
                  <a:srgbClr val="FF0000"/>
                </a:solidFill>
              </a:rPr>
              <a:t>VIẾT ĐOẠN VĂN GHI LẠI CẢM XÚC       MỘT BÀI THƠ</a:t>
            </a:r>
            <a:endParaRPr lang="en-US" sz="3400" b="1" dirty="0">
              <a:solidFill>
                <a:srgbClr val="FF0000"/>
              </a:solidFill>
            </a:endParaRPr>
          </a:p>
        </p:txBody>
      </p:sp>
      <p:sp>
        <p:nvSpPr>
          <p:cNvPr id="14" name="TextBox 13"/>
          <p:cNvSpPr txBox="1"/>
          <p:nvPr/>
        </p:nvSpPr>
        <p:spPr>
          <a:xfrm>
            <a:off x="428397" y="1228512"/>
            <a:ext cx="888641" cy="830997"/>
          </a:xfrm>
          <a:prstGeom prst="rect">
            <a:avLst/>
          </a:prstGeom>
          <a:noFill/>
        </p:spPr>
        <p:txBody>
          <a:bodyPr wrap="none" rtlCol="0">
            <a:spAutoFit/>
          </a:bodyPr>
          <a:lstStyle/>
          <a:p>
            <a:r>
              <a:rPr lang="en-US" sz="2400" b="1" smtClean="0">
                <a:solidFill>
                  <a:srgbClr val="FF0000"/>
                </a:solidFill>
              </a:rPr>
              <a:t>Tuần:</a:t>
            </a:r>
          </a:p>
          <a:p>
            <a:r>
              <a:rPr lang="en-US" sz="2400" b="1" smtClean="0">
                <a:solidFill>
                  <a:srgbClr val="FF0000"/>
                </a:solidFill>
              </a:rPr>
              <a:t>Tiết:</a:t>
            </a:r>
            <a:endParaRPr lang="en-US" sz="2400" b="1">
              <a:solidFill>
                <a:srgbClr val="FF0000"/>
              </a:solidFill>
            </a:endParaRPr>
          </a:p>
        </p:txBody>
      </p:sp>
      <p:sp>
        <p:nvSpPr>
          <p:cNvPr id="6" name="TextBox 5"/>
          <p:cNvSpPr txBox="1"/>
          <p:nvPr/>
        </p:nvSpPr>
        <p:spPr>
          <a:xfrm>
            <a:off x="872716" y="3066410"/>
            <a:ext cx="7890284" cy="1446550"/>
          </a:xfrm>
          <a:prstGeom prst="rect">
            <a:avLst/>
          </a:prstGeom>
          <a:noFill/>
        </p:spPr>
        <p:txBody>
          <a:bodyPr wrap="square" rtlCol="0">
            <a:spAutoFit/>
          </a:bodyPr>
          <a:lstStyle/>
          <a:p>
            <a:r>
              <a:rPr lang="en-US" sz="2200" i="1" smtClean="0">
                <a:latin typeface="Times New Roman" pitchFamily="18" charset="0"/>
                <a:cs typeface="Times New Roman" pitchFamily="18" charset="0"/>
              </a:rPr>
              <a:t>     Khi viết đoạn văn ghi lại cảm xúc một bài thơ cần xác định rõ nội dung của bài thơ ấy, đồng thời phải đảm bảo các yêu cầu về hình thức viết đoạn văn để chia sẻ cảm xúc của cá nhân mình kết hợp với các câu, từ liên kết chặt chẽ các phần của đoạn văn với nhau.</a:t>
            </a:r>
            <a:endParaRPr lang="en-US" sz="2200" i="1">
              <a:latin typeface="Times New Roman" pitchFamily="18" charset="0"/>
              <a:cs typeface="Times New Roman" pitchFamily="18" charset="0"/>
            </a:endParaRPr>
          </a:p>
        </p:txBody>
      </p:sp>
      <p:sp>
        <p:nvSpPr>
          <p:cNvPr id="13" name="Rectangle 12"/>
          <p:cNvSpPr/>
          <p:nvPr/>
        </p:nvSpPr>
        <p:spPr>
          <a:xfrm>
            <a:off x="148988" y="2845073"/>
            <a:ext cx="838200" cy="861774"/>
          </a:xfrm>
          <a:prstGeom prst="rect">
            <a:avLst/>
          </a:prstGeom>
        </p:spPr>
        <p:txBody>
          <a:bodyPr wrap="square">
            <a:spAutoFit/>
          </a:bodyPr>
          <a:lstStyle/>
          <a:p>
            <a:r>
              <a:rPr lang="en-US" sz="5000" b="1" smtClean="0">
                <a:solidFill>
                  <a:srgbClr val="FF0000"/>
                </a:solidFill>
                <a:cs typeface="Times New Roman" pitchFamily="18" charset="0"/>
                <a:sym typeface="Wingdings"/>
              </a:rPr>
              <a:t></a:t>
            </a:r>
            <a:endParaRPr lang="en-US" sz="5000">
              <a:solidFill>
                <a:srgbClr val="FF0000"/>
              </a:solidFill>
            </a:endParaRPr>
          </a:p>
        </p:txBody>
      </p:sp>
    </p:spTree>
    <p:extLst>
      <p:ext uri="{BB962C8B-B14F-4D97-AF65-F5344CB8AC3E}">
        <p14:creationId xmlns:p14="http://schemas.microsoft.com/office/powerpoint/2010/main" xmlns="" val="2852865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895</TotalTime>
  <Words>1740</Words>
  <Application>Microsoft Office PowerPoint</Application>
  <PresentationFormat>On-screen Show (4:3)</PresentationFormat>
  <Paragraphs>194</Paragraphs>
  <Slides>23</Slides>
  <Notes>1</Notes>
  <HiddenSlides>0</HiddenSlides>
  <MMClips>1</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Bài 7: GIA ĐÌNH YÊU THƯƠNG</vt:lpstr>
      <vt:lpstr>GIỚI THIỆU KIỂU BÀI</vt:lpstr>
      <vt:lpstr>HOẠT ĐỘNG VIẾT</vt:lpstr>
      <vt:lpstr>I. Các yêu cầu đối với đoạn văn ghi lại cảm xúc một bài thơ</vt:lpstr>
      <vt:lpstr>Phân tích đoạn văn ghi lại cảm xúc bài thơ Những cánh buồm</vt:lpstr>
      <vt:lpstr>Phân tích đoạn văn ghi lại cảm xúc bài thơ “Những cánh buồm”</vt:lpstr>
      <vt:lpstr>Thảo luận Phiếu học tập 1</vt:lpstr>
      <vt:lpstr>Đáp án thảo luận</vt:lpstr>
      <vt:lpstr>I. Các yêu cầu đối với đoạn văn ghi lại cảm xúc một bài thơ</vt:lpstr>
      <vt:lpstr>II. Luyện tập viết theo các bước</vt:lpstr>
      <vt:lpstr>Slide 11</vt:lpstr>
      <vt:lpstr>Slide 12</vt:lpstr>
      <vt:lpstr>Slide 13</vt:lpstr>
      <vt:lpstr>Slide 14</vt:lpstr>
      <vt:lpstr>Slide 15</vt:lpstr>
      <vt:lpstr>Slide 16</vt:lpstr>
      <vt:lpstr>Slide 17</vt:lpstr>
      <vt:lpstr>Slide 18</vt:lpstr>
      <vt:lpstr>Slide 19</vt:lpstr>
      <vt:lpstr>Slide 20</vt:lpstr>
      <vt:lpstr>Slide 21</vt:lpstr>
      <vt:lpstr>Viết đoạn văn (khoảng 200 chữ )ghi lại cảm xúc một bài thơ mà em thích </vt:lpstr>
      <vt:lpstr>Slide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QUÝ THẦY CÔ ĐẾN DỰ GIỜ</dc:title>
  <dc:creator>anh_kiet</dc:creator>
  <cp:lastModifiedBy>HOANGHA</cp:lastModifiedBy>
  <cp:revision>95</cp:revision>
  <dcterms:created xsi:type="dcterms:W3CDTF">2021-06-28T22:12:53Z</dcterms:created>
  <dcterms:modified xsi:type="dcterms:W3CDTF">2021-07-06T14:14:26Z</dcterms:modified>
</cp:coreProperties>
</file>