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60" r:id="rId6"/>
    <p:sldId id="261" r:id="rId7"/>
    <p:sldId id="271" r:id="rId8"/>
    <p:sldId id="272" r:id="rId9"/>
    <p:sldId id="273" r:id="rId10"/>
    <p:sldId id="266" r:id="rId11"/>
    <p:sldId id="267" r:id="rId12"/>
    <p:sldId id="268" r:id="rId13"/>
    <p:sldId id="27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714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B9AE-9648-4CF9-B386-CC7675C0E7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1B86-9025-4B58-84D3-32DC34DC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9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B9AE-9648-4CF9-B386-CC7675C0E7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1B86-9025-4B58-84D3-32DC34DC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3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B9AE-9648-4CF9-B386-CC7675C0E7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1B86-9025-4B58-84D3-32DC34DC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6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91438" tIns="45719" rIns="91438" bIns="45719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91438" tIns="45719" rIns="91438" bIns="45719"/>
          <a:lstStyle>
            <a:lvl1pPr marL="0" indent="0" algn="ctr">
              <a:buNone/>
              <a:defRPr sz="1800"/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BCFE2F5-5A5F-4531-883D-7D061459AA70}" type="datetimeFigureOut">
              <a:rPr lang="zh-CN" altLang="en-US"/>
              <a:pPr>
                <a:defRPr/>
              </a:pPr>
              <a:t>2021/4/27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2C84A93-9350-4799-A570-051F9234C3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15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B9AE-9648-4CF9-B386-CC7675C0E7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1B86-9025-4B58-84D3-32DC34DC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B9AE-9648-4CF9-B386-CC7675C0E7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1B86-9025-4B58-84D3-32DC34DC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B9AE-9648-4CF9-B386-CC7675C0E7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1B86-9025-4B58-84D3-32DC34DC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B9AE-9648-4CF9-B386-CC7675C0E7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1B86-9025-4B58-84D3-32DC34DC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1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B9AE-9648-4CF9-B386-CC7675C0E7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1B86-9025-4B58-84D3-32DC34DC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1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B9AE-9648-4CF9-B386-CC7675C0E7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1B86-9025-4B58-84D3-32DC34DC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B9AE-9648-4CF9-B386-CC7675C0E7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1B86-9025-4B58-84D3-32DC34DC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9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B9AE-9648-4CF9-B386-CC7675C0E7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1B86-9025-4B58-84D3-32DC34DC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EB9AE-9648-4CF9-B386-CC7675C0E7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1B86-9025-4B58-84D3-32DC34DC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3723085"/>
            <a:ext cx="476607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339329" y="327422"/>
            <a:ext cx="8399859" cy="121443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1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Chào các em tham gia tiết học  hôm nay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71600" y="4304110"/>
            <a:ext cx="6457950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8" tIns="34289" rIns="68558" bIns="34289" anchor="ctr"/>
          <a:lstStyle/>
          <a:p>
            <a:pPr algn="ctr" defTabSz="684610">
              <a:buFontTx/>
              <a:buChar char="•"/>
            </a:pPr>
            <a:r>
              <a:rPr lang="en-US" sz="21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Giáo viên giảng dạy: </a:t>
            </a:r>
          </a:p>
          <a:p>
            <a:pPr algn="ctr" defTabSz="684610">
              <a:buFontTx/>
              <a:buChar char="•"/>
            </a:pPr>
            <a:r>
              <a:rPr lang="en-US" sz="21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Trường: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776" y="1527622"/>
            <a:ext cx="8991599" cy="10273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12" tIns="45706" rIns="91412" bIns="45706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108">
              <a:defRPr/>
            </a:pPr>
            <a:r>
              <a:rPr lang="en-US" sz="44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Môn Tiếng Việt</a:t>
            </a:r>
          </a:p>
          <a:p>
            <a:pPr algn="ctr" defTabSz="913994">
              <a:defRPr/>
            </a:pPr>
            <a:r>
              <a:rPr lang="en-US" sz="3200" b="1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微软雅黑" panose="020B0503020204020204" charset="-122"/>
                <a:cs typeface="Arial" pitchFamily="34" charset="0"/>
              </a:rPr>
              <a:t>CHỦ ĐỀ 7: THẾ GIỚI TRONG MẮT EM</a:t>
            </a:r>
            <a:endParaRPr lang="en-US" sz="32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微软雅黑" panose="020B0503020204020204" charset="-122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" y="1910954"/>
            <a:ext cx="1337072" cy="324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71750" y="2865835"/>
            <a:ext cx="4171950" cy="86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5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2865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  <p:bldP spid="12" grpId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086147" y="57150"/>
            <a:ext cx="4476453" cy="533400"/>
          </a:xfrm>
          <a:prstGeom prst="roundRect">
            <a:avLst/>
          </a:prstGeom>
          <a:solidFill>
            <a:srgbClr val="FF9900"/>
          </a:solidFill>
          <a:ln w="12700" cap="flat" cmpd="sng" algn="ctr">
            <a:solidFill>
              <a:srgbClr val="00B050"/>
            </a:solidFill>
            <a:prstDash val="solid"/>
          </a:ln>
          <a:effectLst/>
        </p:spPr>
        <p:txBody>
          <a:bodyPr lIns="121914" tIns="60957" rIns="121914" bIns="60957" rtlCol="0" anchor="ctr"/>
          <a:lstStyle/>
          <a:p>
            <a:pPr lvl="0" algn="ctr"/>
            <a:r>
              <a:rPr lang="en-US" sz="2800" b="1" spc="50">
                <a:ln w="12700" cmpd="sng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Học thuộc lòng </a:t>
            </a:r>
            <a:r>
              <a:rPr lang="en-US" sz="2800" b="1" spc="50" smtClean="0">
                <a:ln w="12700" cmpd="sng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 thơ</a:t>
            </a:r>
            <a:endParaRPr lang="en-US" sz="2800" b="1" spc="50" dirty="0">
              <a:ln w="12700" cmpd="sng"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5801" y="59282"/>
            <a:ext cx="539267" cy="515303"/>
          </a:xfrm>
          <a:prstGeom prst="ellipse">
            <a:avLst/>
          </a:prstGeom>
          <a:solidFill>
            <a:srgbClr val="FF9900"/>
          </a:solidFill>
          <a:ln w="12700" cap="flat" cmpd="sng" algn="ctr">
            <a:solidFill>
              <a:srgbClr val="00B050"/>
            </a:solidFill>
            <a:prstDash val="solid"/>
          </a:ln>
          <a:effectLst/>
        </p:spPr>
        <p:txBody>
          <a:bodyPr lIns="121914" tIns="60957" rIns="121914" bIns="60957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40">
              <a:defRPr/>
            </a:pPr>
            <a:r>
              <a:rPr lang="en-US" sz="2800" b="1" kern="0">
                <a:ln w="11430">
                  <a:solidFill>
                    <a:srgbClr val="FF00FF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24022"/>
              </p:ext>
            </p:extLst>
          </p:nvPr>
        </p:nvGraphicFramePr>
        <p:xfrm>
          <a:off x="228601" y="1200150"/>
          <a:ext cx="8839199" cy="3779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399"/>
                <a:gridCol w="2057400"/>
                <a:gridCol w="609600"/>
                <a:gridCol w="4114800"/>
              </a:tblGrid>
              <a:tr h="162528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baseline="30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Ai quạt thành gió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Thổi mây ngang trời?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Ai nhuộm mẹ ơi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Bầu trời xanh thế?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311" marR="2331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baseline="30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311" marR="2331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baseline="30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Ông sao thì bé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Trăng rằm tròn to.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Cuội ngồi gốc đa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Phải chăn trâu mãi.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311" marR="23311" marT="0" marB="0">
                    <a:noFill/>
                  </a:tcPr>
                </a:tc>
              </a:tr>
              <a:tr h="892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80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311" marR="23311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 baseline="30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Mẹ ơi có phải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Cuội buồn lắm không?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Nên chú phi công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Bay lên thăm Cuội?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</a:t>
                      </a:r>
                      <a:r>
                        <a:rPr lang="en-US" sz="2000" b="0" kern="12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Nguyễn Xuân Bồi)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311" marR="2331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36859" y="643819"/>
            <a:ext cx="407028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CN" sz="2800" b="1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BÀI 4: HỎI MẸ ( </a:t>
            </a:r>
            <a:r>
              <a:rPr lang="en-US" altLang="zh-CN" sz="2800" b="1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Tiết </a:t>
            </a:r>
            <a:r>
              <a:rPr lang="en-US" altLang="zh-CN" sz="2800" b="1" smtClean="0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altLang="zh-CN" sz="2800" b="1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zh-CN" sz="2800" b="1">
              <a:ln>
                <a:solidFill>
                  <a:srgbClr val="00B050"/>
                </a:solidFill>
              </a:ln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Sun 39"/>
          <p:cNvSpPr/>
          <p:nvPr/>
        </p:nvSpPr>
        <p:spPr>
          <a:xfrm>
            <a:off x="2076907" y="2480825"/>
            <a:ext cx="616788" cy="43255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7-Point Star 40"/>
          <p:cNvSpPr/>
          <p:nvPr/>
        </p:nvSpPr>
        <p:spPr>
          <a:xfrm>
            <a:off x="1371600" y="1657350"/>
            <a:ext cx="663541" cy="416438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7-Point Star 52"/>
          <p:cNvSpPr/>
          <p:nvPr/>
        </p:nvSpPr>
        <p:spPr>
          <a:xfrm>
            <a:off x="1225068" y="2038350"/>
            <a:ext cx="750264" cy="378157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7-Point Star 53"/>
          <p:cNvSpPr/>
          <p:nvPr/>
        </p:nvSpPr>
        <p:spPr>
          <a:xfrm>
            <a:off x="2743200" y="1123950"/>
            <a:ext cx="526212" cy="436653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Sun 54"/>
          <p:cNvSpPr/>
          <p:nvPr/>
        </p:nvSpPr>
        <p:spPr>
          <a:xfrm>
            <a:off x="685800" y="1581150"/>
            <a:ext cx="602412" cy="485498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Sun 55"/>
          <p:cNvSpPr/>
          <p:nvPr/>
        </p:nvSpPr>
        <p:spPr>
          <a:xfrm>
            <a:off x="1752599" y="1123950"/>
            <a:ext cx="887429" cy="53076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Sun 56"/>
          <p:cNvSpPr/>
          <p:nvPr/>
        </p:nvSpPr>
        <p:spPr>
          <a:xfrm>
            <a:off x="2640028" y="2038350"/>
            <a:ext cx="622196" cy="459663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7-Point Star 57"/>
          <p:cNvSpPr/>
          <p:nvPr/>
        </p:nvSpPr>
        <p:spPr>
          <a:xfrm>
            <a:off x="1371600" y="2465151"/>
            <a:ext cx="526212" cy="436979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AutoShape 14" descr="daisy_button_pink_hb"/>
          <p:cNvSpPr/>
          <p:nvPr/>
        </p:nvSpPr>
        <p:spPr>
          <a:xfrm>
            <a:off x="1066800" y="1159719"/>
            <a:ext cx="609600" cy="49763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1" name="AutoShape 14" descr="daisy_button_pink_hb"/>
          <p:cNvSpPr/>
          <p:nvPr/>
        </p:nvSpPr>
        <p:spPr>
          <a:xfrm>
            <a:off x="2438400" y="1616919"/>
            <a:ext cx="609600" cy="49763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2" name="AutoShape 14" descr="daisy_button_pink_hb"/>
          <p:cNvSpPr/>
          <p:nvPr/>
        </p:nvSpPr>
        <p:spPr>
          <a:xfrm>
            <a:off x="2057400" y="2035595"/>
            <a:ext cx="602412" cy="49763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3" name="AutoShape 14" descr="daisy_button_pink_hb"/>
          <p:cNvSpPr/>
          <p:nvPr/>
        </p:nvSpPr>
        <p:spPr>
          <a:xfrm>
            <a:off x="609600" y="2480825"/>
            <a:ext cx="680741" cy="49763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4" name="Sun 73"/>
          <p:cNvSpPr/>
          <p:nvPr/>
        </p:nvSpPr>
        <p:spPr>
          <a:xfrm>
            <a:off x="7737894" y="2520193"/>
            <a:ext cx="720306" cy="43255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7-Point Star 80"/>
          <p:cNvSpPr/>
          <p:nvPr/>
        </p:nvSpPr>
        <p:spPr>
          <a:xfrm>
            <a:off x="6420790" y="1639217"/>
            <a:ext cx="616788" cy="416438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7-Point Star 84"/>
          <p:cNvSpPr/>
          <p:nvPr/>
        </p:nvSpPr>
        <p:spPr>
          <a:xfrm>
            <a:off x="6185002" y="2057655"/>
            <a:ext cx="672998" cy="378157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7-Point Star 85"/>
          <p:cNvSpPr/>
          <p:nvPr/>
        </p:nvSpPr>
        <p:spPr>
          <a:xfrm>
            <a:off x="7246258" y="1200150"/>
            <a:ext cx="671354" cy="436653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un 86"/>
          <p:cNvSpPr/>
          <p:nvPr/>
        </p:nvSpPr>
        <p:spPr>
          <a:xfrm>
            <a:off x="5453368" y="1641118"/>
            <a:ext cx="728358" cy="485498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Sun 87"/>
          <p:cNvSpPr/>
          <p:nvPr/>
        </p:nvSpPr>
        <p:spPr>
          <a:xfrm>
            <a:off x="6553200" y="1153092"/>
            <a:ext cx="736702" cy="53076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Sun 88"/>
          <p:cNvSpPr/>
          <p:nvPr/>
        </p:nvSpPr>
        <p:spPr>
          <a:xfrm>
            <a:off x="7536612" y="2038350"/>
            <a:ext cx="616788" cy="459663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7-Point Star 89"/>
          <p:cNvSpPr/>
          <p:nvPr/>
        </p:nvSpPr>
        <p:spPr>
          <a:xfrm>
            <a:off x="5277790" y="2462461"/>
            <a:ext cx="749198" cy="436979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AutoShape 14" descr="daisy_button_pink_hb"/>
          <p:cNvSpPr/>
          <p:nvPr/>
        </p:nvSpPr>
        <p:spPr>
          <a:xfrm>
            <a:off x="6026988" y="1213538"/>
            <a:ext cx="678612" cy="49763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96" name="AutoShape 14" descr="daisy_button_pink_hb"/>
          <p:cNvSpPr/>
          <p:nvPr/>
        </p:nvSpPr>
        <p:spPr>
          <a:xfrm>
            <a:off x="7467599" y="1634969"/>
            <a:ext cx="630447" cy="49763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97" name="AutoShape 14" descr="daisy_button_pink_hb"/>
          <p:cNvSpPr/>
          <p:nvPr/>
        </p:nvSpPr>
        <p:spPr>
          <a:xfrm>
            <a:off x="6934200" y="1997919"/>
            <a:ext cx="624116" cy="49763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98" name="AutoShape 14" descr="daisy_button_pink_hb"/>
          <p:cNvSpPr/>
          <p:nvPr/>
        </p:nvSpPr>
        <p:spPr>
          <a:xfrm>
            <a:off x="6159450" y="2498013"/>
            <a:ext cx="734822" cy="49763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99" name="Sun 98"/>
          <p:cNvSpPr/>
          <p:nvPr/>
        </p:nvSpPr>
        <p:spPr>
          <a:xfrm>
            <a:off x="3992575" y="4201380"/>
            <a:ext cx="687274" cy="43255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7-Point Star 99"/>
          <p:cNvSpPr/>
          <p:nvPr/>
        </p:nvSpPr>
        <p:spPr>
          <a:xfrm>
            <a:off x="3581401" y="3374512"/>
            <a:ext cx="685800" cy="416438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7-Point Star 100"/>
          <p:cNvSpPr/>
          <p:nvPr/>
        </p:nvSpPr>
        <p:spPr>
          <a:xfrm>
            <a:off x="3352800" y="3747672"/>
            <a:ext cx="736765" cy="378157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7-Point Star 101"/>
          <p:cNvSpPr/>
          <p:nvPr/>
        </p:nvSpPr>
        <p:spPr>
          <a:xfrm>
            <a:off x="4267200" y="2876550"/>
            <a:ext cx="659956" cy="436653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Sun 102"/>
          <p:cNvSpPr/>
          <p:nvPr/>
        </p:nvSpPr>
        <p:spPr>
          <a:xfrm>
            <a:off x="2693695" y="3313203"/>
            <a:ext cx="758838" cy="485498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Sun 103"/>
          <p:cNvSpPr/>
          <p:nvPr/>
        </p:nvSpPr>
        <p:spPr>
          <a:xfrm>
            <a:off x="3733800" y="2879183"/>
            <a:ext cx="602412" cy="53076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Sun 104"/>
          <p:cNvSpPr/>
          <p:nvPr/>
        </p:nvSpPr>
        <p:spPr>
          <a:xfrm>
            <a:off x="4766094" y="3741717"/>
            <a:ext cx="687274" cy="459663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7-Point Star 105"/>
          <p:cNvSpPr/>
          <p:nvPr/>
        </p:nvSpPr>
        <p:spPr>
          <a:xfrm>
            <a:off x="2587206" y="4162897"/>
            <a:ext cx="675018" cy="436979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1" name="AutoShape 14" descr="daisy_button_pink_hb"/>
          <p:cNvSpPr/>
          <p:nvPr/>
        </p:nvSpPr>
        <p:spPr>
          <a:xfrm>
            <a:off x="3207588" y="2912319"/>
            <a:ext cx="526212" cy="49763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12" name="AutoShape 14" descr="daisy_button_pink_hb"/>
          <p:cNvSpPr/>
          <p:nvPr/>
        </p:nvSpPr>
        <p:spPr>
          <a:xfrm>
            <a:off x="5190262" y="3325279"/>
            <a:ext cx="829538" cy="49763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13" name="AutoShape 14" descr="daisy_button_pink_hb"/>
          <p:cNvSpPr/>
          <p:nvPr/>
        </p:nvSpPr>
        <p:spPr>
          <a:xfrm>
            <a:off x="4114800" y="3687934"/>
            <a:ext cx="618388" cy="49763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14" name="AutoShape 14" descr="daisy_button_pink_hb"/>
          <p:cNvSpPr/>
          <p:nvPr/>
        </p:nvSpPr>
        <p:spPr>
          <a:xfrm>
            <a:off x="3255810" y="4162897"/>
            <a:ext cx="736765" cy="497631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3950"/>
            <a:ext cx="7848600" cy="40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5" grpId="0" animBg="1"/>
      <p:bldP spid="56" grpId="0" animBg="1"/>
      <p:bldP spid="57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7" grpId="0" animBg="1"/>
      <p:bldP spid="88" grpId="0" animBg="1"/>
      <p:bldP spid="89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3" grpId="0" animBg="1"/>
      <p:bldP spid="104" grpId="0" animBg="1"/>
      <p:bldP spid="105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84" y="895352"/>
            <a:ext cx="7230716" cy="419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96103" y="57150"/>
            <a:ext cx="8271697" cy="838201"/>
          </a:xfrm>
          <a:prstGeom prst="roundRect">
            <a:avLst/>
          </a:prstGeom>
          <a:solidFill>
            <a:srgbClr val="FF9900"/>
          </a:solidFill>
          <a:ln w="12700" cap="flat" cmpd="sng" algn="ctr">
            <a:solidFill>
              <a:srgbClr val="00B050"/>
            </a:solidFill>
            <a:prstDash val="solid"/>
          </a:ln>
          <a:effectLst/>
        </p:spPr>
        <p:txBody>
          <a:bodyPr lIns="121914" tIns="60957" rIns="121914" bIns="60957" rtlCol="0" anchor="ctr"/>
          <a:lstStyle/>
          <a:p>
            <a:pPr lvl="0" algn="ctr"/>
            <a:r>
              <a:rPr lang="en-US" sz="2800" b="1" smtClean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 sát tranh và nói về một hiện tượng</a:t>
            </a:r>
          </a:p>
          <a:p>
            <a:pPr lvl="0" algn="ctr"/>
            <a:r>
              <a:rPr lang="en-US" sz="2800" b="1" smtClean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thiên nhiên mà em đã thấy</a:t>
            </a:r>
            <a:endParaRPr lang="en-US" sz="2800" b="1" spc="50" dirty="0">
              <a:ln>
                <a:solidFill>
                  <a:srgbClr val="FF00FF"/>
                </a:solidFill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5896" y="69460"/>
            <a:ext cx="715776" cy="809762"/>
          </a:xfrm>
          <a:prstGeom prst="ellipse">
            <a:avLst/>
          </a:prstGeom>
          <a:solidFill>
            <a:srgbClr val="FF9900"/>
          </a:solidFill>
          <a:ln w="12700" cap="flat" cmpd="sng" algn="ctr">
            <a:solidFill>
              <a:srgbClr val="00B050"/>
            </a:solidFill>
            <a:prstDash val="solid"/>
          </a:ln>
          <a:effectLst/>
        </p:spPr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2800" b="1" kern="0" smtClean="0">
                <a:ln w="18000">
                  <a:solidFill>
                    <a:srgbClr val="FF00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en-US" sz="2800" b="1" kern="0">
              <a:ln w="18000">
                <a:solidFill>
                  <a:srgbClr val="FF00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4781550"/>
            <a:ext cx="792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mtClean="0">
                <a:latin typeface="Arial" pitchFamily="34" charset="0"/>
                <a:cs typeface="Arial" pitchFamily="34" charset="0"/>
                <a:sym typeface="+mn-ea"/>
              </a:rPr>
              <a:t>Nhóm đôi thảo luận. Trình bày trước lớp. </a:t>
            </a:r>
            <a:endParaRPr lang="en-US" sz="1600"/>
          </a:p>
        </p:txBody>
      </p:sp>
      <p:sp>
        <p:nvSpPr>
          <p:cNvPr id="2" name="Rectangle 1"/>
          <p:cNvSpPr/>
          <p:nvPr/>
        </p:nvSpPr>
        <p:spPr>
          <a:xfrm>
            <a:off x="304800" y="943008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  <a:sym typeface="+mn-ea"/>
              </a:rPr>
              <a:t>- Em thấy những hiện tượng thiên nhiên nào trong bức tranh?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095406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  <a:sym typeface="+mn-ea"/>
              </a:rPr>
              <a:t>- Em biết gì về hiện tượng thiên nhiên đó?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998" y="120015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  <a:sym typeface="+mn-ea"/>
              </a:rPr>
              <a:t>- Hiện tượng thiên nhiên mà em muốn nói là hiện tượng gì?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055866"/>
            <a:ext cx="8613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  <a:sym typeface="+mn-ea"/>
              </a:rPr>
              <a:t>- Em </a:t>
            </a:r>
            <a:r>
              <a:rPr lang="en-US" sz="2800">
                <a:latin typeface="Arial" pitchFamily="34" charset="0"/>
                <a:cs typeface="Arial" pitchFamily="34" charset="0"/>
                <a:sym typeface="+mn-ea"/>
              </a:rPr>
              <a:t>nhìn thấy ở đâu? Vào lúc nào/ mùa nào? Hiện tượng đó có những đặc điểm gì?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  <p:bldP spid="14" grpId="0"/>
      <p:bldP spid="14" grpId="1"/>
      <p:bldP spid="15" grpId="0"/>
      <p:bldP spid="15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2" y="0"/>
            <a:ext cx="9313332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1294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anchor="ctr"/>
          <a:lstStyle/>
          <a:p>
            <a:pPr eaLnBrk="1" hangingPunct="1"/>
            <a:endParaRPr lang="en-US" dirty="0"/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anchor="t"/>
          <a:lstStyle/>
          <a:p>
            <a:pPr eaLnBrk="1" hangingPunct="1"/>
            <a:endParaRPr lang="en-US" dirty="0"/>
          </a:p>
        </p:txBody>
      </p:sp>
      <p:pic>
        <p:nvPicPr>
          <p:cNvPr id="32771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1"/>
            <a:ext cx="9144000" cy="51363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87" y="4000500"/>
            <a:ext cx="1071563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4000500"/>
            <a:ext cx="1071563" cy="1071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WordArt 7"/>
          <p:cNvSpPr>
            <a:spLocks noTextEdit="1"/>
          </p:cNvSpPr>
          <p:nvPr/>
        </p:nvSpPr>
        <p:spPr>
          <a:xfrm>
            <a:off x="220212" y="184557"/>
            <a:ext cx="8682605" cy="273009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72"/>
              </a:avLst>
            </a:prstTxWarp>
            <a:normAutofit/>
          </a:bodyPr>
          <a:lstStyle/>
          <a:p>
            <a:pPr algn="ctr" fontAlgn="base"/>
            <a:r>
              <a:rPr lang="en-US" sz="4100" b="1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</a:t>
            </a:r>
            <a:r>
              <a:rPr lang="en-US" sz="4100" b="1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CÁC BẠN </a:t>
            </a:r>
            <a:r>
              <a:rPr lang="en-US" sz="4100" b="1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HỌC </a:t>
            </a:r>
            <a:r>
              <a:rPr lang="en-US" sz="4100" b="1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SINH ĐÃ THAM GIA TIẾT HỌC</a:t>
            </a:r>
          </a:p>
          <a:p>
            <a:pPr algn="ctr" fontAlgn="base"/>
            <a:endParaRPr lang="en-US" sz="4100" b="1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 fontAlgn="base"/>
            <a:r>
              <a:rPr lang="en-US" sz="4100" b="1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CHÀO TẠM BIỆT, HẸN GẶP LẠI .</a:t>
            </a:r>
            <a:endParaRPr lang="en-US" sz="4100" b="1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32775" name="WordArt 8"/>
          <p:cNvSpPr>
            <a:spLocks noTextEdit="1"/>
          </p:cNvSpPr>
          <p:nvPr/>
        </p:nvSpPr>
        <p:spPr>
          <a:xfrm rot="494338">
            <a:off x="6779419" y="4171951"/>
            <a:ext cx="1107281" cy="1060847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2700">
                <a:ln w="9525" cap="flat" cmpd="sng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32776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3600451"/>
            <a:ext cx="1485900" cy="13930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43100" y="1485900"/>
            <a:ext cx="985838" cy="87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686050" y="914400"/>
            <a:ext cx="985838" cy="87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9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015162" y="2400300"/>
            <a:ext cx="985838" cy="87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0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428750" y="2686051"/>
            <a:ext cx="1771650" cy="15656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229100" y="457200"/>
            <a:ext cx="685800" cy="6060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2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650" y="3200400"/>
            <a:ext cx="5715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3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50" y="2914650"/>
            <a:ext cx="914400" cy="16573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363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" y="1"/>
            <a:ext cx="9123759" cy="514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 noChangeArrowheads="1"/>
          </p:cNvSpPr>
          <p:nvPr/>
        </p:nvSpPr>
        <p:spPr bwMode="auto">
          <a:xfrm>
            <a:off x="464692" y="824241"/>
            <a:ext cx="7886700" cy="38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/>
          <a:p>
            <a:pPr algn="ctr">
              <a:lnSpc>
                <a:spcPct val="90000"/>
              </a:lnSpc>
              <a:defRPr/>
            </a:pPr>
            <a:r>
              <a:rPr lang="en-US" altLang="zh-CN" sz="2400" b="1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BÀI 4: HỎI MẸ (Tiết 1 )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458569" y="93198"/>
            <a:ext cx="7886700" cy="67950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914108">
              <a:lnSpc>
                <a:spcPct val="100000"/>
              </a:lnSpc>
              <a:buNone/>
              <a:defRPr/>
            </a:pPr>
            <a:r>
              <a:rPr lang="en-US" sz="20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Môn Tiếng Việt</a:t>
            </a:r>
          </a:p>
          <a:p>
            <a:pPr marL="0" indent="0" algn="ctr" defTabSz="913994">
              <a:lnSpc>
                <a:spcPct val="100000"/>
              </a:lnSpc>
              <a:buNone/>
              <a:defRPr/>
            </a:pPr>
            <a:r>
              <a:rPr lang="en-US" sz="2000" b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微软雅黑" panose="020B0503020204020204" charset="-122"/>
                <a:cs typeface="Arial" pitchFamily="34" charset="0"/>
              </a:rPr>
              <a:t>CHỦ ĐỀ 7: THẾ GIỚI TRONG MẮT EM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4932" y="1366116"/>
            <a:ext cx="4291798" cy="409571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lIns="91409" tIns="45705" rIns="91409" bIns="45705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>
                <a:ln w="3175">
                  <a:solidFill>
                    <a:srgbClr val="FF0000"/>
                  </a:solidFill>
                </a:ln>
                <a:latin typeface="Arial" pitchFamily="34" charset="0"/>
                <a:cs typeface="Arial" pitchFamily="34" charset="0"/>
              </a:rPr>
              <a:t>Quan sát tranh dưới đây</a:t>
            </a:r>
          </a:p>
        </p:txBody>
      </p:sp>
      <p:sp>
        <p:nvSpPr>
          <p:cNvPr id="8" name="Oval 7"/>
          <p:cNvSpPr/>
          <p:nvPr/>
        </p:nvSpPr>
        <p:spPr>
          <a:xfrm>
            <a:off x="343860" y="1357532"/>
            <a:ext cx="431576" cy="436463"/>
          </a:xfrm>
          <a:prstGeom prst="ellipse">
            <a:avLst/>
          </a:prstGeom>
          <a:solidFill>
            <a:srgbClr val="FF9900"/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lIns="91409" tIns="45705" rIns="91409" bIns="45705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084">
              <a:defRPr/>
            </a:pPr>
            <a:r>
              <a:rPr lang="en-US" sz="2400" b="1" kern="0">
                <a:ln w="3175"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4585" y="4244579"/>
            <a:ext cx="8637984" cy="8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57175" indent="-257175">
              <a:buFontTx/>
              <a:buAutoNum type="alphaLcPeriod"/>
            </a:pPr>
            <a:r>
              <a:rPr lang="en-US" sz="2400" b="1">
                <a:latin typeface="Arial" pitchFamily="34" charset="0"/>
                <a:cs typeface="Arial" pitchFamily="34" charset="0"/>
              </a:rPr>
              <a:t> Em nhìn thấy những gì trong tranh </a:t>
            </a:r>
            <a:r>
              <a:rPr lang="vi-VN" sz="2400" b="1">
                <a:latin typeface="Arial" pitchFamily="34" charset="0"/>
                <a:cs typeface="Arial" pitchFamily="34" charset="0"/>
              </a:rPr>
              <a:t>?</a:t>
            </a:r>
          </a:p>
          <a:p>
            <a:pPr marL="257175" indent="-257175">
              <a:buFontTx/>
              <a:buAutoNum type="alphaLcPeriod"/>
            </a:pPr>
            <a:r>
              <a:rPr lang="en-US" sz="2400" b="1">
                <a:latin typeface="Arial" pitchFamily="34" charset="0"/>
                <a:cs typeface="Arial" pitchFamily="34" charset="0"/>
              </a:rPr>
              <a:t> Hãy nói về một trong những điều em thấy.</a:t>
            </a:r>
            <a:endParaRPr lang="vi-VN" sz="2400" b="1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7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716184" y="1582340"/>
            <a:ext cx="2484215" cy="53221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CN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trời xanh</a:t>
            </a:r>
            <a:endParaRPr lang="en-US" altLang="zh-C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2"/>
          <p:cNvSpPr txBox="1">
            <a:spLocks noChangeArrowheads="1"/>
          </p:cNvSpPr>
          <p:nvPr/>
        </p:nvSpPr>
        <p:spPr bwMode="auto">
          <a:xfrm>
            <a:off x="3364706" y="1581150"/>
            <a:ext cx="2555482" cy="53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trăng rằm</a:t>
            </a:r>
            <a:endParaRPr lang="en-US" altLang="zh-CN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ubtitle 2"/>
          <p:cNvSpPr txBox="1">
            <a:spLocks noChangeArrowheads="1"/>
          </p:cNvSpPr>
          <p:nvPr/>
        </p:nvSpPr>
        <p:spPr bwMode="auto">
          <a:xfrm>
            <a:off x="5922081" y="1581150"/>
            <a:ext cx="2764719" cy="53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chăn trâu</a:t>
            </a:r>
            <a:endParaRPr lang="en-US" altLang="zh-CN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 noChangeArrowheads="1"/>
          </p:cNvSpPr>
          <p:nvPr/>
        </p:nvSpPr>
        <p:spPr bwMode="auto">
          <a:xfrm>
            <a:off x="623888" y="0"/>
            <a:ext cx="7886700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/>
          <a:p>
            <a:pPr algn="ctr" defTabSz="914108">
              <a:defRPr/>
            </a:pPr>
            <a:r>
              <a:rPr lang="en-US" sz="2400" b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Môn </a:t>
            </a:r>
            <a:r>
              <a:rPr lang="en-US" sz="24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Tiếng Việt</a:t>
            </a:r>
          </a:p>
          <a:p>
            <a:pPr algn="ctr" defTabSz="913994">
              <a:defRPr/>
            </a:pPr>
            <a:r>
              <a:rPr lang="en-US" sz="2400" b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微软雅黑" panose="020B0503020204020204" charset="-122"/>
                <a:cs typeface="Arial" pitchFamily="34" charset="0"/>
              </a:rPr>
              <a:t>CHỦ ĐỀ 7: THẾ GIỚI TRONG MẮT EM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zh-CN" sz="2800" b="1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BÀI 4: HỎI MẸ ( Tiết 1 )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1878" y="1126641"/>
            <a:ext cx="1378847" cy="411646"/>
          </a:xfrm>
          <a:prstGeom prst="roundRect">
            <a:avLst/>
          </a:prstGeom>
          <a:solidFill>
            <a:srgbClr val="FF9900"/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800" b="1" kern="0">
                <a:ln>
                  <a:solidFill>
                    <a:srgbClr val="FF00FF"/>
                  </a:solidFill>
                </a:ln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26" name="Oval 25"/>
          <p:cNvSpPr/>
          <p:nvPr/>
        </p:nvSpPr>
        <p:spPr>
          <a:xfrm>
            <a:off x="266700" y="1126642"/>
            <a:ext cx="427728" cy="411645"/>
          </a:xfrm>
          <a:prstGeom prst="ellipse">
            <a:avLst/>
          </a:prstGeom>
          <a:solidFill>
            <a:srgbClr val="FF9900"/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800" b="1" kern="0">
                <a:ln>
                  <a:solidFill>
                    <a:srgbClr val="FF00FF"/>
                  </a:solidFill>
                </a:ln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4154" cy="112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7151" y="4769644"/>
            <a:ext cx="8984456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1" tIns="34280" rIns="68561" bIns="34280">
            <a:spAutoFit/>
          </a:bodyPr>
          <a:lstStyle/>
          <a:p>
            <a:pPr algn="ctr" defTabSz="684610"/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GV đọc mẫu toàn bài</a:t>
            </a:r>
            <a:r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-</a:t>
            </a:r>
            <a:r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HS đọc thầm, đọc từ khó, đọc câu dài</a:t>
            </a:r>
            <a:r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20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HS đọc nối tiếp </a:t>
            </a:r>
            <a:r>
              <a:rPr lang="en-US" sz="120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dòng thơ: 2 lần </a:t>
            </a:r>
            <a:r>
              <a:rPr 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(đúng dòng thơ, nhịp thơ).</a:t>
            </a:r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2290762" y="2253064"/>
            <a:ext cx="4262438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2800" baseline="30000" smtClean="0">
                <a:latin typeface="Arial" pitchFamily="34" charset="0"/>
                <a:cs typeface="Arial" pitchFamily="34" charset="0"/>
              </a:rPr>
              <a:t>(1) 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Ai </a:t>
            </a:r>
            <a:r>
              <a:rPr lang="en-US" altLang="zh-CN" sz="2800">
                <a:latin typeface="Arial" pitchFamily="34" charset="0"/>
                <a:cs typeface="Arial" pitchFamily="34" charset="0"/>
              </a:rPr>
              <a:t>quạt thành 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gió</a:t>
            </a:r>
          </a:p>
          <a:p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   Thổi mây ngang trời?</a:t>
            </a:r>
          </a:p>
          <a:p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   Ai nhuộm mẹ ơi</a:t>
            </a:r>
          </a:p>
          <a:p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   Bầu trời xanh thế?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286000" y="2253064"/>
            <a:ext cx="4471618" cy="2223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2800" baseline="30000" smtClean="0">
                <a:latin typeface="Arial" pitchFamily="34" charset="0"/>
                <a:cs typeface="Arial" pitchFamily="34" charset="0"/>
              </a:rPr>
              <a:t>(1) 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Ai quạt</a:t>
            </a:r>
            <a:r>
              <a:rPr lang="en-US" altLang="zh-CN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>
                <a:latin typeface="Arial" pitchFamily="34" charset="0"/>
                <a:cs typeface="Arial" pitchFamily="34" charset="0"/>
              </a:rPr>
              <a:t>thành 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gió</a:t>
            </a:r>
            <a:r>
              <a:rPr lang="en-US" altLang="zh-CN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</a:p>
          <a:p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   Thổi mây</a:t>
            </a:r>
            <a:r>
              <a:rPr lang="en-US" altLang="zh-CN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ngang trời?</a:t>
            </a:r>
            <a:r>
              <a:rPr lang="en-US" altLang="zh-CN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//</a:t>
            </a:r>
            <a:endParaRPr lang="en-US" altLang="zh-CN" sz="280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   Ai nhuộm</a:t>
            </a:r>
            <a:r>
              <a:rPr lang="en-US" altLang="zh-CN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mẹ ơi</a:t>
            </a:r>
            <a:r>
              <a:rPr lang="en-US" altLang="zh-CN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  <a:endParaRPr lang="en-US" altLang="zh-CN" sz="280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   Bầu trời</a:t>
            </a:r>
            <a:r>
              <a:rPr lang="en-US" altLang="zh-CN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xanh thế?</a:t>
            </a:r>
            <a:r>
              <a:rPr lang="en-US" altLang="zh-CN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</a:p>
          <a:p>
            <a:endParaRPr lang="en-US" altLang="zh-CN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28" grpId="0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ChangeArrowheads="1"/>
          </p:cNvSpPr>
          <p:nvPr/>
        </p:nvSpPr>
        <p:spPr bwMode="auto">
          <a:xfrm>
            <a:off x="3457576" y="142875"/>
            <a:ext cx="2897981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zh-CN">
              <a:latin typeface="Calibri Ligh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742950"/>
            <a:ext cx="1516620" cy="414738"/>
          </a:xfrm>
          <a:prstGeom prst="roundRect">
            <a:avLst/>
          </a:prstGeom>
          <a:solidFill>
            <a:srgbClr val="FF9900"/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solidFill>
                    <a:srgbClr val="FF00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Đọc</a:t>
            </a:r>
            <a:endParaRPr kumimoji="0" lang="en-US" sz="2800" b="1" i="0" u="none" strike="noStrike" kern="0" cap="none" spc="0" normalizeH="0" baseline="0" noProof="0">
              <a:ln>
                <a:solidFill>
                  <a:srgbClr val="FF00FF"/>
                </a:solidFill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742950"/>
            <a:ext cx="470466" cy="414737"/>
          </a:xfrm>
          <a:prstGeom prst="ellipse">
            <a:avLst/>
          </a:prstGeom>
          <a:solidFill>
            <a:srgbClr val="FF9900"/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solidFill>
                    <a:srgbClr val="FF00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en-US" sz="2800" b="1" i="0" u="none" strike="noStrike" kern="0" cap="none" spc="0" normalizeH="0" baseline="0" noProof="0">
              <a:ln>
                <a:solidFill>
                  <a:srgbClr val="FF00FF"/>
                </a:solidFill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688" y="57150"/>
            <a:ext cx="1125312" cy="14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0538" y="-19050"/>
            <a:ext cx="8153400" cy="121876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ctr" defTabSz="1218810"/>
            <a:r>
              <a:rPr lang="vi-VN" sz="2400">
                <a:ln w="3175" cap="flat" cmpd="sng">
                  <a:solidFill>
                    <a:srgbClr val="C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Môn Tiếng Việt</a:t>
            </a:r>
          </a:p>
          <a:p>
            <a:pPr algn="ctr" defTabSz="1218658"/>
            <a:r>
              <a:rPr lang="vi-VN" sz="240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微软雅黑" panose="020B0503020204020204" charset="-122"/>
                <a:cs typeface="Arial" pitchFamily="34" charset="0"/>
              </a:rPr>
              <a:t>CHỦ ĐỀ 7: THẾ GIỚI TRONG MẮT EM</a:t>
            </a:r>
          </a:p>
          <a:p>
            <a:pPr lvl="0" algn="ctr">
              <a:lnSpc>
                <a:spcPct val="90000"/>
              </a:lnSpc>
            </a:pPr>
            <a:r>
              <a:rPr lang="en-US" altLang="zh-CN" sz="2800" b="1" smtClean="0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BÀI 4: HỎI MẸ ( </a:t>
            </a:r>
            <a:r>
              <a:rPr lang="en-US" altLang="zh-CN" sz="2800" b="1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Tiết 1 )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45993"/>
              </p:ext>
            </p:extLst>
          </p:nvPr>
        </p:nvGraphicFramePr>
        <p:xfrm>
          <a:off x="228601" y="1200150"/>
          <a:ext cx="8839199" cy="3779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399"/>
                <a:gridCol w="2057400"/>
                <a:gridCol w="609600"/>
                <a:gridCol w="4114800"/>
              </a:tblGrid>
              <a:tr h="162528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baseline="30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Ai quạt thành gió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Thổi mây ngang trời?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Ai nhuộm mẹ ơi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Bầu trời xanh thế?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311" marR="2331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baseline="30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311" marR="2331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baseline="30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Ông sao thì bé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Trăng rằm tròn to.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Cuội ngồi gốc đa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Phải chăn trâu mãi.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311" marR="23311" marT="0" marB="0">
                    <a:noFill/>
                  </a:tcPr>
                </a:tc>
              </a:tr>
              <a:tr h="892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80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311" marR="23311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 baseline="30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Mẹ ơi có phải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Cuội buồn lắm không?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Nên chú phi công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Bay lên thăm Cuội?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</a:t>
                      </a:r>
                      <a:r>
                        <a:rPr lang="en-US" sz="2000" b="0" kern="12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Nguyễn Xuân Bồi)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311" marR="2331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32032" y="4854777"/>
            <a:ext cx="8411968" cy="307773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 sz="1400" b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khổ thơ. Đọc </a:t>
            </a:r>
            <a:r>
              <a:rPr lang="en-US" sz="1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1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400" b="1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14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400" b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thơ 2 lượt. Giải nghĩa từ</a:t>
            </a:r>
            <a:r>
              <a:rPr lang="en-US" sz="14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46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ChangeArrowheads="1"/>
          </p:cNvSpPr>
          <p:nvPr/>
        </p:nvSpPr>
        <p:spPr bwMode="auto">
          <a:xfrm>
            <a:off x="3457576" y="142875"/>
            <a:ext cx="2897981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zh-CN">
              <a:latin typeface="Calibri Light" pitchFamily="34" charset="0"/>
            </a:endParaRP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81000" y="1200150"/>
            <a:ext cx="4262438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2800" baseline="30000" smtClean="0">
                <a:latin typeface="Arial" pitchFamily="34" charset="0"/>
                <a:cs typeface="Arial" pitchFamily="34" charset="0"/>
              </a:rPr>
              <a:t>(1) 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Ai </a:t>
            </a:r>
            <a:r>
              <a:rPr lang="en-US" altLang="zh-CN" sz="2800">
                <a:latin typeface="Arial" pitchFamily="34" charset="0"/>
                <a:cs typeface="Arial" pitchFamily="34" charset="0"/>
              </a:rPr>
              <a:t>quạt thành 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gió</a:t>
            </a:r>
          </a:p>
          <a:p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   Thổi mây ngang trời?</a:t>
            </a:r>
          </a:p>
          <a:p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   Ai nhuộm mẹ ơi</a:t>
            </a:r>
          </a:p>
          <a:p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   Bầu trời xanh thế?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4953000" y="1159952"/>
            <a:ext cx="3913349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2800" baseline="30000" smtClean="0">
                <a:latin typeface="Arial" pitchFamily="34" charset="0"/>
                <a:cs typeface="Arial" pitchFamily="34" charset="0"/>
              </a:rPr>
              <a:t>(2) 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Ông sao thì bé</a:t>
            </a:r>
          </a:p>
          <a:p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   Trăng rằm tròn to.</a:t>
            </a:r>
          </a:p>
          <a:p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   Cuội ngồi gốc đa</a:t>
            </a:r>
          </a:p>
          <a:p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   Phải chăn trâu mãi.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2514600" y="2985775"/>
            <a:ext cx="4953000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2800" baseline="30000" smtClean="0">
                <a:latin typeface="Arial" pitchFamily="34" charset="0"/>
                <a:cs typeface="Arial" pitchFamily="34" charset="0"/>
              </a:rPr>
              <a:t>(3)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Mẹ ơi có phải</a:t>
            </a:r>
          </a:p>
          <a:p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   Cuội buồn lắm không?</a:t>
            </a:r>
          </a:p>
          <a:p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   Nên chú phi công</a:t>
            </a:r>
          </a:p>
          <a:p>
            <a:r>
              <a:rPr lang="en-US" altLang="zh-CN" sz="2800" smtClean="0">
                <a:latin typeface="Arial" pitchFamily="34" charset="0"/>
                <a:cs typeface="Arial" pitchFamily="34" charset="0"/>
              </a:rPr>
              <a:t>    Bay lên thăm Cuội?</a:t>
            </a:r>
          </a:p>
          <a:p>
            <a:pPr algn="r"/>
            <a:r>
              <a:rPr lang="en-US" altLang="zh-CN" sz="2000" smtClean="0">
                <a:latin typeface="Arial" pitchFamily="34" charset="0"/>
                <a:cs typeface="Arial" pitchFamily="34" charset="0"/>
              </a:rPr>
              <a:t>(Nguyễn Xuân Bồi)</a:t>
            </a:r>
            <a:endParaRPr lang="en-US" altLang="zh-CN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3118" y="742950"/>
            <a:ext cx="1335682" cy="435969"/>
          </a:xfrm>
          <a:prstGeom prst="roundRect">
            <a:avLst/>
          </a:prstGeom>
          <a:solidFill>
            <a:srgbClr val="FF9900"/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solidFill>
                    <a:srgbClr val="FF00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Đọc</a:t>
            </a:r>
            <a:endParaRPr kumimoji="0" lang="en-US" sz="2800" b="1" i="0" u="none" strike="noStrike" kern="0" cap="none" spc="0" normalizeH="0" baseline="0" noProof="0">
              <a:ln>
                <a:solidFill>
                  <a:srgbClr val="FF00FF"/>
                </a:solidFill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742951"/>
            <a:ext cx="414338" cy="435968"/>
          </a:xfrm>
          <a:prstGeom prst="ellipse">
            <a:avLst/>
          </a:prstGeom>
          <a:solidFill>
            <a:srgbClr val="FF9900"/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solidFill>
                    <a:srgbClr val="FF00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en-US" sz="2800" b="1" i="0" u="none" strike="noStrike" kern="0" cap="none" spc="0" normalizeH="0" baseline="0" noProof="0">
              <a:ln>
                <a:solidFill>
                  <a:srgbClr val="FF00FF"/>
                </a:solidFill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688" y="57150"/>
            <a:ext cx="1125312" cy="14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0538" y="-19050"/>
            <a:ext cx="8153400" cy="121876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ctr" defTabSz="1218810"/>
            <a:r>
              <a:rPr lang="vi-VN" sz="2400" b="1">
                <a:ln w="3175" cap="flat" cmpd="sng">
                  <a:solidFill>
                    <a:srgbClr val="C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Môn Tiếng Việt</a:t>
            </a:r>
          </a:p>
          <a:p>
            <a:pPr algn="ctr" defTabSz="1218658"/>
            <a:r>
              <a:rPr lang="vi-VN" sz="2400" b="1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微软雅黑" panose="020B0503020204020204" charset="-122"/>
                <a:cs typeface="Arial" pitchFamily="34" charset="0"/>
              </a:rPr>
              <a:t>CHỦ ĐỀ 7: THẾ GIỚI TRONG MẮT EM</a:t>
            </a:r>
          </a:p>
          <a:p>
            <a:pPr lvl="0" algn="ctr">
              <a:lnSpc>
                <a:spcPct val="90000"/>
              </a:lnSpc>
            </a:pPr>
            <a:r>
              <a:rPr lang="en-US" altLang="zh-CN" sz="2800" b="1" smtClean="0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BÀI 4: HỎI MẸ ( </a:t>
            </a:r>
            <a:r>
              <a:rPr lang="en-US" altLang="zh-CN" sz="2800" b="1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Tiết 1 )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3105150"/>
            <a:ext cx="8153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huộm: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làm thay đổi màu sắc bằng thuốc có màu. </a:t>
            </a:r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195118" y="4854777"/>
            <a:ext cx="8744240" cy="307773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 sz="1400" b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14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thơ theo nhóm. Thi đọc. Đọc </a:t>
            </a:r>
            <a:r>
              <a:rPr lang="en-US" sz="1400" b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</a:t>
            </a:r>
            <a:r>
              <a:rPr lang="en-US" sz="14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bài. </a:t>
            </a:r>
            <a:r>
              <a:rPr lang="en-US" sz="1400" b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2HS- </a:t>
            </a:r>
            <a:r>
              <a:rPr lang="en-US" sz="14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ĐT - </a:t>
            </a:r>
            <a:r>
              <a:rPr lang="en-US" sz="1400" b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GV </a:t>
            </a:r>
            <a:endParaRPr lang="en-US" sz="1400" b="1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3333750"/>
            <a:ext cx="8153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răng rằm: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trăng vào đêm 15 âm lịch hằng tháng.</a:t>
            </a:r>
            <a:endParaRPr lang="en-US" sz="2400"/>
          </a:p>
        </p:txBody>
      </p:sp>
      <p:sp>
        <p:nvSpPr>
          <p:cNvPr id="21" name="Rectangle 20"/>
          <p:cNvSpPr/>
          <p:nvPr/>
        </p:nvSpPr>
        <p:spPr>
          <a:xfrm>
            <a:off x="762000" y="3562350"/>
            <a:ext cx="8153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Cuội: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nhân vật cổ tích, ngồi gốc cây đa trên cung trăng.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727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11" grpId="0" animBg="1"/>
      <p:bldP spid="12" grpId="0" animBg="1"/>
      <p:bldP spid="16" grpId="0" animBg="1"/>
      <p:bldP spid="16" grpId="1" animBg="1"/>
      <p:bldP spid="17" grpId="0"/>
      <p:bldP spid="18" grpId="0" animBg="1"/>
      <p:bldP spid="18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-Point Star 2"/>
          <p:cNvSpPr/>
          <p:nvPr/>
        </p:nvSpPr>
        <p:spPr>
          <a:xfrm>
            <a:off x="4724400" y="2343150"/>
            <a:ext cx="1792638" cy="1126331"/>
          </a:xfrm>
          <a:prstGeom prst="star10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không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6934201" y="2362200"/>
            <a:ext cx="1826436" cy="1126331"/>
          </a:xfrm>
          <a:prstGeom prst="star10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công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6517038" y="2800350"/>
            <a:ext cx="414348" cy="1524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0-Point Star 12"/>
          <p:cNvSpPr/>
          <p:nvPr/>
        </p:nvSpPr>
        <p:spPr>
          <a:xfrm>
            <a:off x="2666999" y="2274093"/>
            <a:ext cx="1583091" cy="1126331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ơi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2133600" y="2706290"/>
            <a:ext cx="533400" cy="22860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0-Point Star 14"/>
          <p:cNvSpPr/>
          <p:nvPr/>
        </p:nvSpPr>
        <p:spPr>
          <a:xfrm>
            <a:off x="4660029" y="3656409"/>
            <a:ext cx="1816971" cy="1047750"/>
          </a:xfrm>
          <a:prstGeom prst="star10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r>
              <a:rPr lang="en-US" sz="2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phải </a:t>
            </a:r>
            <a:endParaRPr lang="en-US" sz="28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0-Point Star 15"/>
          <p:cNvSpPr/>
          <p:nvPr/>
        </p:nvSpPr>
        <p:spPr>
          <a:xfrm>
            <a:off x="6784656" y="3655219"/>
            <a:ext cx="1902144" cy="1126331"/>
          </a:xfrm>
          <a:prstGeom prst="star10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mãi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0-Point Star 16"/>
          <p:cNvSpPr/>
          <p:nvPr/>
        </p:nvSpPr>
        <p:spPr>
          <a:xfrm>
            <a:off x="457200" y="2286000"/>
            <a:ext cx="1631760" cy="1126331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trời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6476999" y="4085034"/>
            <a:ext cx="331245" cy="180976"/>
          </a:xfrm>
          <a:prstGeom prst="left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0-Point Star 18"/>
          <p:cNvSpPr/>
          <p:nvPr/>
        </p:nvSpPr>
        <p:spPr>
          <a:xfrm>
            <a:off x="685800" y="3579019"/>
            <a:ext cx="1564163" cy="1126331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gió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10-Point Star 20"/>
          <p:cNvSpPr/>
          <p:nvPr/>
        </p:nvSpPr>
        <p:spPr>
          <a:xfrm>
            <a:off x="2686051" y="3562350"/>
            <a:ext cx="1561460" cy="1126331"/>
          </a:xfrm>
          <a:prstGeom prst="star10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to</a:t>
            </a:r>
          </a:p>
        </p:txBody>
      </p:sp>
      <p:sp>
        <p:nvSpPr>
          <p:cNvPr id="22" name="Left-Right Arrow 21"/>
          <p:cNvSpPr/>
          <p:nvPr/>
        </p:nvSpPr>
        <p:spPr>
          <a:xfrm>
            <a:off x="2249963" y="4037410"/>
            <a:ext cx="440626" cy="1524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0538" y="-19050"/>
            <a:ext cx="8153400" cy="121876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ctr" defTabSz="1218810"/>
            <a:r>
              <a:rPr lang="vi-VN" sz="2400" b="1">
                <a:ln w="3175" cap="flat" cmpd="sng">
                  <a:solidFill>
                    <a:srgbClr val="C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Môn Tiếng Việt</a:t>
            </a:r>
          </a:p>
          <a:p>
            <a:pPr algn="ctr" defTabSz="1218658"/>
            <a:r>
              <a:rPr lang="vi-VN" sz="2400" b="1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微软雅黑" panose="020B0503020204020204" charset="-122"/>
                <a:cs typeface="Arial" pitchFamily="34" charset="0"/>
              </a:rPr>
              <a:t>CHỦ ĐỀ 7: THẾ GIỚI TRONG MẮT EM</a:t>
            </a:r>
          </a:p>
          <a:p>
            <a:pPr lvl="0" algn="ctr">
              <a:lnSpc>
                <a:spcPct val="90000"/>
              </a:lnSpc>
            </a:pPr>
            <a:r>
              <a:rPr lang="en-US" altLang="zh-CN" sz="2800" b="1" smtClean="0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BÀI 4: HỎI MẸ ( </a:t>
            </a:r>
            <a:r>
              <a:rPr lang="en-US" altLang="zh-CN" sz="2800" b="1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Tiết 1 )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8200" y="1276350"/>
            <a:ext cx="7239000" cy="914400"/>
          </a:xfrm>
          <a:prstGeom prst="roundRect">
            <a:avLst/>
          </a:prstGeom>
          <a:solidFill>
            <a:srgbClr val="FF9900"/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solidFill>
                    <a:srgbClr val="FF00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Tìm</a:t>
            </a:r>
            <a:r>
              <a:rPr kumimoji="0" lang="en-US" sz="2800" b="1" i="0" u="none" strike="noStrike" kern="0" cap="none" spc="0" normalizeH="0" noProof="0" smtClean="0">
                <a:ln>
                  <a:solidFill>
                    <a:srgbClr val="FF00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ở cuối các dòng thơ những tiếng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noProof="0" smtClean="0">
                <a:ln>
                  <a:solidFill>
                    <a:srgbClr val="FF00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cùng vần với nhau</a:t>
            </a:r>
            <a:endParaRPr kumimoji="0" lang="en-US" sz="2800" b="1" i="0" u="none" strike="noStrike" kern="0" cap="none" spc="0" normalizeH="0" baseline="0" noProof="0">
              <a:ln>
                <a:solidFill>
                  <a:srgbClr val="FF00FF"/>
                </a:solidFill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0999" y="1276350"/>
            <a:ext cx="711399" cy="914399"/>
          </a:xfrm>
          <a:prstGeom prst="ellipse">
            <a:avLst/>
          </a:prstGeom>
          <a:solidFill>
            <a:srgbClr val="FF9900"/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ln>
                  <a:solidFill>
                    <a:srgbClr val="FF00FF"/>
                  </a:solidFill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en-US" sz="2800" b="1" i="0" u="none" strike="noStrike" kern="0" cap="none" spc="0" normalizeH="0" baseline="0" noProof="0">
              <a:ln>
                <a:solidFill>
                  <a:srgbClr val="FF00FF"/>
                </a:solidFill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ChangeArrowheads="1"/>
          </p:cNvSpPr>
          <p:nvPr/>
        </p:nvSpPr>
        <p:spPr bwMode="auto">
          <a:xfrm>
            <a:off x="3457576" y="142875"/>
            <a:ext cx="2897981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zh-CN">
              <a:latin typeface="Calibri Light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688" y="57150"/>
            <a:ext cx="1125312" cy="14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0538" y="-19050"/>
            <a:ext cx="8153400" cy="121876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ctr" defTabSz="1218810"/>
            <a:r>
              <a:rPr lang="vi-VN" sz="2400">
                <a:ln w="3175" cap="flat" cmpd="sng">
                  <a:solidFill>
                    <a:srgbClr val="C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Môn Tiếng Việt</a:t>
            </a:r>
          </a:p>
          <a:p>
            <a:pPr algn="ctr" defTabSz="1218658"/>
            <a:r>
              <a:rPr lang="vi-VN" sz="240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微软雅黑" panose="020B0503020204020204" charset="-122"/>
                <a:cs typeface="Arial" pitchFamily="34" charset="0"/>
              </a:rPr>
              <a:t>CHỦ ĐỀ 7: THẾ GIỚI TRONG MẮT EM</a:t>
            </a:r>
          </a:p>
          <a:p>
            <a:pPr lvl="0" algn="ctr">
              <a:lnSpc>
                <a:spcPct val="90000"/>
              </a:lnSpc>
            </a:pPr>
            <a:r>
              <a:rPr lang="en-US" altLang="zh-CN" sz="2800" b="1" smtClean="0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BÀI 4: HỎI MẸ ( </a:t>
            </a:r>
            <a:r>
              <a:rPr lang="en-US" altLang="zh-CN" sz="2800" b="1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Tiết 1 )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77267"/>
              </p:ext>
            </p:extLst>
          </p:nvPr>
        </p:nvGraphicFramePr>
        <p:xfrm>
          <a:off x="228601" y="1200150"/>
          <a:ext cx="8839199" cy="3779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399"/>
                <a:gridCol w="2057400"/>
                <a:gridCol w="609600"/>
                <a:gridCol w="4114800"/>
              </a:tblGrid>
              <a:tr h="162528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baseline="30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Ai quạt thành </a:t>
                      </a:r>
                      <a:r>
                        <a:rPr lang="en-US" sz="2800" b="0" u="sng"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Thổi mây ngang </a:t>
                      </a:r>
                      <a:r>
                        <a:rPr lang="en-US" sz="2800" b="0" u="sng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Ai nhuộm mẹ </a:t>
                      </a:r>
                      <a:r>
                        <a:rPr lang="en-US" sz="2800" b="0" u="sng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ơi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Bầu trời xanh thế?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311" marR="2331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baseline="30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311" marR="2331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baseline="30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Ông sao thì bé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Trăng rằm tròn </a:t>
                      </a:r>
                      <a:r>
                        <a:rPr lang="en-US" sz="2800" b="0" u="sng"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Cuội ngồi gốc đa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Phải chăn trâu </a:t>
                      </a:r>
                      <a:r>
                        <a:rPr lang="en-US" sz="2800" b="0" u="sng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mãi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311" marR="23311" marT="0" marB="0">
                    <a:noFill/>
                  </a:tcPr>
                </a:tc>
              </a:tr>
              <a:tr h="892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80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311" marR="23311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 baseline="300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Mẹ ơi có </a:t>
                      </a:r>
                      <a:r>
                        <a:rPr lang="en-US" sz="2800" b="0" u="sng" kern="120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phải</a:t>
                      </a:r>
                      <a:endParaRPr lang="en-US" sz="2800" b="0" u="sng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Cuội buồn lắm </a:t>
                      </a:r>
                      <a:r>
                        <a:rPr lang="en-US" sz="2800" b="0" u="sng" kern="12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Nên chú phi </a:t>
                      </a:r>
                      <a:r>
                        <a:rPr lang="en-US" sz="2800" b="0" u="sng" kern="12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công</a:t>
                      </a:r>
                      <a:endParaRPr lang="en-US" sz="2800" b="0" u="sng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Bay lên thăm Cuội?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</a:t>
                      </a:r>
                      <a:r>
                        <a:rPr lang="en-US" sz="2000" b="0" kern="12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Nguyễn Xuân Bồi)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311" marR="2331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2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545"/>
            <a:ext cx="8153400" cy="286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47950"/>
            <a:ext cx="89916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1" y="3730073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tx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trờ</a:t>
            </a:r>
            <a:r>
              <a:rPr lang="en-US" sz="800" b="1" smtClean="0">
                <a:solidFill>
                  <a:schemeClr val="tx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smtClean="0">
                <a:solidFill>
                  <a:schemeClr val="tx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 </a:t>
            </a:r>
            <a:r>
              <a:rPr lang="en-US" sz="3600" b="1" smtClean="0">
                <a:solidFill>
                  <a:schemeClr val="tx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– </a:t>
            </a:r>
            <a:r>
              <a:rPr lang="en-US" sz="3600" b="1" smtClean="0">
                <a:solidFill>
                  <a:schemeClr val="tx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800" b="1" smtClean="0">
                <a:solidFill>
                  <a:schemeClr val="tx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smtClean="0">
                <a:solidFill>
                  <a:schemeClr val="tx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i;      </a:t>
            </a:r>
            <a:r>
              <a:rPr lang="en-US" sz="3600" b="1" smtClean="0">
                <a:solidFill>
                  <a:schemeClr val="tx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không </a:t>
            </a:r>
            <a:r>
              <a:rPr lang="en-US" sz="3600" b="1" smtClean="0">
                <a:solidFill>
                  <a:schemeClr val="tx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– </a:t>
            </a:r>
            <a:r>
              <a:rPr lang="en-US" sz="36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công;     gió – to </a:t>
            </a:r>
            <a:endParaRPr lang="en-US" sz="3600" b="1">
              <a:solidFill>
                <a:schemeClr val="tx1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391116"/>
            <a:ext cx="8305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p</a:t>
            </a:r>
            <a:r>
              <a:rPr lang="en-US" sz="3800" b="1" smtClean="0">
                <a:solidFill>
                  <a:schemeClr val="tx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hải – mãi </a:t>
            </a:r>
            <a:endParaRPr lang="en-US" sz="3800" b="1">
              <a:solidFill>
                <a:schemeClr val="tx1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70550"/>
            <a:ext cx="8915400" cy="247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9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2149" y="1657350"/>
            <a:ext cx="8798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latin typeface="Arial" pitchFamily="34" charset="0"/>
                <a:cs typeface="Arial" pitchFamily="34" charset="0"/>
                <a:sym typeface="+mn-ea"/>
              </a:rPr>
              <a:t>a. </a:t>
            </a:r>
            <a:r>
              <a:rPr lang="en-US" altLang="zh-CN" sz="2800">
                <a:latin typeface="Arial" pitchFamily="34" charset="0"/>
                <a:ea typeface="SimSun" pitchFamily="2" charset="-122"/>
                <a:cs typeface="Arial" pitchFamily="34" charset="0"/>
              </a:rPr>
              <a:t>Bạn nhỏ có những thắc mắc </a:t>
            </a:r>
            <a:r>
              <a:rPr lang="en-US" altLang="zh-CN" sz="2800">
                <a:latin typeface="Arial" pitchFamily="34" charset="0"/>
                <a:ea typeface="SimSun" pitchFamily="2" charset="-122"/>
                <a:cs typeface="Arial" pitchFamily="34" charset="0"/>
              </a:rPr>
              <a:t>gì</a:t>
            </a:r>
            <a:r>
              <a:rPr lang="en-US" altLang="zh-CN" sz="2800" smtClean="0">
                <a:latin typeface="Arial" pitchFamily="34" charset="0"/>
                <a:ea typeface="SimSun" pitchFamily="2" charset="-122"/>
                <a:cs typeface="Arial" pitchFamily="34" charset="0"/>
              </a:rPr>
              <a:t>?</a:t>
            </a:r>
            <a:endParaRPr lang="vi-VN" alt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2190750"/>
            <a:ext cx="8348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8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Sao </a:t>
            </a:r>
            <a:r>
              <a:rPr lang="en-US" altLang="vi-VN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bầu trời lại xanh, cuội buồn phải không</a:t>
            </a:r>
            <a:endParaRPr lang="en-US" altLang="vi-VN" sz="2800" b="1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149" y="2724150"/>
            <a:ext cx="87254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mtClean="0">
                <a:latin typeface="Arial" pitchFamily="34" charset="0"/>
                <a:cs typeface="Arial" pitchFamily="34" charset="0"/>
                <a:sym typeface="+mn-ea"/>
              </a:rPr>
              <a:t>b. </a:t>
            </a:r>
            <a:r>
              <a:rPr lang="en-US" altLang="zh-CN" sz="2800">
                <a:latin typeface="Arial" pitchFamily="34" charset="0"/>
                <a:ea typeface="SimSun" pitchFamily="2" charset="-122"/>
                <a:cs typeface="Arial" pitchFamily="34" charset="0"/>
              </a:rPr>
              <a:t>Theo bạn nhỏ, vì sao chú phi công bay lên thăm cuội?</a:t>
            </a:r>
            <a:endParaRPr lang="en-US" altLang="zh-CN" sz="280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3714750"/>
            <a:ext cx="8136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8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Vì </a:t>
            </a:r>
            <a:r>
              <a:rPr lang="en-US" altLang="vi-VN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cuội buồn</a:t>
            </a:r>
            <a:endParaRPr lang="en-US" altLang="vi-VN" sz="2800" b="1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324350"/>
            <a:ext cx="8744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smtClean="0">
                <a:latin typeface="Arial" pitchFamily="34" charset="0"/>
                <a:cs typeface="Arial" pitchFamily="34" charset="0"/>
                <a:sym typeface="+mn-ea"/>
              </a:rPr>
              <a:t>c. </a:t>
            </a:r>
            <a:r>
              <a:rPr lang="en-US" altLang="zh-CN" sz="2800">
                <a:latin typeface="Arial" pitchFamily="34" charset="0"/>
                <a:ea typeface="SimSun" pitchFamily="2" charset="-122"/>
                <a:cs typeface="Arial" pitchFamily="34" charset="0"/>
              </a:rPr>
              <a:t>Em muốn biết thêm điều gì về thiên nhiên?</a:t>
            </a:r>
            <a:endParaRPr lang="en-US" altLang="zh-CN" sz="280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538" y="-19050"/>
            <a:ext cx="8153400" cy="121876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ctr" defTabSz="1218810"/>
            <a:r>
              <a:rPr lang="vi-VN" sz="2400">
                <a:ln w="3175" cap="flat" cmpd="sng">
                  <a:solidFill>
                    <a:srgbClr val="C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Môn Tiếng Việt</a:t>
            </a:r>
          </a:p>
          <a:p>
            <a:pPr algn="ctr" defTabSz="1218658"/>
            <a:r>
              <a:rPr lang="vi-VN" sz="240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微软雅黑" panose="020B0503020204020204" charset="-122"/>
                <a:cs typeface="Arial" pitchFamily="34" charset="0"/>
              </a:rPr>
              <a:t>CHỦ ĐỀ 7: THẾ GIỚI TRONG MẮT EM</a:t>
            </a:r>
          </a:p>
          <a:p>
            <a:pPr lvl="0" algn="ctr">
              <a:lnSpc>
                <a:spcPct val="90000"/>
              </a:lnSpc>
            </a:pPr>
            <a:r>
              <a:rPr lang="en-US" altLang="zh-CN" sz="2800" b="1" smtClean="0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BÀI 4: HỎI MẸ ( </a:t>
            </a:r>
            <a:r>
              <a:rPr lang="en-US" altLang="zh-CN" sz="2800" b="1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Tiết </a:t>
            </a:r>
            <a:r>
              <a:rPr lang="en-US" altLang="zh-CN" sz="2800" b="1" smtClean="0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altLang="zh-CN" sz="2800" b="1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04110" y="1200150"/>
            <a:ext cx="3210690" cy="436181"/>
          </a:xfrm>
          <a:prstGeom prst="roundRect">
            <a:avLst/>
          </a:prstGeom>
          <a:solidFill>
            <a:srgbClr val="FF9900"/>
          </a:solidFill>
          <a:ln w="12700" cap="flat" cmpd="sng" algn="ctr">
            <a:solidFill>
              <a:srgbClr val="00B050"/>
            </a:solidFill>
            <a:prstDash val="solid"/>
          </a:ln>
          <a:effectLst/>
        </p:spPr>
        <p:txBody>
          <a:bodyPr lIns="121914" tIns="60957" rIns="121914" bIns="60957" rtlCol="0" anchor="ctr"/>
          <a:lstStyle/>
          <a:p>
            <a:pPr lvl="0" algn="ctr"/>
            <a:r>
              <a:rPr lang="en-US" sz="2800" b="1" spc="50" smtClean="0">
                <a:ln w="12700" cmpd="sng">
                  <a:solidFill>
                    <a:srgbClr val="FF00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Trả lời câu hỏi</a:t>
            </a:r>
            <a:endParaRPr lang="en-US" sz="2800" b="1" spc="50" dirty="0">
              <a:ln w="12700" cmpd="sng">
                <a:solidFill>
                  <a:srgbClr val="FF00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3999" y="1200150"/>
            <a:ext cx="472150" cy="436181"/>
          </a:xfrm>
          <a:prstGeom prst="ellipse">
            <a:avLst/>
          </a:prstGeom>
          <a:solidFill>
            <a:srgbClr val="FF9900"/>
          </a:solidFill>
          <a:ln w="12700" cap="flat" cmpd="sng" algn="ctr">
            <a:solidFill>
              <a:srgbClr val="00B050"/>
            </a:solidFill>
            <a:prstDash val="solid"/>
          </a:ln>
          <a:effectLst/>
        </p:spPr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3200" b="1" kern="0">
                <a:ln w="18000">
                  <a:solidFill>
                    <a:srgbClr val="FF00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13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87780" y="3475664"/>
            <a:ext cx="477792" cy="585381"/>
          </a:xfrm>
          <a:prstGeom prst="rect">
            <a:avLst/>
          </a:prstGeom>
        </p:spPr>
      </p:pic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04208" y="3409950"/>
            <a:ext cx="477792" cy="585381"/>
          </a:xfrm>
          <a:prstGeom prst="rect">
            <a:avLst/>
          </a:prstGeom>
        </p:spPr>
      </p:pic>
      <p:pic>
        <p:nvPicPr>
          <p:cNvPr id="15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3409950"/>
            <a:ext cx="477792" cy="5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65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9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6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9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910</Words>
  <PresentationFormat>On-screen Show (16:9)</PresentationFormat>
  <Paragraphs>147</Paragraphs>
  <Slides>13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2021-04-27T10:43:23Z</dcterms:created>
  <dcterms:modified xsi:type="dcterms:W3CDTF">2021-04-27T16:18:38Z</dcterms:modified>
</cp:coreProperties>
</file>