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7" r:id="rId2"/>
    <p:sldMasterId id="2147483689" r:id="rId3"/>
    <p:sldMasterId id="2147483737" r:id="rId4"/>
    <p:sldMasterId id="2147483761" r:id="rId5"/>
    <p:sldMasterId id="2147483773" r:id="rId6"/>
    <p:sldMasterId id="2147483785" r:id="rId7"/>
    <p:sldMasterId id="2147483802" r:id="rId8"/>
  </p:sldMasterIdLst>
  <p:notesMasterIdLst>
    <p:notesMasterId r:id="rId46"/>
  </p:notesMasterIdLst>
  <p:sldIdLst>
    <p:sldId id="300" r:id="rId9"/>
    <p:sldId id="276" r:id="rId10"/>
    <p:sldId id="316" r:id="rId11"/>
    <p:sldId id="340" r:id="rId12"/>
    <p:sldId id="341" r:id="rId13"/>
    <p:sldId id="327" r:id="rId14"/>
    <p:sldId id="285" r:id="rId15"/>
    <p:sldId id="343" r:id="rId16"/>
    <p:sldId id="344" r:id="rId17"/>
    <p:sldId id="342" r:id="rId18"/>
    <p:sldId id="346" r:id="rId19"/>
    <p:sldId id="347" r:id="rId20"/>
    <p:sldId id="348" r:id="rId21"/>
    <p:sldId id="349" r:id="rId22"/>
    <p:sldId id="350" r:id="rId23"/>
    <p:sldId id="351" r:id="rId24"/>
    <p:sldId id="352" r:id="rId25"/>
    <p:sldId id="353" r:id="rId26"/>
    <p:sldId id="356" r:id="rId27"/>
    <p:sldId id="357" r:id="rId28"/>
    <p:sldId id="358" r:id="rId29"/>
    <p:sldId id="361" r:id="rId30"/>
    <p:sldId id="362" r:id="rId31"/>
    <p:sldId id="363" r:id="rId32"/>
    <p:sldId id="364" r:id="rId33"/>
    <p:sldId id="365" r:id="rId34"/>
    <p:sldId id="366" r:id="rId35"/>
    <p:sldId id="367" r:id="rId36"/>
    <p:sldId id="298" r:id="rId37"/>
    <p:sldId id="299" r:id="rId38"/>
    <p:sldId id="368" r:id="rId39"/>
    <p:sldId id="369" r:id="rId40"/>
    <p:sldId id="334" r:id="rId41"/>
    <p:sldId id="335" r:id="rId42"/>
    <p:sldId id="370" r:id="rId43"/>
    <p:sldId id="355" r:id="rId44"/>
    <p:sldId id="27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0B8B"/>
    <a:srgbClr val="C01A95"/>
    <a:srgbClr val="008E00"/>
    <a:srgbClr val="E123AF"/>
    <a:srgbClr val="F6882E"/>
    <a:srgbClr val="00A44A"/>
    <a:srgbClr val="43FF43"/>
    <a:srgbClr val="0034DA"/>
    <a:srgbClr val="FFFF4B"/>
    <a:srgbClr val="FFFF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60"/>
  </p:normalViewPr>
  <p:slideViewPr>
    <p:cSldViewPr>
      <p:cViewPr varScale="1">
        <p:scale>
          <a:sx n="61" d="100"/>
          <a:sy n="61" d="100"/>
        </p:scale>
        <p:origin x="1566"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D0E720-4FB2-4149-A6C4-F5EFA92B8642}" type="datetimeFigureOut">
              <a:rPr lang="en-US" smtClean="0"/>
              <a:t>6/10/2023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820735-D31B-42BC-8E7D-EB9C2D4CA096}" type="slidenum">
              <a:rPr lang="en-US" smtClean="0"/>
              <a:t>‹#›</a:t>
            </a:fld>
            <a:endParaRPr lang="en-US"/>
          </a:p>
        </p:txBody>
      </p:sp>
    </p:spTree>
    <p:extLst>
      <p:ext uri="{BB962C8B-B14F-4D97-AF65-F5344CB8AC3E}">
        <p14:creationId xmlns:p14="http://schemas.microsoft.com/office/powerpoint/2010/main" val="291731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E828A-04F8-4AF6-B2B9-4C1204E7A0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4137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679DA5-9467-401C-9996-DC7D492E7905}" type="datetimeFigureOut">
              <a:rPr lang="en-US" smtClean="0"/>
              <a:t>6/10/2023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3E28D-8430-4E3B-A010-41DB39AB2C88}" type="slidenum">
              <a:rPr lang="en-US" smtClean="0"/>
              <a:t>‹#›</a:t>
            </a:fld>
            <a:endParaRPr lang="en-US"/>
          </a:p>
        </p:txBody>
      </p:sp>
    </p:spTree>
    <p:extLst>
      <p:ext uri="{BB962C8B-B14F-4D97-AF65-F5344CB8AC3E}">
        <p14:creationId xmlns:p14="http://schemas.microsoft.com/office/powerpoint/2010/main" val="2732421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679DA5-9467-401C-9996-DC7D492E7905}" type="datetimeFigureOut">
              <a:rPr lang="en-US" smtClean="0"/>
              <a:t>6/10/2023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3E28D-8430-4E3B-A010-41DB39AB2C88}" type="slidenum">
              <a:rPr lang="en-US" smtClean="0"/>
              <a:t>‹#›</a:t>
            </a:fld>
            <a:endParaRPr lang="en-US"/>
          </a:p>
        </p:txBody>
      </p:sp>
    </p:spTree>
    <p:extLst>
      <p:ext uri="{BB962C8B-B14F-4D97-AF65-F5344CB8AC3E}">
        <p14:creationId xmlns:p14="http://schemas.microsoft.com/office/powerpoint/2010/main" val="11754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679DA5-9467-401C-9996-DC7D492E7905}" type="datetimeFigureOut">
              <a:rPr lang="en-US" smtClean="0"/>
              <a:t>6/10/2023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3E28D-8430-4E3B-A010-41DB39AB2C88}" type="slidenum">
              <a:rPr lang="en-US" smtClean="0"/>
              <a:t>‹#›</a:t>
            </a:fld>
            <a:endParaRPr lang="en-US"/>
          </a:p>
        </p:txBody>
      </p:sp>
    </p:spTree>
    <p:extLst>
      <p:ext uri="{BB962C8B-B14F-4D97-AF65-F5344CB8AC3E}">
        <p14:creationId xmlns:p14="http://schemas.microsoft.com/office/powerpoint/2010/main" val="1762372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73246F4-0F87-46B8-9B36-D2ABEF7690C2}"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19906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9BA997A-CB5F-42EA-BD36-909A69DFAD5E}"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63078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EF24081-7F69-4729-83C4-90021071068A}"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18823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78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1BD1A91-41E1-4D5D-AAA9-EB530BEC49C5}"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14440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0A53915-6C7C-4F17-8EED-85344E040EB6}"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10660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854699C-83E3-438A-84FB-344F258C3E2F}"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6665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1D3CE11-C47B-4DC6-895A-A54826CF1CE6}"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83197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E798E7B-2DBA-42F3-BC49-32A5B5486309}"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97448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679DA5-9467-401C-9996-DC7D492E7905}" type="datetimeFigureOut">
              <a:rPr lang="en-US" smtClean="0"/>
              <a:t>6/10/2023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3E28D-8430-4E3B-A010-41DB39AB2C88}" type="slidenum">
              <a:rPr lang="en-US" smtClean="0"/>
              <a:t>‹#›</a:t>
            </a:fld>
            <a:endParaRPr lang="en-US"/>
          </a:p>
        </p:txBody>
      </p:sp>
    </p:spTree>
    <p:extLst>
      <p:ext uri="{BB962C8B-B14F-4D97-AF65-F5344CB8AC3E}">
        <p14:creationId xmlns:p14="http://schemas.microsoft.com/office/powerpoint/2010/main" val="2013726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97164A5-E6C8-4986-8233-62E3D44DACAC}"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80164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EE2B4D7-4126-4351-99A9-34012DD526C7}"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3293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508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508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12E84C9-5B0B-40C0-9224-F23E4D50F635}"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64689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585F51E-C862-4AE9-9CBC-B99CCD73C2E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2226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17035F8-8D7C-4DA0-8516-0E76CADB6839}"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13368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A13B154-4B1F-4E0C-B66A-073BFD8F703A}"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500405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FF37BDA-1B65-48AD-B8C9-70B9D1728DEA}"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93399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2265E66-2A51-4BF8-AA32-487DE61F3075}"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113086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0BBF790-B6FA-4173-AD31-69FEF380A10C}"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718000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B2A165B-F693-4614-8006-6127977199F6}"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67494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679DA5-9467-401C-9996-DC7D492E7905}" type="datetimeFigureOut">
              <a:rPr lang="en-US" smtClean="0"/>
              <a:t>6/10/2023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3E28D-8430-4E3B-A010-41DB39AB2C88}" type="slidenum">
              <a:rPr lang="en-US" smtClean="0"/>
              <a:t>‹#›</a:t>
            </a:fld>
            <a:endParaRPr lang="en-US"/>
          </a:p>
        </p:txBody>
      </p:sp>
    </p:spTree>
    <p:extLst>
      <p:ext uri="{BB962C8B-B14F-4D97-AF65-F5344CB8AC3E}">
        <p14:creationId xmlns:p14="http://schemas.microsoft.com/office/powerpoint/2010/main" val="174972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3CA0DE3-4A88-4EFF-A647-E1D0F79C6FBA}"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035979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90DEC79-0454-4F7B-AFC5-2C8C09434745}"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067071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66E703E-2ED2-4A7E-B3C3-41ACACE50BA7}"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575683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4525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600200"/>
            <a:ext cx="63627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F32C5F0-4E94-4015-A4EC-58A9ABBE3BFB}"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266436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CA603AD-D253-4B7A-9B66-634603EBD6A7}"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224473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EF3D0A5-A125-43A0-897C-16B72D71C299}"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148706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82E9702-D0EB-4141-8055-12404C4FE73A}"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173174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828800"/>
            <a:ext cx="3543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00500" y="1828800"/>
            <a:ext cx="3543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ECE7718-86EA-401F-8B98-4A701F2E67EB}"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49803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4FDB9E5-AC6C-4BB3-8F22-797290C22C1B}"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139452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45BB107-283F-40EE-B7DD-AFDA55EEDBB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26445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679DA5-9467-401C-9996-DC7D492E7905}" type="datetimeFigureOut">
              <a:rPr lang="en-US" smtClean="0"/>
              <a:t>6/10/2023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83E28D-8430-4E3B-A010-41DB39AB2C88}" type="slidenum">
              <a:rPr lang="en-US" smtClean="0"/>
              <a:t>‹#›</a:t>
            </a:fld>
            <a:endParaRPr lang="en-US"/>
          </a:p>
        </p:txBody>
      </p:sp>
    </p:spTree>
    <p:extLst>
      <p:ext uri="{BB962C8B-B14F-4D97-AF65-F5344CB8AC3E}">
        <p14:creationId xmlns:p14="http://schemas.microsoft.com/office/powerpoint/2010/main" val="9330995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EF569C0-14AA-4CC4-88C4-453CE199D72F}"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900548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493876C-F6E8-4210-9F91-90EBD28B7B8C}"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757467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B5590E-5386-43B3-B265-19560527AAF5}"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967261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BE3B707-3ACC-4B08-82C3-EDB9FFAB904B}"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817703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34050" y="685800"/>
            <a:ext cx="18097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685800"/>
            <a:ext cx="52768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CF223CF-0367-4887-809E-DA50C39C49B1}"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368815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E3D63E9-8184-45F1-A584-94D7560ABF24}"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219486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AF047DB-D12B-4DF7-BF91-F44E3A9C662F}"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03665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8EC9AD2-1E15-4EC0-89B4-CE005D7052B8}"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533011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749D4B6-0AE2-4BF6-BC8C-0450A80D1CC9}"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22231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9CA44B2-5015-459D-9124-BBA1BE4C2B9E}"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8529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679DA5-9467-401C-9996-DC7D492E7905}" type="datetimeFigureOut">
              <a:rPr lang="en-US" smtClean="0"/>
              <a:t>6/10/2023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83E28D-8430-4E3B-A010-41DB39AB2C88}" type="slidenum">
              <a:rPr lang="en-US" smtClean="0"/>
              <a:t>‹#›</a:t>
            </a:fld>
            <a:endParaRPr lang="en-US"/>
          </a:p>
        </p:txBody>
      </p:sp>
    </p:spTree>
    <p:extLst>
      <p:ext uri="{BB962C8B-B14F-4D97-AF65-F5344CB8AC3E}">
        <p14:creationId xmlns:p14="http://schemas.microsoft.com/office/powerpoint/2010/main" val="20514919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FE12748-3980-46E9-83FF-91D5A7B5C525}"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39703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BE7DDEE-447F-4E2E-9C24-0B4801C617FD}"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30225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810E6B6-587F-4E12-BA04-FA9AE1AB39BE}"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690978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580FAC6-2C9A-4D71-98B4-167C69E7B86F}"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51385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29C77BE-BCB1-4536-9515-CC761D6FE564}"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84581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48E0D2B-52FC-44EA-A226-1EBBAF0142F4}"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472947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85800">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1104ABB4-A469-43A3-BC4A-7A86193836F8}"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5358250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defRPr/>
            </a:pPr>
            <a:fld id="{3D1D5E65-96D3-4039-96CF-0E4058F9F78D}" type="datetimeFigureOut">
              <a:rPr lang="en-US" smtClean="0">
                <a:solidFill>
                  <a:srgbClr val="04617B">
                    <a:shade val="90000"/>
                  </a:srgbClr>
                </a:solidFill>
              </a:rPr>
              <a:pPr defTabSz="685800">
                <a:defRPr/>
              </a:pPr>
              <a:t>6/10/2023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defTabSz="685800">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685800">
              <a:defRPr/>
            </a:pPr>
            <a:fld id="{7ACC67EE-8B09-490E-A0B6-E434DAD5D41F}" type="slidenum">
              <a:rPr lang="en-US" smtClean="0">
                <a:solidFill>
                  <a:srgbClr val="04617B">
                    <a:shade val="90000"/>
                  </a:srgbClr>
                </a:solidFill>
              </a:rPr>
              <a:pPr defTabSz="685800">
                <a:defRPr/>
              </a:pPr>
              <a:t>‹#›</a:t>
            </a:fld>
            <a:endParaRPr lang="en-US">
              <a:solidFill>
                <a:srgbClr val="04617B">
                  <a:shade val="90000"/>
                </a:srgbClr>
              </a:solidFill>
            </a:endParaRPr>
          </a:p>
        </p:txBody>
      </p:sp>
    </p:spTree>
    <p:extLst>
      <p:ext uri="{BB962C8B-B14F-4D97-AF65-F5344CB8AC3E}">
        <p14:creationId xmlns:p14="http://schemas.microsoft.com/office/powerpoint/2010/main" val="1910163807"/>
      </p:ext>
    </p:extLst>
  </p:cSld>
  <p:clrMapOvr>
    <a:masterClrMapping/>
  </p:clrMapOvr>
  <p:transition>
    <p:dissolv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defRPr/>
            </a:pPr>
            <a:fld id="{7383EAF2-4421-495D-9CB3-4770D4BA2B1A}" type="datetimeFigureOut">
              <a:rPr lang="en-US" smtClean="0">
                <a:solidFill>
                  <a:srgbClr val="04617B">
                    <a:shade val="90000"/>
                  </a:srgbClr>
                </a:solidFill>
              </a:rPr>
              <a:pPr defTabSz="685800">
                <a:defRPr/>
              </a:pPr>
              <a:t>6/10/2023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defTabSz="685800">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685800">
              <a:defRPr/>
            </a:pPr>
            <a:fld id="{37A706FE-40C4-451E-A903-8BDEC1ADDE8F}" type="slidenum">
              <a:rPr lang="en-US" smtClean="0">
                <a:solidFill>
                  <a:srgbClr val="04617B">
                    <a:shade val="90000"/>
                  </a:srgbClr>
                </a:solidFill>
              </a:rPr>
              <a:pPr defTabSz="685800">
                <a:defRPr/>
              </a:pPr>
              <a:t>‹#›</a:t>
            </a:fld>
            <a:endParaRPr lang="en-US">
              <a:solidFill>
                <a:srgbClr val="04617B">
                  <a:shade val="90000"/>
                </a:srgbClr>
              </a:solidFill>
            </a:endParaRPr>
          </a:p>
        </p:txBody>
      </p:sp>
    </p:spTree>
    <p:extLst>
      <p:ext uri="{BB962C8B-B14F-4D97-AF65-F5344CB8AC3E}">
        <p14:creationId xmlns:p14="http://schemas.microsoft.com/office/powerpoint/2010/main" val="22298393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defRPr/>
            </a:pPr>
            <a:fld id="{150FFB30-53C2-40F2-9B7B-414B1652F76E}" type="datetimeFigureOut">
              <a:rPr lang="en-US" smtClean="0">
                <a:solidFill>
                  <a:srgbClr val="04617B">
                    <a:shade val="90000"/>
                  </a:srgbClr>
                </a:solidFill>
              </a:rPr>
              <a:pPr defTabSz="685800">
                <a:defRPr/>
              </a:pPr>
              <a:t>6/10/2023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defTabSz="685800">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685800">
              <a:defRPr/>
            </a:pPr>
            <a:fld id="{3CF029F7-FAEF-43AC-9FEC-8F89CA825A6A}" type="slidenum">
              <a:rPr lang="en-US" smtClean="0">
                <a:solidFill>
                  <a:srgbClr val="04617B">
                    <a:shade val="90000"/>
                  </a:srgbClr>
                </a:solidFill>
              </a:rPr>
              <a:pPr defTabSz="685800">
                <a:defRPr/>
              </a:pPr>
              <a:t>‹#›</a:t>
            </a:fld>
            <a:endParaRPr lang="en-US">
              <a:solidFill>
                <a:srgbClr val="04617B">
                  <a:shade val="90000"/>
                </a:srgbClr>
              </a:solidFill>
            </a:endParaRPr>
          </a:p>
        </p:txBody>
      </p:sp>
    </p:spTree>
    <p:extLst>
      <p:ext uri="{BB962C8B-B14F-4D97-AF65-F5344CB8AC3E}">
        <p14:creationId xmlns:p14="http://schemas.microsoft.com/office/powerpoint/2010/main" val="3089207096"/>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679DA5-9467-401C-9996-DC7D492E7905}" type="datetimeFigureOut">
              <a:rPr lang="en-US" smtClean="0"/>
              <a:t>6/10/2023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83E28D-8430-4E3B-A010-41DB39AB2C88}" type="slidenum">
              <a:rPr lang="en-US" smtClean="0"/>
              <a:t>‹#›</a:t>
            </a:fld>
            <a:endParaRPr lang="en-US"/>
          </a:p>
        </p:txBody>
      </p:sp>
    </p:spTree>
    <p:extLst>
      <p:ext uri="{BB962C8B-B14F-4D97-AF65-F5344CB8AC3E}">
        <p14:creationId xmlns:p14="http://schemas.microsoft.com/office/powerpoint/2010/main" val="38648423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defRPr/>
            </a:pPr>
            <a:fld id="{3FD259CE-4E69-4769-88CF-588A0A5EE5D7}" type="datetimeFigureOut">
              <a:rPr lang="en-US" smtClean="0">
                <a:solidFill>
                  <a:srgbClr val="04617B">
                    <a:shade val="90000"/>
                  </a:srgbClr>
                </a:solidFill>
              </a:rPr>
              <a:pPr defTabSz="685800">
                <a:defRPr/>
              </a:pPr>
              <a:t>6/10/2023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pPr defTabSz="685800">
              <a:defRPr/>
            </a:pPr>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pPr defTabSz="685800">
              <a:defRPr/>
            </a:pPr>
            <a:fld id="{9274BF47-DC85-4DA5-96B1-6E6B0317712F}" type="slidenum">
              <a:rPr lang="en-US" smtClean="0">
                <a:solidFill>
                  <a:srgbClr val="04617B">
                    <a:shade val="90000"/>
                  </a:srgbClr>
                </a:solidFill>
              </a:rPr>
              <a:pPr defTabSz="685800">
                <a:defRPr/>
              </a:pPr>
              <a:t>‹#›</a:t>
            </a:fld>
            <a:endParaRPr lang="en-US">
              <a:solidFill>
                <a:srgbClr val="04617B">
                  <a:shade val="90000"/>
                </a:srgbClr>
              </a:solidFill>
            </a:endParaRPr>
          </a:p>
        </p:txBody>
      </p:sp>
    </p:spTree>
    <p:extLst>
      <p:ext uri="{BB962C8B-B14F-4D97-AF65-F5344CB8AC3E}">
        <p14:creationId xmlns:p14="http://schemas.microsoft.com/office/powerpoint/2010/main" val="3736301872"/>
      </p:ext>
    </p:extLst>
  </p:cSld>
  <p:clrMapOvr>
    <a:masterClrMapping/>
  </p:clrMapOvr>
  <p:transition>
    <p:dissolv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defRPr/>
            </a:pPr>
            <a:fld id="{5520DEC7-670E-4A64-BF00-0D8C9EBCBBCC}" type="datetimeFigureOut">
              <a:rPr lang="en-US" smtClean="0">
                <a:solidFill>
                  <a:srgbClr val="04617B">
                    <a:shade val="90000"/>
                  </a:srgbClr>
                </a:solidFill>
              </a:rPr>
              <a:pPr defTabSz="685800">
                <a:defRPr/>
              </a:pPr>
              <a:t>6/10/2023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pPr defTabSz="685800">
              <a:defRPr/>
            </a:pP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pPr defTabSz="685800">
              <a:defRPr/>
            </a:pPr>
            <a:fld id="{797A115D-46D4-4984-A938-6969E4B83FF7}" type="slidenum">
              <a:rPr lang="en-US" smtClean="0">
                <a:solidFill>
                  <a:srgbClr val="04617B">
                    <a:shade val="90000"/>
                  </a:srgbClr>
                </a:solidFill>
              </a:rPr>
              <a:pPr defTabSz="685800">
                <a:defRPr/>
              </a:pPr>
              <a:t>‹#›</a:t>
            </a:fld>
            <a:endParaRPr lang="en-US">
              <a:solidFill>
                <a:srgbClr val="04617B">
                  <a:shade val="90000"/>
                </a:srgbClr>
              </a:solidFill>
            </a:endParaRPr>
          </a:p>
        </p:txBody>
      </p:sp>
    </p:spTree>
    <p:extLst>
      <p:ext uri="{BB962C8B-B14F-4D97-AF65-F5344CB8AC3E}">
        <p14:creationId xmlns:p14="http://schemas.microsoft.com/office/powerpoint/2010/main" val="2258755788"/>
      </p:ext>
    </p:extLst>
  </p:cSld>
  <p:clrMapOvr>
    <a:masterClrMapping/>
  </p:clrMapOvr>
  <p:transition>
    <p:dissolv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defRPr/>
            </a:pPr>
            <a:fld id="{529F4464-DBDC-4584-AEAB-14294BB84256}" type="datetimeFigureOut">
              <a:rPr lang="en-US" smtClean="0">
                <a:solidFill>
                  <a:srgbClr val="04617B">
                    <a:shade val="90000"/>
                  </a:srgbClr>
                </a:solidFill>
              </a:rPr>
              <a:pPr defTabSz="685800">
                <a:defRPr/>
              </a:pPr>
              <a:t>6/10/2023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pPr defTabSz="685800">
              <a:defRPr/>
            </a:pPr>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pPr defTabSz="685800">
              <a:defRPr/>
            </a:pPr>
            <a:fld id="{1B5D15A3-63E4-4888-8A73-06B3EBBB5099}" type="slidenum">
              <a:rPr lang="en-US" smtClean="0">
                <a:solidFill>
                  <a:srgbClr val="04617B">
                    <a:shade val="90000"/>
                  </a:srgbClr>
                </a:solidFill>
              </a:rPr>
              <a:pPr defTabSz="685800">
                <a:defRPr/>
              </a:pPr>
              <a:t>‹#›</a:t>
            </a:fld>
            <a:endParaRPr lang="en-US">
              <a:solidFill>
                <a:srgbClr val="04617B">
                  <a:shade val="90000"/>
                </a:srgbClr>
              </a:solidFill>
            </a:endParaRPr>
          </a:p>
        </p:txBody>
      </p:sp>
    </p:spTree>
    <p:extLst>
      <p:ext uri="{BB962C8B-B14F-4D97-AF65-F5344CB8AC3E}">
        <p14:creationId xmlns:p14="http://schemas.microsoft.com/office/powerpoint/2010/main" val="1173318872"/>
      </p:ext>
    </p:extLst>
  </p:cSld>
  <p:clrMapOvr>
    <a:masterClrMapping/>
  </p:clrMapOvr>
  <p:transition>
    <p:dissolv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defRPr/>
            </a:pPr>
            <a:fld id="{693B3623-35DD-437A-B38B-3F1B5FBBA414}" type="datetimeFigureOut">
              <a:rPr lang="en-US" smtClean="0">
                <a:solidFill>
                  <a:srgbClr val="04617B">
                    <a:shade val="90000"/>
                  </a:srgbClr>
                </a:solidFill>
              </a:rPr>
              <a:pPr defTabSz="685800">
                <a:defRPr/>
              </a:pPr>
              <a:t>6/10/2023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defTabSz="685800">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685800">
              <a:defRPr/>
            </a:pPr>
            <a:fld id="{D0365D49-C056-4D92-8443-6EB784685DCB}" type="slidenum">
              <a:rPr lang="en-US" smtClean="0">
                <a:solidFill>
                  <a:srgbClr val="04617B">
                    <a:shade val="90000"/>
                  </a:srgbClr>
                </a:solidFill>
              </a:rPr>
              <a:pPr defTabSz="685800">
                <a:defRPr/>
              </a:pPr>
              <a:t>‹#›</a:t>
            </a:fld>
            <a:endParaRPr lang="en-US">
              <a:solidFill>
                <a:srgbClr val="04617B">
                  <a:shade val="90000"/>
                </a:srgbClr>
              </a:solidFill>
            </a:endParaRPr>
          </a:p>
        </p:txBody>
      </p:sp>
    </p:spTree>
    <p:extLst>
      <p:ext uri="{BB962C8B-B14F-4D97-AF65-F5344CB8AC3E}">
        <p14:creationId xmlns:p14="http://schemas.microsoft.com/office/powerpoint/2010/main" val="2979716676"/>
      </p:ext>
    </p:extLst>
  </p:cSld>
  <p:clrMapOvr>
    <a:masterClrMapping/>
  </p:clrMapOvr>
  <p:transition>
    <p:dissolv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defRPr/>
            </a:pPr>
            <a:fld id="{7383EAF2-4421-495D-9CB3-4770D4BA2B1A}" type="datetimeFigureOut">
              <a:rPr lang="en-US" smtClean="0">
                <a:solidFill>
                  <a:srgbClr val="04617B">
                    <a:shade val="90000"/>
                  </a:srgbClr>
                </a:solidFill>
              </a:rPr>
              <a:pPr defTabSz="685800">
                <a:defRPr/>
              </a:pPr>
              <a:t>6/10/2023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defTabSz="685800">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685800">
              <a:defRPr/>
            </a:pPr>
            <a:fld id="{37A706FE-40C4-451E-A903-8BDEC1ADDE8F}" type="slidenum">
              <a:rPr lang="en-US" smtClean="0">
                <a:solidFill>
                  <a:srgbClr val="04617B">
                    <a:shade val="90000"/>
                  </a:srgbClr>
                </a:solidFill>
              </a:rPr>
              <a:pPr defTabSz="685800">
                <a:defRPr/>
              </a:pPr>
              <a:t>‹#›</a:t>
            </a:fld>
            <a:endParaRPr lang="en-US">
              <a:solidFill>
                <a:srgbClr val="04617B">
                  <a:shade val="90000"/>
                </a:srgbClr>
              </a:solidFill>
            </a:endParaRPr>
          </a:p>
        </p:txBody>
      </p:sp>
    </p:spTree>
    <p:extLst>
      <p:ext uri="{BB962C8B-B14F-4D97-AF65-F5344CB8AC3E}">
        <p14:creationId xmlns:p14="http://schemas.microsoft.com/office/powerpoint/2010/main" val="38093451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defRPr/>
            </a:pPr>
            <a:fld id="{B199A359-13E4-41E3-9AB1-8279550C8557}" type="datetimeFigureOut">
              <a:rPr lang="en-US" smtClean="0">
                <a:solidFill>
                  <a:srgbClr val="04617B">
                    <a:shade val="90000"/>
                  </a:srgbClr>
                </a:solidFill>
              </a:rPr>
              <a:pPr defTabSz="685800">
                <a:defRPr/>
              </a:pPr>
              <a:t>6/10/2023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defTabSz="685800">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685800">
              <a:defRPr/>
            </a:pPr>
            <a:fld id="{BB12A535-695E-4146-90DF-B684E181F8E4}" type="slidenum">
              <a:rPr lang="en-US" smtClean="0">
                <a:solidFill>
                  <a:srgbClr val="04617B">
                    <a:shade val="90000"/>
                  </a:srgbClr>
                </a:solidFill>
              </a:rPr>
              <a:pPr defTabSz="685800">
                <a:defRPr/>
              </a:pPr>
              <a:t>‹#›</a:t>
            </a:fld>
            <a:endParaRPr lang="en-US">
              <a:solidFill>
                <a:srgbClr val="04617B">
                  <a:shade val="90000"/>
                </a:srgbClr>
              </a:solidFill>
            </a:endParaRPr>
          </a:p>
        </p:txBody>
      </p:sp>
    </p:spTree>
    <p:extLst>
      <p:ext uri="{BB962C8B-B14F-4D97-AF65-F5344CB8AC3E}">
        <p14:creationId xmlns:p14="http://schemas.microsoft.com/office/powerpoint/2010/main" val="1029428152"/>
      </p:ext>
    </p:extLst>
  </p:cSld>
  <p:clrMapOvr>
    <a:masterClrMapping/>
  </p:clrMapOvr>
  <p:transition>
    <p:dissolv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defRPr/>
            </a:pPr>
            <a:fld id="{3B73D0C5-9F42-41ED-88A4-0E278FA7774B}" type="datetimeFigureOut">
              <a:rPr lang="en-US" smtClean="0">
                <a:solidFill>
                  <a:srgbClr val="04617B">
                    <a:shade val="90000"/>
                  </a:srgbClr>
                </a:solidFill>
              </a:rPr>
              <a:pPr defTabSz="685800">
                <a:defRPr/>
              </a:pPr>
              <a:t>6/10/2023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defTabSz="685800">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685800">
              <a:defRPr/>
            </a:pPr>
            <a:fld id="{0670CCF2-3A69-43C3-AF92-1D0D5D42649A}" type="slidenum">
              <a:rPr lang="en-US" smtClean="0">
                <a:solidFill>
                  <a:srgbClr val="04617B">
                    <a:shade val="90000"/>
                  </a:srgbClr>
                </a:solidFill>
              </a:rPr>
              <a:pPr defTabSz="685800">
                <a:defRPr/>
              </a:pPr>
              <a:t>‹#›</a:t>
            </a:fld>
            <a:endParaRPr lang="en-US">
              <a:solidFill>
                <a:srgbClr val="04617B">
                  <a:shade val="90000"/>
                </a:srgbClr>
              </a:solidFill>
            </a:endParaRPr>
          </a:p>
        </p:txBody>
      </p:sp>
    </p:spTree>
    <p:extLst>
      <p:ext uri="{BB962C8B-B14F-4D97-AF65-F5344CB8AC3E}">
        <p14:creationId xmlns:p14="http://schemas.microsoft.com/office/powerpoint/2010/main" val="3755987999"/>
      </p:ext>
    </p:extLst>
  </p:cSld>
  <p:clrMapOvr>
    <a:masterClrMapping/>
  </p:clrMapOvr>
  <p:transition>
    <p:dissolv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4C405C-ED4C-45E1-8D72-D57302449F70}" type="datetimeFigureOut">
              <a:rPr lang="en-US" smtClean="0"/>
              <a:t>6/10/2023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EF8F0A3E-0E01-48DE-A42F-5C13969AC909}" type="slidenum">
              <a:rPr lang="en-US" smtClean="0"/>
              <a:t>‹#›</a:t>
            </a:fld>
            <a:endParaRPr lang="en-US"/>
          </a:p>
        </p:txBody>
      </p:sp>
    </p:spTree>
    <p:extLst>
      <p:ext uri="{BB962C8B-B14F-4D97-AF65-F5344CB8AC3E}">
        <p14:creationId xmlns:p14="http://schemas.microsoft.com/office/powerpoint/2010/main" val="17895924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4C405C-ED4C-45E1-8D72-D57302449F70}" type="datetimeFigureOut">
              <a:rPr lang="en-US" smtClean="0"/>
              <a:t>6/10/2023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F8F0A3E-0E01-48DE-A42F-5C13969AC909}" type="slidenum">
              <a:rPr lang="en-US" smtClean="0"/>
              <a:t>‹#›</a:t>
            </a:fld>
            <a:endParaRPr lang="en-US"/>
          </a:p>
        </p:txBody>
      </p:sp>
    </p:spTree>
    <p:extLst>
      <p:ext uri="{BB962C8B-B14F-4D97-AF65-F5344CB8AC3E}">
        <p14:creationId xmlns:p14="http://schemas.microsoft.com/office/powerpoint/2010/main" val="14514684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4C405C-ED4C-45E1-8D72-D57302449F70}" type="datetimeFigureOut">
              <a:rPr lang="en-US" smtClean="0"/>
              <a:t>6/10/2023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F8F0A3E-0E01-48DE-A42F-5C13969AC909}" type="slidenum">
              <a:rPr lang="en-US" smtClean="0"/>
              <a:t>‹#›</a:t>
            </a:fld>
            <a:endParaRPr lang="en-US"/>
          </a:p>
        </p:txBody>
      </p:sp>
    </p:spTree>
    <p:extLst>
      <p:ext uri="{BB962C8B-B14F-4D97-AF65-F5344CB8AC3E}">
        <p14:creationId xmlns:p14="http://schemas.microsoft.com/office/powerpoint/2010/main" val="936262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679DA5-9467-401C-9996-DC7D492E7905}" type="datetimeFigureOut">
              <a:rPr lang="en-US" smtClean="0"/>
              <a:t>6/10/2023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83E28D-8430-4E3B-A010-41DB39AB2C88}" type="slidenum">
              <a:rPr lang="en-US" smtClean="0"/>
              <a:t>‹#›</a:t>
            </a:fld>
            <a:endParaRPr lang="en-US"/>
          </a:p>
        </p:txBody>
      </p:sp>
    </p:spTree>
    <p:extLst>
      <p:ext uri="{BB962C8B-B14F-4D97-AF65-F5344CB8AC3E}">
        <p14:creationId xmlns:p14="http://schemas.microsoft.com/office/powerpoint/2010/main" val="755649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4C405C-ED4C-45E1-8D72-D57302449F70}" type="datetimeFigureOut">
              <a:rPr lang="en-US" smtClean="0"/>
              <a:t>6/10/2023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EF8F0A3E-0E01-48DE-A42F-5C13969AC909}" type="slidenum">
              <a:rPr lang="en-US" smtClean="0"/>
              <a:t>‹#›</a:t>
            </a:fld>
            <a:endParaRPr lang="en-US"/>
          </a:p>
        </p:txBody>
      </p:sp>
    </p:spTree>
    <p:extLst>
      <p:ext uri="{BB962C8B-B14F-4D97-AF65-F5344CB8AC3E}">
        <p14:creationId xmlns:p14="http://schemas.microsoft.com/office/powerpoint/2010/main" val="27967923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4C405C-ED4C-45E1-8D72-D57302449F70}" type="datetimeFigureOut">
              <a:rPr lang="en-US" smtClean="0"/>
              <a:t>6/10/2023</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EF8F0A3E-0E01-48DE-A42F-5C13969AC909}" type="slidenum">
              <a:rPr lang="en-US" smtClean="0"/>
              <a:t>‹#›</a:t>
            </a:fld>
            <a:endParaRPr lang="en-US"/>
          </a:p>
        </p:txBody>
      </p:sp>
    </p:spTree>
    <p:extLst>
      <p:ext uri="{BB962C8B-B14F-4D97-AF65-F5344CB8AC3E}">
        <p14:creationId xmlns:p14="http://schemas.microsoft.com/office/powerpoint/2010/main" val="16857443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4C405C-ED4C-45E1-8D72-D57302449F70}" type="datetimeFigureOut">
              <a:rPr lang="en-US" smtClean="0"/>
              <a:t>6/10/2023</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F8F0A3E-0E01-48DE-A42F-5C13969AC909}" type="slidenum">
              <a:rPr lang="en-US" smtClean="0"/>
              <a:t>‹#›</a:t>
            </a:fld>
            <a:endParaRPr lang="en-US"/>
          </a:p>
        </p:txBody>
      </p:sp>
    </p:spTree>
    <p:extLst>
      <p:ext uri="{BB962C8B-B14F-4D97-AF65-F5344CB8AC3E}">
        <p14:creationId xmlns:p14="http://schemas.microsoft.com/office/powerpoint/2010/main" val="27745843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4C405C-ED4C-45E1-8D72-D57302449F70}" type="datetimeFigureOut">
              <a:rPr lang="en-US" smtClean="0"/>
              <a:t>6/10/2023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F8F0A3E-0E01-48DE-A42F-5C13969AC909}" type="slidenum">
              <a:rPr lang="en-US" smtClean="0"/>
              <a:t>‹#›</a:t>
            </a:fld>
            <a:endParaRPr lang="en-US"/>
          </a:p>
        </p:txBody>
      </p:sp>
    </p:spTree>
    <p:extLst>
      <p:ext uri="{BB962C8B-B14F-4D97-AF65-F5344CB8AC3E}">
        <p14:creationId xmlns:p14="http://schemas.microsoft.com/office/powerpoint/2010/main" val="7054042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04C405C-ED4C-45E1-8D72-D57302449F70}" type="datetimeFigureOut">
              <a:rPr lang="en-US" smtClean="0"/>
              <a:t>6/10/2023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F8F0A3E-0E01-48DE-A42F-5C13969AC909}" type="slidenum">
              <a:rPr lang="en-US" smtClean="0"/>
              <a:t>‹#›</a:t>
            </a:fld>
            <a:endParaRPr lang="en-US"/>
          </a:p>
        </p:txBody>
      </p:sp>
    </p:spTree>
    <p:extLst>
      <p:ext uri="{BB962C8B-B14F-4D97-AF65-F5344CB8AC3E}">
        <p14:creationId xmlns:p14="http://schemas.microsoft.com/office/powerpoint/2010/main" val="17317060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04C405C-ED4C-45E1-8D72-D57302449F70}" type="datetimeFigureOut">
              <a:rPr lang="en-US" smtClean="0"/>
              <a:t>6/10/2023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F8F0A3E-0E01-48DE-A42F-5C13969AC909}" type="slidenum">
              <a:rPr lang="en-US" smtClean="0"/>
              <a:t>‹#›</a:t>
            </a:fld>
            <a:endParaRPr lang="en-US"/>
          </a:p>
        </p:txBody>
      </p:sp>
    </p:spTree>
    <p:extLst>
      <p:ext uri="{BB962C8B-B14F-4D97-AF65-F5344CB8AC3E}">
        <p14:creationId xmlns:p14="http://schemas.microsoft.com/office/powerpoint/2010/main" val="21915977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4C405C-ED4C-45E1-8D72-D57302449F70}" type="datetimeFigureOut">
              <a:rPr lang="en-US" smtClean="0"/>
              <a:t>6/10/2023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F8F0A3E-0E01-48DE-A42F-5C13969AC909}" type="slidenum">
              <a:rPr lang="en-US" smtClean="0"/>
              <a:t>‹#›</a:t>
            </a:fld>
            <a:endParaRPr lang="en-US"/>
          </a:p>
        </p:txBody>
      </p:sp>
    </p:spTree>
    <p:extLst>
      <p:ext uri="{BB962C8B-B14F-4D97-AF65-F5344CB8AC3E}">
        <p14:creationId xmlns:p14="http://schemas.microsoft.com/office/powerpoint/2010/main" val="23701063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4C405C-ED4C-45E1-8D72-D57302449F70}" type="datetimeFigureOut">
              <a:rPr lang="en-US" smtClean="0"/>
              <a:t>6/10/2023</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F8F0A3E-0E01-48DE-A42F-5C13969AC909}"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690841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04C405C-ED4C-45E1-8D72-D57302449F70}" type="datetimeFigureOut">
              <a:rPr lang="en-US" smtClean="0"/>
              <a:t>6/10/2023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F8F0A3E-0E01-48DE-A42F-5C13969AC909}" type="slidenum">
              <a:rPr lang="en-US" smtClean="0"/>
              <a:t>‹#›</a:t>
            </a:fld>
            <a:endParaRPr lang="en-US"/>
          </a:p>
        </p:txBody>
      </p:sp>
    </p:spTree>
    <p:extLst>
      <p:ext uri="{BB962C8B-B14F-4D97-AF65-F5344CB8AC3E}">
        <p14:creationId xmlns:p14="http://schemas.microsoft.com/office/powerpoint/2010/main" val="22815079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04C405C-ED4C-45E1-8D72-D57302449F70}" type="datetimeFigureOut">
              <a:rPr lang="en-US" smtClean="0"/>
              <a:t>6/10/2023</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F8F0A3E-0E01-48DE-A42F-5C13969AC909}"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6986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679DA5-9467-401C-9996-DC7D492E7905}" type="datetimeFigureOut">
              <a:rPr lang="en-US" smtClean="0"/>
              <a:t>6/10/2023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83E28D-8430-4E3B-A010-41DB39AB2C88}" type="slidenum">
              <a:rPr lang="en-US" smtClean="0"/>
              <a:t>‹#›</a:t>
            </a:fld>
            <a:endParaRPr lang="en-US"/>
          </a:p>
        </p:txBody>
      </p:sp>
    </p:spTree>
    <p:extLst>
      <p:ext uri="{BB962C8B-B14F-4D97-AF65-F5344CB8AC3E}">
        <p14:creationId xmlns:p14="http://schemas.microsoft.com/office/powerpoint/2010/main" val="2578068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04C405C-ED4C-45E1-8D72-D57302449F70}" type="datetimeFigureOut">
              <a:rPr lang="en-US" smtClean="0"/>
              <a:t>6/10/2023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F8F0A3E-0E01-48DE-A42F-5C13969AC909}" type="slidenum">
              <a:rPr lang="en-US" smtClean="0"/>
              <a:t>‹#›</a:t>
            </a:fld>
            <a:endParaRPr lang="en-US"/>
          </a:p>
        </p:txBody>
      </p:sp>
    </p:spTree>
    <p:extLst>
      <p:ext uri="{BB962C8B-B14F-4D97-AF65-F5344CB8AC3E}">
        <p14:creationId xmlns:p14="http://schemas.microsoft.com/office/powerpoint/2010/main" val="28631857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4C405C-ED4C-45E1-8D72-D57302449F70}" type="datetimeFigureOut">
              <a:rPr lang="en-US" smtClean="0"/>
              <a:t>6/10/2023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F8F0A3E-0E01-48DE-A42F-5C13969AC909}" type="slidenum">
              <a:rPr lang="en-US" smtClean="0"/>
              <a:t>‹#›</a:t>
            </a:fld>
            <a:endParaRPr lang="en-US"/>
          </a:p>
        </p:txBody>
      </p:sp>
    </p:spTree>
    <p:extLst>
      <p:ext uri="{BB962C8B-B14F-4D97-AF65-F5344CB8AC3E}">
        <p14:creationId xmlns:p14="http://schemas.microsoft.com/office/powerpoint/2010/main" val="1395542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4C405C-ED4C-45E1-8D72-D57302449F70}" type="datetimeFigureOut">
              <a:rPr lang="en-US" smtClean="0"/>
              <a:t>6/10/2023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F8F0A3E-0E01-48DE-A42F-5C13969AC909}" type="slidenum">
              <a:rPr lang="en-US" smtClean="0"/>
              <a:t>‹#›</a:t>
            </a:fld>
            <a:endParaRPr lang="en-US"/>
          </a:p>
        </p:txBody>
      </p:sp>
    </p:spTree>
    <p:extLst>
      <p:ext uri="{BB962C8B-B14F-4D97-AF65-F5344CB8AC3E}">
        <p14:creationId xmlns:p14="http://schemas.microsoft.com/office/powerpoint/2010/main" val="697678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914378">
              <a:buClr>
                <a:srgbClr val="000000"/>
              </a:buClr>
              <a:defRPr/>
            </a:pPr>
            <a:fld id="{4AAD347D-5ACD-4C99-B74B-A9C85AD731AF}" type="datetimeFigureOut">
              <a:rPr lang="en-US" sz="1400" kern="0" smtClean="0">
                <a:solidFill>
                  <a:srgbClr val="000000"/>
                </a:solidFill>
                <a:cs typeface="Arial"/>
                <a:sym typeface="Arial"/>
              </a:rPr>
              <a:pPr defTabSz="914378">
                <a:buClr>
                  <a:srgbClr val="000000"/>
                </a:buClr>
                <a:defRPr/>
              </a:pPr>
              <a:t>6/10/2023</a:t>
            </a:fld>
            <a:endParaRPr lang="en-US" sz="1400" kern="0" dirty="0">
              <a:solidFill>
                <a:srgbClr val="000000"/>
              </a:solidFill>
              <a:cs typeface="Arial"/>
              <a:sym typeface="Arial"/>
            </a:endParaRPr>
          </a:p>
        </p:txBody>
      </p:sp>
      <p:sp>
        <p:nvSpPr>
          <p:cNvPr id="5" name="Footer Placeholder 4"/>
          <p:cNvSpPr>
            <a:spLocks noGrp="1"/>
          </p:cNvSpPr>
          <p:nvPr>
            <p:ph type="ftr" sz="quarter" idx="11"/>
          </p:nvPr>
        </p:nvSpPr>
        <p:spPr/>
        <p:txBody>
          <a:bodyPr/>
          <a:lstStyle/>
          <a:p>
            <a:pPr defTabSz="914378">
              <a:buClr>
                <a:srgbClr val="000000"/>
              </a:buClr>
              <a:defRPr/>
            </a:pPr>
            <a:endParaRPr lang="en-US" sz="1400" kern="0" dirty="0">
              <a:solidFill>
                <a:srgbClr val="000000"/>
              </a:solidFill>
              <a:cs typeface="Arial"/>
              <a:sym typeface="Arial"/>
            </a:endParaRP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pPr defTabSz="914378">
              <a:buClr>
                <a:srgbClr val="000000"/>
              </a:buClr>
              <a:defRPr/>
            </a:pPr>
            <a:fld id="{D57F1E4F-1CFF-5643-939E-02111984F565}" type="slidenum">
              <a:rPr lang="en-US" kern="0" smtClean="0">
                <a:solidFill>
                  <a:srgbClr val="7F8B91"/>
                </a:solidFill>
              </a:rPr>
              <a:pPr defTabSz="914378">
                <a:buClr>
                  <a:srgbClr val="000000"/>
                </a:buClr>
                <a:defRPr/>
              </a:pPr>
              <a:t>‹#›</a:t>
            </a:fld>
            <a:endParaRPr lang="en-US" kern="0" dirty="0">
              <a:solidFill>
                <a:srgbClr val="7F8B91"/>
              </a:solidFill>
            </a:endParaRPr>
          </a:p>
        </p:txBody>
      </p:sp>
    </p:spTree>
    <p:extLst>
      <p:ext uri="{BB962C8B-B14F-4D97-AF65-F5344CB8AC3E}">
        <p14:creationId xmlns:p14="http://schemas.microsoft.com/office/powerpoint/2010/main" val="16724073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914378">
              <a:buClr>
                <a:srgbClr val="000000"/>
              </a:buClr>
              <a:defRPr/>
            </a:pPr>
            <a:fld id="{AA0A8292-B9A3-4487-BBC0-12E7E908F097}" type="datetimeFigureOut">
              <a:rPr lang="en-US" sz="1400" kern="0" smtClean="0">
                <a:solidFill>
                  <a:srgbClr val="000000"/>
                </a:solidFill>
                <a:cs typeface="Arial"/>
                <a:sym typeface="Arial"/>
              </a:rPr>
              <a:pPr defTabSz="914378">
                <a:buClr>
                  <a:srgbClr val="000000"/>
                </a:buClr>
                <a:defRPr/>
              </a:pPr>
              <a:t>6/10/2023</a:t>
            </a:fld>
            <a:endParaRPr lang="en-US" sz="1400" kern="0">
              <a:solidFill>
                <a:srgbClr val="000000"/>
              </a:solidFill>
              <a:cs typeface="Arial"/>
              <a:sym typeface="Arial"/>
            </a:endParaRPr>
          </a:p>
        </p:txBody>
      </p:sp>
      <p:sp>
        <p:nvSpPr>
          <p:cNvPr id="5" name="Footer Placeholder 4"/>
          <p:cNvSpPr>
            <a:spLocks noGrp="1"/>
          </p:cNvSpPr>
          <p:nvPr>
            <p:ph type="ftr" sz="quarter" idx="11"/>
          </p:nvPr>
        </p:nvSpPr>
        <p:spPr/>
        <p:txBody>
          <a:bodyPr/>
          <a:lstStyle/>
          <a:p>
            <a:pPr defTabSz="914378">
              <a:buClr>
                <a:srgbClr val="000000"/>
              </a:buClr>
              <a:defRPr/>
            </a:pPr>
            <a:endParaRPr lang="en-US" sz="1400" kern="0">
              <a:solidFill>
                <a:srgbClr val="000000"/>
              </a:solidFill>
              <a:cs typeface="Arial"/>
              <a:sym typeface="Aria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defTabSz="914378">
              <a:buClr>
                <a:srgbClr val="000000"/>
              </a:buClr>
              <a:defRPr/>
            </a:pPr>
            <a:fld id="{9DADC6BF-1A17-4638-9571-BFCC56974BB0}" type="slidenum">
              <a:rPr lang="en-US" kern="0" smtClean="0">
                <a:solidFill>
                  <a:srgbClr val="7F8B91"/>
                </a:solidFill>
              </a:rPr>
              <a:pPr defTabSz="914378">
                <a:buClr>
                  <a:srgbClr val="000000"/>
                </a:buClr>
                <a:defRPr/>
              </a:pPr>
              <a:t>‹#›</a:t>
            </a:fld>
            <a:endParaRPr lang="en-US" kern="0">
              <a:solidFill>
                <a:srgbClr val="7F8B91"/>
              </a:solidFill>
            </a:endParaRPr>
          </a:p>
        </p:txBody>
      </p:sp>
    </p:spTree>
    <p:extLst>
      <p:ext uri="{BB962C8B-B14F-4D97-AF65-F5344CB8AC3E}">
        <p14:creationId xmlns:p14="http://schemas.microsoft.com/office/powerpoint/2010/main" val="4972637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defRPr/>
            </a:pPr>
            <a:fld id="{FB16BD06-8AC7-47E2-9AAC-DDA26A793413}" type="datetimeFigureOut">
              <a:rPr lang="en-US" smtClean="0">
                <a:solidFill>
                  <a:prstClr val="black">
                    <a:tint val="75000"/>
                  </a:prstClr>
                </a:solidFill>
              </a:rPr>
              <a:pPr defTabSz="685800">
                <a:def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pPr defTabSz="685800">
              <a:defRPr/>
            </a:pPr>
            <a:fld id="{FEFB27DF-00E0-4B9D-9BF8-56833B387E64}" type="slidenum">
              <a:rPr lang="en-US" smtClean="0"/>
              <a:pPr defTabSz="685800">
                <a:defRPr/>
              </a:pPr>
              <a:t>‹#›</a:t>
            </a:fld>
            <a:endParaRPr lang="en-US"/>
          </a:p>
        </p:txBody>
      </p:sp>
    </p:spTree>
    <p:extLst>
      <p:ext uri="{BB962C8B-B14F-4D97-AF65-F5344CB8AC3E}">
        <p14:creationId xmlns:p14="http://schemas.microsoft.com/office/powerpoint/2010/main" val="423440570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685800">
              <a:defRPr/>
            </a:pPr>
            <a:fld id="{FB16BD06-8AC7-47E2-9AAC-DDA26A793413}" type="datetimeFigureOut">
              <a:rPr lang="en-US" smtClean="0">
                <a:solidFill>
                  <a:prstClr val="black">
                    <a:tint val="75000"/>
                  </a:prstClr>
                </a:solidFill>
              </a:rPr>
              <a:pPr defTabSz="685800">
                <a:defRPr/>
              </a:pPr>
              <a:t>6/10/2023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pPr defTabSz="685800">
              <a:defRPr/>
            </a:pPr>
            <a:fld id="{FEFB27DF-00E0-4B9D-9BF8-56833B387E64}" type="slidenum">
              <a:rPr lang="en-US" smtClean="0"/>
              <a:pPr defTabSz="685800">
                <a:defRPr/>
              </a:pPr>
              <a:t>‹#›</a:t>
            </a:fld>
            <a:endParaRPr lang="en-US"/>
          </a:p>
        </p:txBody>
      </p:sp>
    </p:spTree>
    <p:extLst>
      <p:ext uri="{BB962C8B-B14F-4D97-AF65-F5344CB8AC3E}">
        <p14:creationId xmlns:p14="http://schemas.microsoft.com/office/powerpoint/2010/main" val="17415231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685800">
              <a:defRPr/>
            </a:pPr>
            <a:fld id="{FB16BD06-8AC7-47E2-9AAC-DDA26A793413}" type="datetimeFigureOut">
              <a:rPr lang="en-US" smtClean="0">
                <a:solidFill>
                  <a:prstClr val="black">
                    <a:tint val="75000"/>
                  </a:prstClr>
                </a:solidFill>
              </a:rPr>
              <a:pPr defTabSz="685800">
                <a:defRPr/>
              </a:pPr>
              <a:t>6/10/2023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pPr defTabSz="685800">
              <a:defRPr/>
            </a:pPr>
            <a:fld id="{FEFB27DF-00E0-4B9D-9BF8-56833B387E64}" type="slidenum">
              <a:rPr lang="en-US" smtClean="0"/>
              <a:pPr defTabSz="685800">
                <a:defRPr/>
              </a:pPr>
              <a:t>‹#›</a:t>
            </a:fld>
            <a:endParaRPr lang="en-US"/>
          </a:p>
        </p:txBody>
      </p:sp>
    </p:spTree>
    <p:extLst>
      <p:ext uri="{BB962C8B-B14F-4D97-AF65-F5344CB8AC3E}">
        <p14:creationId xmlns:p14="http://schemas.microsoft.com/office/powerpoint/2010/main" val="10074993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685800">
              <a:defRPr/>
            </a:pPr>
            <a:fld id="{FB16BD06-8AC7-47E2-9AAC-DDA26A793413}" type="datetimeFigureOut">
              <a:rPr lang="en-US" smtClean="0">
                <a:solidFill>
                  <a:prstClr val="black">
                    <a:tint val="75000"/>
                  </a:prstClr>
                </a:solidFill>
              </a:rPr>
              <a:pPr defTabSz="685800">
                <a:defRPr/>
              </a:pPr>
              <a:t>6/10/2023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defTabSz="685800">
              <a:defRPr/>
            </a:pPr>
            <a:fld id="{FEFB27DF-00E0-4B9D-9BF8-56833B387E64}" type="slidenum">
              <a:rPr lang="en-US" smtClean="0"/>
              <a:pPr defTabSz="685800">
                <a:defRPr/>
              </a:pPr>
              <a:t>‹#›</a:t>
            </a:fld>
            <a:endParaRPr lang="en-US"/>
          </a:p>
        </p:txBody>
      </p:sp>
    </p:spTree>
    <p:extLst>
      <p:ext uri="{BB962C8B-B14F-4D97-AF65-F5344CB8AC3E}">
        <p14:creationId xmlns:p14="http://schemas.microsoft.com/office/powerpoint/2010/main" val="29778418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defRPr/>
            </a:pPr>
            <a:fld id="{FB16BD06-8AC7-47E2-9AAC-DDA26A793413}" type="datetimeFigureOut">
              <a:rPr lang="en-US" smtClean="0">
                <a:solidFill>
                  <a:prstClr val="black">
                    <a:tint val="75000"/>
                  </a:prstClr>
                </a:solidFill>
              </a:rPr>
              <a:pPr defTabSz="685800">
                <a:defRPr/>
              </a:pPr>
              <a:t>6/10/2023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defTabSz="685800">
              <a:defRPr/>
            </a:pPr>
            <a:fld id="{FEFB27DF-00E0-4B9D-9BF8-56833B387E64}" type="slidenum">
              <a:rPr lang="en-US" smtClean="0"/>
              <a:pPr defTabSz="685800">
                <a:defRPr/>
              </a:pPr>
              <a:t>‹#›</a:t>
            </a:fld>
            <a:endParaRPr lang="en-US"/>
          </a:p>
        </p:txBody>
      </p:sp>
    </p:spTree>
    <p:extLst>
      <p:ext uri="{BB962C8B-B14F-4D97-AF65-F5344CB8AC3E}">
        <p14:creationId xmlns:p14="http://schemas.microsoft.com/office/powerpoint/2010/main" val="1869038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679DA5-9467-401C-9996-DC7D492E7905}" type="datetimeFigureOut">
              <a:rPr lang="en-US" smtClean="0"/>
              <a:t>6/10/2023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83E28D-8430-4E3B-A010-41DB39AB2C88}" type="slidenum">
              <a:rPr lang="en-US" smtClean="0"/>
              <a:t>‹#›</a:t>
            </a:fld>
            <a:endParaRPr lang="en-US"/>
          </a:p>
        </p:txBody>
      </p:sp>
    </p:spTree>
    <p:extLst>
      <p:ext uri="{BB962C8B-B14F-4D97-AF65-F5344CB8AC3E}">
        <p14:creationId xmlns:p14="http://schemas.microsoft.com/office/powerpoint/2010/main" val="266111219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defTabSz="685800">
              <a:defRPr/>
            </a:pPr>
            <a:fld id="{FB16BD06-8AC7-47E2-9AAC-DDA26A793413}" type="datetimeFigureOut">
              <a:rPr lang="en-US" smtClean="0">
                <a:solidFill>
                  <a:prstClr val="black">
                    <a:tint val="75000"/>
                  </a:prstClr>
                </a:solidFill>
              </a:rPr>
              <a:pPr defTabSz="685800">
                <a:defRPr/>
              </a:pPr>
              <a:t>6/10/2023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defTabSz="685800">
              <a:defRPr/>
            </a:pPr>
            <a:fld id="{FEFB27DF-00E0-4B9D-9BF8-56833B387E64}" type="slidenum">
              <a:rPr lang="en-US" smtClean="0"/>
              <a:pPr defTabSz="685800">
                <a:defRPr/>
              </a:pPr>
              <a:t>‹#›</a:t>
            </a:fld>
            <a:endParaRPr lang="en-US"/>
          </a:p>
        </p:txBody>
      </p:sp>
    </p:spTree>
    <p:extLst>
      <p:ext uri="{BB962C8B-B14F-4D97-AF65-F5344CB8AC3E}">
        <p14:creationId xmlns:p14="http://schemas.microsoft.com/office/powerpoint/2010/main" val="15217643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defTabSz="685800">
              <a:defRPr/>
            </a:pPr>
            <a:fld id="{FB16BD06-8AC7-47E2-9AAC-DDA26A793413}" type="datetimeFigureOut">
              <a:rPr lang="en-US" smtClean="0">
                <a:solidFill>
                  <a:prstClr val="black">
                    <a:tint val="75000"/>
                  </a:prstClr>
                </a:solidFill>
              </a:rPr>
              <a:pPr defTabSz="685800">
                <a:defRPr/>
              </a:pPr>
              <a:t>6/10/2023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pPr defTabSz="685800">
              <a:defRPr/>
            </a:pPr>
            <a:fld id="{FEFB27DF-00E0-4B9D-9BF8-56833B387E64}" type="slidenum">
              <a:rPr lang="en-US" smtClean="0"/>
              <a:pPr defTabSz="685800">
                <a:defRPr/>
              </a:pPr>
              <a:t>‹#›</a:t>
            </a:fld>
            <a:endParaRPr lang="en-US"/>
          </a:p>
        </p:txBody>
      </p:sp>
    </p:spTree>
    <p:extLst>
      <p:ext uri="{BB962C8B-B14F-4D97-AF65-F5344CB8AC3E}">
        <p14:creationId xmlns:p14="http://schemas.microsoft.com/office/powerpoint/2010/main" val="2164921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defRPr/>
            </a:pPr>
            <a:fld id="{B61BEF0D-F0BB-DE4B-95CE-6DB70DBA9567}" type="datetimeFigureOut">
              <a:rPr lang="en-US" smtClean="0">
                <a:solidFill>
                  <a:prstClr val="black">
                    <a:tint val="75000"/>
                  </a:prstClr>
                </a:solidFill>
              </a:rPr>
              <a:pPr defTabSz="685800">
                <a:defRPr/>
              </a:pPr>
              <a:t>6/10/2023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pPr defTabSz="914378">
              <a:buClr>
                <a:srgbClr val="000000"/>
              </a:buClr>
              <a:defRPr/>
            </a:pPr>
            <a:fld id="{00000000-1234-1234-1234-123412341234}" type="slidenum">
              <a:rPr lang="en" kern="0" smtClean="0">
                <a:solidFill>
                  <a:srgbClr val="7F8B91"/>
                </a:solidFill>
              </a:rPr>
              <a:pPr defTabSz="914378">
                <a:buClr>
                  <a:srgbClr val="000000"/>
                </a:buClr>
                <a:defRPr/>
              </a:pPr>
              <a:t>‹#›</a:t>
            </a:fld>
            <a:endParaRPr lang="en" kern="0">
              <a:solidFill>
                <a:srgbClr val="7F8B91"/>
              </a:solidFill>
            </a:endParaRPr>
          </a:p>
        </p:txBody>
      </p:sp>
    </p:spTree>
    <p:extLst>
      <p:ext uri="{BB962C8B-B14F-4D97-AF65-F5344CB8AC3E}">
        <p14:creationId xmlns:p14="http://schemas.microsoft.com/office/powerpoint/2010/main" val="3674105256"/>
      </p:ext>
    </p:extLst>
  </p:cSld>
  <p:clrMapOvr>
    <a:masterClrMapping/>
  </p:clrMapOvr>
  <p:hf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defRPr/>
            </a:pPr>
            <a:fld id="{B61BEF0D-F0BB-DE4B-95CE-6DB70DBA9567}" type="datetimeFigureOut">
              <a:rPr lang="en-US" smtClean="0">
                <a:solidFill>
                  <a:prstClr val="black">
                    <a:tint val="75000"/>
                  </a:prstClr>
                </a:solidFill>
              </a:rPr>
              <a:pPr defTabSz="685800">
                <a:defRPr/>
              </a:pPr>
              <a:t>6/10/2023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US" dirty="0">
              <a:solidFill>
                <a:prstClr val="black">
                  <a:tint val="75000"/>
                </a:prstClr>
              </a:solidFill>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pPr defTabSz="914378">
              <a:buClr>
                <a:srgbClr val="000000"/>
              </a:buClr>
              <a:defRPr/>
            </a:pPr>
            <a:fld id="{00000000-1234-1234-1234-123412341234}" type="slidenum">
              <a:rPr lang="en" kern="0" smtClean="0">
                <a:solidFill>
                  <a:srgbClr val="7F8B91"/>
                </a:solidFill>
              </a:rPr>
              <a:pPr defTabSz="914378">
                <a:buClr>
                  <a:srgbClr val="000000"/>
                </a:buClr>
                <a:defRPr/>
              </a:pPr>
              <a:t>‹#›</a:t>
            </a:fld>
            <a:endParaRPr lang="en" kern="0">
              <a:solidFill>
                <a:srgbClr val="7F8B91"/>
              </a:solidFill>
            </a:endParaRPr>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2422313935"/>
      </p:ext>
    </p:extLst>
  </p:cSld>
  <p:clrMapOvr>
    <a:masterClrMapping/>
  </p:clrMapOvr>
  <p:hf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pPr defTabSz="685800">
              <a:defRPr/>
            </a:pPr>
            <a:fld id="{B61BEF0D-F0BB-DE4B-95CE-6DB70DBA9567}" type="datetimeFigureOut">
              <a:rPr lang="en-US" smtClean="0">
                <a:solidFill>
                  <a:prstClr val="black">
                    <a:tint val="75000"/>
                  </a:prstClr>
                </a:solidFill>
              </a:rPr>
              <a:pPr defTabSz="685800">
                <a:defRPr/>
              </a:pPr>
              <a:t>6/10/2023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800">
              <a:defRPr/>
            </a:pPr>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pPr defTabSz="914378">
              <a:buClr>
                <a:srgbClr val="000000"/>
              </a:buClr>
              <a:defRPr/>
            </a:pPr>
            <a:fld id="{00000000-1234-1234-1234-123412341234}" type="slidenum">
              <a:rPr lang="en" kern="0" smtClean="0">
                <a:solidFill>
                  <a:srgbClr val="7F8B91"/>
                </a:solidFill>
              </a:rPr>
              <a:pPr defTabSz="914378">
                <a:buClr>
                  <a:srgbClr val="000000"/>
                </a:buClr>
                <a:defRPr/>
              </a:pPr>
              <a:t>‹#›</a:t>
            </a:fld>
            <a:endParaRPr lang="en" kern="0">
              <a:solidFill>
                <a:srgbClr val="7F8B91"/>
              </a:solidFill>
            </a:endParaRPr>
          </a:p>
        </p:txBody>
      </p:sp>
    </p:spTree>
    <p:extLst>
      <p:ext uri="{BB962C8B-B14F-4D97-AF65-F5344CB8AC3E}">
        <p14:creationId xmlns:p14="http://schemas.microsoft.com/office/powerpoint/2010/main" val="1642663840"/>
      </p:ext>
    </p:extLst>
  </p:cSld>
  <p:clrMapOvr>
    <a:masterClrMapping/>
  </p:clrMapOvr>
  <p:hf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pPr defTabSz="685800">
              <a:defRPr/>
            </a:pPr>
            <a:fld id="{B61BEF0D-F0BB-DE4B-95CE-6DB70DBA9567}" type="datetimeFigureOut">
              <a:rPr lang="en-US" smtClean="0">
                <a:solidFill>
                  <a:prstClr val="black">
                    <a:tint val="75000"/>
                  </a:prstClr>
                </a:solidFill>
              </a:rPr>
              <a:pPr defTabSz="685800">
                <a:defRPr/>
              </a:pPr>
              <a:t>6/10/2023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800">
              <a:defRPr/>
            </a:pPr>
            <a:endParaRPr lang="en-US" dirty="0">
              <a:solidFill>
                <a:prstClr val="black">
                  <a:tint val="75000"/>
                </a:prstClr>
              </a:solidFill>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pPr defTabSz="914378">
              <a:buClr>
                <a:srgbClr val="000000"/>
              </a:buClr>
              <a:defRPr/>
            </a:pPr>
            <a:fld id="{00000000-1234-1234-1234-123412341234}" type="slidenum">
              <a:rPr lang="en" kern="0" smtClean="0">
                <a:solidFill>
                  <a:srgbClr val="7F8B91"/>
                </a:solidFill>
              </a:rPr>
              <a:pPr defTabSz="914378">
                <a:buClr>
                  <a:srgbClr val="000000"/>
                </a:buClr>
                <a:defRPr/>
              </a:pPr>
              <a:t>‹#›</a:t>
            </a:fld>
            <a:endParaRPr lang="en" kern="0">
              <a:solidFill>
                <a:srgbClr val="7F8B91"/>
              </a:solidFill>
            </a:endParaRPr>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858028558"/>
      </p:ext>
    </p:extLst>
  </p:cSld>
  <p:clrMapOvr>
    <a:masterClrMapping/>
  </p:clrMapOvr>
  <p:hf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pPr defTabSz="685800">
              <a:defRPr/>
            </a:pPr>
            <a:fld id="{B61BEF0D-F0BB-DE4B-95CE-6DB70DBA9567}" type="datetimeFigureOut">
              <a:rPr lang="en-US" smtClean="0">
                <a:solidFill>
                  <a:prstClr val="black">
                    <a:tint val="75000"/>
                  </a:prstClr>
                </a:solidFill>
              </a:rPr>
              <a:pPr defTabSz="685800">
                <a:defRPr/>
              </a:pPr>
              <a:t>6/10/2023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800">
              <a:defRPr/>
            </a:pPr>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pPr defTabSz="914378">
              <a:buClr>
                <a:srgbClr val="000000"/>
              </a:buClr>
              <a:defRPr/>
            </a:pPr>
            <a:fld id="{00000000-1234-1234-1234-123412341234}" type="slidenum">
              <a:rPr lang="en" kern="0" smtClean="0">
                <a:solidFill>
                  <a:srgbClr val="7F8B91"/>
                </a:solidFill>
              </a:rPr>
              <a:pPr defTabSz="914378">
                <a:buClr>
                  <a:srgbClr val="000000"/>
                </a:buClr>
                <a:defRPr/>
              </a:pPr>
              <a:t>‹#›</a:t>
            </a:fld>
            <a:endParaRPr lang="en" kern="0">
              <a:solidFill>
                <a:srgbClr val="7F8B91"/>
              </a:solidFill>
            </a:endParaRPr>
          </a:p>
        </p:txBody>
      </p:sp>
    </p:spTree>
    <p:extLst>
      <p:ext uri="{BB962C8B-B14F-4D97-AF65-F5344CB8AC3E}">
        <p14:creationId xmlns:p14="http://schemas.microsoft.com/office/powerpoint/2010/main" val="191876807"/>
      </p:ext>
    </p:extLst>
  </p:cSld>
  <p:clrMapOvr>
    <a:masterClrMapping/>
  </p:clrMapOvr>
  <p:hf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defRPr/>
            </a:pPr>
            <a:fld id="{FB16BD06-8AC7-47E2-9AAC-DDA26A793413}" type="datetimeFigureOut">
              <a:rPr lang="en-US" smtClean="0">
                <a:solidFill>
                  <a:prstClr val="black">
                    <a:tint val="75000"/>
                  </a:prstClr>
                </a:solidFill>
              </a:rPr>
              <a:pPr defTabSz="685800">
                <a:def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defTabSz="685800">
              <a:defRPr/>
            </a:pPr>
            <a:fld id="{FEFB27DF-00E0-4B9D-9BF8-56833B387E64}" type="slidenum">
              <a:rPr lang="en-US" smtClean="0"/>
              <a:pPr defTabSz="685800">
                <a:defRPr/>
              </a:pPr>
              <a:t>‹#›</a:t>
            </a:fld>
            <a:endParaRPr lang="en-US"/>
          </a:p>
        </p:txBody>
      </p:sp>
    </p:spTree>
    <p:extLst>
      <p:ext uri="{BB962C8B-B14F-4D97-AF65-F5344CB8AC3E}">
        <p14:creationId xmlns:p14="http://schemas.microsoft.com/office/powerpoint/2010/main" val="13435553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defRPr/>
            </a:pPr>
            <a:fld id="{FB16BD06-8AC7-47E2-9AAC-DDA26A793413}" type="datetimeFigureOut">
              <a:rPr lang="en-US" smtClean="0">
                <a:solidFill>
                  <a:prstClr val="black">
                    <a:tint val="75000"/>
                  </a:prstClr>
                </a:solidFill>
              </a:rPr>
              <a:pPr defTabSz="685800">
                <a:def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defTabSz="685800">
              <a:defRPr/>
            </a:pPr>
            <a:fld id="{FEFB27DF-00E0-4B9D-9BF8-56833B387E64}" type="slidenum">
              <a:rPr lang="en-US" smtClean="0"/>
              <a:pPr defTabSz="685800">
                <a:defRPr/>
              </a:pPr>
              <a:t>‹#›</a:t>
            </a:fld>
            <a:endParaRPr lang="en-US"/>
          </a:p>
        </p:txBody>
      </p:sp>
    </p:spTree>
    <p:extLst>
      <p:ext uri="{BB962C8B-B14F-4D97-AF65-F5344CB8AC3E}">
        <p14:creationId xmlns:p14="http://schemas.microsoft.com/office/powerpoint/2010/main" val="13260277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82"/>
        <p:cNvGrpSpPr/>
        <p:nvPr/>
      </p:nvGrpSpPr>
      <p:grpSpPr>
        <a:xfrm>
          <a:off x="0" y="0"/>
          <a:ext cx="0" cy="0"/>
          <a:chOff x="0" y="0"/>
          <a:chExt cx="0" cy="0"/>
        </a:xfrm>
      </p:grpSpPr>
      <p:sp>
        <p:nvSpPr>
          <p:cNvPr id="86" name="Google Shape;86;p7"/>
          <p:cNvSpPr txBox="1">
            <a:spLocks noGrp="1"/>
          </p:cNvSpPr>
          <p:nvPr>
            <p:ph type="title"/>
          </p:nvPr>
        </p:nvSpPr>
        <p:spPr>
          <a:xfrm>
            <a:off x="883375" y="911467"/>
            <a:ext cx="6426300" cy="5284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7" name="Google Shape;87;p7"/>
          <p:cNvSpPr txBox="1">
            <a:spLocks noGrp="1"/>
          </p:cNvSpPr>
          <p:nvPr>
            <p:ph type="body" idx="1"/>
          </p:nvPr>
        </p:nvSpPr>
        <p:spPr>
          <a:xfrm>
            <a:off x="1188175" y="2008467"/>
            <a:ext cx="3002700" cy="3682800"/>
          </a:xfrm>
          <a:prstGeom prst="rect">
            <a:avLst/>
          </a:prstGeom>
        </p:spPr>
        <p:txBody>
          <a:bodyPr spcFirstLastPara="1" wrap="square" lIns="0" tIns="0" rIns="0" bIns="0" anchor="t" anchorCtr="0">
            <a:noAutofit/>
          </a:bodyPr>
          <a:lstStyle>
            <a:lvl1pPr marL="457189" lvl="0" indent="-355591" rtl="0">
              <a:spcBef>
                <a:spcPts val="0"/>
              </a:spcBef>
              <a:spcAft>
                <a:spcPts val="0"/>
              </a:spcAft>
              <a:buSzPts val="2000"/>
              <a:buChar char="✗"/>
              <a:defRPr sz="2000"/>
            </a:lvl1pPr>
            <a:lvl2pPr marL="914378" lvl="1" indent="-355591" rtl="0">
              <a:spcBef>
                <a:spcPts val="1000"/>
              </a:spcBef>
              <a:spcAft>
                <a:spcPts val="0"/>
              </a:spcAft>
              <a:buSzPts val="2000"/>
              <a:buChar char="✗"/>
              <a:defRPr sz="2000"/>
            </a:lvl2pPr>
            <a:lvl3pPr marL="1371566" lvl="2" indent="-355591" rtl="0">
              <a:spcBef>
                <a:spcPts val="1000"/>
              </a:spcBef>
              <a:spcAft>
                <a:spcPts val="0"/>
              </a:spcAft>
              <a:buSzPts val="2000"/>
              <a:buChar char="■"/>
              <a:defRPr sz="2000"/>
            </a:lvl3pPr>
            <a:lvl4pPr marL="1828754" lvl="3" indent="-355591" rtl="0">
              <a:spcBef>
                <a:spcPts val="1000"/>
              </a:spcBef>
              <a:spcAft>
                <a:spcPts val="0"/>
              </a:spcAft>
              <a:buSzPts val="2000"/>
              <a:buChar char="●"/>
              <a:defRPr sz="2000"/>
            </a:lvl4pPr>
            <a:lvl5pPr marL="2285943" lvl="4" indent="-355591" rtl="0">
              <a:spcBef>
                <a:spcPts val="1000"/>
              </a:spcBef>
              <a:spcAft>
                <a:spcPts val="0"/>
              </a:spcAft>
              <a:buSzPts val="2000"/>
              <a:buChar char="○"/>
              <a:defRPr sz="2000"/>
            </a:lvl5pPr>
            <a:lvl6pPr marL="2743132" lvl="5" indent="-355591" rtl="0">
              <a:spcBef>
                <a:spcPts val="1000"/>
              </a:spcBef>
              <a:spcAft>
                <a:spcPts val="0"/>
              </a:spcAft>
              <a:buSzPts val="2000"/>
              <a:buChar char="■"/>
              <a:defRPr sz="2000"/>
            </a:lvl6pPr>
            <a:lvl7pPr marL="3200320" lvl="6" indent="-355591" rtl="0">
              <a:spcBef>
                <a:spcPts val="1000"/>
              </a:spcBef>
              <a:spcAft>
                <a:spcPts val="0"/>
              </a:spcAft>
              <a:buSzPts val="2000"/>
              <a:buChar char="●"/>
              <a:defRPr sz="2000"/>
            </a:lvl7pPr>
            <a:lvl8pPr marL="3657509" lvl="7" indent="-355591" rtl="0">
              <a:spcBef>
                <a:spcPts val="1000"/>
              </a:spcBef>
              <a:spcAft>
                <a:spcPts val="0"/>
              </a:spcAft>
              <a:buSzPts val="2000"/>
              <a:buChar char="○"/>
              <a:defRPr sz="2000"/>
            </a:lvl8pPr>
            <a:lvl9pPr marL="4114697" lvl="8" indent="-355591" rtl="0">
              <a:spcBef>
                <a:spcPts val="1000"/>
              </a:spcBef>
              <a:spcAft>
                <a:spcPts val="1000"/>
              </a:spcAft>
              <a:buSzPts val="2000"/>
              <a:buChar char="■"/>
              <a:defRPr sz="2000"/>
            </a:lvl9pPr>
          </a:lstStyle>
          <a:p>
            <a:endParaRPr/>
          </a:p>
        </p:txBody>
      </p:sp>
      <p:sp>
        <p:nvSpPr>
          <p:cNvPr id="88" name="Google Shape;88;p7"/>
          <p:cNvSpPr txBox="1">
            <a:spLocks noGrp="1"/>
          </p:cNvSpPr>
          <p:nvPr>
            <p:ph type="body" idx="2"/>
          </p:nvPr>
        </p:nvSpPr>
        <p:spPr>
          <a:xfrm>
            <a:off x="4611864" y="2008467"/>
            <a:ext cx="3002700" cy="3682800"/>
          </a:xfrm>
          <a:prstGeom prst="rect">
            <a:avLst/>
          </a:prstGeom>
        </p:spPr>
        <p:txBody>
          <a:bodyPr spcFirstLastPara="1" wrap="square" lIns="0" tIns="0" rIns="0" bIns="0" anchor="t" anchorCtr="0">
            <a:noAutofit/>
          </a:bodyPr>
          <a:lstStyle>
            <a:lvl1pPr marL="457189" lvl="0" indent="-355591" rtl="0">
              <a:spcBef>
                <a:spcPts val="0"/>
              </a:spcBef>
              <a:spcAft>
                <a:spcPts val="0"/>
              </a:spcAft>
              <a:buSzPts val="2000"/>
              <a:buChar char="✗"/>
              <a:defRPr sz="2000"/>
            </a:lvl1pPr>
            <a:lvl2pPr marL="914378" lvl="1" indent="-355591" rtl="0">
              <a:spcBef>
                <a:spcPts val="1000"/>
              </a:spcBef>
              <a:spcAft>
                <a:spcPts val="0"/>
              </a:spcAft>
              <a:buSzPts val="2000"/>
              <a:buChar char="✗"/>
              <a:defRPr sz="2000"/>
            </a:lvl2pPr>
            <a:lvl3pPr marL="1371566" lvl="2" indent="-355591" rtl="0">
              <a:spcBef>
                <a:spcPts val="1000"/>
              </a:spcBef>
              <a:spcAft>
                <a:spcPts val="0"/>
              </a:spcAft>
              <a:buSzPts val="2000"/>
              <a:buChar char="■"/>
              <a:defRPr sz="2000"/>
            </a:lvl3pPr>
            <a:lvl4pPr marL="1828754" lvl="3" indent="-355591" rtl="0">
              <a:spcBef>
                <a:spcPts val="1000"/>
              </a:spcBef>
              <a:spcAft>
                <a:spcPts val="0"/>
              </a:spcAft>
              <a:buSzPts val="2000"/>
              <a:buChar char="●"/>
              <a:defRPr sz="2000"/>
            </a:lvl4pPr>
            <a:lvl5pPr marL="2285943" lvl="4" indent="-355591" rtl="0">
              <a:spcBef>
                <a:spcPts val="1000"/>
              </a:spcBef>
              <a:spcAft>
                <a:spcPts val="0"/>
              </a:spcAft>
              <a:buSzPts val="2000"/>
              <a:buChar char="○"/>
              <a:defRPr sz="2000"/>
            </a:lvl5pPr>
            <a:lvl6pPr marL="2743132" lvl="5" indent="-355591" rtl="0">
              <a:spcBef>
                <a:spcPts val="1000"/>
              </a:spcBef>
              <a:spcAft>
                <a:spcPts val="0"/>
              </a:spcAft>
              <a:buSzPts val="2000"/>
              <a:buChar char="■"/>
              <a:defRPr sz="2000"/>
            </a:lvl6pPr>
            <a:lvl7pPr marL="3200320" lvl="6" indent="-355591" rtl="0">
              <a:spcBef>
                <a:spcPts val="1000"/>
              </a:spcBef>
              <a:spcAft>
                <a:spcPts val="0"/>
              </a:spcAft>
              <a:buSzPts val="2000"/>
              <a:buChar char="●"/>
              <a:defRPr sz="2000"/>
            </a:lvl7pPr>
            <a:lvl8pPr marL="3657509" lvl="7" indent="-355591" rtl="0">
              <a:spcBef>
                <a:spcPts val="1000"/>
              </a:spcBef>
              <a:spcAft>
                <a:spcPts val="0"/>
              </a:spcAft>
              <a:buSzPts val="2000"/>
              <a:buChar char="○"/>
              <a:defRPr sz="2000"/>
            </a:lvl8pPr>
            <a:lvl9pPr marL="4114697" lvl="8" indent="-355591" rtl="0">
              <a:spcBef>
                <a:spcPts val="1000"/>
              </a:spcBef>
              <a:spcAft>
                <a:spcPts val="1000"/>
              </a:spcAft>
              <a:buSzPts val="2000"/>
              <a:buChar char="■"/>
              <a:defRPr sz="2000"/>
            </a:lvl9pPr>
          </a:lstStyle>
          <a:p>
            <a:endParaRPr/>
          </a:p>
        </p:txBody>
      </p:sp>
      <p:sp>
        <p:nvSpPr>
          <p:cNvPr id="89" name="Google Shape;89;p7"/>
          <p:cNvSpPr txBox="1">
            <a:spLocks noGrp="1"/>
          </p:cNvSpPr>
          <p:nvPr>
            <p:ph type="sldNum" idx="12"/>
          </p:nvPr>
        </p:nvSpPr>
        <p:spPr>
          <a:xfrm>
            <a:off x="8404375" y="6257835"/>
            <a:ext cx="548700" cy="400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defTabSz="914378">
              <a:buClr>
                <a:srgbClr val="000000"/>
              </a:buClr>
              <a:defRPr/>
            </a:pPr>
            <a:fld id="{00000000-1234-1234-1234-123412341234}" type="slidenum">
              <a:rPr lang="en" kern="0" smtClean="0">
                <a:solidFill>
                  <a:srgbClr val="7F8B91"/>
                </a:solidFill>
              </a:rPr>
              <a:pPr defTabSz="914378">
                <a:buClr>
                  <a:srgbClr val="000000"/>
                </a:buClr>
                <a:defRPr/>
              </a:pPr>
              <a:t>‹#›</a:t>
            </a:fld>
            <a:endParaRPr lang="en" kern="0">
              <a:solidFill>
                <a:srgbClr val="7F8B91"/>
              </a:solidFill>
            </a:endParaRPr>
          </a:p>
        </p:txBody>
      </p:sp>
    </p:spTree>
    <p:extLst>
      <p:ext uri="{BB962C8B-B14F-4D97-AF65-F5344CB8AC3E}">
        <p14:creationId xmlns:p14="http://schemas.microsoft.com/office/powerpoint/2010/main" val="652886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theme" Target="../theme/theme7.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theme" Target="../theme/theme8.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679DA5-9467-401C-9996-DC7D492E7905}" type="datetimeFigureOut">
              <a:rPr lang="en-US" smtClean="0"/>
              <a:t>6/10/2023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83E28D-8430-4E3B-A010-41DB39AB2C88}" type="slidenum">
              <a:rPr lang="en-US" smtClean="0"/>
              <a:t>‹#›</a:t>
            </a:fld>
            <a:endParaRPr lang="en-US"/>
          </a:p>
        </p:txBody>
      </p:sp>
    </p:spTree>
    <p:extLst>
      <p:ext uri="{BB962C8B-B14F-4D97-AF65-F5344CB8AC3E}">
        <p14:creationId xmlns:p14="http://schemas.microsoft.com/office/powerpoint/2010/main" val="242815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905000" y="350838"/>
            <a:ext cx="6781800" cy="792162"/>
          </a:xfrm>
          <a:prstGeom prst="rect">
            <a:avLst/>
          </a:prstGeom>
          <a:noFill/>
          <a:ln>
            <a:noFill/>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a:t>Place Your Topic Here</a:t>
            </a:r>
          </a:p>
        </p:txBody>
      </p:sp>
      <p:sp>
        <p:nvSpPr>
          <p:cNvPr id="14339" name="Rectangle 3"/>
          <p:cNvSpPr>
            <a:spLocks noGrp="1" noChangeArrowheads="1"/>
          </p:cNvSpPr>
          <p:nvPr>
            <p:ph type="body" idx="1"/>
          </p:nvPr>
        </p:nvSpPr>
        <p:spPr bwMode="auto">
          <a:xfrm>
            <a:off x="457200" y="14478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Your Description Goes Here</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934778D-79BE-426F-823F-9DB850867EC7}"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8684165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rtl="0" fontAlgn="base">
        <a:spcBef>
          <a:spcPct val="0"/>
        </a:spcBef>
        <a:spcAft>
          <a:spcPct val="0"/>
        </a:spcAft>
        <a:defRPr sz="3000">
          <a:solidFill>
            <a:schemeClr val="bg1"/>
          </a:solidFill>
          <a:latin typeface="+mj-lt"/>
          <a:ea typeface="+mj-ea"/>
          <a:cs typeface="+mj-cs"/>
        </a:defRPr>
      </a:lvl1pPr>
      <a:lvl2pPr algn="l" rtl="0" fontAlgn="base">
        <a:spcBef>
          <a:spcPct val="0"/>
        </a:spcBef>
        <a:spcAft>
          <a:spcPct val="0"/>
        </a:spcAft>
        <a:defRPr sz="3000">
          <a:solidFill>
            <a:schemeClr val="bg1"/>
          </a:solidFill>
          <a:latin typeface="Neuropol" pitchFamily="34" charset="0"/>
        </a:defRPr>
      </a:lvl2pPr>
      <a:lvl3pPr algn="l" rtl="0" fontAlgn="base">
        <a:spcBef>
          <a:spcPct val="0"/>
        </a:spcBef>
        <a:spcAft>
          <a:spcPct val="0"/>
        </a:spcAft>
        <a:defRPr sz="3000">
          <a:solidFill>
            <a:schemeClr val="bg1"/>
          </a:solidFill>
          <a:latin typeface="Neuropol" pitchFamily="34" charset="0"/>
        </a:defRPr>
      </a:lvl3pPr>
      <a:lvl4pPr algn="l" rtl="0" fontAlgn="base">
        <a:spcBef>
          <a:spcPct val="0"/>
        </a:spcBef>
        <a:spcAft>
          <a:spcPct val="0"/>
        </a:spcAft>
        <a:defRPr sz="3000">
          <a:solidFill>
            <a:schemeClr val="bg1"/>
          </a:solidFill>
          <a:latin typeface="Neuropol" pitchFamily="34" charset="0"/>
        </a:defRPr>
      </a:lvl4pPr>
      <a:lvl5pPr algn="l" rtl="0" fontAlgn="base">
        <a:spcBef>
          <a:spcPct val="0"/>
        </a:spcBef>
        <a:spcAft>
          <a:spcPct val="0"/>
        </a:spcAft>
        <a:defRPr sz="3000">
          <a:solidFill>
            <a:schemeClr val="bg1"/>
          </a:solidFill>
          <a:latin typeface="Neuropol" pitchFamily="34" charset="0"/>
        </a:defRPr>
      </a:lvl5pPr>
      <a:lvl6pPr marL="457200" algn="l" rtl="0" eaLnBrk="1" fontAlgn="base" hangingPunct="1">
        <a:spcBef>
          <a:spcPct val="0"/>
        </a:spcBef>
        <a:spcAft>
          <a:spcPct val="0"/>
        </a:spcAft>
        <a:defRPr sz="3000">
          <a:solidFill>
            <a:schemeClr val="bg1"/>
          </a:solidFill>
          <a:latin typeface="Neuropol" pitchFamily="34" charset="0"/>
        </a:defRPr>
      </a:lvl6pPr>
      <a:lvl7pPr marL="914400" algn="l" rtl="0" eaLnBrk="1" fontAlgn="base" hangingPunct="1">
        <a:spcBef>
          <a:spcPct val="0"/>
        </a:spcBef>
        <a:spcAft>
          <a:spcPct val="0"/>
        </a:spcAft>
        <a:defRPr sz="3000">
          <a:solidFill>
            <a:schemeClr val="bg1"/>
          </a:solidFill>
          <a:latin typeface="Neuropol" pitchFamily="34" charset="0"/>
        </a:defRPr>
      </a:lvl7pPr>
      <a:lvl8pPr marL="1371600" algn="l" rtl="0" eaLnBrk="1" fontAlgn="base" hangingPunct="1">
        <a:spcBef>
          <a:spcPct val="0"/>
        </a:spcBef>
        <a:spcAft>
          <a:spcPct val="0"/>
        </a:spcAft>
        <a:defRPr sz="3000">
          <a:solidFill>
            <a:schemeClr val="bg1"/>
          </a:solidFill>
          <a:latin typeface="Neuropol" pitchFamily="34" charset="0"/>
        </a:defRPr>
      </a:lvl8pPr>
      <a:lvl9pPr marL="1828800" algn="l" rtl="0" eaLnBrk="1" fontAlgn="base" hangingPunct="1">
        <a:spcBef>
          <a:spcPct val="0"/>
        </a:spcBef>
        <a:spcAft>
          <a:spcPct val="0"/>
        </a:spcAft>
        <a:defRPr sz="3000">
          <a:solidFill>
            <a:schemeClr val="bg1"/>
          </a:solidFill>
          <a:latin typeface="Neuropol" pitchFamily="34" charset="0"/>
        </a:defRPr>
      </a:lvl9pPr>
    </p:titleStyle>
    <p:bodyStyle>
      <a:lvl1pPr marL="342900" indent="-342900" algn="l" rtl="0" fontAlgn="base">
        <a:spcBef>
          <a:spcPct val="20000"/>
        </a:spcBef>
        <a:spcAft>
          <a:spcPct val="0"/>
        </a:spcAft>
        <a:buChar char="•"/>
        <a:defRPr sz="2500">
          <a:solidFill>
            <a:schemeClr val="hlink"/>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Arial" pitchFamily="34" charset="0"/>
        </a:defRPr>
      </a:lvl2pPr>
      <a:lvl3pPr marL="1143000" indent="-228600" algn="l" rtl="0" fontAlgn="base">
        <a:spcBef>
          <a:spcPct val="20000"/>
        </a:spcBef>
        <a:spcAft>
          <a:spcPct val="0"/>
        </a:spcAft>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bwMode="auto">
          <a:xfrm>
            <a:off x="3886200" y="1981200"/>
            <a:ext cx="52578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Transitional Page</a:t>
            </a:r>
          </a:p>
        </p:txBody>
      </p:sp>
      <p:sp>
        <p:nvSpPr>
          <p:cNvPr id="156676"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6677"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6678"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E456ED-86F7-4663-89A2-D1B531F4DCE1}"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1828669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rtl="0" fontAlgn="base">
        <a:spcBef>
          <a:spcPct val="0"/>
        </a:spcBef>
        <a:spcAft>
          <a:spcPct val="0"/>
        </a:spcAft>
        <a:defRPr sz="3500">
          <a:solidFill>
            <a:srgbClr val="333333"/>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500">
          <a:solidFill>
            <a:srgbClr val="333333"/>
          </a:solidFill>
          <a:effectLst>
            <a:outerShdw blurRad="38100" dist="38100" dir="2700000" algn="tl">
              <a:srgbClr val="C0C0C0"/>
            </a:outerShdw>
          </a:effectLst>
          <a:latin typeface="Neuropol" pitchFamily="34" charset="0"/>
        </a:defRPr>
      </a:lvl2pPr>
      <a:lvl3pPr algn="ctr" rtl="0" fontAlgn="base">
        <a:spcBef>
          <a:spcPct val="0"/>
        </a:spcBef>
        <a:spcAft>
          <a:spcPct val="0"/>
        </a:spcAft>
        <a:defRPr sz="3500">
          <a:solidFill>
            <a:srgbClr val="333333"/>
          </a:solidFill>
          <a:effectLst>
            <a:outerShdw blurRad="38100" dist="38100" dir="2700000" algn="tl">
              <a:srgbClr val="C0C0C0"/>
            </a:outerShdw>
          </a:effectLst>
          <a:latin typeface="Neuropol" pitchFamily="34" charset="0"/>
        </a:defRPr>
      </a:lvl3pPr>
      <a:lvl4pPr algn="ctr" rtl="0" fontAlgn="base">
        <a:spcBef>
          <a:spcPct val="0"/>
        </a:spcBef>
        <a:spcAft>
          <a:spcPct val="0"/>
        </a:spcAft>
        <a:defRPr sz="3500">
          <a:solidFill>
            <a:srgbClr val="333333"/>
          </a:solidFill>
          <a:effectLst>
            <a:outerShdw blurRad="38100" dist="38100" dir="2700000" algn="tl">
              <a:srgbClr val="C0C0C0"/>
            </a:outerShdw>
          </a:effectLst>
          <a:latin typeface="Neuropol" pitchFamily="34" charset="0"/>
        </a:defRPr>
      </a:lvl4pPr>
      <a:lvl5pPr algn="ctr" rtl="0" fontAlgn="base">
        <a:spcBef>
          <a:spcPct val="0"/>
        </a:spcBef>
        <a:spcAft>
          <a:spcPct val="0"/>
        </a:spcAft>
        <a:defRPr sz="3500">
          <a:solidFill>
            <a:srgbClr val="333333"/>
          </a:solidFill>
          <a:effectLst>
            <a:outerShdw blurRad="38100" dist="38100" dir="2700000" algn="tl">
              <a:srgbClr val="C0C0C0"/>
            </a:outerShdw>
          </a:effectLst>
          <a:latin typeface="Neuropol" pitchFamily="34" charset="0"/>
        </a:defRPr>
      </a:lvl5pPr>
      <a:lvl6pPr marL="457200" algn="ctr" rtl="0" eaLnBrk="1" fontAlgn="base" hangingPunct="1">
        <a:spcBef>
          <a:spcPct val="0"/>
        </a:spcBef>
        <a:spcAft>
          <a:spcPct val="0"/>
        </a:spcAft>
        <a:defRPr sz="3500">
          <a:solidFill>
            <a:srgbClr val="333333"/>
          </a:solidFill>
          <a:effectLst>
            <a:outerShdw blurRad="38100" dist="38100" dir="2700000" algn="tl">
              <a:srgbClr val="C0C0C0"/>
            </a:outerShdw>
          </a:effectLst>
          <a:latin typeface="Neuropol" pitchFamily="34" charset="0"/>
        </a:defRPr>
      </a:lvl6pPr>
      <a:lvl7pPr marL="914400" algn="ctr" rtl="0" eaLnBrk="1" fontAlgn="base" hangingPunct="1">
        <a:spcBef>
          <a:spcPct val="0"/>
        </a:spcBef>
        <a:spcAft>
          <a:spcPct val="0"/>
        </a:spcAft>
        <a:defRPr sz="3500">
          <a:solidFill>
            <a:srgbClr val="333333"/>
          </a:solidFill>
          <a:effectLst>
            <a:outerShdw blurRad="38100" dist="38100" dir="2700000" algn="tl">
              <a:srgbClr val="C0C0C0"/>
            </a:outerShdw>
          </a:effectLst>
          <a:latin typeface="Neuropol" pitchFamily="34" charset="0"/>
        </a:defRPr>
      </a:lvl7pPr>
      <a:lvl8pPr marL="1371600" algn="ctr" rtl="0" eaLnBrk="1" fontAlgn="base" hangingPunct="1">
        <a:spcBef>
          <a:spcPct val="0"/>
        </a:spcBef>
        <a:spcAft>
          <a:spcPct val="0"/>
        </a:spcAft>
        <a:defRPr sz="3500">
          <a:solidFill>
            <a:srgbClr val="333333"/>
          </a:solidFill>
          <a:effectLst>
            <a:outerShdw blurRad="38100" dist="38100" dir="2700000" algn="tl">
              <a:srgbClr val="C0C0C0"/>
            </a:outerShdw>
          </a:effectLst>
          <a:latin typeface="Neuropol" pitchFamily="34" charset="0"/>
        </a:defRPr>
      </a:lvl8pPr>
      <a:lvl9pPr marL="1828800" algn="ctr" rtl="0" eaLnBrk="1" fontAlgn="base" hangingPunct="1">
        <a:spcBef>
          <a:spcPct val="0"/>
        </a:spcBef>
        <a:spcAft>
          <a:spcPct val="0"/>
        </a:spcAft>
        <a:defRPr sz="3500">
          <a:solidFill>
            <a:srgbClr val="333333"/>
          </a:solidFill>
          <a:effectLst>
            <a:outerShdw blurRad="38100" dist="38100" dir="2700000" algn="tl">
              <a:srgbClr val="C0C0C0"/>
            </a:outerShdw>
          </a:effectLst>
          <a:latin typeface="Neuropo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304800" y="685800"/>
            <a:ext cx="5715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Place Your Topic Here</a:t>
            </a:r>
          </a:p>
        </p:txBody>
      </p:sp>
      <p:sp>
        <p:nvSpPr>
          <p:cNvPr id="10243" name="Rectangle 3"/>
          <p:cNvSpPr>
            <a:spLocks noGrp="1" noChangeArrowheads="1"/>
          </p:cNvSpPr>
          <p:nvPr>
            <p:ph type="body" idx="1"/>
          </p:nvPr>
        </p:nvSpPr>
        <p:spPr bwMode="auto">
          <a:xfrm>
            <a:off x="304800" y="1828800"/>
            <a:ext cx="7239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Your Description Goes Here</a:t>
            </a:r>
          </a:p>
        </p:txBody>
      </p:sp>
      <p:sp>
        <p:nvSpPr>
          <p:cNvPr id="5325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3253"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3254"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78030A0-F417-412E-96D1-FD7C5A2CDE78}"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9439225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rtl="0" fontAlgn="base">
        <a:spcBef>
          <a:spcPct val="0"/>
        </a:spcBef>
        <a:spcAft>
          <a:spcPct val="0"/>
        </a:spcAft>
        <a:defRPr sz="3500">
          <a:solidFill>
            <a:srgbClr val="000066"/>
          </a:solidFill>
          <a:latin typeface="+mj-lt"/>
          <a:ea typeface="+mj-ea"/>
          <a:cs typeface="+mj-cs"/>
        </a:defRPr>
      </a:lvl1pPr>
      <a:lvl2pPr algn="l" rtl="0" fontAlgn="base">
        <a:spcBef>
          <a:spcPct val="0"/>
        </a:spcBef>
        <a:spcAft>
          <a:spcPct val="0"/>
        </a:spcAft>
        <a:defRPr sz="3500">
          <a:solidFill>
            <a:srgbClr val="000066"/>
          </a:solidFill>
          <a:latin typeface="Arial Black" pitchFamily="34" charset="0"/>
        </a:defRPr>
      </a:lvl2pPr>
      <a:lvl3pPr algn="l" rtl="0" fontAlgn="base">
        <a:spcBef>
          <a:spcPct val="0"/>
        </a:spcBef>
        <a:spcAft>
          <a:spcPct val="0"/>
        </a:spcAft>
        <a:defRPr sz="3500">
          <a:solidFill>
            <a:srgbClr val="000066"/>
          </a:solidFill>
          <a:latin typeface="Arial Black" pitchFamily="34" charset="0"/>
        </a:defRPr>
      </a:lvl3pPr>
      <a:lvl4pPr algn="l" rtl="0" fontAlgn="base">
        <a:spcBef>
          <a:spcPct val="0"/>
        </a:spcBef>
        <a:spcAft>
          <a:spcPct val="0"/>
        </a:spcAft>
        <a:defRPr sz="3500">
          <a:solidFill>
            <a:srgbClr val="000066"/>
          </a:solidFill>
          <a:latin typeface="Arial Black" pitchFamily="34" charset="0"/>
        </a:defRPr>
      </a:lvl4pPr>
      <a:lvl5pPr algn="l" rtl="0" fontAlgn="base">
        <a:spcBef>
          <a:spcPct val="0"/>
        </a:spcBef>
        <a:spcAft>
          <a:spcPct val="0"/>
        </a:spcAft>
        <a:defRPr sz="3500">
          <a:solidFill>
            <a:srgbClr val="000066"/>
          </a:solidFill>
          <a:latin typeface="Arial Black" pitchFamily="34" charset="0"/>
        </a:defRPr>
      </a:lvl5pPr>
      <a:lvl6pPr marL="457200" algn="l" rtl="0" eaLnBrk="1" fontAlgn="base" hangingPunct="1">
        <a:spcBef>
          <a:spcPct val="0"/>
        </a:spcBef>
        <a:spcAft>
          <a:spcPct val="0"/>
        </a:spcAft>
        <a:defRPr sz="3500">
          <a:solidFill>
            <a:srgbClr val="000066"/>
          </a:solidFill>
          <a:latin typeface="Arial Black" pitchFamily="34" charset="0"/>
        </a:defRPr>
      </a:lvl6pPr>
      <a:lvl7pPr marL="914400" algn="l" rtl="0" eaLnBrk="1" fontAlgn="base" hangingPunct="1">
        <a:spcBef>
          <a:spcPct val="0"/>
        </a:spcBef>
        <a:spcAft>
          <a:spcPct val="0"/>
        </a:spcAft>
        <a:defRPr sz="3500">
          <a:solidFill>
            <a:srgbClr val="000066"/>
          </a:solidFill>
          <a:latin typeface="Arial Black" pitchFamily="34" charset="0"/>
        </a:defRPr>
      </a:lvl7pPr>
      <a:lvl8pPr marL="1371600" algn="l" rtl="0" eaLnBrk="1" fontAlgn="base" hangingPunct="1">
        <a:spcBef>
          <a:spcPct val="0"/>
        </a:spcBef>
        <a:spcAft>
          <a:spcPct val="0"/>
        </a:spcAft>
        <a:defRPr sz="3500">
          <a:solidFill>
            <a:srgbClr val="000066"/>
          </a:solidFill>
          <a:latin typeface="Arial Black" pitchFamily="34" charset="0"/>
        </a:defRPr>
      </a:lvl8pPr>
      <a:lvl9pPr marL="1828800" algn="l" rtl="0" eaLnBrk="1" fontAlgn="base" hangingPunct="1">
        <a:spcBef>
          <a:spcPct val="0"/>
        </a:spcBef>
        <a:spcAft>
          <a:spcPct val="0"/>
        </a:spcAft>
        <a:defRPr sz="3500">
          <a:solidFill>
            <a:srgbClr val="000066"/>
          </a:solidFill>
          <a:latin typeface="Arial Black" pitchFamily="34" charset="0"/>
        </a:defRPr>
      </a:lvl9pPr>
    </p:titleStyle>
    <p:bodyStyle>
      <a:lvl1pPr marL="342900" indent="-342900" algn="l" rtl="0" fontAlgn="base">
        <a:spcBef>
          <a:spcPct val="20000"/>
        </a:spcBef>
        <a:spcAft>
          <a:spcPct val="0"/>
        </a:spcAft>
        <a:defRPr sz="2000" b="1">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355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79B16F2-FC91-40B5-8426-EDEA24BFFEEF}"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897653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defRPr/>
            </a:pPr>
            <a:fld id="{7383EAF2-4421-495D-9CB3-4770D4BA2B1A}" type="datetimeFigureOut">
              <a:rPr lang="en-US" smtClean="0">
                <a:solidFill>
                  <a:srgbClr val="04617B">
                    <a:shade val="90000"/>
                  </a:srgbClr>
                </a:solidFill>
              </a:rPr>
              <a:pPr defTabSz="685800">
                <a:defRPr/>
              </a:pPr>
              <a:t>6/10/2023</a:t>
            </a:fld>
            <a:endParaRPr lang="en-US">
              <a:solidFill>
                <a:srgbClr val="04617B">
                  <a:shade val="90000"/>
                </a:srgb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endParaRPr lang="en-US">
              <a:solidFill>
                <a:srgbClr val="04617B">
                  <a:shade val="90000"/>
                </a:srgb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defRPr/>
            </a:pPr>
            <a:fld id="{37A706FE-40C4-451E-A903-8BDEC1ADDE8F}" type="slidenum">
              <a:rPr lang="en-US" smtClean="0">
                <a:solidFill>
                  <a:srgbClr val="04617B">
                    <a:shade val="90000"/>
                  </a:srgbClr>
                </a:solidFill>
              </a:rPr>
              <a:pPr defTabSz="685800">
                <a:defRPr/>
              </a:pPr>
              <a:t>‹#›</a:t>
            </a:fld>
            <a:endParaRPr lang="en-US">
              <a:solidFill>
                <a:srgbClr val="04617B">
                  <a:shade val="90000"/>
                </a:srgbClr>
              </a:solidFill>
            </a:endParaRPr>
          </a:p>
        </p:txBody>
      </p:sp>
    </p:spTree>
    <p:extLst>
      <p:ext uri="{BB962C8B-B14F-4D97-AF65-F5344CB8AC3E}">
        <p14:creationId xmlns:p14="http://schemas.microsoft.com/office/powerpoint/2010/main" val="251550837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ransition>
    <p:dissolve/>
  </p:transition>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604C405C-ED4C-45E1-8D72-D57302449F70}" type="datetimeFigureOut">
              <a:rPr lang="en-US" smtClean="0"/>
              <a:t>6/10/2023</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EF8F0A3E-0E01-48DE-A42F-5C13969AC909}" type="slidenum">
              <a:rPr lang="en-US" smtClean="0"/>
              <a:t>‹#›</a:t>
            </a:fld>
            <a:endParaRPr lang="en-US"/>
          </a:p>
        </p:txBody>
      </p:sp>
    </p:spTree>
    <p:extLst>
      <p:ext uri="{BB962C8B-B14F-4D97-AF65-F5344CB8AC3E}">
        <p14:creationId xmlns:p14="http://schemas.microsoft.com/office/powerpoint/2010/main" val="818435545"/>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685800">
              <a:defRPr/>
            </a:pPr>
            <a:fld id="{FB16BD06-8AC7-47E2-9AAC-DDA26A793413}" type="datetimeFigureOut">
              <a:rPr lang="en-US" smtClean="0">
                <a:solidFill>
                  <a:prstClr val="black">
                    <a:tint val="75000"/>
                  </a:prstClr>
                </a:solidFill>
              </a:rPr>
              <a:pPr defTabSz="685800">
                <a:defRPr/>
              </a:pPr>
              <a:t>6/10/2023</a:t>
            </a:fld>
            <a:endParaRPr lang="en-US">
              <a:solidFill>
                <a:prstClr val="black">
                  <a:tint val="75000"/>
                </a:prstClr>
              </a:solidFill>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pPr defTabSz="685800">
              <a:defRPr/>
            </a:pPr>
            <a:fld id="{FEFB27DF-00E0-4B9D-9BF8-56833B387E64}" type="slidenum">
              <a:rPr lang="en-US" smtClean="0"/>
              <a:pPr defTabSz="685800">
                <a:defRPr/>
              </a:pPr>
              <a:t>‹#›</a:t>
            </a:fld>
            <a:endParaRPr lang="en-US"/>
          </a:p>
        </p:txBody>
      </p:sp>
    </p:spTree>
    <p:extLst>
      <p:ext uri="{BB962C8B-B14F-4D97-AF65-F5344CB8AC3E}">
        <p14:creationId xmlns:p14="http://schemas.microsoft.com/office/powerpoint/2010/main" val="2339069047"/>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slide" Target="slide9.xml"/><Relationship Id="rId7" Type="http://schemas.openxmlformats.org/officeDocument/2006/relationships/image" Target="../media/image8.jpg"/><Relationship Id="rId2" Type="http://schemas.openxmlformats.org/officeDocument/2006/relationships/image" Target="../media/image6.png"/><Relationship Id="rId1" Type="http://schemas.openxmlformats.org/officeDocument/2006/relationships/slideLayout" Target="../slideLayouts/slideLayout56.xml"/><Relationship Id="rId6" Type="http://schemas.openxmlformats.org/officeDocument/2006/relationships/image" Target="../media/image7.png"/><Relationship Id="rId5" Type="http://schemas.openxmlformats.org/officeDocument/2006/relationships/slide" Target="slide20.xml"/><Relationship Id="rId4" Type="http://schemas.openxmlformats.org/officeDocument/2006/relationships/slide" Target="slide11.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8.jpg"/><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8.jpg"/><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wmf"/><Relationship Id="rId1" Type="http://schemas.openxmlformats.org/officeDocument/2006/relationships/slideLayout" Target="../slideLayouts/slideLayout46.xml"/><Relationship Id="rId4" Type="http://schemas.openxmlformats.org/officeDocument/2006/relationships/image" Target="../media/image13.gif"/></Relationships>
</file>

<file path=ppt/slides/_rels/slide2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8.jpg"/><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20.w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21.png"/><Relationship Id="rId1" Type="http://schemas.openxmlformats.org/officeDocument/2006/relationships/slideLayout" Target="../slideLayouts/slideLayout57.xml"/><Relationship Id="rId4" Type="http://schemas.openxmlformats.org/officeDocument/2006/relationships/image" Target="../media/image22.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4.xml"/><Relationship Id="rId1" Type="http://schemas.openxmlformats.org/officeDocument/2006/relationships/tags" Target="../tags/tag1.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wmf"/><Relationship Id="rId1" Type="http://schemas.openxmlformats.org/officeDocument/2006/relationships/slideLayout" Target="../slideLayouts/slideLayout46.xml"/><Relationship Id="rId4" Type="http://schemas.openxmlformats.org/officeDocument/2006/relationships/image" Target="../media/image13.gif"/></Relationships>
</file>

<file path=ppt/slides/_rels/slide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4000" b="-4000"/>
          </a:stretch>
        </a:blipFill>
        <a:effectLst/>
      </p:bgPr>
    </p:bg>
    <p:spTree>
      <p:nvGrpSpPr>
        <p:cNvPr id="1" name=""/>
        <p:cNvGrpSpPr/>
        <p:nvPr/>
      </p:nvGrpSpPr>
      <p:grpSpPr>
        <a:xfrm>
          <a:off x="0" y="0"/>
          <a:ext cx="0" cy="0"/>
          <a:chOff x="0" y="0"/>
          <a:chExt cx="0" cy="0"/>
        </a:xfrm>
      </p:grpSpPr>
      <p:sp>
        <p:nvSpPr>
          <p:cNvPr id="95" name="Action Button: Back or Previous 94">
            <a:hlinkClick r:id="rId3" action="ppaction://hlinksldjump" highlightClick="1"/>
          </p:cNvPr>
          <p:cNvSpPr/>
          <p:nvPr/>
        </p:nvSpPr>
        <p:spPr>
          <a:xfrm>
            <a:off x="7299303" y="5805264"/>
            <a:ext cx="135015" cy="13501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a:endParaRPr>
          </a:p>
        </p:txBody>
      </p:sp>
      <p:sp>
        <p:nvSpPr>
          <p:cNvPr id="96" name="Action Button: Forward or Next 95">
            <a:hlinkClick r:id="rId4" action="ppaction://hlinksldjump" highlightClick="1"/>
          </p:cNvPr>
          <p:cNvSpPr/>
          <p:nvPr/>
        </p:nvSpPr>
        <p:spPr>
          <a:xfrm>
            <a:off x="7731351" y="5805264"/>
            <a:ext cx="108012" cy="13501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a:endParaRPr>
          </a:p>
        </p:txBody>
      </p:sp>
      <p:pic>
        <p:nvPicPr>
          <p:cNvPr id="97" name="Picture 2">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96009" y="5465726"/>
            <a:ext cx="378042" cy="283499"/>
          </a:xfrm>
          <a:prstGeom prst="rect">
            <a:avLst/>
          </a:prstGeom>
          <a:noFill/>
          <a:ln>
            <a:solidFill>
              <a:schemeClr val="bg1"/>
            </a:solidFill>
          </a:ln>
          <a:effectLst/>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98147">
            <a:off x="5240233" y="3370483"/>
            <a:ext cx="1143000" cy="1863869"/>
          </a:xfrm>
          <a:prstGeom prst="rect">
            <a:avLst/>
          </a:prstGeom>
        </p:spPr>
      </p:pic>
      <p:sp>
        <p:nvSpPr>
          <p:cNvPr id="18" name="Cloud 17"/>
          <p:cNvSpPr/>
          <p:nvPr/>
        </p:nvSpPr>
        <p:spPr>
          <a:xfrm>
            <a:off x="5139021" y="1975180"/>
            <a:ext cx="2546009" cy="1489166"/>
          </a:xfrm>
          <a:prstGeom prst="cloud">
            <a:avLst/>
          </a:prstGeom>
          <a:gradFill flip="none" rotWithShape="1">
            <a:gsLst>
              <a:gs pos="0">
                <a:srgbClr val="A53010">
                  <a:tint val="66000"/>
                  <a:satMod val="160000"/>
                </a:srgbClr>
              </a:gs>
              <a:gs pos="50000">
                <a:srgbClr val="A53010">
                  <a:tint val="44500"/>
                  <a:satMod val="160000"/>
                </a:srgbClr>
              </a:gs>
              <a:gs pos="100000">
                <a:srgbClr val="A53010">
                  <a:tint val="23500"/>
                  <a:satMod val="160000"/>
                </a:srgbClr>
              </a:gs>
            </a:gsLst>
            <a:lin ang="2700000" scaled="1"/>
            <a:tileRect/>
          </a:gradFill>
          <a:ln w="15875" cap="rnd" cmpd="sng" algn="ctr">
            <a:solidFill>
              <a:srgbClr val="A53010">
                <a:shade val="50000"/>
              </a:srgbClr>
            </a:solidFill>
            <a:prstDash val="solid"/>
          </a:ln>
          <a:effectLst/>
        </p:spPr>
        <p:txBody>
          <a:bodyPr rtlCol="0" anchor="ctr"/>
          <a:lstStyle/>
          <a:p>
            <a:pPr algn="ctr" defTabSz="685800">
              <a:defRPr/>
            </a:pPr>
            <a:r>
              <a:rPr lang="vi-VN" sz="2100" b="1" kern="0" dirty="0">
                <a:solidFill>
                  <a:srgbClr val="0000B4"/>
                </a:solidFill>
                <a:latin typeface="Tahoma" panose="020B0604030504040204" pitchFamily="34" charset="0"/>
                <a:cs typeface="Arial" panose="020B0604020202020204" pitchFamily="34" charset="0"/>
              </a:rPr>
              <a:t>2 quả cam khối lượng bao nhiêu</a:t>
            </a:r>
            <a:endParaRPr lang="en-US" sz="2100" b="1" kern="0" dirty="0">
              <a:solidFill>
                <a:srgbClr val="0000B4"/>
              </a:solidFill>
              <a:latin typeface="Arial" panose="020B0604020202020204" pitchFamily="34" charset="0"/>
              <a:cs typeface="Arial" panose="020B0604020202020204" pitchFamily="34" charset="0"/>
            </a:endParaRPr>
          </a:p>
        </p:txBody>
      </p:sp>
      <p:sp>
        <p:nvSpPr>
          <p:cNvPr id="4" name="Oval 3"/>
          <p:cNvSpPr/>
          <p:nvPr/>
        </p:nvSpPr>
        <p:spPr>
          <a:xfrm>
            <a:off x="1156063" y="2111285"/>
            <a:ext cx="1714500" cy="1381397"/>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22" name="Oval 21"/>
          <p:cNvSpPr/>
          <p:nvPr/>
        </p:nvSpPr>
        <p:spPr>
          <a:xfrm>
            <a:off x="2960765" y="2111284"/>
            <a:ext cx="1714500" cy="1381397"/>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5" name="TextBox 4"/>
          <p:cNvSpPr txBox="1"/>
          <p:nvPr/>
        </p:nvSpPr>
        <p:spPr>
          <a:xfrm>
            <a:off x="1065862" y="3864973"/>
            <a:ext cx="1657745" cy="1477328"/>
          </a:xfrm>
          <a:prstGeom prst="rect">
            <a:avLst/>
          </a:prstGeom>
          <a:noFill/>
        </p:spPr>
        <p:txBody>
          <a:bodyPr wrap="square" rtlCol="0">
            <a:spAutoFit/>
          </a:bodyPr>
          <a:lstStyle/>
          <a:p>
            <a:pPr algn="ctr" defTabSz="685800"/>
            <a:r>
              <a:rPr lang="vi-VN" b="1" dirty="0">
                <a:solidFill>
                  <a:srgbClr val="FF0000"/>
                </a:solidFill>
                <a:latin typeface="Arial" panose="020B0604020202020204" pitchFamily="34" charset="0"/>
              </a:rPr>
              <a:t>Bạn An đi chợ mua </a:t>
            </a:r>
            <a:r>
              <a:rPr lang="vi-VN" b="1" dirty="0">
                <a:solidFill>
                  <a:srgbClr val="0000B4"/>
                </a:solidFill>
                <a:latin typeface="Arial" panose="020B0604020202020204" pitchFamily="34" charset="0"/>
              </a:rPr>
              <a:t>một quả cam khối lượng là 200 gram</a:t>
            </a:r>
            <a:endParaRPr lang="en-US" b="1" dirty="0">
              <a:solidFill>
                <a:srgbClr val="0000B4"/>
              </a:solidFill>
              <a:latin typeface="Calibri"/>
            </a:endParaRPr>
          </a:p>
        </p:txBody>
      </p:sp>
      <p:sp>
        <p:nvSpPr>
          <p:cNvPr id="24" name="Cloud 23"/>
          <p:cNvSpPr/>
          <p:nvPr/>
        </p:nvSpPr>
        <p:spPr>
          <a:xfrm>
            <a:off x="4434451" y="1231209"/>
            <a:ext cx="4202974" cy="2419895"/>
          </a:xfrm>
          <a:prstGeom prst="cloud">
            <a:avLst/>
          </a:prstGeom>
          <a:gradFill flip="none" rotWithShape="1">
            <a:gsLst>
              <a:gs pos="0">
                <a:srgbClr val="A53010">
                  <a:tint val="66000"/>
                  <a:satMod val="160000"/>
                </a:srgbClr>
              </a:gs>
              <a:gs pos="50000">
                <a:srgbClr val="A53010">
                  <a:tint val="44500"/>
                  <a:satMod val="160000"/>
                </a:srgbClr>
              </a:gs>
              <a:gs pos="100000">
                <a:srgbClr val="A53010">
                  <a:tint val="23500"/>
                  <a:satMod val="160000"/>
                </a:srgbClr>
              </a:gs>
            </a:gsLst>
            <a:lin ang="2700000" scaled="1"/>
            <a:tileRect/>
          </a:gradFill>
          <a:ln w="15875" cap="rnd" cmpd="sng" algn="ctr">
            <a:solidFill>
              <a:srgbClr val="A53010">
                <a:shade val="50000"/>
              </a:srgbClr>
            </a:solidFill>
            <a:prstDash val="solid"/>
          </a:ln>
          <a:effectLst/>
        </p:spPr>
        <p:txBody>
          <a:bodyPr rtlCol="0" anchor="ctr"/>
          <a:lstStyle/>
          <a:p>
            <a:pPr algn="ctr" defTabSz="685800">
              <a:defRPr/>
            </a:pPr>
            <a:r>
              <a:rPr lang="vi-VN" sz="2100" b="1" kern="0" dirty="0">
                <a:solidFill>
                  <a:srgbClr val="0000B4"/>
                </a:solidFill>
                <a:latin typeface="Tahoma" panose="020B0604030504040204" pitchFamily="34" charset="0"/>
                <a:cs typeface="Arial" panose="020B0604020202020204" pitchFamily="34" charset="0"/>
              </a:rPr>
              <a:t>Vậy trong hóa học, không dùng cân có tính khối lượng của một chất được không?</a:t>
            </a:r>
            <a:endParaRPr lang="en-US" sz="2100" b="1" kern="0" dirty="0">
              <a:solidFill>
                <a:srgbClr val="0000B4"/>
              </a:solidFill>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98147">
            <a:off x="2924522" y="3868460"/>
            <a:ext cx="1143000" cy="1863869"/>
          </a:xfrm>
          <a:prstGeom prst="rect">
            <a:avLst/>
          </a:prstGeom>
        </p:spPr>
      </p:pic>
      <p:sp>
        <p:nvSpPr>
          <p:cNvPr id="26" name="Cloud 25"/>
          <p:cNvSpPr/>
          <p:nvPr/>
        </p:nvSpPr>
        <p:spPr>
          <a:xfrm>
            <a:off x="1156063" y="279274"/>
            <a:ext cx="5864209" cy="3816423"/>
          </a:xfrm>
          <a:prstGeom prst="cloud">
            <a:avLst/>
          </a:prstGeom>
          <a:gradFill flip="none" rotWithShape="1">
            <a:gsLst>
              <a:gs pos="0">
                <a:srgbClr val="A53010">
                  <a:tint val="66000"/>
                  <a:satMod val="160000"/>
                </a:srgbClr>
              </a:gs>
              <a:gs pos="50000">
                <a:srgbClr val="A53010">
                  <a:tint val="44500"/>
                  <a:satMod val="160000"/>
                </a:srgbClr>
              </a:gs>
              <a:gs pos="100000">
                <a:srgbClr val="A53010">
                  <a:tint val="23500"/>
                  <a:satMod val="160000"/>
                </a:srgbClr>
              </a:gs>
            </a:gsLst>
            <a:lin ang="2700000" scaled="1"/>
            <a:tileRect/>
          </a:gradFill>
          <a:ln w="15875" cap="rnd" cmpd="sng" algn="ctr">
            <a:solidFill>
              <a:srgbClr val="A53010">
                <a:shade val="50000"/>
              </a:srgbClr>
            </a:solidFill>
            <a:prstDash val="solid"/>
          </a:ln>
          <a:effectLst/>
        </p:spPr>
        <p:txBody>
          <a:bodyPr rtlCol="0" anchor="ctr"/>
          <a:lstStyle/>
          <a:p>
            <a:pPr algn="ctr" defTabSz="685800">
              <a:defRPr/>
            </a:pPr>
            <a:r>
              <a:rPr lang="vi-VN" sz="2100" b="1" kern="0" dirty="0">
                <a:solidFill>
                  <a:srgbClr val="0000B4"/>
                </a:solidFill>
                <a:latin typeface="Tahoma" panose="020B0604030504040204" pitchFamily="34" charset="0"/>
                <a:cs typeface="Arial" panose="020B0604020202020204" pitchFamily="34" charset="0"/>
              </a:rPr>
              <a:t>Vậy trong hóa học, ta có thể cân được khối lượng của các nguyên tử, phân tử có lượng chất rất nhỏ ta có thể dùng phương pháp thông thường không?</a:t>
            </a:r>
            <a:endParaRPr lang="en-US" sz="2100" b="1" kern="0" dirty="0">
              <a:solidFill>
                <a:srgbClr val="0000B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31804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xit" presetSubtype="21" fill="hold" grpId="1" nodeType="clickEffect">
                                  <p:stCondLst>
                                    <p:cond delay="0"/>
                                  </p:stCondLst>
                                  <p:childTnLst>
                                    <p:animEffect transition="out" filter="barn(inVertical)">
                                      <p:cBhvr>
                                        <p:cTn id="25" dur="500"/>
                                        <p:tgtEl>
                                          <p:spTgt spid="18"/>
                                        </p:tgtEl>
                                      </p:cBhvr>
                                    </p:animEffect>
                                    <p:set>
                                      <p:cBhvr>
                                        <p:cTn id="26" dur="1" fill="hold">
                                          <p:stCondLst>
                                            <p:cond delay="499"/>
                                          </p:stCondLst>
                                        </p:cTn>
                                        <p:tgtEl>
                                          <p:spTgt spid="1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arn(inVertical)">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xit" presetSubtype="21" fill="hold" grpId="1" nodeType="clickEffect">
                                  <p:stCondLst>
                                    <p:cond delay="0"/>
                                  </p:stCondLst>
                                  <p:childTnLst>
                                    <p:animEffect transition="out" filter="barn(inVertical)">
                                      <p:cBhvr>
                                        <p:cTn id="35" dur="500"/>
                                        <p:tgtEl>
                                          <p:spTgt spid="24"/>
                                        </p:tgtEl>
                                      </p:cBhvr>
                                    </p:animEffect>
                                    <p:set>
                                      <p:cBhvr>
                                        <p:cTn id="36" dur="1" fill="hold">
                                          <p:stCondLst>
                                            <p:cond delay="499"/>
                                          </p:stCondLst>
                                        </p:cTn>
                                        <p:tgtEl>
                                          <p:spTgt spid="24"/>
                                        </p:tgtEl>
                                        <p:attrNameLst>
                                          <p:attrName>style.visibility</p:attrName>
                                        </p:attrNameLst>
                                      </p:cBhvr>
                                      <p:to>
                                        <p:strVal val="hidden"/>
                                      </p:to>
                                    </p:set>
                                  </p:childTnLst>
                                </p:cTn>
                              </p:par>
                              <p:par>
                                <p:cTn id="37" presetID="16" presetClass="exit" presetSubtype="21" fill="hold" nodeType="withEffect">
                                  <p:stCondLst>
                                    <p:cond delay="0"/>
                                  </p:stCondLst>
                                  <p:childTnLst>
                                    <p:animEffect transition="out" filter="barn(inVertical)">
                                      <p:cBhvr>
                                        <p:cTn id="38" dur="500"/>
                                        <p:tgtEl>
                                          <p:spTgt spid="17"/>
                                        </p:tgtEl>
                                      </p:cBhvr>
                                    </p:animEffect>
                                    <p:set>
                                      <p:cBhvr>
                                        <p:cTn id="39" dur="1" fill="hold">
                                          <p:stCondLst>
                                            <p:cond delay="499"/>
                                          </p:stCondLst>
                                        </p:cTn>
                                        <p:tgtEl>
                                          <p:spTgt spid="17"/>
                                        </p:tgtEl>
                                        <p:attrNameLst>
                                          <p:attrName>style.visibility</p:attrName>
                                        </p:attrNameLst>
                                      </p:cBhvr>
                                      <p:to>
                                        <p:strVal val="hidden"/>
                                      </p:to>
                                    </p:set>
                                  </p:childTnLst>
                                </p:cTn>
                              </p:par>
                              <p:par>
                                <p:cTn id="40" presetID="16" presetClass="exit" presetSubtype="21" fill="hold" grpId="1" nodeType="withEffect">
                                  <p:stCondLst>
                                    <p:cond delay="0"/>
                                  </p:stCondLst>
                                  <p:childTnLst>
                                    <p:animEffect transition="out" filter="barn(inVertical)">
                                      <p:cBhvr>
                                        <p:cTn id="41" dur="500"/>
                                        <p:tgtEl>
                                          <p:spTgt spid="4"/>
                                        </p:tgtEl>
                                      </p:cBhvr>
                                    </p:animEffect>
                                    <p:set>
                                      <p:cBhvr>
                                        <p:cTn id="42" dur="1" fill="hold">
                                          <p:stCondLst>
                                            <p:cond delay="499"/>
                                          </p:stCondLst>
                                        </p:cTn>
                                        <p:tgtEl>
                                          <p:spTgt spid="4"/>
                                        </p:tgtEl>
                                        <p:attrNameLst>
                                          <p:attrName>style.visibility</p:attrName>
                                        </p:attrNameLst>
                                      </p:cBhvr>
                                      <p:to>
                                        <p:strVal val="hidden"/>
                                      </p:to>
                                    </p:set>
                                  </p:childTnLst>
                                </p:cTn>
                              </p:par>
                              <p:par>
                                <p:cTn id="43" presetID="16" presetClass="exit" presetSubtype="21" fill="hold" grpId="1" nodeType="withEffect">
                                  <p:stCondLst>
                                    <p:cond delay="0"/>
                                  </p:stCondLst>
                                  <p:childTnLst>
                                    <p:animEffect transition="out" filter="barn(inVertical)">
                                      <p:cBhvr>
                                        <p:cTn id="44" dur="500"/>
                                        <p:tgtEl>
                                          <p:spTgt spid="5"/>
                                        </p:tgtEl>
                                      </p:cBhvr>
                                    </p:animEffect>
                                    <p:set>
                                      <p:cBhvr>
                                        <p:cTn id="45" dur="1" fill="hold">
                                          <p:stCondLst>
                                            <p:cond delay="499"/>
                                          </p:stCondLst>
                                        </p:cTn>
                                        <p:tgtEl>
                                          <p:spTgt spid="5"/>
                                        </p:tgtEl>
                                        <p:attrNameLst>
                                          <p:attrName>style.visibility</p:attrName>
                                        </p:attrNameLst>
                                      </p:cBhvr>
                                      <p:to>
                                        <p:strVal val="hidden"/>
                                      </p:to>
                                    </p:set>
                                  </p:childTnLst>
                                </p:cTn>
                              </p:par>
                              <p:par>
                                <p:cTn id="46" presetID="16" presetClass="exit" presetSubtype="21" fill="hold" grpId="1" nodeType="withEffect">
                                  <p:stCondLst>
                                    <p:cond delay="0"/>
                                  </p:stCondLst>
                                  <p:childTnLst>
                                    <p:animEffect transition="out" filter="barn(inVertical)">
                                      <p:cBhvr>
                                        <p:cTn id="47" dur="500"/>
                                        <p:tgtEl>
                                          <p:spTgt spid="22"/>
                                        </p:tgtEl>
                                      </p:cBhvr>
                                    </p:animEffect>
                                    <p:set>
                                      <p:cBhvr>
                                        <p:cTn id="48" dur="1" fill="hold">
                                          <p:stCondLst>
                                            <p:cond delay="499"/>
                                          </p:stCondLst>
                                        </p:cTn>
                                        <p:tgtEl>
                                          <p:spTgt spid="2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16" presetClass="entr" presetSubtype="21"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barn(inVertical)">
                                      <p:cBhvr>
                                        <p:cTn id="5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4" grpId="0" animBg="1"/>
      <p:bldP spid="4" grpId="1" animBg="1"/>
      <p:bldP spid="22" grpId="0" animBg="1"/>
      <p:bldP spid="22" grpId="1" animBg="1"/>
      <p:bldP spid="5" grpId="0"/>
      <p:bldP spid="5" grpId="1"/>
      <p:bldP spid="24" grpId="0" animBg="1"/>
      <p:bldP spid="24" grpId="1"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descr="D:\tin hoc\temple powerpoint\templete powerpoint\Backround\CRNRC014.JPG"/>
          <p:cNvPicPr>
            <a:picLocks noChangeAspect="1" noChangeArrowheads="1"/>
          </p:cNvPicPr>
          <p:nvPr/>
        </p:nvPicPr>
        <p:blipFill>
          <a:blip r:embed="rId2">
            <a:extLst>
              <a:ext uri="{28A0092B-C50C-407E-A947-70E740481C1C}">
                <a14:useLocalDpi xmlns:a14="http://schemas.microsoft.com/office/drawing/2010/main" val="0"/>
              </a:ext>
            </a:extLst>
          </a:blip>
          <a:srcRect r="2438"/>
          <a:stretch>
            <a:fillRect/>
          </a:stretch>
        </p:blipFill>
        <p:spPr bwMode="auto">
          <a:xfrm>
            <a:off x="88739" y="-51760"/>
            <a:ext cx="53340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3" descr="an3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400" y="392113"/>
            <a:ext cx="1450975"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C8911708-51FD-30A7-05DD-4495A2E243D1}"/>
              </a:ext>
            </a:extLst>
          </p:cNvPr>
          <p:cNvSpPr txBox="1"/>
          <p:nvPr/>
        </p:nvSpPr>
        <p:spPr>
          <a:xfrm>
            <a:off x="816323" y="1412776"/>
            <a:ext cx="7920879" cy="5183150"/>
          </a:xfrm>
          <a:prstGeom prst="rect">
            <a:avLst/>
          </a:prstGeom>
          <a:noFill/>
        </p:spPr>
        <p:txBody>
          <a:bodyPr wrap="square">
            <a:spAutoFit/>
          </a:bodyPr>
          <a:lstStyle/>
          <a:p>
            <a:pPr>
              <a:lnSpc>
                <a:spcPct val="150000"/>
              </a:lnSpc>
            </a:pPr>
            <a:r>
              <a:rPr lang="vi-VN" sz="2800" dirty="0"/>
              <a:t>+ HS được đánh số từ </a:t>
            </a:r>
            <a:r>
              <a:rPr lang="vi-VN" sz="2800" b="1" dirty="0">
                <a:solidFill>
                  <a:srgbClr val="FF0000"/>
                </a:solidFill>
              </a:rPr>
              <a:t>1,2</a:t>
            </a:r>
            <a:r>
              <a:rPr lang="vi-VN" sz="2800" dirty="0"/>
              <a:t> của các nhóm sẽ gộp lại với nhau tạo nên </a:t>
            </a:r>
            <a:r>
              <a:rPr lang="vi-VN" sz="2800" b="1" dirty="0">
                <a:solidFill>
                  <a:srgbClr val="FF0000"/>
                </a:solidFill>
              </a:rPr>
              <a:t>nhóm mãnh ghép số 1</a:t>
            </a:r>
          </a:p>
          <a:p>
            <a:pPr>
              <a:lnSpc>
                <a:spcPct val="150000"/>
              </a:lnSpc>
            </a:pPr>
            <a:r>
              <a:rPr lang="vi-VN" sz="2800" dirty="0"/>
              <a:t>+ HS được đánh số từ </a:t>
            </a:r>
            <a:r>
              <a:rPr lang="vi-VN" sz="2800" b="1" dirty="0">
                <a:solidFill>
                  <a:srgbClr val="008E00"/>
                </a:solidFill>
              </a:rPr>
              <a:t>3,4</a:t>
            </a:r>
            <a:r>
              <a:rPr lang="vi-VN" sz="2800" dirty="0"/>
              <a:t> của các nhóm sẽ gộp lại với nhau tạo nên </a:t>
            </a:r>
            <a:r>
              <a:rPr lang="vi-VN" sz="2800" b="1" dirty="0">
                <a:solidFill>
                  <a:srgbClr val="008E00"/>
                </a:solidFill>
              </a:rPr>
              <a:t>nhóm mãnh ghép số 2</a:t>
            </a:r>
          </a:p>
          <a:p>
            <a:pPr>
              <a:lnSpc>
                <a:spcPct val="150000"/>
              </a:lnSpc>
            </a:pPr>
            <a:r>
              <a:rPr lang="vi-VN" sz="2800" dirty="0"/>
              <a:t>+ HS được đánh số từ </a:t>
            </a:r>
            <a:r>
              <a:rPr lang="vi-VN" sz="2800" b="1" dirty="0">
                <a:solidFill>
                  <a:srgbClr val="C01A95"/>
                </a:solidFill>
              </a:rPr>
              <a:t>5,6</a:t>
            </a:r>
            <a:r>
              <a:rPr lang="vi-VN" sz="2800" dirty="0"/>
              <a:t> của các nhóm sẽ gộp lại với nhau tạo nên </a:t>
            </a:r>
            <a:r>
              <a:rPr lang="vi-VN" sz="2800" b="1" dirty="0">
                <a:solidFill>
                  <a:srgbClr val="C01A95"/>
                </a:solidFill>
              </a:rPr>
              <a:t>nhóm mãnh ghép số 3</a:t>
            </a:r>
          </a:p>
          <a:p>
            <a:pPr>
              <a:lnSpc>
                <a:spcPct val="150000"/>
              </a:lnSpc>
            </a:pPr>
            <a:r>
              <a:rPr lang="vi-VN" sz="2800" dirty="0"/>
              <a:t>+  HS được đánh số từ </a:t>
            </a:r>
            <a:r>
              <a:rPr lang="vi-VN" sz="2800" b="1" dirty="0">
                <a:solidFill>
                  <a:schemeClr val="accent6">
                    <a:lumMod val="75000"/>
                  </a:schemeClr>
                </a:solidFill>
              </a:rPr>
              <a:t>7,8.. </a:t>
            </a:r>
            <a:r>
              <a:rPr lang="vi-VN" sz="2800" dirty="0"/>
              <a:t>của các nhóm sẽ gộp lại với nhau tạo nên nhóm </a:t>
            </a:r>
            <a:r>
              <a:rPr lang="vi-VN" sz="2800" b="1" dirty="0">
                <a:solidFill>
                  <a:schemeClr val="accent6">
                    <a:lumMod val="75000"/>
                  </a:schemeClr>
                </a:solidFill>
              </a:rPr>
              <a:t>mãnh ghép số 4</a:t>
            </a:r>
          </a:p>
        </p:txBody>
      </p:sp>
      <p:sp>
        <p:nvSpPr>
          <p:cNvPr id="2" name="AutoShape 10">
            <a:extLst>
              <a:ext uri="{FF2B5EF4-FFF2-40B4-BE49-F238E27FC236}">
                <a16:creationId xmlns:a16="http://schemas.microsoft.com/office/drawing/2014/main" id="{A9ED4AF5-7E03-F171-B0DD-8323EF9D823E}"/>
              </a:ext>
            </a:extLst>
          </p:cNvPr>
          <p:cNvSpPr>
            <a:spLocks noChangeArrowheads="1"/>
          </p:cNvSpPr>
          <p:nvPr/>
        </p:nvSpPr>
        <p:spPr bwMode="gray">
          <a:xfrm>
            <a:off x="1476375" y="180438"/>
            <a:ext cx="6600777" cy="597686"/>
          </a:xfrm>
          <a:prstGeom prst="roundRect">
            <a:avLst>
              <a:gd name="adj" fmla="val 50000"/>
            </a:avLst>
          </a:prstGeom>
          <a:solidFill>
            <a:srgbClr val="99FFCC"/>
          </a:solidFill>
          <a:ln w="28575" algn="ctr">
            <a:solidFill>
              <a:srgbClr val="0070C0"/>
            </a:solidFill>
            <a:round/>
            <a:headEnd/>
            <a:tailEnd/>
          </a:ln>
        </p:spPr>
        <p:txBody>
          <a:bodyPr wrap="none"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VÒNG </a:t>
            </a:r>
            <a:r>
              <a:rPr kumimoji="0" lang="vi-VN" alt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NHÓM MÃNH GHÉP</a:t>
            </a:r>
            <a:endParaRPr kumimoji="0" lang="en-US" alt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13880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7"/>
          <p:cNvSpPr/>
          <p:nvPr/>
        </p:nvSpPr>
        <p:spPr>
          <a:xfrm>
            <a:off x="1286692" y="856156"/>
            <a:ext cx="7605788" cy="5021116"/>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defRPr/>
            </a:pPr>
            <a:endParaRPr lang="vi-VN" altLang="en-US" u="sng" dirty="0">
              <a:solidFill>
                <a:srgbClr val="FF0000"/>
              </a:solidFill>
              <a:latin typeface="Arial" panose="020B0604020202020204" pitchFamily="34" charset="0"/>
              <a:cs typeface="Arial" panose="020B0604020202020204" pitchFamily="34" charset="0"/>
            </a:endParaRPr>
          </a:p>
          <a:p>
            <a:pPr defTabSz="685800"/>
            <a:r>
              <a:rPr kumimoji="0" lang="vi-VN" sz="2800" b="0" i="0" u="none" strike="noStrike" kern="1200" cap="none" spc="0" normalizeH="0" baseline="0" noProof="0" dirty="0">
                <a:ln>
                  <a:noFill/>
                </a:ln>
                <a:solidFill>
                  <a:srgbClr val="140B8B"/>
                </a:solidFill>
                <a:effectLst/>
                <a:uLnTx/>
                <a:uFillTx/>
                <a:latin typeface="Arial" panose="020B0604020202020204" pitchFamily="34" charset="0"/>
                <a:ea typeface="Times New Roman" panose="02020603050405020304" pitchFamily="18" charset="0"/>
                <a:cs typeface="+mn-cs"/>
              </a:rPr>
              <a:t>Các </a:t>
            </a:r>
            <a:r>
              <a:rPr kumimoji="0" lang="vi-VN" sz="2800" b="1" i="0" u="none" strike="noStrike" kern="1200" cap="none" spc="0" normalizeH="0" baseline="0" noProof="0" dirty="0">
                <a:ln>
                  <a:noFill/>
                </a:ln>
                <a:solidFill>
                  <a:srgbClr val="008E00"/>
                </a:solidFill>
                <a:effectLst/>
                <a:uLnTx/>
                <a:uFillTx/>
                <a:latin typeface="Arial" panose="020B0604020202020204" pitchFamily="34" charset="0"/>
                <a:ea typeface="Times New Roman" panose="02020603050405020304" pitchFamily="18" charset="0"/>
                <a:cs typeface="+mn-cs"/>
              </a:rPr>
              <a:t>chuyên gia ở các nhóm ban đầu sẽ lần lượt trình bày về nội dung của mình đã làm  ở vòng 1</a:t>
            </a:r>
            <a:r>
              <a:rPr kumimoji="0" lang="vi-VN" sz="2800" b="0" i="0" u="none" strike="noStrike" kern="1200" cap="none" spc="0" normalizeH="0" baseline="0" noProof="0" dirty="0">
                <a:ln>
                  <a:noFill/>
                </a:ln>
                <a:solidFill>
                  <a:srgbClr val="140B8B"/>
                </a:solidFill>
                <a:effectLst/>
                <a:uLnTx/>
                <a:uFillTx/>
                <a:latin typeface="Arial" panose="020B0604020202020204" pitchFamily="34" charset="0"/>
                <a:ea typeface="Times New Roman" panose="02020603050405020304" pitchFamily="18" charset="0"/>
                <a:cs typeface="+mn-cs"/>
              </a:rPr>
              <a:t> </a:t>
            </a:r>
            <a:r>
              <a:rPr kumimoji="0" lang="vi-VN" sz="2800" b="1" i="0" u="none" strike="noStrike" kern="1200" cap="none" spc="0" normalizeH="0" baseline="0" noProof="0" dirty="0">
                <a:ln>
                  <a:noFill/>
                </a:ln>
                <a:solidFill>
                  <a:srgbClr val="008E00"/>
                </a:solidFill>
                <a:effectLst/>
                <a:uLnTx/>
                <a:uFillTx/>
                <a:latin typeface="Arial" panose="020B0604020202020204" pitchFamily="34" charset="0"/>
                <a:ea typeface="Times New Roman" panose="02020603050405020304" pitchFamily="18" charset="0"/>
                <a:cs typeface="+mn-cs"/>
              </a:rPr>
              <a:t>cho các thành viên còn lại</a:t>
            </a:r>
            <a:r>
              <a:rPr kumimoji="0" lang="vi-VN" sz="2800" b="0" i="0" u="none" strike="noStrike" kern="1200" cap="none" spc="0" normalizeH="0" baseline="0" noProof="0" dirty="0">
                <a:ln>
                  <a:noFill/>
                </a:ln>
                <a:solidFill>
                  <a:srgbClr val="140B8B"/>
                </a:solidFill>
                <a:effectLst/>
                <a:uLnTx/>
                <a:uFillTx/>
                <a:latin typeface="Arial" panose="020B0604020202020204" pitchFamily="34" charset="0"/>
                <a:ea typeface="Times New Roman" panose="02020603050405020304" pitchFamily="18" charset="0"/>
                <a:cs typeface="+mn-cs"/>
              </a:rPr>
              <a:t> trong nhóm hiểu nội dung mình đã làm và hoàn thiện MÃNH GHÉP TỔNG THỂ 1</a:t>
            </a:r>
          </a:p>
          <a:p>
            <a:pPr defTabSz="685800"/>
            <a:endParaRPr lang="vi-VN" dirty="0">
              <a:solidFill>
                <a:prstClr val="black"/>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73479">
            <a:off x="221560" y="3966367"/>
            <a:ext cx="1143000" cy="1863869"/>
          </a:xfrm>
          <a:prstGeom prst="rect">
            <a:avLst/>
          </a:prstGeom>
        </p:spPr>
      </p:pic>
      <p:pic>
        <p:nvPicPr>
          <p:cNvPr id="11" name="Picture 3" descr="E:\luan van thac si – THAO\HINH EBOOK\j0286768.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861" y="833970"/>
            <a:ext cx="1362553" cy="20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D72522D-5937-8FA5-C066-0F85724337BF}"/>
              </a:ext>
            </a:extLst>
          </p:cNvPr>
          <p:cNvSpPr txBox="1">
            <a:spLocks/>
          </p:cNvSpPr>
          <p:nvPr/>
        </p:nvSpPr>
        <p:spPr>
          <a:xfrm>
            <a:off x="179512" y="0"/>
            <a:ext cx="9158990" cy="574623"/>
          </a:xfrm>
          <a:prstGeom prst="rect">
            <a:avLst/>
          </a:prstGeom>
          <a:gradFill flip="none" rotWithShape="1">
            <a:gsLst>
              <a:gs pos="0">
                <a:srgbClr val="0099FF">
                  <a:shade val="30000"/>
                  <a:satMod val="115000"/>
                </a:srgbClr>
              </a:gs>
              <a:gs pos="50000">
                <a:srgbClr val="0099FF">
                  <a:shade val="67500"/>
                  <a:satMod val="115000"/>
                </a:srgbClr>
              </a:gs>
              <a:gs pos="100000">
                <a:srgbClr val="0099FF">
                  <a:shade val="100000"/>
                  <a:satMod val="115000"/>
                </a:srgbClr>
              </a:gs>
            </a:gsLst>
            <a:lin ang="0" scaled="1"/>
            <a:tileRect/>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vi-VN" b="1" dirty="0">
                <a:latin typeface="Arial" panose="020B0604020202020204" pitchFamily="34" charset="0"/>
                <a:cs typeface="Arial" panose="020B0604020202020204" pitchFamily="34" charset="0"/>
              </a:rPr>
              <a:t>MÃNH GHÉP TỔNG THỂ 1</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52086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Rectangle 4"/>
          <p:cNvSpPr/>
          <p:nvPr/>
        </p:nvSpPr>
        <p:spPr>
          <a:xfrm>
            <a:off x="242161" y="260648"/>
            <a:ext cx="8659678" cy="484748"/>
          </a:xfrm>
          <a:prstGeom prst="rect">
            <a:avLst/>
          </a:prstGeom>
        </p:spPr>
        <p:txBody>
          <a:bodyPr wrap="square">
            <a:spAutoFit/>
          </a:bodyPr>
          <a:lstStyle/>
          <a:p>
            <a:pPr marL="137160" defTabSz="685800">
              <a:spcBef>
                <a:spcPct val="0"/>
              </a:spcBef>
              <a:buClr>
                <a:srgbClr val="F79646">
                  <a:lumMod val="75000"/>
                </a:srgbClr>
              </a:buClr>
              <a:buSzPct val="128000"/>
              <a:defRPr/>
            </a:pPr>
            <a:r>
              <a:rPr lang="vi-VN" sz="2550" b="1" dirty="0">
                <a:solidFill>
                  <a:srgbClr val="0000FF"/>
                </a:solidFill>
                <a:effectLst>
                  <a:reflection blurRad="6350" stA="55000" endA="300" endPos="45500" dir="5400000" sy="-100000" algn="bl" rotWithShape="0"/>
                </a:effectLst>
                <a:latin typeface="Arial" pitchFamily="34" charset="0"/>
                <a:cs typeface="Arial" pitchFamily="34" charset="0"/>
              </a:rPr>
              <a:t>I. MOL</a:t>
            </a:r>
            <a:endParaRPr lang="en-US" sz="2550" dirty="0">
              <a:solidFill>
                <a:prstClr val="black"/>
              </a:solidFill>
              <a:latin typeface="Calibri"/>
            </a:endParaRPr>
          </a:p>
        </p:txBody>
      </p:sp>
      <p:sp>
        <p:nvSpPr>
          <p:cNvPr id="6" name="Rounded Rectangle 5"/>
          <p:cNvSpPr/>
          <p:nvPr/>
        </p:nvSpPr>
        <p:spPr>
          <a:xfrm>
            <a:off x="203542" y="1117445"/>
            <a:ext cx="3650090" cy="53087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100" b="1" dirty="0">
                <a:solidFill>
                  <a:prstClr val="white"/>
                </a:solidFill>
                <a:latin typeface="Times New Roman" panose="02020603050405020304" pitchFamily="18" charset="0"/>
                <a:cs typeface="Times New Roman" panose="02020603050405020304" pitchFamily="18" charset="0"/>
              </a:rPr>
              <a:t>1</a:t>
            </a:r>
            <a:r>
              <a:rPr lang="vi-VN" sz="2100" b="1" dirty="0">
                <a:solidFill>
                  <a:prstClr val="white"/>
                </a:solidFill>
                <a:latin typeface="Times New Roman" panose="02020603050405020304" pitchFamily="18" charset="0"/>
                <a:cs typeface="Times New Roman" panose="02020603050405020304" pitchFamily="18" charset="0"/>
              </a:rPr>
              <a:t>. Khái niệm</a:t>
            </a:r>
            <a:endParaRPr lang="en-US" sz="2100" b="1" dirty="0">
              <a:solidFill>
                <a:prstClr val="white"/>
              </a:solidFill>
              <a:latin typeface="Times New Roman" panose="02020603050405020304" pitchFamily="18" charset="0"/>
              <a:cs typeface="Times New Roman" panose="02020603050405020304" pitchFamily="18" charset="0"/>
            </a:endParaRPr>
          </a:p>
        </p:txBody>
      </p:sp>
      <p:sp>
        <p:nvSpPr>
          <p:cNvPr id="22" name="Text Box 14"/>
          <p:cNvSpPr txBox="1">
            <a:spLocks noChangeArrowheads="1"/>
          </p:cNvSpPr>
          <p:nvPr/>
        </p:nvSpPr>
        <p:spPr bwMode="auto">
          <a:xfrm>
            <a:off x="266714" y="1844824"/>
            <a:ext cx="8290279" cy="390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360000" defTabSz="685800" eaLnBrk="0" fontAlgn="base" hangingPunct="0">
              <a:lnSpc>
                <a:spcPct val="150000"/>
              </a:lnSpc>
              <a:spcBef>
                <a:spcPts val="0"/>
              </a:spcBef>
              <a:spcAft>
                <a:spcPct val="0"/>
              </a:spcAft>
              <a:buNone/>
              <a:defRPr/>
            </a:pPr>
            <a:r>
              <a:rPr lang="vi-VN" altLang="en-US" sz="2400" dirty="0">
                <a:solidFill>
                  <a:srgbClr val="FF0000"/>
                </a:solidFill>
                <a:cs typeface="Arial" panose="020B0604020202020204" pitchFamily="34" charset="0"/>
              </a:rPr>
              <a:t>Số Avogadro</a:t>
            </a:r>
            <a:r>
              <a:rPr lang="vi-VN" altLang="en-US" sz="2400" dirty="0">
                <a:cs typeface="Arial" panose="020B0604020202020204" pitchFamily="34" charset="0"/>
              </a:rPr>
              <a:t>: kí hiệu -  N</a:t>
            </a:r>
            <a:r>
              <a:rPr lang="vi-VN" altLang="en-US" sz="2400" baseline="-25000" dirty="0">
                <a:cs typeface="Arial" panose="020B0604020202020204" pitchFamily="34" charset="0"/>
              </a:rPr>
              <a:t>A</a:t>
            </a:r>
            <a:r>
              <a:rPr lang="vi-VN" altLang="en-US" sz="2400" dirty="0">
                <a:cs typeface="Arial" panose="020B0604020202020204" pitchFamily="34" charset="0"/>
              </a:rPr>
              <a:t>, là số nguyên tử trong 12 gam carbon và có giá trị là 6,022x10²³.</a:t>
            </a:r>
          </a:p>
          <a:p>
            <a:pPr marL="0" indent="360000" defTabSz="685800" eaLnBrk="0" fontAlgn="base" hangingPunct="0">
              <a:lnSpc>
                <a:spcPct val="150000"/>
              </a:lnSpc>
              <a:spcBef>
                <a:spcPts val="0"/>
              </a:spcBef>
              <a:spcAft>
                <a:spcPct val="0"/>
              </a:spcAft>
              <a:buNone/>
              <a:defRPr/>
            </a:pPr>
            <a:r>
              <a:rPr lang="vi-VN" altLang="en-US" sz="2400" dirty="0">
                <a:solidFill>
                  <a:srgbClr val="FF0000"/>
                </a:solidFill>
                <a:cs typeface="Arial" panose="020B0604020202020204" pitchFamily="34" charset="0"/>
              </a:rPr>
              <a:t>Mol</a:t>
            </a:r>
            <a:r>
              <a:rPr lang="vi-VN" altLang="en-US" sz="2400" dirty="0">
                <a:cs typeface="Arial" panose="020B0604020202020204" pitchFamily="34" charset="0"/>
              </a:rPr>
              <a:t> là lượng chất có chứa Na ( hay 6,022x10²³) nguyên tử, phân tử của chất đó.</a:t>
            </a:r>
          </a:p>
          <a:p>
            <a:pPr marL="0" indent="360000" defTabSz="685800" eaLnBrk="0" fontAlgn="base" hangingPunct="0">
              <a:lnSpc>
                <a:spcPct val="150000"/>
              </a:lnSpc>
              <a:spcBef>
                <a:spcPts val="0"/>
              </a:spcBef>
              <a:spcAft>
                <a:spcPct val="0"/>
              </a:spcAft>
              <a:buNone/>
              <a:defRPr/>
            </a:pPr>
            <a:r>
              <a:rPr lang="vi-VN" altLang="en-US" sz="2400" dirty="0">
                <a:cs typeface="Arial" panose="020B0604020202020204" pitchFamily="34" charset="0"/>
              </a:rPr>
              <a:t>Công thức tính số mol theo số nguyên tử, phân tử:</a:t>
            </a:r>
          </a:p>
          <a:p>
            <a:pPr marL="0" indent="360000" defTabSz="685800" eaLnBrk="0" fontAlgn="base" hangingPunct="0">
              <a:lnSpc>
                <a:spcPct val="150000"/>
              </a:lnSpc>
              <a:spcBef>
                <a:spcPts val="0"/>
              </a:spcBef>
              <a:spcAft>
                <a:spcPct val="0"/>
              </a:spcAft>
              <a:buNone/>
              <a:defRPr/>
            </a:pPr>
            <a:r>
              <a:rPr lang="vi-VN" altLang="en-US" sz="2400" b="1" dirty="0">
                <a:solidFill>
                  <a:srgbClr val="140B8B"/>
                </a:solidFill>
                <a:cs typeface="Arial" panose="020B0604020202020204" pitchFamily="34" charset="0"/>
              </a:rPr>
              <a:t>Số mol = số nguyên tử, phân tử : 6,022.10</a:t>
            </a:r>
            <a:r>
              <a:rPr lang="vi-VN" altLang="en-US" sz="2400" b="1" baseline="30000" dirty="0">
                <a:solidFill>
                  <a:srgbClr val="140B8B"/>
                </a:solidFill>
                <a:cs typeface="Arial" panose="020B0604020202020204" pitchFamily="34" charset="0"/>
              </a:rPr>
              <a:t>23 </a:t>
            </a:r>
          </a:p>
          <a:p>
            <a:pPr marL="0" indent="360000" defTabSz="685800" eaLnBrk="0" fontAlgn="base" hangingPunct="0">
              <a:lnSpc>
                <a:spcPct val="150000"/>
              </a:lnSpc>
              <a:spcBef>
                <a:spcPts val="0"/>
              </a:spcBef>
              <a:spcAft>
                <a:spcPct val="0"/>
              </a:spcAft>
              <a:buNone/>
              <a:defRPr/>
            </a:pPr>
            <a:r>
              <a:rPr lang="vi-VN" altLang="en-US" sz="2400" b="1" dirty="0">
                <a:solidFill>
                  <a:srgbClr val="140B8B"/>
                </a:solidFill>
                <a:cs typeface="Arial" panose="020B0604020202020204" pitchFamily="34" charset="0"/>
              </a:rPr>
              <a:t>số nguyên tử, phân tử = số mol x 6,022.10</a:t>
            </a:r>
            <a:r>
              <a:rPr lang="vi-VN" altLang="en-US" sz="2400" b="1" baseline="30000" dirty="0">
                <a:solidFill>
                  <a:srgbClr val="140B8B"/>
                </a:solidFill>
                <a:cs typeface="Arial" panose="020B0604020202020204" pitchFamily="34" charset="0"/>
              </a:rPr>
              <a:t>23</a:t>
            </a:r>
          </a:p>
        </p:txBody>
      </p:sp>
    </p:spTree>
    <p:extLst>
      <p:ext uri="{BB962C8B-B14F-4D97-AF65-F5344CB8AC3E}">
        <p14:creationId xmlns:p14="http://schemas.microsoft.com/office/powerpoint/2010/main" val="20967889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Rectangle 4"/>
          <p:cNvSpPr/>
          <p:nvPr/>
        </p:nvSpPr>
        <p:spPr>
          <a:xfrm>
            <a:off x="242161" y="260648"/>
            <a:ext cx="8659678" cy="484748"/>
          </a:xfrm>
          <a:prstGeom prst="rect">
            <a:avLst/>
          </a:prstGeom>
        </p:spPr>
        <p:txBody>
          <a:bodyPr wrap="square">
            <a:spAutoFit/>
          </a:bodyPr>
          <a:lstStyle/>
          <a:p>
            <a:pPr marL="137160" marR="0" lvl="0" indent="0" algn="l" defTabSz="685800" rtl="0" eaLnBrk="1" fontAlgn="auto" latinLnBrk="0" hangingPunct="1">
              <a:lnSpc>
                <a:spcPct val="100000"/>
              </a:lnSpc>
              <a:spcBef>
                <a:spcPct val="0"/>
              </a:spcBef>
              <a:spcAft>
                <a:spcPts val="0"/>
              </a:spcAft>
              <a:buClr>
                <a:srgbClr val="F79646">
                  <a:lumMod val="75000"/>
                </a:srgbClr>
              </a:buClr>
              <a:buSzPct val="128000"/>
              <a:buFontTx/>
              <a:buNone/>
              <a:tabLst/>
              <a:defRPr/>
            </a:pPr>
            <a:r>
              <a:rPr kumimoji="0" lang="vi-VN" sz="2550" b="1"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Arial" pitchFamily="34" charset="0"/>
                <a:ea typeface="+mn-ea"/>
                <a:cs typeface="Arial" pitchFamily="34" charset="0"/>
              </a:rPr>
              <a:t>I. MOL</a:t>
            </a:r>
            <a:endParaRPr kumimoji="0" lang="en-US" sz="255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ounded Rectangle 5"/>
          <p:cNvSpPr/>
          <p:nvPr/>
        </p:nvSpPr>
        <p:spPr>
          <a:xfrm>
            <a:off x="203542" y="1117445"/>
            <a:ext cx="3650090" cy="53087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100" b="1" dirty="0">
                <a:solidFill>
                  <a:prstClr val="white"/>
                </a:solidFill>
                <a:latin typeface="Times New Roman" panose="02020603050405020304" pitchFamily="18" charset="0"/>
                <a:cs typeface="Times New Roman" panose="02020603050405020304" pitchFamily="18" charset="0"/>
              </a:rPr>
              <a:t>2</a:t>
            </a:r>
            <a:r>
              <a:rPr kumimoji="0" lang="vi-VN" sz="21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Khối</a:t>
            </a:r>
            <a:r>
              <a:rPr kumimoji="0" lang="vi-VN" sz="21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lượng mol</a:t>
            </a:r>
            <a:endParaRPr kumimoji="0" lang="en-US" sz="21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2" name="Text Box 14"/>
          <p:cNvSpPr txBox="1">
            <a:spLocks noChangeArrowheads="1"/>
          </p:cNvSpPr>
          <p:nvPr/>
        </p:nvSpPr>
        <p:spPr bwMode="auto">
          <a:xfrm>
            <a:off x="426860" y="1664615"/>
            <a:ext cx="8290279" cy="390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171450" lvl="0" indent="360000" defTabSz="685800" eaLnBrk="0" fontAlgn="base" hangingPunct="0">
              <a:lnSpc>
                <a:spcPct val="150000"/>
              </a:lnSpc>
              <a:spcBef>
                <a:spcPts val="0"/>
              </a:spcBef>
              <a:spcAft>
                <a:spcPct val="0"/>
              </a:spcAft>
              <a:buNone/>
              <a:defRPr/>
            </a:pPr>
            <a:r>
              <a:rPr lang="vi-VN" altLang="en-US" sz="2400" b="1" dirty="0">
                <a:solidFill>
                  <a:srgbClr val="FF0000"/>
                </a:solidFill>
                <a:cs typeface="Arial" panose="020B0604020202020204" pitchFamily="34" charset="0"/>
              </a:rPr>
              <a:t>Kí hiệu là M         Đơn vị: g/mol</a:t>
            </a:r>
          </a:p>
          <a:p>
            <a:pPr marL="171450" lvl="0" indent="360000" defTabSz="685800" eaLnBrk="0" fontAlgn="base" hangingPunct="0">
              <a:lnSpc>
                <a:spcPct val="150000"/>
              </a:lnSpc>
              <a:spcBef>
                <a:spcPts val="0"/>
              </a:spcBef>
              <a:spcAft>
                <a:spcPct val="0"/>
              </a:spcAft>
              <a:buNone/>
              <a:defRPr/>
            </a:pPr>
            <a:r>
              <a:rPr lang="vi-VN" altLang="en-US" sz="2400" dirty="0">
                <a:solidFill>
                  <a:prstClr val="black"/>
                </a:solidFill>
                <a:cs typeface="Arial" panose="020B0604020202020204" pitchFamily="34" charset="0"/>
              </a:rPr>
              <a:t>Khối lượng mol của một chất là khối lượng của NA nguyên tử hoặc phân tử chất đó tính theo đơn vị gam.</a:t>
            </a:r>
          </a:p>
          <a:p>
            <a:pPr marL="171450" lvl="0" indent="360000" defTabSz="685800" eaLnBrk="0" fontAlgn="base" hangingPunct="0">
              <a:lnSpc>
                <a:spcPct val="150000"/>
              </a:lnSpc>
              <a:spcBef>
                <a:spcPts val="0"/>
              </a:spcBef>
              <a:spcAft>
                <a:spcPct val="0"/>
              </a:spcAft>
              <a:buNone/>
              <a:defRPr/>
            </a:pPr>
            <a:r>
              <a:rPr lang="vi-VN" altLang="en-US" sz="2400" dirty="0">
                <a:solidFill>
                  <a:prstClr val="black"/>
                </a:solidFill>
                <a:cs typeface="Arial" panose="020B0604020202020204" pitchFamily="34" charset="0"/>
              </a:rPr>
              <a:t>Khối lượng mol (g/mol) và khối lượng nguyên tử hoặc phân tử của chất đó (amu) bằng nhau về trị số, khác về đơn vị đo</a:t>
            </a:r>
          </a:p>
          <a:p>
            <a:pPr marL="171450" marR="0" lvl="0" indent="360000" algn="l" defTabSz="685800" rtl="0" eaLnBrk="0" fontAlgn="base" latinLnBrk="0" hangingPunct="0">
              <a:lnSpc>
                <a:spcPct val="150000"/>
              </a:lnSpc>
              <a:spcBef>
                <a:spcPts val="0"/>
              </a:spcBef>
              <a:spcAft>
                <a:spcPct val="0"/>
              </a:spcAft>
              <a:buClrTx/>
              <a:buSzTx/>
              <a:buFontTx/>
              <a:buNone/>
              <a:tabLst/>
              <a:defRPr/>
            </a:pPr>
            <a:endParaRPr kumimoji="0" lang="vi-VN"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295226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1" descr="card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13" y="-132163"/>
            <a:ext cx="9701907" cy="737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p:nvPr/>
        </p:nvSpPr>
        <p:spPr>
          <a:xfrm>
            <a:off x="4572000" y="3796455"/>
            <a:ext cx="4412641" cy="60016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defTabSz="685800"/>
            <a:r>
              <a:rPr lang="en-US" b="1" dirty="0">
                <a:solidFill>
                  <a:srgbClr val="0000B4"/>
                </a:solidFill>
                <a:latin typeface="Calibri"/>
              </a:rPr>
              <a:t>3.</a:t>
            </a:r>
            <a:r>
              <a:rPr lang="vi-VN" b="1" dirty="0">
                <a:solidFill>
                  <a:srgbClr val="0000B4"/>
                </a:solidFill>
                <a:latin typeface="Arial" panose="020B0604020202020204" pitchFamily="34" charset="0"/>
              </a:rPr>
              <a:t> Công thức tính khối lượng:</a:t>
            </a:r>
            <a:endParaRPr lang="en-US" b="1" dirty="0">
              <a:solidFill>
                <a:srgbClr val="0000B4"/>
              </a:solidFill>
              <a:latin typeface="Calibri"/>
            </a:endParaRPr>
          </a:p>
          <a:p>
            <a:pPr defTabSz="685800"/>
            <a:r>
              <a:rPr lang="vi-VN" sz="1500" b="1" dirty="0">
                <a:solidFill>
                  <a:srgbClr val="0000B4"/>
                </a:solidFill>
                <a:latin typeface="Arial" panose="020B0604020202020204" pitchFamily="34" charset="0"/>
              </a:rPr>
              <a:t>  </a:t>
            </a:r>
            <a:endParaRPr lang="en-US" sz="1500" b="1" dirty="0">
              <a:solidFill>
                <a:srgbClr val="0000B4"/>
              </a:solidFill>
              <a:latin typeface="Calibri"/>
            </a:endParaRPr>
          </a:p>
        </p:txBody>
      </p:sp>
      <p:sp>
        <p:nvSpPr>
          <p:cNvPr id="5" name="Rectangle 4"/>
          <p:cNvSpPr/>
          <p:nvPr/>
        </p:nvSpPr>
        <p:spPr>
          <a:xfrm>
            <a:off x="106932" y="223122"/>
            <a:ext cx="8659678" cy="877163"/>
          </a:xfrm>
          <a:prstGeom prst="rect">
            <a:avLst/>
          </a:prstGeom>
        </p:spPr>
        <p:txBody>
          <a:bodyPr wrap="square">
            <a:spAutoFit/>
          </a:bodyPr>
          <a:lstStyle/>
          <a:p>
            <a:pPr marL="708660" indent="-571500" defTabSz="685800">
              <a:spcBef>
                <a:spcPct val="0"/>
              </a:spcBef>
              <a:buClr>
                <a:srgbClr val="F79646">
                  <a:lumMod val="75000"/>
                </a:srgbClr>
              </a:buClr>
              <a:buSzPct val="128000"/>
              <a:buAutoNum type="romanUcPeriod"/>
              <a:defRPr/>
            </a:pPr>
            <a:r>
              <a:rPr lang="vi-VN" sz="2550" b="1" dirty="0">
                <a:solidFill>
                  <a:srgbClr val="0000FF"/>
                </a:solidFill>
                <a:effectLst>
                  <a:reflection blurRad="6350" stA="55000" endA="300" endPos="45500" dir="5400000" sy="-100000" algn="bl" rotWithShape="0"/>
                </a:effectLst>
                <a:latin typeface="Arial" pitchFamily="34" charset="0"/>
                <a:cs typeface="Arial" pitchFamily="34" charset="0"/>
              </a:rPr>
              <a:t>MOL</a:t>
            </a:r>
          </a:p>
          <a:p>
            <a:pPr marL="708660" indent="-571500" defTabSz="685800">
              <a:spcBef>
                <a:spcPct val="0"/>
              </a:spcBef>
              <a:buClr>
                <a:srgbClr val="F79646">
                  <a:lumMod val="75000"/>
                </a:srgbClr>
              </a:buClr>
              <a:buSzPct val="128000"/>
              <a:buAutoNum type="romanUcPeriod"/>
              <a:defRPr/>
            </a:pPr>
            <a:endParaRPr lang="en-US" sz="2550" dirty="0">
              <a:solidFill>
                <a:prstClr val="black"/>
              </a:solidFill>
              <a:latin typeface="Calibri"/>
            </a:endParaRPr>
          </a:p>
        </p:txBody>
      </p:sp>
      <p:cxnSp>
        <p:nvCxnSpPr>
          <p:cNvPr id="26" name="Straight Connector 25"/>
          <p:cNvCxnSpPr/>
          <p:nvPr/>
        </p:nvCxnSpPr>
        <p:spPr>
          <a:xfrm>
            <a:off x="4101077" y="3661061"/>
            <a:ext cx="0" cy="2043284"/>
          </a:xfrm>
          <a:prstGeom prst="line">
            <a:avLst/>
          </a:prstGeom>
          <a:ln w="12700"/>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305889" y="3907362"/>
            <a:ext cx="3663232" cy="60016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defTabSz="685800"/>
            <a:r>
              <a:rPr lang="en-US" sz="1650" b="1" dirty="0">
                <a:solidFill>
                  <a:srgbClr val="0000B4"/>
                </a:solidFill>
                <a:latin typeface="Arial" panose="020B0604020202020204" pitchFamily="34" charset="0"/>
                <a:cs typeface="Arial" panose="020B0604020202020204" pitchFamily="34" charset="0"/>
              </a:rPr>
              <a:t>2. </a:t>
            </a:r>
            <a:r>
              <a:rPr lang="vi-VN" sz="1650" b="1" dirty="0">
                <a:solidFill>
                  <a:srgbClr val="0000B4"/>
                </a:solidFill>
                <a:latin typeface="Arial" panose="020B0604020202020204" pitchFamily="34" charset="0"/>
                <a:cs typeface="Arial" panose="020B0604020202020204" pitchFamily="34" charset="0"/>
              </a:rPr>
              <a:t> Công thức tính số mol theo khối lượng: </a:t>
            </a:r>
            <a:endParaRPr lang="en-US" sz="1650" b="1" dirty="0">
              <a:solidFill>
                <a:srgbClr val="0000B4"/>
              </a:solidFill>
              <a:latin typeface="Arial" panose="020B0604020202020204" pitchFamily="34" charset="0"/>
              <a:cs typeface="Arial" panose="020B0604020202020204" pitchFamily="34" charset="0"/>
            </a:endParaRPr>
          </a:p>
        </p:txBody>
      </p:sp>
      <p:grpSp>
        <p:nvGrpSpPr>
          <p:cNvPr id="37" name="Group 36"/>
          <p:cNvGrpSpPr/>
          <p:nvPr/>
        </p:nvGrpSpPr>
        <p:grpSpPr>
          <a:xfrm>
            <a:off x="516471" y="4604670"/>
            <a:ext cx="3065362" cy="865612"/>
            <a:chOff x="688628" y="4996559"/>
            <a:chExt cx="3647868" cy="1154149"/>
          </a:xfrm>
        </p:grpSpPr>
        <p:grpSp>
          <p:nvGrpSpPr>
            <p:cNvPr id="31" name="Group 30"/>
            <p:cNvGrpSpPr/>
            <p:nvPr/>
          </p:nvGrpSpPr>
          <p:grpSpPr>
            <a:xfrm>
              <a:off x="688628" y="5128928"/>
              <a:ext cx="3647868" cy="858899"/>
              <a:chOff x="1891304" y="5592082"/>
              <a:chExt cx="2929135" cy="1070592"/>
            </a:xfrm>
          </p:grpSpPr>
          <p:sp>
            <p:nvSpPr>
              <p:cNvPr id="32" name="Rounded Rectangle 31"/>
              <p:cNvSpPr/>
              <p:nvPr/>
            </p:nvSpPr>
            <p:spPr>
              <a:xfrm>
                <a:off x="1891304" y="5592082"/>
                <a:ext cx="2929135" cy="1070592"/>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US" sz="1350">
                  <a:solidFill>
                    <a:prstClr val="white"/>
                  </a:solidFill>
                  <a:latin typeface="Arial"/>
                </a:endParaRPr>
              </a:p>
            </p:txBody>
          </p:sp>
          <p:sp>
            <p:nvSpPr>
              <p:cNvPr id="33" name="TextBox 32"/>
              <p:cNvSpPr txBox="1"/>
              <p:nvPr/>
            </p:nvSpPr>
            <p:spPr>
              <a:xfrm>
                <a:off x="2060159" y="5714077"/>
                <a:ext cx="2760280" cy="843995"/>
              </a:xfrm>
              <a:prstGeom prst="rect">
                <a:avLst/>
              </a:prstGeom>
              <a:noFill/>
            </p:spPr>
            <p:txBody>
              <a:bodyPr wrap="square" rtlCol="0">
                <a:spAutoFit/>
              </a:bodyPr>
              <a:lstStyle/>
              <a:p>
                <a:pPr defTabSz="685800"/>
                <a:r>
                  <a:rPr lang="vi-VN" sz="2700" b="1" dirty="0">
                    <a:solidFill>
                      <a:srgbClr val="F20062"/>
                    </a:solidFill>
                    <a:latin typeface="Arial" panose="020B0604020202020204" pitchFamily="34" charset="0"/>
                  </a:rPr>
                  <a:t>n =            (mol)</a:t>
                </a:r>
                <a:endParaRPr lang="en-US" sz="2700" b="1" dirty="0">
                  <a:solidFill>
                    <a:srgbClr val="F20062"/>
                  </a:solidFill>
                  <a:latin typeface="Calibri"/>
                </a:endParaRPr>
              </a:p>
            </p:txBody>
          </p:sp>
        </p:grpSp>
        <p:sp>
          <p:nvSpPr>
            <p:cNvPr id="34" name="Text Box 13"/>
            <p:cNvSpPr txBox="1">
              <a:spLocks noChangeArrowheads="1"/>
            </p:cNvSpPr>
            <p:nvPr/>
          </p:nvSpPr>
          <p:spPr bwMode="auto">
            <a:xfrm>
              <a:off x="1492654" y="5473600"/>
              <a:ext cx="1529862"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eaLnBrk="0" fontAlgn="base" hangingPunct="0">
                <a:spcBef>
                  <a:spcPct val="50000"/>
                </a:spcBef>
                <a:spcAft>
                  <a:spcPct val="0"/>
                </a:spcAft>
                <a:buNone/>
                <a:defRPr/>
              </a:pPr>
              <a:r>
                <a:rPr lang="en-US" altLang="en-US" sz="2700" b="1" dirty="0">
                  <a:solidFill>
                    <a:srgbClr val="F20062"/>
                  </a:solidFill>
                  <a:latin typeface="Times New Roman" panose="02020603050405020304" pitchFamily="18" charset="0"/>
                </a:rPr>
                <a:t>M</a:t>
              </a:r>
            </a:p>
          </p:txBody>
        </p:sp>
        <p:sp>
          <p:nvSpPr>
            <p:cNvPr id="35" name="Text Box 12"/>
            <p:cNvSpPr txBox="1">
              <a:spLocks noChangeArrowheads="1"/>
            </p:cNvSpPr>
            <p:nvPr/>
          </p:nvSpPr>
          <p:spPr bwMode="auto">
            <a:xfrm>
              <a:off x="1662639" y="4996559"/>
              <a:ext cx="1189892"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eaLnBrk="0" fontAlgn="base" hangingPunct="0">
                <a:spcBef>
                  <a:spcPct val="50000"/>
                </a:spcBef>
                <a:spcAft>
                  <a:spcPct val="0"/>
                </a:spcAft>
                <a:buNone/>
                <a:defRPr/>
              </a:pPr>
              <a:r>
                <a:rPr lang="en-US" altLang="en-US" sz="2700" b="1" dirty="0">
                  <a:solidFill>
                    <a:srgbClr val="F20062"/>
                  </a:solidFill>
                  <a:latin typeface="Times New Roman" panose="02020603050405020304" pitchFamily="18" charset="0"/>
                </a:rPr>
                <a:t>m</a:t>
              </a:r>
            </a:p>
          </p:txBody>
        </p:sp>
        <p:sp>
          <p:nvSpPr>
            <p:cNvPr id="36" name="Line 14"/>
            <p:cNvSpPr>
              <a:spLocks noChangeShapeType="1"/>
            </p:cNvSpPr>
            <p:nvPr/>
          </p:nvSpPr>
          <p:spPr bwMode="auto">
            <a:xfrm>
              <a:off x="1841914" y="5549965"/>
              <a:ext cx="8499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defRPr/>
              </a:pPr>
              <a:endParaRPr lang="en-US" sz="1950">
                <a:solidFill>
                  <a:srgbClr val="F20062"/>
                </a:solidFill>
                <a:latin typeface="Times New Roman" panose="02020603050405020304" pitchFamily="18" charset="0"/>
              </a:endParaRPr>
            </a:p>
          </p:txBody>
        </p:sp>
      </p:grpSp>
      <p:grpSp>
        <p:nvGrpSpPr>
          <p:cNvPr id="38" name="Group 37"/>
          <p:cNvGrpSpPr/>
          <p:nvPr/>
        </p:nvGrpSpPr>
        <p:grpSpPr>
          <a:xfrm>
            <a:off x="693179" y="2024648"/>
            <a:ext cx="3382505" cy="904384"/>
            <a:chOff x="688628" y="4953217"/>
            <a:chExt cx="3647868" cy="1205845"/>
          </a:xfrm>
        </p:grpSpPr>
        <p:grpSp>
          <p:nvGrpSpPr>
            <p:cNvPr id="39" name="Group 38"/>
            <p:cNvGrpSpPr/>
            <p:nvPr/>
          </p:nvGrpSpPr>
          <p:grpSpPr>
            <a:xfrm>
              <a:off x="688628" y="5128928"/>
              <a:ext cx="3647868" cy="858899"/>
              <a:chOff x="1891304" y="5592082"/>
              <a:chExt cx="2929135" cy="1070592"/>
            </a:xfrm>
          </p:grpSpPr>
          <p:sp>
            <p:nvSpPr>
              <p:cNvPr id="43" name="Rounded Rectangle 42"/>
              <p:cNvSpPr/>
              <p:nvPr/>
            </p:nvSpPr>
            <p:spPr>
              <a:xfrm>
                <a:off x="1891304" y="5592082"/>
                <a:ext cx="2929135" cy="1070592"/>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US" sz="1350">
                  <a:solidFill>
                    <a:prstClr val="white"/>
                  </a:solidFill>
                  <a:latin typeface="Arial"/>
                </a:endParaRPr>
              </a:p>
            </p:txBody>
          </p:sp>
          <p:sp>
            <p:nvSpPr>
              <p:cNvPr id="44" name="TextBox 43"/>
              <p:cNvSpPr txBox="1"/>
              <p:nvPr/>
            </p:nvSpPr>
            <p:spPr>
              <a:xfrm>
                <a:off x="2060159" y="5714076"/>
                <a:ext cx="2760280" cy="843994"/>
              </a:xfrm>
              <a:prstGeom prst="rect">
                <a:avLst/>
              </a:prstGeom>
              <a:noFill/>
            </p:spPr>
            <p:txBody>
              <a:bodyPr wrap="square" rtlCol="0">
                <a:spAutoFit/>
              </a:bodyPr>
              <a:lstStyle/>
              <a:p>
                <a:pPr defTabSz="685800"/>
                <a:r>
                  <a:rPr lang="vi-VN" sz="2700" b="1" dirty="0">
                    <a:solidFill>
                      <a:srgbClr val="F20062"/>
                    </a:solidFill>
                    <a:latin typeface="Arial" panose="020B0604020202020204" pitchFamily="34" charset="0"/>
                  </a:rPr>
                  <a:t>M =             (g/mol)</a:t>
                </a:r>
                <a:endParaRPr lang="en-US" sz="2700" b="1" dirty="0">
                  <a:solidFill>
                    <a:srgbClr val="F20062"/>
                  </a:solidFill>
                  <a:latin typeface="Calibri"/>
                </a:endParaRPr>
              </a:p>
            </p:txBody>
          </p:sp>
        </p:grpSp>
        <p:sp>
          <p:nvSpPr>
            <p:cNvPr id="40" name="Text Box 13"/>
            <p:cNvSpPr txBox="1">
              <a:spLocks noChangeArrowheads="1"/>
            </p:cNvSpPr>
            <p:nvPr/>
          </p:nvSpPr>
          <p:spPr bwMode="auto">
            <a:xfrm>
              <a:off x="1322667" y="5420398"/>
              <a:ext cx="152986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eaLnBrk="0" fontAlgn="base" hangingPunct="0">
                <a:spcBef>
                  <a:spcPct val="50000"/>
                </a:spcBef>
                <a:spcAft>
                  <a:spcPct val="0"/>
                </a:spcAft>
                <a:buNone/>
                <a:defRPr/>
              </a:pPr>
              <a:r>
                <a:rPr lang="vi-VN" altLang="en-US" sz="3000" b="1" dirty="0">
                  <a:solidFill>
                    <a:srgbClr val="F20062"/>
                  </a:solidFill>
                  <a:latin typeface="Times New Roman" panose="02020603050405020304" pitchFamily="18" charset="0"/>
                </a:rPr>
                <a:t>n</a:t>
              </a:r>
              <a:endParaRPr lang="en-US" altLang="en-US" sz="3000" b="1" dirty="0">
                <a:solidFill>
                  <a:srgbClr val="F20062"/>
                </a:solidFill>
                <a:latin typeface="Times New Roman" panose="02020603050405020304" pitchFamily="18" charset="0"/>
              </a:endParaRPr>
            </a:p>
          </p:txBody>
        </p:sp>
        <p:sp>
          <p:nvSpPr>
            <p:cNvPr id="41" name="Text Box 12"/>
            <p:cNvSpPr txBox="1">
              <a:spLocks noChangeArrowheads="1"/>
            </p:cNvSpPr>
            <p:nvPr/>
          </p:nvSpPr>
          <p:spPr bwMode="auto">
            <a:xfrm>
              <a:off x="1492653" y="4953217"/>
              <a:ext cx="118989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eaLnBrk="0" fontAlgn="base" hangingPunct="0">
                <a:spcBef>
                  <a:spcPct val="50000"/>
                </a:spcBef>
                <a:spcAft>
                  <a:spcPct val="0"/>
                </a:spcAft>
                <a:buNone/>
                <a:defRPr/>
              </a:pPr>
              <a:r>
                <a:rPr lang="en-US" altLang="en-US" sz="3000" b="1" dirty="0">
                  <a:solidFill>
                    <a:srgbClr val="F20062"/>
                  </a:solidFill>
                  <a:latin typeface="Times New Roman" panose="02020603050405020304" pitchFamily="18" charset="0"/>
                </a:rPr>
                <a:t>m</a:t>
              </a:r>
            </a:p>
          </p:txBody>
        </p:sp>
        <p:sp>
          <p:nvSpPr>
            <p:cNvPr id="42" name="Line 14"/>
            <p:cNvSpPr>
              <a:spLocks noChangeShapeType="1"/>
            </p:cNvSpPr>
            <p:nvPr/>
          </p:nvSpPr>
          <p:spPr bwMode="auto">
            <a:xfrm>
              <a:off x="1741633" y="5549965"/>
              <a:ext cx="8499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defRPr/>
              </a:pPr>
              <a:endParaRPr lang="en-US" sz="1950">
                <a:solidFill>
                  <a:srgbClr val="F20062"/>
                </a:solidFill>
                <a:latin typeface="Times New Roman" panose="02020603050405020304" pitchFamily="18" charset="0"/>
              </a:endParaRPr>
            </a:p>
          </p:txBody>
        </p:sp>
      </p:grpSp>
      <p:sp>
        <p:nvSpPr>
          <p:cNvPr id="27" name="Rounded Rectangle 26"/>
          <p:cNvSpPr/>
          <p:nvPr/>
        </p:nvSpPr>
        <p:spPr>
          <a:xfrm>
            <a:off x="91729" y="1012764"/>
            <a:ext cx="4091552" cy="53087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vi-VN" b="1" dirty="0">
                <a:solidFill>
                  <a:prstClr val="white"/>
                </a:solidFill>
                <a:latin typeface="Arial" panose="020B0604020202020204" pitchFamily="34" charset="0"/>
                <a:cs typeface="Arial" panose="020B0604020202020204" pitchFamily="34" charset="0"/>
              </a:rPr>
              <a:t>Công thức</a:t>
            </a:r>
            <a:r>
              <a:rPr lang="en-US" b="1" dirty="0">
                <a:solidFill>
                  <a:prstClr val="white"/>
                </a:solidFill>
                <a:latin typeface="Arial" panose="020B0604020202020204" pitchFamily="34" charset="0"/>
                <a:cs typeface="Arial" panose="020B0604020202020204" pitchFamily="34" charset="0"/>
              </a:rPr>
              <a:t> </a:t>
            </a:r>
            <a:r>
              <a:rPr lang="en-US" b="1" dirty="0" err="1">
                <a:solidFill>
                  <a:prstClr val="white"/>
                </a:solidFill>
                <a:latin typeface="Arial" panose="020B0604020202020204" pitchFamily="34" charset="0"/>
                <a:cs typeface="Arial" panose="020B0604020202020204" pitchFamily="34" charset="0"/>
              </a:rPr>
              <a:t>tính</a:t>
            </a:r>
            <a:r>
              <a:rPr lang="en-US" b="1" dirty="0">
                <a:solidFill>
                  <a:prstClr val="white"/>
                </a:solidFill>
                <a:latin typeface="Arial" panose="020B0604020202020204" pitchFamily="34" charset="0"/>
                <a:cs typeface="Arial" panose="020B0604020202020204" pitchFamily="34" charset="0"/>
              </a:rPr>
              <a:t> </a:t>
            </a:r>
            <a:r>
              <a:rPr lang="en-US" b="1" dirty="0" err="1">
                <a:solidFill>
                  <a:prstClr val="white"/>
                </a:solidFill>
                <a:latin typeface="Arial" panose="020B0604020202020204" pitchFamily="34" charset="0"/>
                <a:cs typeface="Arial" panose="020B0604020202020204" pitchFamily="34" charset="0"/>
              </a:rPr>
              <a:t>khối</a:t>
            </a:r>
            <a:r>
              <a:rPr lang="en-US" b="1" dirty="0">
                <a:solidFill>
                  <a:prstClr val="white"/>
                </a:solidFill>
                <a:latin typeface="Arial" panose="020B0604020202020204" pitchFamily="34" charset="0"/>
                <a:cs typeface="Arial" panose="020B0604020202020204" pitchFamily="34" charset="0"/>
              </a:rPr>
              <a:t> </a:t>
            </a:r>
            <a:r>
              <a:rPr lang="en-US" b="1" dirty="0" err="1">
                <a:solidFill>
                  <a:prstClr val="white"/>
                </a:solidFill>
                <a:latin typeface="Arial" panose="020B0604020202020204" pitchFamily="34" charset="0"/>
                <a:cs typeface="Arial" panose="020B0604020202020204" pitchFamily="34" charset="0"/>
              </a:rPr>
              <a:t>lượng</a:t>
            </a:r>
            <a:r>
              <a:rPr lang="vi-VN" b="1" dirty="0">
                <a:solidFill>
                  <a:prstClr val="white"/>
                </a:solidFill>
                <a:latin typeface="Arial" panose="020B0604020202020204" pitchFamily="34" charset="0"/>
                <a:cs typeface="Arial" panose="020B0604020202020204" pitchFamily="34" charset="0"/>
              </a:rPr>
              <a:t> mol</a:t>
            </a:r>
            <a:endParaRPr lang="en-US" b="1" dirty="0">
              <a:solidFill>
                <a:prstClr val="white"/>
              </a:solidFill>
              <a:latin typeface="Arial" panose="020B0604020202020204" pitchFamily="34" charset="0"/>
              <a:cs typeface="Arial" panose="020B0604020202020204" pitchFamily="34" charset="0"/>
            </a:endParaRPr>
          </a:p>
        </p:txBody>
      </p:sp>
      <p:grpSp>
        <p:nvGrpSpPr>
          <p:cNvPr id="28" name="Group 27"/>
          <p:cNvGrpSpPr/>
          <p:nvPr/>
        </p:nvGrpSpPr>
        <p:grpSpPr>
          <a:xfrm>
            <a:off x="4717181" y="4695392"/>
            <a:ext cx="2735901" cy="644174"/>
            <a:chOff x="1891304" y="5592082"/>
            <a:chExt cx="2929135" cy="1070592"/>
          </a:xfrm>
        </p:grpSpPr>
        <p:sp>
          <p:nvSpPr>
            <p:cNvPr id="45" name="Rounded Rectangle 44"/>
            <p:cNvSpPr/>
            <p:nvPr/>
          </p:nvSpPr>
          <p:spPr>
            <a:xfrm>
              <a:off x="1891304" y="5592082"/>
              <a:ext cx="2929135" cy="1070592"/>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US" sz="1350">
                <a:solidFill>
                  <a:prstClr val="white"/>
                </a:solidFill>
                <a:latin typeface="Arial"/>
              </a:endParaRPr>
            </a:p>
          </p:txBody>
        </p:sp>
        <p:sp>
          <p:nvSpPr>
            <p:cNvPr id="46" name="TextBox 45"/>
            <p:cNvSpPr txBox="1"/>
            <p:nvPr/>
          </p:nvSpPr>
          <p:spPr>
            <a:xfrm>
              <a:off x="2060159" y="5714077"/>
              <a:ext cx="2760280" cy="843995"/>
            </a:xfrm>
            <a:prstGeom prst="rect">
              <a:avLst/>
            </a:prstGeom>
            <a:noFill/>
          </p:spPr>
          <p:txBody>
            <a:bodyPr wrap="square" rtlCol="0">
              <a:spAutoFit/>
            </a:bodyPr>
            <a:lstStyle/>
            <a:p>
              <a:pPr defTabSz="685800"/>
              <a:r>
                <a:rPr lang="vi-VN" sz="2700" b="1" dirty="0">
                  <a:solidFill>
                    <a:srgbClr val="FF0000"/>
                  </a:solidFill>
                  <a:latin typeface="Arial" panose="020B0604020202020204" pitchFamily="34" charset="0"/>
                </a:rPr>
                <a:t>m = n . M   (g)</a:t>
              </a:r>
              <a:endParaRPr lang="en-US" sz="2700" b="1" dirty="0">
                <a:solidFill>
                  <a:srgbClr val="FF0000"/>
                </a:solidFill>
                <a:latin typeface="Calibri"/>
              </a:endParaRPr>
            </a:p>
          </p:txBody>
        </p:sp>
      </p:grpSp>
      <p:sp>
        <p:nvSpPr>
          <p:cNvPr id="47" name="Text Box 14"/>
          <p:cNvSpPr txBox="1">
            <a:spLocks noChangeArrowheads="1"/>
          </p:cNvSpPr>
          <p:nvPr/>
        </p:nvSpPr>
        <p:spPr bwMode="auto">
          <a:xfrm>
            <a:off x="4563761" y="1304774"/>
            <a:ext cx="4728195" cy="2192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171450" indent="-171450" defTabSz="685800" eaLnBrk="0" fontAlgn="base" hangingPunct="0">
              <a:spcBef>
                <a:spcPct val="50000"/>
              </a:spcBef>
              <a:spcAft>
                <a:spcPct val="0"/>
              </a:spcAft>
              <a:buNone/>
              <a:defRPr/>
            </a:pPr>
            <a:r>
              <a:rPr lang="en-US" altLang="en-US" sz="2100" b="1" i="1" u="sng" dirty="0" err="1">
                <a:solidFill>
                  <a:srgbClr val="008000"/>
                </a:solidFill>
                <a:cs typeface="Arial" panose="020B0604020202020204" pitchFamily="34" charset="0"/>
              </a:rPr>
              <a:t>Trong</a:t>
            </a:r>
            <a:r>
              <a:rPr lang="en-US" altLang="en-US" sz="2100" b="1" i="1" u="sng" dirty="0">
                <a:solidFill>
                  <a:srgbClr val="008000"/>
                </a:solidFill>
                <a:cs typeface="Arial" panose="020B0604020202020204" pitchFamily="34" charset="0"/>
              </a:rPr>
              <a:t> </a:t>
            </a:r>
            <a:r>
              <a:rPr lang="en-US" altLang="en-US" sz="2100" b="1" i="1" u="sng" dirty="0" err="1">
                <a:solidFill>
                  <a:srgbClr val="008000"/>
                </a:solidFill>
                <a:cs typeface="Arial" panose="020B0604020202020204" pitchFamily="34" charset="0"/>
              </a:rPr>
              <a:t>đó</a:t>
            </a:r>
            <a:r>
              <a:rPr lang="en-US" altLang="en-US" sz="2100" b="1" dirty="0">
                <a:solidFill>
                  <a:srgbClr val="000000"/>
                </a:solidFill>
                <a:cs typeface="Arial" panose="020B0604020202020204" pitchFamily="34" charset="0"/>
              </a:rPr>
              <a:t> :</a:t>
            </a:r>
            <a:r>
              <a:rPr lang="en-US" altLang="en-US" sz="2100" dirty="0">
                <a:solidFill>
                  <a:srgbClr val="000000"/>
                </a:solidFill>
                <a:cs typeface="Arial" panose="020B0604020202020204" pitchFamily="34" charset="0"/>
              </a:rPr>
              <a:t>    </a:t>
            </a:r>
          </a:p>
          <a:p>
            <a:pPr marL="171450" indent="-171450" defTabSz="685800" eaLnBrk="0" fontAlgn="base" hangingPunct="0">
              <a:spcBef>
                <a:spcPct val="50000"/>
              </a:spcBef>
              <a:spcAft>
                <a:spcPct val="0"/>
              </a:spcAft>
              <a:buNone/>
              <a:defRPr/>
            </a:pPr>
            <a:r>
              <a:rPr lang="en-US" altLang="en-US" sz="2100" b="1" dirty="0">
                <a:solidFill>
                  <a:srgbClr val="FF0000"/>
                </a:solidFill>
                <a:cs typeface="Arial" panose="020B0604020202020204" pitchFamily="34" charset="0"/>
              </a:rPr>
              <a:t>n:</a:t>
            </a:r>
            <a:r>
              <a:rPr lang="en-US" altLang="en-US" sz="2100" dirty="0">
                <a:solidFill>
                  <a:srgbClr val="000000"/>
                </a:solidFill>
                <a:cs typeface="Arial" panose="020B0604020202020204" pitchFamily="34" charset="0"/>
              </a:rPr>
              <a:t> </a:t>
            </a:r>
            <a:r>
              <a:rPr lang="en-US" altLang="en-US" sz="2100" dirty="0" err="1">
                <a:solidFill>
                  <a:srgbClr val="000000"/>
                </a:solidFill>
                <a:cs typeface="Arial" panose="020B0604020202020204" pitchFamily="34" charset="0"/>
              </a:rPr>
              <a:t>là</a:t>
            </a:r>
            <a:r>
              <a:rPr lang="en-US" altLang="en-US" sz="2100" dirty="0">
                <a:solidFill>
                  <a:srgbClr val="000000"/>
                </a:solidFill>
                <a:cs typeface="Arial" panose="020B0604020202020204" pitchFamily="34" charset="0"/>
              </a:rPr>
              <a:t> </a:t>
            </a:r>
            <a:r>
              <a:rPr lang="en-US" altLang="en-US" sz="2100" dirty="0" err="1">
                <a:solidFill>
                  <a:srgbClr val="000000"/>
                </a:solidFill>
                <a:cs typeface="Arial" panose="020B0604020202020204" pitchFamily="34" charset="0"/>
              </a:rPr>
              <a:t>số</a:t>
            </a:r>
            <a:r>
              <a:rPr lang="en-US" altLang="en-US" sz="2100" dirty="0">
                <a:solidFill>
                  <a:srgbClr val="000000"/>
                </a:solidFill>
                <a:cs typeface="Arial" panose="020B0604020202020204" pitchFamily="34" charset="0"/>
              </a:rPr>
              <a:t> </a:t>
            </a:r>
            <a:r>
              <a:rPr lang="en-US" altLang="en-US" sz="2100" dirty="0" err="1">
                <a:solidFill>
                  <a:srgbClr val="000000"/>
                </a:solidFill>
                <a:cs typeface="Arial" panose="020B0604020202020204" pitchFamily="34" charset="0"/>
              </a:rPr>
              <a:t>mol</a:t>
            </a:r>
            <a:r>
              <a:rPr lang="en-US" altLang="en-US" sz="2100" dirty="0">
                <a:solidFill>
                  <a:srgbClr val="000000"/>
                </a:solidFill>
                <a:cs typeface="Arial" panose="020B0604020202020204" pitchFamily="34" charset="0"/>
              </a:rPr>
              <a:t> </a:t>
            </a:r>
            <a:r>
              <a:rPr lang="en-US" altLang="en-US" sz="2100" dirty="0" err="1">
                <a:solidFill>
                  <a:srgbClr val="000000"/>
                </a:solidFill>
                <a:cs typeface="Arial" panose="020B0604020202020204" pitchFamily="34" charset="0"/>
              </a:rPr>
              <a:t>của</a:t>
            </a:r>
            <a:r>
              <a:rPr lang="en-US" altLang="en-US" sz="2100" dirty="0">
                <a:solidFill>
                  <a:srgbClr val="000000"/>
                </a:solidFill>
                <a:cs typeface="Arial" panose="020B0604020202020204" pitchFamily="34" charset="0"/>
              </a:rPr>
              <a:t> </a:t>
            </a:r>
            <a:r>
              <a:rPr lang="en-US" altLang="en-US" sz="2100" dirty="0" err="1">
                <a:solidFill>
                  <a:srgbClr val="000000"/>
                </a:solidFill>
                <a:cs typeface="Arial" panose="020B0604020202020204" pitchFamily="34" charset="0"/>
              </a:rPr>
              <a:t>chất</a:t>
            </a:r>
            <a:r>
              <a:rPr lang="en-US" altLang="en-US" sz="2100" dirty="0">
                <a:solidFill>
                  <a:srgbClr val="000000"/>
                </a:solidFill>
                <a:cs typeface="Arial" panose="020B0604020202020204" pitchFamily="34" charset="0"/>
              </a:rPr>
              <a:t> (</a:t>
            </a:r>
            <a:r>
              <a:rPr lang="en-US" altLang="en-US" sz="2100" dirty="0" err="1">
                <a:solidFill>
                  <a:srgbClr val="000000"/>
                </a:solidFill>
                <a:cs typeface="Arial" panose="020B0604020202020204" pitchFamily="34" charset="0"/>
              </a:rPr>
              <a:t>mol</a:t>
            </a:r>
            <a:r>
              <a:rPr lang="en-US" altLang="en-US" sz="2100" dirty="0">
                <a:solidFill>
                  <a:srgbClr val="000000"/>
                </a:solidFill>
                <a:cs typeface="Arial" panose="020B0604020202020204" pitchFamily="34" charset="0"/>
              </a:rPr>
              <a:t>)</a:t>
            </a:r>
            <a:endParaRPr lang="vi-VN" altLang="en-US" sz="2100" dirty="0">
              <a:solidFill>
                <a:srgbClr val="000000"/>
              </a:solidFill>
              <a:cs typeface="Arial" panose="020B0604020202020204" pitchFamily="34" charset="0"/>
            </a:endParaRPr>
          </a:p>
          <a:p>
            <a:pPr marL="171450" indent="-171450" defTabSz="685800" eaLnBrk="0" fontAlgn="base" hangingPunct="0">
              <a:spcBef>
                <a:spcPct val="50000"/>
              </a:spcBef>
              <a:spcAft>
                <a:spcPct val="0"/>
              </a:spcAft>
              <a:buNone/>
              <a:defRPr/>
            </a:pPr>
            <a:r>
              <a:rPr lang="en-US" altLang="en-US" sz="2100" b="1" dirty="0">
                <a:solidFill>
                  <a:srgbClr val="FF0000"/>
                </a:solidFill>
                <a:cs typeface="Arial" panose="020B0604020202020204" pitchFamily="34" charset="0"/>
              </a:rPr>
              <a:t>M: </a:t>
            </a:r>
            <a:r>
              <a:rPr lang="en-US" altLang="en-US" sz="2100" dirty="0" err="1">
                <a:solidFill>
                  <a:srgbClr val="000000"/>
                </a:solidFill>
                <a:cs typeface="Arial" panose="020B0604020202020204" pitchFamily="34" charset="0"/>
              </a:rPr>
              <a:t>là</a:t>
            </a:r>
            <a:r>
              <a:rPr lang="en-US" altLang="en-US" sz="2100" dirty="0">
                <a:solidFill>
                  <a:srgbClr val="000000"/>
                </a:solidFill>
                <a:cs typeface="Arial" panose="020B0604020202020204" pitchFamily="34" charset="0"/>
              </a:rPr>
              <a:t> </a:t>
            </a:r>
            <a:r>
              <a:rPr lang="en-US" altLang="en-US" sz="2100" dirty="0" err="1">
                <a:solidFill>
                  <a:srgbClr val="000000"/>
                </a:solidFill>
                <a:cs typeface="Arial" panose="020B0604020202020204" pitchFamily="34" charset="0"/>
              </a:rPr>
              <a:t>khối</a:t>
            </a:r>
            <a:r>
              <a:rPr lang="en-US" altLang="en-US" sz="2100" dirty="0">
                <a:solidFill>
                  <a:srgbClr val="000000"/>
                </a:solidFill>
                <a:cs typeface="Arial" panose="020B0604020202020204" pitchFamily="34" charset="0"/>
              </a:rPr>
              <a:t> </a:t>
            </a:r>
            <a:r>
              <a:rPr lang="en-US" altLang="en-US" sz="2100" dirty="0" err="1">
                <a:solidFill>
                  <a:srgbClr val="000000"/>
                </a:solidFill>
                <a:cs typeface="Arial" panose="020B0604020202020204" pitchFamily="34" charset="0"/>
              </a:rPr>
              <a:t>lượng</a:t>
            </a:r>
            <a:r>
              <a:rPr lang="en-US" altLang="en-US" sz="2100" dirty="0">
                <a:solidFill>
                  <a:srgbClr val="000000"/>
                </a:solidFill>
                <a:cs typeface="Arial" panose="020B0604020202020204" pitchFamily="34" charset="0"/>
              </a:rPr>
              <a:t> </a:t>
            </a:r>
            <a:r>
              <a:rPr lang="en-US" altLang="en-US" sz="2100" dirty="0" err="1">
                <a:solidFill>
                  <a:srgbClr val="000000"/>
                </a:solidFill>
                <a:cs typeface="Arial" panose="020B0604020202020204" pitchFamily="34" charset="0"/>
              </a:rPr>
              <a:t>mol</a:t>
            </a:r>
            <a:r>
              <a:rPr lang="en-US" altLang="en-US" sz="2100" dirty="0">
                <a:solidFill>
                  <a:srgbClr val="000000"/>
                </a:solidFill>
                <a:cs typeface="Arial" panose="020B0604020202020204" pitchFamily="34" charset="0"/>
              </a:rPr>
              <a:t> </a:t>
            </a:r>
            <a:r>
              <a:rPr lang="en-US" altLang="en-US" sz="2100" dirty="0" err="1">
                <a:solidFill>
                  <a:srgbClr val="000000"/>
                </a:solidFill>
                <a:cs typeface="Arial" panose="020B0604020202020204" pitchFamily="34" charset="0"/>
              </a:rPr>
              <a:t>của</a:t>
            </a:r>
            <a:r>
              <a:rPr lang="en-US" altLang="en-US" sz="2100" dirty="0">
                <a:solidFill>
                  <a:srgbClr val="000000"/>
                </a:solidFill>
                <a:cs typeface="Arial" panose="020B0604020202020204" pitchFamily="34" charset="0"/>
              </a:rPr>
              <a:t> </a:t>
            </a:r>
            <a:r>
              <a:rPr lang="en-US" altLang="en-US" sz="2100" dirty="0" err="1">
                <a:solidFill>
                  <a:srgbClr val="000000"/>
                </a:solidFill>
                <a:cs typeface="Arial" panose="020B0604020202020204" pitchFamily="34" charset="0"/>
              </a:rPr>
              <a:t>chất</a:t>
            </a:r>
            <a:r>
              <a:rPr lang="en-US" altLang="en-US" sz="2100" dirty="0">
                <a:solidFill>
                  <a:srgbClr val="000000"/>
                </a:solidFill>
                <a:cs typeface="Arial" panose="020B0604020202020204" pitchFamily="34" charset="0"/>
              </a:rPr>
              <a:t>  (g/</a:t>
            </a:r>
            <a:r>
              <a:rPr lang="en-US" altLang="en-US" sz="2100" dirty="0" err="1">
                <a:solidFill>
                  <a:srgbClr val="000000"/>
                </a:solidFill>
                <a:cs typeface="Arial" panose="020B0604020202020204" pitchFamily="34" charset="0"/>
              </a:rPr>
              <a:t>mol</a:t>
            </a:r>
            <a:r>
              <a:rPr lang="en-US" altLang="en-US" sz="2100" dirty="0">
                <a:solidFill>
                  <a:srgbClr val="000000"/>
                </a:solidFill>
                <a:cs typeface="Arial" panose="020B0604020202020204" pitchFamily="34" charset="0"/>
              </a:rPr>
              <a:t>).</a:t>
            </a:r>
            <a:endParaRPr lang="vi-VN" altLang="en-US" sz="2100" dirty="0">
              <a:solidFill>
                <a:srgbClr val="000000"/>
              </a:solidFill>
              <a:cs typeface="Arial" panose="020B0604020202020204" pitchFamily="34" charset="0"/>
            </a:endParaRPr>
          </a:p>
          <a:p>
            <a:pPr marL="171450" indent="-171450" defTabSz="685800" eaLnBrk="0" fontAlgn="base" hangingPunct="0">
              <a:spcBef>
                <a:spcPct val="50000"/>
              </a:spcBef>
              <a:spcAft>
                <a:spcPct val="0"/>
              </a:spcAft>
              <a:buNone/>
              <a:defRPr/>
            </a:pPr>
            <a:r>
              <a:rPr lang="en-US" altLang="en-US" sz="2100" b="1" dirty="0">
                <a:solidFill>
                  <a:srgbClr val="FF0000"/>
                </a:solidFill>
                <a:cs typeface="Arial" panose="020B0604020202020204" pitchFamily="34" charset="0"/>
              </a:rPr>
              <a:t>m: </a:t>
            </a:r>
            <a:r>
              <a:rPr lang="en-US" altLang="en-US" sz="2100" dirty="0" err="1">
                <a:solidFill>
                  <a:srgbClr val="000000"/>
                </a:solidFill>
                <a:cs typeface="Arial" panose="020B0604020202020204" pitchFamily="34" charset="0"/>
              </a:rPr>
              <a:t>là</a:t>
            </a:r>
            <a:r>
              <a:rPr lang="en-US" altLang="en-US" sz="2100" dirty="0">
                <a:solidFill>
                  <a:srgbClr val="000000"/>
                </a:solidFill>
                <a:cs typeface="Arial" panose="020B0604020202020204" pitchFamily="34" charset="0"/>
              </a:rPr>
              <a:t> </a:t>
            </a:r>
            <a:r>
              <a:rPr lang="en-US" altLang="en-US" sz="2100" dirty="0" err="1">
                <a:solidFill>
                  <a:srgbClr val="000000"/>
                </a:solidFill>
                <a:cs typeface="Arial" panose="020B0604020202020204" pitchFamily="34" charset="0"/>
              </a:rPr>
              <a:t>khối</a:t>
            </a:r>
            <a:r>
              <a:rPr lang="en-US" altLang="en-US" sz="2100" dirty="0">
                <a:solidFill>
                  <a:srgbClr val="000000"/>
                </a:solidFill>
                <a:cs typeface="Arial" panose="020B0604020202020204" pitchFamily="34" charset="0"/>
              </a:rPr>
              <a:t> </a:t>
            </a:r>
            <a:r>
              <a:rPr lang="en-US" altLang="en-US" sz="2100" dirty="0" err="1">
                <a:solidFill>
                  <a:srgbClr val="000000"/>
                </a:solidFill>
                <a:cs typeface="Arial" panose="020B0604020202020204" pitchFamily="34" charset="0"/>
              </a:rPr>
              <a:t>lượng</a:t>
            </a:r>
            <a:r>
              <a:rPr lang="en-US" altLang="en-US" sz="2100" dirty="0">
                <a:solidFill>
                  <a:srgbClr val="000000"/>
                </a:solidFill>
                <a:cs typeface="Arial" panose="020B0604020202020204" pitchFamily="34" charset="0"/>
              </a:rPr>
              <a:t> </a:t>
            </a:r>
            <a:r>
              <a:rPr lang="en-US" altLang="en-US" sz="2100" dirty="0" err="1">
                <a:solidFill>
                  <a:srgbClr val="000000"/>
                </a:solidFill>
                <a:cs typeface="Arial" panose="020B0604020202020204" pitchFamily="34" charset="0"/>
              </a:rPr>
              <a:t>chất</a:t>
            </a:r>
            <a:r>
              <a:rPr lang="en-US" altLang="en-US" sz="2100" dirty="0">
                <a:solidFill>
                  <a:srgbClr val="000000"/>
                </a:solidFill>
                <a:cs typeface="Arial" panose="020B0604020202020204" pitchFamily="34" charset="0"/>
              </a:rPr>
              <a:t> (g)</a:t>
            </a:r>
            <a:endParaRPr lang="en-US" altLang="en-US" sz="2100" b="1" dirty="0">
              <a:solidFill>
                <a:srgbClr val="000000"/>
              </a:solidFill>
              <a:cs typeface="Arial" panose="020B0604020202020204" pitchFamily="34" charset="0"/>
              <a:sym typeface="Wingdings" panose="05000000000000000000" pitchFamily="2" charset="2"/>
            </a:endParaRPr>
          </a:p>
        </p:txBody>
      </p:sp>
      <p:cxnSp>
        <p:nvCxnSpPr>
          <p:cNvPr id="48" name="Straight Arrow Connector 47"/>
          <p:cNvCxnSpPr/>
          <p:nvPr/>
        </p:nvCxnSpPr>
        <p:spPr>
          <a:xfrm>
            <a:off x="2580468" y="2974837"/>
            <a:ext cx="2208509" cy="90311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1129246" y="2986668"/>
            <a:ext cx="1451223" cy="93292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603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Rectangle 4"/>
          <p:cNvSpPr/>
          <p:nvPr/>
        </p:nvSpPr>
        <p:spPr>
          <a:xfrm>
            <a:off x="242161" y="260648"/>
            <a:ext cx="8659678" cy="484748"/>
          </a:xfrm>
          <a:prstGeom prst="rect">
            <a:avLst/>
          </a:prstGeom>
        </p:spPr>
        <p:txBody>
          <a:bodyPr wrap="square">
            <a:spAutoFit/>
          </a:bodyPr>
          <a:lstStyle/>
          <a:p>
            <a:pPr marL="137160" marR="0" lvl="0" indent="0" algn="l" defTabSz="685800" rtl="0" eaLnBrk="1" fontAlgn="auto" latinLnBrk="0" hangingPunct="1">
              <a:lnSpc>
                <a:spcPct val="100000"/>
              </a:lnSpc>
              <a:spcBef>
                <a:spcPct val="0"/>
              </a:spcBef>
              <a:spcAft>
                <a:spcPts val="0"/>
              </a:spcAft>
              <a:buClr>
                <a:srgbClr val="F79646">
                  <a:lumMod val="75000"/>
                </a:srgbClr>
              </a:buClr>
              <a:buSzPct val="128000"/>
              <a:buFontTx/>
              <a:buNone/>
              <a:tabLst/>
              <a:defRPr/>
            </a:pPr>
            <a:r>
              <a:rPr kumimoji="0" lang="vi-VN" sz="2550" b="1"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Arial" pitchFamily="34" charset="0"/>
                <a:ea typeface="+mn-ea"/>
                <a:cs typeface="Arial" pitchFamily="34" charset="0"/>
              </a:rPr>
              <a:t>I. MOL</a:t>
            </a:r>
            <a:endParaRPr kumimoji="0" lang="en-US" sz="255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ounded Rectangle 5"/>
          <p:cNvSpPr/>
          <p:nvPr/>
        </p:nvSpPr>
        <p:spPr>
          <a:xfrm>
            <a:off x="203542" y="1117445"/>
            <a:ext cx="3650090" cy="53087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100" b="1" dirty="0">
                <a:solidFill>
                  <a:prstClr val="white"/>
                </a:solidFill>
                <a:latin typeface="Times New Roman" panose="02020603050405020304" pitchFamily="18" charset="0"/>
                <a:cs typeface="Times New Roman" panose="02020603050405020304" pitchFamily="18" charset="0"/>
              </a:rPr>
              <a:t>3.</a:t>
            </a:r>
            <a:r>
              <a:rPr kumimoji="0" lang="vi-VN" sz="21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Thể</a:t>
            </a:r>
            <a:r>
              <a:rPr kumimoji="0" lang="vi-VN" sz="21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tích </a:t>
            </a:r>
            <a:r>
              <a:rPr kumimoji="0" lang="vi-VN" sz="21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mol</a:t>
            </a:r>
            <a:endParaRPr kumimoji="0" lang="en-US" sz="21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2" name="Text Box 14"/>
          <p:cNvSpPr txBox="1">
            <a:spLocks noChangeArrowheads="1"/>
          </p:cNvSpPr>
          <p:nvPr/>
        </p:nvSpPr>
        <p:spPr bwMode="auto">
          <a:xfrm>
            <a:off x="426860" y="1755080"/>
            <a:ext cx="8290279" cy="3347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171450" lvl="0" indent="360000" defTabSz="685800" eaLnBrk="0" fontAlgn="base" hangingPunct="0">
              <a:lnSpc>
                <a:spcPct val="150000"/>
              </a:lnSpc>
              <a:spcBef>
                <a:spcPts val="0"/>
              </a:spcBef>
              <a:spcAft>
                <a:spcPct val="0"/>
              </a:spcAft>
              <a:buNone/>
              <a:defRPr/>
            </a:pPr>
            <a:r>
              <a:rPr lang="vi-VN" altLang="en-US" sz="2400" dirty="0">
                <a:solidFill>
                  <a:srgbClr val="FF0000"/>
                </a:solidFill>
                <a:cs typeface="Arial" panose="020B0604020202020204" pitchFamily="34" charset="0"/>
              </a:rPr>
              <a:t>Thể tích mol </a:t>
            </a:r>
            <a:r>
              <a:rPr lang="vi-VN" altLang="en-US" sz="2400" dirty="0">
                <a:cs typeface="Arial" panose="020B0604020202020204" pitchFamily="34" charset="0"/>
              </a:rPr>
              <a:t>của chất khí là thể tích chiếm bởi NA phân tử của chất khi đó và ở cùng điều kiện nhiệt độ và áp suất, hai bình khí có thể tích bằng nhau có cùng số mol khí.</a:t>
            </a:r>
          </a:p>
          <a:p>
            <a:pPr marL="171450" lvl="0" indent="360000" defTabSz="685800" eaLnBrk="0" fontAlgn="base" hangingPunct="0">
              <a:lnSpc>
                <a:spcPct val="150000"/>
              </a:lnSpc>
              <a:spcBef>
                <a:spcPts val="0"/>
              </a:spcBef>
              <a:spcAft>
                <a:spcPct val="0"/>
              </a:spcAft>
              <a:buNone/>
              <a:defRPr/>
            </a:pPr>
            <a:r>
              <a:rPr lang="vi-VN" altLang="en-US" sz="2400" dirty="0">
                <a:cs typeface="Arial" panose="020B0604020202020204" pitchFamily="34" charset="0"/>
              </a:rPr>
              <a:t>- </a:t>
            </a:r>
            <a:r>
              <a:rPr lang="vi-VN" altLang="en-US" sz="2400" dirty="0">
                <a:solidFill>
                  <a:srgbClr val="FF0000"/>
                </a:solidFill>
                <a:cs typeface="Arial" panose="020B0604020202020204" pitchFamily="34" charset="0"/>
              </a:rPr>
              <a:t>Ở điều kiện chuẩn (25 °C và 1 bar), </a:t>
            </a:r>
            <a:r>
              <a:rPr lang="vi-VN" altLang="en-US" sz="2400" dirty="0">
                <a:cs typeface="Arial" panose="020B0604020202020204" pitchFamily="34" charset="0"/>
              </a:rPr>
              <a:t>1 mol khí bất kì đều chiếm thể tích là 24,79 lit.</a:t>
            </a:r>
          </a:p>
          <a:p>
            <a:pPr marL="171450" marR="0" lvl="0" indent="360000" algn="l" defTabSz="685800" rtl="0" eaLnBrk="0" fontAlgn="base" latinLnBrk="0" hangingPunct="0">
              <a:lnSpc>
                <a:spcPct val="150000"/>
              </a:lnSpc>
              <a:spcBef>
                <a:spcPts val="0"/>
              </a:spcBef>
              <a:spcAft>
                <a:spcPct val="0"/>
              </a:spcAft>
              <a:buClrTx/>
              <a:buSzTx/>
              <a:buFontTx/>
              <a:buNone/>
              <a:tabLst/>
              <a:defRPr/>
            </a:pPr>
            <a:endParaRPr kumimoji="0" lang="vi-VN" altLang="en-US" sz="2400" i="0" u="none" strike="noStrike" kern="1200" cap="none" spc="0" normalizeH="0" baseline="0" noProof="0" dirty="0">
              <a:ln>
                <a:noFill/>
              </a:ln>
              <a:effectLst/>
              <a:uLnTx/>
              <a:uFillTx/>
              <a:cs typeface="Arial" panose="020B0604020202020204" pitchFamily="34" charset="0"/>
            </a:endParaRPr>
          </a:p>
        </p:txBody>
      </p:sp>
    </p:spTree>
    <p:extLst>
      <p:ext uri="{BB962C8B-B14F-4D97-AF65-F5344CB8AC3E}">
        <p14:creationId xmlns:p14="http://schemas.microsoft.com/office/powerpoint/2010/main" val="39398185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1" descr="card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954" y="-235663"/>
            <a:ext cx="9701907" cy="737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06932" y="223122"/>
            <a:ext cx="8659678" cy="877163"/>
          </a:xfrm>
          <a:prstGeom prst="rect">
            <a:avLst/>
          </a:prstGeom>
        </p:spPr>
        <p:txBody>
          <a:bodyPr wrap="square">
            <a:spAutoFit/>
          </a:bodyPr>
          <a:lstStyle/>
          <a:p>
            <a:pPr marL="708660" marR="0" lvl="0" indent="-571500" algn="l" defTabSz="685800" rtl="0" eaLnBrk="1" fontAlgn="auto" latinLnBrk="0" hangingPunct="1">
              <a:lnSpc>
                <a:spcPct val="100000"/>
              </a:lnSpc>
              <a:spcBef>
                <a:spcPct val="0"/>
              </a:spcBef>
              <a:spcAft>
                <a:spcPts val="0"/>
              </a:spcAft>
              <a:buClr>
                <a:srgbClr val="F79646">
                  <a:lumMod val="75000"/>
                </a:srgbClr>
              </a:buClr>
              <a:buSzPct val="128000"/>
              <a:buFontTx/>
              <a:buAutoNum type="romanUcPeriod"/>
              <a:tabLst/>
              <a:defRPr/>
            </a:pPr>
            <a:r>
              <a:rPr kumimoji="0" lang="vi-VN" sz="2550" b="1"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Arial" pitchFamily="34" charset="0"/>
                <a:ea typeface="+mn-ea"/>
                <a:cs typeface="Arial" pitchFamily="34" charset="0"/>
              </a:rPr>
              <a:t>MOL</a:t>
            </a:r>
          </a:p>
          <a:p>
            <a:pPr marL="708660" marR="0" lvl="0" indent="-571500" algn="l" defTabSz="685800" rtl="0" eaLnBrk="1" fontAlgn="auto" latinLnBrk="0" hangingPunct="1">
              <a:lnSpc>
                <a:spcPct val="100000"/>
              </a:lnSpc>
              <a:spcBef>
                <a:spcPct val="0"/>
              </a:spcBef>
              <a:spcAft>
                <a:spcPts val="0"/>
              </a:spcAft>
              <a:buClr>
                <a:srgbClr val="F79646">
                  <a:lumMod val="75000"/>
                </a:srgbClr>
              </a:buClr>
              <a:buSzPct val="128000"/>
              <a:buFontTx/>
              <a:buAutoNum type="romanUcPeriod"/>
              <a:tabLst/>
              <a:defRPr/>
            </a:pPr>
            <a:endParaRPr kumimoji="0" lang="en-US" sz="2550"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TextBox 28"/>
          <p:cNvSpPr txBox="1"/>
          <p:nvPr/>
        </p:nvSpPr>
        <p:spPr>
          <a:xfrm>
            <a:off x="305889" y="3907362"/>
            <a:ext cx="5994302"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B4"/>
                </a:solidFill>
                <a:effectLst/>
                <a:uLnTx/>
                <a:uFillTx/>
                <a:latin typeface="Arial" panose="020B0604020202020204" pitchFamily="34" charset="0"/>
                <a:ea typeface="+mn-ea"/>
                <a:cs typeface="Arial" panose="020B0604020202020204" pitchFamily="34" charset="0"/>
              </a:rPr>
              <a:t> Công thức tính số mol theo thể tích </a:t>
            </a:r>
            <a:endParaRPr kumimoji="0" lang="en-US" sz="2400" b="1" i="0" u="none" strike="noStrike" kern="1200" cap="none" spc="0" normalizeH="0" baseline="0" noProof="0" dirty="0">
              <a:ln>
                <a:noFill/>
              </a:ln>
              <a:solidFill>
                <a:srgbClr val="0000B4"/>
              </a:solidFill>
              <a:effectLst/>
              <a:uLnTx/>
              <a:uFillTx/>
              <a:latin typeface="Arial" panose="020B0604020202020204" pitchFamily="34" charset="0"/>
              <a:ea typeface="+mn-ea"/>
              <a:cs typeface="Arial" panose="020B0604020202020204" pitchFamily="34" charset="0"/>
            </a:endParaRPr>
          </a:p>
        </p:txBody>
      </p:sp>
      <p:grpSp>
        <p:nvGrpSpPr>
          <p:cNvPr id="37" name="Group 36"/>
          <p:cNvGrpSpPr/>
          <p:nvPr/>
        </p:nvGrpSpPr>
        <p:grpSpPr>
          <a:xfrm>
            <a:off x="516471" y="4604670"/>
            <a:ext cx="3065362" cy="865612"/>
            <a:chOff x="688628" y="4996559"/>
            <a:chExt cx="3647868" cy="1154149"/>
          </a:xfrm>
        </p:grpSpPr>
        <p:grpSp>
          <p:nvGrpSpPr>
            <p:cNvPr id="31" name="Group 30"/>
            <p:cNvGrpSpPr/>
            <p:nvPr/>
          </p:nvGrpSpPr>
          <p:grpSpPr>
            <a:xfrm>
              <a:off x="688628" y="5128928"/>
              <a:ext cx="3647868" cy="858899"/>
              <a:chOff x="1891304" y="5592082"/>
              <a:chExt cx="2929135" cy="1070592"/>
            </a:xfrm>
          </p:grpSpPr>
          <p:sp>
            <p:nvSpPr>
              <p:cNvPr id="32" name="Rounded Rectangle 31"/>
              <p:cNvSpPr/>
              <p:nvPr/>
            </p:nvSpPr>
            <p:spPr>
              <a:xfrm>
                <a:off x="1891304" y="5592082"/>
                <a:ext cx="2929135" cy="1070592"/>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33" name="TextBox 32"/>
              <p:cNvSpPr txBox="1"/>
              <p:nvPr/>
            </p:nvSpPr>
            <p:spPr>
              <a:xfrm>
                <a:off x="2060159" y="5714077"/>
                <a:ext cx="2760280" cy="84399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700" b="1" i="0" u="none" strike="noStrike" kern="1200" cap="none" spc="0" normalizeH="0" baseline="0" noProof="0" dirty="0">
                    <a:ln>
                      <a:noFill/>
                    </a:ln>
                    <a:solidFill>
                      <a:srgbClr val="F20062"/>
                    </a:solidFill>
                    <a:effectLst/>
                    <a:uLnTx/>
                    <a:uFillTx/>
                    <a:latin typeface="Arial" panose="020B0604020202020204" pitchFamily="34" charset="0"/>
                    <a:ea typeface="+mn-ea"/>
                    <a:cs typeface="+mn-cs"/>
                  </a:rPr>
                  <a:t>n =            (mol)</a:t>
                </a:r>
                <a:endParaRPr kumimoji="0" lang="en-US" sz="2700" b="1" i="0" u="none" strike="noStrike" kern="1200" cap="none" spc="0" normalizeH="0" baseline="0" noProof="0" dirty="0">
                  <a:ln>
                    <a:noFill/>
                  </a:ln>
                  <a:solidFill>
                    <a:srgbClr val="F20062"/>
                  </a:solidFill>
                  <a:effectLst/>
                  <a:uLnTx/>
                  <a:uFillTx/>
                  <a:latin typeface="Calibri"/>
                  <a:ea typeface="+mn-ea"/>
                  <a:cs typeface="+mn-cs"/>
                </a:endParaRPr>
              </a:p>
            </p:txBody>
          </p:sp>
        </p:grpSp>
        <p:sp>
          <p:nvSpPr>
            <p:cNvPr id="34" name="Text Box 13"/>
            <p:cNvSpPr txBox="1">
              <a:spLocks noChangeArrowheads="1"/>
            </p:cNvSpPr>
            <p:nvPr/>
          </p:nvSpPr>
          <p:spPr bwMode="auto">
            <a:xfrm>
              <a:off x="1492654" y="5473600"/>
              <a:ext cx="1529862"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685800" rtl="0" eaLnBrk="0" fontAlgn="base" latinLnBrk="0" hangingPunct="0">
                <a:lnSpc>
                  <a:spcPct val="100000"/>
                </a:lnSpc>
                <a:spcBef>
                  <a:spcPct val="50000"/>
                </a:spcBef>
                <a:spcAft>
                  <a:spcPct val="0"/>
                </a:spcAft>
                <a:buClrTx/>
                <a:buSzTx/>
                <a:buFontTx/>
                <a:buNone/>
                <a:tabLst/>
                <a:defRPr/>
              </a:pPr>
              <a:r>
                <a:rPr lang="vi-VN" altLang="en-US" sz="2700" b="1" dirty="0">
                  <a:solidFill>
                    <a:srgbClr val="F20062"/>
                  </a:solidFill>
                  <a:latin typeface="Times New Roman" panose="02020603050405020304" pitchFamily="18" charset="0"/>
                </a:rPr>
                <a:t>24,79</a:t>
              </a:r>
              <a:endParaRPr kumimoji="0" lang="en-US" altLang="en-US" sz="2700" b="1" i="0" u="none" strike="noStrike" kern="1200" cap="none" spc="0" normalizeH="0" baseline="0" noProof="0" dirty="0">
                <a:ln>
                  <a:noFill/>
                </a:ln>
                <a:solidFill>
                  <a:srgbClr val="F20062"/>
                </a:solidFill>
                <a:effectLst/>
                <a:uLnTx/>
                <a:uFillTx/>
                <a:latin typeface="Times New Roman" panose="02020603050405020304" pitchFamily="18" charset="0"/>
                <a:ea typeface="+mn-ea"/>
                <a:cs typeface="+mn-cs"/>
              </a:endParaRPr>
            </a:p>
          </p:txBody>
        </p:sp>
        <p:sp>
          <p:nvSpPr>
            <p:cNvPr id="35" name="Text Box 12"/>
            <p:cNvSpPr txBox="1">
              <a:spLocks noChangeArrowheads="1"/>
            </p:cNvSpPr>
            <p:nvPr/>
          </p:nvSpPr>
          <p:spPr bwMode="auto">
            <a:xfrm>
              <a:off x="1662639" y="4996559"/>
              <a:ext cx="1189892"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685800" rtl="0" eaLnBrk="0" fontAlgn="base" latinLnBrk="0" hangingPunct="0">
                <a:lnSpc>
                  <a:spcPct val="100000"/>
                </a:lnSpc>
                <a:spcBef>
                  <a:spcPct val="50000"/>
                </a:spcBef>
                <a:spcAft>
                  <a:spcPct val="0"/>
                </a:spcAft>
                <a:buClrTx/>
                <a:buSzTx/>
                <a:buFontTx/>
                <a:buNone/>
                <a:tabLst/>
                <a:defRPr/>
              </a:pPr>
              <a:r>
                <a:rPr lang="vi-VN" altLang="en-US" sz="2700" b="1" dirty="0">
                  <a:solidFill>
                    <a:srgbClr val="F20062"/>
                  </a:solidFill>
                  <a:latin typeface="Times New Roman" panose="02020603050405020304" pitchFamily="18" charset="0"/>
                </a:rPr>
                <a:t>V</a:t>
              </a:r>
              <a:endParaRPr kumimoji="0" lang="en-US" altLang="en-US" sz="2700" b="1" i="0" u="none" strike="noStrike" kern="1200" cap="none" spc="0" normalizeH="0" baseline="0" noProof="0" dirty="0">
                <a:ln>
                  <a:noFill/>
                </a:ln>
                <a:solidFill>
                  <a:srgbClr val="F20062"/>
                </a:solidFill>
                <a:effectLst/>
                <a:uLnTx/>
                <a:uFillTx/>
                <a:latin typeface="Times New Roman" panose="02020603050405020304" pitchFamily="18" charset="0"/>
                <a:ea typeface="+mn-ea"/>
                <a:cs typeface="+mn-cs"/>
              </a:endParaRPr>
            </a:p>
          </p:txBody>
        </p:sp>
        <p:sp>
          <p:nvSpPr>
            <p:cNvPr id="36" name="Line 14"/>
            <p:cNvSpPr>
              <a:spLocks noChangeShapeType="1"/>
            </p:cNvSpPr>
            <p:nvPr/>
          </p:nvSpPr>
          <p:spPr bwMode="auto">
            <a:xfrm>
              <a:off x="1841914" y="5549965"/>
              <a:ext cx="8499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950" b="0" i="0" u="none" strike="noStrike" kern="1200" cap="none" spc="0" normalizeH="0" baseline="0" noProof="0" dirty="0">
                <a:ln>
                  <a:noFill/>
                </a:ln>
                <a:solidFill>
                  <a:srgbClr val="F20062"/>
                </a:solidFill>
                <a:effectLst/>
                <a:uLnTx/>
                <a:uFillTx/>
                <a:latin typeface="Times New Roman" panose="02020603050405020304" pitchFamily="18" charset="0"/>
                <a:ea typeface="+mn-ea"/>
                <a:cs typeface="+mn-cs"/>
              </a:endParaRPr>
            </a:p>
          </p:txBody>
        </p:sp>
      </p:grpSp>
      <p:sp>
        <p:nvSpPr>
          <p:cNvPr id="27" name="Rounded Rectangle 26"/>
          <p:cNvSpPr/>
          <p:nvPr/>
        </p:nvSpPr>
        <p:spPr>
          <a:xfrm>
            <a:off x="91728" y="1012764"/>
            <a:ext cx="7072560" cy="53087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Công thức</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tính</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vi-VN"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thể tích chất khí ở đk chuẩn</a:t>
            </a: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Text Box 14"/>
          <p:cNvSpPr txBox="1">
            <a:spLocks noChangeArrowheads="1"/>
          </p:cNvSpPr>
          <p:nvPr/>
        </p:nvSpPr>
        <p:spPr bwMode="auto">
          <a:xfrm>
            <a:off x="4472305" y="1780440"/>
            <a:ext cx="472819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171450" marR="0" lvl="0" indent="-171450" algn="l" defTabSz="685800" rtl="0" eaLnBrk="0" fontAlgn="base" latinLnBrk="0" hangingPunct="0">
              <a:lnSpc>
                <a:spcPct val="100000"/>
              </a:lnSpc>
              <a:spcBef>
                <a:spcPct val="50000"/>
              </a:spcBef>
              <a:spcAft>
                <a:spcPct val="0"/>
              </a:spcAft>
              <a:buClrTx/>
              <a:buSzTx/>
              <a:buFontTx/>
              <a:buNone/>
              <a:tabLst/>
              <a:defRPr/>
            </a:pPr>
            <a:r>
              <a:rPr kumimoji="0" lang="en-US" altLang="en-US" sz="2100" b="1" i="1" u="sng"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Trong</a:t>
            </a:r>
            <a:r>
              <a:rPr kumimoji="0" lang="en-US" altLang="en-US" sz="2100" b="1" i="1" u="sng"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altLang="en-US" sz="2100" b="1" i="1" u="sng"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đó</a:t>
            </a:r>
            <a:r>
              <a:rPr kumimoji="0" lang="en-US" altLang="en-US" sz="2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171450" marR="0" lvl="0" indent="-171450" algn="l" defTabSz="685800" rtl="0" eaLnBrk="0" fontAlgn="base" latinLnBrk="0" hangingPunct="0">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a:t>
            </a:r>
            <a:r>
              <a:rPr kumimoji="0" lang="en-US" alt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21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là</a:t>
            </a:r>
            <a:r>
              <a:rPr kumimoji="0" lang="en-US" alt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21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số</a:t>
            </a:r>
            <a:r>
              <a:rPr kumimoji="0" lang="en-US" alt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21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mol</a:t>
            </a:r>
            <a:r>
              <a:rPr kumimoji="0" lang="en-US" alt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21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của</a:t>
            </a:r>
            <a:r>
              <a:rPr kumimoji="0" lang="en-US" alt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21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chất</a:t>
            </a:r>
            <a:r>
              <a:rPr kumimoji="0" lang="en-US" alt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21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mol</a:t>
            </a:r>
            <a:r>
              <a:rPr kumimoji="0" lang="en-US" alt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vi-VN" alt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685800" rtl="0" eaLnBrk="0" fontAlgn="base" latinLnBrk="0" hangingPunct="0">
              <a:lnSpc>
                <a:spcPct val="100000"/>
              </a:lnSpc>
              <a:spcBef>
                <a:spcPct val="50000"/>
              </a:spcBef>
              <a:spcAft>
                <a:spcPct val="0"/>
              </a:spcAft>
              <a:buClrTx/>
              <a:buSzTx/>
              <a:buFontTx/>
              <a:buNone/>
              <a:tabLst/>
              <a:defRPr/>
            </a:pPr>
            <a:r>
              <a:rPr kumimoji="0" lang="vi-VN" altLang="en-US" sz="21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V: </a:t>
            </a:r>
            <a:r>
              <a:rPr kumimoji="0" lang="vi-VN" altLang="en-US" sz="21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thể tích chất khí ở đk chuẩn</a:t>
            </a:r>
            <a:endParaRPr kumimoji="0" lang="en-US" altLang="en-US" sz="21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p:txBody>
      </p:sp>
      <p:cxnSp>
        <p:nvCxnSpPr>
          <p:cNvPr id="49" name="Straight Arrow Connector 48"/>
          <p:cNvCxnSpPr>
            <a:cxnSpLocks/>
          </p:cNvCxnSpPr>
          <p:nvPr/>
        </p:nvCxnSpPr>
        <p:spPr>
          <a:xfrm flipH="1">
            <a:off x="2294846" y="2665736"/>
            <a:ext cx="62861" cy="113866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C3F3D9D3-1941-6515-06BE-F0F52C014CE5}"/>
              </a:ext>
            </a:extLst>
          </p:cNvPr>
          <p:cNvGrpSpPr/>
          <p:nvPr/>
        </p:nvGrpSpPr>
        <p:grpSpPr>
          <a:xfrm>
            <a:off x="681201" y="1933923"/>
            <a:ext cx="3419876" cy="644174"/>
            <a:chOff x="1891304" y="5592082"/>
            <a:chExt cx="2929135" cy="1070592"/>
          </a:xfrm>
        </p:grpSpPr>
        <p:sp>
          <p:nvSpPr>
            <p:cNvPr id="3" name="Rounded Rectangle 44">
              <a:extLst>
                <a:ext uri="{FF2B5EF4-FFF2-40B4-BE49-F238E27FC236}">
                  <a16:creationId xmlns:a16="http://schemas.microsoft.com/office/drawing/2014/main" id="{469453D9-2D39-AD3E-8A62-1C9BC7967E4B}"/>
                </a:ext>
              </a:extLst>
            </p:cNvPr>
            <p:cNvSpPr/>
            <p:nvPr/>
          </p:nvSpPr>
          <p:spPr>
            <a:xfrm>
              <a:off x="1891304" y="5592082"/>
              <a:ext cx="2929135" cy="1070592"/>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6" name="TextBox 5">
              <a:extLst>
                <a:ext uri="{FF2B5EF4-FFF2-40B4-BE49-F238E27FC236}">
                  <a16:creationId xmlns:a16="http://schemas.microsoft.com/office/drawing/2014/main" id="{8F5429B3-4BB8-2B36-9F5D-919647BB63E5}"/>
                </a:ext>
              </a:extLst>
            </p:cNvPr>
            <p:cNvSpPr txBox="1"/>
            <p:nvPr/>
          </p:nvSpPr>
          <p:spPr>
            <a:xfrm>
              <a:off x="2060159" y="5714077"/>
              <a:ext cx="2760280" cy="84399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vi-VN" sz="2700" b="1" dirty="0">
                  <a:solidFill>
                    <a:srgbClr val="FF0000"/>
                  </a:solidFill>
                  <a:latin typeface="Arial" panose="020B0604020202020204" pitchFamily="34" charset="0"/>
                </a:rPr>
                <a:t>V</a:t>
              </a:r>
              <a:r>
                <a:rPr kumimoji="0" lang="vi-VN" sz="27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 n . 24,79   (L)</a:t>
              </a:r>
              <a:endParaRPr kumimoji="0" lang="en-US" sz="2700" b="1" i="0" u="none" strike="noStrike" kern="1200" cap="none" spc="0" normalizeH="0" baseline="0" noProof="0" dirty="0">
                <a:ln>
                  <a:noFill/>
                </a:ln>
                <a:solidFill>
                  <a:srgbClr val="FF0000"/>
                </a:solidFill>
                <a:effectLst/>
                <a:uLnTx/>
                <a:uFillTx/>
                <a:latin typeface="Calibri"/>
                <a:ea typeface="+mn-ea"/>
                <a:cs typeface="+mn-cs"/>
              </a:endParaRPr>
            </a:p>
          </p:txBody>
        </p:sp>
      </p:grpSp>
    </p:spTree>
    <p:extLst>
      <p:ext uri="{BB962C8B-B14F-4D97-AF65-F5344CB8AC3E}">
        <p14:creationId xmlns:p14="http://schemas.microsoft.com/office/powerpoint/2010/main" val="42610254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06CF65D6-812A-4AAE-9FA1-0D4C08C12000}" type="slidenum">
              <a:rPr lang="en-US" smtClean="0"/>
              <a:pPr/>
              <a:t>17</a:t>
            </a:fld>
            <a:endParaRPr lang="en-US"/>
          </a:p>
        </p:txBody>
      </p:sp>
      <p:pic>
        <p:nvPicPr>
          <p:cNvPr id="204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19" y="1484784"/>
            <a:ext cx="8640961" cy="258532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vi-VN" sz="54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BÀI 3: MOL VÀ TỈ KHỐI CHẤT KHÍ</a:t>
            </a:r>
          </a:p>
          <a:p>
            <a:pPr algn="ctr">
              <a:defRPr/>
            </a:pPr>
            <a:r>
              <a:rPr lang="vi-VN" sz="54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tiết 2)</a:t>
            </a:r>
            <a:endParaRPr lang="vi-VN" sz="5400" b="1" dirty="0">
              <a:ln w="11430"/>
              <a:solidFill>
                <a:srgbClr val="3333FF"/>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5667260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7"/>
          <p:cNvSpPr/>
          <p:nvPr/>
        </p:nvSpPr>
        <p:spPr>
          <a:xfrm>
            <a:off x="1781545" y="2018462"/>
            <a:ext cx="7362455" cy="4183379"/>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defRPr/>
            </a:pPr>
            <a:endParaRPr lang="vi-VN" altLang="en-US" u="sng" dirty="0">
              <a:solidFill>
                <a:srgbClr val="FF0000"/>
              </a:solidFill>
              <a:latin typeface="Arial" panose="020B0604020202020204" pitchFamily="34" charset="0"/>
              <a:cs typeface="Arial" panose="020B0604020202020204" pitchFamily="34" charset="0"/>
            </a:endParaRPr>
          </a:p>
          <a:p>
            <a:pPr defTabSz="685800"/>
            <a:r>
              <a:rPr lang="vi-VN" b="1" dirty="0">
                <a:solidFill>
                  <a:srgbClr val="00B050"/>
                </a:solidFill>
                <a:latin typeface="Arial" panose="020B0604020202020204" pitchFamily="34" charset="0"/>
                <a:cs typeface="Arial" panose="020B0604020202020204" pitchFamily="34" charset="0"/>
              </a:rPr>
              <a:t>Luật chơi: </a:t>
            </a:r>
          </a:p>
          <a:p>
            <a:pPr defTabSz="685800"/>
            <a:r>
              <a:rPr lang="vi-VN" b="1" dirty="0">
                <a:solidFill>
                  <a:prstClr val="black"/>
                </a:solidFill>
                <a:latin typeface="Arial" panose="020B0604020202020204" pitchFamily="34" charset="0"/>
                <a:cs typeface="Arial" panose="020B0604020202020204" pitchFamily="34" charset="0"/>
              </a:rPr>
              <a:t>+ </a:t>
            </a:r>
            <a:r>
              <a:rPr lang="vi-VN" dirty="0">
                <a:solidFill>
                  <a:prstClr val="black"/>
                </a:solidFill>
                <a:latin typeface="Arial" panose="020B0604020202020204" pitchFamily="34" charset="0"/>
                <a:cs typeface="Arial" panose="020B0604020202020204" pitchFamily="34" charset="0"/>
              </a:rPr>
              <a:t>Các em </a:t>
            </a:r>
            <a:r>
              <a:rPr lang="en-US" dirty="0" err="1">
                <a:solidFill>
                  <a:prstClr val="black"/>
                </a:solidFill>
                <a:latin typeface="Arial" panose="020B0604020202020204" pitchFamily="34" charset="0"/>
                <a:cs typeface="Arial" panose="020B0604020202020204" pitchFamily="34" charset="0"/>
              </a:rPr>
              <a:t>hãy</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nghiên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cứu</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nội</a:t>
            </a:r>
            <a:r>
              <a:rPr lang="en-US" dirty="0">
                <a:solidFill>
                  <a:prstClr val="black"/>
                </a:solidFill>
                <a:latin typeface="Arial" panose="020B0604020202020204" pitchFamily="34" charset="0"/>
                <a:cs typeface="Arial" panose="020B0604020202020204" pitchFamily="34" charset="0"/>
              </a:rPr>
              <a:t> dung </a:t>
            </a:r>
            <a:r>
              <a:rPr lang="en-US" dirty="0" err="1">
                <a:solidFill>
                  <a:prstClr val="black"/>
                </a:solidFill>
                <a:latin typeface="Arial" panose="020B0604020202020204" pitchFamily="34" charset="0"/>
                <a:cs typeface="Arial" panose="020B0604020202020204" pitchFamily="34" charset="0"/>
              </a:rPr>
              <a:t>mục</a:t>
            </a:r>
            <a:r>
              <a:rPr lang="en-US" dirty="0">
                <a:solidFill>
                  <a:prstClr val="black"/>
                </a:solidFill>
                <a:latin typeface="Arial" panose="020B0604020202020204" pitchFamily="34" charset="0"/>
                <a:cs typeface="Arial" panose="020B0604020202020204" pitchFamily="34" charset="0"/>
              </a:rPr>
              <a:t> II </a:t>
            </a:r>
            <a:r>
              <a:rPr lang="en-US" dirty="0" err="1">
                <a:solidFill>
                  <a:prstClr val="black"/>
                </a:solidFill>
                <a:latin typeface="Arial" panose="020B0604020202020204" pitchFamily="34" charset="0"/>
                <a:cs typeface="Arial" panose="020B0604020202020204" pitchFamily="34" charset="0"/>
              </a:rPr>
              <a:t>sgk</a:t>
            </a:r>
            <a:r>
              <a:rPr lang="en-US" dirty="0">
                <a:solidFill>
                  <a:prstClr val="black"/>
                </a:solidFill>
                <a:latin typeface="Arial" panose="020B0604020202020204" pitchFamily="34" charset="0"/>
                <a:cs typeface="Arial" panose="020B0604020202020204" pitchFamily="34" charset="0"/>
              </a:rPr>
              <a:t> /19 </a:t>
            </a:r>
            <a:r>
              <a:rPr lang="en-US" dirty="0" err="1">
                <a:solidFill>
                  <a:prstClr val="black"/>
                </a:solidFill>
                <a:latin typeface="Arial" panose="020B0604020202020204" pitchFamily="34" charset="0"/>
                <a:cs typeface="Arial" panose="020B0604020202020204" pitchFamily="34" charset="0"/>
              </a:rPr>
              <a:t>và</a:t>
            </a:r>
            <a:r>
              <a:rPr lang="en-US" dirty="0">
                <a:solidFill>
                  <a:prstClr val="black"/>
                </a:solidFill>
                <a:latin typeface="Arial" panose="020B0604020202020204" pitchFamily="34" charset="0"/>
                <a:cs typeface="Arial" panose="020B0604020202020204" pitchFamily="34" charset="0"/>
              </a:rPr>
              <a:t> </a:t>
            </a:r>
            <a:r>
              <a:rPr lang="vi-VN" dirty="0">
                <a:solidFill>
                  <a:prstClr val="black"/>
                </a:solidFill>
                <a:latin typeface="Arial" panose="020B0604020202020204" pitchFamily="34" charset="0"/>
                <a:cs typeface="Arial" panose="020B0604020202020204" pitchFamily="34" charset="0"/>
              </a:rPr>
              <a:t>hoạt động nhóm </a:t>
            </a:r>
            <a:r>
              <a:rPr lang="en-US" dirty="0" err="1">
                <a:solidFill>
                  <a:prstClr val="black"/>
                </a:solidFill>
                <a:latin typeface="Arial" panose="020B0604020202020204" pitchFamily="34" charset="0"/>
                <a:cs typeface="Arial" panose="020B0604020202020204" pitchFamily="34" charset="0"/>
              </a:rPr>
              <a:t>hoàn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thành</a:t>
            </a:r>
            <a:r>
              <a:rPr lang="en-US" dirty="0">
                <a:solidFill>
                  <a:prstClr val="black"/>
                </a:solidFill>
                <a:latin typeface="Arial" panose="020B0604020202020204" pitchFamily="34" charset="0"/>
                <a:cs typeface="Arial" panose="020B0604020202020204" pitchFamily="34" charset="0"/>
              </a:rPr>
              <a:t> PHT </a:t>
            </a:r>
            <a:r>
              <a:rPr lang="en-US" dirty="0" err="1">
                <a:solidFill>
                  <a:prstClr val="black"/>
                </a:solidFill>
                <a:latin typeface="Arial" panose="020B0604020202020204" pitchFamily="34" charset="0"/>
                <a:cs typeface="Arial" panose="020B0604020202020204" pitchFamily="34" charset="0"/>
              </a:rPr>
              <a:t>số</a:t>
            </a:r>
            <a:r>
              <a:rPr lang="en-US" dirty="0">
                <a:solidFill>
                  <a:prstClr val="black"/>
                </a:solidFill>
                <a:latin typeface="Arial" panose="020B0604020202020204" pitchFamily="34" charset="0"/>
                <a:cs typeface="Arial" panose="020B0604020202020204" pitchFamily="34" charset="0"/>
              </a:rPr>
              <a:t> 4</a:t>
            </a:r>
            <a:endParaRPr lang="vi-VN" dirty="0">
              <a:solidFill>
                <a:prstClr val="black"/>
              </a:solidFill>
              <a:latin typeface="Arial" panose="020B0604020202020204" pitchFamily="34" charset="0"/>
              <a:cs typeface="Arial" panose="020B0604020202020204" pitchFamily="34" charset="0"/>
            </a:endParaRPr>
          </a:p>
          <a:p>
            <a:pPr defTabSz="685800"/>
            <a:r>
              <a:rPr lang="vi-VN" b="1" dirty="0">
                <a:solidFill>
                  <a:prstClr val="black"/>
                </a:solidFill>
                <a:latin typeface="Arial" panose="020B0604020202020204" pitchFamily="34" charset="0"/>
                <a:cs typeface="Arial" panose="020B0604020202020204" pitchFamily="34" charset="0"/>
              </a:rPr>
              <a:t>+</a:t>
            </a:r>
            <a:r>
              <a:rPr lang="vi-VN" dirty="0">
                <a:solidFill>
                  <a:prstClr val="black"/>
                </a:solidFill>
                <a:latin typeface="Arial" panose="020B0604020202020204" pitchFamily="34" charset="0"/>
                <a:cs typeface="Arial" panose="020B0604020202020204" pitchFamily="34" charset="0"/>
              </a:rPr>
              <a:t>  Sau </a:t>
            </a:r>
            <a:r>
              <a:rPr lang="en-US" dirty="0" err="1">
                <a:solidFill>
                  <a:prstClr val="black"/>
                </a:solidFill>
                <a:latin typeface="Arial" panose="020B0604020202020204" pitchFamily="34" charset="0"/>
                <a:cs typeface="Arial" panose="020B0604020202020204" pitchFamily="34" charset="0"/>
              </a:rPr>
              <a:t>đó</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các</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hãy</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ghi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kết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quả</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thảo</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luận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vào</a:t>
            </a:r>
            <a:r>
              <a:rPr lang="en-US" dirty="0">
                <a:solidFill>
                  <a:prstClr val="black"/>
                </a:solidFill>
                <a:latin typeface="Arial" panose="020B0604020202020204" pitchFamily="34" charset="0"/>
                <a:cs typeface="Arial" panose="020B0604020202020204" pitchFamily="34" charset="0"/>
              </a:rPr>
              <a:t> </a:t>
            </a:r>
            <a:r>
              <a:rPr lang="vi-VN" dirty="0">
                <a:solidFill>
                  <a:prstClr val="black"/>
                </a:solidFill>
                <a:latin typeface="Arial" panose="020B0604020202020204" pitchFamily="34" charset="0"/>
                <a:cs typeface="Arial" panose="020B0604020202020204" pitchFamily="34" charset="0"/>
              </a:rPr>
              <a:t>bảng phụ giáo viên đã chuẩn bị sẵn.</a:t>
            </a:r>
          </a:p>
          <a:p>
            <a:pPr defTabSz="685800"/>
            <a:r>
              <a:rPr lang="vi-VN" b="1" dirty="0">
                <a:solidFill>
                  <a:prstClr val="black"/>
                </a:solidFill>
                <a:latin typeface="Arial" panose="020B0604020202020204" pitchFamily="34" charset="0"/>
                <a:cs typeface="Arial" panose="020B0604020202020204" pitchFamily="34" charset="0"/>
              </a:rPr>
              <a:t>+ </a:t>
            </a:r>
            <a:r>
              <a:rPr lang="vi-VN" dirty="0">
                <a:solidFill>
                  <a:prstClr val="black"/>
                </a:solidFill>
                <a:latin typeface="Arial" panose="020B0604020202020204" pitchFamily="34" charset="0"/>
                <a:cs typeface="Arial" panose="020B0604020202020204" pitchFamily="34" charset="0"/>
              </a:rPr>
              <a:t>Thời gian hoạt động nhóm: </a:t>
            </a:r>
            <a:r>
              <a:rPr lang="en-US" b="1" dirty="0">
                <a:solidFill>
                  <a:srgbClr val="0000B4"/>
                </a:solidFill>
                <a:latin typeface="Arial" panose="020B0604020202020204" pitchFamily="34" charset="0"/>
                <a:cs typeface="Arial" panose="020B0604020202020204" pitchFamily="34" charset="0"/>
              </a:rPr>
              <a:t>5</a:t>
            </a:r>
            <a:r>
              <a:rPr lang="vi-VN" b="1" dirty="0">
                <a:solidFill>
                  <a:srgbClr val="0000B4"/>
                </a:solidFill>
                <a:latin typeface="Arial" panose="020B0604020202020204" pitchFamily="34" charset="0"/>
                <a:cs typeface="Arial" panose="020B0604020202020204" pitchFamily="34" charset="0"/>
              </a:rPr>
              <a:t> phút</a:t>
            </a:r>
            <a:endParaRPr lang="en-US" b="1" dirty="0">
              <a:solidFill>
                <a:srgbClr val="0000B4"/>
              </a:solidFill>
              <a:latin typeface="Arial" panose="020B0604020202020204" pitchFamily="34" charset="0"/>
              <a:cs typeface="Arial" panose="020B0604020202020204" pitchFamily="34" charset="0"/>
            </a:endParaRPr>
          </a:p>
          <a:p>
            <a:pPr defTabSz="685800"/>
            <a:r>
              <a:rPr lang="en-US" b="1"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Trong 5 </a:t>
            </a:r>
            <a:r>
              <a:rPr lang="en-US" dirty="0" err="1">
                <a:solidFill>
                  <a:prstClr val="black"/>
                </a:solidFill>
                <a:latin typeface="Arial" panose="020B0604020202020204" pitchFamily="34" charset="0"/>
                <a:cs typeface="Arial" panose="020B0604020202020204" pitchFamily="34" charset="0"/>
              </a:rPr>
              <a:t>phút</a:t>
            </a:r>
            <a:r>
              <a:rPr lang="en-US" dirty="0">
                <a:solidFill>
                  <a:prstClr val="black"/>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nhóm</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nào</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điền</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xong</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và</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treo</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được</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kết</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quả</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lên</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bảng</a:t>
            </a:r>
            <a:r>
              <a:rPr lang="en-US" b="1"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và</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đúng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sẽ</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giành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chiến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thắng</a:t>
            </a:r>
            <a:endParaRPr lang="vi-VN" dirty="0">
              <a:solidFill>
                <a:prstClr val="black"/>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73479">
            <a:off x="445032" y="4253094"/>
            <a:ext cx="1143000" cy="1863869"/>
          </a:xfrm>
          <a:prstGeom prst="rect">
            <a:avLst/>
          </a:prstGeom>
        </p:spPr>
      </p:pic>
      <p:sp>
        <p:nvSpPr>
          <p:cNvPr id="10" name="Content Placeholder 2"/>
          <p:cNvSpPr>
            <a:spLocks noGrp="1"/>
          </p:cNvSpPr>
          <p:nvPr>
            <p:ph idx="1"/>
          </p:nvPr>
        </p:nvSpPr>
        <p:spPr>
          <a:xfrm>
            <a:off x="1689004" y="836712"/>
            <a:ext cx="4611188" cy="906236"/>
          </a:xfrm>
        </p:spPr>
        <p:style>
          <a:lnRef idx="0">
            <a:schemeClr val="accent4"/>
          </a:lnRef>
          <a:fillRef idx="3">
            <a:schemeClr val="accent4"/>
          </a:fillRef>
          <a:effectRef idx="3">
            <a:schemeClr val="accent4"/>
          </a:effectRef>
          <a:fontRef idx="minor">
            <a:schemeClr val="lt1"/>
          </a:fontRef>
        </p:style>
        <p:txBody>
          <a:bodyPr numCol="1">
            <a:prstTxWarp prst="textChevron">
              <a:avLst>
                <a:gd name="adj" fmla="val 50000"/>
              </a:avLst>
            </a:prstTxWarp>
          </a:bodyPr>
          <a:lstStyle/>
          <a:p>
            <a:pPr marL="0" indent="0">
              <a:buNone/>
              <a:defRPr/>
            </a:pPr>
            <a:r>
              <a:rPr lang="en-US" sz="3600" b="1" spc="38" dirty="0">
                <a:ln w="9525" cmpd="sng">
                  <a:solidFill>
                    <a:schemeClr val="accent1"/>
                  </a:solidFill>
                  <a:prstDash val="solid"/>
                </a:ln>
                <a:solidFill>
                  <a:srgbClr val="70AD47">
                    <a:tint val="1000"/>
                  </a:srgbClr>
                </a:solidFill>
                <a:effectLst>
                  <a:glow rad="38100">
                    <a:schemeClr val="accent1">
                      <a:alpha val="40000"/>
                    </a:schemeClr>
                  </a:glow>
                </a:effectLst>
              </a:rPr>
              <a:t>AI NHANH HƠN AI</a:t>
            </a:r>
          </a:p>
        </p:txBody>
      </p:sp>
      <p:pic>
        <p:nvPicPr>
          <p:cNvPr id="11" name="Picture 3" descr="E:\luan van thac si – THAO\HINH EBOOK\j0286768.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861" y="833970"/>
            <a:ext cx="1362553" cy="20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EC39CD3-D19B-3CAB-3145-02858CD117BE}"/>
              </a:ext>
            </a:extLst>
          </p:cNvPr>
          <p:cNvSpPr/>
          <p:nvPr/>
        </p:nvSpPr>
        <p:spPr>
          <a:xfrm>
            <a:off x="0" y="76450"/>
            <a:ext cx="5148064" cy="484748"/>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137160" marR="0" lvl="0" algn="l" defTabSz="685800" rtl="0" eaLnBrk="1" fontAlgn="auto" latinLnBrk="0" hangingPunct="1">
              <a:lnSpc>
                <a:spcPct val="100000"/>
              </a:lnSpc>
              <a:spcBef>
                <a:spcPct val="0"/>
              </a:spcBef>
              <a:spcAft>
                <a:spcPts val="0"/>
              </a:spcAft>
              <a:buClr>
                <a:srgbClr val="F79646">
                  <a:lumMod val="75000"/>
                </a:srgbClr>
              </a:buClr>
              <a:buSzPct val="128000"/>
              <a:tabLst/>
              <a:defRPr/>
            </a:pPr>
            <a:r>
              <a:rPr lang="en-US" sz="2550" b="1" dirty="0">
                <a:solidFill>
                  <a:srgbClr val="0000FF"/>
                </a:solidFill>
                <a:effectLst>
                  <a:reflection blurRad="6350" stA="55000" endA="300" endPos="45500" dir="5400000" sy="-100000" algn="bl" rotWithShape="0"/>
                </a:effectLst>
                <a:latin typeface="Arial" pitchFamily="34" charset="0"/>
                <a:cs typeface="Arial" pitchFamily="34" charset="0"/>
              </a:rPr>
              <a:t>II. TỈ KHỐI CHẤT KHÍ</a:t>
            </a:r>
            <a:endParaRPr kumimoji="0" lang="vi-VN" sz="2550" b="1"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4655782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17BD6-6D4F-9A7D-D6DF-66A0C1428BE2}"/>
              </a:ext>
            </a:extLst>
          </p:cNvPr>
          <p:cNvSpPr txBox="1">
            <a:spLocks/>
          </p:cNvSpPr>
          <p:nvPr/>
        </p:nvSpPr>
        <p:spPr>
          <a:xfrm>
            <a:off x="179512" y="0"/>
            <a:ext cx="9158990" cy="574623"/>
          </a:xfrm>
          <a:prstGeom prst="rect">
            <a:avLst/>
          </a:prstGeom>
          <a:gradFill flip="none" rotWithShape="1">
            <a:gsLst>
              <a:gs pos="0">
                <a:srgbClr val="0099FF">
                  <a:shade val="30000"/>
                  <a:satMod val="115000"/>
                </a:srgbClr>
              </a:gs>
              <a:gs pos="50000">
                <a:srgbClr val="0099FF">
                  <a:shade val="67500"/>
                  <a:satMod val="115000"/>
                </a:srgbClr>
              </a:gs>
              <a:gs pos="100000">
                <a:srgbClr val="0099FF">
                  <a:shade val="100000"/>
                  <a:satMod val="115000"/>
                </a:srgbClr>
              </a:gs>
            </a:gsLst>
            <a:lin ang="0" scaled="1"/>
            <a:tileRect/>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PHIẾU HỌC TẬP SỐ </a:t>
            </a: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 TỈ KHỐI CHẤT KHÍ</a:t>
            </a:r>
          </a:p>
        </p:txBody>
      </p:sp>
      <p:sp>
        <p:nvSpPr>
          <p:cNvPr id="5" name="Rectangle 4">
            <a:extLst>
              <a:ext uri="{FF2B5EF4-FFF2-40B4-BE49-F238E27FC236}">
                <a16:creationId xmlns:a16="http://schemas.microsoft.com/office/drawing/2014/main" id="{CA089C78-FE5A-790C-0594-4BF139B5071E}"/>
              </a:ext>
            </a:extLst>
          </p:cNvPr>
          <p:cNvSpPr/>
          <p:nvPr/>
        </p:nvSpPr>
        <p:spPr>
          <a:xfrm>
            <a:off x="683568" y="832744"/>
            <a:ext cx="8740276" cy="5447645"/>
          </a:xfrm>
          <a:prstGeom prst="rect">
            <a:avLst/>
          </a:prstGeom>
        </p:spPr>
        <p:txBody>
          <a:bodyPr wrap="square">
            <a:spAutoFit/>
          </a:bodyPr>
          <a:lstStyle/>
          <a:p>
            <a:pPr lvl="0" indent="465138">
              <a:lnSpc>
                <a:spcPct val="150000"/>
              </a:lnSpc>
            </a:pPr>
            <a:r>
              <a:rPr lang="vi-VN" sz="2400" b="1" dirty="0">
                <a:solidFill>
                  <a:srgbClr val="FF0000"/>
                </a:solidFill>
                <a:latin typeface="Arial" panose="020B0604020202020204" pitchFamily="34" charset="0"/>
                <a:cs typeface="Arial" panose="020B0604020202020204" pitchFamily="34" charset="0"/>
              </a:rPr>
              <a:t>HOẠT ĐỘNG 1: </a:t>
            </a:r>
            <a:r>
              <a:rPr lang="vi-VN" sz="2400" dirty="0">
                <a:latin typeface="Arial" panose="020B0604020202020204" pitchFamily="34" charset="0"/>
                <a:cs typeface="Arial" panose="020B0604020202020204" pitchFamily="34" charset="0"/>
              </a:rPr>
              <a:t>Nghiên cứu nội dung mục II sgk/ 19 và trả lời các câu hỏi sau:</a:t>
            </a:r>
          </a:p>
          <a:p>
            <a:pPr lvl="0" indent="465138">
              <a:lnSpc>
                <a:spcPct val="150000"/>
              </a:lnSpc>
            </a:pPr>
            <a:r>
              <a:rPr lang="vi-VN" sz="2400" dirty="0">
                <a:latin typeface="Arial" panose="020B0604020202020204" pitchFamily="34" charset="0"/>
                <a:cs typeface="Arial" panose="020B0604020202020204" pitchFamily="34" charset="0"/>
              </a:rPr>
              <a:t>1. Cho biết vông thức tính tỉ khối của chất khí A so với chất khí B?</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a:t>
            </a:r>
          </a:p>
          <a:p>
            <a:pPr lvl="0" indent="465138">
              <a:lnSpc>
                <a:spcPct val="150000"/>
              </a:lnSpc>
            </a:pPr>
            <a:r>
              <a:rPr lang="vi-VN" sz="2400" dirty="0">
                <a:latin typeface="Arial" panose="020B0604020202020204" pitchFamily="34" charset="0"/>
                <a:cs typeface="Arial" panose="020B0604020202020204" pitchFamily="34" charset="0"/>
              </a:rPr>
              <a:t>2. Khối lượng mol của không khí bằng bao nhiêu?</a:t>
            </a:r>
          </a:p>
          <a:p>
            <a:pPr lvl="0" indent="465138">
              <a:lnSpc>
                <a:spcPct val="150000"/>
              </a:lnSpc>
            </a:pPr>
            <a:r>
              <a:rPr lang="vi-VN" sz="2400" dirty="0">
                <a:latin typeface="Arial" panose="020B0604020202020204" pitchFamily="34" charset="0"/>
                <a:cs typeface="Arial" panose="020B0604020202020204" pitchFamily="34" charset="0"/>
              </a:rPr>
              <a:t>3. Công thức tính tỉ khối của khí A so với không khí được biểu diễn như thế nào?</a:t>
            </a:r>
          </a:p>
          <a:p>
            <a:pPr lvl="0" indent="465138">
              <a:lnSpc>
                <a:spcPct val="150000"/>
              </a:lnSpc>
            </a:pPr>
            <a:r>
              <a:rPr lang="vi-VN" sz="2400" dirty="0">
                <a:latin typeface="Arial" panose="020B0604020202020204" pitchFamily="34" charset="0"/>
                <a:cs typeface="Arial" panose="020B0604020202020204" pitchFamily="34" charset="0"/>
              </a:rPr>
              <a:t>4.  Cho biết ý nghĩa của tỉ khối ?</a:t>
            </a:r>
          </a:p>
          <a:p>
            <a:pPr lvl="0" indent="465138">
              <a:lnSpc>
                <a:spcPct val="150000"/>
              </a:lnSpc>
            </a:pPr>
            <a:r>
              <a:rPr lang="vi-VN" sz="2400" b="1" dirty="0">
                <a:solidFill>
                  <a:srgbClr val="FF0000"/>
                </a:solidFill>
                <a:latin typeface="Arial" panose="020B0604020202020204" pitchFamily="34" charset="0"/>
                <a:cs typeface="Arial" panose="020B0604020202020204" pitchFamily="34" charset="0"/>
              </a:rPr>
              <a:t>HOẠT ĐỘNG 2: </a:t>
            </a:r>
            <a:r>
              <a:rPr lang="vi-VN" sz="2400" b="1" dirty="0">
                <a:latin typeface="Arial" panose="020B0604020202020204" pitchFamily="34" charset="0"/>
                <a:cs typeface="Arial" panose="020B0604020202020204" pitchFamily="34" charset="0"/>
              </a:rPr>
              <a:t>Hoàn thành các bài tập 1 sgk/19</a:t>
            </a:r>
          </a:p>
          <a:p>
            <a:pPr marL="0" marR="0" lvl="0" indent="36000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682925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06CF65D6-812A-4AAE-9FA1-0D4C08C12000}" type="slidenum">
              <a:rPr lang="en-US" smtClean="0"/>
              <a:pPr/>
              <a:t>2</a:t>
            </a:fld>
            <a:endParaRPr lang="en-US"/>
          </a:p>
        </p:txBody>
      </p:sp>
      <p:pic>
        <p:nvPicPr>
          <p:cNvPr id="204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19" y="1484784"/>
            <a:ext cx="8640961" cy="258532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vi-VN" sz="54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BÀI 3: MOL VÀ TỈ KHỐI CHẤT KHÍ</a:t>
            </a:r>
          </a:p>
          <a:p>
            <a:pPr algn="ctr">
              <a:defRPr/>
            </a:pPr>
            <a:r>
              <a:rPr lang="vi-VN" sz="54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(2 tiết)</a:t>
            </a:r>
            <a:endParaRPr lang="vi-VN" sz="5400" b="1" dirty="0">
              <a:ln w="11430"/>
              <a:solidFill>
                <a:srgbClr val="3333FF"/>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BD2E1D8D-A950-1FDC-AA2C-3773338D8C4A}"/>
              </a:ext>
            </a:extLst>
          </p:cNvPr>
          <p:cNvSpPr txBox="1"/>
          <p:nvPr/>
        </p:nvSpPr>
        <p:spPr>
          <a:xfrm>
            <a:off x="304800" y="6008540"/>
            <a:ext cx="5563343" cy="707886"/>
          </a:xfrm>
          <a:prstGeom prst="rect">
            <a:avLst/>
          </a:prstGeom>
          <a:noFill/>
        </p:spPr>
        <p:txBody>
          <a:bodyPr wrap="square">
            <a:spAutoFit/>
          </a:bodyPr>
          <a:lstStyle/>
          <a:p>
            <a:r>
              <a:rPr lang="en-US" sz="4000" b="1" dirty="0">
                <a:solidFill>
                  <a:schemeClr val="bg1"/>
                </a:solidFill>
                <a:effectLst/>
                <a:latin typeface="Times New Roman" panose="02020603050405020304" pitchFamily="18" charset="0"/>
                <a:ea typeface="Arial" panose="020B0604020202020204" pitchFamily="34" charset="0"/>
              </a:rPr>
              <a:t>GV: Nguyễn Thị Quý</a:t>
            </a:r>
            <a:endParaRPr lang="en-US" sz="4000" b="1" dirty="0">
              <a:solidFill>
                <a:schemeClr val="bg1"/>
              </a:solidFill>
            </a:endParaRPr>
          </a:p>
        </p:txBody>
      </p:sp>
    </p:spTree>
    <p:extLst>
      <p:ext uri="{BB962C8B-B14F-4D97-AF65-F5344CB8AC3E}">
        <p14:creationId xmlns:p14="http://schemas.microsoft.com/office/powerpoint/2010/main" val="17158856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1" descr="card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954" y="-235663"/>
            <a:ext cx="9701907" cy="737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06932" y="223122"/>
            <a:ext cx="8659678" cy="877163"/>
          </a:xfrm>
          <a:prstGeom prst="rect">
            <a:avLst/>
          </a:prstGeom>
        </p:spPr>
        <p:txBody>
          <a:bodyPr wrap="square">
            <a:spAutoFit/>
          </a:bodyPr>
          <a:lstStyle/>
          <a:p>
            <a:pPr marL="137160" marR="0" lvl="0" algn="l" defTabSz="685800" rtl="0" eaLnBrk="1" fontAlgn="auto" latinLnBrk="0" hangingPunct="1">
              <a:lnSpc>
                <a:spcPct val="100000"/>
              </a:lnSpc>
              <a:spcBef>
                <a:spcPct val="0"/>
              </a:spcBef>
              <a:spcAft>
                <a:spcPts val="0"/>
              </a:spcAft>
              <a:buClr>
                <a:srgbClr val="F79646">
                  <a:lumMod val="75000"/>
                </a:srgbClr>
              </a:buClr>
              <a:buSzPct val="128000"/>
              <a:tabLst/>
              <a:defRPr/>
            </a:pPr>
            <a:r>
              <a:rPr lang="en-US" sz="2550" b="1" dirty="0">
                <a:solidFill>
                  <a:srgbClr val="0000FF"/>
                </a:solidFill>
                <a:effectLst>
                  <a:reflection blurRad="6350" stA="55000" endA="300" endPos="45500" dir="5400000" sy="-100000" algn="bl" rotWithShape="0"/>
                </a:effectLst>
                <a:latin typeface="Arial" pitchFamily="34" charset="0"/>
                <a:cs typeface="Arial" pitchFamily="34" charset="0"/>
              </a:rPr>
              <a:t>II. TỈ KHỐI CHẤT KHÍ</a:t>
            </a:r>
            <a:endParaRPr kumimoji="0" lang="vi-VN" sz="2550" b="1"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Arial" pitchFamily="34" charset="0"/>
              <a:ea typeface="+mn-ea"/>
              <a:cs typeface="Arial" pitchFamily="34" charset="0"/>
            </a:endParaRPr>
          </a:p>
          <a:p>
            <a:pPr marL="708660" marR="0" lvl="0" indent="-571500" algn="l" defTabSz="685800" rtl="0" eaLnBrk="1" fontAlgn="auto" latinLnBrk="0" hangingPunct="1">
              <a:lnSpc>
                <a:spcPct val="100000"/>
              </a:lnSpc>
              <a:spcBef>
                <a:spcPct val="0"/>
              </a:spcBef>
              <a:spcAft>
                <a:spcPts val="0"/>
              </a:spcAft>
              <a:buClr>
                <a:srgbClr val="F79646">
                  <a:lumMod val="75000"/>
                </a:srgbClr>
              </a:buClr>
              <a:buSzPct val="128000"/>
              <a:buFontTx/>
              <a:buAutoNum type="romanUcPeriod"/>
              <a:tabLst/>
              <a:defRPr/>
            </a:pPr>
            <a:endParaRPr kumimoji="0" lang="en-US" sz="2550" b="0" i="0" u="none" strike="noStrike" kern="1200" cap="none" spc="0" normalizeH="0" baseline="0" noProof="0" dirty="0">
              <a:ln>
                <a:noFill/>
              </a:ln>
              <a:solidFill>
                <a:prstClr val="black"/>
              </a:solidFill>
              <a:effectLst/>
              <a:uLnTx/>
              <a:uFillTx/>
              <a:latin typeface="Calibri"/>
              <a:ea typeface="+mn-ea"/>
              <a:cs typeface="+mn-cs"/>
            </a:endParaRPr>
          </a:p>
        </p:txBody>
      </p:sp>
      <p:sp>
        <p:nvSpPr>
          <p:cNvPr id="47" name="Text Box 14"/>
          <p:cNvSpPr txBox="1">
            <a:spLocks noChangeArrowheads="1"/>
          </p:cNvSpPr>
          <p:nvPr/>
        </p:nvSpPr>
        <p:spPr bwMode="auto">
          <a:xfrm>
            <a:off x="323528" y="1700808"/>
            <a:ext cx="8443082" cy="475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171450" marR="0" lvl="0" indent="-171450" algn="l" defTabSz="685800" rtl="0" eaLnBrk="0" fontAlgn="base" latinLnBrk="0" hangingPunct="0">
              <a:lnSpc>
                <a:spcPct val="150000"/>
              </a:lnSpc>
              <a:spcBef>
                <a:spcPct val="50000"/>
              </a:spcBef>
              <a:spcAft>
                <a:spcPct val="0"/>
              </a:spcAft>
              <a:buClrTx/>
              <a:buSzTx/>
              <a:buFontTx/>
              <a:buNone/>
              <a:tabLst/>
              <a:defRPr/>
            </a:pPr>
            <a:r>
              <a:rPr kumimoji="0" lang="vi-VN" altLang="en-US" sz="2800" b="1" i="1"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a:t>
            </a:r>
            <a:r>
              <a:rPr kumimoji="0" lang="vi-VN" altLang="en-US" sz="2800" b="1" i="1"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A/B</a:t>
            </a:r>
            <a:r>
              <a:rPr kumimoji="0" lang="vi-VN" altLang="en-US" sz="2800" b="1" i="1"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vi-VN" altLang="en-US" sz="2800" i="1"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được gọi là tỉ khối của khí A đối với khí B, được biểu diễn bằng công thức: </a:t>
            </a:r>
            <a:endParaRPr kumimoji="0" lang="en-US" altLang="en-US" sz="2800" i="1"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171450" marR="0" lvl="0" indent="-171450" algn="l" defTabSz="685800" rtl="0" eaLnBrk="0" fontAlgn="base" latinLnBrk="0" hangingPunct="0">
              <a:lnSpc>
                <a:spcPct val="150000"/>
              </a:lnSpc>
              <a:spcBef>
                <a:spcPct val="50000"/>
              </a:spcBef>
              <a:spcAft>
                <a:spcPct val="0"/>
              </a:spcAft>
              <a:buClrTx/>
              <a:buSzTx/>
              <a:buFontTx/>
              <a:buNone/>
              <a:tabLst/>
              <a:defRPr/>
            </a:pPr>
            <a:r>
              <a:rPr lang="en-US" altLang="en-US" sz="2800" b="1" i="1" dirty="0">
                <a:solidFill>
                  <a:srgbClr val="FF0000"/>
                </a:solidFill>
                <a:cs typeface="Arial" panose="020B0604020202020204" pitchFamily="34" charset="0"/>
              </a:rPr>
              <a:t>                      </a:t>
            </a:r>
            <a:r>
              <a:rPr kumimoji="0" lang="vi-VN" altLang="en-US" sz="2800" b="1" i="1"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a:t>
            </a:r>
            <a:r>
              <a:rPr kumimoji="0" lang="vi-VN" altLang="en-US" sz="2800" b="1" i="1"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A/B </a:t>
            </a:r>
            <a:r>
              <a:rPr kumimoji="0" lang="vi-VN" altLang="en-US" sz="2800" b="1" i="1"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M</a:t>
            </a:r>
            <a:r>
              <a:rPr kumimoji="0" lang="vi-VN" altLang="en-US" sz="2800" b="1" i="1"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a:t>
            </a:r>
            <a:r>
              <a:rPr kumimoji="0" lang="vi-VN" altLang="en-US" sz="2800" b="1" i="1"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/M</a:t>
            </a:r>
            <a:r>
              <a:rPr kumimoji="0" lang="vi-VN" altLang="en-US" sz="2800" b="1" i="1"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B</a:t>
            </a:r>
            <a:r>
              <a:rPr kumimoji="0" lang="vi-VN" altLang="en-US" sz="2800" b="1" i="1"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t>
            </a:r>
          </a:p>
          <a:p>
            <a:pPr marL="171450" marR="0" lvl="0" indent="-171450" algn="l" defTabSz="685800" rtl="0" eaLnBrk="0" fontAlgn="base" latinLnBrk="0" hangingPunct="0">
              <a:lnSpc>
                <a:spcPct val="150000"/>
              </a:lnSpc>
              <a:spcBef>
                <a:spcPct val="50000"/>
              </a:spcBef>
              <a:spcAft>
                <a:spcPct val="0"/>
              </a:spcAft>
              <a:buClrTx/>
              <a:buSzTx/>
              <a:buFontTx/>
              <a:buNone/>
              <a:tabLst/>
              <a:defRPr/>
            </a:pPr>
            <a:r>
              <a:rPr kumimoji="0" lang="vi-VN" altLang="en-US" sz="2800" i="1"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Khối lượng mol của không khí : </a:t>
            </a:r>
            <a:r>
              <a:rPr kumimoji="0" lang="vi-VN" altLang="en-US" sz="2800" b="1" i="1"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M</a:t>
            </a:r>
            <a:r>
              <a:rPr kumimoji="0" lang="vi-VN" altLang="en-US" sz="2800" b="1" i="1"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kk</a:t>
            </a:r>
            <a:r>
              <a:rPr kumimoji="0" lang="vi-VN" altLang="en-US" sz="2800" b="1" i="1"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 29 (g/mol)</a:t>
            </a:r>
          </a:p>
          <a:p>
            <a:pPr marL="171450" marR="0" lvl="0" indent="-171450" algn="l" defTabSz="685800" rtl="0" eaLnBrk="0" fontAlgn="base" latinLnBrk="0" hangingPunct="0">
              <a:lnSpc>
                <a:spcPct val="150000"/>
              </a:lnSpc>
              <a:spcBef>
                <a:spcPct val="50000"/>
              </a:spcBef>
              <a:spcAft>
                <a:spcPct val="0"/>
              </a:spcAft>
              <a:buClrTx/>
              <a:buSzTx/>
              <a:buFontTx/>
              <a:buNone/>
              <a:tabLst/>
              <a:defRPr/>
            </a:pPr>
            <a:r>
              <a:rPr kumimoji="0" lang="vi-VN" altLang="en-US" sz="2800" i="1"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Tỉ khối của khí A so với không khí là: </a:t>
            </a:r>
            <a:endParaRPr kumimoji="0" lang="en-US" altLang="en-US" sz="2800" i="1"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171450" marR="0" lvl="0" indent="-171450" algn="l" defTabSz="685800" rtl="0" eaLnBrk="0" fontAlgn="base" latinLnBrk="0" hangingPunct="0">
              <a:lnSpc>
                <a:spcPct val="150000"/>
              </a:lnSpc>
              <a:spcBef>
                <a:spcPct val="50000"/>
              </a:spcBef>
              <a:spcAft>
                <a:spcPct val="0"/>
              </a:spcAft>
              <a:buClrTx/>
              <a:buSzTx/>
              <a:buFontTx/>
              <a:buNone/>
              <a:tabLst/>
              <a:defRPr/>
            </a:pPr>
            <a:r>
              <a:rPr lang="en-US" altLang="en-US" sz="2800" b="1" i="1" dirty="0">
                <a:solidFill>
                  <a:srgbClr val="FF0000"/>
                </a:solidFill>
                <a:cs typeface="Arial" panose="020B0604020202020204" pitchFamily="34" charset="0"/>
              </a:rPr>
              <a:t>                     </a:t>
            </a:r>
            <a:r>
              <a:rPr kumimoji="0" lang="vi-VN" altLang="en-US" sz="2800" b="1" i="1"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a:t>
            </a:r>
            <a:r>
              <a:rPr kumimoji="0" lang="vi-VN" altLang="en-US" sz="2800" b="1" i="1"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a:t>
            </a:r>
            <a:r>
              <a:rPr kumimoji="0" lang="vi-VN" altLang="en-US" sz="2800" b="1" i="1"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t>
            </a:r>
            <a:r>
              <a:rPr kumimoji="0" lang="vi-VN" altLang="en-US" sz="2800" b="1" i="1"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kk </a:t>
            </a:r>
            <a:r>
              <a:rPr kumimoji="0" lang="vi-VN" altLang="en-US" sz="2800" b="1" i="1"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M</a:t>
            </a:r>
            <a:r>
              <a:rPr kumimoji="0" lang="vi-VN" altLang="en-US" sz="2800" b="1" i="1"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a:t>
            </a:r>
            <a:r>
              <a:rPr kumimoji="0" lang="vi-VN" altLang="en-US" sz="2800" b="1" i="1"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/M</a:t>
            </a:r>
            <a:r>
              <a:rPr kumimoji="0" lang="vi-VN" altLang="en-US" sz="2800" b="1" i="1"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kk</a:t>
            </a:r>
          </a:p>
        </p:txBody>
      </p:sp>
    </p:spTree>
    <p:extLst>
      <p:ext uri="{BB962C8B-B14F-4D97-AF65-F5344CB8AC3E}">
        <p14:creationId xmlns:p14="http://schemas.microsoft.com/office/powerpoint/2010/main" val="15227489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1" descr="card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5" y="-139908"/>
            <a:ext cx="9793088" cy="7529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06932" y="223122"/>
            <a:ext cx="8659678" cy="877163"/>
          </a:xfrm>
          <a:prstGeom prst="rect">
            <a:avLst/>
          </a:prstGeom>
        </p:spPr>
        <p:txBody>
          <a:bodyPr wrap="square">
            <a:spAutoFit/>
          </a:bodyPr>
          <a:lstStyle/>
          <a:p>
            <a:pPr marL="137160" marR="0" lvl="0" indent="0" algn="l" defTabSz="685800" rtl="0" eaLnBrk="1" fontAlgn="auto" latinLnBrk="0" hangingPunct="1">
              <a:lnSpc>
                <a:spcPct val="100000"/>
              </a:lnSpc>
              <a:spcBef>
                <a:spcPct val="0"/>
              </a:spcBef>
              <a:spcAft>
                <a:spcPts val="0"/>
              </a:spcAft>
              <a:buClr>
                <a:srgbClr val="F79646">
                  <a:lumMod val="75000"/>
                </a:srgbClr>
              </a:buClr>
              <a:buSzPct val="128000"/>
              <a:buFontTx/>
              <a:buNone/>
              <a:tabLst/>
              <a:defRPr/>
            </a:pPr>
            <a:r>
              <a:rPr kumimoji="0" lang="en-US" sz="2550" b="1"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Arial" pitchFamily="34" charset="0"/>
                <a:ea typeface="+mn-ea"/>
                <a:cs typeface="Arial" pitchFamily="34" charset="0"/>
              </a:rPr>
              <a:t>II. TỈ KHỐI CHẤT KHÍ</a:t>
            </a:r>
            <a:endParaRPr kumimoji="0" lang="vi-VN" sz="2550" b="1"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Arial" pitchFamily="34" charset="0"/>
              <a:ea typeface="+mn-ea"/>
              <a:cs typeface="Arial" pitchFamily="34" charset="0"/>
            </a:endParaRPr>
          </a:p>
          <a:p>
            <a:pPr marL="708660" marR="0" lvl="0" indent="-571500" algn="l" defTabSz="685800" rtl="0" eaLnBrk="1" fontAlgn="auto" latinLnBrk="0" hangingPunct="1">
              <a:lnSpc>
                <a:spcPct val="100000"/>
              </a:lnSpc>
              <a:spcBef>
                <a:spcPct val="0"/>
              </a:spcBef>
              <a:spcAft>
                <a:spcPts val="0"/>
              </a:spcAft>
              <a:buClr>
                <a:srgbClr val="F79646">
                  <a:lumMod val="75000"/>
                </a:srgbClr>
              </a:buClr>
              <a:buSzPct val="128000"/>
              <a:buFontTx/>
              <a:buAutoNum type="romanUcPeriod"/>
              <a:tabLst/>
              <a:defRPr/>
            </a:pPr>
            <a:endParaRPr kumimoji="0" lang="en-US" sz="2550" b="0" i="0" u="none" strike="noStrike" kern="1200" cap="none" spc="0" normalizeH="0" baseline="0" noProof="0" dirty="0">
              <a:ln>
                <a:noFill/>
              </a:ln>
              <a:solidFill>
                <a:prstClr val="black"/>
              </a:solidFill>
              <a:effectLst/>
              <a:uLnTx/>
              <a:uFillTx/>
              <a:latin typeface="Calibri"/>
              <a:ea typeface="+mn-ea"/>
              <a:cs typeface="+mn-cs"/>
            </a:endParaRPr>
          </a:p>
        </p:txBody>
      </p:sp>
      <p:sp>
        <p:nvSpPr>
          <p:cNvPr id="47" name="Text Box 14"/>
          <p:cNvSpPr txBox="1">
            <a:spLocks noChangeArrowheads="1"/>
          </p:cNvSpPr>
          <p:nvPr/>
        </p:nvSpPr>
        <p:spPr bwMode="auto">
          <a:xfrm>
            <a:off x="102057" y="725568"/>
            <a:ext cx="8443082"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171450" marR="0" lvl="0" indent="-171450" algn="l" defTabSz="685800" rtl="0" eaLnBrk="0" fontAlgn="base" latinLnBrk="0" hangingPunct="0">
              <a:spcBef>
                <a:spcPct val="50000"/>
              </a:spcBef>
              <a:spcAft>
                <a:spcPct val="0"/>
              </a:spcAft>
              <a:buClrTx/>
              <a:buSzTx/>
              <a:buFontTx/>
              <a:buNone/>
              <a:tabLst/>
              <a:defRPr/>
            </a:pPr>
            <a:r>
              <a:rPr kumimoji="0" lang="vi-VN" altLang="en-US" sz="28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Câu 1/sgk/19: </a:t>
            </a:r>
          </a:p>
          <a:p>
            <a:pPr marL="171450" marR="0" lvl="0" indent="-171450" algn="l" defTabSz="685800" rtl="0" eaLnBrk="0" fontAlgn="base" latinLnBrk="0" hangingPunct="0">
              <a:spcBef>
                <a:spcPct val="50000"/>
              </a:spcBef>
              <a:spcAft>
                <a:spcPct val="0"/>
              </a:spcAft>
              <a:buClrTx/>
              <a:buSzTx/>
              <a:buFontTx/>
              <a:buNone/>
              <a:tabLst/>
              <a:defRPr/>
            </a:pPr>
            <a:r>
              <a:rPr kumimoji="0" lang="vi-VN" alt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Khối lượng phân tử CO</a:t>
            </a:r>
            <a:r>
              <a:rPr kumimoji="0" lang="vi-VN" altLang="en-US" sz="2800" b="0" i="1"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vi-VN" alt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12 + 16 . 2 = 44 (amu).</a:t>
            </a:r>
          </a:p>
          <a:p>
            <a:pPr marL="171450" marR="0" lvl="0" indent="-171450" algn="l" defTabSz="685800" rtl="0" eaLnBrk="0" fontAlgn="base" latinLnBrk="0" hangingPunct="0">
              <a:spcBef>
                <a:spcPct val="50000"/>
              </a:spcBef>
              <a:spcAft>
                <a:spcPct val="0"/>
              </a:spcAft>
              <a:buClrTx/>
              <a:buSzTx/>
              <a:buFontTx/>
              <a:buNone/>
              <a:tabLst/>
              <a:defRPr/>
            </a:pPr>
            <a:r>
              <a:rPr kumimoji="0" lang="vi-VN" alt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Tỉ khối của khí carbon dioxide so với không khí:</a:t>
            </a:r>
            <a:endParaRPr kumimoji="0" lang="en-US" alt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685800" rtl="0" eaLnBrk="0" fontAlgn="base" latinLnBrk="0" hangingPunct="0">
              <a:spcBef>
                <a:spcPct val="50000"/>
              </a:spcBef>
              <a:spcAft>
                <a:spcPct val="0"/>
              </a:spcAft>
              <a:buClrTx/>
              <a:buSzTx/>
              <a:buFontTx/>
              <a:buNone/>
              <a:tabLst/>
              <a:defRPr/>
            </a:pPr>
            <a:endParaRPr kumimoji="0" lang="vi-VN" alt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685800" rtl="0" eaLnBrk="0" fontAlgn="base" latinLnBrk="0" hangingPunct="0">
              <a:spcBef>
                <a:spcPct val="50000"/>
              </a:spcBef>
              <a:spcAft>
                <a:spcPct val="0"/>
              </a:spcAft>
              <a:buClrTx/>
              <a:buSzTx/>
              <a:buFontTx/>
              <a:buNone/>
              <a:tabLst/>
              <a:defRPr/>
            </a:pPr>
            <a:r>
              <a:rPr kumimoji="0" lang="vi-VN" alt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altLang="en-US" sz="28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Vậy khí carbon dioxide nặng hơn không khí khoảng 1,52 lần.</a:t>
            </a:r>
          </a:p>
          <a:p>
            <a:pPr marL="171450" marR="0" lvl="0" indent="-171450" algn="l" defTabSz="685800" rtl="0" eaLnBrk="0" fontAlgn="base" latinLnBrk="0" hangingPunct="0">
              <a:spcBef>
                <a:spcPct val="50000"/>
              </a:spcBef>
              <a:spcAft>
                <a:spcPct val="0"/>
              </a:spcAft>
              <a:buClrTx/>
              <a:buSzTx/>
              <a:buFontTx/>
              <a:buNone/>
              <a:tabLst/>
              <a:defRPr/>
            </a:pPr>
            <a:r>
              <a:rPr kumimoji="0" lang="vi-VN" altLang="en-US" sz="2800" b="0" i="1" u="none" strike="noStrike" kern="1200" cap="none" spc="0" normalizeH="0" baseline="0" noProof="0" dirty="0">
                <a:ln>
                  <a:noFill/>
                </a:ln>
                <a:solidFill>
                  <a:srgbClr val="140B8B"/>
                </a:solidFill>
                <a:effectLst/>
                <a:uLnTx/>
                <a:uFillTx/>
                <a:latin typeface="Arial" panose="020B0604020202020204" pitchFamily="34" charset="0"/>
                <a:ea typeface="+mn-ea"/>
                <a:cs typeface="Arial" panose="020B0604020202020204" pitchFamily="34" charset="0"/>
              </a:rPr>
              <a:t>b) Trong lòng hang sâu thường xảy ra quá trình phân huỷ chất vô cơ hoặc hữu cơ, sinh ra khí carbon dioxide. </a:t>
            </a:r>
            <a:r>
              <a:rPr kumimoji="0" lang="vi-VN" altLang="en-US" sz="28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Do nặng hơn không khí khoảng 1,52 lần nên khí carbon dioxide tích tụ ở trên nền hang.</a:t>
            </a:r>
          </a:p>
        </p:txBody>
      </p:sp>
      <p:pic>
        <p:nvPicPr>
          <p:cNvPr id="2" name="Picture 1">
            <a:extLst>
              <a:ext uri="{FF2B5EF4-FFF2-40B4-BE49-F238E27FC236}">
                <a16:creationId xmlns:a16="http://schemas.microsoft.com/office/drawing/2014/main" id="{2425C34F-E3C6-4FEB-11B5-5BFAE32A34AF}"/>
              </a:ext>
            </a:extLst>
          </p:cNvPr>
          <p:cNvPicPr>
            <a:picLocks noChangeAspect="1"/>
          </p:cNvPicPr>
          <p:nvPr/>
        </p:nvPicPr>
        <p:blipFill>
          <a:blip r:embed="rId3"/>
          <a:stretch>
            <a:fillRect/>
          </a:stretch>
        </p:blipFill>
        <p:spPr>
          <a:xfrm>
            <a:off x="2051720" y="2457118"/>
            <a:ext cx="3301540" cy="971882"/>
          </a:xfrm>
          <a:prstGeom prst="rect">
            <a:avLst/>
          </a:prstGeom>
        </p:spPr>
      </p:pic>
    </p:spTree>
    <p:extLst>
      <p:ext uri="{BB962C8B-B14F-4D97-AF65-F5344CB8AC3E}">
        <p14:creationId xmlns:p14="http://schemas.microsoft.com/office/powerpoint/2010/main" val="7026886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1374775" y="5381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AutoShape 4"/>
          <p:cNvSpPr>
            <a:spLocks noChangeArrowheads="1"/>
          </p:cNvSpPr>
          <p:nvPr/>
        </p:nvSpPr>
        <p:spPr bwMode="ltGray">
          <a:xfrm rot="5400000">
            <a:off x="-2466976" y="144303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2" name="Group 59"/>
          <p:cNvGrpSpPr>
            <a:grpSpLocks/>
          </p:cNvGrpSpPr>
          <p:nvPr/>
        </p:nvGrpSpPr>
        <p:grpSpPr bwMode="auto">
          <a:xfrm>
            <a:off x="903287" y="2648966"/>
            <a:ext cx="8204199" cy="704158"/>
            <a:chOff x="1037343" y="1627629"/>
            <a:chExt cx="4097656" cy="731520"/>
          </a:xfrm>
        </p:grpSpPr>
        <p:sp>
          <p:nvSpPr>
            <p:cNvPr id="13" name="AutoShape 10"/>
            <p:cNvSpPr>
              <a:spLocks noChangeArrowheads="1"/>
            </p:cNvSpPr>
            <p:nvPr/>
          </p:nvSpPr>
          <p:spPr bwMode="gray">
            <a:xfrm>
              <a:off x="1616601" y="1706970"/>
              <a:ext cx="3518398" cy="598228"/>
            </a:xfrm>
            <a:prstGeom prst="roundRect">
              <a:avLst>
                <a:gd name="adj" fmla="val 50000"/>
              </a:avLst>
            </a:prstGeom>
            <a:solidFill>
              <a:srgbClr val="FFFF66"/>
            </a:solidFill>
            <a:ln w="28575" algn="ctr">
              <a:solidFill>
                <a:schemeClr val="accent2">
                  <a:lumMod val="50000"/>
                </a:schemeClr>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Arial" charset="0"/>
                  <a:ea typeface="+mn-ea"/>
                  <a:cs typeface="+mn-cs"/>
                </a:rPr>
                <a:t>VÒNG 1</a:t>
              </a:r>
              <a:r>
                <a:rPr kumimoji="0" lang="vi-VN" sz="3600" b="1" i="0" u="none" strike="noStrike" kern="1200" cap="none" spc="0" normalizeH="0" baseline="0" noProof="0" dirty="0">
                  <a:ln>
                    <a:noFill/>
                  </a:ln>
                  <a:solidFill>
                    <a:srgbClr val="000000"/>
                  </a:solidFill>
                  <a:effectLst/>
                  <a:uLnTx/>
                  <a:uFillTx/>
                  <a:latin typeface="Arial" charset="0"/>
                  <a:ea typeface="+mn-ea"/>
                  <a:cs typeface="+mn-cs"/>
                </a:rPr>
                <a:t>: NHÓM CHUYÊN GIA</a:t>
              </a:r>
              <a:endParaRPr kumimoji="0" lang="en-US" sz="3600" b="1" i="0" u="none" strike="noStrike" kern="1200" cap="none" spc="0" normalizeH="0" baseline="0" noProof="0" dirty="0">
                <a:ln>
                  <a:noFill/>
                </a:ln>
                <a:solidFill>
                  <a:srgbClr val="000000"/>
                </a:solidFill>
                <a:effectLst/>
                <a:uLnTx/>
                <a:uFillTx/>
                <a:latin typeface="Arial" charset="0"/>
                <a:ea typeface="+mn-ea"/>
                <a:cs typeface="+mn-cs"/>
              </a:endParaRPr>
            </a:p>
          </p:txBody>
        </p:sp>
        <p:grpSp>
          <p:nvGrpSpPr>
            <p:cNvPr id="32808" name="Group 11"/>
            <p:cNvGrpSpPr>
              <a:grpSpLocks/>
            </p:cNvGrpSpPr>
            <p:nvPr/>
          </p:nvGrpSpPr>
          <p:grpSpPr bwMode="auto">
            <a:xfrm>
              <a:off x="1037343" y="1627629"/>
              <a:ext cx="731520" cy="731520"/>
              <a:chOff x="2078" y="1680"/>
              <a:chExt cx="1615" cy="1615"/>
            </a:xfrm>
          </p:grpSpPr>
          <p:sp>
            <p:nvSpPr>
              <p:cNvPr id="32809" name="Oval 1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2810" name="Oval 1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 name="Oval 14"/>
              <p:cNvSpPr>
                <a:spLocks noChangeArrowheads="1"/>
              </p:cNvSpPr>
              <p:nvPr/>
            </p:nvSpPr>
            <p:spPr bwMode="gray">
              <a:xfrm>
                <a:off x="2253" y="1855"/>
                <a:ext cx="1261"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812" name="Oval 15"/>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 name="Oval 16"/>
              <p:cNvSpPr>
                <a:spLocks noChangeArrowheads="1"/>
              </p:cNvSpPr>
              <p:nvPr/>
            </p:nvSpPr>
            <p:spPr bwMode="gray">
              <a:xfrm>
                <a:off x="2337" y="1939"/>
                <a:ext cx="1097" cy="109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814" name="Oval 17"/>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grpSp>
        <p:nvGrpSpPr>
          <p:cNvPr id="8" name="Group 63"/>
          <p:cNvGrpSpPr>
            <a:grpSpLocks/>
          </p:cNvGrpSpPr>
          <p:nvPr/>
        </p:nvGrpSpPr>
        <p:grpSpPr bwMode="auto">
          <a:xfrm>
            <a:off x="1411288" y="4238603"/>
            <a:ext cx="7732712" cy="731837"/>
            <a:chOff x="1870614" y="4109888"/>
            <a:chExt cx="4323694" cy="731520"/>
          </a:xfrm>
        </p:grpSpPr>
        <p:sp>
          <p:nvSpPr>
            <p:cNvPr id="32791" name="AutoShape 10"/>
            <p:cNvSpPr>
              <a:spLocks noChangeArrowheads="1"/>
            </p:cNvSpPr>
            <p:nvPr/>
          </p:nvSpPr>
          <p:spPr bwMode="gray">
            <a:xfrm>
              <a:off x="2503528" y="4209793"/>
              <a:ext cx="3690780" cy="597427"/>
            </a:xfrm>
            <a:prstGeom prst="roundRect">
              <a:avLst>
                <a:gd name="adj" fmla="val 50000"/>
              </a:avLst>
            </a:prstGeom>
            <a:solidFill>
              <a:srgbClr val="99FFCC"/>
            </a:solidFill>
            <a:ln w="28575" algn="ctr">
              <a:solidFill>
                <a:srgbClr val="0070C0"/>
              </a:solidFill>
              <a:round/>
              <a:headEnd/>
              <a:tailEnd/>
            </a:ln>
          </p:spPr>
          <p:txBody>
            <a:bodyPr wrap="none"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VÒNG </a:t>
              </a:r>
              <a:r>
                <a:rPr kumimoji="0" lang="vi-VN" alt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NHÓM MÃNH GHÉP</a:t>
              </a:r>
              <a:endParaRPr kumimoji="0" lang="en-US" alt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nvGrpSpPr>
            <p:cNvPr id="32792" name="Group 25"/>
            <p:cNvGrpSpPr>
              <a:grpSpLocks/>
            </p:cNvGrpSpPr>
            <p:nvPr/>
          </p:nvGrpSpPr>
          <p:grpSpPr bwMode="auto">
            <a:xfrm>
              <a:off x="1870614" y="4109888"/>
              <a:ext cx="731520" cy="731520"/>
              <a:chOff x="2078" y="1680"/>
              <a:chExt cx="1615" cy="1615"/>
            </a:xfrm>
          </p:grpSpPr>
          <p:sp>
            <p:nvSpPr>
              <p:cNvPr id="32793" name="Oval 2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2794" name="Oval 2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 name="Oval 28"/>
              <p:cNvSpPr>
                <a:spLocks noChangeArrowheads="1"/>
              </p:cNvSpPr>
              <p:nvPr/>
            </p:nvSpPr>
            <p:spPr bwMode="gray">
              <a:xfrm>
                <a:off x="2253" y="1855"/>
                <a:ext cx="1261"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796" name="Oval 29"/>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 name="Oval 30"/>
              <p:cNvSpPr>
                <a:spLocks noChangeArrowheads="1"/>
              </p:cNvSpPr>
              <p:nvPr/>
            </p:nvSpPr>
            <p:spPr bwMode="gray">
              <a:xfrm>
                <a:off x="2337" y="1939"/>
                <a:ext cx="1097" cy="109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798" name="Oval 31"/>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pic>
        <p:nvPicPr>
          <p:cNvPr id="32776" name="Picture 51" descr="SCHLK0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99" y="3476740"/>
            <a:ext cx="1831975"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Rectangle 53"/>
          <p:cNvSpPr/>
          <p:nvPr/>
        </p:nvSpPr>
        <p:spPr>
          <a:xfrm>
            <a:off x="1567491" y="1165670"/>
            <a:ext cx="6481583"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5400" b="1" i="0" u="none" strike="noStrike" kern="1200" cap="none" spc="0" normalizeH="0" baseline="0" noProof="0" dirty="0">
                <a:ln w="11430"/>
                <a:solidFill>
                  <a:srgbClr val="0070C0"/>
                </a:solidFill>
                <a:effectLst>
                  <a:outerShdw blurRad="50800" dist="39000" dir="5460000" algn="tl">
                    <a:srgbClr val="000000">
                      <a:alpha val="38000"/>
                    </a:srgbClr>
                  </a:outerShdw>
                </a:effectLst>
                <a:uLnTx/>
                <a:uFillTx/>
                <a:latin typeface="Arial" charset="0"/>
                <a:ea typeface="+mn-ea"/>
                <a:cs typeface="+mn-cs"/>
              </a:rPr>
              <a:t>MÃNH </a:t>
            </a:r>
            <a:r>
              <a:rPr kumimoji="0" lang="vi-VN" sz="54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Arial" charset="0"/>
                <a:ea typeface="+mn-ea"/>
                <a:cs typeface="+mn-cs"/>
              </a:rPr>
              <a:t>GHÉP </a:t>
            </a:r>
            <a:r>
              <a:rPr kumimoji="0" lang="vi-VN" sz="5400" b="1" i="0" u="none" strike="noStrike" kern="1200" cap="none" spc="0" normalizeH="0" baseline="0" noProof="0" dirty="0">
                <a:ln w="11430"/>
                <a:solidFill>
                  <a:srgbClr val="0070C0"/>
                </a:solidFill>
                <a:effectLst>
                  <a:outerShdw blurRad="50800" dist="39000" dir="5460000" algn="tl">
                    <a:srgbClr val="000000">
                      <a:alpha val="38000"/>
                    </a:srgbClr>
                  </a:outerShdw>
                </a:effectLst>
                <a:uLnTx/>
                <a:uFillTx/>
                <a:latin typeface="Arial" charset="0"/>
                <a:ea typeface="+mn-ea"/>
                <a:cs typeface="+mn-cs"/>
              </a:rPr>
              <a:t>BÍ </a:t>
            </a:r>
            <a:r>
              <a:rPr kumimoji="0" lang="vi-VN" sz="5400" b="1" i="0" u="none" strike="noStrike" kern="1200" cap="none" spc="0" normalizeH="0" baseline="0" noProof="0" dirty="0">
                <a:ln w="11430"/>
                <a:solidFill>
                  <a:srgbClr val="B8005C"/>
                </a:solidFill>
                <a:effectLst>
                  <a:outerShdw blurRad="50800" dist="39000" dir="5460000" algn="tl">
                    <a:srgbClr val="000000">
                      <a:alpha val="38000"/>
                    </a:srgbClr>
                  </a:outerShdw>
                </a:effectLst>
                <a:uLnTx/>
                <a:uFillTx/>
                <a:latin typeface="Arial" charset="0"/>
                <a:ea typeface="+mn-ea"/>
                <a:cs typeface="+mn-cs"/>
              </a:rPr>
              <a:t>ẨN</a:t>
            </a:r>
            <a:endParaRPr kumimoji="0" lang="en-US" sz="5400" b="1" i="0" u="none" strike="noStrike" kern="1200" cap="none" spc="0" normalizeH="0" baseline="0" noProof="0" dirty="0">
              <a:ln w="11430"/>
              <a:solidFill>
                <a:srgbClr val="B8005C"/>
              </a:solidFill>
              <a:effectLst>
                <a:outerShdw blurRad="50800" dist="39000" dir="5460000" algn="tl">
                  <a:srgbClr val="000000">
                    <a:alpha val="38000"/>
                  </a:srgbClr>
                </a:outerShdw>
              </a:effectLst>
              <a:uLnTx/>
              <a:uFillTx/>
              <a:latin typeface="Arial" charset="0"/>
              <a:ea typeface="+mn-ea"/>
              <a:cs typeface="+mn-cs"/>
            </a:endParaRPr>
          </a:p>
        </p:txBody>
      </p:sp>
      <p:pic>
        <p:nvPicPr>
          <p:cNvPr id="32778" name="Picture 13" descr="bell"/>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a:xfrm>
            <a:off x="6909222" y="5368188"/>
            <a:ext cx="1219200" cy="1285875"/>
          </a:xfrm>
        </p:spPr>
      </p:pic>
      <p:pic>
        <p:nvPicPr>
          <p:cNvPr id="32779" name="Picture 13" descr="be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794823">
            <a:off x="7646502" y="5330762"/>
            <a:ext cx="1219200"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54" descr="th_th761208civf7vumc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97688" y="3986327"/>
            <a:ext cx="571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54" descr="th_th761208civf7vumc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747001" y="3784715"/>
            <a:ext cx="571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2" name="Picture 54" descr="th_th761208civf7vumc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26188" y="3732327"/>
            <a:ext cx="571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84796F33-9190-1239-FDEA-E8732C5799A8}"/>
              </a:ext>
            </a:extLst>
          </p:cNvPr>
          <p:cNvSpPr/>
          <p:nvPr/>
        </p:nvSpPr>
        <p:spPr>
          <a:xfrm>
            <a:off x="0" y="76450"/>
            <a:ext cx="5148064" cy="484748"/>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137160" marR="0" lvl="0" indent="0" algn="l" defTabSz="685800" rtl="0" eaLnBrk="1" fontAlgn="auto" latinLnBrk="0" hangingPunct="1">
              <a:lnSpc>
                <a:spcPct val="100000"/>
              </a:lnSpc>
              <a:spcBef>
                <a:spcPct val="0"/>
              </a:spcBef>
              <a:spcAft>
                <a:spcPts val="0"/>
              </a:spcAft>
              <a:buClr>
                <a:srgbClr val="F79646">
                  <a:lumMod val="75000"/>
                </a:srgbClr>
              </a:buClr>
              <a:buSzPct val="128000"/>
              <a:buFontTx/>
              <a:buNone/>
              <a:tabLst/>
              <a:defRPr/>
            </a:pPr>
            <a:r>
              <a:rPr kumimoji="0" lang="en-US" sz="2550" b="1"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Arial" pitchFamily="34" charset="0"/>
                <a:ea typeface="+mn-ea"/>
                <a:cs typeface="Arial" pitchFamily="34" charset="0"/>
              </a:rPr>
              <a:t>III. LUYỆN TẬP</a:t>
            </a:r>
            <a:endParaRPr kumimoji="0" lang="vi-VN" sz="2550" b="1"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2960076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outVertical)">
                                      <p:cBhvr>
                                        <p:cTn id="7" dur="500"/>
                                        <p:tgtEl>
                                          <p:spTgt spid="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descr="D:\tin hoc\temple powerpoint\templete powerpoint\Backround\CRNRC014.JPG"/>
          <p:cNvPicPr>
            <a:picLocks noChangeAspect="1" noChangeArrowheads="1"/>
          </p:cNvPicPr>
          <p:nvPr/>
        </p:nvPicPr>
        <p:blipFill>
          <a:blip r:embed="rId2">
            <a:extLst>
              <a:ext uri="{28A0092B-C50C-407E-A947-70E740481C1C}">
                <a14:useLocalDpi xmlns:a14="http://schemas.microsoft.com/office/drawing/2010/main" val="0"/>
              </a:ext>
            </a:extLst>
          </a:blip>
          <a:srcRect r="2438"/>
          <a:stretch>
            <a:fillRect/>
          </a:stretch>
        </p:blipFill>
        <p:spPr bwMode="auto">
          <a:xfrm>
            <a:off x="88739" y="-51760"/>
            <a:ext cx="53340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3" descr="an3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400" y="392113"/>
            <a:ext cx="1450975"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C8911708-51FD-30A7-05DD-4495A2E243D1}"/>
              </a:ext>
            </a:extLst>
          </p:cNvPr>
          <p:cNvSpPr txBox="1"/>
          <p:nvPr/>
        </p:nvSpPr>
        <p:spPr>
          <a:xfrm>
            <a:off x="1028982" y="1164134"/>
            <a:ext cx="8136904" cy="56938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GV chia lớp thành 6 nhóm ( STT từ 1 đến 6), đánh số thứ tự từ 1 đến 8 cho các HS trong mỗi nhóm tương ứng stt trong PHT mà HS sẽ được nhận</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Mỗi cá nhân làm việc độc lập trong khoảng 10 phút, suy nghĩ về câu hỏi, chủ đề và ghi lại những ý kiến của mình.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8E00"/>
                </a:solidFill>
                <a:effectLst/>
                <a:uLnTx/>
                <a:uFillTx/>
                <a:latin typeface="Arial" panose="020B0604020202020204" pitchFamily="34" charset="0"/>
                <a:ea typeface="+mn-ea"/>
                <a:cs typeface="+mn-cs"/>
              </a:rPr>
              <a:t>+ Nhóm 1,2: Hoàn thành nhiệm vụ HOẠT ĐỘNG </a:t>
            </a:r>
            <a:r>
              <a:rPr kumimoji="0" lang="en-US" sz="2800" b="1" i="0" u="none" strike="noStrike" kern="1200" cap="none" spc="0" normalizeH="0" baseline="0" noProof="0" dirty="0">
                <a:ln>
                  <a:noFill/>
                </a:ln>
                <a:solidFill>
                  <a:srgbClr val="008E00"/>
                </a:solidFill>
                <a:effectLst/>
                <a:uLnTx/>
                <a:uFillTx/>
                <a:latin typeface="Arial" panose="020B0604020202020204" pitchFamily="34" charset="0"/>
                <a:ea typeface="+mn-ea"/>
                <a:cs typeface="+mn-cs"/>
              </a:rPr>
              <a:t>2</a:t>
            </a:r>
            <a:r>
              <a:rPr kumimoji="0" lang="vi-VN" sz="2800" b="1" i="0" u="none" strike="noStrike" kern="1200" cap="none" spc="0" normalizeH="0" baseline="0" noProof="0" dirty="0">
                <a:ln>
                  <a:noFill/>
                </a:ln>
                <a:solidFill>
                  <a:srgbClr val="008E00"/>
                </a:solidFill>
                <a:effectLst/>
                <a:uLnTx/>
                <a:uFillTx/>
                <a:latin typeface="Arial" panose="020B0604020202020204" pitchFamily="34" charset="0"/>
                <a:ea typeface="+mn-ea"/>
                <a:cs typeface="+mn-cs"/>
              </a:rPr>
              <a:t> PHT số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140B8B"/>
                </a:solidFill>
                <a:effectLst/>
                <a:uLnTx/>
                <a:uFillTx/>
                <a:latin typeface="Arial" panose="020B0604020202020204" pitchFamily="34" charset="0"/>
                <a:ea typeface="+mn-ea"/>
                <a:cs typeface="+mn-cs"/>
              </a:rPr>
              <a:t>+ Nhóm 3,4: Hoàn thành nhiệm vụ HOẠT ĐỘNG </a:t>
            </a:r>
            <a:r>
              <a:rPr kumimoji="0" lang="en-US" sz="2800" b="1" i="0" u="none" strike="noStrike" kern="1200" cap="none" spc="0" normalizeH="0" baseline="0" noProof="0" dirty="0">
                <a:ln>
                  <a:noFill/>
                </a:ln>
                <a:solidFill>
                  <a:srgbClr val="140B8B"/>
                </a:solidFill>
                <a:effectLst/>
                <a:uLnTx/>
                <a:uFillTx/>
                <a:latin typeface="Arial" panose="020B0604020202020204" pitchFamily="34" charset="0"/>
                <a:ea typeface="+mn-ea"/>
                <a:cs typeface="+mn-cs"/>
              </a:rPr>
              <a:t>2</a:t>
            </a:r>
            <a:r>
              <a:rPr kumimoji="0" lang="vi-VN" sz="2800" b="1" i="0" u="none" strike="noStrike" kern="1200" cap="none" spc="0" normalizeH="0" baseline="0" noProof="0" dirty="0">
                <a:ln>
                  <a:noFill/>
                </a:ln>
                <a:solidFill>
                  <a:srgbClr val="140B8B"/>
                </a:solidFill>
                <a:effectLst/>
                <a:uLnTx/>
                <a:uFillTx/>
                <a:latin typeface="Arial" panose="020B0604020202020204" pitchFamily="34" charset="0"/>
                <a:ea typeface="+mn-ea"/>
                <a:cs typeface="+mn-cs"/>
              </a:rPr>
              <a:t> PHT số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C01A95"/>
                </a:solidFill>
                <a:effectLst/>
                <a:uLnTx/>
                <a:uFillTx/>
                <a:latin typeface="Arial" panose="020B0604020202020204" pitchFamily="34" charset="0"/>
                <a:ea typeface="+mn-ea"/>
                <a:cs typeface="+mn-cs"/>
              </a:rPr>
              <a:t>+ Nhóm 5,6: Hoàn thành nhiệm vụ HOẠT ĐỘNG </a:t>
            </a:r>
            <a:r>
              <a:rPr kumimoji="0" lang="en-US" sz="2800" b="1" i="0" u="none" strike="noStrike" kern="1200" cap="none" spc="0" normalizeH="0" baseline="0" noProof="0" dirty="0">
                <a:ln>
                  <a:noFill/>
                </a:ln>
                <a:solidFill>
                  <a:srgbClr val="C01A95"/>
                </a:solidFill>
                <a:effectLst/>
                <a:uLnTx/>
                <a:uFillTx/>
                <a:latin typeface="Arial" panose="020B0604020202020204" pitchFamily="34" charset="0"/>
                <a:ea typeface="+mn-ea"/>
                <a:cs typeface="+mn-cs"/>
              </a:rPr>
              <a:t>2</a:t>
            </a:r>
            <a:r>
              <a:rPr kumimoji="0" lang="vi-VN" sz="2800" b="1" i="0" u="none" strike="noStrike" kern="1200" cap="none" spc="0" normalizeH="0" baseline="0" noProof="0" dirty="0">
                <a:ln>
                  <a:noFill/>
                </a:ln>
                <a:solidFill>
                  <a:srgbClr val="C01A95"/>
                </a:solidFill>
                <a:effectLst/>
                <a:uLnTx/>
                <a:uFillTx/>
                <a:latin typeface="Arial" panose="020B0604020202020204" pitchFamily="34" charset="0"/>
                <a:ea typeface="+mn-ea"/>
                <a:cs typeface="+mn-cs"/>
              </a:rPr>
              <a:t> PHT số 3</a:t>
            </a:r>
          </a:p>
        </p:txBody>
      </p:sp>
      <p:sp>
        <p:nvSpPr>
          <p:cNvPr id="43019" name="AutoShape 10">
            <a:extLst>
              <a:ext uri="{FF2B5EF4-FFF2-40B4-BE49-F238E27FC236}">
                <a16:creationId xmlns:a16="http://schemas.microsoft.com/office/drawing/2014/main" id="{A8CAE45E-9BE3-9499-1E9A-8491E3857F80}"/>
              </a:ext>
            </a:extLst>
          </p:cNvPr>
          <p:cNvSpPr>
            <a:spLocks noChangeArrowheads="1"/>
          </p:cNvSpPr>
          <p:nvPr/>
        </p:nvSpPr>
        <p:spPr bwMode="gray">
          <a:xfrm>
            <a:off x="1343997" y="208927"/>
            <a:ext cx="7044427" cy="575852"/>
          </a:xfrm>
          <a:prstGeom prst="roundRect">
            <a:avLst>
              <a:gd name="adj" fmla="val 50000"/>
            </a:avLst>
          </a:prstGeom>
          <a:solidFill>
            <a:srgbClr val="FFFF66"/>
          </a:solidFill>
          <a:ln w="28575" algn="ctr">
            <a:solidFill>
              <a:schemeClr val="accent2">
                <a:lumMod val="50000"/>
              </a:schemeClr>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Arial" charset="0"/>
                <a:ea typeface="+mn-ea"/>
                <a:cs typeface="+mn-cs"/>
              </a:rPr>
              <a:t>VÒNG 1</a:t>
            </a:r>
            <a:r>
              <a:rPr kumimoji="0" lang="vi-VN" sz="3600" b="1" i="0" u="none" strike="noStrike" kern="1200" cap="none" spc="0" normalizeH="0" baseline="0" noProof="0" dirty="0">
                <a:ln>
                  <a:noFill/>
                </a:ln>
                <a:solidFill>
                  <a:srgbClr val="000000"/>
                </a:solidFill>
                <a:effectLst/>
                <a:uLnTx/>
                <a:uFillTx/>
                <a:latin typeface="Arial" charset="0"/>
                <a:ea typeface="+mn-ea"/>
                <a:cs typeface="+mn-cs"/>
              </a:rPr>
              <a:t>: NHÓM CHUYÊN GIA</a:t>
            </a:r>
            <a:endParaRPr kumimoji="0" lang="en-US" sz="36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241971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0" y="34977"/>
            <a:ext cx="9158990" cy="574623"/>
          </a:xfrm>
          <a:gradFill flip="none" rotWithShape="1">
            <a:gsLst>
              <a:gs pos="0">
                <a:srgbClr val="0099FF">
                  <a:shade val="30000"/>
                  <a:satMod val="115000"/>
                </a:srgbClr>
              </a:gs>
              <a:gs pos="50000">
                <a:srgbClr val="0099FF">
                  <a:shade val="67500"/>
                  <a:satMod val="115000"/>
                </a:srgbClr>
              </a:gs>
              <a:gs pos="100000">
                <a:srgbClr val="0099FF">
                  <a:shade val="100000"/>
                  <a:satMod val="115000"/>
                </a:srgbClr>
              </a:gs>
            </a:gsLst>
            <a:lin ang="0" scaled="1"/>
            <a:tileRect/>
          </a:gradFill>
        </p:spPr>
        <p:style>
          <a:lnRef idx="1">
            <a:schemeClr val="accent6"/>
          </a:lnRef>
          <a:fillRef idx="3">
            <a:schemeClr val="accent6"/>
          </a:fillRef>
          <a:effectRef idx="2">
            <a:schemeClr val="accent6"/>
          </a:effectRef>
          <a:fontRef idx="minor">
            <a:schemeClr val="lt1"/>
          </a:fontRef>
        </p:style>
        <p:txBody>
          <a:bodyPr>
            <a:normAutofit fontScale="90000"/>
          </a:bodyPr>
          <a:lstStyle/>
          <a:p>
            <a:pPr algn="ctr"/>
            <a:r>
              <a:rPr lang="vi-VN" sz="3600" b="1" dirty="0">
                <a:latin typeface="Arial" panose="020B0604020202020204" pitchFamily="34" charset="0"/>
                <a:cs typeface="Arial" panose="020B0604020202020204" pitchFamily="34" charset="0"/>
              </a:rPr>
              <a:t>PHIẾU HỌC TẬP SỐ 1</a:t>
            </a:r>
            <a:endParaRPr lang="en-US" sz="3600" b="1" dirty="0">
              <a:latin typeface="Arial" panose="020B0604020202020204" pitchFamily="34" charset="0"/>
              <a:cs typeface="Arial" panose="020B0604020202020204" pitchFamily="34" charset="0"/>
            </a:endParaRPr>
          </a:p>
        </p:txBody>
      </p:sp>
      <p:sp>
        <p:nvSpPr>
          <p:cNvPr id="4" name="Rectangle 3"/>
          <p:cNvSpPr/>
          <p:nvPr/>
        </p:nvSpPr>
        <p:spPr>
          <a:xfrm>
            <a:off x="611560" y="1052736"/>
            <a:ext cx="8280920" cy="5369932"/>
          </a:xfrm>
          <a:prstGeom prst="rect">
            <a:avLst/>
          </a:prstGeom>
        </p:spPr>
        <p:txBody>
          <a:bodyPr wrap="square">
            <a:spAutoFit/>
          </a:bodyPr>
          <a:lstStyle/>
          <a:p>
            <a:pPr lvl="0" indent="465138" algn="ctr">
              <a:lnSpc>
                <a:spcPct val="120000"/>
              </a:lnSpc>
            </a:pPr>
            <a:r>
              <a:rPr lang="vi-VN" sz="2400" b="1" dirty="0">
                <a:solidFill>
                  <a:srgbClr val="FF0000"/>
                </a:solidFill>
                <a:latin typeface="Arial" panose="020B0604020202020204" pitchFamily="34" charset="0"/>
                <a:cs typeface="Arial" panose="020B0604020202020204" pitchFamily="34" charset="0"/>
              </a:rPr>
              <a:t>HOẠT ĐỘNG 2: LUYỆN TẬP </a:t>
            </a:r>
            <a:endParaRPr lang="en-US" sz="2400" b="1" dirty="0">
              <a:solidFill>
                <a:srgbClr val="FF0000"/>
              </a:solidFill>
              <a:latin typeface="Arial" panose="020B0604020202020204" pitchFamily="34" charset="0"/>
              <a:cs typeface="Arial" panose="020B0604020202020204" pitchFamily="34" charset="0"/>
            </a:endParaRPr>
          </a:p>
          <a:p>
            <a:pPr lvl="0" algn="ctr">
              <a:lnSpc>
                <a:spcPct val="120000"/>
              </a:lnSpc>
            </a:pPr>
            <a:r>
              <a:rPr lang="en-US" sz="2400" b="1" dirty="0">
                <a:solidFill>
                  <a:srgbClr val="FF0000"/>
                </a:solidFill>
                <a:latin typeface="Arial" panose="020B0604020202020204" pitchFamily="34" charset="0"/>
                <a:cs typeface="Arial" panose="020B0604020202020204" pitchFamily="34" charset="0"/>
              </a:rPr>
              <a:t>DẠNG 1: ÁP DỤNG CÔNG THỨC CHUYỂN ĐỔI GIỮA SỐ MOL VÀ SỐ NGUYÊN TỬ, PHÂN TỬ</a:t>
            </a:r>
          </a:p>
          <a:p>
            <a:pPr lvl="0" indent="465138" algn="just">
              <a:lnSpc>
                <a:spcPct val="120000"/>
              </a:lnSpc>
            </a:pPr>
            <a:r>
              <a:rPr lang="vi-VN" sz="2400" dirty="0">
                <a:solidFill>
                  <a:prstClr val="black"/>
                </a:solidFill>
                <a:latin typeface="Arial" panose="020B0604020202020204" pitchFamily="34" charset="0"/>
                <a:cs typeface="Arial" panose="020B0604020202020204" pitchFamily="34" charset="0"/>
              </a:rPr>
              <a:t>Câu 1: Tính số nguyên tử, phân tử có trong mỗi lượng chất sau:</a:t>
            </a:r>
          </a:p>
          <a:p>
            <a:pPr lvl="0" indent="465138" algn="just">
              <a:lnSpc>
                <a:spcPct val="120000"/>
              </a:lnSpc>
            </a:pPr>
            <a:r>
              <a:rPr lang="vi-VN" sz="2400" dirty="0">
                <a:solidFill>
                  <a:prstClr val="black"/>
                </a:solidFill>
                <a:latin typeface="Arial" panose="020B0604020202020204" pitchFamily="34" charset="0"/>
                <a:cs typeface="Arial" panose="020B0604020202020204" pitchFamily="34" charset="0"/>
              </a:rPr>
              <a:t>a) 0,25 mol nguyên tử C;</a:t>
            </a:r>
          </a:p>
          <a:p>
            <a:pPr lvl="0" indent="465138" algn="just">
              <a:lnSpc>
                <a:spcPct val="120000"/>
              </a:lnSpc>
            </a:pPr>
            <a:r>
              <a:rPr lang="vi-VN" sz="2400" dirty="0">
                <a:solidFill>
                  <a:prstClr val="black"/>
                </a:solidFill>
                <a:latin typeface="Arial" panose="020B0604020202020204" pitchFamily="34" charset="0"/>
                <a:cs typeface="Arial" panose="020B0604020202020204" pitchFamily="34" charset="0"/>
              </a:rPr>
              <a:t>b) 0,002 mol phân tử I2;</a:t>
            </a:r>
          </a:p>
          <a:p>
            <a:pPr lvl="0" indent="465138" algn="just">
              <a:lnSpc>
                <a:spcPct val="120000"/>
              </a:lnSpc>
            </a:pPr>
            <a:r>
              <a:rPr lang="vi-VN" sz="2400" dirty="0">
                <a:solidFill>
                  <a:prstClr val="black"/>
                </a:solidFill>
                <a:latin typeface="Arial" panose="020B0604020202020204" pitchFamily="34" charset="0"/>
                <a:cs typeface="Arial" panose="020B0604020202020204" pitchFamily="34" charset="0"/>
              </a:rPr>
              <a:t>c) 2 mol phân tử H2O.</a:t>
            </a:r>
          </a:p>
          <a:p>
            <a:pPr lvl="0" indent="465138" algn="just">
              <a:lnSpc>
                <a:spcPct val="120000"/>
              </a:lnSpc>
            </a:pPr>
            <a:r>
              <a:rPr lang="vi-VN" sz="2400" dirty="0">
                <a:solidFill>
                  <a:prstClr val="black"/>
                </a:solidFill>
                <a:latin typeface="Arial" panose="020B0604020202020204" pitchFamily="34" charset="0"/>
                <a:cs typeface="Arial" panose="020B0604020202020204" pitchFamily="34" charset="0"/>
              </a:rPr>
              <a:t>Câu 2: Một lượng chất sau đây tương đương bao nhiêu mol nguyên tử hoặc mol phân tử?</a:t>
            </a:r>
          </a:p>
          <a:p>
            <a:pPr lvl="0" indent="465138" algn="just">
              <a:lnSpc>
                <a:spcPct val="120000"/>
              </a:lnSpc>
            </a:pPr>
            <a:r>
              <a:rPr lang="vi-VN" sz="2400" dirty="0">
                <a:solidFill>
                  <a:prstClr val="black"/>
                </a:solidFill>
                <a:latin typeface="Arial" panose="020B0604020202020204" pitchFamily="34" charset="0"/>
                <a:cs typeface="Arial" panose="020B0604020202020204" pitchFamily="34" charset="0"/>
              </a:rPr>
              <a:t>a) 1,2044 . 1022 phân tử Fe2O3;</a:t>
            </a:r>
          </a:p>
          <a:p>
            <a:pPr lvl="0" indent="465138" algn="just">
              <a:lnSpc>
                <a:spcPct val="120000"/>
              </a:lnSpc>
            </a:pPr>
            <a:r>
              <a:rPr lang="vi-VN" sz="2400" dirty="0">
                <a:solidFill>
                  <a:prstClr val="black"/>
                </a:solidFill>
                <a:latin typeface="Arial" panose="020B0604020202020204" pitchFamily="34" charset="0"/>
                <a:cs typeface="Arial" panose="020B0604020202020204" pitchFamily="34" charset="0"/>
              </a:rPr>
              <a:t>b) 7,5275 . 1024 nguyên tử Mg.</a:t>
            </a:r>
          </a:p>
        </p:txBody>
      </p:sp>
    </p:spTree>
    <p:extLst>
      <p:ext uri="{BB962C8B-B14F-4D97-AF65-F5344CB8AC3E}">
        <p14:creationId xmlns:p14="http://schemas.microsoft.com/office/powerpoint/2010/main" val="40407727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17BD6-6D4F-9A7D-D6DF-66A0C1428BE2}"/>
              </a:ext>
            </a:extLst>
          </p:cNvPr>
          <p:cNvSpPr txBox="1">
            <a:spLocks/>
          </p:cNvSpPr>
          <p:nvPr/>
        </p:nvSpPr>
        <p:spPr>
          <a:xfrm>
            <a:off x="179512" y="0"/>
            <a:ext cx="9158990" cy="574623"/>
          </a:xfrm>
          <a:prstGeom prst="rect">
            <a:avLst/>
          </a:prstGeom>
          <a:gradFill flip="none" rotWithShape="1">
            <a:gsLst>
              <a:gs pos="0">
                <a:srgbClr val="0099FF">
                  <a:shade val="30000"/>
                  <a:satMod val="115000"/>
                </a:srgbClr>
              </a:gs>
              <a:gs pos="50000">
                <a:srgbClr val="0099FF">
                  <a:shade val="67500"/>
                  <a:satMod val="115000"/>
                </a:srgbClr>
              </a:gs>
              <a:gs pos="100000">
                <a:srgbClr val="0099FF">
                  <a:shade val="100000"/>
                  <a:satMod val="115000"/>
                </a:srgbClr>
              </a:gs>
            </a:gsLst>
            <a:lin ang="0" scaled="1"/>
            <a:tileRect/>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PHIẾU HỌC TẬP SỐ 2</a:t>
            </a:r>
            <a:endPar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CA089C78-FE5A-790C-0594-4BF139B5071E}"/>
              </a:ext>
            </a:extLst>
          </p:cNvPr>
          <p:cNvSpPr/>
          <p:nvPr/>
        </p:nvSpPr>
        <p:spPr>
          <a:xfrm>
            <a:off x="99275" y="822708"/>
            <a:ext cx="9044726" cy="1938992"/>
          </a:xfrm>
          <a:prstGeom prst="rect">
            <a:avLst/>
          </a:prstGeom>
        </p:spPr>
        <p:txBody>
          <a:bodyPr wrap="square">
            <a:spAutoFit/>
          </a:bodyPr>
          <a:lstStyle/>
          <a:p>
            <a:pPr lvl="0" indent="465138" algn="ctr"/>
            <a:r>
              <a:rPr lang="vi-VN" sz="2400" b="1" dirty="0">
                <a:solidFill>
                  <a:srgbClr val="FF0000"/>
                </a:solidFill>
                <a:latin typeface="Arial" panose="020B0604020202020204" pitchFamily="34" charset="0"/>
                <a:cs typeface="Arial" panose="020B0604020202020204" pitchFamily="34" charset="0"/>
              </a:rPr>
              <a:t>HOẠT ĐỘNG 2: LUYỆN TẬ</a:t>
            </a:r>
            <a:r>
              <a:rPr lang="en-US" sz="2400" b="1" dirty="0">
                <a:solidFill>
                  <a:srgbClr val="FF0000"/>
                </a:solidFill>
                <a:latin typeface="Arial" panose="020B0604020202020204" pitchFamily="34" charset="0"/>
                <a:cs typeface="Arial" panose="020B0604020202020204" pitchFamily="34" charset="0"/>
              </a:rPr>
              <a:t>P</a:t>
            </a:r>
          </a:p>
          <a:p>
            <a:pPr lvl="0" indent="95250" algn="ctr"/>
            <a:r>
              <a:rPr lang="vi-VN" sz="2400" b="1" dirty="0">
                <a:solidFill>
                  <a:srgbClr val="FF0000"/>
                </a:solidFill>
                <a:latin typeface="Arial" panose="020B0604020202020204" pitchFamily="34" charset="0"/>
                <a:cs typeface="Arial" panose="020B0604020202020204" pitchFamily="34" charset="0"/>
              </a:rPr>
              <a:t>DẠNG 2: ÁP DỤNG CÔNG THỨC CHUYỂN ĐỔI GIỮA m, n, M</a:t>
            </a:r>
            <a:endParaRPr lang="en-US" sz="2400" b="1" dirty="0">
              <a:solidFill>
                <a:srgbClr val="FF0000"/>
              </a:solidFill>
              <a:latin typeface="Arial" panose="020B0604020202020204" pitchFamily="34" charset="0"/>
              <a:cs typeface="Arial" panose="020B0604020202020204" pitchFamily="34" charset="0"/>
            </a:endParaRPr>
          </a:p>
          <a:p>
            <a:pPr lvl="0" indent="465138"/>
            <a:r>
              <a:rPr lang="vi-VN" sz="2400" dirty="0">
                <a:solidFill>
                  <a:prstClr val="black"/>
                </a:solidFill>
                <a:latin typeface="Arial" panose="020B0604020202020204" pitchFamily="34" charset="0"/>
                <a:cs typeface="Arial" panose="020B0604020202020204" pitchFamily="34" charset="0"/>
              </a:rPr>
              <a:t>Câu 1: Tính khối lượng mol của chất X, biết rằng 0,4 mol chất này có khối lượng 23,4 gam.</a:t>
            </a:r>
          </a:p>
          <a:p>
            <a:pPr lvl="0" indent="360000"/>
            <a:r>
              <a:rPr lang="vi-VN" sz="2400" dirty="0">
                <a:solidFill>
                  <a:prstClr val="black"/>
                </a:solidFill>
                <a:latin typeface="Arial" panose="020B0604020202020204" pitchFamily="34" charset="0"/>
                <a:cs typeface="Arial" panose="020B0604020202020204" pitchFamily="34" charset="0"/>
              </a:rPr>
              <a:t>Câu 2: Điền thông tin còn thiếu vào bảng sau:</a:t>
            </a:r>
          </a:p>
        </p:txBody>
      </p:sp>
      <p:graphicFrame>
        <p:nvGraphicFramePr>
          <p:cNvPr id="2" name="Table 1">
            <a:extLst>
              <a:ext uri="{FF2B5EF4-FFF2-40B4-BE49-F238E27FC236}">
                <a16:creationId xmlns:a16="http://schemas.microsoft.com/office/drawing/2014/main" id="{C5A3DA92-D73C-DC7F-E0FC-E14D857A88B1}"/>
              </a:ext>
            </a:extLst>
          </p:cNvPr>
          <p:cNvGraphicFramePr>
            <a:graphicFrameLocks noGrp="1"/>
          </p:cNvGraphicFramePr>
          <p:nvPr>
            <p:extLst>
              <p:ext uri="{D42A27DB-BD31-4B8C-83A1-F6EECF244321}">
                <p14:modId xmlns:p14="http://schemas.microsoft.com/office/powerpoint/2010/main" val="3094159516"/>
              </p:ext>
            </p:extLst>
          </p:nvPr>
        </p:nvGraphicFramePr>
        <p:xfrm>
          <a:off x="179512" y="3068960"/>
          <a:ext cx="8804015" cy="3556000"/>
        </p:xfrm>
        <a:graphic>
          <a:graphicData uri="http://schemas.openxmlformats.org/drawingml/2006/table">
            <a:tbl>
              <a:tblPr firstRow="1" firstCol="1" bandRow="1"/>
              <a:tblGrid>
                <a:gridCol w="1760803">
                  <a:extLst>
                    <a:ext uri="{9D8B030D-6E8A-4147-A177-3AD203B41FA5}">
                      <a16:colId xmlns:a16="http://schemas.microsoft.com/office/drawing/2014/main" val="545280787"/>
                    </a:ext>
                  </a:extLst>
                </a:gridCol>
                <a:gridCol w="1760803">
                  <a:extLst>
                    <a:ext uri="{9D8B030D-6E8A-4147-A177-3AD203B41FA5}">
                      <a16:colId xmlns:a16="http://schemas.microsoft.com/office/drawing/2014/main" val="1016732264"/>
                    </a:ext>
                  </a:extLst>
                </a:gridCol>
                <a:gridCol w="1760803">
                  <a:extLst>
                    <a:ext uri="{9D8B030D-6E8A-4147-A177-3AD203B41FA5}">
                      <a16:colId xmlns:a16="http://schemas.microsoft.com/office/drawing/2014/main" val="2270195945"/>
                    </a:ext>
                  </a:extLst>
                </a:gridCol>
                <a:gridCol w="1760803">
                  <a:extLst>
                    <a:ext uri="{9D8B030D-6E8A-4147-A177-3AD203B41FA5}">
                      <a16:colId xmlns:a16="http://schemas.microsoft.com/office/drawing/2014/main" val="2590987076"/>
                    </a:ext>
                  </a:extLst>
                </a:gridCol>
                <a:gridCol w="1760803">
                  <a:extLst>
                    <a:ext uri="{9D8B030D-6E8A-4147-A177-3AD203B41FA5}">
                      <a16:colId xmlns:a16="http://schemas.microsoft.com/office/drawing/2014/main" val="2563123077"/>
                    </a:ext>
                  </a:extLst>
                </a:gridCol>
              </a:tblGrid>
              <a:tr h="0">
                <a:tc>
                  <a:txBody>
                    <a:bodyPr/>
                    <a:lstStyle/>
                    <a:p>
                      <a:pPr algn="l">
                        <a:lnSpc>
                          <a:spcPct val="100000"/>
                        </a:lnSpc>
                        <a:spcAft>
                          <a:spcPts val="800"/>
                        </a:spcAft>
                      </a:pPr>
                      <a:r>
                        <a:rPr lang="en-US" sz="22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Chất</a:t>
                      </a:r>
                      <a:endPar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a:lnSpc>
                          <a:spcPct val="100000"/>
                        </a:lnSpc>
                        <a:spcAft>
                          <a:spcPts val="800"/>
                        </a:spcAft>
                      </a:pPr>
                      <a:r>
                        <a:rPr lang="en-US" sz="22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Khối</a:t>
                      </a:r>
                      <a:r>
                        <a:rPr lang="en-US" sz="2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2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lượng</a:t>
                      </a:r>
                      <a:r>
                        <a:rPr lang="en-US" sz="2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2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phân</a:t>
                      </a:r>
                      <a:r>
                        <a:rPr lang="en-US" sz="2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2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tử</a:t>
                      </a:r>
                      <a:r>
                        <a:rPr lang="en-US" sz="2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(amu)</a:t>
                      </a:r>
                      <a:endPar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a:lnSpc>
                          <a:spcPct val="100000"/>
                        </a:lnSpc>
                        <a:spcAft>
                          <a:spcPts val="800"/>
                        </a:spcAft>
                      </a:pPr>
                      <a:r>
                        <a:rPr lang="en-US" sz="22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Khối</a:t>
                      </a:r>
                      <a:r>
                        <a:rPr lang="en-US" sz="2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2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lượng</a:t>
                      </a:r>
                      <a:r>
                        <a:rPr lang="en-US" sz="2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mol ( g/mol) M</a:t>
                      </a:r>
                      <a:endPar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a:lnSpc>
                          <a:spcPct val="100000"/>
                        </a:lnSpc>
                        <a:spcAft>
                          <a:spcPts val="800"/>
                        </a:spcAft>
                      </a:pPr>
                      <a:r>
                        <a:rPr lang="en-US" sz="2200" b="1">
                          <a:solidFill>
                            <a:schemeClr val="bg1"/>
                          </a:solidFill>
                          <a:effectLst/>
                          <a:latin typeface="Arial" panose="020B0604020202020204" pitchFamily="34" charset="0"/>
                          <a:ea typeface="Calibri" panose="020F0502020204030204" pitchFamily="34" charset="0"/>
                          <a:cs typeface="Arial" panose="020B0604020202020204" pitchFamily="34" charset="0"/>
                        </a:rPr>
                        <a:t>Số mol (mol)</a:t>
                      </a:r>
                      <a:endParaRPr lang="en-US" sz="22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800"/>
                        </a:spcAft>
                      </a:pPr>
                      <a:r>
                        <a:rPr lang="en-US" sz="2200" b="1">
                          <a:solidFill>
                            <a:schemeClr val="bg1"/>
                          </a:solidFill>
                          <a:effectLst/>
                          <a:latin typeface="Arial" panose="020B0604020202020204" pitchFamily="34" charset="0"/>
                          <a:ea typeface="Calibri" panose="020F0502020204030204" pitchFamily="34" charset="0"/>
                          <a:cs typeface="Arial" panose="020B0604020202020204" pitchFamily="34" charset="0"/>
                        </a:rPr>
                        <a:t>n= …………</a:t>
                      </a:r>
                      <a:endParaRPr lang="en-US" sz="22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a:lnSpc>
                          <a:spcPct val="100000"/>
                        </a:lnSpc>
                        <a:spcAft>
                          <a:spcPts val="800"/>
                        </a:spcAft>
                      </a:pPr>
                      <a:r>
                        <a:rPr lang="en-US" sz="22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Khối</a:t>
                      </a:r>
                      <a:r>
                        <a:rPr lang="en-US" sz="2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2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lượng</a:t>
                      </a:r>
                      <a:r>
                        <a:rPr lang="en-US" sz="2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(g)</a:t>
                      </a:r>
                      <a:endPar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800"/>
                        </a:spcAft>
                      </a:pPr>
                      <a:r>
                        <a:rPr lang="en-US" sz="2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m =………</a:t>
                      </a:r>
                      <a:endPar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177782436"/>
                  </a:ext>
                </a:extLst>
              </a:tr>
              <a:tr h="0">
                <a:tc>
                  <a:txBody>
                    <a:bodyPr/>
                    <a:lstStyle/>
                    <a:p>
                      <a:pPr algn="l">
                        <a:lnSpc>
                          <a:spcPct val="100000"/>
                        </a:lnSpc>
                        <a:spcAft>
                          <a:spcPts val="800"/>
                        </a:spcAft>
                      </a:pPr>
                      <a:r>
                        <a:rPr lang="en-US" sz="2200" b="1" dirty="0">
                          <a:effectLst/>
                          <a:latin typeface="Arial" panose="020B0604020202020204" pitchFamily="34" charset="0"/>
                          <a:ea typeface="Calibri" panose="020F0502020204030204" pitchFamily="34" charset="0"/>
                          <a:cs typeface="Arial" panose="020B0604020202020204" pitchFamily="34" charset="0"/>
                        </a:rPr>
                        <a:t>CaCO</a:t>
                      </a:r>
                      <a:r>
                        <a:rPr lang="en-US" sz="2200" b="1" baseline="-25000" dirty="0">
                          <a:effectLst/>
                          <a:latin typeface="Arial" panose="020B0604020202020204" pitchFamily="34" charset="0"/>
                          <a:ea typeface="Calibri" panose="020F0502020204030204" pitchFamily="34" charset="0"/>
                          <a:cs typeface="Arial" panose="020B0604020202020204" pitchFamily="34" charset="0"/>
                        </a:rPr>
                        <a:t>3</a:t>
                      </a: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800"/>
                        </a:spcAft>
                      </a:pPr>
                      <a:r>
                        <a:rPr lang="en-US" sz="2200" b="1" dirty="0">
                          <a:effectLst/>
                          <a:latin typeface="Arial" panose="020B0604020202020204" pitchFamily="34" charset="0"/>
                          <a:ea typeface="Calibri" panose="020F0502020204030204" pitchFamily="34" charset="0"/>
                          <a:cs typeface="Arial" panose="020B0604020202020204" pitchFamily="34" charset="0"/>
                        </a:rPr>
                        <a:t>(Calcium carbonate)</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a:lnSpc>
                          <a:spcPct val="100000"/>
                        </a:lnSpc>
                        <a:spcAft>
                          <a:spcPts val="800"/>
                        </a:spcAft>
                      </a:pPr>
                      <a:r>
                        <a:rPr lang="vi-VN" sz="2200" dirty="0">
                          <a:effectLst/>
                          <a:latin typeface="Arial" panose="020B0604020202020204" pitchFamily="34" charset="0"/>
                          <a:ea typeface="Calibri" panose="020F0502020204030204" pitchFamily="34" charset="0"/>
                          <a:cs typeface="Arial" panose="020B0604020202020204" pitchFamily="34" charset="0"/>
                        </a:rPr>
                        <a:t> </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800"/>
                        </a:spcAft>
                      </a:pPr>
                      <a:r>
                        <a:rPr lang="vi-VN" sz="2200" dirty="0">
                          <a:effectLst/>
                          <a:latin typeface="Arial" panose="020B0604020202020204" pitchFamily="34" charset="0"/>
                          <a:ea typeface="Calibri" panose="020F0502020204030204" pitchFamily="34" charset="0"/>
                          <a:cs typeface="Arial" panose="020B0604020202020204" pitchFamily="34" charset="0"/>
                        </a:rPr>
                        <a:t> </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800"/>
                        </a:spcAft>
                      </a:pPr>
                      <a:r>
                        <a:rPr lang="en-US" sz="2200" dirty="0">
                          <a:effectLst/>
                          <a:latin typeface="Arial" panose="020B0604020202020204" pitchFamily="34" charset="0"/>
                          <a:ea typeface="Calibri" panose="020F0502020204030204" pitchFamily="34" charset="0"/>
                          <a:cs typeface="Arial" panose="020B0604020202020204" pitchFamily="34" charset="0"/>
                        </a:rPr>
                        <a:t>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800"/>
                        </a:spcAft>
                      </a:pPr>
                      <a:r>
                        <a:rPr lang="vi-VN" sz="2200" dirty="0">
                          <a:effectLst/>
                          <a:latin typeface="Arial" panose="020B0604020202020204" pitchFamily="34" charset="0"/>
                          <a:ea typeface="Calibri" panose="020F0502020204030204" pitchFamily="34" charset="0"/>
                          <a:cs typeface="Arial" panose="020B0604020202020204" pitchFamily="34" charset="0"/>
                        </a:rPr>
                        <a:t> </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8148728"/>
                  </a:ext>
                </a:extLst>
              </a:tr>
              <a:tr h="0">
                <a:tc>
                  <a:txBody>
                    <a:bodyPr/>
                    <a:lstStyle/>
                    <a:p>
                      <a:pPr algn="l">
                        <a:lnSpc>
                          <a:spcPct val="100000"/>
                        </a:lnSpc>
                        <a:spcAft>
                          <a:spcPts val="800"/>
                        </a:spcAft>
                      </a:pPr>
                      <a:r>
                        <a:rPr lang="en-US" sz="2200" b="1" dirty="0">
                          <a:effectLst/>
                          <a:latin typeface="Arial" panose="020B0604020202020204" pitchFamily="34" charset="0"/>
                          <a:ea typeface="Calibri" panose="020F0502020204030204" pitchFamily="34" charset="0"/>
                          <a:cs typeface="Arial" panose="020B0604020202020204" pitchFamily="34" charset="0"/>
                        </a:rPr>
                        <a:t>H</a:t>
                      </a:r>
                      <a:r>
                        <a:rPr lang="en-US" sz="2200" b="1" baseline="-25000" dirty="0">
                          <a:effectLst/>
                          <a:latin typeface="Arial" panose="020B0604020202020204" pitchFamily="34" charset="0"/>
                          <a:ea typeface="Calibri" panose="020F0502020204030204" pitchFamily="34" charset="0"/>
                          <a:cs typeface="Arial" panose="020B0604020202020204" pitchFamily="34" charset="0"/>
                        </a:rPr>
                        <a:t>2</a:t>
                      </a:r>
                      <a:r>
                        <a:rPr lang="en-US" sz="2200" b="1" dirty="0">
                          <a:effectLst/>
                          <a:latin typeface="Arial" panose="020B0604020202020204" pitchFamily="34" charset="0"/>
                          <a:ea typeface="Calibri" panose="020F0502020204030204" pitchFamily="34" charset="0"/>
                          <a:cs typeface="Arial" panose="020B0604020202020204" pitchFamily="34" charset="0"/>
                        </a:rPr>
                        <a:t>O ( </a:t>
                      </a:r>
                      <a:r>
                        <a:rPr lang="en-US" sz="2200" b="1" dirty="0" err="1">
                          <a:effectLst/>
                          <a:latin typeface="Arial" panose="020B0604020202020204" pitchFamily="34" charset="0"/>
                          <a:ea typeface="Calibri" panose="020F0502020204030204" pitchFamily="34" charset="0"/>
                          <a:cs typeface="Arial" panose="020B0604020202020204" pitchFamily="34" charset="0"/>
                        </a:rPr>
                        <a:t>nước</a:t>
                      </a:r>
                      <a:r>
                        <a:rPr lang="en-US" sz="2200" b="1" dirty="0">
                          <a:effectLst/>
                          <a:latin typeface="Arial" panose="020B0604020202020204" pitchFamily="34" charset="0"/>
                          <a:ea typeface="Calibri" panose="020F0502020204030204" pitchFamily="34" charset="0"/>
                          <a:cs typeface="Arial" panose="020B0604020202020204" pitchFamily="34" charset="0"/>
                        </a:rPr>
                        <a:t>)</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a:lnSpc>
                          <a:spcPct val="100000"/>
                        </a:lnSpc>
                        <a:spcAft>
                          <a:spcPts val="800"/>
                        </a:spcAft>
                      </a:pPr>
                      <a:r>
                        <a:rPr lang="vi-VN" sz="2200">
                          <a:effectLst/>
                          <a:latin typeface="Arial" panose="020B0604020202020204" pitchFamily="34" charset="0"/>
                          <a:ea typeface="Calibri" panose="020F0502020204030204" pitchFamily="34" charset="0"/>
                          <a:cs typeface="Arial" panose="020B0604020202020204" pitchFamily="34" charset="0"/>
                        </a:rPr>
                        <a:t> </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800"/>
                        </a:spcAft>
                      </a:pPr>
                      <a:r>
                        <a:rPr lang="vi-VN" sz="2200">
                          <a:effectLst/>
                          <a:latin typeface="Arial" panose="020B0604020202020204" pitchFamily="34" charset="0"/>
                          <a:ea typeface="Calibri" panose="020F0502020204030204" pitchFamily="34" charset="0"/>
                          <a:cs typeface="Arial" panose="020B0604020202020204" pitchFamily="34" charset="0"/>
                        </a:rPr>
                        <a:t> </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800"/>
                        </a:spcAft>
                      </a:pPr>
                      <a:r>
                        <a:rPr lang="vi-VN" sz="2200" dirty="0">
                          <a:effectLst/>
                          <a:latin typeface="Arial" panose="020B0604020202020204" pitchFamily="34" charset="0"/>
                          <a:ea typeface="Calibri" panose="020F0502020204030204" pitchFamily="34" charset="0"/>
                          <a:cs typeface="Arial" panose="020B0604020202020204" pitchFamily="34" charset="0"/>
                        </a:rPr>
                        <a:t> </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800"/>
                        </a:spcAft>
                      </a:pPr>
                      <a:r>
                        <a:rPr lang="en-US" sz="2200" dirty="0">
                          <a:effectLst/>
                          <a:latin typeface="Arial" panose="020B0604020202020204" pitchFamily="34" charset="0"/>
                          <a:ea typeface="Calibri" panose="020F0502020204030204" pitchFamily="34" charset="0"/>
                          <a:cs typeface="Arial" panose="020B0604020202020204" pitchFamily="34" charset="0"/>
                        </a:rPr>
                        <a:t>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6492318"/>
                  </a:ext>
                </a:extLst>
              </a:tr>
              <a:tr h="0">
                <a:tc>
                  <a:txBody>
                    <a:bodyPr/>
                    <a:lstStyle/>
                    <a:p>
                      <a:pPr algn="l">
                        <a:lnSpc>
                          <a:spcPct val="100000"/>
                        </a:lnSpc>
                        <a:spcAft>
                          <a:spcPts val="800"/>
                        </a:spcAft>
                      </a:pPr>
                      <a:r>
                        <a:rPr lang="en-US" sz="2200" b="1" dirty="0">
                          <a:effectLst/>
                          <a:latin typeface="Arial" panose="020B0604020202020204" pitchFamily="34" charset="0"/>
                          <a:ea typeface="Calibri" panose="020F0502020204030204" pitchFamily="34" charset="0"/>
                          <a:cs typeface="Arial" panose="020B0604020202020204" pitchFamily="34" charset="0"/>
                        </a:rPr>
                        <a:t>CO</a:t>
                      </a:r>
                      <a:r>
                        <a:rPr lang="en-US" sz="2200" b="1" baseline="-25000" dirty="0">
                          <a:effectLst/>
                          <a:latin typeface="Arial" panose="020B0604020202020204" pitchFamily="34" charset="0"/>
                          <a:ea typeface="Calibri" panose="020F0502020204030204" pitchFamily="34" charset="0"/>
                          <a:cs typeface="Arial" panose="020B0604020202020204" pitchFamily="34" charset="0"/>
                        </a:rPr>
                        <a:t>2</a:t>
                      </a:r>
                      <a:r>
                        <a:rPr lang="en-US" sz="2200" b="1" dirty="0">
                          <a:effectLst/>
                          <a:latin typeface="Arial" panose="020B0604020202020204" pitchFamily="34" charset="0"/>
                          <a:ea typeface="Calibri" panose="020F0502020204030204" pitchFamily="34" charset="0"/>
                          <a:cs typeface="Arial" panose="020B0604020202020204" pitchFamily="34" charset="0"/>
                        </a:rPr>
                        <a:t> (Carbon dioxide)</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a:lnSpc>
                          <a:spcPct val="100000"/>
                        </a:lnSpc>
                        <a:spcAft>
                          <a:spcPts val="800"/>
                        </a:spcAft>
                      </a:pPr>
                      <a:r>
                        <a:rPr lang="vi-VN" sz="2200">
                          <a:effectLst/>
                          <a:latin typeface="Arial" panose="020B0604020202020204" pitchFamily="34" charset="0"/>
                          <a:ea typeface="Calibri" panose="020F0502020204030204" pitchFamily="34" charset="0"/>
                          <a:cs typeface="Arial" panose="020B0604020202020204" pitchFamily="34" charset="0"/>
                        </a:rPr>
                        <a:t> </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800"/>
                        </a:spcAft>
                      </a:pPr>
                      <a:r>
                        <a:rPr lang="vi-VN" sz="2200">
                          <a:effectLst/>
                          <a:latin typeface="Arial" panose="020B0604020202020204" pitchFamily="34" charset="0"/>
                          <a:ea typeface="Calibri" panose="020F0502020204030204" pitchFamily="34" charset="0"/>
                          <a:cs typeface="Arial" panose="020B0604020202020204" pitchFamily="34" charset="0"/>
                        </a:rPr>
                        <a:t> </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800"/>
                        </a:spcAft>
                      </a:pPr>
                      <a:r>
                        <a:rPr lang="en-US" sz="2200" dirty="0">
                          <a:effectLst/>
                          <a:latin typeface="Arial" panose="020B0604020202020204" pitchFamily="34" charset="0"/>
                          <a:ea typeface="Calibri" panose="020F0502020204030204" pitchFamily="34" charset="0"/>
                          <a:cs typeface="Arial" panose="020B0604020202020204" pitchFamily="34" charset="0"/>
                        </a:rPr>
                        <a:t>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800"/>
                        </a:spcAft>
                      </a:pPr>
                      <a:r>
                        <a:rPr lang="vi-VN" sz="2200" dirty="0">
                          <a:effectLst/>
                          <a:latin typeface="Arial" panose="020B0604020202020204" pitchFamily="34" charset="0"/>
                          <a:ea typeface="Calibri" panose="020F0502020204030204" pitchFamily="34" charset="0"/>
                          <a:cs typeface="Arial" panose="020B0604020202020204" pitchFamily="34" charset="0"/>
                        </a:rPr>
                        <a:t> </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4548823"/>
                  </a:ext>
                </a:extLst>
              </a:tr>
            </a:tbl>
          </a:graphicData>
        </a:graphic>
      </p:graphicFrame>
    </p:spTree>
    <p:extLst>
      <p:ext uri="{BB962C8B-B14F-4D97-AF65-F5344CB8AC3E}">
        <p14:creationId xmlns:p14="http://schemas.microsoft.com/office/powerpoint/2010/main" val="2600916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17BD6-6D4F-9A7D-D6DF-66A0C1428BE2}"/>
              </a:ext>
            </a:extLst>
          </p:cNvPr>
          <p:cNvSpPr txBox="1">
            <a:spLocks/>
          </p:cNvSpPr>
          <p:nvPr/>
        </p:nvSpPr>
        <p:spPr>
          <a:xfrm>
            <a:off x="179512" y="0"/>
            <a:ext cx="9158990" cy="574623"/>
          </a:xfrm>
          <a:prstGeom prst="rect">
            <a:avLst/>
          </a:prstGeom>
          <a:gradFill flip="none" rotWithShape="1">
            <a:gsLst>
              <a:gs pos="0">
                <a:srgbClr val="0099FF">
                  <a:shade val="30000"/>
                  <a:satMod val="115000"/>
                </a:srgbClr>
              </a:gs>
              <a:gs pos="50000">
                <a:srgbClr val="0099FF">
                  <a:shade val="67500"/>
                  <a:satMod val="115000"/>
                </a:srgbClr>
              </a:gs>
              <a:gs pos="100000">
                <a:srgbClr val="0099FF">
                  <a:shade val="100000"/>
                  <a:satMod val="115000"/>
                </a:srgbClr>
              </a:gs>
            </a:gsLst>
            <a:lin ang="0" scaled="1"/>
            <a:tileRect/>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PHIẾU HỌC TẬP SỐ 3</a:t>
            </a:r>
            <a:endPar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CA089C78-FE5A-790C-0594-4BF139B5071E}"/>
              </a:ext>
            </a:extLst>
          </p:cNvPr>
          <p:cNvSpPr/>
          <p:nvPr/>
        </p:nvSpPr>
        <p:spPr>
          <a:xfrm>
            <a:off x="395536" y="1052736"/>
            <a:ext cx="8956300" cy="5009833"/>
          </a:xfrm>
          <a:prstGeom prst="rect">
            <a:avLst/>
          </a:prstGeom>
        </p:spPr>
        <p:txBody>
          <a:bodyPr wrap="square">
            <a:spAutoFit/>
          </a:bodyPr>
          <a:lstStyle/>
          <a:p>
            <a:pPr lvl="0" indent="465138" algn="ctr">
              <a:lnSpc>
                <a:spcPct val="150000"/>
              </a:lnSpc>
            </a:pPr>
            <a:r>
              <a:rPr lang="vi-VN" sz="2400" b="1" dirty="0">
                <a:solidFill>
                  <a:srgbClr val="FF0000"/>
                </a:solidFill>
                <a:latin typeface="Arial" panose="020B0604020202020204" pitchFamily="34" charset="0"/>
                <a:cs typeface="Arial" panose="020B0604020202020204" pitchFamily="34" charset="0"/>
              </a:rPr>
              <a:t>HOẠT ĐỘNG 2: LUYỆN TẬP</a:t>
            </a:r>
            <a:endParaRPr lang="en-US" sz="2400" b="1" dirty="0">
              <a:solidFill>
                <a:srgbClr val="FF0000"/>
              </a:solidFill>
              <a:latin typeface="Arial" panose="020B0604020202020204" pitchFamily="34" charset="0"/>
              <a:cs typeface="Arial" panose="020B0604020202020204" pitchFamily="34" charset="0"/>
            </a:endParaRPr>
          </a:p>
          <a:p>
            <a:pPr lvl="0" indent="465138">
              <a:lnSpc>
                <a:spcPct val="150000"/>
              </a:lnSpc>
            </a:pPr>
            <a:r>
              <a:rPr lang="en-US" sz="2400" b="1" dirty="0">
                <a:solidFill>
                  <a:srgbClr val="FF0000"/>
                </a:solidFill>
                <a:latin typeface="Arial" panose="020B0604020202020204" pitchFamily="34" charset="0"/>
                <a:cs typeface="Arial" panose="020B0604020202020204" pitchFamily="34" charset="0"/>
              </a:rPr>
              <a:t>DẠNG 3: ÁP DỤNG CÔNG THỨC CHUYỂN ĐỔI GIỮA V, n</a:t>
            </a:r>
          </a:p>
          <a:p>
            <a:pPr lvl="0" indent="360000">
              <a:lnSpc>
                <a:spcPct val="150000"/>
              </a:lnSpc>
            </a:pPr>
            <a:r>
              <a:rPr lang="vi-VN" sz="2400" b="1" dirty="0">
                <a:solidFill>
                  <a:prstClr val="black"/>
                </a:solidFill>
                <a:latin typeface="Arial" panose="020B0604020202020204" pitchFamily="34" charset="0"/>
                <a:cs typeface="Arial" panose="020B0604020202020204" pitchFamily="34" charset="0"/>
              </a:rPr>
              <a:t>Câu 1:</a:t>
            </a:r>
            <a:r>
              <a:rPr lang="vi-VN" sz="2400" dirty="0">
                <a:solidFill>
                  <a:prstClr val="black"/>
                </a:solidFill>
                <a:latin typeface="Arial" panose="020B0604020202020204" pitchFamily="34" charset="0"/>
                <a:cs typeface="Arial" panose="020B0604020202020204" pitchFamily="34" charset="0"/>
              </a:rPr>
              <a:t> Ở 25 oC và 1 bar, 1,5 mol khí chiếm thể tích bao nhiêu? </a:t>
            </a:r>
          </a:p>
          <a:p>
            <a:pPr lvl="0" indent="360000">
              <a:lnSpc>
                <a:spcPct val="150000"/>
              </a:lnSpc>
            </a:pPr>
            <a:r>
              <a:rPr lang="vi-VN" sz="2400" b="1" dirty="0">
                <a:solidFill>
                  <a:prstClr val="black"/>
                </a:solidFill>
                <a:latin typeface="Arial" panose="020B0604020202020204" pitchFamily="34" charset="0"/>
                <a:cs typeface="Arial" panose="020B0604020202020204" pitchFamily="34" charset="0"/>
              </a:rPr>
              <a:t>Câu 2: </a:t>
            </a:r>
            <a:r>
              <a:rPr lang="vi-VN" sz="2400" dirty="0">
                <a:solidFill>
                  <a:prstClr val="black"/>
                </a:solidFill>
                <a:latin typeface="Arial" panose="020B0604020202020204" pitchFamily="34" charset="0"/>
                <a:cs typeface="Arial" panose="020B0604020202020204" pitchFamily="34" charset="0"/>
              </a:rPr>
              <a:t>Một hỗn hợp khí gồm 1 mol khí oxygen với 4 mol khí nitrogen. Ở 25oC và 1 bar, hỗn hợp này có thể tích là bao nhiêu?</a:t>
            </a:r>
          </a:p>
          <a:p>
            <a:pPr lvl="0" indent="360000">
              <a:lnSpc>
                <a:spcPct val="150000"/>
              </a:lnSpc>
            </a:pPr>
            <a:r>
              <a:rPr lang="vi-VN" sz="2400" b="1" dirty="0">
                <a:solidFill>
                  <a:prstClr val="black"/>
                </a:solidFill>
                <a:latin typeface="Arial" panose="020B0604020202020204" pitchFamily="34" charset="0"/>
                <a:cs typeface="Arial" panose="020B0604020202020204" pitchFamily="34" charset="0"/>
              </a:rPr>
              <a:t>Câu 3: </a:t>
            </a:r>
            <a:r>
              <a:rPr lang="vi-VN" sz="2400" dirty="0">
                <a:solidFill>
                  <a:prstClr val="black"/>
                </a:solidFill>
                <a:latin typeface="Arial" panose="020B0604020202020204" pitchFamily="34" charset="0"/>
                <a:cs typeface="Arial" panose="020B0604020202020204" pitchFamily="34" charset="0"/>
              </a:rPr>
              <a:t>Tính số mol khí chứa trong bình có thể tích 500 mililít ở 25 oC và 1 bar.</a:t>
            </a:r>
          </a:p>
        </p:txBody>
      </p:sp>
    </p:spTree>
    <p:extLst>
      <p:ext uri="{BB962C8B-B14F-4D97-AF65-F5344CB8AC3E}">
        <p14:creationId xmlns:p14="http://schemas.microsoft.com/office/powerpoint/2010/main" val="3898624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descr="D:\tin hoc\temple powerpoint\templete powerpoint\Backround\CRNRC014.JPG"/>
          <p:cNvPicPr>
            <a:picLocks noChangeAspect="1" noChangeArrowheads="1"/>
          </p:cNvPicPr>
          <p:nvPr/>
        </p:nvPicPr>
        <p:blipFill>
          <a:blip r:embed="rId2">
            <a:extLst>
              <a:ext uri="{28A0092B-C50C-407E-A947-70E740481C1C}">
                <a14:useLocalDpi xmlns:a14="http://schemas.microsoft.com/office/drawing/2010/main" val="0"/>
              </a:ext>
            </a:extLst>
          </a:blip>
          <a:srcRect r="2438"/>
          <a:stretch>
            <a:fillRect/>
          </a:stretch>
        </p:blipFill>
        <p:spPr bwMode="auto">
          <a:xfrm>
            <a:off x="88739" y="-51760"/>
            <a:ext cx="53340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3" descr="an3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400" y="392113"/>
            <a:ext cx="1450975"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C8911708-51FD-30A7-05DD-4495A2E243D1}"/>
              </a:ext>
            </a:extLst>
          </p:cNvPr>
          <p:cNvSpPr txBox="1"/>
          <p:nvPr/>
        </p:nvSpPr>
        <p:spPr>
          <a:xfrm>
            <a:off x="816323" y="1412776"/>
            <a:ext cx="7920879" cy="518315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HS được đánh số từ </a:t>
            </a:r>
            <a:r>
              <a:rPr kumimoji="0" lang="vi-VN"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1,2</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của các nhóm sẽ gộp lại với nhau tạo nên </a:t>
            </a:r>
            <a:r>
              <a:rPr kumimoji="0" lang="vi-VN"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nhóm mãnh ghép số 1</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HS được đánh số từ </a:t>
            </a:r>
            <a:r>
              <a:rPr kumimoji="0" lang="vi-VN" sz="2800" b="1" i="0" u="none" strike="noStrike" kern="1200" cap="none" spc="0" normalizeH="0" baseline="0" noProof="0" dirty="0">
                <a:ln>
                  <a:noFill/>
                </a:ln>
                <a:solidFill>
                  <a:srgbClr val="008E00"/>
                </a:solidFill>
                <a:effectLst/>
                <a:uLnTx/>
                <a:uFillTx/>
                <a:latin typeface="Arial" panose="020B0604020202020204" pitchFamily="34" charset="0"/>
                <a:ea typeface="+mn-ea"/>
                <a:cs typeface="+mn-cs"/>
              </a:rPr>
              <a:t>3,4</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của các nhóm sẽ gộp lại với nhau tạo nên </a:t>
            </a:r>
            <a:r>
              <a:rPr kumimoji="0" lang="vi-VN" sz="2800" b="1" i="0" u="none" strike="noStrike" kern="1200" cap="none" spc="0" normalizeH="0" baseline="0" noProof="0" dirty="0">
                <a:ln>
                  <a:noFill/>
                </a:ln>
                <a:solidFill>
                  <a:srgbClr val="008E00"/>
                </a:solidFill>
                <a:effectLst/>
                <a:uLnTx/>
                <a:uFillTx/>
                <a:latin typeface="Arial" panose="020B0604020202020204" pitchFamily="34" charset="0"/>
                <a:ea typeface="+mn-ea"/>
                <a:cs typeface="+mn-cs"/>
              </a:rPr>
              <a:t>nhóm mãnh ghép số 2</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HS được đánh số từ </a:t>
            </a:r>
            <a:r>
              <a:rPr kumimoji="0" lang="vi-VN" sz="2800" b="1" i="0" u="none" strike="noStrike" kern="1200" cap="none" spc="0" normalizeH="0" baseline="0" noProof="0" dirty="0">
                <a:ln>
                  <a:noFill/>
                </a:ln>
                <a:solidFill>
                  <a:srgbClr val="C01A95"/>
                </a:solidFill>
                <a:effectLst/>
                <a:uLnTx/>
                <a:uFillTx/>
                <a:latin typeface="Arial" panose="020B0604020202020204" pitchFamily="34" charset="0"/>
                <a:ea typeface="+mn-ea"/>
                <a:cs typeface="+mn-cs"/>
              </a:rPr>
              <a:t>5,6</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của các nhóm sẽ gộp lại với nhau tạo nên </a:t>
            </a:r>
            <a:r>
              <a:rPr kumimoji="0" lang="vi-VN" sz="2800" b="1" i="0" u="none" strike="noStrike" kern="1200" cap="none" spc="0" normalizeH="0" baseline="0" noProof="0" dirty="0">
                <a:ln>
                  <a:noFill/>
                </a:ln>
                <a:solidFill>
                  <a:srgbClr val="C01A95"/>
                </a:solidFill>
                <a:effectLst/>
                <a:uLnTx/>
                <a:uFillTx/>
                <a:latin typeface="Arial" panose="020B0604020202020204" pitchFamily="34" charset="0"/>
                <a:ea typeface="+mn-ea"/>
                <a:cs typeface="+mn-cs"/>
              </a:rPr>
              <a:t>nhóm mãnh ghép số 3</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HS được đánh số từ </a:t>
            </a:r>
            <a:r>
              <a:rPr kumimoji="0" lang="vi-VN" sz="2800" b="1" i="0" u="none" strike="noStrike" kern="1200" cap="none" spc="0" normalizeH="0" baseline="0" noProof="0" dirty="0">
                <a:ln>
                  <a:noFill/>
                </a:ln>
                <a:solidFill>
                  <a:srgbClr val="F79646">
                    <a:lumMod val="75000"/>
                  </a:srgbClr>
                </a:solidFill>
                <a:effectLst/>
                <a:uLnTx/>
                <a:uFillTx/>
                <a:latin typeface="Arial" panose="020B0604020202020204" pitchFamily="34" charset="0"/>
                <a:ea typeface="+mn-ea"/>
                <a:cs typeface="+mn-cs"/>
              </a:rPr>
              <a:t>7,8.. </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của các nhóm sẽ gộp lại với nhau tạo nên nhóm </a:t>
            </a:r>
            <a:r>
              <a:rPr kumimoji="0" lang="vi-VN" sz="2800" b="1" i="0" u="none" strike="noStrike" kern="1200" cap="none" spc="0" normalizeH="0" baseline="0" noProof="0" dirty="0">
                <a:ln>
                  <a:noFill/>
                </a:ln>
                <a:solidFill>
                  <a:srgbClr val="F79646">
                    <a:lumMod val="75000"/>
                  </a:srgbClr>
                </a:solidFill>
                <a:effectLst/>
                <a:uLnTx/>
                <a:uFillTx/>
                <a:latin typeface="Arial" panose="020B0604020202020204" pitchFamily="34" charset="0"/>
                <a:ea typeface="+mn-ea"/>
                <a:cs typeface="+mn-cs"/>
              </a:rPr>
              <a:t>mãnh ghép số 4</a:t>
            </a:r>
          </a:p>
        </p:txBody>
      </p:sp>
      <p:sp>
        <p:nvSpPr>
          <p:cNvPr id="2" name="AutoShape 10">
            <a:extLst>
              <a:ext uri="{FF2B5EF4-FFF2-40B4-BE49-F238E27FC236}">
                <a16:creationId xmlns:a16="http://schemas.microsoft.com/office/drawing/2014/main" id="{A9ED4AF5-7E03-F171-B0DD-8323EF9D823E}"/>
              </a:ext>
            </a:extLst>
          </p:cNvPr>
          <p:cNvSpPr>
            <a:spLocks noChangeArrowheads="1"/>
          </p:cNvSpPr>
          <p:nvPr/>
        </p:nvSpPr>
        <p:spPr bwMode="gray">
          <a:xfrm>
            <a:off x="1476375" y="180438"/>
            <a:ext cx="6600777" cy="597686"/>
          </a:xfrm>
          <a:prstGeom prst="roundRect">
            <a:avLst>
              <a:gd name="adj" fmla="val 50000"/>
            </a:avLst>
          </a:prstGeom>
          <a:solidFill>
            <a:srgbClr val="99FFCC"/>
          </a:solidFill>
          <a:ln w="28575" algn="ctr">
            <a:solidFill>
              <a:srgbClr val="0070C0"/>
            </a:solidFill>
            <a:round/>
            <a:headEnd/>
            <a:tailEnd/>
          </a:ln>
        </p:spPr>
        <p:txBody>
          <a:bodyPr wrap="none"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VÒNG </a:t>
            </a:r>
            <a:r>
              <a:rPr kumimoji="0" lang="vi-VN" alt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NHÓM MÃNH GHÉP</a:t>
            </a:r>
            <a:endParaRPr kumimoji="0" lang="en-US" alt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4518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7"/>
          <p:cNvSpPr/>
          <p:nvPr/>
        </p:nvSpPr>
        <p:spPr>
          <a:xfrm>
            <a:off x="1286692" y="856156"/>
            <a:ext cx="7605788" cy="6001844"/>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altLang="en-US" sz="1800" b="0" i="0" u="sng"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140B8B"/>
                </a:solidFill>
                <a:effectLst/>
                <a:uLnTx/>
                <a:uFillTx/>
                <a:latin typeface="Arial" panose="020B0604020202020204" pitchFamily="34" charset="0"/>
                <a:ea typeface="Times New Roman" panose="02020603050405020304" pitchFamily="18" charset="0"/>
                <a:cs typeface="+mn-cs"/>
              </a:rPr>
              <a:t>Các </a:t>
            </a:r>
            <a:r>
              <a:rPr kumimoji="0" lang="vi-VN" sz="2800" b="1" i="0" u="none" strike="noStrike" kern="1200" cap="none" spc="0" normalizeH="0" baseline="0" noProof="0" dirty="0">
                <a:ln>
                  <a:noFill/>
                </a:ln>
                <a:solidFill>
                  <a:srgbClr val="008E00"/>
                </a:solidFill>
                <a:effectLst/>
                <a:uLnTx/>
                <a:uFillTx/>
                <a:latin typeface="Arial" panose="020B0604020202020204" pitchFamily="34" charset="0"/>
                <a:ea typeface="Times New Roman" panose="02020603050405020304" pitchFamily="18" charset="0"/>
                <a:cs typeface="+mn-cs"/>
              </a:rPr>
              <a:t>chuyên gia ở các nhóm ban đầu sẽ lần lượt trình bày về nội dung của mình đã làm  ở vòng 1</a:t>
            </a:r>
            <a:r>
              <a:rPr kumimoji="0" lang="vi-VN" sz="2800" b="0" i="0" u="none" strike="noStrike" kern="1200" cap="none" spc="0" normalizeH="0" baseline="0" noProof="0" dirty="0">
                <a:ln>
                  <a:noFill/>
                </a:ln>
                <a:solidFill>
                  <a:srgbClr val="140B8B"/>
                </a:solidFill>
                <a:effectLst/>
                <a:uLnTx/>
                <a:uFillTx/>
                <a:latin typeface="Arial" panose="020B0604020202020204" pitchFamily="34" charset="0"/>
                <a:ea typeface="Times New Roman" panose="02020603050405020304" pitchFamily="18" charset="0"/>
                <a:cs typeface="+mn-cs"/>
              </a:rPr>
              <a:t> </a:t>
            </a:r>
            <a:r>
              <a:rPr kumimoji="0" lang="vi-VN" sz="2800" b="1" i="0" u="none" strike="noStrike" kern="1200" cap="none" spc="0" normalizeH="0" baseline="0" noProof="0" dirty="0">
                <a:ln>
                  <a:noFill/>
                </a:ln>
                <a:solidFill>
                  <a:srgbClr val="008E00"/>
                </a:solidFill>
                <a:effectLst/>
                <a:uLnTx/>
                <a:uFillTx/>
                <a:latin typeface="Arial" panose="020B0604020202020204" pitchFamily="34" charset="0"/>
                <a:ea typeface="Times New Roman" panose="02020603050405020304" pitchFamily="18" charset="0"/>
                <a:cs typeface="+mn-cs"/>
              </a:rPr>
              <a:t>cho các thành viên còn lại</a:t>
            </a:r>
            <a:r>
              <a:rPr kumimoji="0" lang="vi-VN" sz="2800" b="0" i="0" u="none" strike="noStrike" kern="1200" cap="none" spc="0" normalizeH="0" baseline="0" noProof="0" dirty="0">
                <a:ln>
                  <a:noFill/>
                </a:ln>
                <a:solidFill>
                  <a:srgbClr val="140B8B"/>
                </a:solidFill>
                <a:effectLst/>
                <a:uLnTx/>
                <a:uFillTx/>
                <a:latin typeface="Arial" panose="020B0604020202020204" pitchFamily="34" charset="0"/>
                <a:ea typeface="Times New Roman" panose="02020603050405020304" pitchFamily="18" charset="0"/>
                <a:cs typeface="+mn-cs"/>
              </a:rPr>
              <a:t> trong nhóm hiểu nội dung mình đã làm và hoàn thiện MÃNH GHÉP TỔNG THỂ </a:t>
            </a:r>
            <a:r>
              <a:rPr kumimoji="0" lang="en-US" sz="2800" b="0" i="0" u="none" strike="noStrike" kern="1200" cap="none" spc="0" normalizeH="0" baseline="0" noProof="0" dirty="0">
                <a:ln>
                  <a:noFill/>
                </a:ln>
                <a:solidFill>
                  <a:srgbClr val="140B8B"/>
                </a:solidFill>
                <a:effectLst/>
                <a:uLnTx/>
                <a:uFillTx/>
                <a:latin typeface="Arial" panose="020B0604020202020204" pitchFamily="34" charset="0"/>
                <a:ea typeface="Times New Roman" panose="02020603050405020304" pitchFamily="18" charset="0"/>
                <a:cs typeface="+mn-cs"/>
              </a:rPr>
              <a:t>2</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2800" b="1" dirty="0">
                <a:solidFill>
                  <a:srgbClr val="FF0000"/>
                </a:solidFill>
                <a:latin typeface="Arial" panose="020B0604020202020204" pitchFamily="34" charset="0"/>
                <a:ea typeface="Times New Roman" panose="02020603050405020304" pitchFamily="18" charset="0"/>
              </a:rPr>
              <a:t>NHÓM NÀO HOÀN THÀNH ĐÚNG VÀ NHANH NHẤT SẼ GIÀNH CHIẾN THẮNG</a:t>
            </a:r>
            <a:endParaRPr kumimoji="0" lang="vi-VN"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73479">
            <a:off x="221560" y="3966367"/>
            <a:ext cx="1143000" cy="1863869"/>
          </a:xfrm>
          <a:prstGeom prst="rect">
            <a:avLst/>
          </a:prstGeom>
        </p:spPr>
      </p:pic>
      <p:pic>
        <p:nvPicPr>
          <p:cNvPr id="11" name="Picture 3" descr="E:\luan van thac si – THAO\HINH EBOOK\j0286768.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861" y="833970"/>
            <a:ext cx="1362553" cy="20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D72522D-5937-8FA5-C066-0F85724337BF}"/>
              </a:ext>
            </a:extLst>
          </p:cNvPr>
          <p:cNvSpPr txBox="1">
            <a:spLocks/>
          </p:cNvSpPr>
          <p:nvPr/>
        </p:nvSpPr>
        <p:spPr>
          <a:xfrm>
            <a:off x="179512" y="0"/>
            <a:ext cx="9158990" cy="574623"/>
          </a:xfrm>
          <a:prstGeom prst="rect">
            <a:avLst/>
          </a:prstGeom>
          <a:gradFill flip="none" rotWithShape="1">
            <a:gsLst>
              <a:gs pos="0">
                <a:srgbClr val="0099FF">
                  <a:shade val="30000"/>
                  <a:satMod val="115000"/>
                </a:srgbClr>
              </a:gs>
              <a:gs pos="50000">
                <a:srgbClr val="0099FF">
                  <a:shade val="67500"/>
                  <a:satMod val="115000"/>
                </a:srgbClr>
              </a:gs>
              <a:gs pos="100000">
                <a:srgbClr val="0099FF">
                  <a:shade val="100000"/>
                  <a:satMod val="115000"/>
                </a:srgbClr>
              </a:gs>
            </a:gsLst>
            <a:lin ang="0" scaled="1"/>
            <a:tileRect/>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MÃNH GHÉP TỔNG THỂ </a:t>
            </a: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Tree>
    <p:extLst>
      <p:ext uri="{BB962C8B-B14F-4D97-AF65-F5344CB8AC3E}">
        <p14:creationId xmlns:p14="http://schemas.microsoft.com/office/powerpoint/2010/main" val="12134444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9552" y="1582340"/>
            <a:ext cx="8136904" cy="577850"/>
          </a:xfrm>
          <a:prstGeom prst="rect">
            <a:avLst/>
          </a:prstGeom>
        </p:spPr>
        <p:txBody>
          <a:bodyPr wrap="square">
            <a:spAutoFit/>
          </a:bodyPr>
          <a:lstStyle/>
          <a:p>
            <a:pPr algn="ctr">
              <a:lnSpc>
                <a:spcPct val="150000"/>
              </a:lnSpc>
            </a:pPr>
            <a:r>
              <a:rPr lang="vi-VN" sz="2400" dirty="0"/>
              <a:t> </a:t>
            </a:r>
          </a:p>
        </p:txBody>
      </p:sp>
      <p:sp>
        <p:nvSpPr>
          <p:cNvPr id="7" name="TextBox 6"/>
          <p:cNvSpPr txBox="1"/>
          <p:nvPr/>
        </p:nvSpPr>
        <p:spPr>
          <a:xfrm>
            <a:off x="32375" y="0"/>
            <a:ext cx="9151257" cy="1384995"/>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2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ĐÁP ÁN </a:t>
            </a: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MÃNH</a:t>
            </a:r>
            <a:r>
              <a:rPr kumimoji="0" lang="en-US" sz="2800" b="1" i="0" u="none" strike="noStrike" kern="1200" cap="none" spc="0" normalizeH="0" noProof="0" dirty="0">
                <a:ln>
                  <a:noFill/>
                </a:ln>
                <a:solidFill>
                  <a:prstClr val="white"/>
                </a:solidFill>
                <a:effectLst/>
                <a:uLnTx/>
                <a:uFillTx/>
                <a:latin typeface="Arial" panose="020B0604020202020204" pitchFamily="34" charset="0"/>
                <a:ea typeface="+mn-ea"/>
                <a:cs typeface="+mn-cs"/>
              </a:rPr>
              <a:t> GHÉP TỔNG THỂ 2</a:t>
            </a:r>
          </a:p>
          <a:p>
            <a:pPr algn="ctr" fontAlgn="base">
              <a:spcBef>
                <a:spcPct val="0"/>
              </a:spcBef>
              <a:spcAft>
                <a:spcPct val="0"/>
              </a:spcAft>
              <a:defRPr/>
            </a:pPr>
            <a:r>
              <a:rPr lang="vi-VN" sz="2800" b="1" dirty="0"/>
              <a:t>DẠNG 1: ÁP DỤNG CÔNG THỨC CHUYỂN ĐỔI GIỮA SỐ MOL VÀ SỐ NGUYÊN TỬ, PHÂN TỬ</a:t>
            </a:r>
          </a:p>
        </p:txBody>
      </p:sp>
      <p:sp>
        <p:nvSpPr>
          <p:cNvPr id="8" name="TextBox 7"/>
          <p:cNvSpPr txBox="1"/>
          <p:nvPr/>
        </p:nvSpPr>
        <p:spPr>
          <a:xfrm>
            <a:off x="16187" y="1811801"/>
            <a:ext cx="9111625" cy="4937955"/>
          </a:xfrm>
          <a:prstGeom prst="rect">
            <a:avLst/>
          </a:prstGeom>
          <a:solidFill>
            <a:srgbClr val="0070C0"/>
          </a:solidFill>
        </p:spPr>
        <p:style>
          <a:lnRef idx="0">
            <a:schemeClr val="accent2"/>
          </a:lnRef>
          <a:fillRef idx="3">
            <a:schemeClr val="accent2"/>
          </a:fillRef>
          <a:effectRef idx="3">
            <a:schemeClr val="accent2"/>
          </a:effectRef>
          <a:fontRef idx="minor">
            <a:schemeClr val="lt1"/>
          </a:fontRef>
        </p:style>
        <p:txBody>
          <a:bodyPr wrap="square">
            <a:spAutoFit/>
          </a:bodyPr>
          <a:lstStyle/>
          <a:p>
            <a:pPr>
              <a:lnSpc>
                <a:spcPct val="120000"/>
              </a:lnSpc>
              <a:defRPr/>
            </a:pPr>
            <a:r>
              <a:rPr lang="vi-VN" sz="2400" b="1" dirty="0">
                <a:solidFill>
                  <a:srgbClr val="FF0000"/>
                </a:solidFill>
              </a:rPr>
              <a:t>Câu 1: </a:t>
            </a:r>
            <a:r>
              <a:rPr lang="en-US" sz="2400" b="1" dirty="0">
                <a:solidFill>
                  <a:srgbClr val="FF0000"/>
                </a:solidFill>
              </a:rPr>
              <a:t> </a:t>
            </a:r>
            <a:r>
              <a:rPr lang="vi-VN" sz="2400" b="1" dirty="0"/>
              <a:t>a) số nguyên tử có trong 0,25 mol nguyên tử C là 0,25 × 6,022 × 10</a:t>
            </a:r>
            <a:r>
              <a:rPr lang="vi-VN" sz="2400" b="1" baseline="30000" dirty="0"/>
              <a:t>23</a:t>
            </a:r>
            <a:r>
              <a:rPr lang="vi-VN" sz="2400" b="1" dirty="0"/>
              <a:t> = 1,5055 × 10</a:t>
            </a:r>
            <a:r>
              <a:rPr lang="vi-VN" sz="2400" b="1" baseline="30000" dirty="0"/>
              <a:t>23</a:t>
            </a:r>
            <a:r>
              <a:rPr lang="vi-VN" sz="2400" b="1" dirty="0"/>
              <a:t> (nguyên tử)</a:t>
            </a:r>
          </a:p>
          <a:p>
            <a:pPr>
              <a:lnSpc>
                <a:spcPct val="120000"/>
              </a:lnSpc>
              <a:defRPr/>
            </a:pPr>
            <a:r>
              <a:rPr lang="vi-VN" sz="2400" b="1" dirty="0"/>
              <a:t>b) số nguyên tử có trong 0,002 mol phân tử I2 là  0,002 × 6,022 × 10</a:t>
            </a:r>
            <a:r>
              <a:rPr lang="vi-VN" sz="2400" b="1" baseline="30000" dirty="0"/>
              <a:t>23</a:t>
            </a:r>
            <a:r>
              <a:rPr lang="vi-VN" sz="2400" b="1" dirty="0"/>
              <a:t> = 1,2044 × 10</a:t>
            </a:r>
            <a:r>
              <a:rPr lang="vi-VN" sz="2400" b="1" baseline="30000" dirty="0"/>
              <a:t>21</a:t>
            </a:r>
            <a:r>
              <a:rPr lang="vi-VN" sz="2400" b="1" dirty="0"/>
              <a:t> (phân tử )</a:t>
            </a:r>
          </a:p>
          <a:p>
            <a:pPr>
              <a:lnSpc>
                <a:spcPct val="120000"/>
              </a:lnSpc>
              <a:defRPr/>
            </a:pPr>
            <a:r>
              <a:rPr lang="vi-VN" sz="2400" b="1" dirty="0"/>
              <a:t>c) số nguyên tử có trong 2 mol phân tử H2O là:  2 × 6,022 × 10</a:t>
            </a:r>
            <a:r>
              <a:rPr lang="vi-VN" sz="2400" b="1" baseline="30000" dirty="0"/>
              <a:t>23</a:t>
            </a:r>
            <a:r>
              <a:rPr lang="vi-VN" sz="2400" b="1" dirty="0"/>
              <a:t> = 1,2044 × 10</a:t>
            </a:r>
            <a:r>
              <a:rPr lang="vi-VN" sz="2400" b="1" baseline="30000" dirty="0"/>
              <a:t>24</a:t>
            </a:r>
            <a:r>
              <a:rPr lang="vi-VN" sz="2400" b="1" dirty="0"/>
              <a:t> (phân tử )</a:t>
            </a:r>
          </a:p>
          <a:p>
            <a:pPr>
              <a:lnSpc>
                <a:spcPct val="120000"/>
              </a:lnSpc>
              <a:defRPr/>
            </a:pPr>
            <a:r>
              <a:rPr lang="vi-VN" sz="2400" b="1" dirty="0">
                <a:solidFill>
                  <a:srgbClr val="FF0000"/>
                </a:solidFill>
              </a:rPr>
              <a:t>Câu 2: </a:t>
            </a:r>
          </a:p>
          <a:p>
            <a:pPr marL="457200" indent="-457200">
              <a:lnSpc>
                <a:spcPct val="120000"/>
              </a:lnSpc>
              <a:buAutoNum type="alphaLcParenR"/>
              <a:defRPr/>
            </a:pPr>
            <a:r>
              <a:rPr lang="vi-VN" sz="2400" b="1" dirty="0"/>
              <a:t>Số mol của Fe</a:t>
            </a:r>
            <a:r>
              <a:rPr lang="vi-VN" sz="2400" b="1" baseline="-25000" dirty="0"/>
              <a:t>2</a:t>
            </a:r>
            <a:r>
              <a:rPr lang="vi-VN" sz="2400" b="1" dirty="0"/>
              <a:t>O</a:t>
            </a:r>
            <a:r>
              <a:rPr lang="vi-VN" sz="2400" b="1" baseline="-25000" dirty="0"/>
              <a:t>3</a:t>
            </a:r>
            <a:r>
              <a:rPr lang="vi-VN" sz="2400" b="1" dirty="0"/>
              <a:t> =  </a:t>
            </a:r>
            <a:endParaRPr lang="en-US" sz="2400" b="1" dirty="0"/>
          </a:p>
          <a:p>
            <a:pPr>
              <a:lnSpc>
                <a:spcPct val="120000"/>
              </a:lnSpc>
              <a:defRPr/>
            </a:pPr>
            <a:endParaRPr lang="vi-VN" sz="2400" b="1" dirty="0"/>
          </a:p>
          <a:p>
            <a:pPr>
              <a:lnSpc>
                <a:spcPct val="120000"/>
              </a:lnSpc>
              <a:defRPr/>
            </a:pPr>
            <a:r>
              <a:rPr lang="vi-VN" sz="2400" b="1" dirty="0"/>
              <a:t>b) số mol của Mg = </a:t>
            </a:r>
            <a:endParaRPr lang="en-US" sz="2400" b="1" dirty="0"/>
          </a:p>
          <a:p>
            <a:pPr>
              <a:lnSpc>
                <a:spcPct val="120000"/>
              </a:lnSpc>
              <a:defRPr/>
            </a:pPr>
            <a:endParaRPr lang="en-US" sz="2400" b="1" dirty="0"/>
          </a:p>
        </p:txBody>
      </p:sp>
      <p:sp>
        <p:nvSpPr>
          <p:cNvPr id="3" name="Rectangle 2">
            <a:extLst>
              <a:ext uri="{FF2B5EF4-FFF2-40B4-BE49-F238E27FC236}">
                <a16:creationId xmlns:a16="http://schemas.microsoft.com/office/drawing/2014/main" id="{6F080D6B-3D25-42B9-BDE6-F94CAAC109A0}"/>
              </a:ext>
            </a:extLst>
          </p:cNvPr>
          <p:cNvSpPr>
            <a:spLocks noChangeArrowheads="1"/>
          </p:cNvSpPr>
          <p:nvPr/>
        </p:nvSpPr>
        <p:spPr bwMode="auto">
          <a:xfrm>
            <a:off x="1835696" y="56376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B01262A4-D98F-224D-2064-77A910442100}"/>
              </a:ext>
            </a:extLst>
          </p:cNvPr>
          <p:cNvGraphicFramePr>
            <a:graphicFrameLocks noChangeAspect="1"/>
          </p:cNvGraphicFramePr>
          <p:nvPr>
            <p:extLst>
              <p:ext uri="{D42A27DB-BD31-4B8C-83A1-F6EECF244321}">
                <p14:modId xmlns:p14="http://schemas.microsoft.com/office/powerpoint/2010/main" val="3993365839"/>
              </p:ext>
            </p:extLst>
          </p:nvPr>
        </p:nvGraphicFramePr>
        <p:xfrm>
          <a:off x="3383360" y="4653136"/>
          <a:ext cx="3024336" cy="1008112"/>
        </p:xfrm>
        <a:graphic>
          <a:graphicData uri="http://schemas.openxmlformats.org/presentationml/2006/ole">
            <mc:AlternateContent xmlns:mc="http://schemas.openxmlformats.org/markup-compatibility/2006">
              <mc:Choice xmlns:v="urn:schemas-microsoft-com:vml" Requires="v">
                <p:oleObj name="Equation" r:id="rId2" imgW="1346040" imgH="444240" progId="Equation.DSMT4">
                  <p:embed/>
                </p:oleObj>
              </mc:Choice>
              <mc:Fallback>
                <p:oleObj name="Equation" r:id="rId2" imgW="1346040" imgH="444240" progId="Equation.DSMT4">
                  <p:embed/>
                  <p:pic>
                    <p:nvPicPr>
                      <p:cNvPr id="0" name="Object 1"/>
                      <p:cNvPicPr>
                        <a:picLocks noChangeAspect="1" noChangeArrowheads="1"/>
                      </p:cNvPicPr>
                      <p:nvPr/>
                    </p:nvPicPr>
                    <p:blipFill>
                      <a:blip r:embed="rId3"/>
                      <a:srcRect/>
                      <a:stretch>
                        <a:fillRect/>
                      </a:stretch>
                    </p:blipFill>
                    <p:spPr bwMode="auto">
                      <a:xfrm>
                        <a:off x="3383360" y="4653136"/>
                        <a:ext cx="3024336" cy="1008112"/>
                      </a:xfrm>
                      <a:prstGeom prst="rect">
                        <a:avLst/>
                      </a:prstGeom>
                      <a:noFill/>
                    </p:spPr>
                  </p:pic>
                </p:oleObj>
              </mc:Fallback>
            </mc:AlternateContent>
          </a:graphicData>
        </a:graphic>
      </p:graphicFrame>
      <p:graphicFrame>
        <p:nvGraphicFramePr>
          <p:cNvPr id="5" name="Object 4">
            <a:extLst>
              <a:ext uri="{FF2B5EF4-FFF2-40B4-BE49-F238E27FC236}">
                <a16:creationId xmlns:a16="http://schemas.microsoft.com/office/drawing/2014/main" id="{83341F4E-41F1-4C2A-0446-FA2A0B7E28C1}"/>
              </a:ext>
            </a:extLst>
          </p:cNvPr>
          <p:cNvGraphicFramePr>
            <a:graphicFrameLocks noChangeAspect="1"/>
          </p:cNvGraphicFramePr>
          <p:nvPr>
            <p:extLst>
              <p:ext uri="{D42A27DB-BD31-4B8C-83A1-F6EECF244321}">
                <p14:modId xmlns:p14="http://schemas.microsoft.com/office/powerpoint/2010/main" val="390904596"/>
              </p:ext>
            </p:extLst>
          </p:nvPr>
        </p:nvGraphicFramePr>
        <p:xfrm>
          <a:off x="2987824" y="5589240"/>
          <a:ext cx="3690776" cy="1008103"/>
        </p:xfrm>
        <a:graphic>
          <a:graphicData uri="http://schemas.openxmlformats.org/presentationml/2006/ole">
            <mc:AlternateContent xmlns:mc="http://schemas.openxmlformats.org/markup-compatibility/2006">
              <mc:Choice xmlns:v="urn:schemas-microsoft-com:vml" Requires="v">
                <p:oleObj name="Equation" r:id="rId4" imgW="1625400" imgH="444240" progId="Equation.DSMT4">
                  <p:embed/>
                </p:oleObj>
              </mc:Choice>
              <mc:Fallback>
                <p:oleObj name="Equation" r:id="rId4" imgW="1625400" imgH="444240" progId="Equation.DSMT4">
                  <p:embed/>
                  <p:pic>
                    <p:nvPicPr>
                      <p:cNvPr id="0" name=""/>
                      <p:cNvPicPr/>
                      <p:nvPr/>
                    </p:nvPicPr>
                    <p:blipFill>
                      <a:blip r:embed="rId5"/>
                      <a:stretch>
                        <a:fillRect/>
                      </a:stretch>
                    </p:blipFill>
                    <p:spPr>
                      <a:xfrm>
                        <a:off x="2987824" y="5589240"/>
                        <a:ext cx="3690776" cy="1008103"/>
                      </a:xfrm>
                      <a:prstGeom prst="rect">
                        <a:avLst/>
                      </a:prstGeom>
                    </p:spPr>
                  </p:pic>
                </p:oleObj>
              </mc:Fallback>
            </mc:AlternateContent>
          </a:graphicData>
        </a:graphic>
      </p:graphicFrame>
    </p:spTree>
    <p:extLst>
      <p:ext uri="{BB962C8B-B14F-4D97-AF65-F5344CB8AC3E}">
        <p14:creationId xmlns:p14="http://schemas.microsoft.com/office/powerpoint/2010/main" val="24982902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980" y="0"/>
            <a:ext cx="9144000" cy="606833"/>
          </a:xfrm>
          <a:prstGeom prst="rect">
            <a:avLst/>
          </a:prstGeo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5400000" scaled="1"/>
            <a:tileRect/>
          </a:gradFill>
        </p:spPr>
        <p:txBody>
          <a:bodyPr wrap="square">
            <a:spAutoFit/>
          </a:bodyPr>
          <a:lstStyle/>
          <a:p>
            <a:pPr marL="0" marR="0" lvl="0" indent="0" algn="ctr" defTabSz="914400" rtl="0" eaLnBrk="1" fontAlgn="auto" latinLnBrk="0" hangingPunct="1">
              <a:lnSpc>
                <a:spcPct val="114000"/>
              </a:lnSpc>
              <a:spcBef>
                <a:spcPts val="0"/>
              </a:spcBef>
              <a:spcAft>
                <a:spcPts val="600"/>
              </a:spcAft>
              <a:buClrTx/>
              <a:buSzTx/>
              <a:buFontTx/>
              <a:buNone/>
              <a:tabLst>
                <a:tab pos="228600" algn="l"/>
                <a:tab pos="457200" algn="l"/>
              </a:tabLst>
              <a:defRPr/>
            </a:pPr>
            <a:r>
              <a:rPr kumimoji="0" lang="vi-VN" sz="32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NỘI DUNG</a:t>
            </a:r>
            <a:endParaRPr kumimoji="0" lang="en-US" sz="32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nvGrpSpPr>
          <p:cNvPr id="13" name="Group 30"/>
          <p:cNvGrpSpPr>
            <a:grpSpLocks/>
          </p:cNvGrpSpPr>
          <p:nvPr/>
        </p:nvGrpSpPr>
        <p:grpSpPr bwMode="auto">
          <a:xfrm>
            <a:off x="899592" y="1844824"/>
            <a:ext cx="7620000" cy="1652927"/>
            <a:chOff x="1296" y="1344"/>
            <a:chExt cx="2976" cy="432"/>
          </a:xfrm>
        </p:grpSpPr>
        <p:sp>
          <p:nvSpPr>
            <p:cNvPr id="14" name="AutoShape 5"/>
            <p:cNvSpPr>
              <a:spLocks noChangeArrowheads="1"/>
            </p:cNvSpPr>
            <p:nvPr/>
          </p:nvSpPr>
          <p:spPr bwMode="gray">
            <a:xfrm>
              <a:off x="1536" y="1419"/>
              <a:ext cx="2736" cy="288"/>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AutoShape 4"/>
            <p:cNvSpPr>
              <a:spLocks noChangeArrowheads="1"/>
            </p:cNvSpPr>
            <p:nvPr/>
          </p:nvSpPr>
          <p:spPr bwMode="gray">
            <a:xfrm>
              <a:off x="1296" y="1344"/>
              <a:ext cx="432" cy="432"/>
            </a:xfrm>
            <a:prstGeom prst="diamond">
              <a:avLst/>
            </a:prstGeom>
            <a:gradFill rotWithShape="1">
              <a:gsLst>
                <a:gs pos="0">
                  <a:srgbClr val="21B3E1">
                    <a:gamma/>
                    <a:shade val="46275"/>
                    <a:invGamma/>
                  </a:srgbClr>
                </a:gs>
                <a:gs pos="100000">
                  <a:srgbClr val="21B3E1"/>
                </a:gs>
              </a:gsLst>
              <a:lin ang="0" scaled="1"/>
            </a:gra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TIẾT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16" name="Text Box 6"/>
            <p:cNvSpPr txBox="1">
              <a:spLocks noChangeArrowheads="1"/>
            </p:cNvSpPr>
            <p:nvPr/>
          </p:nvSpPr>
          <p:spPr bwMode="gray">
            <a:xfrm>
              <a:off x="1848" y="1454"/>
              <a:ext cx="2373" cy="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14350" marR="0" lvl="0" indent="-514350" algn="l" defTabSz="914400" rtl="0" eaLnBrk="1" fontAlgn="auto" latinLnBrk="0" hangingPunct="1">
                <a:lnSpc>
                  <a:spcPct val="100000"/>
                </a:lnSpc>
                <a:spcBef>
                  <a:spcPts val="0"/>
                </a:spcBef>
                <a:spcAft>
                  <a:spcPts val="0"/>
                </a:spcAft>
                <a:buClrTx/>
                <a:buSzTx/>
                <a:buFontTx/>
                <a:buAutoNum type="romanUcPeriod"/>
                <a:tabLst/>
                <a:defRPr/>
              </a:pPr>
              <a:r>
                <a:rPr kumimoji="0" lang="vi-VN" sz="2400" b="1" i="0" u="none" strike="noStrike" kern="1200" cap="none" spc="0" normalizeH="0" baseline="0" noProof="0" dirty="0">
                  <a:ln>
                    <a:noFill/>
                  </a:ln>
                  <a:solidFill>
                    <a:srgbClr val="0000EA"/>
                  </a:solidFill>
                  <a:effectLst/>
                  <a:uLnTx/>
                  <a:uFillTx/>
                  <a:latin typeface="Arial" panose="020B0604020202020204" pitchFamily="34" charset="0"/>
                  <a:ea typeface="+mn-ea"/>
                  <a:cs typeface="Arial" panose="020B0604020202020204" pitchFamily="34" charset="0"/>
                </a:rPr>
                <a:t>MOL</a:t>
              </a:r>
            </a:p>
          </p:txBody>
        </p:sp>
        <p:sp>
          <p:nvSpPr>
            <p:cNvPr id="17" name="Text Box 7"/>
            <p:cNvSpPr txBox="1">
              <a:spLocks noChangeArrowheads="1"/>
            </p:cNvSpPr>
            <p:nvPr/>
          </p:nvSpPr>
          <p:spPr bwMode="gray">
            <a:xfrm>
              <a:off x="1466" y="1406"/>
              <a:ext cx="78" cy="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8" name="Group 31"/>
          <p:cNvGrpSpPr>
            <a:grpSpLocks/>
          </p:cNvGrpSpPr>
          <p:nvPr/>
        </p:nvGrpSpPr>
        <p:grpSpPr bwMode="auto">
          <a:xfrm>
            <a:off x="899592" y="3933056"/>
            <a:ext cx="7620000" cy="1779556"/>
            <a:chOff x="971" y="1748"/>
            <a:chExt cx="3031" cy="1069"/>
          </a:xfrm>
        </p:grpSpPr>
        <p:sp>
          <p:nvSpPr>
            <p:cNvPr id="21" name="AutoShape 10"/>
            <p:cNvSpPr>
              <a:spLocks noChangeArrowheads="1"/>
            </p:cNvSpPr>
            <p:nvPr/>
          </p:nvSpPr>
          <p:spPr bwMode="gray">
            <a:xfrm>
              <a:off x="1266" y="1872"/>
              <a:ext cx="2736" cy="771"/>
            </a:xfrm>
            <a:prstGeom prst="roundRect">
              <a:avLst>
                <a:gd name="adj" fmla="val 16667"/>
              </a:avLst>
            </a:prstGeom>
            <a:gradFill rotWithShape="1">
              <a:gsLst>
                <a:gs pos="0">
                  <a:srgbClr val="99CC00">
                    <a:gamma/>
                    <a:tint val="21176"/>
                    <a:invGamma/>
                  </a:srgbClr>
                </a:gs>
                <a:gs pos="100000">
                  <a:srgbClr val="99CC00"/>
                </a:gs>
              </a:gsLst>
              <a:lin ang="0" scaled="1"/>
            </a:gra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algn="ctr" eaLnBrk="0" fontAlgn="base" hangingPunct="0">
                <a:spcBef>
                  <a:spcPct val="0"/>
                </a:spcBef>
                <a:spcAft>
                  <a:spcPct val="0"/>
                </a:spcAft>
                <a:defRPr/>
              </a:pPr>
              <a:r>
                <a:rPr kumimoji="0" lang="vi-VN" sz="2400" b="1" i="0" u="none" strike="noStrike" kern="1200" cap="none" spc="0" normalizeH="0" baseline="0" noProof="0" dirty="0">
                  <a:ln>
                    <a:noFill/>
                  </a:ln>
                  <a:solidFill>
                    <a:srgbClr val="0000EA"/>
                  </a:solidFill>
                  <a:effectLst/>
                  <a:uLnTx/>
                  <a:uFillTx/>
                  <a:latin typeface="Arial" panose="020B0604020202020204" pitchFamily="34" charset="0"/>
                  <a:ea typeface="+mn-ea"/>
                  <a:cs typeface="Arial" panose="020B0604020202020204" pitchFamily="34" charset="0"/>
                </a:rPr>
                <a:t>II. TỈ KHỐI CHẤT KHÍ – LUYỆN TẬP</a:t>
              </a:r>
            </a:p>
          </p:txBody>
        </p:sp>
        <p:sp>
          <p:nvSpPr>
            <p:cNvPr id="22" name="AutoShape 11"/>
            <p:cNvSpPr>
              <a:spLocks noChangeArrowheads="1"/>
            </p:cNvSpPr>
            <p:nvPr/>
          </p:nvSpPr>
          <p:spPr bwMode="gray">
            <a:xfrm>
              <a:off x="971" y="1748"/>
              <a:ext cx="432" cy="1069"/>
            </a:xfrm>
            <a:prstGeom prst="diamond">
              <a:avLst/>
            </a:prstGeom>
            <a:gradFill rotWithShape="1">
              <a:gsLst>
                <a:gs pos="0">
                  <a:srgbClr val="99CC00">
                    <a:gamma/>
                    <a:shade val="46275"/>
                    <a:invGamma/>
                  </a:srgbClr>
                </a:gs>
                <a:gs pos="100000">
                  <a:srgbClr val="99CC00"/>
                </a:gs>
              </a:gsLst>
              <a:lin ang="0" scaled="1"/>
            </a:gra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TIẾT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a:t>
              </a:r>
              <a:endParaRPr kumimoji="0" lang="en-US"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Text Box 12"/>
            <p:cNvSpPr txBox="1">
              <a:spLocks noChangeArrowheads="1"/>
            </p:cNvSpPr>
            <p:nvPr/>
          </p:nvSpPr>
          <p:spPr bwMode="gray">
            <a:xfrm>
              <a:off x="1460" y="1888"/>
              <a:ext cx="2496"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Text Box 13"/>
            <p:cNvSpPr txBox="1">
              <a:spLocks noChangeArrowheads="1"/>
            </p:cNvSpPr>
            <p:nvPr/>
          </p:nvSpPr>
          <p:spPr bwMode="gray">
            <a:xfrm>
              <a:off x="1196" y="1859"/>
              <a:ext cx="77"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7811754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9552" y="1582340"/>
            <a:ext cx="8136904" cy="577850"/>
          </a:xfrm>
          <a:prstGeom prst="rect">
            <a:avLst/>
          </a:prstGeom>
        </p:spPr>
        <p:txBody>
          <a:bodyPr wrap="square">
            <a:spAutoFit/>
          </a:bodyPr>
          <a:lstStyle/>
          <a:p>
            <a:pPr algn="ctr">
              <a:lnSpc>
                <a:spcPct val="150000"/>
              </a:lnSpc>
            </a:pPr>
            <a:r>
              <a:rPr lang="vi-VN" sz="2400" dirty="0"/>
              <a:t> </a:t>
            </a:r>
          </a:p>
        </p:txBody>
      </p:sp>
      <p:sp>
        <p:nvSpPr>
          <p:cNvPr id="7" name="TextBox 6"/>
          <p:cNvSpPr txBox="1"/>
          <p:nvPr/>
        </p:nvSpPr>
        <p:spPr>
          <a:xfrm>
            <a:off x="32375" y="0"/>
            <a:ext cx="9151257" cy="830997"/>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2400" b="1" i="0" u="none" strike="noStrike" kern="1200" cap="none" spc="0" normalizeH="0" baseline="0" noProof="0" dirty="0">
                <a:ln>
                  <a:noFill/>
                </a:ln>
                <a:solidFill>
                  <a:prstClr val="white"/>
                </a:solidFill>
                <a:effectLst/>
                <a:uLnTx/>
                <a:uFillTx/>
                <a:latin typeface="Arial" panose="020B0604020202020204" pitchFamily="34" charset="0"/>
              </a:rPr>
              <a:t>ĐÁP ÁN PHIẾU HỌC TẬP SỐ </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rPr>
              <a:t>2</a:t>
            </a:r>
          </a:p>
          <a:p>
            <a:pPr algn="ctr" fontAlgn="base">
              <a:spcBef>
                <a:spcPct val="0"/>
              </a:spcBef>
              <a:spcAft>
                <a:spcPct val="0"/>
              </a:spcAft>
              <a:defRPr/>
            </a:pPr>
            <a:r>
              <a:rPr lang="vi-VN" sz="2400" b="1" dirty="0"/>
              <a:t>DẠNG 2: ÁP DỤNG CÔNG THỨC CHUYỂN ĐỔI GIỮA m, n, M</a:t>
            </a:r>
            <a:endParaRPr lang="en-US" sz="2400" dirty="0"/>
          </a:p>
        </p:txBody>
      </p:sp>
      <p:sp>
        <p:nvSpPr>
          <p:cNvPr id="8" name="TextBox 7"/>
          <p:cNvSpPr txBox="1"/>
          <p:nvPr/>
        </p:nvSpPr>
        <p:spPr>
          <a:xfrm>
            <a:off x="32375" y="908720"/>
            <a:ext cx="9111625" cy="1815882"/>
          </a:xfrm>
          <a:prstGeom prst="rect">
            <a:avLst/>
          </a:prstGeom>
          <a:solidFill>
            <a:srgbClr val="0070C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en-US" sz="2800" dirty="0" err="1">
                <a:latin typeface="Arial" panose="020B0604020202020204" pitchFamily="34" charset="0"/>
                <a:cs typeface="Arial" panose="020B0604020202020204" pitchFamily="34" charset="0"/>
              </a:rPr>
              <a:t>Câu</a:t>
            </a:r>
            <a:r>
              <a:rPr lang="en-US" sz="2800" dirty="0">
                <a:latin typeface="Arial" panose="020B0604020202020204" pitchFamily="34" charset="0"/>
                <a:cs typeface="Arial" panose="020B0604020202020204" pitchFamily="34" charset="0"/>
              </a:rPr>
              <a:t> </a:t>
            </a:r>
            <a:r>
              <a:rPr lang="vi-VN" sz="2800" dirty="0">
                <a:latin typeface="Arial" panose="020B0604020202020204" pitchFamily="34" charset="0"/>
                <a:cs typeface="Arial" panose="020B0604020202020204" pitchFamily="34" charset="0"/>
              </a:rPr>
              <a:t>3</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Khối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lượng</a:t>
            </a:r>
            <a:r>
              <a:rPr lang="en-US" sz="2800" dirty="0">
                <a:latin typeface="Arial" panose="020B0604020202020204" pitchFamily="34" charset="0"/>
                <a:cs typeface="Arial" panose="020B0604020202020204" pitchFamily="34" charset="0"/>
              </a:rPr>
              <a:t> mol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X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M = m: n = 23,4 : 0,4 = 58,5 (g/mol)</a:t>
            </a:r>
          </a:p>
          <a:p>
            <a:r>
              <a:rPr lang="en-US" sz="2800" dirty="0" err="1">
                <a:latin typeface="Arial" panose="020B0604020202020204" pitchFamily="34" charset="0"/>
                <a:cs typeface="Arial" panose="020B0604020202020204" pitchFamily="34" charset="0"/>
              </a:rPr>
              <a:t>Câu</a:t>
            </a:r>
            <a:r>
              <a:rPr lang="en-US" sz="2800" dirty="0">
                <a:latin typeface="Arial" panose="020B0604020202020204" pitchFamily="34" charset="0"/>
                <a:cs typeface="Arial" panose="020B0604020202020204" pitchFamily="34" charset="0"/>
              </a:rPr>
              <a:t> </a:t>
            </a:r>
            <a:r>
              <a:rPr lang="vi-VN" sz="2800" dirty="0">
                <a:latin typeface="Arial" panose="020B0604020202020204" pitchFamily="34" charset="0"/>
                <a:cs typeface="Arial" panose="020B0604020202020204" pitchFamily="34" charset="0"/>
              </a:rPr>
              <a:t>4</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Điền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thông</a:t>
            </a:r>
            <a:r>
              <a:rPr lang="en-US" sz="2800" dirty="0">
                <a:latin typeface="Arial" panose="020B0604020202020204" pitchFamily="34" charset="0"/>
                <a:cs typeface="Arial" panose="020B0604020202020204" pitchFamily="34" charset="0"/>
              </a:rPr>
              <a:t> tin </a:t>
            </a:r>
            <a:r>
              <a:rPr lang="en-US" sz="2800" dirty="0" err="1">
                <a:latin typeface="Arial" panose="020B0604020202020204" pitchFamily="34" charset="0"/>
                <a:cs typeface="Arial" panose="020B0604020202020204" pitchFamily="34" charset="0"/>
              </a:rPr>
              <a:t>còn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thiếu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bảng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sau</a:t>
            </a:r>
            <a:r>
              <a:rPr lang="en-US" sz="2800" dirty="0">
                <a:latin typeface="Arial" panose="020B0604020202020204" pitchFamily="34" charset="0"/>
                <a:cs typeface="Arial" panose="020B0604020202020204" pitchFamily="34" charset="0"/>
              </a:rPr>
              <a:t>:</a:t>
            </a:r>
          </a:p>
          <a:p>
            <a:pPr>
              <a:defRPr/>
            </a:pPr>
            <a:endParaRPr lang="vi-VN" sz="2800" b="1" dirty="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9C2D44BB-A53B-6030-9FA7-7423FFCA18F3}"/>
              </a:ext>
            </a:extLst>
          </p:cNvPr>
          <p:cNvGraphicFramePr>
            <a:graphicFrameLocks noGrp="1"/>
          </p:cNvGraphicFramePr>
          <p:nvPr>
            <p:extLst>
              <p:ext uri="{D42A27DB-BD31-4B8C-83A1-F6EECF244321}">
                <p14:modId xmlns:p14="http://schemas.microsoft.com/office/powerpoint/2010/main" val="163097788"/>
              </p:ext>
            </p:extLst>
          </p:nvPr>
        </p:nvGraphicFramePr>
        <p:xfrm>
          <a:off x="32376" y="2780928"/>
          <a:ext cx="9111625" cy="3384376"/>
        </p:xfrm>
        <a:graphic>
          <a:graphicData uri="http://schemas.openxmlformats.org/drawingml/2006/table">
            <a:tbl>
              <a:tblPr firstRow="1" firstCol="1" bandRow="1"/>
              <a:tblGrid>
                <a:gridCol w="1822325">
                  <a:extLst>
                    <a:ext uri="{9D8B030D-6E8A-4147-A177-3AD203B41FA5}">
                      <a16:colId xmlns:a16="http://schemas.microsoft.com/office/drawing/2014/main" val="545280787"/>
                    </a:ext>
                  </a:extLst>
                </a:gridCol>
                <a:gridCol w="1822325">
                  <a:extLst>
                    <a:ext uri="{9D8B030D-6E8A-4147-A177-3AD203B41FA5}">
                      <a16:colId xmlns:a16="http://schemas.microsoft.com/office/drawing/2014/main" val="1016732264"/>
                    </a:ext>
                  </a:extLst>
                </a:gridCol>
                <a:gridCol w="1822325">
                  <a:extLst>
                    <a:ext uri="{9D8B030D-6E8A-4147-A177-3AD203B41FA5}">
                      <a16:colId xmlns:a16="http://schemas.microsoft.com/office/drawing/2014/main" val="2270195945"/>
                    </a:ext>
                  </a:extLst>
                </a:gridCol>
                <a:gridCol w="1822325">
                  <a:extLst>
                    <a:ext uri="{9D8B030D-6E8A-4147-A177-3AD203B41FA5}">
                      <a16:colId xmlns:a16="http://schemas.microsoft.com/office/drawing/2014/main" val="2590987076"/>
                    </a:ext>
                  </a:extLst>
                </a:gridCol>
                <a:gridCol w="1822325">
                  <a:extLst>
                    <a:ext uri="{9D8B030D-6E8A-4147-A177-3AD203B41FA5}">
                      <a16:colId xmlns:a16="http://schemas.microsoft.com/office/drawing/2014/main" val="2563123077"/>
                    </a:ext>
                  </a:extLst>
                </a:gridCol>
              </a:tblGrid>
              <a:tr h="1163713">
                <a:tc>
                  <a:txBody>
                    <a:bodyPr/>
                    <a:lstStyle/>
                    <a:p>
                      <a:pPr algn="l">
                        <a:lnSpc>
                          <a:spcPct val="100000"/>
                        </a:lnSpc>
                        <a:spcAft>
                          <a:spcPts val="800"/>
                        </a:spcAft>
                      </a:pPr>
                      <a:r>
                        <a:rPr lang="en-US" sz="22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Chất</a:t>
                      </a:r>
                      <a:endPar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a:lnSpc>
                          <a:spcPct val="100000"/>
                        </a:lnSpc>
                        <a:spcAft>
                          <a:spcPts val="800"/>
                        </a:spcAft>
                      </a:pPr>
                      <a:r>
                        <a:rPr lang="en-US" sz="22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Khối</a:t>
                      </a:r>
                      <a:r>
                        <a:rPr lang="en-US" sz="2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2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lượng</a:t>
                      </a:r>
                      <a:r>
                        <a:rPr lang="en-US" sz="2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2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phân</a:t>
                      </a:r>
                      <a:r>
                        <a:rPr lang="en-US" sz="2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2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tử</a:t>
                      </a:r>
                      <a:r>
                        <a:rPr lang="en-US" sz="2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(amu)</a:t>
                      </a:r>
                      <a:endPar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a:lnSpc>
                          <a:spcPct val="100000"/>
                        </a:lnSpc>
                        <a:spcAft>
                          <a:spcPts val="800"/>
                        </a:spcAft>
                      </a:pPr>
                      <a:r>
                        <a:rPr lang="en-US" sz="22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Khối</a:t>
                      </a:r>
                      <a:r>
                        <a:rPr lang="en-US" sz="2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2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lượng</a:t>
                      </a:r>
                      <a:r>
                        <a:rPr lang="en-US" sz="2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mol ( g/mol) M</a:t>
                      </a:r>
                      <a:endPar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a:lnSpc>
                          <a:spcPct val="100000"/>
                        </a:lnSpc>
                        <a:spcAft>
                          <a:spcPts val="800"/>
                        </a:spcAft>
                      </a:pPr>
                      <a:r>
                        <a:rPr lang="en-US" sz="2200" b="1">
                          <a:solidFill>
                            <a:schemeClr val="bg1"/>
                          </a:solidFill>
                          <a:effectLst/>
                          <a:latin typeface="Arial" panose="020B0604020202020204" pitchFamily="34" charset="0"/>
                          <a:ea typeface="Calibri" panose="020F0502020204030204" pitchFamily="34" charset="0"/>
                          <a:cs typeface="Arial" panose="020B0604020202020204" pitchFamily="34" charset="0"/>
                        </a:rPr>
                        <a:t>Số mol (mol)</a:t>
                      </a:r>
                      <a:endParaRPr lang="en-US" sz="22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800"/>
                        </a:spcAft>
                      </a:pPr>
                      <a:r>
                        <a:rPr lang="en-US" sz="2200" b="1">
                          <a:solidFill>
                            <a:schemeClr val="bg1"/>
                          </a:solidFill>
                          <a:effectLst/>
                          <a:latin typeface="Arial" panose="020B0604020202020204" pitchFamily="34" charset="0"/>
                          <a:ea typeface="Calibri" panose="020F0502020204030204" pitchFamily="34" charset="0"/>
                          <a:cs typeface="Arial" panose="020B0604020202020204" pitchFamily="34" charset="0"/>
                        </a:rPr>
                        <a:t>n= …………</a:t>
                      </a:r>
                      <a:endParaRPr lang="en-US" sz="22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a:lnSpc>
                          <a:spcPct val="100000"/>
                        </a:lnSpc>
                        <a:spcAft>
                          <a:spcPts val="800"/>
                        </a:spcAft>
                      </a:pPr>
                      <a:r>
                        <a:rPr lang="en-US" sz="22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Khối</a:t>
                      </a:r>
                      <a:r>
                        <a:rPr lang="en-US" sz="2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2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lượng</a:t>
                      </a:r>
                      <a:r>
                        <a:rPr lang="en-US" sz="2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(g)</a:t>
                      </a:r>
                      <a:endPar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800"/>
                        </a:spcAft>
                      </a:pPr>
                      <a:r>
                        <a:rPr lang="en-US" sz="2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m =………</a:t>
                      </a:r>
                      <a:endPar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177782436"/>
                  </a:ext>
                </a:extLst>
              </a:tr>
              <a:tr h="1163713">
                <a:tc>
                  <a:txBody>
                    <a:bodyPr/>
                    <a:lstStyle/>
                    <a:p>
                      <a:pPr algn="l">
                        <a:lnSpc>
                          <a:spcPct val="100000"/>
                        </a:lnSpc>
                        <a:spcAft>
                          <a:spcPts val="800"/>
                        </a:spcAft>
                      </a:pPr>
                      <a:r>
                        <a:rPr lang="en-US" sz="2200" b="1" dirty="0">
                          <a:effectLst/>
                          <a:latin typeface="Arial" panose="020B0604020202020204" pitchFamily="34" charset="0"/>
                          <a:ea typeface="Calibri" panose="020F0502020204030204" pitchFamily="34" charset="0"/>
                          <a:cs typeface="Arial" panose="020B0604020202020204" pitchFamily="34" charset="0"/>
                        </a:rPr>
                        <a:t>CaCO</a:t>
                      </a:r>
                      <a:r>
                        <a:rPr lang="en-US" sz="2200" b="1" baseline="-25000" dirty="0">
                          <a:effectLst/>
                          <a:latin typeface="Arial" panose="020B0604020202020204" pitchFamily="34" charset="0"/>
                          <a:ea typeface="Calibri" panose="020F0502020204030204" pitchFamily="34" charset="0"/>
                          <a:cs typeface="Arial" panose="020B0604020202020204" pitchFamily="34" charset="0"/>
                        </a:rPr>
                        <a:t>3</a:t>
                      </a: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800"/>
                        </a:spcAft>
                      </a:pPr>
                      <a:r>
                        <a:rPr lang="en-US" sz="2200" b="1" dirty="0">
                          <a:effectLst/>
                          <a:latin typeface="Arial" panose="020B0604020202020204" pitchFamily="34" charset="0"/>
                          <a:ea typeface="Calibri" panose="020F0502020204030204" pitchFamily="34" charset="0"/>
                          <a:cs typeface="Arial" panose="020B0604020202020204" pitchFamily="34" charset="0"/>
                        </a:rPr>
                        <a:t>(Calcium carbonate)</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a:lnSpc>
                          <a:spcPct val="100000"/>
                        </a:lnSpc>
                        <a:spcAft>
                          <a:spcPts val="800"/>
                        </a:spcAft>
                      </a:pPr>
                      <a:r>
                        <a:rPr lang="vi-VN" sz="2200" b="1" dirty="0">
                          <a:effectLst/>
                          <a:latin typeface="Arial" panose="020B0604020202020204" pitchFamily="34" charset="0"/>
                          <a:ea typeface="Calibri" panose="020F0502020204030204" pitchFamily="34" charset="0"/>
                          <a:cs typeface="Arial" panose="020B0604020202020204" pitchFamily="34" charset="0"/>
                        </a:rPr>
                        <a:t> </a:t>
                      </a:r>
                      <a:r>
                        <a:rPr lang="en-US" sz="2200" b="1" dirty="0">
                          <a:effectLst/>
                          <a:latin typeface="Arial" panose="020B0604020202020204" pitchFamily="34" charset="0"/>
                          <a:ea typeface="Calibri" panose="020F0502020204030204" pitchFamily="34" charset="0"/>
                          <a:cs typeface="Arial" panose="020B0604020202020204" pitchFamily="34"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800"/>
                        </a:spcAft>
                      </a:pPr>
                      <a:r>
                        <a:rPr lang="en-US" sz="2200" b="1" dirty="0">
                          <a:effectLst/>
                          <a:latin typeface="Arial" panose="020B0604020202020204" pitchFamily="34" charset="0"/>
                          <a:ea typeface="Calibri" panose="020F0502020204030204" pitchFamily="34" charset="0"/>
                          <a:cs typeface="Arial" panose="020B0604020202020204" pitchFamily="34" charset="0"/>
                        </a:rPr>
                        <a:t>100</a:t>
                      </a:r>
                      <a:r>
                        <a:rPr lang="vi-VN" sz="2200" b="1" dirty="0">
                          <a:effectLst/>
                          <a:latin typeface="Arial" panose="020B0604020202020204" pitchFamily="34" charset="0"/>
                          <a:ea typeface="Calibri" panose="020F0502020204030204" pitchFamily="34" charset="0"/>
                          <a:cs typeface="Arial" panose="020B0604020202020204" pitchFamily="34" charset="0"/>
                        </a:rPr>
                        <a:t> </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800"/>
                        </a:spcAft>
                      </a:pPr>
                      <a:r>
                        <a:rPr lang="en-US" sz="2200" dirty="0">
                          <a:effectLst/>
                          <a:latin typeface="Arial" panose="020B0604020202020204" pitchFamily="34" charset="0"/>
                          <a:ea typeface="Calibri" panose="020F0502020204030204" pitchFamily="34" charset="0"/>
                          <a:cs typeface="Arial" panose="020B0604020202020204" pitchFamily="34" charset="0"/>
                        </a:rPr>
                        <a:t>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800"/>
                        </a:spcAft>
                      </a:pPr>
                      <a:r>
                        <a:rPr lang="vi-VN" sz="2200" dirty="0">
                          <a:effectLst/>
                          <a:latin typeface="Arial" panose="020B0604020202020204" pitchFamily="34" charset="0"/>
                          <a:ea typeface="Calibri" panose="020F0502020204030204" pitchFamily="34" charset="0"/>
                          <a:cs typeface="Arial" panose="020B0604020202020204" pitchFamily="34" charset="0"/>
                        </a:rPr>
                        <a:t> </a:t>
                      </a:r>
                      <a:r>
                        <a:rPr lang="en-US" sz="2200" b="1" dirty="0">
                          <a:effectLst/>
                          <a:latin typeface="Arial" panose="020B0604020202020204" pitchFamily="34" charset="0"/>
                          <a:ea typeface="Calibri" panose="020F0502020204030204" pitchFamily="34" charset="0"/>
                          <a:cs typeface="Arial" panose="020B0604020202020204" pitchFamily="34"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8148728"/>
                  </a:ext>
                </a:extLst>
              </a:tr>
              <a:tr h="352317">
                <a:tc>
                  <a:txBody>
                    <a:bodyPr/>
                    <a:lstStyle/>
                    <a:p>
                      <a:pPr algn="l">
                        <a:lnSpc>
                          <a:spcPct val="100000"/>
                        </a:lnSpc>
                        <a:spcAft>
                          <a:spcPts val="800"/>
                        </a:spcAft>
                      </a:pPr>
                      <a:r>
                        <a:rPr lang="en-US" sz="2200" b="1" dirty="0">
                          <a:effectLst/>
                          <a:latin typeface="Arial" panose="020B0604020202020204" pitchFamily="34" charset="0"/>
                          <a:ea typeface="Calibri" panose="020F0502020204030204" pitchFamily="34" charset="0"/>
                          <a:cs typeface="Arial" panose="020B0604020202020204" pitchFamily="34" charset="0"/>
                        </a:rPr>
                        <a:t>H</a:t>
                      </a:r>
                      <a:r>
                        <a:rPr lang="en-US" sz="2200" b="1" baseline="-25000" dirty="0">
                          <a:effectLst/>
                          <a:latin typeface="Arial" panose="020B0604020202020204" pitchFamily="34" charset="0"/>
                          <a:ea typeface="Calibri" panose="020F0502020204030204" pitchFamily="34" charset="0"/>
                          <a:cs typeface="Arial" panose="020B0604020202020204" pitchFamily="34" charset="0"/>
                        </a:rPr>
                        <a:t>2</a:t>
                      </a:r>
                      <a:r>
                        <a:rPr lang="en-US" sz="2200" b="1" dirty="0">
                          <a:effectLst/>
                          <a:latin typeface="Arial" panose="020B0604020202020204" pitchFamily="34" charset="0"/>
                          <a:ea typeface="Calibri" panose="020F0502020204030204" pitchFamily="34" charset="0"/>
                          <a:cs typeface="Arial" panose="020B0604020202020204" pitchFamily="34" charset="0"/>
                        </a:rPr>
                        <a:t>O ( </a:t>
                      </a:r>
                      <a:r>
                        <a:rPr lang="en-US" sz="2200" b="1" dirty="0" err="1">
                          <a:effectLst/>
                          <a:latin typeface="Arial" panose="020B0604020202020204" pitchFamily="34" charset="0"/>
                          <a:ea typeface="Calibri" panose="020F0502020204030204" pitchFamily="34" charset="0"/>
                          <a:cs typeface="Arial" panose="020B0604020202020204" pitchFamily="34" charset="0"/>
                        </a:rPr>
                        <a:t>nước</a:t>
                      </a:r>
                      <a:r>
                        <a:rPr lang="en-US" sz="2200" b="1" dirty="0">
                          <a:effectLst/>
                          <a:latin typeface="Arial" panose="020B0604020202020204" pitchFamily="34" charset="0"/>
                          <a:ea typeface="Calibri" panose="020F0502020204030204" pitchFamily="34" charset="0"/>
                          <a:cs typeface="Arial" panose="020B0604020202020204" pitchFamily="34" charset="0"/>
                        </a:rPr>
                        <a:t>)</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a:lnSpc>
                          <a:spcPct val="100000"/>
                        </a:lnSpc>
                        <a:spcAft>
                          <a:spcPts val="800"/>
                        </a:spcAft>
                      </a:pPr>
                      <a:r>
                        <a:rPr lang="vi-VN" sz="2200" b="1" dirty="0">
                          <a:effectLst/>
                          <a:latin typeface="Arial" panose="020B0604020202020204" pitchFamily="34" charset="0"/>
                          <a:ea typeface="Calibri" panose="020F0502020204030204" pitchFamily="34" charset="0"/>
                          <a:cs typeface="Arial" panose="020B0604020202020204" pitchFamily="34" charset="0"/>
                        </a:rPr>
                        <a:t> </a:t>
                      </a:r>
                      <a:r>
                        <a:rPr lang="en-US" sz="2200" b="1" dirty="0">
                          <a:effectLst/>
                          <a:latin typeface="Arial" panose="020B0604020202020204" pitchFamily="34" charset="0"/>
                          <a:ea typeface="Calibri" panose="020F0502020204030204" pitchFamily="34" charset="0"/>
                          <a:cs typeface="Arial" panose="020B0604020202020204" pitchFamily="34" charset="0"/>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800"/>
                        </a:spcAft>
                      </a:pPr>
                      <a:r>
                        <a:rPr lang="vi-VN" sz="2200" b="1" dirty="0">
                          <a:effectLst/>
                          <a:latin typeface="Arial" panose="020B0604020202020204" pitchFamily="34" charset="0"/>
                          <a:ea typeface="Calibri" panose="020F0502020204030204" pitchFamily="34" charset="0"/>
                          <a:cs typeface="Arial" panose="020B0604020202020204" pitchFamily="34" charset="0"/>
                        </a:rPr>
                        <a:t> </a:t>
                      </a:r>
                      <a:r>
                        <a:rPr lang="en-US" sz="2200" b="1" dirty="0">
                          <a:effectLst/>
                          <a:latin typeface="Arial" panose="020B0604020202020204" pitchFamily="34" charset="0"/>
                          <a:ea typeface="Calibri" panose="020F0502020204030204" pitchFamily="34" charset="0"/>
                          <a:cs typeface="Arial" panose="020B0604020202020204" pitchFamily="34" charset="0"/>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800"/>
                        </a:spcAft>
                      </a:pPr>
                      <a:r>
                        <a:rPr lang="vi-VN" sz="2200" dirty="0">
                          <a:effectLst/>
                          <a:latin typeface="Arial" panose="020B0604020202020204" pitchFamily="34" charset="0"/>
                          <a:ea typeface="Calibri" panose="020F0502020204030204" pitchFamily="34" charset="0"/>
                          <a:cs typeface="Arial" panose="020B0604020202020204" pitchFamily="34" charset="0"/>
                        </a:rPr>
                        <a:t> </a:t>
                      </a:r>
                      <a:r>
                        <a:rPr lang="en-US" sz="2200" b="1" dirty="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800"/>
                        </a:spcAft>
                      </a:pPr>
                      <a:r>
                        <a:rPr lang="en-US" sz="2200" dirty="0">
                          <a:effectLst/>
                          <a:latin typeface="Arial" panose="020B0604020202020204" pitchFamily="34" charset="0"/>
                          <a:ea typeface="Calibri" panose="020F0502020204030204" pitchFamily="34" charset="0"/>
                          <a:cs typeface="Arial" panose="020B0604020202020204" pitchFamily="34" charset="0"/>
                        </a:rPr>
                        <a:t>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6492318"/>
                  </a:ext>
                </a:extLst>
              </a:tr>
              <a:tr h="704633">
                <a:tc>
                  <a:txBody>
                    <a:bodyPr/>
                    <a:lstStyle/>
                    <a:p>
                      <a:pPr algn="l">
                        <a:lnSpc>
                          <a:spcPct val="100000"/>
                        </a:lnSpc>
                        <a:spcAft>
                          <a:spcPts val="800"/>
                        </a:spcAft>
                      </a:pPr>
                      <a:r>
                        <a:rPr lang="en-US" sz="2200" b="1" dirty="0">
                          <a:effectLst/>
                          <a:latin typeface="Arial" panose="020B0604020202020204" pitchFamily="34" charset="0"/>
                          <a:ea typeface="Calibri" panose="020F0502020204030204" pitchFamily="34" charset="0"/>
                          <a:cs typeface="Arial" panose="020B0604020202020204" pitchFamily="34" charset="0"/>
                        </a:rPr>
                        <a:t>CO</a:t>
                      </a:r>
                      <a:r>
                        <a:rPr lang="en-US" sz="2200" b="1" baseline="-25000" dirty="0">
                          <a:effectLst/>
                          <a:latin typeface="Arial" panose="020B0604020202020204" pitchFamily="34" charset="0"/>
                          <a:ea typeface="Calibri" panose="020F0502020204030204" pitchFamily="34" charset="0"/>
                          <a:cs typeface="Arial" panose="020B0604020202020204" pitchFamily="34" charset="0"/>
                        </a:rPr>
                        <a:t>2</a:t>
                      </a:r>
                      <a:r>
                        <a:rPr lang="en-US" sz="2200" b="1" dirty="0">
                          <a:effectLst/>
                          <a:latin typeface="Arial" panose="020B0604020202020204" pitchFamily="34" charset="0"/>
                          <a:ea typeface="Calibri" panose="020F0502020204030204" pitchFamily="34" charset="0"/>
                          <a:cs typeface="Arial" panose="020B0604020202020204" pitchFamily="34" charset="0"/>
                        </a:rPr>
                        <a:t> (Carbon dioxide)</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a:lnSpc>
                          <a:spcPct val="100000"/>
                        </a:lnSpc>
                        <a:spcAft>
                          <a:spcPts val="800"/>
                        </a:spcAft>
                      </a:pPr>
                      <a:r>
                        <a:rPr lang="vi-VN" sz="2200" b="1" dirty="0">
                          <a:effectLst/>
                          <a:latin typeface="Arial" panose="020B0604020202020204" pitchFamily="34" charset="0"/>
                          <a:ea typeface="Calibri" panose="020F0502020204030204" pitchFamily="34" charset="0"/>
                          <a:cs typeface="Arial" panose="020B0604020202020204" pitchFamily="34" charset="0"/>
                        </a:rPr>
                        <a:t> </a:t>
                      </a:r>
                      <a:r>
                        <a:rPr lang="en-US" sz="2200" b="1" dirty="0">
                          <a:effectLst/>
                          <a:latin typeface="Arial" panose="020B0604020202020204" pitchFamily="34" charset="0"/>
                          <a:ea typeface="Calibri" panose="020F0502020204030204" pitchFamily="34" charset="0"/>
                          <a:cs typeface="Arial" panose="020B0604020202020204" pitchFamily="34" charset="0"/>
                        </a:rPr>
                        <a:t>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800"/>
                        </a:spcAft>
                      </a:pPr>
                      <a:r>
                        <a:rPr lang="vi-VN" sz="2200" b="1" dirty="0">
                          <a:effectLst/>
                          <a:latin typeface="Arial" panose="020B0604020202020204" pitchFamily="34" charset="0"/>
                          <a:ea typeface="Calibri" panose="020F0502020204030204" pitchFamily="34" charset="0"/>
                          <a:cs typeface="Arial" panose="020B0604020202020204" pitchFamily="34" charset="0"/>
                        </a:rPr>
                        <a:t> </a:t>
                      </a:r>
                      <a:r>
                        <a:rPr lang="en-US" sz="2200" b="1" dirty="0">
                          <a:effectLst/>
                          <a:latin typeface="Arial" panose="020B0604020202020204" pitchFamily="34" charset="0"/>
                          <a:ea typeface="Calibri" panose="020F0502020204030204" pitchFamily="34" charset="0"/>
                          <a:cs typeface="Arial" panose="020B0604020202020204" pitchFamily="34" charset="0"/>
                        </a:rPr>
                        <a:t>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800"/>
                        </a:spcAft>
                      </a:pPr>
                      <a:r>
                        <a:rPr lang="en-US" sz="2200" dirty="0">
                          <a:effectLst/>
                          <a:latin typeface="Arial" panose="020B0604020202020204" pitchFamily="34" charset="0"/>
                          <a:ea typeface="Calibri" panose="020F0502020204030204" pitchFamily="34" charset="0"/>
                          <a:cs typeface="Arial" panose="020B0604020202020204" pitchFamily="34" charset="0"/>
                        </a:rPr>
                        <a:t>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800"/>
                        </a:spcAft>
                      </a:pPr>
                      <a:r>
                        <a:rPr lang="en-US" sz="2200" b="1" dirty="0">
                          <a:effectLst/>
                          <a:latin typeface="Arial" panose="020B0604020202020204" pitchFamily="34" charset="0"/>
                          <a:ea typeface="Calibri" panose="020F0502020204030204" pitchFamily="34" charset="0"/>
                          <a:cs typeface="Arial" panose="020B0604020202020204" pitchFamily="34" charset="0"/>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4548823"/>
                  </a:ext>
                </a:extLst>
              </a:tr>
            </a:tbl>
          </a:graphicData>
        </a:graphic>
      </p:graphicFrame>
    </p:spTree>
    <p:extLst>
      <p:ext uri="{BB962C8B-B14F-4D97-AF65-F5344CB8AC3E}">
        <p14:creationId xmlns:p14="http://schemas.microsoft.com/office/powerpoint/2010/main" val="34579056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9552" y="1582340"/>
            <a:ext cx="8136904" cy="577850"/>
          </a:xfrm>
          <a:prstGeom prst="rect">
            <a:avLst/>
          </a:prstGeom>
        </p:spPr>
        <p:txBody>
          <a:bodyPr wrap="square">
            <a:spAutoFit/>
          </a:bodyPr>
          <a:lstStyle/>
          <a:p>
            <a:pPr algn="ctr">
              <a:lnSpc>
                <a:spcPct val="150000"/>
              </a:lnSpc>
            </a:pPr>
            <a:r>
              <a:rPr lang="vi-VN" sz="2400" dirty="0"/>
              <a:t> </a:t>
            </a:r>
          </a:p>
        </p:txBody>
      </p:sp>
      <p:sp>
        <p:nvSpPr>
          <p:cNvPr id="7" name="TextBox 6"/>
          <p:cNvSpPr txBox="1"/>
          <p:nvPr/>
        </p:nvSpPr>
        <p:spPr>
          <a:xfrm>
            <a:off x="32375" y="0"/>
            <a:ext cx="9151257" cy="1384995"/>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2800" b="1" i="0" u="none" strike="noStrike" kern="1200" cap="none" spc="0" normalizeH="0" baseline="0" noProof="0" dirty="0">
                <a:ln>
                  <a:noFill/>
                </a:ln>
                <a:solidFill>
                  <a:prstClr val="white"/>
                </a:solidFill>
                <a:effectLst/>
                <a:uLnTx/>
                <a:uFillTx/>
                <a:latin typeface="Arial" panose="020B0604020202020204" pitchFamily="34" charset="0"/>
              </a:rPr>
              <a:t>ĐÁP ÁN </a:t>
            </a:r>
            <a:r>
              <a:rPr kumimoji="0" lang="en-US" sz="2800" b="1" i="0" u="none" strike="noStrike" kern="1200" cap="none" spc="0" normalizeH="0" baseline="0" noProof="0" dirty="0">
                <a:ln>
                  <a:noFill/>
                </a:ln>
                <a:solidFill>
                  <a:prstClr val="white"/>
                </a:solidFill>
                <a:effectLst/>
                <a:uLnTx/>
                <a:uFillTx/>
                <a:latin typeface="Arial" panose="020B0604020202020204" pitchFamily="34" charset="0"/>
              </a:rPr>
              <a:t>MÃNH</a:t>
            </a:r>
            <a:r>
              <a:rPr kumimoji="0" lang="en-US" sz="2800" b="1" i="0" u="none" strike="noStrike" kern="1200" cap="none" spc="0" normalizeH="0" noProof="0" dirty="0">
                <a:ln>
                  <a:noFill/>
                </a:ln>
                <a:solidFill>
                  <a:prstClr val="white"/>
                </a:solidFill>
                <a:effectLst/>
                <a:uLnTx/>
                <a:uFillTx/>
                <a:latin typeface="Arial" panose="020B0604020202020204" pitchFamily="34" charset="0"/>
              </a:rPr>
              <a:t> GHÉP TỔNG THỂ 2</a:t>
            </a:r>
          </a:p>
          <a:p>
            <a:pPr algn="ctr"/>
            <a:r>
              <a:rPr lang="vi-VN" sz="2800" b="1" dirty="0"/>
              <a:t>DẠNG 3: ÁP DỤNG CÔNG THỨC CHUYỂN ĐỔI GIỮA V, n</a:t>
            </a:r>
            <a:endParaRPr lang="en-US" sz="2800" dirty="0"/>
          </a:p>
        </p:txBody>
      </p:sp>
      <p:sp>
        <p:nvSpPr>
          <p:cNvPr id="8" name="TextBox 7"/>
          <p:cNvSpPr txBox="1"/>
          <p:nvPr/>
        </p:nvSpPr>
        <p:spPr>
          <a:xfrm>
            <a:off x="70838" y="1623231"/>
            <a:ext cx="9111625" cy="4483535"/>
          </a:xfrm>
          <a:prstGeom prst="rect">
            <a:avLst/>
          </a:prstGeom>
          <a:solidFill>
            <a:srgbClr val="0070C0"/>
          </a:solidFill>
        </p:spPr>
        <p:style>
          <a:lnRef idx="0">
            <a:schemeClr val="accent2"/>
          </a:lnRef>
          <a:fillRef idx="3">
            <a:schemeClr val="accent2"/>
          </a:fillRef>
          <a:effectRef idx="3">
            <a:schemeClr val="accent2"/>
          </a:effectRef>
          <a:fontRef idx="minor">
            <a:schemeClr val="lt1"/>
          </a:fontRef>
        </p:style>
        <p:txBody>
          <a:bodyPr wrap="square">
            <a:spAutoFit/>
          </a:bodyPr>
          <a:lstStyle/>
          <a:p>
            <a:pPr>
              <a:lnSpc>
                <a:spcPct val="120000"/>
              </a:lnSpc>
              <a:defRPr/>
            </a:pPr>
            <a:r>
              <a:rPr lang="vi-VN" sz="2400" b="1" dirty="0">
                <a:solidFill>
                  <a:srgbClr val="FF0000"/>
                </a:solidFill>
              </a:rPr>
              <a:t>Câu </a:t>
            </a:r>
            <a:r>
              <a:rPr lang="en-US" sz="2400" b="1" dirty="0">
                <a:solidFill>
                  <a:srgbClr val="FF0000"/>
                </a:solidFill>
              </a:rPr>
              <a:t>5</a:t>
            </a:r>
            <a:r>
              <a:rPr lang="vi-VN" sz="2400" b="1" dirty="0">
                <a:solidFill>
                  <a:srgbClr val="FF0000"/>
                </a:solidFill>
              </a:rPr>
              <a:t>: </a:t>
            </a:r>
            <a:r>
              <a:rPr lang="en-US" sz="2400" b="1" dirty="0">
                <a:solidFill>
                  <a:srgbClr val="FF0000"/>
                </a:solidFill>
              </a:rPr>
              <a:t> </a:t>
            </a:r>
            <a:r>
              <a:rPr lang="vi-VN" sz="2400" b="1" dirty="0"/>
              <a:t>Câu 5: Ở 25</a:t>
            </a:r>
            <a:r>
              <a:rPr lang="vi-VN" sz="2400" b="1" baseline="30000" dirty="0"/>
              <a:t>o</a:t>
            </a:r>
            <a:r>
              <a:rPr lang="vi-VN" sz="2400" b="1" dirty="0"/>
              <a:t>C và 1 bar, 1,5 mol khí chiếm thể tích là V = 1,5 .</a:t>
            </a:r>
            <a:r>
              <a:rPr lang="en-US" sz="2400" b="1" dirty="0"/>
              <a:t> </a:t>
            </a:r>
            <a:r>
              <a:rPr lang="vi-VN" sz="2400" b="1" dirty="0"/>
              <a:t>24,79 = 37,185 (L) </a:t>
            </a:r>
          </a:p>
          <a:p>
            <a:pPr>
              <a:lnSpc>
                <a:spcPct val="120000"/>
              </a:lnSpc>
              <a:defRPr/>
            </a:pPr>
            <a:r>
              <a:rPr lang="vi-VN" sz="2400" b="1" dirty="0">
                <a:solidFill>
                  <a:srgbClr val="FF0000"/>
                </a:solidFill>
              </a:rPr>
              <a:t>Câu 6: </a:t>
            </a:r>
            <a:r>
              <a:rPr lang="vi-VN" sz="2400" b="1" dirty="0"/>
              <a:t>thể tích của hỗn hợp khí oxygen và khí nitrogen là:</a:t>
            </a:r>
          </a:p>
          <a:p>
            <a:pPr>
              <a:lnSpc>
                <a:spcPct val="120000"/>
              </a:lnSpc>
              <a:defRPr/>
            </a:pPr>
            <a:r>
              <a:rPr lang="vi-VN" sz="2400" b="1" dirty="0"/>
              <a:t>V </a:t>
            </a:r>
            <a:r>
              <a:rPr lang="vi-VN" sz="2400" b="1" baseline="-25000" dirty="0"/>
              <a:t>hh</a:t>
            </a:r>
            <a:r>
              <a:rPr lang="vi-VN" sz="2400" b="1" dirty="0"/>
              <a:t> = V</a:t>
            </a:r>
            <a:r>
              <a:rPr lang="vi-VN" sz="2400" b="1" baseline="-25000" dirty="0"/>
              <a:t>O2</a:t>
            </a:r>
            <a:r>
              <a:rPr lang="vi-VN" sz="2400" b="1" dirty="0"/>
              <a:t> + V</a:t>
            </a:r>
            <a:r>
              <a:rPr lang="vi-VN" sz="2400" b="1" baseline="-25000" dirty="0"/>
              <a:t>N2</a:t>
            </a:r>
            <a:r>
              <a:rPr lang="vi-VN" sz="2400" b="1" dirty="0"/>
              <a:t>  = 1.24,79 + 4. 24,79 = 123,79 (L)</a:t>
            </a:r>
          </a:p>
          <a:p>
            <a:pPr>
              <a:lnSpc>
                <a:spcPct val="120000"/>
              </a:lnSpc>
              <a:defRPr/>
            </a:pPr>
            <a:r>
              <a:rPr lang="vi-VN" sz="2400" b="1" dirty="0">
                <a:solidFill>
                  <a:srgbClr val="FF0000"/>
                </a:solidFill>
              </a:rPr>
              <a:t>Câu 7: </a:t>
            </a:r>
            <a:r>
              <a:rPr lang="vi-VN" sz="2400" b="1" dirty="0"/>
              <a:t>Đổi 500 mililít = 0,5 lít.</a:t>
            </a:r>
          </a:p>
          <a:p>
            <a:pPr>
              <a:lnSpc>
                <a:spcPct val="120000"/>
              </a:lnSpc>
              <a:defRPr/>
            </a:pPr>
            <a:r>
              <a:rPr lang="vi-VN" sz="2400" b="1" dirty="0"/>
              <a:t>Số mol khí chứa trong bình có thể tích 0,5 lít ở điều kiện chuẩn là:</a:t>
            </a:r>
          </a:p>
          <a:p>
            <a:pPr>
              <a:lnSpc>
                <a:spcPct val="120000"/>
              </a:lnSpc>
              <a:defRPr/>
            </a:pPr>
            <a:r>
              <a:rPr lang="vi-VN" sz="2400" b="1" dirty="0"/>
              <a:t>Áp dụng công thức: V = n × 24,79</a:t>
            </a:r>
          </a:p>
          <a:p>
            <a:pPr>
              <a:lnSpc>
                <a:spcPct val="120000"/>
              </a:lnSpc>
              <a:defRPr/>
            </a:pPr>
            <a:r>
              <a:rPr lang="vi-VN" sz="2400" b="1" dirty="0"/>
              <a:t>⇒n</a:t>
            </a:r>
            <a:r>
              <a:rPr lang="en-US" sz="2400" b="1" dirty="0"/>
              <a:t> </a:t>
            </a:r>
            <a:r>
              <a:rPr lang="vi-VN" sz="2400" b="1" dirty="0"/>
              <a:t>=</a:t>
            </a:r>
            <a:r>
              <a:rPr lang="en-US" sz="2400" b="1" dirty="0"/>
              <a:t> </a:t>
            </a:r>
            <a:r>
              <a:rPr lang="vi-VN" sz="2400" b="1" dirty="0"/>
              <a:t>V</a:t>
            </a:r>
            <a:r>
              <a:rPr lang="en-US" sz="2400" b="1" dirty="0"/>
              <a:t> </a:t>
            </a:r>
            <a:r>
              <a:rPr lang="vi-VN" sz="2400" b="1" dirty="0"/>
              <a:t>/</a:t>
            </a:r>
            <a:r>
              <a:rPr lang="en-US" sz="2400" b="1" dirty="0"/>
              <a:t> </a:t>
            </a:r>
            <a:r>
              <a:rPr lang="vi-VN" sz="2400" b="1" dirty="0"/>
              <a:t>24,79</a:t>
            </a:r>
            <a:r>
              <a:rPr lang="en-US" sz="2400" b="1" dirty="0"/>
              <a:t> </a:t>
            </a:r>
            <a:r>
              <a:rPr lang="vi-VN" sz="2400" b="1" dirty="0"/>
              <a:t>=</a:t>
            </a:r>
            <a:r>
              <a:rPr lang="en-US" sz="2400" b="1" dirty="0"/>
              <a:t> </a:t>
            </a:r>
            <a:r>
              <a:rPr lang="vi-VN" sz="2400" b="1" dirty="0"/>
              <a:t>0,5</a:t>
            </a:r>
            <a:r>
              <a:rPr lang="en-US" sz="2400" b="1" dirty="0"/>
              <a:t> </a:t>
            </a:r>
            <a:r>
              <a:rPr lang="vi-VN" sz="2400" b="1" dirty="0"/>
              <a:t>/</a:t>
            </a:r>
            <a:r>
              <a:rPr lang="en-US" sz="2400" b="1" dirty="0"/>
              <a:t> </a:t>
            </a:r>
            <a:r>
              <a:rPr lang="vi-VN" sz="2400" b="1" dirty="0"/>
              <a:t>24,79</a:t>
            </a:r>
            <a:r>
              <a:rPr lang="en-US" sz="2400" b="1" dirty="0"/>
              <a:t> </a:t>
            </a:r>
            <a:r>
              <a:rPr lang="vi-VN" sz="2400" b="1" dirty="0"/>
              <a:t>≈</a:t>
            </a:r>
            <a:r>
              <a:rPr lang="en-US" sz="2400" b="1" dirty="0"/>
              <a:t> </a:t>
            </a:r>
            <a:r>
              <a:rPr lang="vi-VN" sz="2400" b="1" dirty="0"/>
              <a:t>0,02</a:t>
            </a:r>
            <a:r>
              <a:rPr lang="en-US" sz="2400" b="1" dirty="0"/>
              <a:t> </a:t>
            </a:r>
            <a:r>
              <a:rPr lang="vi-VN" sz="2400" b="1" dirty="0"/>
              <a:t>(mol).</a:t>
            </a:r>
          </a:p>
          <a:p>
            <a:pPr>
              <a:lnSpc>
                <a:spcPct val="120000"/>
              </a:lnSpc>
              <a:defRPr/>
            </a:pPr>
            <a:endParaRPr lang="vi-VN" sz="2400" b="1" dirty="0"/>
          </a:p>
        </p:txBody>
      </p:sp>
      <p:sp>
        <p:nvSpPr>
          <p:cNvPr id="3" name="Rectangle 2">
            <a:extLst>
              <a:ext uri="{FF2B5EF4-FFF2-40B4-BE49-F238E27FC236}">
                <a16:creationId xmlns:a16="http://schemas.microsoft.com/office/drawing/2014/main" id="{6F080D6B-3D25-42B9-BDE6-F94CAAC109A0}"/>
              </a:ext>
            </a:extLst>
          </p:cNvPr>
          <p:cNvSpPr>
            <a:spLocks noChangeArrowheads="1"/>
          </p:cNvSpPr>
          <p:nvPr/>
        </p:nvSpPr>
        <p:spPr bwMode="auto">
          <a:xfrm>
            <a:off x="1835696" y="56376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399260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1374775" y="5381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AutoShape 4"/>
          <p:cNvSpPr>
            <a:spLocks noChangeArrowheads="1"/>
          </p:cNvSpPr>
          <p:nvPr/>
        </p:nvSpPr>
        <p:spPr bwMode="ltGray">
          <a:xfrm rot="5400000">
            <a:off x="-2466976" y="144303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4" name="Rectangle 53"/>
          <p:cNvSpPr/>
          <p:nvPr/>
        </p:nvSpPr>
        <p:spPr>
          <a:xfrm>
            <a:off x="2562585" y="443210"/>
            <a:ext cx="3877985"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1430"/>
                <a:solidFill>
                  <a:srgbClr val="0070C0"/>
                </a:solidFill>
                <a:effectLst>
                  <a:outerShdw blurRad="50800" dist="39000" dir="5460000" algn="tl">
                    <a:srgbClr val="000000">
                      <a:alpha val="38000"/>
                    </a:srgbClr>
                  </a:outerShdw>
                </a:effectLst>
                <a:uLnTx/>
                <a:uFillTx/>
                <a:latin typeface="Arial" charset="0"/>
                <a:ea typeface="+mn-ea"/>
                <a:cs typeface="+mn-cs"/>
              </a:rPr>
              <a:t>VẬN</a:t>
            </a:r>
            <a:r>
              <a:rPr kumimoji="0" lang="vi-VN" sz="5400" b="1" i="0" u="none" strike="noStrike" kern="1200" cap="none" spc="0" normalizeH="0" baseline="0" noProof="0" dirty="0">
                <a:ln w="11430"/>
                <a:solidFill>
                  <a:srgbClr val="0070C0"/>
                </a:solidFill>
                <a:effectLst>
                  <a:outerShdw blurRad="50800" dist="39000" dir="5460000" algn="tl">
                    <a:srgbClr val="000000">
                      <a:alpha val="38000"/>
                    </a:srgbClr>
                  </a:outerShdw>
                </a:effectLst>
                <a:uLnTx/>
                <a:uFillTx/>
                <a:latin typeface="Arial" charset="0"/>
                <a:ea typeface="+mn-ea"/>
                <a:cs typeface="+mn-cs"/>
              </a:rPr>
              <a:t> </a:t>
            </a:r>
            <a:r>
              <a:rPr kumimoji="0" lang="en-US" sz="54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Arial" charset="0"/>
                <a:ea typeface="+mn-ea"/>
                <a:cs typeface="+mn-cs"/>
              </a:rPr>
              <a:t>DỤNG</a:t>
            </a:r>
            <a:endParaRPr kumimoji="0" lang="en-US" sz="5400" b="1" i="0" u="none" strike="noStrike" kern="1200" cap="none" spc="0" normalizeH="0" baseline="0" noProof="0" dirty="0">
              <a:ln w="11430"/>
              <a:solidFill>
                <a:srgbClr val="B8005C"/>
              </a:solidFill>
              <a:effectLst>
                <a:outerShdw blurRad="50800" dist="39000" dir="5460000" algn="tl">
                  <a:srgbClr val="000000">
                    <a:alpha val="38000"/>
                  </a:srgbClr>
                </a:outerShdw>
              </a:effectLst>
              <a:uLnTx/>
              <a:uFillTx/>
              <a:latin typeface="Arial" charset="0"/>
              <a:ea typeface="+mn-ea"/>
              <a:cs typeface="+mn-cs"/>
            </a:endParaRPr>
          </a:p>
        </p:txBody>
      </p:sp>
      <p:pic>
        <p:nvPicPr>
          <p:cNvPr id="32778" name="Picture 13" descr="bell"/>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6909222" y="5368188"/>
            <a:ext cx="1219200" cy="1285875"/>
          </a:xfrm>
        </p:spPr>
      </p:pic>
      <p:pic>
        <p:nvPicPr>
          <p:cNvPr id="32779" name="Picture 13" descr="bel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794823">
            <a:off x="7646502" y="5330762"/>
            <a:ext cx="1219200"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loud 3">
            <a:extLst>
              <a:ext uri="{FF2B5EF4-FFF2-40B4-BE49-F238E27FC236}">
                <a16:creationId xmlns:a16="http://schemas.microsoft.com/office/drawing/2014/main" id="{8BC10B13-A030-6D54-B681-EB23B99DAABB}"/>
              </a:ext>
            </a:extLst>
          </p:cNvPr>
          <p:cNvSpPr/>
          <p:nvPr/>
        </p:nvSpPr>
        <p:spPr>
          <a:xfrm>
            <a:off x="-54770" y="1399689"/>
            <a:ext cx="8925822" cy="481684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altLang="en-US" sz="1800" b="0" i="0" u="sng"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HOẠT ĐỘNG NHÓM HOÀN THÀNH BÀI TẬP 2/ SGK/19</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Sau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đó</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em</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hãy</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ghi</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kết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quả</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luận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bảng phụ giáo viên đã chuẩn bị sẵn.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Thời gian hoạt động nhóm: </a:t>
            </a:r>
            <a:r>
              <a:rPr kumimoji="0" lang="en-US" sz="2400" b="1" i="0" u="none" strike="noStrike" kern="1200" cap="none" spc="0" normalizeH="0" baseline="0" noProof="0" dirty="0">
                <a:ln>
                  <a:noFill/>
                </a:ln>
                <a:solidFill>
                  <a:srgbClr val="0000B4"/>
                </a:solidFill>
                <a:effectLst/>
                <a:uLnTx/>
                <a:uFillTx/>
                <a:latin typeface="Arial" panose="020B0604020202020204" pitchFamily="34" charset="0"/>
                <a:ea typeface="+mn-ea"/>
                <a:cs typeface="Arial" panose="020B0604020202020204" pitchFamily="34" charset="0"/>
              </a:rPr>
              <a:t>5</a:t>
            </a:r>
            <a:r>
              <a:rPr kumimoji="0" lang="vi-VN" sz="2400" b="1" i="0" u="none" strike="noStrike" kern="1200" cap="none" spc="0" normalizeH="0" baseline="0" noProof="0" dirty="0">
                <a:ln>
                  <a:noFill/>
                </a:ln>
                <a:solidFill>
                  <a:srgbClr val="0000B4"/>
                </a:solidFill>
                <a:effectLst/>
                <a:uLnTx/>
                <a:uFillTx/>
                <a:latin typeface="Arial" panose="020B0604020202020204" pitchFamily="34" charset="0"/>
                <a:ea typeface="+mn-ea"/>
                <a:cs typeface="Arial" panose="020B0604020202020204" pitchFamily="34" charset="0"/>
              </a:rPr>
              <a:t> phút</a:t>
            </a:r>
            <a:endParaRPr kumimoji="0" lang="en-US" sz="2400" b="1" i="0" u="none" strike="noStrike" kern="1200" cap="none" spc="0" normalizeH="0" baseline="0" noProof="0" dirty="0">
              <a:ln>
                <a:noFill/>
              </a:ln>
              <a:solidFill>
                <a:srgbClr val="0000B4"/>
              </a:solidFill>
              <a:effectLst/>
              <a:uLnTx/>
              <a:uFillTx/>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Trong 5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phút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nhóm</a:t>
            </a: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nào</a:t>
            </a: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điền</a:t>
            </a: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xong</a:t>
            </a: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và</a:t>
            </a: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treo</a:t>
            </a: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được</a:t>
            </a: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kết</a:t>
            </a: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quả</a:t>
            </a: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lên</a:t>
            </a: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bảng</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đúng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sẽ</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giành</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chiến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thắng</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816153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744853" y="335080"/>
            <a:ext cx="7043698" cy="484748"/>
          </a:xfrm>
          <a:prstGeom prst="rect">
            <a:avLst/>
          </a:prstGeom>
        </p:spPr>
        <p:txBody>
          <a:bodyPr wrap="square">
            <a:spAutoFit/>
          </a:bodyPr>
          <a:lstStyle/>
          <a:p>
            <a:pPr marL="137160" defTabSz="685800">
              <a:spcBef>
                <a:spcPct val="0"/>
              </a:spcBef>
              <a:buClr>
                <a:srgbClr val="F79646">
                  <a:lumMod val="75000"/>
                </a:srgbClr>
              </a:buClr>
              <a:buSzPct val="128000"/>
              <a:defRPr/>
            </a:pPr>
            <a:r>
              <a:rPr lang="vi-VN" sz="2550" b="1" dirty="0">
                <a:solidFill>
                  <a:srgbClr val="0000FF"/>
                </a:solidFill>
                <a:effectLst>
                  <a:reflection blurRad="6350" stA="55000" endA="300" endPos="45500" dir="5400000" sy="-100000" algn="bl" rotWithShape="0"/>
                </a:effectLst>
                <a:latin typeface="Arial" pitchFamily="34" charset="0"/>
                <a:cs typeface="Arial" pitchFamily="34" charset="0"/>
              </a:rPr>
              <a:t>HƯỚNG DẪN GIẢI CÂU </a:t>
            </a:r>
            <a:r>
              <a:rPr lang="en-US" sz="2550" b="1" dirty="0">
                <a:solidFill>
                  <a:srgbClr val="0000FF"/>
                </a:solidFill>
                <a:effectLst>
                  <a:reflection blurRad="6350" stA="55000" endA="300" endPos="45500" dir="5400000" sy="-100000" algn="bl" rotWithShape="0"/>
                </a:effectLst>
                <a:latin typeface="Arial" pitchFamily="34" charset="0"/>
                <a:cs typeface="Arial" pitchFamily="34" charset="0"/>
              </a:rPr>
              <a:t>2</a:t>
            </a:r>
            <a:endParaRPr lang="en-US" sz="2550" dirty="0">
              <a:solidFill>
                <a:prstClr val="black"/>
              </a:solidFill>
              <a:latin typeface="Calibri"/>
            </a:endParaRPr>
          </a:p>
        </p:txBody>
      </p:sp>
      <p:sp>
        <p:nvSpPr>
          <p:cNvPr id="6" name="Rectangle 5"/>
          <p:cNvSpPr/>
          <p:nvPr/>
        </p:nvSpPr>
        <p:spPr>
          <a:xfrm>
            <a:off x="827584" y="1214808"/>
            <a:ext cx="7453003" cy="2534027"/>
          </a:xfrm>
          <a:prstGeom prst="rect">
            <a:avLst/>
          </a:prstGeom>
        </p:spPr>
        <p:txBody>
          <a:bodyPr wrap="square">
            <a:spAutoFit/>
          </a:bodyPr>
          <a:lstStyle/>
          <a:p>
            <a:pPr defTabSz="685800" eaLnBrk="0" fontAlgn="base" hangingPunct="0">
              <a:lnSpc>
                <a:spcPct val="150000"/>
              </a:lnSpc>
              <a:spcBef>
                <a:spcPct val="0"/>
              </a:spcBef>
              <a:spcAft>
                <a:spcPct val="0"/>
              </a:spcAft>
            </a:pPr>
            <a:r>
              <a:rPr lang="vi-VN" altLang="en-US" b="1" dirty="0">
                <a:solidFill>
                  <a:srgbClr val="FF0000"/>
                </a:solidFill>
                <a:ea typeface="Times New Roman" panose="02020603050405020304" pitchFamily="18" charset="0"/>
                <a:cs typeface="Arial" panose="020B0604020202020204" pitchFamily="34" charset="0"/>
              </a:rPr>
              <a:t>Câu 2/sgk/19:</a:t>
            </a:r>
          </a:p>
          <a:p>
            <a:pPr defTabSz="685800" eaLnBrk="0" fontAlgn="base" hangingPunct="0">
              <a:lnSpc>
                <a:spcPct val="150000"/>
              </a:lnSpc>
              <a:spcBef>
                <a:spcPct val="0"/>
              </a:spcBef>
              <a:spcAft>
                <a:spcPct val="0"/>
              </a:spcAft>
            </a:pPr>
            <a:r>
              <a:rPr lang="vi-VN" altLang="en-US" b="1" dirty="0">
                <a:solidFill>
                  <a:srgbClr val="0000B4"/>
                </a:solidFill>
                <a:ea typeface="Times New Roman" panose="02020603050405020304" pitchFamily="18" charset="0"/>
                <a:cs typeface="Arial" panose="020B0604020202020204" pitchFamily="34" charset="0"/>
              </a:rPr>
              <a:t>a) Khối lượng phân tử khí methane: 12 + 4 . 1 = 16 (amu).</a:t>
            </a:r>
          </a:p>
          <a:p>
            <a:pPr defTabSz="685800" eaLnBrk="0" fontAlgn="base" hangingPunct="0">
              <a:lnSpc>
                <a:spcPct val="150000"/>
              </a:lnSpc>
              <a:spcBef>
                <a:spcPct val="0"/>
              </a:spcBef>
              <a:spcAft>
                <a:spcPct val="0"/>
              </a:spcAft>
            </a:pPr>
            <a:r>
              <a:rPr lang="vi-VN" altLang="en-US" b="1" dirty="0">
                <a:solidFill>
                  <a:srgbClr val="0000B4"/>
                </a:solidFill>
                <a:ea typeface="Times New Roman" panose="02020603050405020304" pitchFamily="18" charset="0"/>
                <a:cs typeface="Arial" panose="020B0604020202020204" pitchFamily="34" charset="0"/>
              </a:rPr>
              <a:t>Tỉ khối của khí methane so với không khí:</a:t>
            </a:r>
            <a:endParaRPr lang="en-US" altLang="en-US" b="1" dirty="0">
              <a:solidFill>
                <a:srgbClr val="0000B4"/>
              </a:solidFill>
              <a:ea typeface="Times New Roman" panose="02020603050405020304" pitchFamily="18" charset="0"/>
              <a:cs typeface="Arial" panose="020B0604020202020204" pitchFamily="34" charset="0"/>
            </a:endParaRPr>
          </a:p>
          <a:p>
            <a:pPr defTabSz="685800" eaLnBrk="0" fontAlgn="base" hangingPunct="0">
              <a:lnSpc>
                <a:spcPct val="150000"/>
              </a:lnSpc>
              <a:spcBef>
                <a:spcPct val="0"/>
              </a:spcBef>
              <a:spcAft>
                <a:spcPct val="0"/>
              </a:spcAft>
            </a:pPr>
            <a:endParaRPr lang="en-US" altLang="en-US" b="1" dirty="0">
              <a:solidFill>
                <a:srgbClr val="0000B4"/>
              </a:solidFill>
              <a:ea typeface="Times New Roman" panose="02020603050405020304" pitchFamily="18" charset="0"/>
              <a:cs typeface="Arial" panose="020B0604020202020204" pitchFamily="34" charset="0"/>
            </a:endParaRPr>
          </a:p>
          <a:p>
            <a:pPr defTabSz="685800" eaLnBrk="0" fontAlgn="base" hangingPunct="0">
              <a:lnSpc>
                <a:spcPct val="150000"/>
              </a:lnSpc>
              <a:spcBef>
                <a:spcPct val="0"/>
              </a:spcBef>
              <a:spcAft>
                <a:spcPct val="0"/>
              </a:spcAft>
            </a:pPr>
            <a:endParaRPr lang="en-US" altLang="en-US" b="1" dirty="0">
              <a:solidFill>
                <a:srgbClr val="0000B4"/>
              </a:solidFill>
              <a:ea typeface="Times New Roman" panose="02020603050405020304" pitchFamily="18" charset="0"/>
              <a:cs typeface="Arial" panose="020B0604020202020204" pitchFamily="34" charset="0"/>
            </a:endParaRPr>
          </a:p>
          <a:p>
            <a:pPr defTabSz="685800" eaLnBrk="0" fontAlgn="base" hangingPunct="0">
              <a:lnSpc>
                <a:spcPct val="150000"/>
              </a:lnSpc>
              <a:spcBef>
                <a:spcPct val="0"/>
              </a:spcBef>
              <a:spcAft>
                <a:spcPct val="0"/>
              </a:spcAft>
            </a:pPr>
            <a:r>
              <a:rPr lang="vi-VN" altLang="en-US" b="1" dirty="0">
                <a:solidFill>
                  <a:srgbClr val="0000B4"/>
                </a:solidFill>
                <a:ea typeface="Times New Roman" panose="02020603050405020304" pitchFamily="18" charset="0"/>
                <a:cs typeface="Arial" panose="020B0604020202020204" pitchFamily="34" charset="0"/>
              </a:rPr>
              <a:t>Vậy khí methane nhẹ hơn không khí khoảng 0,55 lần.</a:t>
            </a:r>
          </a:p>
        </p:txBody>
      </p:sp>
      <p:sp>
        <p:nvSpPr>
          <p:cNvPr id="2" name="Rectangle 1"/>
          <p:cNvSpPr/>
          <p:nvPr/>
        </p:nvSpPr>
        <p:spPr>
          <a:xfrm>
            <a:off x="827584" y="3927703"/>
            <a:ext cx="6858000" cy="1703030"/>
          </a:xfrm>
          <a:prstGeom prst="rect">
            <a:avLst/>
          </a:prstGeom>
        </p:spPr>
        <p:txBody>
          <a:bodyPr wrap="square">
            <a:spAutoFit/>
          </a:bodyPr>
          <a:lstStyle/>
          <a:p>
            <a:pPr defTabSz="685800" eaLnBrk="0" fontAlgn="base" hangingPunct="0">
              <a:lnSpc>
                <a:spcPct val="150000"/>
              </a:lnSpc>
              <a:spcBef>
                <a:spcPct val="0"/>
              </a:spcBef>
              <a:spcAft>
                <a:spcPct val="0"/>
              </a:spcAft>
            </a:pPr>
            <a:r>
              <a:rPr lang="vi-VN" altLang="en-US" b="1" dirty="0">
                <a:solidFill>
                  <a:srgbClr val="0000B4"/>
                </a:solidFill>
                <a:ea typeface="Times New Roman" panose="02020603050405020304" pitchFamily="18" charset="0"/>
                <a:cs typeface="Arial" panose="020B0604020202020204" pitchFamily="34" charset="0"/>
              </a:rPr>
              <a:t>b) </a:t>
            </a:r>
            <a:r>
              <a:rPr lang="vi-VN" altLang="en-US" b="1" dirty="0">
                <a:solidFill>
                  <a:srgbClr val="FF0000"/>
                </a:solidFill>
                <a:ea typeface="Times New Roman" panose="02020603050405020304" pitchFamily="18" charset="0"/>
                <a:cs typeface="Arial" panose="020B0604020202020204" pitchFamily="34" charset="0"/>
              </a:rPr>
              <a:t>Dưới đáy giếng thường xảy ra quá trình phân huỷ chất hữu cơ, sinh ra khí methane</a:t>
            </a:r>
            <a:r>
              <a:rPr lang="vi-VN" altLang="en-US" b="1" dirty="0">
                <a:solidFill>
                  <a:srgbClr val="0000B4"/>
                </a:solidFill>
                <a:ea typeface="Times New Roman" panose="02020603050405020304" pitchFamily="18" charset="0"/>
                <a:cs typeface="Arial" panose="020B0604020202020204" pitchFamily="34" charset="0"/>
              </a:rPr>
              <a:t>. Do nhẹ hơn không khí nên khí methane sẽ không tích tụ dưới đáy giếng mà bị không khí đẩy bay lên trên.</a:t>
            </a:r>
          </a:p>
        </p:txBody>
      </p:sp>
      <p:graphicFrame>
        <p:nvGraphicFramePr>
          <p:cNvPr id="3" name="Object 2">
            <a:extLst>
              <a:ext uri="{FF2B5EF4-FFF2-40B4-BE49-F238E27FC236}">
                <a16:creationId xmlns:a16="http://schemas.microsoft.com/office/drawing/2014/main" id="{C86523AE-9F25-7728-5024-D5B0C3C7BA44}"/>
              </a:ext>
            </a:extLst>
          </p:cNvPr>
          <p:cNvGraphicFramePr>
            <a:graphicFrameLocks noChangeAspect="1"/>
          </p:cNvGraphicFramePr>
          <p:nvPr>
            <p:extLst>
              <p:ext uri="{D42A27DB-BD31-4B8C-83A1-F6EECF244321}">
                <p14:modId xmlns:p14="http://schemas.microsoft.com/office/powerpoint/2010/main" val="4247260619"/>
              </p:ext>
            </p:extLst>
          </p:nvPr>
        </p:nvGraphicFramePr>
        <p:xfrm>
          <a:off x="1835696" y="2367992"/>
          <a:ext cx="3284750" cy="916992"/>
        </p:xfrm>
        <a:graphic>
          <a:graphicData uri="http://schemas.openxmlformats.org/presentationml/2006/ole">
            <mc:AlternateContent xmlns:mc="http://schemas.openxmlformats.org/markup-compatibility/2006">
              <mc:Choice xmlns:v="urn:schemas-microsoft-com:vml" Requires="v">
                <p:oleObj name="Equation" r:id="rId3" imgW="2285802" imgH="638136" progId="Equation.DSMT4">
                  <p:embed/>
                </p:oleObj>
              </mc:Choice>
              <mc:Fallback>
                <p:oleObj name="Equation" r:id="rId3" imgW="2285802" imgH="638136" progId="Equation.DSMT4">
                  <p:embed/>
                  <p:pic>
                    <p:nvPicPr>
                      <p:cNvPr id="0" name=""/>
                      <p:cNvPicPr/>
                      <p:nvPr/>
                    </p:nvPicPr>
                    <p:blipFill>
                      <a:blip r:embed="rId4"/>
                      <a:stretch>
                        <a:fillRect/>
                      </a:stretch>
                    </p:blipFill>
                    <p:spPr>
                      <a:xfrm>
                        <a:off x="1835696" y="2367992"/>
                        <a:ext cx="3284750" cy="916992"/>
                      </a:xfrm>
                      <a:prstGeom prst="rect">
                        <a:avLst/>
                      </a:prstGeom>
                    </p:spPr>
                  </p:pic>
                </p:oleObj>
              </mc:Fallback>
            </mc:AlternateContent>
          </a:graphicData>
        </a:graphic>
      </p:graphicFrame>
    </p:spTree>
    <p:extLst>
      <p:ext uri="{BB962C8B-B14F-4D97-AF65-F5344CB8AC3E}">
        <p14:creationId xmlns:p14="http://schemas.microsoft.com/office/powerpoint/2010/main" val="4569826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59" y="0"/>
            <a:ext cx="8867329"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defTabSz="685800"/>
            <a:r>
              <a:rPr lang="vi-VN" sz="3000" b="1" dirty="0">
                <a:solidFill>
                  <a:srgbClr val="C01A95"/>
                </a:solidFill>
                <a:latin typeface="Times New Roman" panose="02020603050405020304" pitchFamily="18" charset="0"/>
                <a:ea typeface="Times New Roman" panose="02020603050405020304" pitchFamily="18" charset="0"/>
              </a:rPr>
              <a:t>Một số điều cần lưu ý khi nạo, vét những giếng nước, hang động, hầm lò sâu</a:t>
            </a:r>
          </a:p>
        </p:txBody>
      </p:sp>
      <p:sp>
        <p:nvSpPr>
          <p:cNvPr id="6" name="Rectangle 2"/>
          <p:cNvSpPr>
            <a:spLocks noChangeArrowheads="1"/>
          </p:cNvSpPr>
          <p:nvPr/>
        </p:nvSpPr>
        <p:spPr bwMode="auto">
          <a:xfrm flipV="1">
            <a:off x="489858" y="1480928"/>
            <a:ext cx="7930243" cy="433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a:lnSpc>
                <a:spcPct val="150000"/>
              </a:lnSpc>
            </a:pPr>
            <a:endParaRPr lang="en-US">
              <a:solidFill>
                <a:prstClr val="black"/>
              </a:solidFill>
              <a:latin typeface="Arial" panose="020B0604020202020204" pitchFamily="34" charset="0"/>
              <a:cs typeface="Arial" panose="020B0604020202020204" pitchFamily="34" charset="0"/>
            </a:endParaRPr>
          </a:p>
        </p:txBody>
      </p:sp>
      <p:sp>
        <p:nvSpPr>
          <p:cNvPr id="7" name="Rectangle 3"/>
          <p:cNvSpPr>
            <a:spLocks noChangeArrowheads="1"/>
          </p:cNvSpPr>
          <p:nvPr/>
        </p:nvSpPr>
        <p:spPr bwMode="auto">
          <a:xfrm>
            <a:off x="549372" y="1870418"/>
            <a:ext cx="7962902" cy="3878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lnSpc>
                <a:spcPct val="150000"/>
              </a:lnSpc>
              <a:spcBef>
                <a:spcPct val="0"/>
              </a:spcBef>
              <a:spcAft>
                <a:spcPct val="0"/>
              </a:spcAft>
            </a:pPr>
            <a:r>
              <a:rPr lang="en-US" alt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vi-VN" altLang="en-US" sz="2400" dirty="0">
                <a:solidFill>
                  <a:srgbClr val="0000B4"/>
                </a:solidFill>
                <a:latin typeface="Arial" panose="020B0604020202020204" pitchFamily="34" charset="0"/>
                <a:ea typeface="Times New Roman" panose="02020603050405020304" pitchFamily="18" charset="0"/>
                <a:cs typeface="Arial" panose="020B0604020202020204" pitchFamily="34" charset="0"/>
              </a:rPr>
              <a:t>Các giếng nước hay hang động, hầm lò sâu … </a:t>
            </a:r>
            <a:r>
              <a:rPr lang="vi-VN" alt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thường có nhiều khí độc tích tụ như CO</a:t>
            </a:r>
            <a:r>
              <a:rPr lang="vi-VN" altLang="en-US" sz="2400" b="1" baseline="-25000" dirty="0">
                <a:solidFill>
                  <a:srgbClr val="FF0000"/>
                </a:solidFill>
                <a:latin typeface="Arial" panose="020B0604020202020204" pitchFamily="34" charset="0"/>
                <a:ea typeface="Times New Roman" panose="02020603050405020304" pitchFamily="18" charset="0"/>
                <a:cs typeface="Arial" panose="020B0604020202020204" pitchFamily="34" charset="0"/>
              </a:rPr>
              <a:t>2</a:t>
            </a:r>
            <a:r>
              <a:rPr lang="vi-VN" alt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 H</a:t>
            </a:r>
            <a:r>
              <a:rPr lang="vi-VN" altLang="en-US" sz="2400" b="1" baseline="-25000" dirty="0">
                <a:solidFill>
                  <a:srgbClr val="FF0000"/>
                </a:solidFill>
                <a:latin typeface="Arial" panose="020B0604020202020204" pitchFamily="34" charset="0"/>
                <a:ea typeface="Times New Roman" panose="02020603050405020304" pitchFamily="18" charset="0"/>
                <a:cs typeface="Arial" panose="020B0604020202020204" pitchFamily="34" charset="0"/>
              </a:rPr>
              <a:t>2</a:t>
            </a:r>
            <a:r>
              <a:rPr lang="vi-VN" alt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S </a:t>
            </a:r>
            <a:r>
              <a:rPr lang="vi-VN" altLang="en-US" sz="2400" dirty="0">
                <a:solidFill>
                  <a:srgbClr val="0000B4"/>
                </a:solidFill>
                <a:latin typeface="Arial" panose="020B0604020202020204" pitchFamily="34" charset="0"/>
                <a:ea typeface="Times New Roman" panose="02020603050405020304" pitchFamily="18" charset="0"/>
                <a:cs typeface="Arial" panose="020B0604020202020204" pitchFamily="34" charset="0"/>
              </a:rPr>
              <a:t>… Hàng năm, nước ta có rất nhiều vụ tử vong thương tâm do ngạt khí khi nạo vét giếng … </a:t>
            </a:r>
            <a:r>
              <a:rPr lang="vi-VN" altLang="en-US" sz="2400" dirty="0">
                <a:latin typeface="Arial" panose="020B0604020202020204" pitchFamily="34" charset="0"/>
                <a:ea typeface="Times New Roman" panose="02020603050405020304" pitchFamily="18" charset="0"/>
                <a:cs typeface="Arial" panose="020B0604020202020204" pitchFamily="34" charset="0"/>
              </a:rPr>
              <a:t>Do vậy, đối với những giếng nước, hang động, hầm lò sâu chúng ta luôn phải cảnh giác, </a:t>
            </a:r>
            <a:r>
              <a:rPr lang="vi-VN" altLang="en-US" sz="2400" b="1" dirty="0">
                <a:latin typeface="Arial" panose="020B0604020202020204" pitchFamily="34" charset="0"/>
                <a:ea typeface="Times New Roman" panose="02020603050405020304" pitchFamily="18" charset="0"/>
                <a:cs typeface="Arial" panose="020B0604020202020204" pitchFamily="34" charset="0"/>
              </a:rPr>
              <a:t>trước khi đưa người xuống cần phải thăm dò </a:t>
            </a:r>
            <a:r>
              <a:rPr lang="vi-VN" altLang="en-US" sz="2400" dirty="0">
                <a:latin typeface="Arial" panose="020B0604020202020204" pitchFamily="34" charset="0"/>
                <a:ea typeface="Times New Roman" panose="02020603050405020304" pitchFamily="18" charset="0"/>
                <a:cs typeface="Arial" panose="020B0604020202020204" pitchFamily="34" charset="0"/>
              </a:rPr>
              <a:t>xem không khí dưới đó có thở được không.</a:t>
            </a:r>
          </a:p>
        </p:txBody>
      </p:sp>
    </p:spTree>
    <p:extLst>
      <p:ext uri="{BB962C8B-B14F-4D97-AF65-F5344CB8AC3E}">
        <p14:creationId xmlns:p14="http://schemas.microsoft.com/office/powerpoint/2010/main" val="13017083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flipV="1">
            <a:off x="489858" y="1480928"/>
            <a:ext cx="7930243" cy="433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a:lnSpc>
                <a:spcPct val="150000"/>
              </a:lnSpc>
            </a:pPr>
            <a:endParaRPr lang="en-US">
              <a:solidFill>
                <a:prstClr val="black"/>
              </a:solidFill>
              <a:latin typeface="Arial" panose="020B0604020202020204" pitchFamily="34" charset="0"/>
              <a:cs typeface="Arial" panose="020B0604020202020204" pitchFamily="34" charset="0"/>
            </a:endParaRPr>
          </a:p>
        </p:txBody>
      </p:sp>
      <p:sp>
        <p:nvSpPr>
          <p:cNvPr id="7" name="Rectangle 3"/>
          <p:cNvSpPr>
            <a:spLocks noChangeArrowheads="1"/>
          </p:cNvSpPr>
          <p:nvPr/>
        </p:nvSpPr>
        <p:spPr bwMode="auto">
          <a:xfrm>
            <a:off x="179512" y="357364"/>
            <a:ext cx="8784976" cy="498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lnSpc>
                <a:spcPct val="150000"/>
              </a:lnSpc>
              <a:spcBef>
                <a:spcPct val="0"/>
              </a:spcBef>
              <a:spcAft>
                <a:spcPct val="0"/>
              </a:spcAft>
            </a:pPr>
            <a:r>
              <a:rPr lang="vi-VN" alt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Ví dụ một số cách thử trước khi xuống nạo, vét giếng như</a:t>
            </a:r>
            <a:r>
              <a:rPr lang="vi-VN" altLang="en-US" sz="2400" dirty="0">
                <a:solidFill>
                  <a:srgbClr val="0000B4"/>
                </a:solidFill>
                <a:latin typeface="Arial" panose="020B0604020202020204" pitchFamily="34" charset="0"/>
                <a:ea typeface="Times New Roman" panose="02020603050405020304" pitchFamily="18" charset="0"/>
                <a:cs typeface="Arial" panose="020B0604020202020204" pitchFamily="34" charset="0"/>
              </a:rPr>
              <a:t>:</a:t>
            </a:r>
          </a:p>
          <a:p>
            <a:pPr defTabSz="685800" eaLnBrk="0" fontAlgn="base" hangingPunct="0">
              <a:lnSpc>
                <a:spcPct val="150000"/>
              </a:lnSpc>
              <a:spcBef>
                <a:spcPct val="0"/>
              </a:spcBef>
              <a:spcAft>
                <a:spcPct val="0"/>
              </a:spcAft>
            </a:pPr>
            <a:r>
              <a:rPr lang="vi-VN" altLang="en-US" sz="2400" dirty="0">
                <a:solidFill>
                  <a:srgbClr val="0000B4"/>
                </a:solidFill>
                <a:latin typeface="Arial" panose="020B0604020202020204" pitchFamily="34" charset="0"/>
                <a:ea typeface="Times New Roman" panose="02020603050405020304" pitchFamily="18" charset="0"/>
                <a:cs typeface="Arial" panose="020B0604020202020204" pitchFamily="34" charset="0"/>
              </a:rPr>
              <a:t>+ </a:t>
            </a:r>
            <a:r>
              <a:rPr lang="vi-VN" altLang="en-US" sz="2400" b="1" dirty="0">
                <a:latin typeface="Arial" panose="020B0604020202020204" pitchFamily="34" charset="0"/>
                <a:ea typeface="Times New Roman" panose="02020603050405020304" pitchFamily="18" charset="0"/>
                <a:cs typeface="Arial" panose="020B0604020202020204" pitchFamily="34" charset="0"/>
              </a:rPr>
              <a:t>Thắp một ngọn nến</a:t>
            </a:r>
            <a:r>
              <a:rPr lang="vi-VN" altLang="en-US" sz="2400" dirty="0">
                <a:solidFill>
                  <a:srgbClr val="0000B4"/>
                </a:solidFill>
                <a:latin typeface="Arial" panose="020B0604020202020204" pitchFamily="34" charset="0"/>
                <a:ea typeface="Times New Roman" panose="02020603050405020304" pitchFamily="18" charset="0"/>
                <a:cs typeface="Arial" panose="020B0604020202020204" pitchFamily="34" charset="0"/>
              </a:rPr>
              <a:t>, dòng dây thả dần sát xuống mặt nước nếu ngọn nến vẫn cháy sáng bình thường là không khí dưới đáy giếng có đủ oxygen, người có thể xuống được. Nếu ngọn nến chỉ cháy leo lét rồi tắt thì không nên xuống vì dưới đó thiếu oxygen hoặc phải trang bị bình dưỡng khí trước khi xuống.</a:t>
            </a:r>
          </a:p>
          <a:p>
            <a:pPr defTabSz="685800" eaLnBrk="0" fontAlgn="base" hangingPunct="0">
              <a:lnSpc>
                <a:spcPct val="150000"/>
              </a:lnSpc>
              <a:spcBef>
                <a:spcPct val="0"/>
              </a:spcBef>
              <a:spcAft>
                <a:spcPct val="0"/>
              </a:spcAft>
            </a:pPr>
            <a:r>
              <a:rPr lang="vi-VN" altLang="en-US" sz="2400" dirty="0">
                <a:solidFill>
                  <a:srgbClr val="0000B4"/>
                </a:solidFill>
                <a:latin typeface="Arial" panose="020B0604020202020204" pitchFamily="34" charset="0"/>
                <a:ea typeface="Times New Roman" panose="02020603050405020304" pitchFamily="18" charset="0"/>
                <a:cs typeface="Arial" panose="020B0604020202020204" pitchFamily="34" charset="0"/>
              </a:rPr>
              <a:t>+ </a:t>
            </a:r>
            <a:r>
              <a:rPr lang="vi-VN" altLang="en-US" sz="2400" b="1" dirty="0">
                <a:latin typeface="Arial" panose="020B0604020202020204" pitchFamily="34" charset="0"/>
                <a:ea typeface="Times New Roman" panose="02020603050405020304" pitchFamily="18" charset="0"/>
                <a:cs typeface="Arial" panose="020B0604020202020204" pitchFamily="34" charset="0"/>
              </a:rPr>
              <a:t>Nhốt một con vật vào lồng</a:t>
            </a:r>
            <a:r>
              <a:rPr lang="vi-VN" altLang="en-US" sz="2400" dirty="0">
                <a:solidFill>
                  <a:srgbClr val="0000B4"/>
                </a:solidFill>
                <a:latin typeface="Arial" panose="020B0604020202020204" pitchFamily="34" charset="0"/>
                <a:ea typeface="Times New Roman" panose="02020603050405020304" pitchFamily="18" charset="0"/>
                <a:cs typeface="Arial" panose="020B0604020202020204" pitchFamily="34" charset="0"/>
              </a:rPr>
              <a:t>, buộc dây thả gần sát mặt giếng, nếu con vật bị chết ngạt chứng tỏ không khí dưới đáy giếng thiếu oxygen …</a:t>
            </a:r>
          </a:p>
        </p:txBody>
      </p:sp>
    </p:spTree>
    <p:extLst>
      <p:ext uri="{BB962C8B-B14F-4D97-AF65-F5344CB8AC3E}">
        <p14:creationId xmlns:p14="http://schemas.microsoft.com/office/powerpoint/2010/main" val="38694807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313263" y="1742105"/>
            <a:ext cx="4805995" cy="936667"/>
          </a:xfrm>
          <a:prstGeom prst="rect">
            <a:avLst/>
          </a:prstGeom>
        </p:spPr>
        <p:txBody>
          <a:bodyPr wrap="square">
            <a:spAutoFit/>
          </a:bodyPr>
          <a:lstStyle/>
          <a:p>
            <a:pPr defTabSz="685800">
              <a:lnSpc>
                <a:spcPct val="150000"/>
              </a:lnSpc>
            </a:pPr>
            <a:r>
              <a:rPr lang="vi-VN" sz="1950" dirty="0">
                <a:solidFill>
                  <a:srgbClr val="FF0000"/>
                </a:solidFill>
                <a:latin typeface="Arial" panose="020B0604020202020204" pitchFamily="34" charset="0"/>
                <a:cs typeface="Arial" panose="020B0604020202020204" pitchFamily="34" charset="0"/>
              </a:rPr>
              <a:t>+ Nghiên cứu trước nội dung bài : </a:t>
            </a:r>
          </a:p>
          <a:p>
            <a:pPr algn="ctr" defTabSz="685800">
              <a:lnSpc>
                <a:spcPct val="150000"/>
              </a:lnSpc>
            </a:pPr>
            <a:r>
              <a:rPr lang="en-US" sz="1950" dirty="0">
                <a:solidFill>
                  <a:srgbClr val="0000B4"/>
                </a:solidFill>
                <a:latin typeface="Arial" panose="020B0604020202020204" pitchFamily="34" charset="0"/>
                <a:cs typeface="Arial" panose="020B0604020202020204" pitchFamily="34" charset="0"/>
              </a:rPr>
              <a:t>NỒNG ĐỘ DUNG DỊCH</a:t>
            </a:r>
            <a:endParaRPr lang="en-US" sz="1350" dirty="0">
              <a:solidFill>
                <a:prstClr val="black"/>
              </a:solidFill>
              <a:latin typeface="Century Gothic" panose="020B0502020202020204"/>
            </a:endParaRPr>
          </a:p>
        </p:txBody>
      </p:sp>
      <p:sp>
        <p:nvSpPr>
          <p:cNvPr id="4" name="Rectangle 3"/>
          <p:cNvSpPr/>
          <p:nvPr/>
        </p:nvSpPr>
        <p:spPr>
          <a:xfrm>
            <a:off x="2193473" y="987879"/>
            <a:ext cx="4669971"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defTabSz="685800"/>
            <a:r>
              <a:rPr lang="en-US" sz="2400" b="1" dirty="0">
                <a:solidFill>
                  <a:prstClr val="white"/>
                </a:solidFill>
                <a:latin typeface="Times New Roman" panose="02020603050405020304" pitchFamily="18" charset="0"/>
              </a:rPr>
              <a:t>H</a:t>
            </a:r>
            <a:r>
              <a:rPr lang="vi-VN" sz="2400" b="1" dirty="0">
                <a:solidFill>
                  <a:prstClr val="white"/>
                </a:solidFill>
                <a:latin typeface="Times New Roman" panose="02020603050405020304" pitchFamily="18" charset="0"/>
              </a:rPr>
              <a:t>ƯỚNG DẪN </a:t>
            </a:r>
            <a:r>
              <a:rPr lang="vi-VN" sz="2400" b="1">
                <a:solidFill>
                  <a:prstClr val="white"/>
                </a:solidFill>
                <a:latin typeface="Times New Roman" panose="02020603050405020304" pitchFamily="18" charset="0"/>
              </a:rPr>
              <a:t>VỀ NHÀ</a:t>
            </a:r>
            <a:endParaRPr lang="en-US" sz="2400" dirty="0">
              <a:solidFill>
                <a:prstClr val="white"/>
              </a:solidFill>
              <a:latin typeface="Century Gothic" panose="020B0502020202020204"/>
            </a:endParaRPr>
          </a:p>
        </p:txBody>
      </p:sp>
    </p:spTree>
    <p:custDataLst>
      <p:tags r:id="rId1"/>
    </p:custDataLst>
    <p:extLst>
      <p:ext uri="{BB962C8B-B14F-4D97-AF65-F5344CB8AC3E}">
        <p14:creationId xmlns:p14="http://schemas.microsoft.com/office/powerpoint/2010/main" val="3845826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2949196" cy="1603387"/>
          </a:xfrm>
          <a:prstGeom prst="rect">
            <a:avLst/>
          </a:prstGeom>
        </p:spPr>
      </p:pic>
      <p:pic>
        <p:nvPicPr>
          <p:cNvPr id="5" name="Picture 4"/>
          <p:cNvPicPr>
            <a:picLocks noChangeAspect="1"/>
          </p:cNvPicPr>
          <p:nvPr/>
        </p:nvPicPr>
        <p:blipFill>
          <a:blip r:embed="rId2"/>
          <a:stretch>
            <a:fillRect/>
          </a:stretch>
        </p:blipFill>
        <p:spPr>
          <a:xfrm>
            <a:off x="0" y="1"/>
            <a:ext cx="2949196" cy="1603387"/>
          </a:xfrm>
          <a:prstGeom prst="rect">
            <a:avLst/>
          </a:prstGeom>
        </p:spPr>
      </p:pic>
      <p:pic>
        <p:nvPicPr>
          <p:cNvPr id="6" name="Picture 5"/>
          <p:cNvPicPr>
            <a:picLocks noChangeAspect="1"/>
          </p:cNvPicPr>
          <p:nvPr/>
        </p:nvPicPr>
        <p:blipFill>
          <a:blip r:embed="rId2"/>
          <a:stretch>
            <a:fillRect/>
          </a:stretch>
        </p:blipFill>
        <p:spPr>
          <a:xfrm>
            <a:off x="0" y="1"/>
            <a:ext cx="2949196" cy="1603387"/>
          </a:xfrm>
          <a:prstGeom prst="rect">
            <a:avLst/>
          </a:prstGeom>
        </p:spPr>
      </p:pic>
      <p:sp>
        <p:nvSpPr>
          <p:cNvPr id="8" name="Title 1"/>
          <p:cNvSpPr>
            <a:spLocks noGrp="1"/>
          </p:cNvSpPr>
          <p:nvPr>
            <p:ph type="ctrTitle"/>
          </p:nvPr>
        </p:nvSpPr>
        <p:spPr>
          <a:prstGeom prst="rect">
            <a:avLst/>
          </a:prstGeom>
        </p:spPr>
        <p:txBody>
          <a:bodyPr vert="horz" lIns="91440" tIns="45720" rIns="91440" bIns="45720" rtlCol="0" anchor="b">
            <a:normAutofit/>
          </a:bodyPr>
          <a:lstStyle/>
          <a:p>
            <a:r>
              <a:rPr lang="en-US" dirty="0"/>
              <a:t>Ô </a:t>
            </a:r>
          </a:p>
        </p:txBody>
      </p:sp>
      <p:sp>
        <p:nvSpPr>
          <p:cNvPr id="3" name="Subtitle 2"/>
          <p:cNvSpPr>
            <a:spLocks noGrp="1"/>
          </p:cNvSpPr>
          <p:nvPr>
            <p:ph type="subTitle" idx="1"/>
          </p:nvPr>
        </p:nvSpPr>
        <p:spPr/>
        <p:txBody>
          <a:bodyPr/>
          <a:lstStyle/>
          <a:p>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947" y="-1259840"/>
            <a:ext cx="10463349" cy="8117840"/>
          </a:xfrm>
          <a:prstGeom prst="rect">
            <a:avLst/>
          </a:prstGeom>
        </p:spPr>
      </p:pic>
      <p:sp>
        <p:nvSpPr>
          <p:cNvPr id="10" name="TextBox 9"/>
          <p:cNvSpPr txBox="1"/>
          <p:nvPr/>
        </p:nvSpPr>
        <p:spPr>
          <a:xfrm>
            <a:off x="1854873" y="2404534"/>
            <a:ext cx="4376057" cy="369332"/>
          </a:xfrm>
          <a:prstGeom prst="rect">
            <a:avLst/>
          </a:prstGeom>
          <a:noFill/>
        </p:spPr>
        <p:txBody>
          <a:bodyPr wrap="square" rtlCol="0">
            <a:spAutoFit/>
          </a:bodyPr>
          <a:lstStyle/>
          <a:p>
            <a:endParaRPr lang="en-US" dirty="0"/>
          </a:p>
        </p:txBody>
      </p:sp>
      <p:sp>
        <p:nvSpPr>
          <p:cNvPr id="11" name="TextBox 10"/>
          <p:cNvSpPr txBox="1"/>
          <p:nvPr/>
        </p:nvSpPr>
        <p:spPr>
          <a:xfrm>
            <a:off x="524094" y="4509120"/>
            <a:ext cx="7037614" cy="1938992"/>
          </a:xfrm>
          <a:prstGeom prst="rect">
            <a:avLst/>
          </a:prstGeom>
          <a:noFill/>
        </p:spPr>
        <p:txBody>
          <a:bodyPr wrap="square" rtlCol="0">
            <a:spAutoFit/>
          </a:bodyPr>
          <a:lstStyle/>
          <a:p>
            <a:pPr algn="ctr"/>
            <a:r>
              <a:rPr lang="vi-VN" sz="6000" b="1" i="1" dirty="0">
                <a:solidFill>
                  <a:srgbClr val="FFC000"/>
                </a:solidFill>
                <a:effectLst>
                  <a:outerShdw blurRad="38100" dist="38100" dir="2700000" algn="tl">
                    <a:srgbClr val="000000">
                      <a:alpha val="43137"/>
                    </a:srgbClr>
                  </a:outerShdw>
                </a:effectLst>
              </a:rPr>
              <a:t>BÀI HỌC ĐẾN ĐÂY LÀ KẾT THÚC.</a:t>
            </a:r>
          </a:p>
        </p:txBody>
      </p:sp>
    </p:spTree>
    <p:extLst>
      <p:ext uri="{BB962C8B-B14F-4D97-AF65-F5344CB8AC3E}">
        <p14:creationId xmlns:p14="http://schemas.microsoft.com/office/powerpoint/2010/main" val="35543673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06CF65D6-812A-4AAE-9FA1-0D4C08C12000}" type="slidenum">
              <a:rPr lang="en-US" smtClean="0"/>
              <a:pPr/>
              <a:t>4</a:t>
            </a:fld>
            <a:endParaRPr lang="en-US"/>
          </a:p>
        </p:txBody>
      </p:sp>
      <p:pic>
        <p:nvPicPr>
          <p:cNvPr id="204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19" y="1484784"/>
            <a:ext cx="8640961" cy="258532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vi-VN" sz="54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BÀI 3: MOL VÀ TỈ KHỐI CHẤT KHÍ</a:t>
            </a:r>
          </a:p>
          <a:p>
            <a:pPr algn="ctr">
              <a:defRPr/>
            </a:pPr>
            <a:r>
              <a:rPr lang="vi-VN" sz="54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tiết 1)</a:t>
            </a:r>
            <a:endParaRPr lang="vi-VN" sz="5400" b="1" dirty="0">
              <a:ln w="11430"/>
              <a:solidFill>
                <a:srgbClr val="3333FF"/>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9210481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1374775" y="5381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AutoShape 4"/>
          <p:cNvSpPr>
            <a:spLocks noChangeArrowheads="1"/>
          </p:cNvSpPr>
          <p:nvPr/>
        </p:nvSpPr>
        <p:spPr bwMode="ltGray">
          <a:xfrm rot="5400000">
            <a:off x="-2466976" y="144303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2" name="Group 59"/>
          <p:cNvGrpSpPr>
            <a:grpSpLocks/>
          </p:cNvGrpSpPr>
          <p:nvPr/>
        </p:nvGrpSpPr>
        <p:grpSpPr bwMode="auto">
          <a:xfrm>
            <a:off x="903287" y="2713369"/>
            <a:ext cx="8204199" cy="704158"/>
            <a:chOff x="1037343" y="1627629"/>
            <a:chExt cx="4097656" cy="731520"/>
          </a:xfrm>
        </p:grpSpPr>
        <p:sp>
          <p:nvSpPr>
            <p:cNvPr id="13" name="AutoShape 10"/>
            <p:cNvSpPr>
              <a:spLocks noChangeArrowheads="1"/>
            </p:cNvSpPr>
            <p:nvPr/>
          </p:nvSpPr>
          <p:spPr bwMode="gray">
            <a:xfrm>
              <a:off x="1616601" y="1706970"/>
              <a:ext cx="3518398" cy="598228"/>
            </a:xfrm>
            <a:prstGeom prst="roundRect">
              <a:avLst>
                <a:gd name="adj" fmla="val 50000"/>
              </a:avLst>
            </a:prstGeom>
            <a:solidFill>
              <a:srgbClr val="FFFF66"/>
            </a:solidFill>
            <a:ln w="28575" algn="ctr">
              <a:solidFill>
                <a:schemeClr val="accent2">
                  <a:lumMod val="50000"/>
                </a:schemeClr>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Arial" charset="0"/>
                  <a:ea typeface="+mn-ea"/>
                  <a:cs typeface="+mn-cs"/>
                </a:rPr>
                <a:t>VÒNG 1</a:t>
              </a:r>
              <a:r>
                <a:rPr kumimoji="0" lang="vi-VN" sz="3600" b="1" i="0" u="none" strike="noStrike" kern="1200" cap="none" spc="0" normalizeH="0" baseline="0" noProof="0" dirty="0">
                  <a:ln>
                    <a:noFill/>
                  </a:ln>
                  <a:solidFill>
                    <a:srgbClr val="000000"/>
                  </a:solidFill>
                  <a:effectLst/>
                  <a:uLnTx/>
                  <a:uFillTx/>
                  <a:latin typeface="Arial" charset="0"/>
                  <a:ea typeface="+mn-ea"/>
                  <a:cs typeface="+mn-cs"/>
                </a:rPr>
                <a:t>: NHÓM CHUYÊN GIA</a:t>
              </a:r>
              <a:endParaRPr kumimoji="0" lang="en-US" sz="3600" b="1" i="0" u="none" strike="noStrike" kern="1200" cap="none" spc="0" normalizeH="0" baseline="0" noProof="0" dirty="0">
                <a:ln>
                  <a:noFill/>
                </a:ln>
                <a:solidFill>
                  <a:srgbClr val="000000"/>
                </a:solidFill>
                <a:effectLst/>
                <a:uLnTx/>
                <a:uFillTx/>
                <a:latin typeface="Arial" charset="0"/>
                <a:ea typeface="+mn-ea"/>
                <a:cs typeface="+mn-cs"/>
              </a:endParaRPr>
            </a:p>
          </p:txBody>
        </p:sp>
        <p:grpSp>
          <p:nvGrpSpPr>
            <p:cNvPr id="32808" name="Group 11"/>
            <p:cNvGrpSpPr>
              <a:grpSpLocks/>
            </p:cNvGrpSpPr>
            <p:nvPr/>
          </p:nvGrpSpPr>
          <p:grpSpPr bwMode="auto">
            <a:xfrm>
              <a:off x="1037343" y="1627629"/>
              <a:ext cx="731520" cy="731520"/>
              <a:chOff x="2078" y="1680"/>
              <a:chExt cx="1615" cy="1615"/>
            </a:xfrm>
          </p:grpSpPr>
          <p:sp>
            <p:nvSpPr>
              <p:cNvPr id="32809" name="Oval 1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2810" name="Oval 1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 name="Oval 14"/>
              <p:cNvSpPr>
                <a:spLocks noChangeArrowheads="1"/>
              </p:cNvSpPr>
              <p:nvPr/>
            </p:nvSpPr>
            <p:spPr bwMode="gray">
              <a:xfrm>
                <a:off x="2253" y="1855"/>
                <a:ext cx="1261"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812" name="Oval 15"/>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 name="Oval 16"/>
              <p:cNvSpPr>
                <a:spLocks noChangeArrowheads="1"/>
              </p:cNvSpPr>
              <p:nvPr/>
            </p:nvSpPr>
            <p:spPr bwMode="gray">
              <a:xfrm>
                <a:off x="2337" y="1939"/>
                <a:ext cx="1097" cy="109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814" name="Oval 17"/>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grpSp>
        <p:nvGrpSpPr>
          <p:cNvPr id="8" name="Group 63"/>
          <p:cNvGrpSpPr>
            <a:grpSpLocks/>
          </p:cNvGrpSpPr>
          <p:nvPr/>
        </p:nvGrpSpPr>
        <p:grpSpPr bwMode="auto">
          <a:xfrm>
            <a:off x="1411288" y="4303006"/>
            <a:ext cx="7732712" cy="731837"/>
            <a:chOff x="1870614" y="4109888"/>
            <a:chExt cx="4323694" cy="731520"/>
          </a:xfrm>
        </p:grpSpPr>
        <p:sp>
          <p:nvSpPr>
            <p:cNvPr id="32791" name="AutoShape 10"/>
            <p:cNvSpPr>
              <a:spLocks noChangeArrowheads="1"/>
            </p:cNvSpPr>
            <p:nvPr/>
          </p:nvSpPr>
          <p:spPr bwMode="gray">
            <a:xfrm>
              <a:off x="2503528" y="4209793"/>
              <a:ext cx="3690780" cy="597427"/>
            </a:xfrm>
            <a:prstGeom prst="roundRect">
              <a:avLst>
                <a:gd name="adj" fmla="val 50000"/>
              </a:avLst>
            </a:prstGeom>
            <a:solidFill>
              <a:srgbClr val="99FFCC"/>
            </a:solidFill>
            <a:ln w="28575" algn="ctr">
              <a:solidFill>
                <a:srgbClr val="0070C0"/>
              </a:solidFill>
              <a:round/>
              <a:headEnd/>
              <a:tailEnd/>
            </a:ln>
          </p:spPr>
          <p:txBody>
            <a:bodyPr wrap="none"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VÒNG </a:t>
              </a:r>
              <a:r>
                <a:rPr kumimoji="0" lang="vi-VN" alt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NHÓM MÃNH GHÉP</a:t>
              </a:r>
              <a:endParaRPr kumimoji="0" lang="en-US" alt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nvGrpSpPr>
            <p:cNvPr id="32792" name="Group 25"/>
            <p:cNvGrpSpPr>
              <a:grpSpLocks/>
            </p:cNvGrpSpPr>
            <p:nvPr/>
          </p:nvGrpSpPr>
          <p:grpSpPr bwMode="auto">
            <a:xfrm>
              <a:off x="1870614" y="4109888"/>
              <a:ext cx="731520" cy="731520"/>
              <a:chOff x="2078" y="1680"/>
              <a:chExt cx="1615" cy="1615"/>
            </a:xfrm>
          </p:grpSpPr>
          <p:sp>
            <p:nvSpPr>
              <p:cNvPr id="32793" name="Oval 2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2794" name="Oval 2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 name="Oval 28"/>
              <p:cNvSpPr>
                <a:spLocks noChangeArrowheads="1"/>
              </p:cNvSpPr>
              <p:nvPr/>
            </p:nvSpPr>
            <p:spPr bwMode="gray">
              <a:xfrm>
                <a:off x="2253" y="1855"/>
                <a:ext cx="1261"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796" name="Oval 29"/>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 name="Oval 30"/>
              <p:cNvSpPr>
                <a:spLocks noChangeArrowheads="1"/>
              </p:cNvSpPr>
              <p:nvPr/>
            </p:nvSpPr>
            <p:spPr bwMode="gray">
              <a:xfrm>
                <a:off x="2337" y="1939"/>
                <a:ext cx="1097" cy="109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798" name="Oval 31"/>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pic>
        <p:nvPicPr>
          <p:cNvPr id="32776" name="Picture 51" descr="SCHLK0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99" y="3541143"/>
            <a:ext cx="1831975"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Rectangle 53"/>
          <p:cNvSpPr/>
          <p:nvPr/>
        </p:nvSpPr>
        <p:spPr>
          <a:xfrm>
            <a:off x="941638" y="1035274"/>
            <a:ext cx="6481583"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5400" b="1" i="0" u="none" strike="noStrike" kern="1200" cap="none" spc="0" normalizeH="0" baseline="0" noProof="0" dirty="0">
                <a:ln w="11430"/>
                <a:solidFill>
                  <a:srgbClr val="0070C0"/>
                </a:solidFill>
                <a:effectLst>
                  <a:outerShdw blurRad="50800" dist="39000" dir="5460000" algn="tl">
                    <a:srgbClr val="000000">
                      <a:alpha val="38000"/>
                    </a:srgbClr>
                  </a:outerShdw>
                </a:effectLst>
                <a:uLnTx/>
                <a:uFillTx/>
                <a:latin typeface="Arial" charset="0"/>
                <a:ea typeface="+mn-ea"/>
                <a:cs typeface="+mn-cs"/>
              </a:rPr>
              <a:t>MÃNH </a:t>
            </a:r>
            <a:r>
              <a:rPr kumimoji="0" lang="vi-VN" sz="54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Arial" charset="0"/>
                <a:ea typeface="+mn-ea"/>
                <a:cs typeface="+mn-cs"/>
              </a:rPr>
              <a:t>GHÉP</a:t>
            </a:r>
            <a:r>
              <a:rPr kumimoji="0" lang="vi-VN" sz="5400" b="1" i="0" u="none" strike="noStrike" kern="1200" cap="none" spc="0" normalizeH="0" noProof="0" dirty="0">
                <a:ln w="11430"/>
                <a:solidFill>
                  <a:srgbClr val="FF0000"/>
                </a:solidFill>
                <a:effectLst>
                  <a:outerShdw blurRad="50800" dist="39000" dir="5460000" algn="tl">
                    <a:srgbClr val="000000">
                      <a:alpha val="38000"/>
                    </a:srgbClr>
                  </a:outerShdw>
                </a:effectLst>
                <a:uLnTx/>
                <a:uFillTx/>
                <a:latin typeface="Arial" charset="0"/>
                <a:ea typeface="+mn-ea"/>
                <a:cs typeface="+mn-cs"/>
              </a:rPr>
              <a:t> </a:t>
            </a:r>
            <a:r>
              <a:rPr lang="vi-VN" sz="5400" b="1" dirty="0">
                <a:ln w="11430"/>
                <a:solidFill>
                  <a:srgbClr val="0070C0"/>
                </a:solidFill>
                <a:effectLst>
                  <a:outerShdw blurRad="50800" dist="39000" dir="5460000" algn="tl">
                    <a:srgbClr val="000000">
                      <a:alpha val="38000"/>
                    </a:srgbClr>
                  </a:outerShdw>
                </a:effectLst>
                <a:latin typeface="Arial" charset="0"/>
              </a:rPr>
              <a:t>BÍ</a:t>
            </a:r>
            <a:r>
              <a:rPr kumimoji="0" lang="vi-VN" sz="5400" b="1" i="0" u="none" strike="noStrike" kern="1200" cap="none" spc="0" normalizeH="0" baseline="0" noProof="0" dirty="0">
                <a:ln w="11430"/>
                <a:solidFill>
                  <a:srgbClr val="0070C0"/>
                </a:solidFill>
                <a:effectLst>
                  <a:outerShdw blurRad="50800" dist="39000" dir="5460000" algn="tl">
                    <a:srgbClr val="000000">
                      <a:alpha val="38000"/>
                    </a:srgbClr>
                  </a:outerShdw>
                </a:effectLst>
                <a:uLnTx/>
                <a:uFillTx/>
                <a:latin typeface="Arial" charset="0"/>
                <a:ea typeface="+mn-ea"/>
                <a:cs typeface="+mn-cs"/>
              </a:rPr>
              <a:t> </a:t>
            </a:r>
            <a:r>
              <a:rPr lang="vi-VN" sz="5400" b="1" noProof="0" dirty="0">
                <a:ln w="11430"/>
                <a:solidFill>
                  <a:srgbClr val="B8005C"/>
                </a:solidFill>
                <a:effectLst>
                  <a:outerShdw blurRad="50800" dist="39000" dir="5460000" algn="tl">
                    <a:srgbClr val="000000">
                      <a:alpha val="38000"/>
                    </a:srgbClr>
                  </a:outerShdw>
                </a:effectLst>
                <a:latin typeface="Arial" charset="0"/>
              </a:rPr>
              <a:t>ẨN</a:t>
            </a:r>
            <a:endParaRPr kumimoji="0" lang="en-US" sz="5400" b="1" i="0" u="none" strike="noStrike" kern="1200" cap="none" spc="0" normalizeH="0" baseline="0" noProof="0" dirty="0">
              <a:ln w="11430"/>
              <a:solidFill>
                <a:srgbClr val="B8005C"/>
              </a:solidFill>
              <a:effectLst>
                <a:outerShdw blurRad="50800" dist="39000" dir="5460000" algn="tl">
                  <a:srgbClr val="000000">
                    <a:alpha val="38000"/>
                  </a:srgbClr>
                </a:outerShdw>
              </a:effectLst>
              <a:uLnTx/>
              <a:uFillTx/>
              <a:latin typeface="Arial" charset="0"/>
              <a:ea typeface="+mn-ea"/>
              <a:cs typeface="+mn-cs"/>
            </a:endParaRPr>
          </a:p>
        </p:txBody>
      </p:sp>
      <p:pic>
        <p:nvPicPr>
          <p:cNvPr id="32778" name="Picture 13" descr="bell"/>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a:xfrm>
            <a:off x="6909222" y="5432591"/>
            <a:ext cx="1219200" cy="1285875"/>
          </a:xfrm>
        </p:spPr>
      </p:pic>
      <p:pic>
        <p:nvPicPr>
          <p:cNvPr id="32779" name="Picture 13" descr="be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794823">
            <a:off x="7646502" y="5395165"/>
            <a:ext cx="1219200"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54" descr="th_th761208civf7vumc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97688" y="4050730"/>
            <a:ext cx="571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54" descr="th_th761208civf7vumc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747001" y="3849118"/>
            <a:ext cx="571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2" name="Picture 54" descr="th_th761208civf7vumc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26188" y="3796730"/>
            <a:ext cx="571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8AA2B2D-99FB-AC85-8F1E-3B36A897066B}"/>
              </a:ext>
            </a:extLst>
          </p:cNvPr>
          <p:cNvSpPr/>
          <p:nvPr/>
        </p:nvSpPr>
        <p:spPr>
          <a:xfrm>
            <a:off x="0" y="76450"/>
            <a:ext cx="5148064" cy="484748"/>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137160" marR="0" lvl="0" indent="0" algn="l" defTabSz="685800" rtl="0" eaLnBrk="1" fontAlgn="auto" latinLnBrk="0" hangingPunct="1">
              <a:lnSpc>
                <a:spcPct val="100000"/>
              </a:lnSpc>
              <a:spcBef>
                <a:spcPct val="0"/>
              </a:spcBef>
              <a:spcAft>
                <a:spcPts val="0"/>
              </a:spcAft>
              <a:buClr>
                <a:srgbClr val="F79646">
                  <a:lumMod val="75000"/>
                </a:srgbClr>
              </a:buClr>
              <a:buSzPct val="128000"/>
              <a:buFontTx/>
              <a:buNone/>
              <a:tabLst/>
              <a:defRPr/>
            </a:pPr>
            <a:r>
              <a:rPr kumimoji="0" lang="en-US" sz="2550" b="1"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Arial" pitchFamily="34" charset="0"/>
                <a:ea typeface="+mn-ea"/>
                <a:cs typeface="Arial" pitchFamily="34" charset="0"/>
              </a:rPr>
              <a:t>I. MOL</a:t>
            </a:r>
            <a:endParaRPr kumimoji="0" lang="vi-VN" sz="2550" b="1"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0967480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outVertical)">
                                      <p:cBhvr>
                                        <p:cTn id="7" dur="500"/>
                                        <p:tgtEl>
                                          <p:spTgt spid="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descr="D:\tin hoc\temple powerpoint\templete powerpoint\Backround\CRNRC014.JPG"/>
          <p:cNvPicPr>
            <a:picLocks noChangeAspect="1" noChangeArrowheads="1"/>
          </p:cNvPicPr>
          <p:nvPr/>
        </p:nvPicPr>
        <p:blipFill>
          <a:blip r:embed="rId2">
            <a:extLst>
              <a:ext uri="{28A0092B-C50C-407E-A947-70E740481C1C}">
                <a14:useLocalDpi xmlns:a14="http://schemas.microsoft.com/office/drawing/2010/main" val="0"/>
              </a:ext>
            </a:extLst>
          </a:blip>
          <a:srcRect r="2438"/>
          <a:stretch>
            <a:fillRect/>
          </a:stretch>
        </p:blipFill>
        <p:spPr bwMode="auto">
          <a:xfrm>
            <a:off x="88739" y="-51760"/>
            <a:ext cx="53340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3" descr="an3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400" y="392113"/>
            <a:ext cx="1450975"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C8911708-51FD-30A7-05DD-4495A2E243D1}"/>
              </a:ext>
            </a:extLst>
          </p:cNvPr>
          <p:cNvSpPr txBox="1"/>
          <p:nvPr/>
        </p:nvSpPr>
        <p:spPr>
          <a:xfrm>
            <a:off x="1028982" y="1164134"/>
            <a:ext cx="8136904" cy="5693866"/>
          </a:xfrm>
          <a:prstGeom prst="rect">
            <a:avLst/>
          </a:prstGeom>
          <a:noFill/>
        </p:spPr>
        <p:txBody>
          <a:bodyPr wrap="square">
            <a:spAutoFit/>
          </a:bodyPr>
          <a:lstStyle/>
          <a:p>
            <a:r>
              <a:rPr lang="vi-VN" sz="2800" dirty="0">
                <a:solidFill>
                  <a:srgbClr val="FF0000"/>
                </a:solidFill>
              </a:rPr>
              <a:t>GV chia lớp thành 6 nhóm ( STT từ 1 đến 6), đánh số thứ tự từ 1 đến 8 cho các HS trong mỗi nhóm tương ứng stt trong PHT mà HS sẽ được nhận</a:t>
            </a:r>
            <a:r>
              <a:rPr lang="vi-VN" sz="2800" dirty="0"/>
              <a:t>. </a:t>
            </a:r>
          </a:p>
          <a:p>
            <a:r>
              <a:rPr lang="vi-VN" sz="2800" dirty="0"/>
              <a:t>Mỗi cá nhân làm việc độc lập trong khoảng 10 phút, suy nghĩ về câu hỏi, chủ đề và ghi lại những ý kiến của mình. </a:t>
            </a:r>
          </a:p>
          <a:p>
            <a:r>
              <a:rPr lang="vi-VN" sz="2800" b="1" dirty="0">
                <a:solidFill>
                  <a:srgbClr val="008E00"/>
                </a:solidFill>
              </a:rPr>
              <a:t>+ Nhóm 1,2: Hoàn thành nhiệm vụ HOẠT ĐỘNG 1 PHT số 1</a:t>
            </a:r>
          </a:p>
          <a:p>
            <a:r>
              <a:rPr lang="vi-VN" sz="2800" b="1" dirty="0">
                <a:solidFill>
                  <a:srgbClr val="140B8B"/>
                </a:solidFill>
              </a:rPr>
              <a:t>+ Nhóm 3,4: Hoàn thành nhiệm vụ HOẠT ĐỘNG 1 PHT số 2</a:t>
            </a:r>
          </a:p>
          <a:p>
            <a:r>
              <a:rPr lang="vi-VN" sz="2800" b="1" dirty="0">
                <a:solidFill>
                  <a:srgbClr val="C01A95"/>
                </a:solidFill>
              </a:rPr>
              <a:t>+ Nhóm 5,6: Hoàn thành nhiệm vụ HOẠT ĐỘNG 1 PHT số 3</a:t>
            </a:r>
          </a:p>
        </p:txBody>
      </p:sp>
      <p:sp>
        <p:nvSpPr>
          <p:cNvPr id="43019" name="AutoShape 10">
            <a:extLst>
              <a:ext uri="{FF2B5EF4-FFF2-40B4-BE49-F238E27FC236}">
                <a16:creationId xmlns:a16="http://schemas.microsoft.com/office/drawing/2014/main" id="{A8CAE45E-9BE3-9499-1E9A-8491E3857F80}"/>
              </a:ext>
            </a:extLst>
          </p:cNvPr>
          <p:cNvSpPr>
            <a:spLocks noChangeArrowheads="1"/>
          </p:cNvSpPr>
          <p:nvPr/>
        </p:nvSpPr>
        <p:spPr bwMode="gray">
          <a:xfrm>
            <a:off x="1343997" y="208927"/>
            <a:ext cx="7044427" cy="575852"/>
          </a:xfrm>
          <a:prstGeom prst="roundRect">
            <a:avLst>
              <a:gd name="adj" fmla="val 50000"/>
            </a:avLst>
          </a:prstGeom>
          <a:solidFill>
            <a:srgbClr val="FFFF66"/>
          </a:solidFill>
          <a:ln w="28575" algn="ctr">
            <a:solidFill>
              <a:schemeClr val="accent2">
                <a:lumMod val="50000"/>
              </a:schemeClr>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Arial" charset="0"/>
                <a:ea typeface="+mn-ea"/>
                <a:cs typeface="+mn-cs"/>
              </a:rPr>
              <a:t>VÒNG 1</a:t>
            </a:r>
            <a:r>
              <a:rPr kumimoji="0" lang="vi-VN" sz="3600" b="1" i="0" u="none" strike="noStrike" kern="1200" cap="none" spc="0" normalizeH="0" baseline="0" noProof="0" dirty="0">
                <a:ln>
                  <a:noFill/>
                </a:ln>
                <a:solidFill>
                  <a:srgbClr val="000000"/>
                </a:solidFill>
                <a:effectLst/>
                <a:uLnTx/>
                <a:uFillTx/>
                <a:latin typeface="Arial" charset="0"/>
                <a:ea typeface="+mn-ea"/>
                <a:cs typeface="+mn-cs"/>
              </a:rPr>
              <a:t>: NHÓM CHUYÊN GIA</a:t>
            </a:r>
            <a:endParaRPr kumimoji="0" lang="en-US" sz="36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771973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0" y="34977"/>
            <a:ext cx="9158990" cy="574623"/>
          </a:xfrm>
          <a:gradFill flip="none" rotWithShape="1">
            <a:gsLst>
              <a:gs pos="0">
                <a:srgbClr val="0099FF">
                  <a:shade val="30000"/>
                  <a:satMod val="115000"/>
                </a:srgbClr>
              </a:gs>
              <a:gs pos="50000">
                <a:srgbClr val="0099FF">
                  <a:shade val="67500"/>
                  <a:satMod val="115000"/>
                </a:srgbClr>
              </a:gs>
              <a:gs pos="100000">
                <a:srgbClr val="0099FF">
                  <a:shade val="100000"/>
                  <a:satMod val="115000"/>
                </a:srgbClr>
              </a:gs>
            </a:gsLst>
            <a:lin ang="0" scaled="1"/>
            <a:tileRect/>
          </a:gradFill>
        </p:spPr>
        <p:style>
          <a:lnRef idx="1">
            <a:schemeClr val="accent6"/>
          </a:lnRef>
          <a:fillRef idx="3">
            <a:schemeClr val="accent6"/>
          </a:fillRef>
          <a:effectRef idx="2">
            <a:schemeClr val="accent6"/>
          </a:effectRef>
          <a:fontRef idx="minor">
            <a:schemeClr val="lt1"/>
          </a:fontRef>
        </p:style>
        <p:txBody>
          <a:bodyPr>
            <a:normAutofit fontScale="90000"/>
          </a:bodyPr>
          <a:lstStyle/>
          <a:p>
            <a:pPr algn="ctr"/>
            <a:r>
              <a:rPr lang="vi-VN" sz="3600" b="1" dirty="0">
                <a:latin typeface="Arial" panose="020B0604020202020204" pitchFamily="34" charset="0"/>
                <a:cs typeface="Arial" panose="020B0604020202020204" pitchFamily="34" charset="0"/>
              </a:rPr>
              <a:t>PHIẾU HỌC TẬP SỐ 1</a:t>
            </a:r>
            <a:r>
              <a:rPr lang="en-US" b="1" dirty="0">
                <a:latin typeface="Arial" panose="020B0604020202020204" pitchFamily="34" charset="0"/>
                <a:cs typeface="Arial" panose="020B0604020202020204" pitchFamily="34" charset="0"/>
              </a:rPr>
              <a:t>: TÌM HIỂU VỀ MOL</a:t>
            </a:r>
            <a:endParaRPr lang="en-US" sz="3600" b="1" dirty="0">
              <a:latin typeface="Arial" panose="020B0604020202020204" pitchFamily="34" charset="0"/>
              <a:cs typeface="Arial" panose="020B0604020202020204" pitchFamily="34" charset="0"/>
            </a:endParaRPr>
          </a:p>
        </p:txBody>
      </p:sp>
      <p:sp>
        <p:nvSpPr>
          <p:cNvPr id="4" name="Rectangle 3"/>
          <p:cNvSpPr/>
          <p:nvPr/>
        </p:nvSpPr>
        <p:spPr>
          <a:xfrm>
            <a:off x="1094282" y="1556792"/>
            <a:ext cx="8049718" cy="3231654"/>
          </a:xfrm>
          <a:prstGeom prst="rect">
            <a:avLst/>
          </a:prstGeom>
        </p:spPr>
        <p:txBody>
          <a:bodyPr wrap="square">
            <a:spAutoFit/>
          </a:bodyPr>
          <a:lstStyle/>
          <a:p>
            <a:pPr lvl="0" indent="465138" algn="just">
              <a:lnSpc>
                <a:spcPct val="150000"/>
              </a:lnSpc>
            </a:pPr>
            <a:r>
              <a:rPr lang="vi-VN" sz="2400" b="1" dirty="0">
                <a:solidFill>
                  <a:srgbClr val="FF0000"/>
                </a:solidFill>
                <a:latin typeface="Arial" panose="020B0604020202020204" pitchFamily="34" charset="0"/>
                <a:cs typeface="Arial" panose="020B0604020202020204" pitchFamily="34" charset="0"/>
              </a:rPr>
              <a:t>HOẠT ĐỘNG 1: KIẾN THỨC </a:t>
            </a:r>
          </a:p>
          <a:p>
            <a:pPr lvl="0" indent="360000" algn="just"/>
            <a:r>
              <a:rPr lang="vi-VN" sz="2400" dirty="0">
                <a:latin typeface="Arial" panose="020B0604020202020204" pitchFamily="34" charset="0"/>
                <a:cs typeface="Arial" panose="020B0604020202020204" pitchFamily="34" charset="0"/>
              </a:rPr>
              <a:t>1. Số Avogadro là gì? Kí hiệu? Giá trị của số này bằng bao nhiêu?</a:t>
            </a:r>
          </a:p>
          <a:p>
            <a:pPr lvl="0" indent="360000" algn="just"/>
            <a:r>
              <a:rPr lang="vi-VN" sz="2400" dirty="0">
                <a:latin typeface="Arial" panose="020B0604020202020204" pitchFamily="34" charset="0"/>
                <a:cs typeface="Arial" panose="020B0604020202020204" pitchFamily="34" charset="0"/>
              </a:rPr>
              <a:t>2. Mol là gì? Số mol kí hiệu là gì?</a:t>
            </a:r>
          </a:p>
          <a:p>
            <a:pPr lvl="0" indent="360000" algn="just"/>
            <a:r>
              <a:rPr lang="vi-VN" sz="2400" dirty="0">
                <a:latin typeface="Arial" panose="020B0604020202020204" pitchFamily="34" charset="0"/>
                <a:cs typeface="Arial" panose="020B0604020202020204" pitchFamily="34" charset="0"/>
              </a:rPr>
              <a:t>3. Công thức liên hệ giữa số mol và số nguyên tử, phân tử của chất</a:t>
            </a:r>
          </a:p>
          <a:p>
            <a:pPr lvl="0" indent="360000" algn="just"/>
            <a:r>
              <a:rPr lang="vi-VN" sz="2400" dirty="0">
                <a:latin typeface="Arial" panose="020B0604020202020204" pitchFamily="34" charset="0"/>
                <a:cs typeface="Arial" panose="020B0604020202020204" pitchFamily="34" charset="0"/>
              </a:rPr>
              <a:t>Số mol = …………..x…………..</a:t>
            </a:r>
          </a:p>
          <a:p>
            <a:pPr lvl="0" indent="360000" algn="just"/>
            <a:r>
              <a:rPr lang="vi-VN" sz="2400" dirty="0">
                <a:latin typeface="Arial" panose="020B0604020202020204" pitchFamily="34" charset="0"/>
                <a:cs typeface="Arial" panose="020B0604020202020204" pitchFamily="34" charset="0"/>
              </a:rPr>
              <a:t>Số nguyên tử, phân tử = số mol /……</a:t>
            </a:r>
          </a:p>
        </p:txBody>
      </p:sp>
    </p:spTree>
    <p:extLst>
      <p:ext uri="{BB962C8B-B14F-4D97-AF65-F5344CB8AC3E}">
        <p14:creationId xmlns:p14="http://schemas.microsoft.com/office/powerpoint/2010/main" val="12502430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17BD6-6D4F-9A7D-D6DF-66A0C1428BE2}"/>
              </a:ext>
            </a:extLst>
          </p:cNvPr>
          <p:cNvSpPr txBox="1">
            <a:spLocks/>
          </p:cNvSpPr>
          <p:nvPr/>
        </p:nvSpPr>
        <p:spPr>
          <a:xfrm>
            <a:off x="35496" y="-1"/>
            <a:ext cx="9110965" cy="980729"/>
          </a:xfrm>
          <a:prstGeom prst="rect">
            <a:avLst/>
          </a:prstGeom>
          <a:gradFill flip="none" rotWithShape="1">
            <a:gsLst>
              <a:gs pos="0">
                <a:srgbClr val="0099FF">
                  <a:shade val="30000"/>
                  <a:satMod val="115000"/>
                </a:srgbClr>
              </a:gs>
              <a:gs pos="50000">
                <a:srgbClr val="0099FF">
                  <a:shade val="67500"/>
                  <a:satMod val="115000"/>
                </a:srgbClr>
              </a:gs>
              <a:gs pos="100000">
                <a:srgbClr val="0099FF">
                  <a:shade val="100000"/>
                  <a:satMod val="115000"/>
                </a:srgbClr>
              </a:gs>
            </a:gsLst>
            <a:lin ang="0" scaled="1"/>
            <a:tileRect/>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vi-VN" b="1" dirty="0">
                <a:latin typeface="Arial" panose="020B0604020202020204" pitchFamily="34" charset="0"/>
                <a:cs typeface="Arial" panose="020B0604020202020204" pitchFamily="34" charset="0"/>
              </a:rPr>
              <a:t>PHIẾU HỌC TẬP SỐ 2</a:t>
            </a:r>
            <a:r>
              <a:rPr lang="en-US" b="1" dirty="0">
                <a:latin typeface="Arial" panose="020B0604020202020204" pitchFamily="34" charset="0"/>
                <a:cs typeface="Arial" panose="020B0604020202020204" pitchFamily="34" charset="0"/>
              </a:rPr>
              <a:t>: </a:t>
            </a:r>
          </a:p>
          <a:p>
            <a:pPr algn="ctr"/>
            <a:r>
              <a:rPr lang="en-US" b="1" dirty="0">
                <a:latin typeface="Arial" panose="020B0604020202020204" pitchFamily="34" charset="0"/>
                <a:cs typeface="Arial" panose="020B0604020202020204" pitchFamily="34" charset="0"/>
              </a:rPr>
              <a:t>TÌM HIỂU VỀ KHỐI LƯỢNG MOL</a:t>
            </a:r>
          </a:p>
        </p:txBody>
      </p:sp>
      <p:sp>
        <p:nvSpPr>
          <p:cNvPr id="5" name="Rectangle 4">
            <a:extLst>
              <a:ext uri="{FF2B5EF4-FFF2-40B4-BE49-F238E27FC236}">
                <a16:creationId xmlns:a16="http://schemas.microsoft.com/office/drawing/2014/main" id="{CA089C78-FE5A-790C-0594-4BF139B5071E}"/>
              </a:ext>
            </a:extLst>
          </p:cNvPr>
          <p:cNvSpPr/>
          <p:nvPr/>
        </p:nvSpPr>
        <p:spPr>
          <a:xfrm>
            <a:off x="971600" y="1916832"/>
            <a:ext cx="8049718" cy="3970318"/>
          </a:xfrm>
          <a:prstGeom prst="rect">
            <a:avLst/>
          </a:prstGeom>
        </p:spPr>
        <p:txBody>
          <a:bodyPr wrap="square">
            <a:spAutoFit/>
          </a:bodyPr>
          <a:lstStyle/>
          <a:p>
            <a:pPr lvl="0" indent="465138">
              <a:lnSpc>
                <a:spcPct val="150000"/>
              </a:lnSpc>
            </a:pPr>
            <a:r>
              <a:rPr lang="vi-VN" sz="2400" b="1" dirty="0">
                <a:solidFill>
                  <a:srgbClr val="FF0000"/>
                </a:solidFill>
                <a:latin typeface="Arial" panose="020B0604020202020204" pitchFamily="34" charset="0"/>
                <a:cs typeface="Arial" panose="020B0604020202020204" pitchFamily="34" charset="0"/>
              </a:rPr>
              <a:t>HOẠT ĐỘNG 1: KIẾN THỨC </a:t>
            </a:r>
          </a:p>
          <a:p>
            <a:pPr lvl="0" indent="360000"/>
            <a:r>
              <a:rPr lang="vi-VN" sz="2400" dirty="0">
                <a:latin typeface="Arial" panose="020B0604020202020204" pitchFamily="34" charset="0"/>
                <a:cs typeface="Arial" panose="020B0604020202020204" pitchFamily="34" charset="0"/>
              </a:rPr>
              <a:t>1. Khối lượng mol là gì?</a:t>
            </a:r>
          </a:p>
          <a:p>
            <a:pPr lvl="0" indent="360000"/>
            <a:r>
              <a:rPr lang="vi-VN" sz="2400" dirty="0">
                <a:latin typeface="Arial" panose="020B0604020202020204" pitchFamily="34" charset="0"/>
                <a:cs typeface="Arial" panose="020B0604020202020204" pitchFamily="34" charset="0"/>
              </a:rPr>
              <a:t>2. Quan sát thông tin Sgk/ trang 17 nhận xét bảng 3.1, 3.2 và so sánh giống và khác nhau của khối lượng mol và khối lượng phân tử, nguyên tử của chất?</a:t>
            </a:r>
          </a:p>
          <a:p>
            <a:pPr lvl="0" indent="360000"/>
            <a:r>
              <a:rPr lang="vi-VN" sz="2400" dirty="0">
                <a:latin typeface="Arial" panose="020B0604020202020204" pitchFamily="34" charset="0"/>
                <a:cs typeface="Arial" panose="020B0604020202020204" pitchFamily="34" charset="0"/>
              </a:rPr>
              <a:t>3. Công thức tính khối lượng mol khi biết khối lượng m và số mol n là gì?</a:t>
            </a:r>
          </a:p>
          <a:p>
            <a:pPr lvl="0" indent="360000"/>
            <a:r>
              <a:rPr lang="vi-VN" sz="2400" dirty="0">
                <a:latin typeface="Arial" panose="020B0604020202020204" pitchFamily="34" charset="0"/>
                <a:cs typeface="Arial" panose="020B0604020202020204" pitchFamily="34" charset="0"/>
              </a:rPr>
              <a:t>Từ công thức trên suy ra công thức  : số mol theo khối lượng?</a:t>
            </a:r>
          </a:p>
          <a:p>
            <a:pPr lvl="0" indent="360000"/>
            <a:r>
              <a:rPr lang="vi-VN" sz="2400" dirty="0">
                <a:latin typeface="Arial" panose="020B0604020202020204" pitchFamily="34" charset="0"/>
                <a:cs typeface="Arial" panose="020B0604020202020204" pitchFamily="34" charset="0"/>
              </a:rPr>
              <a:t>Công thức tính khối lượng?</a:t>
            </a:r>
          </a:p>
        </p:txBody>
      </p:sp>
    </p:spTree>
    <p:extLst>
      <p:ext uri="{BB962C8B-B14F-4D97-AF65-F5344CB8AC3E}">
        <p14:creationId xmlns:p14="http://schemas.microsoft.com/office/powerpoint/2010/main" val="35063034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17BD6-6D4F-9A7D-D6DF-66A0C1428BE2}"/>
              </a:ext>
            </a:extLst>
          </p:cNvPr>
          <p:cNvSpPr txBox="1">
            <a:spLocks/>
          </p:cNvSpPr>
          <p:nvPr/>
        </p:nvSpPr>
        <p:spPr>
          <a:xfrm>
            <a:off x="179512" y="0"/>
            <a:ext cx="9158990" cy="1196752"/>
          </a:xfrm>
          <a:prstGeom prst="rect">
            <a:avLst/>
          </a:prstGeom>
          <a:gradFill flip="none" rotWithShape="1">
            <a:gsLst>
              <a:gs pos="0">
                <a:srgbClr val="0099FF">
                  <a:shade val="30000"/>
                  <a:satMod val="115000"/>
                </a:srgbClr>
              </a:gs>
              <a:gs pos="50000">
                <a:srgbClr val="0099FF">
                  <a:shade val="67500"/>
                  <a:satMod val="115000"/>
                </a:srgbClr>
              </a:gs>
              <a:gs pos="100000">
                <a:srgbClr val="0099FF">
                  <a:shade val="100000"/>
                  <a:satMod val="115000"/>
                </a:srgbClr>
              </a:gs>
            </a:gsLst>
            <a:lin ang="0" scaled="1"/>
            <a:tileRect/>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lnSpc>
                <a:spcPct val="120000"/>
              </a:lnSpc>
            </a:pPr>
            <a:r>
              <a:rPr lang="vi-VN" b="1" dirty="0">
                <a:latin typeface="Arial" panose="020B0604020202020204" pitchFamily="34" charset="0"/>
                <a:cs typeface="Arial" panose="020B0604020202020204" pitchFamily="34" charset="0"/>
              </a:rPr>
              <a:t>PHIẾU HỌC TẬP SỐ 3</a:t>
            </a:r>
            <a:endParaRPr lang="en-US" b="1" dirty="0">
              <a:latin typeface="Arial" panose="020B0604020202020204" pitchFamily="34" charset="0"/>
              <a:cs typeface="Arial" panose="020B0604020202020204" pitchFamily="34" charset="0"/>
            </a:endParaRPr>
          </a:p>
          <a:p>
            <a:pPr algn="ctr">
              <a:lnSpc>
                <a:spcPct val="120000"/>
              </a:lnSpc>
            </a:pPr>
            <a:r>
              <a:rPr lang="en-US" b="1" dirty="0">
                <a:latin typeface="Arial" panose="020B0604020202020204" pitchFamily="34" charset="0"/>
                <a:cs typeface="Arial" panose="020B0604020202020204" pitchFamily="34" charset="0"/>
              </a:rPr>
              <a:t>TÌM HIỂU VỀ THỂ TÍCH MOL</a:t>
            </a:r>
          </a:p>
        </p:txBody>
      </p:sp>
      <p:sp>
        <p:nvSpPr>
          <p:cNvPr id="5" name="Rectangle 4">
            <a:extLst>
              <a:ext uri="{FF2B5EF4-FFF2-40B4-BE49-F238E27FC236}">
                <a16:creationId xmlns:a16="http://schemas.microsoft.com/office/drawing/2014/main" id="{CA089C78-FE5A-790C-0594-4BF139B5071E}"/>
              </a:ext>
            </a:extLst>
          </p:cNvPr>
          <p:cNvSpPr/>
          <p:nvPr/>
        </p:nvSpPr>
        <p:spPr>
          <a:xfrm>
            <a:off x="1094282" y="1844824"/>
            <a:ext cx="8049718" cy="4339650"/>
          </a:xfrm>
          <a:prstGeom prst="rect">
            <a:avLst/>
          </a:prstGeom>
        </p:spPr>
        <p:txBody>
          <a:bodyPr wrap="square">
            <a:spAutoFit/>
          </a:bodyPr>
          <a:lstStyle/>
          <a:p>
            <a:pPr lvl="0" indent="465138">
              <a:lnSpc>
                <a:spcPct val="150000"/>
              </a:lnSpc>
            </a:pPr>
            <a:r>
              <a:rPr lang="vi-VN" sz="2400" b="1" dirty="0">
                <a:solidFill>
                  <a:srgbClr val="FF0000"/>
                </a:solidFill>
                <a:latin typeface="Arial" panose="020B0604020202020204" pitchFamily="34" charset="0"/>
                <a:cs typeface="Arial" panose="020B0604020202020204" pitchFamily="34" charset="0"/>
              </a:rPr>
              <a:t>HOẠT ĐỘNG 1: KIẾN THỨC </a:t>
            </a:r>
          </a:p>
          <a:p>
            <a:pPr lvl="0" indent="360000"/>
            <a:r>
              <a:rPr lang="vi-VN" sz="2400" dirty="0">
                <a:latin typeface="Arial" panose="020B0604020202020204" pitchFamily="34" charset="0"/>
                <a:cs typeface="Arial" panose="020B0604020202020204" pitchFamily="34" charset="0"/>
              </a:rPr>
              <a:t>1. Thể tích mol là gì? </a:t>
            </a:r>
          </a:p>
          <a:p>
            <a:pPr lvl="0" indent="360000"/>
            <a:r>
              <a:rPr lang="vi-VN" sz="2400" dirty="0">
                <a:latin typeface="Arial" panose="020B0604020202020204" pitchFamily="34" charset="0"/>
                <a:cs typeface="Arial" panose="020B0604020202020204" pitchFamily="34" charset="0"/>
              </a:rPr>
              <a:t>2.  Hãy so sánh thể tích mol của các chất khí A,B,C khi ở  cùng điều kiện nhiệt độ, áp suất,?</a:t>
            </a:r>
          </a:p>
          <a:p>
            <a:pPr lvl="0" indent="360000"/>
            <a:r>
              <a:rPr lang="vi-VN" sz="2400" dirty="0">
                <a:latin typeface="Arial" panose="020B0604020202020204" pitchFamily="34" charset="0"/>
                <a:cs typeface="Arial" panose="020B0604020202020204" pitchFamily="34" charset="0"/>
              </a:rPr>
              <a:t>3. Thể tích mol của chất khí ở điệu kiện chuẩn ( 1bar, 25oC ) là bao nhiêu?</a:t>
            </a:r>
          </a:p>
          <a:p>
            <a:pPr lvl="0" indent="360000"/>
            <a:r>
              <a:rPr lang="vi-VN" sz="2400" dirty="0">
                <a:latin typeface="Arial" panose="020B0604020202020204" pitchFamily="34" charset="0"/>
                <a:cs typeface="Arial" panose="020B0604020202020204" pitchFamily="34" charset="0"/>
              </a:rPr>
              <a:t>3. Công thức tính thể mol khi biết số mol n là gì? V =……………</a:t>
            </a:r>
          </a:p>
          <a:p>
            <a:pPr lvl="0" indent="360000"/>
            <a:r>
              <a:rPr lang="vi-VN" sz="2400" dirty="0">
                <a:latin typeface="Arial" panose="020B0604020202020204" pitchFamily="34" charset="0"/>
                <a:cs typeface="Arial" panose="020B0604020202020204" pitchFamily="34" charset="0"/>
              </a:rPr>
              <a:t>Từ công thức trên suy ra công thức tính số mol theo thể tích?</a:t>
            </a:r>
          </a:p>
          <a:p>
            <a:pPr lvl="0" indent="360000"/>
            <a:endParaRPr lang="vi-V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21333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41212E9C-520D-48AF-AA71-5DC090F3F561}"/>
  <p:tag name="ISPRING_CUSTOM_TIMING_USED" val="1"/>
  <p:tag name="TIMING" val="|31.814|13.03"/>
  <p:tag name="GENSWF_ADVANCE_TIME" val="79.689"/>
  <p:tag name="GENSWF_SLIDE_TITLE" val="Hoạt động về nhà"/>
  <p:tag name="ISPRING_SLIDE_ID_2" val="{679BE69C-C716-4BF7-8CCE-6B340151B62F}"/>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Neuropo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Neuropo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8.xml><?xml version="1.0" encoding="utf-8"?>
<a:theme xmlns:a="http://schemas.openxmlformats.org/drawingml/2006/main" name="2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631</TotalTime>
  <Words>2870</Words>
  <PresentationFormat>On-screen Show (4:3)</PresentationFormat>
  <Paragraphs>268</Paragraphs>
  <Slides>37</Slides>
  <Notes>1</Notes>
  <HiddenSlides>0</HiddenSlides>
  <MMClips>0</MMClips>
  <ScaleCrop>false</ScaleCrop>
  <HeadingPairs>
    <vt:vector size="8" baseType="variant">
      <vt:variant>
        <vt:lpstr>Fonts Used</vt:lpstr>
      </vt:variant>
      <vt:variant>
        <vt:i4>8</vt:i4>
      </vt:variant>
      <vt:variant>
        <vt:lpstr>Theme</vt:lpstr>
      </vt:variant>
      <vt:variant>
        <vt:i4>8</vt:i4>
      </vt:variant>
      <vt:variant>
        <vt:lpstr>Embedded OLE Servers</vt:lpstr>
      </vt:variant>
      <vt:variant>
        <vt:i4>1</vt:i4>
      </vt:variant>
      <vt:variant>
        <vt:lpstr>Slide Titles</vt:lpstr>
      </vt:variant>
      <vt:variant>
        <vt:i4>37</vt:i4>
      </vt:variant>
    </vt:vector>
  </HeadingPairs>
  <TitlesOfParts>
    <vt:vector size="54" baseType="lpstr">
      <vt:lpstr>Arial</vt:lpstr>
      <vt:lpstr>Arial Black</vt:lpstr>
      <vt:lpstr>Calibri</vt:lpstr>
      <vt:lpstr>Century Gothic</vt:lpstr>
      <vt:lpstr>Neuropol</vt:lpstr>
      <vt:lpstr>Tahoma</vt:lpstr>
      <vt:lpstr>Times New Roman</vt:lpstr>
      <vt:lpstr>Wingdings 3</vt:lpstr>
      <vt:lpstr>Office Theme</vt:lpstr>
      <vt:lpstr>7_Custom Design</vt:lpstr>
      <vt:lpstr>9_Custom Design</vt:lpstr>
      <vt:lpstr>4_Custom Design</vt:lpstr>
      <vt:lpstr>5_Office Theme</vt:lpstr>
      <vt:lpstr>2_Office Theme</vt:lpstr>
      <vt:lpstr>Wisp</vt:lpstr>
      <vt:lpstr>2_Wisp</vt:lpstr>
      <vt:lpstr>Equation</vt:lpstr>
      <vt:lpstr>PowerPoint Presentation</vt:lpstr>
      <vt:lpstr>PowerPoint Presentation</vt:lpstr>
      <vt:lpstr>PowerPoint Presentation</vt:lpstr>
      <vt:lpstr>PowerPoint Presentation</vt:lpstr>
      <vt:lpstr>PowerPoint Presentation</vt:lpstr>
      <vt:lpstr>PowerPoint Presentation</vt:lpstr>
      <vt:lpstr>PHIẾU HỌC TẬP SỐ 1: TÌM HIỂU VỀ MOL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PHIẾU HỌC TẬP SỐ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Ô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2021-08-02T06:22:16Z</dcterms:created>
  <dcterms:modified xsi:type="dcterms:W3CDTF">2023-06-11T03:55:29Z</dcterms:modified>
</cp:coreProperties>
</file>