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8" r:id="rId3"/>
    <p:sldId id="256" r:id="rId4"/>
    <p:sldId id="260" r:id="rId5"/>
    <p:sldId id="259" r:id="rId6"/>
    <p:sldId id="274" r:id="rId7"/>
    <p:sldId id="275" r:id="rId8"/>
    <p:sldId id="276" r:id="rId9"/>
    <p:sldId id="277" r:id="rId10"/>
    <p:sldId id="278" r:id="rId11"/>
    <p:sldId id="279" r:id="rId12"/>
    <p:sldId id="261" r:id="rId13"/>
    <p:sldId id="265" r:id="rId14"/>
    <p:sldId id="272"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3.png"/><Relationship Id="rId21" Type="http://schemas.openxmlformats.org/officeDocument/2006/relationships/image" Target="../media/image44.svg"/><Relationship Id="rId25"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22" Type="http://schemas.openxmlformats.org/officeDocument/2006/relationships/image" Target="../media/image2.png"/><Relationship Id="rId27" Type="http://schemas.openxmlformats.org/officeDocument/2006/relationships/image" Target="../media/image4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6" Type="http://schemas.openxmlformats.org/officeDocument/2006/relationships/image" Target="../media/image3.png"/><Relationship Id="rId21" Type="http://schemas.openxmlformats.org/officeDocument/2006/relationships/image" Target="../media/image44.svg"/><Relationship Id="rId25"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22" Type="http://schemas.openxmlformats.org/officeDocument/2006/relationships/image" Target="../media/image2.png"/><Relationship Id="rId27"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1" Type="http://schemas.openxmlformats.org/officeDocument/2006/relationships/image" Target="../media/image18.svg"/><Relationship Id="rId2"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19" Type="http://schemas.openxmlformats.org/officeDocument/2006/relationships/image" Target="../media/image19.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1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3" name="TextBox 3"/>
          <p:cNvSpPr txBox="1"/>
          <p:nvPr/>
        </p:nvSpPr>
        <p:spPr>
          <a:xfrm>
            <a:off x="2327076" y="3390900"/>
            <a:ext cx="13939439" cy="3145028"/>
          </a:xfrm>
          <a:prstGeom prst="rect">
            <a:avLst/>
          </a:prstGeom>
        </p:spPr>
        <p:txBody>
          <a:bodyPr wrap="square" lIns="0" tIns="0" rIns="0" bIns="0" rtlCol="0" anchor="t">
            <a:spAutoFit/>
          </a:bodyPr>
          <a:lstStyle/>
          <a:p>
            <a:pPr algn="ctr">
              <a:lnSpc>
                <a:spcPct val="150000"/>
              </a:lnSpc>
            </a:pPr>
            <a:r>
              <a:rPr lang="vi-VN" sz="7200" b="1" dirty="0" smtClean="0">
                <a:solidFill>
                  <a:srgbClr val="405BBC"/>
                </a:solidFill>
              </a:rPr>
              <a:t>CHÀO MỪNG CÁC EM ĐẾN VỚI BÀI HỌC NGÀY HÔM NAY!</a:t>
            </a:r>
            <a:endParaRPr lang="en-US" sz="7200" b="1" dirty="0">
              <a:solidFill>
                <a:srgbClr val="405BBC"/>
              </a:solidFill>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b="4852"/>
          <a:stretch>
            <a:fillRect/>
          </a:stretch>
        </p:blipFill>
        <p:spPr>
          <a:xfrm>
            <a:off x="-304800" y="7106422"/>
            <a:ext cx="2413500" cy="3197493"/>
          </a:xfrm>
          <a:prstGeom prst="rect">
            <a:avLst/>
          </a:prstGeom>
        </p:spPr>
      </p:pic>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478000" y="190500"/>
            <a:ext cx="3529263" cy="3048000"/>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447800" y="7132436"/>
            <a:ext cx="3098543" cy="319138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chemeClr val="accent6">
              <a:lumMod val="75000"/>
            </a:schemeClr>
          </a:solidFill>
        </p:spPr>
      </p:sp>
      <p:sp>
        <p:nvSpPr>
          <p:cNvPr id="4" name="Rectangle 3"/>
          <p:cNvSpPr/>
          <p:nvPr/>
        </p:nvSpPr>
        <p:spPr>
          <a:xfrm>
            <a:off x="2397457" y="495300"/>
            <a:ext cx="15280943" cy="7879080"/>
          </a:xfrm>
          <a:prstGeom prst="rect">
            <a:avLst/>
          </a:prstGeom>
        </p:spPr>
        <p:txBody>
          <a:bodyPr wrap="square">
            <a:spAutoFit/>
          </a:bodyPr>
          <a:lstStyle/>
          <a:p>
            <a:pPr algn="just">
              <a:lnSpc>
                <a:spcPct val="150000"/>
              </a:lnSpc>
              <a:spcBef>
                <a:spcPts val="600"/>
              </a:spcBef>
              <a:spcAft>
                <a:spcPts val="600"/>
              </a:spcAft>
            </a:pPr>
            <a:r>
              <a:rPr lang="fr-FR"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 </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Thân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a:t>
            </a:r>
            <a:r>
              <a:rPr lang="vi-VN"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3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b="1" dirty="0" smtClean="0">
                <a:ea typeface="Times New Roman" panose="02020603050405020304" pitchFamily="18" charset="0"/>
                <a:cs typeface="Arial" panose="020B0604020202020204" pitchFamily="34" charset="0"/>
              </a:rPr>
              <a:t>b</a:t>
            </a:r>
            <a:r>
              <a:rPr lang="vi-VN" sz="3800" b="1" dirty="0">
                <a:ea typeface="Times New Roman" panose="02020603050405020304" pitchFamily="18" charset="0"/>
                <a:cs typeface="Arial" panose="020B0604020202020204" pitchFamily="34" charset="0"/>
              </a:rPr>
              <a:t>. Tình cảm bé Thu với ba </a:t>
            </a:r>
            <a:r>
              <a:rPr lang="vi-VN" sz="3800" b="1" dirty="0" smtClean="0">
                <a:ea typeface="Times New Roman" panose="02020603050405020304" pitchFamily="18" charset="0"/>
                <a:cs typeface="Arial" panose="020B0604020202020204" pitchFamily="34" charset="0"/>
              </a:rPr>
              <a:t>:</a:t>
            </a:r>
            <a:endParaRPr lang="vi-VN" sz="3800" b="1" dirty="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vi-VN" sz="3800" dirty="0" smtClean="0">
                <a:ea typeface="Times New Roman" panose="02020603050405020304" pitchFamily="18" charset="0"/>
                <a:cs typeface="Arial" panose="020B0604020202020204" pitchFamily="34" charset="0"/>
              </a:rPr>
              <a:t>Khi </a:t>
            </a:r>
            <a:r>
              <a:rPr lang="vi-VN" sz="3800" dirty="0">
                <a:ea typeface="Times New Roman" panose="02020603050405020304" pitchFamily="18" charset="0"/>
                <a:cs typeface="Arial" panose="020B0604020202020204" pitchFamily="34" charset="0"/>
              </a:rPr>
              <a:t>nghe bà giải thích về chiếc thẹo thì xúc động, ân </a:t>
            </a:r>
            <a:r>
              <a:rPr lang="vi-VN" sz="3800" dirty="0" smtClean="0">
                <a:ea typeface="Times New Roman" panose="02020603050405020304" pitchFamily="18" charset="0"/>
                <a:cs typeface="Arial" panose="020B0604020202020204" pitchFamily="34" charset="0"/>
              </a:rPr>
              <a:t>hận.</a:t>
            </a:r>
          </a:p>
          <a:p>
            <a:pPr marL="571500" indent="-571500" algn="just">
              <a:lnSpc>
                <a:spcPct val="150000"/>
              </a:lnSpc>
              <a:spcBef>
                <a:spcPts val="600"/>
              </a:spcBef>
              <a:spcAft>
                <a:spcPts val="600"/>
              </a:spcAft>
              <a:buFontTx/>
              <a:buChar char="-"/>
            </a:pPr>
            <a:r>
              <a:rPr lang="vi-VN" sz="3800" dirty="0" smtClean="0">
                <a:ea typeface="Times New Roman" panose="02020603050405020304" pitchFamily="18" charset="0"/>
                <a:cs typeface="Arial" panose="020B0604020202020204" pitchFamily="34" charset="0"/>
              </a:rPr>
              <a:t>Lúc </a:t>
            </a:r>
            <a:r>
              <a:rPr lang="vi-VN" sz="3800" dirty="0">
                <a:ea typeface="Times New Roman" panose="02020603050405020304" pitchFamily="18" charset="0"/>
                <a:cs typeface="Arial" panose="020B0604020202020204" pitchFamily="34" charset="0"/>
              </a:rPr>
              <a:t>cha ra </a:t>
            </a:r>
            <a:r>
              <a:rPr lang="vi-VN" sz="3800" dirty="0" smtClean="0">
                <a:ea typeface="Times New Roman" panose="02020603050405020304" pitchFamily="18" charset="0"/>
                <a:cs typeface="Arial" panose="020B0604020202020204" pitchFamily="34" charset="0"/>
              </a:rPr>
              <a:t>đi: </a:t>
            </a:r>
            <a:r>
              <a:rPr lang="vi-VN" sz="3800" dirty="0">
                <a:ea typeface="Times New Roman" panose="02020603050405020304" pitchFamily="18" charset="0"/>
                <a:cs typeface="Arial" panose="020B0604020202020204" pitchFamily="34" charset="0"/>
              </a:rPr>
              <a:t>gọi ba thảm thiết, hai tay ôm chặt cổ ba, hôn ba cùng khắp cả vết thẹo hết sức cảm động</a:t>
            </a:r>
            <a:r>
              <a:rPr lang="vi-VN" sz="3800" dirty="0" smtClean="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vi-VN" sz="3800" b="1" dirty="0">
                <a:ea typeface="Times New Roman" panose="02020603050405020304" pitchFamily="18" charset="0"/>
                <a:cs typeface="Arial" panose="020B0604020202020204" pitchFamily="34" charset="0"/>
              </a:rPr>
              <a:t>c. Cảm nhận của </a:t>
            </a:r>
            <a:r>
              <a:rPr lang="vi-VN" sz="3800" b="1" dirty="0" smtClean="0">
                <a:ea typeface="Times New Roman" panose="02020603050405020304" pitchFamily="18" charset="0"/>
                <a:cs typeface="Arial" panose="020B0604020202020204" pitchFamily="34" charset="0"/>
              </a:rPr>
              <a:t>em: </a:t>
            </a:r>
          </a:p>
          <a:p>
            <a:pPr algn="just">
              <a:lnSpc>
                <a:spcPct val="150000"/>
              </a:lnSpc>
              <a:spcBef>
                <a:spcPts val="600"/>
              </a:spcBef>
              <a:spcAft>
                <a:spcPts val="600"/>
              </a:spcAft>
            </a:pPr>
            <a:r>
              <a:rPr lang="vi-VN" sz="3800" dirty="0" smtClean="0">
                <a:ea typeface="Times New Roman" panose="02020603050405020304" pitchFamily="18" charset="0"/>
                <a:cs typeface="Arial" panose="020B0604020202020204" pitchFamily="34" charset="0"/>
              </a:rPr>
              <a:t>Xúc </a:t>
            </a:r>
            <a:r>
              <a:rPr lang="vi-VN" sz="3800" dirty="0">
                <a:ea typeface="Times New Roman" panose="02020603050405020304" pitchFamily="18" charset="0"/>
                <a:cs typeface="Arial" panose="020B0604020202020204" pitchFamily="34" charset="0"/>
              </a:rPr>
              <a:t>động trước tình cảm thiêng liêng của ông Sáu và bé Thu. Cũng căm ghét chiến tranh vì gây bao đau thương cho những người vô tội.</a:t>
            </a:r>
          </a:p>
        </p:txBody>
      </p:sp>
    </p:spTree>
    <p:extLst>
      <p:ext uri="{BB962C8B-B14F-4D97-AF65-F5344CB8AC3E}">
        <p14:creationId xmlns:p14="http://schemas.microsoft.com/office/powerpoint/2010/main" val="2514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chemeClr val="accent6">
              <a:lumMod val="75000"/>
            </a:schemeClr>
          </a:solidFill>
        </p:spPr>
      </p:sp>
      <p:sp>
        <p:nvSpPr>
          <p:cNvPr id="4" name="Rectangle 3"/>
          <p:cNvSpPr/>
          <p:nvPr/>
        </p:nvSpPr>
        <p:spPr>
          <a:xfrm>
            <a:off x="2397457" y="495300"/>
            <a:ext cx="15280943" cy="3754874"/>
          </a:xfrm>
          <a:prstGeom prst="rect">
            <a:avLst/>
          </a:prstGeom>
        </p:spPr>
        <p:txBody>
          <a:bodyPr wrap="square">
            <a:spAutoFit/>
          </a:bodyPr>
          <a:lstStyle/>
          <a:p>
            <a:pPr algn="just">
              <a:lnSpc>
                <a:spcPct val="150000"/>
              </a:lnSpc>
              <a:spcBef>
                <a:spcPts val="600"/>
              </a:spcBef>
              <a:spcAft>
                <a:spcPts val="600"/>
              </a:spcAft>
            </a:pPr>
            <a:r>
              <a:rPr lang="vi-VN"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 Kết bài:</a:t>
            </a:r>
          </a:p>
          <a:p>
            <a:pPr algn="just">
              <a:lnSpc>
                <a:spcPct val="150000"/>
              </a:lnSpc>
              <a:spcBef>
                <a:spcPts val="600"/>
              </a:spcBef>
              <a:spcAft>
                <a:spcPts val="600"/>
              </a:spcAft>
            </a:pPr>
            <a:r>
              <a:rPr lang="vi-VN" sz="3800" i="1" dirty="0">
                <a:ea typeface="Times New Roman" panose="02020603050405020304" pitchFamily="18" charset="0"/>
                <a:cs typeface="Arial" panose="020B0604020202020204" pitchFamily="34" charset="0"/>
              </a:rPr>
              <a:t>“Chiếc lược ngà” </a:t>
            </a:r>
            <a:r>
              <a:rPr lang="vi-VN" sz="3800" dirty="0">
                <a:ea typeface="Times New Roman" panose="02020603050405020304" pitchFamily="18" charset="0"/>
                <a:cs typeface="Arial" panose="020B0604020202020204" pitchFamily="34" charset="0"/>
              </a:rPr>
              <a:t>là một trong những truyện ngắn của nhà văn Nguyễn Quang Sáng. Câu chuyện đã để lại một ấn tượng khó quên về tình cảm cha con mãnh liệt đầy xúc động.</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45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0" y="1"/>
            <a:ext cx="6526581" cy="10287000"/>
          </a:xfrm>
          <a:prstGeom prst="rect">
            <a:avLst/>
          </a:prstGeom>
        </p:spPr>
      </p:pic>
      <p:grpSp>
        <p:nvGrpSpPr>
          <p:cNvPr id="3" name="Group 3"/>
          <p:cNvGrpSpPr/>
          <p:nvPr/>
        </p:nvGrpSpPr>
        <p:grpSpPr>
          <a:xfrm>
            <a:off x="9187662" y="2241281"/>
            <a:ext cx="7072125" cy="811459"/>
            <a:chOff x="-1621133" y="-125328"/>
            <a:chExt cx="9429500" cy="1081945"/>
          </a:xfrm>
        </p:grpSpPr>
        <p:sp>
          <p:nvSpPr>
            <p:cNvPr id="4" name="TextBox 4"/>
            <p:cNvSpPr txBox="1"/>
            <p:nvPr/>
          </p:nvSpPr>
          <p:spPr>
            <a:xfrm>
              <a:off x="-1621133" y="-125328"/>
              <a:ext cx="7808367" cy="819028"/>
            </a:xfrm>
            <a:prstGeom prst="rect">
              <a:avLst/>
            </a:prstGeom>
          </p:spPr>
          <p:txBody>
            <a:bodyPr lIns="0" tIns="0" rIns="0" bIns="0" rtlCol="0" anchor="t">
              <a:spAutoFit/>
            </a:bodyPr>
            <a:lstStyle/>
            <a:p>
              <a:pPr algn="ctr">
                <a:lnSpc>
                  <a:spcPts val="4160"/>
                </a:lnSpc>
              </a:pPr>
              <a:r>
                <a:rPr lang="vi-VN" sz="6400" b="1" dirty="0" smtClean="0">
                  <a:solidFill>
                    <a:srgbClr val="405BBC"/>
                  </a:solidFill>
                </a:rPr>
                <a:t>VẬN DỤNG</a:t>
              </a:r>
              <a:endParaRPr lang="en-US" sz="6400" b="1" dirty="0">
                <a:solidFill>
                  <a:srgbClr val="405BBC"/>
                </a:solidFill>
              </a:endParaRPr>
            </a:p>
          </p:txBody>
        </p:sp>
        <p:sp>
          <p:nvSpPr>
            <p:cNvPr id="5" name="TextBox 5"/>
            <p:cNvSpPr txBox="1"/>
            <p:nvPr/>
          </p:nvSpPr>
          <p:spPr>
            <a:xfrm>
              <a:off x="0" y="426557"/>
              <a:ext cx="7808367" cy="530060"/>
            </a:xfrm>
            <a:prstGeom prst="rect">
              <a:avLst/>
            </a:prstGeom>
          </p:spPr>
          <p:txBody>
            <a:bodyPr lIns="0" tIns="0" rIns="0" bIns="0" rtlCol="0" anchor="t">
              <a:spAutoFit/>
            </a:bodyPr>
            <a:lstStyle/>
            <a:p>
              <a:pPr>
                <a:lnSpc>
                  <a:spcPts val="3499"/>
                </a:lnSpc>
              </a:pPr>
              <a:endParaRPr dirty="0"/>
            </a:p>
          </p:txBody>
        </p:sp>
      </p:grpSp>
      <p:sp>
        <p:nvSpPr>
          <p:cNvPr id="8" name="Rectangle 7"/>
          <p:cNvSpPr/>
          <p:nvPr/>
        </p:nvSpPr>
        <p:spPr>
          <a:xfrm>
            <a:off x="6553200" y="3064682"/>
            <a:ext cx="11125200" cy="2171428"/>
          </a:xfrm>
          <a:prstGeom prst="rect">
            <a:avLst/>
          </a:prstGeom>
        </p:spPr>
        <p:txBody>
          <a:bodyPr wrap="square">
            <a:spAutoFit/>
          </a:bodyPr>
          <a:lstStyle/>
          <a:p>
            <a:pPr algn="just">
              <a:lnSpc>
                <a:spcPct val="150000"/>
              </a:lnSpc>
              <a:spcBef>
                <a:spcPts val="600"/>
              </a:spcBef>
              <a:spcAft>
                <a:spcPts val="600"/>
              </a:spcAft>
            </a:pPr>
            <a:r>
              <a:rPr lang="vi-VN" sz="4200" b="1" i="1" dirty="0" smtClean="0">
                <a:latin typeface="Arial" panose="020B0604020202020204" pitchFamily="34" charset="0"/>
                <a:ea typeface="Times New Roman" panose="02020603050405020304" pitchFamily="18" charset="0"/>
                <a:cs typeface="Arial" panose="020B0604020202020204" pitchFamily="34" charset="0"/>
              </a:rPr>
              <a:t>	</a:t>
            </a:r>
            <a:r>
              <a:rPr lang="fr-FR" sz="4800" b="1" i="1" dirty="0" err="1" smtClean="0">
                <a:latin typeface="Arial" panose="020B0604020202020204" pitchFamily="34" charset="0"/>
                <a:ea typeface="Times New Roman" panose="02020603050405020304" pitchFamily="18" charset="0"/>
                <a:cs typeface="Arial" panose="020B0604020202020204" pitchFamily="34" charset="0"/>
              </a:rPr>
              <a:t>Viết</a:t>
            </a:r>
            <a:r>
              <a:rPr lang="fr-FR" sz="4800" b="1" i="1" dirty="0" smtClean="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đoạn</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văn</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nghị</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luận</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về</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một</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vẻ</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đẹp</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của</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nhân</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vật</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mà</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em</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yêu</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thích</a:t>
            </a:r>
            <a:r>
              <a:rPr lang="fr-FR" sz="4800" b="1" i="1" dirty="0">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2" name="TextBox 2"/>
          <p:cNvSpPr txBox="1"/>
          <p:nvPr/>
        </p:nvSpPr>
        <p:spPr>
          <a:xfrm>
            <a:off x="1066800" y="1409700"/>
            <a:ext cx="7962900" cy="1154162"/>
          </a:xfrm>
          <a:prstGeom prst="rect">
            <a:avLst/>
          </a:prstGeom>
        </p:spPr>
        <p:txBody>
          <a:bodyPr wrap="square" lIns="0" tIns="0" rIns="0" bIns="0" rtlCol="0" anchor="t">
            <a:spAutoFit/>
          </a:bodyPr>
          <a:lstStyle/>
          <a:p>
            <a:pPr>
              <a:lnSpc>
                <a:spcPts val="9000"/>
              </a:lnSpc>
            </a:pPr>
            <a:r>
              <a:rPr lang="vi-VN" sz="6400" b="1" dirty="0" smtClean="0">
                <a:solidFill>
                  <a:srgbClr val="405BBC"/>
                </a:solidFill>
              </a:rPr>
              <a:t>NỘI DUNG BÀI HỌC</a:t>
            </a:r>
            <a:endParaRPr lang="en-US" sz="6400" b="1" dirty="0">
              <a:solidFill>
                <a:srgbClr val="405BBC"/>
              </a:solidFill>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08593">
            <a:off x="16005749" y="-253415"/>
            <a:ext cx="3116702" cy="5132295"/>
          </a:xfrm>
          <a:prstGeom prst="rect">
            <a:avLst/>
          </a:prstGeom>
        </p:spPr>
      </p:pic>
      <p:pic>
        <p:nvPicPr>
          <p:cNvPr id="2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7658877"/>
            <a:ext cx="4876800" cy="2642339"/>
          </a:xfrm>
          <a:prstGeom prst="rect">
            <a:avLst/>
          </a:prstGeom>
        </p:spPr>
      </p:pic>
      <p:sp>
        <p:nvSpPr>
          <p:cNvPr id="27" name="Rectangle 26"/>
          <p:cNvSpPr/>
          <p:nvPr/>
        </p:nvSpPr>
        <p:spPr>
          <a:xfrm>
            <a:off x="2895600" y="3086100"/>
            <a:ext cx="10744200" cy="3391698"/>
          </a:xfrm>
          <a:prstGeom prst="rect">
            <a:avLst/>
          </a:prstGeom>
        </p:spPr>
        <p:txBody>
          <a:bodyPr wrap="square">
            <a:spAutoFit/>
          </a:bodyPr>
          <a:lstStyle/>
          <a:p>
            <a:pPr marL="685800" indent="-685800" algn="just">
              <a:lnSpc>
                <a:spcPct val="135000"/>
              </a:lnSpc>
              <a:spcBef>
                <a:spcPts val="600"/>
              </a:spcBef>
              <a:spcAft>
                <a:spcPts val="600"/>
              </a:spcAft>
              <a:buFont typeface="Wingdings" panose="05000000000000000000" pitchFamily="2" charset="2"/>
              <a:buChar char="ü"/>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3" name="TextBox 3"/>
          <p:cNvSpPr txBox="1"/>
          <p:nvPr/>
        </p:nvSpPr>
        <p:spPr>
          <a:xfrm>
            <a:off x="2327076" y="3390900"/>
            <a:ext cx="13939439" cy="3145028"/>
          </a:xfrm>
          <a:prstGeom prst="rect">
            <a:avLst/>
          </a:prstGeom>
        </p:spPr>
        <p:txBody>
          <a:bodyPr wrap="square" lIns="0" tIns="0" rIns="0" bIns="0" rtlCol="0" anchor="t">
            <a:spAutoFit/>
          </a:bodyPr>
          <a:lstStyle/>
          <a:p>
            <a:pPr algn="ctr">
              <a:lnSpc>
                <a:spcPct val="150000"/>
              </a:lnSpc>
            </a:pPr>
            <a:r>
              <a:rPr lang="vi-VN" sz="7200" b="1" dirty="0" smtClean="0">
                <a:solidFill>
                  <a:srgbClr val="405BBC"/>
                </a:solidFill>
              </a:rPr>
              <a:t>CẢM ƠN CÁC EM ĐÃ </a:t>
            </a:r>
          </a:p>
          <a:p>
            <a:pPr algn="ctr">
              <a:lnSpc>
                <a:spcPct val="150000"/>
              </a:lnSpc>
            </a:pPr>
            <a:r>
              <a:rPr lang="vi-VN" sz="7200" b="1" dirty="0" smtClean="0">
                <a:solidFill>
                  <a:srgbClr val="405BBC"/>
                </a:solidFill>
              </a:rPr>
              <a:t>LẮNG NGHE BÀI GIẢNG!</a:t>
            </a:r>
            <a:endParaRPr lang="en-US" sz="7200" b="1" dirty="0">
              <a:solidFill>
                <a:srgbClr val="405BBC"/>
              </a:solidFill>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b="4852"/>
          <a:stretch>
            <a:fillRect/>
          </a:stretch>
        </p:blipFill>
        <p:spPr>
          <a:xfrm>
            <a:off x="-304800" y="7106422"/>
            <a:ext cx="2413500" cy="3197493"/>
          </a:xfrm>
          <a:prstGeom prst="rect">
            <a:avLst/>
          </a:prstGeom>
        </p:spPr>
      </p:pic>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478000" y="190500"/>
            <a:ext cx="3529263" cy="3048000"/>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447800" y="7132436"/>
            <a:ext cx="3098543" cy="3191382"/>
          </a:xfrm>
          <a:prstGeom prst="rect">
            <a:avLst/>
          </a:prstGeom>
        </p:spPr>
      </p:pic>
    </p:spTree>
    <p:extLst>
      <p:ext uri="{BB962C8B-B14F-4D97-AF65-F5344CB8AC3E}">
        <p14:creationId xmlns:p14="http://schemas.microsoft.com/office/powerpoint/2010/main" val="6978999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11" name="TextBox 11"/>
          <p:cNvSpPr txBox="1"/>
          <p:nvPr/>
        </p:nvSpPr>
        <p:spPr>
          <a:xfrm>
            <a:off x="1447800" y="1485900"/>
            <a:ext cx="5029200" cy="1154162"/>
          </a:xfrm>
          <a:prstGeom prst="rect">
            <a:avLst/>
          </a:prstGeom>
        </p:spPr>
        <p:txBody>
          <a:bodyPr wrap="square" lIns="0" tIns="0" rIns="0" bIns="0" rtlCol="0" anchor="t">
            <a:spAutoFit/>
          </a:bodyPr>
          <a:lstStyle/>
          <a:p>
            <a:pPr>
              <a:lnSpc>
                <a:spcPts val="9000"/>
              </a:lnSpc>
            </a:pPr>
            <a:r>
              <a:rPr lang="vi-VN" sz="6400" b="1" dirty="0" smtClean="0">
                <a:solidFill>
                  <a:srgbClr val="405BBC"/>
                </a:solidFill>
              </a:rPr>
              <a:t>KHỞI ĐỘNG</a:t>
            </a:r>
            <a:endParaRPr lang="en-US" sz="6400" b="1" dirty="0">
              <a:solidFill>
                <a:srgbClr val="405BBC"/>
              </a:solidFill>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3165791" y="7726280"/>
            <a:ext cx="3501709" cy="2502130"/>
          </a:xfrm>
          <a:prstGeom prst="rect">
            <a:avLst/>
          </a:prstGeom>
        </p:spPr>
      </p:pic>
      <p:cxnSp>
        <p:nvCxnSpPr>
          <p:cNvPr id="14" name="Straight Connector 13"/>
          <p:cNvCxnSpPr/>
          <p:nvPr/>
        </p:nvCxnSpPr>
        <p:spPr>
          <a:xfrm>
            <a:off x="6858000" y="800100"/>
            <a:ext cx="0" cy="8686800"/>
          </a:xfrm>
          <a:prstGeom prst="line">
            <a:avLst/>
          </a:prstGeom>
        </p:spPr>
        <p:style>
          <a:lnRef idx="3">
            <a:schemeClr val="dk1"/>
          </a:lnRef>
          <a:fillRef idx="0">
            <a:schemeClr val="dk1"/>
          </a:fillRef>
          <a:effectRef idx="2">
            <a:schemeClr val="dk1"/>
          </a:effectRef>
          <a:fontRef idx="minor">
            <a:schemeClr val="tx1"/>
          </a:fontRef>
        </p:style>
      </p:cxnSp>
      <p:pic>
        <p:nvPicPr>
          <p:cNvPr id="15"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2400" y="8250064"/>
            <a:ext cx="3598869" cy="1949933"/>
          </a:xfrm>
          <a:prstGeom prst="rect">
            <a:avLst/>
          </a:prstGeom>
        </p:spPr>
      </p:pic>
      <p:sp>
        <p:nvSpPr>
          <p:cNvPr id="16" name="Rectangle 15"/>
          <p:cNvSpPr/>
          <p:nvPr/>
        </p:nvSpPr>
        <p:spPr>
          <a:xfrm>
            <a:off x="7048501" y="1485900"/>
            <a:ext cx="10744200" cy="3000821"/>
          </a:xfrm>
          <a:prstGeom prst="rect">
            <a:avLst/>
          </a:prstGeom>
        </p:spPr>
        <p:txBody>
          <a:bodyPr wrap="square">
            <a:spAutoFit/>
          </a:bodyPr>
          <a:lstStyle/>
          <a:p>
            <a:pPr algn="just">
              <a:lnSpc>
                <a:spcPct val="150000"/>
              </a:lnSpc>
            </a:pPr>
            <a:r>
              <a:rPr lang="vi-VN" sz="4200" b="1" i="1" dirty="0" smtClean="0">
                <a:solidFill>
                  <a:srgbClr val="000000"/>
                </a:solidFill>
              </a:rPr>
              <a:t>	Thế </a:t>
            </a:r>
            <a:r>
              <a:rPr lang="vi-VN" sz="4200" b="1" i="1" dirty="0">
                <a:solidFill>
                  <a:srgbClr val="000000"/>
                </a:solidFill>
              </a:rPr>
              <a:t>nào là nghị luận về một tác phẩm truyện hoặc đoạn </a:t>
            </a:r>
            <a:r>
              <a:rPr lang="vi-VN" sz="4200" b="1" i="1" dirty="0" smtClean="0">
                <a:solidFill>
                  <a:srgbClr val="000000"/>
                </a:solidFill>
              </a:rPr>
              <a:t>trích? Yêu </a:t>
            </a:r>
            <a:r>
              <a:rPr lang="vi-VN" sz="4200" b="1" i="1" dirty="0">
                <a:solidFill>
                  <a:srgbClr val="000000"/>
                </a:solidFill>
              </a:rPr>
              <a:t>cầu việc thực hiện từng bước làm bài cụ thể ?</a:t>
            </a:r>
            <a:endParaRPr lang="en-US" sz="4200" b="1" i="1" dirty="0"/>
          </a:p>
        </p:txBody>
      </p:sp>
      <p:pic>
        <p:nvPicPr>
          <p:cNvPr id="17"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344400" y="6373663"/>
            <a:ext cx="5751418" cy="37528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2" name="Group 2"/>
          <p:cNvGrpSpPr/>
          <p:nvPr/>
        </p:nvGrpSpPr>
        <p:grpSpPr>
          <a:xfrm>
            <a:off x="1828800" y="2471738"/>
            <a:ext cx="14983226" cy="5608767"/>
            <a:chOff x="-2791705" y="501433"/>
            <a:chExt cx="19977635" cy="7478356"/>
          </a:xfrm>
        </p:grpSpPr>
        <p:sp>
          <p:nvSpPr>
            <p:cNvPr id="3" name="TextBox 3"/>
            <p:cNvSpPr txBox="1"/>
            <p:nvPr/>
          </p:nvSpPr>
          <p:spPr>
            <a:xfrm>
              <a:off x="-2791705" y="1978147"/>
              <a:ext cx="19977635" cy="6001642"/>
            </a:xfrm>
            <a:prstGeom prst="rect">
              <a:avLst/>
            </a:prstGeom>
          </p:spPr>
          <p:txBody>
            <a:bodyPr wrap="square" lIns="0" tIns="0" rIns="0" bIns="0" rtlCol="0" anchor="t">
              <a:spAutoFit/>
            </a:bodyPr>
            <a:lstStyle/>
            <a:p>
              <a:pPr algn="ctr">
                <a:lnSpc>
                  <a:spcPts val="11715"/>
                </a:lnSpc>
              </a:pPr>
              <a:r>
                <a:rPr lang="vi-VN" sz="7600" b="1" dirty="0" smtClean="0">
                  <a:solidFill>
                    <a:srgbClr val="405BBC"/>
                  </a:solidFill>
                </a:rPr>
                <a:t>LUYỆN TẬP LÀM BÀI VĂN NGHỊ LUẬN VỀ TÁC PHẨM TRUYỆN </a:t>
              </a:r>
            </a:p>
            <a:p>
              <a:pPr algn="ctr">
                <a:lnSpc>
                  <a:spcPts val="11715"/>
                </a:lnSpc>
              </a:pPr>
              <a:r>
                <a:rPr lang="vi-VN" sz="7600" b="1" dirty="0" smtClean="0">
                  <a:solidFill>
                    <a:srgbClr val="405BBC"/>
                  </a:solidFill>
                </a:rPr>
                <a:t>(HOẶC ĐOẠN TRÍCH)</a:t>
              </a:r>
              <a:endParaRPr lang="en-US" sz="7600" b="1" dirty="0">
                <a:solidFill>
                  <a:srgbClr val="405BBC"/>
                </a:solidFill>
              </a:endParaRPr>
            </a:p>
          </p:txBody>
        </p:sp>
        <p:sp>
          <p:nvSpPr>
            <p:cNvPr id="5" name="TextBox 5"/>
            <p:cNvSpPr txBox="1"/>
            <p:nvPr/>
          </p:nvSpPr>
          <p:spPr>
            <a:xfrm>
              <a:off x="689986" y="501433"/>
              <a:ext cx="13014254" cy="918115"/>
            </a:xfrm>
            <a:prstGeom prst="rect">
              <a:avLst/>
            </a:prstGeom>
          </p:spPr>
          <p:txBody>
            <a:bodyPr lIns="0" tIns="0" rIns="0" bIns="0" rtlCol="0" anchor="t">
              <a:spAutoFit/>
            </a:bodyPr>
            <a:lstStyle/>
            <a:p>
              <a:pPr algn="ctr">
                <a:lnSpc>
                  <a:spcPts val="4654"/>
                </a:lnSpc>
              </a:pPr>
              <a:r>
                <a:rPr lang="vi-VN" sz="7200" dirty="0" smtClean="0">
                  <a:solidFill>
                    <a:srgbClr val="323232"/>
                  </a:solidFill>
                </a:rPr>
                <a:t>Tiết ...</a:t>
              </a:r>
              <a:endParaRPr lang="en-US" sz="7200" dirty="0">
                <a:solidFill>
                  <a:srgbClr val="323232"/>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78113">
            <a:off x="16029776" y="-1168891"/>
            <a:ext cx="7435763" cy="6421795"/>
          </a:xfrm>
          <a:prstGeom prst="rect">
            <a:avLst/>
          </a:prstGeom>
        </p:spPr>
      </p:pic>
      <p:grpSp>
        <p:nvGrpSpPr>
          <p:cNvPr id="7" name="Group 7"/>
          <p:cNvGrpSpPr/>
          <p:nvPr/>
        </p:nvGrpSpPr>
        <p:grpSpPr>
          <a:xfrm>
            <a:off x="-3162300" y="4457700"/>
            <a:ext cx="6324600" cy="7558693"/>
            <a:chOff x="0" y="0"/>
            <a:chExt cx="11497411" cy="13938841"/>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6309">
              <a:off x="747747" y="4406623"/>
              <a:ext cx="10001918" cy="863802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058">
              <a:off x="2368152" y="410074"/>
              <a:ext cx="7675508" cy="790548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2" name="AutoShape 2"/>
          <p:cNvSpPr/>
          <p:nvPr/>
        </p:nvSpPr>
        <p:spPr>
          <a:xfrm>
            <a:off x="1062741" y="2727800"/>
            <a:ext cx="12805644" cy="0"/>
          </a:xfrm>
          <a:prstGeom prst="line">
            <a:avLst/>
          </a:prstGeom>
          <a:ln w="28575" cap="rnd">
            <a:solidFill>
              <a:srgbClr val="323232"/>
            </a:solidFill>
            <a:prstDash val="sysDot"/>
            <a:headEnd type="none" w="sm" len="sm"/>
            <a:tailEnd type="none" w="sm" len="sm"/>
          </a:ln>
        </p:spPr>
      </p:sp>
      <p:grpSp>
        <p:nvGrpSpPr>
          <p:cNvPr id="3" name="Group 3"/>
          <p:cNvGrpSpPr/>
          <p:nvPr/>
        </p:nvGrpSpPr>
        <p:grpSpPr>
          <a:xfrm>
            <a:off x="1062741" y="2616797"/>
            <a:ext cx="250581" cy="250581"/>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545"/>
            </a:solidFill>
          </p:spPr>
        </p:sp>
      </p:grpSp>
      <p:grpSp>
        <p:nvGrpSpPr>
          <p:cNvPr id="5" name="Group 5"/>
          <p:cNvGrpSpPr/>
          <p:nvPr/>
        </p:nvGrpSpPr>
        <p:grpSpPr>
          <a:xfrm>
            <a:off x="5505370" y="2616797"/>
            <a:ext cx="250581" cy="25058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545"/>
            </a:solidFill>
          </p:spPr>
        </p:sp>
      </p:grpSp>
      <p:grpSp>
        <p:nvGrpSpPr>
          <p:cNvPr id="7" name="Group 7"/>
          <p:cNvGrpSpPr/>
          <p:nvPr/>
        </p:nvGrpSpPr>
        <p:grpSpPr>
          <a:xfrm>
            <a:off x="9948000" y="2616797"/>
            <a:ext cx="250581" cy="25058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545"/>
            </a:solidFill>
          </p:spPr>
        </p:sp>
      </p:grpSp>
      <p:sp>
        <p:nvSpPr>
          <p:cNvPr id="18" name="TextBox 18"/>
          <p:cNvSpPr txBox="1"/>
          <p:nvPr/>
        </p:nvSpPr>
        <p:spPr>
          <a:xfrm>
            <a:off x="1028700" y="1009650"/>
            <a:ext cx="10578216" cy="1075936"/>
          </a:xfrm>
          <a:prstGeom prst="rect">
            <a:avLst/>
          </a:prstGeom>
        </p:spPr>
        <p:txBody>
          <a:bodyPr lIns="0" tIns="0" rIns="0" bIns="0" rtlCol="0" anchor="t">
            <a:spAutoFit/>
          </a:bodyPr>
          <a:lstStyle/>
          <a:p>
            <a:pPr>
              <a:lnSpc>
                <a:spcPts val="9000"/>
              </a:lnSpc>
            </a:pPr>
            <a:r>
              <a:rPr lang="vi-VN" sz="6400" b="1" dirty="0" smtClean="0">
                <a:solidFill>
                  <a:srgbClr val="405BBC"/>
                </a:solidFill>
              </a:rPr>
              <a:t>NỘI DUNG BÀI HỌC</a:t>
            </a:r>
            <a:endParaRPr lang="en-US" sz="6400" b="1" dirty="0">
              <a:solidFill>
                <a:srgbClr val="405BBC"/>
              </a:solidFill>
            </a:endParaRPr>
          </a:p>
        </p:txBody>
      </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19910">
            <a:off x="14423229" y="-658278"/>
            <a:ext cx="5115502" cy="5013192"/>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5712">
            <a:off x="-1417136" y="5952892"/>
            <a:ext cx="4359883" cy="4490516"/>
          </a:xfrm>
          <a:prstGeom prst="rect">
            <a:avLst/>
          </a:prstGeom>
        </p:spPr>
      </p:pic>
      <p:sp>
        <p:nvSpPr>
          <p:cNvPr id="21" name="TextBox 20"/>
          <p:cNvSpPr txBox="1"/>
          <p:nvPr/>
        </p:nvSpPr>
        <p:spPr>
          <a:xfrm>
            <a:off x="3238140" y="3208450"/>
            <a:ext cx="7200882" cy="3292568"/>
          </a:xfrm>
          <a:prstGeom prst="rect">
            <a:avLst/>
          </a:prstGeom>
          <a:noFill/>
        </p:spPr>
        <p:txBody>
          <a:bodyPr wrap="none" rtlCol="0">
            <a:spAutoFit/>
          </a:bodyPr>
          <a:lstStyle/>
          <a:p>
            <a:pPr marL="400050" indent="-400050">
              <a:lnSpc>
                <a:spcPct val="200000"/>
              </a:lnSpc>
              <a:buAutoNum type="romanUcPeriod"/>
            </a:pPr>
            <a:r>
              <a:rPr lang="vi-VN" sz="5600" b="1" dirty="0" smtClean="0"/>
              <a:t>ÔN TẬP LÍ THUYẾT</a:t>
            </a:r>
          </a:p>
          <a:p>
            <a:pPr marL="400050" indent="-400050">
              <a:lnSpc>
                <a:spcPct val="200000"/>
              </a:lnSpc>
              <a:buAutoNum type="romanUcPeriod"/>
            </a:pPr>
            <a:r>
              <a:rPr lang="vi-VN" sz="5600" b="1" dirty="0" smtClean="0"/>
              <a:t>LUYỆN TẬP</a:t>
            </a:r>
            <a:endParaRPr lang="en-US" sz="5600" b="1" dirty="0"/>
          </a:p>
        </p:txBody>
      </p:sp>
      <p:pic>
        <p:nvPicPr>
          <p:cNvPr id="22"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956351" y="4582547"/>
            <a:ext cx="4455934" cy="568540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rgbClr val="405BBC"/>
          </a:solidFill>
        </p:spPr>
      </p:sp>
      <p:sp>
        <p:nvSpPr>
          <p:cNvPr id="7" name="TextBox 7"/>
          <p:cNvSpPr txBox="1"/>
          <p:nvPr/>
        </p:nvSpPr>
        <p:spPr>
          <a:xfrm>
            <a:off x="3048000" y="800100"/>
            <a:ext cx="6126354" cy="1128514"/>
          </a:xfrm>
          <a:prstGeom prst="rect">
            <a:avLst/>
          </a:prstGeom>
        </p:spPr>
        <p:txBody>
          <a:bodyPr wrap="square" lIns="0" tIns="0" rIns="0" bIns="0" rtlCol="0" anchor="t">
            <a:spAutoFit/>
          </a:bodyPr>
          <a:lstStyle/>
          <a:p>
            <a:pPr>
              <a:lnSpc>
                <a:spcPts val="8820"/>
              </a:lnSpc>
            </a:pPr>
            <a:r>
              <a:rPr lang="vi-VN" sz="5600" b="1" dirty="0" smtClean="0">
                <a:solidFill>
                  <a:srgbClr val="405BBC"/>
                </a:solidFill>
              </a:rPr>
              <a:t>I. Ôn tập lí thuyết</a:t>
            </a:r>
            <a:endParaRPr lang="en-US" sz="5600" b="1" dirty="0">
              <a:solidFill>
                <a:srgbClr val="405BBC"/>
              </a:solidFill>
            </a:endParaRPr>
          </a:p>
        </p:txBody>
      </p:sp>
      <p:sp>
        <p:nvSpPr>
          <p:cNvPr id="14" name="TextBox 13"/>
          <p:cNvSpPr txBox="1"/>
          <p:nvPr/>
        </p:nvSpPr>
        <p:spPr>
          <a:xfrm>
            <a:off x="3048000" y="2198238"/>
            <a:ext cx="3206327" cy="707886"/>
          </a:xfrm>
          <a:prstGeom prst="rect">
            <a:avLst/>
          </a:prstGeom>
          <a:noFill/>
        </p:spPr>
        <p:txBody>
          <a:bodyPr wrap="none" rtlCol="0">
            <a:spAutoFit/>
          </a:bodyPr>
          <a:lstStyle/>
          <a:p>
            <a:r>
              <a:rPr lang="vi-VN" sz="4000" b="1" i="1" dirty="0" smtClean="0"/>
              <a:t>1. Khái niệm</a:t>
            </a:r>
            <a:endParaRPr lang="en-US" sz="4000" b="1" i="1" dirty="0"/>
          </a:p>
        </p:txBody>
      </p:sp>
      <p:sp>
        <p:nvSpPr>
          <p:cNvPr id="15" name="TextBox 14"/>
          <p:cNvSpPr txBox="1"/>
          <p:nvPr/>
        </p:nvSpPr>
        <p:spPr>
          <a:xfrm>
            <a:off x="3043518" y="3015943"/>
            <a:ext cx="14477999" cy="300082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4200" dirty="0" smtClean="0"/>
              <a:t>Nghị luận về một tác phẩm truyện hoặc đoạn trích là trình bày những nhận xét, đánh giá của mình về nhân vật, sự kiện, chủ đề hay nghệ thuật của một tác phẩm cụ thể.</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ppt_y</p:attrName>
                                        </p:attrNameLst>
                                      </p:cBhvr>
                                      <p:tavLst>
                                        <p:tav tm="0">
                                          <p:val>
                                            <p:strVal val="#ppt_y+#ppt_h*1.125000"/>
                                          </p:val>
                                        </p:tav>
                                        <p:tav tm="100000">
                                          <p:val>
                                            <p:strVal val="#ppt_y"/>
                                          </p:val>
                                        </p:tav>
                                      </p:tavLst>
                                    </p:anim>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rgbClr val="405BBC"/>
          </a:solidFill>
        </p:spPr>
      </p:sp>
      <p:sp>
        <p:nvSpPr>
          <p:cNvPr id="7" name="TextBox 7"/>
          <p:cNvSpPr txBox="1"/>
          <p:nvPr/>
        </p:nvSpPr>
        <p:spPr>
          <a:xfrm>
            <a:off x="3048000" y="800100"/>
            <a:ext cx="6126354" cy="1128514"/>
          </a:xfrm>
          <a:prstGeom prst="rect">
            <a:avLst/>
          </a:prstGeom>
        </p:spPr>
        <p:txBody>
          <a:bodyPr wrap="square" lIns="0" tIns="0" rIns="0" bIns="0" rtlCol="0" anchor="t">
            <a:spAutoFit/>
          </a:bodyPr>
          <a:lstStyle/>
          <a:p>
            <a:pPr>
              <a:lnSpc>
                <a:spcPts val="8820"/>
              </a:lnSpc>
            </a:pPr>
            <a:r>
              <a:rPr lang="vi-VN" sz="5600" b="1" dirty="0" smtClean="0">
                <a:solidFill>
                  <a:srgbClr val="405BBC"/>
                </a:solidFill>
              </a:rPr>
              <a:t>I. Ôn tập lí thuyết</a:t>
            </a:r>
            <a:endParaRPr lang="en-US" sz="5600" b="1" dirty="0">
              <a:solidFill>
                <a:srgbClr val="405BBC"/>
              </a:solidFill>
            </a:endParaRPr>
          </a:p>
        </p:txBody>
      </p:sp>
      <p:sp>
        <p:nvSpPr>
          <p:cNvPr id="16" name="TextBox 15"/>
          <p:cNvSpPr txBox="1"/>
          <p:nvPr/>
        </p:nvSpPr>
        <p:spPr>
          <a:xfrm>
            <a:off x="3043517" y="2121877"/>
            <a:ext cx="14473517" cy="1839606"/>
          </a:xfrm>
          <a:prstGeom prst="rect">
            <a:avLst/>
          </a:prstGeom>
          <a:noFill/>
        </p:spPr>
        <p:txBody>
          <a:bodyPr wrap="square" rtlCol="0">
            <a:spAutoFit/>
          </a:bodyPr>
          <a:lstStyle/>
          <a:p>
            <a:pPr>
              <a:lnSpc>
                <a:spcPct val="150000"/>
              </a:lnSpc>
            </a:pPr>
            <a:r>
              <a:rPr lang="vi-VN" sz="4000" b="1" i="1" dirty="0" smtClean="0"/>
              <a:t>2. Các bước làm bài nghị luận về tác phẩm truyện (hoặc đoạn trích)</a:t>
            </a:r>
            <a:endParaRPr lang="en-US" sz="4000" b="1" i="1" dirty="0"/>
          </a:p>
        </p:txBody>
      </p:sp>
      <p:sp>
        <p:nvSpPr>
          <p:cNvPr id="17" name="TextBox 16"/>
          <p:cNvSpPr txBox="1"/>
          <p:nvPr/>
        </p:nvSpPr>
        <p:spPr>
          <a:xfrm>
            <a:off x="4114800" y="4154746"/>
            <a:ext cx="7620000" cy="3970318"/>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4200" dirty="0" smtClean="0"/>
              <a:t>Tìm hiểu đề và tìm ý </a:t>
            </a:r>
          </a:p>
          <a:p>
            <a:pPr marL="571500" indent="-571500" algn="just">
              <a:lnSpc>
                <a:spcPct val="150000"/>
              </a:lnSpc>
              <a:buFont typeface="Arial" panose="020B0604020202020204" pitchFamily="34" charset="0"/>
              <a:buChar char="•"/>
            </a:pPr>
            <a:r>
              <a:rPr lang="vi-VN" sz="4200" dirty="0" smtClean="0"/>
              <a:t>Lập dàn ý</a:t>
            </a:r>
          </a:p>
          <a:p>
            <a:pPr marL="571500" indent="-571500" algn="just">
              <a:lnSpc>
                <a:spcPct val="150000"/>
              </a:lnSpc>
              <a:buFont typeface="Arial" panose="020B0604020202020204" pitchFamily="34" charset="0"/>
              <a:buChar char="•"/>
            </a:pPr>
            <a:r>
              <a:rPr lang="vi-VN" sz="4200" dirty="0" smtClean="0"/>
              <a:t>Viết bài</a:t>
            </a:r>
          </a:p>
          <a:p>
            <a:pPr marL="571500" indent="-571500" algn="just">
              <a:lnSpc>
                <a:spcPct val="150000"/>
              </a:lnSpc>
              <a:buFont typeface="Arial" panose="020B0604020202020204" pitchFamily="34" charset="0"/>
              <a:buChar char="•"/>
            </a:pPr>
            <a:r>
              <a:rPr lang="vi-VN" sz="4200" dirty="0" smtClean="0"/>
              <a:t>Đọc lại bài viết và sửa chữa</a:t>
            </a:r>
            <a:endParaRPr lang="en-US" sz="4200" dirty="0"/>
          </a:p>
        </p:txBody>
      </p:sp>
    </p:spTree>
    <p:extLst>
      <p:ext uri="{BB962C8B-B14F-4D97-AF65-F5344CB8AC3E}">
        <p14:creationId xmlns:p14="http://schemas.microsoft.com/office/powerpoint/2010/main" val="2154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chemeClr val="accent6">
              <a:lumMod val="75000"/>
            </a:schemeClr>
          </a:solidFill>
        </p:spPr>
      </p:sp>
      <p:sp>
        <p:nvSpPr>
          <p:cNvPr id="7" name="TextBox 7"/>
          <p:cNvSpPr txBox="1"/>
          <p:nvPr/>
        </p:nvSpPr>
        <p:spPr>
          <a:xfrm>
            <a:off x="3048000" y="800100"/>
            <a:ext cx="6126354" cy="1030410"/>
          </a:xfrm>
          <a:prstGeom prst="rect">
            <a:avLst/>
          </a:prstGeom>
        </p:spPr>
        <p:txBody>
          <a:bodyPr wrap="square" lIns="0" tIns="0" rIns="0" bIns="0" rtlCol="0" anchor="t">
            <a:spAutoFit/>
          </a:bodyPr>
          <a:lstStyle/>
          <a:p>
            <a:pPr>
              <a:lnSpc>
                <a:spcPts val="8820"/>
              </a:lnSpc>
            </a:pPr>
            <a:r>
              <a:rPr lang="vi-VN" sz="5600" b="1" dirty="0" smtClean="0">
                <a:solidFill>
                  <a:srgbClr val="405BBC"/>
                </a:solidFill>
              </a:rPr>
              <a:t>II. Luyện tập</a:t>
            </a:r>
            <a:endParaRPr lang="en-US" sz="5600" b="1" dirty="0">
              <a:solidFill>
                <a:srgbClr val="405BBC"/>
              </a:solidFill>
            </a:endParaRPr>
          </a:p>
        </p:txBody>
      </p:sp>
      <p:sp>
        <p:nvSpPr>
          <p:cNvPr id="2" name="TextBox 1"/>
          <p:cNvSpPr txBox="1"/>
          <p:nvPr/>
        </p:nvSpPr>
        <p:spPr>
          <a:xfrm>
            <a:off x="3886200" y="2171700"/>
            <a:ext cx="13563600" cy="2169825"/>
          </a:xfrm>
          <a:prstGeom prst="rect">
            <a:avLst/>
          </a:prstGeom>
          <a:noFill/>
        </p:spPr>
        <p:txBody>
          <a:bodyPr wrap="square" rtlCol="0">
            <a:spAutoFit/>
          </a:bodyPr>
          <a:lstStyle/>
          <a:p>
            <a:pPr algn="just">
              <a:lnSpc>
                <a:spcPct val="150000"/>
              </a:lnSpc>
            </a:pPr>
            <a:r>
              <a:rPr lang="vi-VN" sz="4500" b="1" i="1" u="sng" dirty="0" smtClean="0"/>
              <a:t>Đề bài:</a:t>
            </a:r>
            <a:r>
              <a:rPr lang="vi-VN" sz="4500" b="1" i="1" dirty="0" smtClean="0"/>
              <a:t> </a:t>
            </a:r>
            <a:r>
              <a:rPr lang="vi-VN" sz="4500" dirty="0" smtClean="0"/>
              <a:t>Cảm nhận của em về đoạn trích truyện “Chiếc lược ngà” của Nguyễn Quang Sáng.</a:t>
            </a:r>
            <a:endParaRPr lang="en-US" sz="45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086" y="4644615"/>
            <a:ext cx="8811827" cy="4689885"/>
          </a:xfrm>
          <a:prstGeom prst="rect">
            <a:avLst/>
          </a:prstGeom>
        </p:spPr>
      </p:pic>
    </p:spTree>
    <p:extLst>
      <p:ext uri="{BB962C8B-B14F-4D97-AF65-F5344CB8AC3E}">
        <p14:creationId xmlns:p14="http://schemas.microsoft.com/office/powerpoint/2010/main" val="15204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chemeClr val="accent6">
              <a:lumMod val="75000"/>
            </a:schemeClr>
          </a:solidFill>
        </p:spPr>
      </p:sp>
      <p:sp>
        <p:nvSpPr>
          <p:cNvPr id="4" name="Rectangle 3"/>
          <p:cNvSpPr/>
          <p:nvPr/>
        </p:nvSpPr>
        <p:spPr>
          <a:xfrm>
            <a:off x="2168857" y="419100"/>
            <a:ext cx="16119143" cy="9064020"/>
          </a:xfrm>
          <a:prstGeom prst="rect">
            <a:avLst/>
          </a:prstGeom>
        </p:spPr>
        <p:txBody>
          <a:bodyPr wrap="square">
            <a:spAutoFit/>
          </a:bodyPr>
          <a:lstStyle/>
          <a:p>
            <a:pPr marL="742950" indent="-742950" algn="just">
              <a:lnSpc>
                <a:spcPct val="150000"/>
              </a:lnSpc>
              <a:spcBef>
                <a:spcPts val="600"/>
              </a:spcBef>
              <a:spcAft>
                <a:spcPts val="600"/>
              </a:spcAft>
              <a:buAutoNum type="alphaUcPeriod"/>
            </a:pPr>
            <a:r>
              <a:rPr lang="fr-FR" sz="3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Mở</a:t>
            </a:r>
            <a:r>
              <a:rPr lang="fr-FR"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bài</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vi-VN"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dirty="0" err="1" smtClean="0">
                <a:latin typeface="Arial" panose="020B0604020202020204" pitchFamily="34" charset="0"/>
                <a:ea typeface="Times New Roman" panose="02020603050405020304" pitchFamily="18" charset="0"/>
                <a:cs typeface="Arial" panose="020B0604020202020204" pitchFamily="34" charset="0"/>
              </a:rPr>
              <a:t>Giới</a:t>
            </a:r>
            <a:r>
              <a:rPr lang="fr-FR" sz="3800" dirty="0" smtClean="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thiệu</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vài</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nét</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tác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giả</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tác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phẩm</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đoạn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trích</a:t>
            </a:r>
            <a:r>
              <a:rPr lang="fr-FR" sz="3800" dirty="0">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B .</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Thân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a:t>
            </a:r>
            <a:r>
              <a:rPr lang="vi-VN"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3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b="1" dirty="0">
                <a:ea typeface="Times New Roman" panose="02020603050405020304" pitchFamily="18" charset="0"/>
                <a:cs typeface="Arial" panose="020B0604020202020204" pitchFamily="34" charset="0"/>
              </a:rPr>
              <a:t>a. Tình cảm ông Sáu với con </a:t>
            </a:r>
            <a:r>
              <a:rPr lang="vi-VN" sz="3800" b="1" dirty="0" smtClean="0">
                <a:ea typeface="Times New Roman" panose="02020603050405020304" pitchFamily="18" charset="0"/>
                <a:cs typeface="Arial" panose="020B0604020202020204" pitchFamily="34" charset="0"/>
              </a:rPr>
              <a:t>:</a:t>
            </a:r>
            <a:endParaRPr lang="vi-VN" sz="3800" b="1"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b="1" dirty="0">
                <a:ea typeface="Times New Roman" panose="02020603050405020304" pitchFamily="18" charset="0"/>
                <a:cs typeface="Arial" panose="020B0604020202020204" pitchFamily="34" charset="0"/>
              </a:rPr>
              <a:t>   </a:t>
            </a:r>
            <a:r>
              <a:rPr lang="vi-VN" sz="3800" dirty="0">
                <a:ea typeface="Times New Roman" panose="02020603050405020304" pitchFamily="18" charset="0"/>
                <a:cs typeface="Arial" panose="020B0604020202020204" pitchFamily="34" charset="0"/>
              </a:rPr>
              <a:t>- </a:t>
            </a:r>
            <a:r>
              <a:rPr lang="vi-VN" sz="3800" b="1" i="1" dirty="0">
                <a:ea typeface="Times New Roman" panose="02020603050405020304" pitchFamily="18" charset="0"/>
                <a:cs typeface="Arial" panose="020B0604020202020204" pitchFamily="34" charset="0"/>
              </a:rPr>
              <a:t>Hoàn cảnh xa </a:t>
            </a:r>
            <a:r>
              <a:rPr lang="vi-VN" sz="3800" b="1" i="1" dirty="0" smtClean="0">
                <a:ea typeface="Times New Roman" panose="02020603050405020304" pitchFamily="18" charset="0"/>
                <a:cs typeface="Arial" panose="020B0604020202020204" pitchFamily="34" charset="0"/>
              </a:rPr>
              <a:t>cách: </a:t>
            </a:r>
            <a:r>
              <a:rPr lang="vi-VN" sz="3800" dirty="0">
                <a:ea typeface="Times New Roman" panose="02020603050405020304" pitchFamily="18" charset="0"/>
                <a:cs typeface="Arial" panose="020B0604020202020204" pitchFamily="34" charset="0"/>
              </a:rPr>
              <a:t>vì chiến đấu mà ông phải xa gia đình và con nhỏ</a:t>
            </a:r>
            <a:r>
              <a:rPr lang="vi-VN" sz="3800" dirty="0" smtClean="0">
                <a:ea typeface="Times New Roman" panose="02020603050405020304" pitchFamily="18" charset="0"/>
                <a:cs typeface="Arial" panose="020B0604020202020204" pitchFamily="34" charset="0"/>
              </a:rPr>
              <a:t>.</a:t>
            </a:r>
            <a:endParaRPr lang="vi-VN" sz="38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b="1" i="1" dirty="0">
                <a:ea typeface="Times New Roman" panose="02020603050405020304" pitchFamily="18" charset="0"/>
                <a:cs typeface="Arial" panose="020B0604020202020204" pitchFamily="34" charset="0"/>
              </a:rPr>
              <a:t>   - Ngày trở </a:t>
            </a:r>
            <a:r>
              <a:rPr lang="vi-VN" sz="3800" b="1" i="1" dirty="0" smtClean="0">
                <a:ea typeface="Times New Roman" panose="02020603050405020304" pitchFamily="18" charset="0"/>
                <a:cs typeface="Arial" panose="020B0604020202020204" pitchFamily="34" charset="0"/>
              </a:rPr>
              <a:t>về:</a:t>
            </a:r>
            <a:endParaRPr lang="vi-VN" sz="3800" b="1" i="1"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dirty="0">
                <a:ea typeface="Times New Roman" panose="02020603050405020304" pitchFamily="18" charset="0"/>
                <a:cs typeface="Arial" panose="020B0604020202020204" pitchFamily="34" charset="0"/>
              </a:rPr>
              <a:t>       + Ông nôn nóng được gặp con với biết bao sự háo hức (nhảy xuống </a:t>
            </a:r>
            <a:r>
              <a:rPr lang="vi-VN" sz="3800" dirty="0" smtClean="0">
                <a:ea typeface="Times New Roman" panose="02020603050405020304" pitchFamily="18" charset="0"/>
                <a:cs typeface="Arial" panose="020B0604020202020204" pitchFamily="34" charset="0"/>
              </a:rPr>
              <a:t>	khi </a:t>
            </a:r>
            <a:r>
              <a:rPr lang="vi-VN" sz="3800" dirty="0">
                <a:ea typeface="Times New Roman" panose="02020603050405020304" pitchFamily="18" charset="0"/>
                <a:cs typeface="Arial" panose="020B0604020202020204" pitchFamily="34" charset="0"/>
              </a:rPr>
              <a:t>chưa cập bến, giơ hai cánh tay miệng lắp bắp gọi con</a:t>
            </a:r>
            <a:r>
              <a:rPr lang="vi-VN" sz="3800" dirty="0" smtClean="0">
                <a:ea typeface="Times New Roman" panose="02020603050405020304" pitchFamily="18" charset="0"/>
                <a:cs typeface="Arial" panose="020B0604020202020204" pitchFamily="34" charset="0"/>
              </a:rPr>
              <a:t>).</a:t>
            </a:r>
            <a:endParaRPr lang="vi-VN" sz="38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dirty="0">
                <a:ea typeface="Times New Roman" panose="02020603050405020304" pitchFamily="18" charset="0"/>
                <a:cs typeface="Arial" panose="020B0604020202020204" pitchFamily="34" charset="0"/>
              </a:rPr>
              <a:t>       + Đau lòng, buồn bã khi đứa con khóc bỏ chạy không nhận ra mình.</a:t>
            </a:r>
            <a:r>
              <a:rPr lang="fr-FR" sz="3800" dirty="0" smtClean="0">
                <a:latin typeface="Times New Roman" panose="02020603050405020304" pitchFamily="18"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9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p:cTn id="3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4">
                                            <p:txEl>
                                              <p:pRg st="6" end="6"/>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AutoShape 6"/>
          <p:cNvSpPr/>
          <p:nvPr/>
        </p:nvSpPr>
        <p:spPr>
          <a:xfrm>
            <a:off x="0" y="0"/>
            <a:ext cx="2106293" cy="10287000"/>
          </a:xfrm>
          <a:prstGeom prst="rect">
            <a:avLst/>
          </a:prstGeom>
          <a:solidFill>
            <a:schemeClr val="accent6">
              <a:lumMod val="75000"/>
            </a:schemeClr>
          </a:solidFill>
        </p:spPr>
      </p:sp>
      <p:sp>
        <p:nvSpPr>
          <p:cNvPr id="4" name="Rectangle 3"/>
          <p:cNvSpPr/>
          <p:nvPr/>
        </p:nvSpPr>
        <p:spPr>
          <a:xfrm>
            <a:off x="2397457" y="495300"/>
            <a:ext cx="15280943" cy="8602355"/>
          </a:xfrm>
          <a:prstGeom prst="rect">
            <a:avLst/>
          </a:prstGeom>
        </p:spPr>
        <p:txBody>
          <a:bodyPr wrap="square">
            <a:spAutoFit/>
          </a:bodyPr>
          <a:lstStyle/>
          <a:p>
            <a:pPr algn="just">
              <a:lnSpc>
                <a:spcPct val="150000"/>
              </a:lnSpc>
              <a:spcBef>
                <a:spcPts val="600"/>
              </a:spcBef>
              <a:spcAft>
                <a:spcPts val="600"/>
              </a:spcAft>
            </a:pPr>
            <a:r>
              <a:rPr lang="fr-FR"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 </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fr-FR"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Thân</a:t>
            </a:r>
            <a:r>
              <a:rPr lang="fr-FR"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a:t>
            </a:r>
            <a:r>
              <a:rPr lang="vi-VN"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3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b="1" dirty="0">
                <a:ea typeface="Times New Roman" panose="02020603050405020304" pitchFamily="18" charset="0"/>
                <a:cs typeface="Arial" panose="020B0604020202020204" pitchFamily="34" charset="0"/>
              </a:rPr>
              <a:t> </a:t>
            </a:r>
            <a:r>
              <a:rPr lang="vi-VN" sz="3800" b="1" dirty="0" smtClean="0">
                <a:ea typeface="Times New Roman" panose="02020603050405020304" pitchFamily="18" charset="0"/>
                <a:cs typeface="Arial" panose="020B0604020202020204" pitchFamily="34" charset="0"/>
              </a:rPr>
              <a:t>	</a:t>
            </a:r>
            <a:r>
              <a:rPr lang="vi-VN" sz="3800" dirty="0" smtClean="0">
                <a:ea typeface="Times New Roman" panose="02020603050405020304" pitchFamily="18" charset="0"/>
                <a:cs typeface="Arial" panose="020B0604020202020204" pitchFamily="34" charset="0"/>
              </a:rPr>
              <a:t>+ Ngày ra đi, ông vẫn buồn nghĩ về con gái, rồi bỗng vui đến vỡ 	òa khi được ôm con vào lòng và nghe tiếng gọi “Ba”.</a:t>
            </a:r>
            <a:endParaRPr lang="vi-VN" sz="3800" dirty="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vi-VN" sz="3800" dirty="0" smtClean="0">
                <a:ea typeface="Times New Roman" panose="02020603050405020304" pitchFamily="18" charset="0"/>
                <a:cs typeface="Arial" panose="020B0604020202020204" pitchFamily="34" charset="0"/>
              </a:rPr>
              <a:t>Nơi </a:t>
            </a:r>
            <a:r>
              <a:rPr lang="vi-VN" sz="3800" dirty="0">
                <a:ea typeface="Times New Roman" panose="02020603050405020304" pitchFamily="18" charset="0"/>
                <a:cs typeface="Arial" panose="020B0604020202020204" pitchFamily="34" charset="0"/>
              </a:rPr>
              <a:t>chiến trường, giành hết tình cảm làm chiếc lược tặng con, khi ngã xuống vẫn gắng gượng nhắn nhủ cho người bạn chiến đấu chiếc lược để trao lại cho con</a:t>
            </a:r>
            <a:r>
              <a:rPr lang="vi-VN" sz="3800" dirty="0" smtClean="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vi-VN" sz="3800" b="1" dirty="0">
                <a:ea typeface="Times New Roman" panose="02020603050405020304" pitchFamily="18" charset="0"/>
                <a:cs typeface="Arial" panose="020B0604020202020204" pitchFamily="34" charset="0"/>
              </a:rPr>
              <a:t>b. Tình cảm bé Thu với ba </a:t>
            </a:r>
            <a:r>
              <a:rPr lang="vi-VN" sz="3800" b="1" dirty="0" smtClean="0">
                <a:ea typeface="Times New Roman" panose="02020603050405020304" pitchFamily="18" charset="0"/>
                <a:cs typeface="Arial" panose="020B0604020202020204" pitchFamily="34" charset="0"/>
              </a:rPr>
              <a:t>:</a:t>
            </a:r>
            <a:endParaRPr lang="vi-VN" sz="3800" b="1"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3800" dirty="0">
                <a:ea typeface="Times New Roman" panose="02020603050405020304" pitchFamily="18" charset="0"/>
                <a:cs typeface="Arial" panose="020B0604020202020204" pitchFamily="34" charset="0"/>
              </a:rPr>
              <a:t>   - Lúc cha mới về, giật mình, ngơ ngác sợ hãi không nhận ra cha </a:t>
            </a:r>
            <a:r>
              <a:rPr lang="vi-VN" sz="3800" dirty="0" smtClean="0">
                <a:ea typeface="Times New Roman" panose="02020603050405020304" pitchFamily="18" charset="0"/>
                <a:cs typeface="Arial" panose="020B0604020202020204" pitchFamily="34" charset="0"/>
              </a:rPr>
              <a:t>	mình </a:t>
            </a:r>
            <a:r>
              <a:rPr lang="vi-VN" sz="3800" dirty="0">
                <a:ea typeface="Times New Roman" panose="02020603050405020304" pitchFamily="18" charset="0"/>
                <a:cs typeface="Arial" panose="020B0604020202020204" pitchFamily="34" charset="0"/>
              </a:rPr>
              <a:t>vì vết thẹo trên mặt, xa lánh, ghét bỏ không nhận cha.</a:t>
            </a:r>
          </a:p>
        </p:txBody>
      </p:sp>
    </p:spTree>
    <p:extLst>
      <p:ext uri="{BB962C8B-B14F-4D97-AF65-F5344CB8AC3E}">
        <p14:creationId xmlns:p14="http://schemas.microsoft.com/office/powerpoint/2010/main" val="31158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415</Words>
  <PresentationFormat>Custom</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2021-12-09T15:30:46Z</dcterms:modified>
  <dc:identifier>DAEtUBLhDZE</dc:identifier>
</cp:coreProperties>
</file>