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91" r:id="rId4"/>
    <p:sldId id="292" r:id="rId5"/>
    <p:sldId id="293" r:id="rId6"/>
    <p:sldId id="294" r:id="rId7"/>
    <p:sldId id="295" r:id="rId8"/>
    <p:sldId id="296" r:id="rId9"/>
    <p:sldId id="281" r:id="rId10"/>
    <p:sldId id="270" r:id="rId11"/>
    <p:sldId id="282" r:id="rId12"/>
    <p:sldId id="258" r:id="rId13"/>
    <p:sldId id="271" r:id="rId14"/>
    <p:sldId id="275" r:id="rId15"/>
    <p:sldId id="283" r:id="rId16"/>
    <p:sldId id="286" r:id="rId17"/>
    <p:sldId id="287" r:id="rId18"/>
    <p:sldId id="288" r:id="rId19"/>
    <p:sldId id="279" r:id="rId20"/>
    <p:sldId id="269" r:id="rId21"/>
    <p:sldId id="297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D8F8"/>
    <a:srgbClr val="F20000"/>
    <a:srgbClr val="F5C97B"/>
    <a:srgbClr val="FFB64B"/>
    <a:srgbClr val="FFD757"/>
    <a:srgbClr val="00A1DA"/>
    <a:srgbClr val="FFAD5B"/>
    <a:srgbClr val="BEE395"/>
    <a:srgbClr val="6CB5D6"/>
    <a:srgbClr val="90D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Khi rác</a:t>
            </a:r>
            <a:r>
              <a:rPr lang="en-US" baseline="0" smtClean="0"/>
              <a:t> vào thùng, GV kích chuột để giúp HS chốt ý nghĩa của trò chơi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6423-AADD-4955-A84A-D4276436E1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43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microsoft.com/office/2007/relationships/hdphoto" Target="../media/hdphoto6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7.wdp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microsoft.com/office/2007/relationships/hdphoto" Target="../media/hdphoto7.wdp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7.wdp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7.wdp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nhilinh.phan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slide" Target="slide5.xml"/><Relationship Id="rId7" Type="http://schemas.openxmlformats.org/officeDocument/2006/relationships/slide" Target="slide6.xml"/><Relationship Id="rId12" Type="http://schemas.openxmlformats.org/officeDocument/2006/relationships/image" Target="../media/image8.png"/><Relationship Id="rId2" Type="http://schemas.openxmlformats.org/officeDocument/2006/relationships/image" Target="../media/image2.jpe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slide" Target="slide7.xml"/><Relationship Id="rId15" Type="http://schemas.openxmlformats.org/officeDocument/2006/relationships/slide" Target="slide9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8.xml"/><Relationship Id="rId18" Type="http://schemas.microsoft.com/office/2007/relationships/hdphoto" Target="../media/hdphoto3.wdp"/><Relationship Id="rId3" Type="http://schemas.openxmlformats.org/officeDocument/2006/relationships/audio" Target="../media/audio1.wav"/><Relationship Id="rId21" Type="http://schemas.openxmlformats.org/officeDocument/2006/relationships/image" Target="../media/image16.png"/><Relationship Id="rId7" Type="http://schemas.microsoft.com/office/2007/relationships/hdphoto" Target="../media/hdphoto2.wdp"/><Relationship Id="rId12" Type="http://schemas.microsoft.com/office/2007/relationships/hdphoto" Target="../media/hdphoto1.wdp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openxmlformats.org/officeDocument/2006/relationships/slide" Target="slide4.xm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24" Type="http://schemas.openxmlformats.org/officeDocument/2006/relationships/image" Target="../media/image17.png"/><Relationship Id="rId5" Type="http://schemas.openxmlformats.org/officeDocument/2006/relationships/slide" Target="slide5.xml"/><Relationship Id="rId15" Type="http://schemas.openxmlformats.org/officeDocument/2006/relationships/image" Target="../media/image12.png"/><Relationship Id="rId23" Type="http://schemas.openxmlformats.org/officeDocument/2006/relationships/slide" Target="slide9.xml"/><Relationship Id="rId10" Type="http://schemas.openxmlformats.org/officeDocument/2006/relationships/slide" Target="slide6.xml"/><Relationship Id="rId19" Type="http://schemas.openxmlformats.org/officeDocument/2006/relationships/image" Target="../media/image14.png"/><Relationship Id="rId4" Type="http://schemas.openxmlformats.org/officeDocument/2006/relationships/image" Target="../media/image11.jpeg"/><Relationship Id="rId9" Type="http://schemas.openxmlformats.org/officeDocument/2006/relationships/image" Target="../media/image3.png"/><Relationship Id="rId14" Type="http://schemas.openxmlformats.org/officeDocument/2006/relationships/image" Target="../media/image6.png"/><Relationship Id="rId22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6318" y="720270"/>
            <a:ext cx="3429503" cy="934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57" y="1441312"/>
            <a:ext cx="7881512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4263389" y="519607"/>
            <a:ext cx="0" cy="118983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200150" y="519607"/>
            <a:ext cx="0" cy="118983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43651" y="4311789"/>
            <a:ext cx="4305302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Đây là cái gì?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5656" y="4311789"/>
            <a:ext cx="8241293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Trên thước có điểm gì đặc biệt?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5656" y="4311789"/>
            <a:ext cx="8241293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Em thường dùng thước để làm gì?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98" y="2476500"/>
            <a:ext cx="8572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Thước có vạch chia thành từng xăng-ti-mét.</a:t>
            </a:r>
          </a:p>
          <a:p>
            <a:r>
              <a:rPr lang="en-US" sz="3200" smtClean="0">
                <a:latin typeface="Arial" pitchFamily="34" charset="0"/>
                <a:cs typeface="Arial" pitchFamily="34" charset="0"/>
              </a:rPr>
              <a:t>Xăng-ti-mét viết tắt là </a:t>
            </a:r>
            <a:r>
              <a:rPr lang="en-US" sz="3200" b="1" smtClean="0">
                <a:latin typeface="Arial" pitchFamily="34" charset="0"/>
                <a:cs typeface="Arial" pitchFamily="34" charset="0"/>
              </a:rPr>
              <a:t>cm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5656" y="4311789"/>
            <a:ext cx="8241293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Vậy bút chì dài mấy xăng-ti-mét?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0549" y="3605093"/>
            <a:ext cx="8572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Bút dài </a:t>
            </a:r>
            <a:r>
              <a:rPr lang="en-US" sz="3200" b="1" smtClean="0">
                <a:latin typeface="Arial" pitchFamily="34" charset="0"/>
                <a:cs typeface="Arial" pitchFamily="34" charset="0"/>
              </a:rPr>
              <a:t>5 cm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75656" y="4311789"/>
            <a:ext cx="8241293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Em hãy nêu cách đo.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0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6" grpId="0" animBg="1"/>
      <p:bldP spid="26" grpId="1" animBg="1"/>
      <p:bldP spid="27" grpId="0" animBg="1"/>
      <p:bldP spid="27" grpId="1" animBg="1"/>
      <p:bldP spid="7" grpId="0"/>
      <p:bldP spid="28" grpId="0" animBg="1"/>
      <p:bldP spid="28" grpId="1" animBg="1"/>
      <p:bldP spid="29" grpId="0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8100"/>
            <a:ext cx="8229600" cy="857250"/>
          </a:xfrm>
        </p:spPr>
        <p:txBody>
          <a:bodyPr>
            <a:noAutofit/>
          </a:bodyPr>
          <a:lstStyle/>
          <a:p>
            <a:r>
              <a:rPr lang="en-US" sz="6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Cách đo:</a:t>
            </a:r>
            <a:endParaRPr lang="en-US" sz="6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54195" y="1358061"/>
            <a:ext cx="2794004" cy="756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11"/>
          <a:stretch/>
        </p:blipFill>
        <p:spPr>
          <a:xfrm>
            <a:off x="1832263" y="2092035"/>
            <a:ext cx="6625937" cy="129537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477048" y="924718"/>
            <a:ext cx="0" cy="11898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83754" y="924718"/>
            <a:ext cx="0" cy="11898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673" b="92062" l="0" r="98869">
                        <a14:foregroundMark x1="73077" y1="54858" x2="81787" y2="70853"/>
                        <a14:backgroundMark x1="24434" y1="44905" x2="24095" y2="47038"/>
                        <a14:backgroundMark x1="29072" y1="50000" x2="29072" y2="48815"/>
                        <a14:backgroundMark x1="19796" y1="45972" x2="19796" y2="45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57"/>
          <a:stretch/>
        </p:blipFill>
        <p:spPr bwMode="auto">
          <a:xfrm>
            <a:off x="1755487" y="1968500"/>
            <a:ext cx="5389563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107131" y="1091009"/>
            <a:ext cx="42897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Bút chì dài </a:t>
            </a:r>
            <a:r>
              <a:rPr lang="en-US" sz="3600" b="1" smtClean="0">
                <a:latin typeface="Arial" pitchFamily="34" charset="0"/>
                <a:cs typeface="Arial" pitchFamily="34" charset="0"/>
              </a:rPr>
              <a:t>8 cm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49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12" y="984000"/>
            <a:ext cx="8391988" cy="3558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543790" y="-281709"/>
            <a:ext cx="6619009" cy="1346200"/>
          </a:xfrm>
        </p:spPr>
        <p:txBody>
          <a:bodyPr>
            <a:noAutofit/>
          </a:bodyPr>
          <a:lstStyle/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Bạn nào đặt thước đo đúng?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944" y="11430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69" name="Title 4"/>
          <p:cNvSpPr txBox="1">
            <a:spLocks/>
          </p:cNvSpPr>
          <p:nvPr/>
        </p:nvSpPr>
        <p:spPr>
          <a:xfrm>
            <a:off x="1828800" y="647700"/>
            <a:ext cx="1295400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Mai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itle 4"/>
          <p:cNvSpPr txBox="1">
            <a:spLocks/>
          </p:cNvSpPr>
          <p:nvPr/>
        </p:nvSpPr>
        <p:spPr>
          <a:xfrm>
            <a:off x="4381572" y="647700"/>
            <a:ext cx="952428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Việt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Down Arrow 73"/>
          <p:cNvSpPr/>
          <p:nvPr/>
        </p:nvSpPr>
        <p:spPr>
          <a:xfrm rot="3773430">
            <a:off x="8271467" y="1126260"/>
            <a:ext cx="515271" cy="99724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6896100" y="647700"/>
            <a:ext cx="1447800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Nam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3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0423" y="36988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40486" y="234950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Đo độ dài mỗi cây bút.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504950"/>
            <a:ext cx="60896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477000" y="1504950"/>
            <a:ext cx="533400" cy="533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7112000" y="1393825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77000" y="2365375"/>
            <a:ext cx="533400" cy="533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7112000" y="2254250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77000" y="3225800"/>
            <a:ext cx="533400" cy="533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7112000" y="3114675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05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41" y="878043"/>
            <a:ext cx="4803359" cy="45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b="41111"/>
          <a:stretch/>
        </p:blipFill>
        <p:spPr>
          <a:xfrm>
            <a:off x="683041" y="1415121"/>
            <a:ext cx="8553034" cy="170490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4254500" y="581817"/>
            <a:ext cx="0" cy="11898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673" b="92062" l="0" r="98869">
                        <a14:foregroundMark x1="73077" y1="54858" x2="81787" y2="70853"/>
                        <a14:backgroundMark x1="24434" y1="44905" x2="24095" y2="47038"/>
                        <a14:backgroundMark x1="29072" y1="50000" x2="29072" y2="48815"/>
                        <a14:backgroundMark x1="19796" y1="45972" x2="19796" y2="45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57"/>
          <a:stretch/>
        </p:blipFill>
        <p:spPr bwMode="auto">
          <a:xfrm>
            <a:off x="914399" y="1581150"/>
            <a:ext cx="5389563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854287" y="319483"/>
            <a:ext cx="42897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Bút chì dài </a:t>
            </a:r>
            <a:r>
              <a:rPr lang="en-US" sz="3600" b="1" smtClean="0">
                <a:latin typeface="Arial" pitchFamily="34" charset="0"/>
                <a:cs typeface="Arial" pitchFamily="34" charset="0"/>
              </a:rPr>
              <a:t>6 cm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152525" y="581817"/>
            <a:ext cx="0" cy="11898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79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41" y="1070224"/>
            <a:ext cx="4749800" cy="78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b="41111"/>
          <a:stretch/>
        </p:blipFill>
        <p:spPr>
          <a:xfrm>
            <a:off x="683041" y="1859621"/>
            <a:ext cx="8553034" cy="170490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5283200" y="1026317"/>
            <a:ext cx="0" cy="11898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673" b="92062" l="0" r="98869">
                        <a14:foregroundMark x1="73077" y1="54858" x2="81787" y2="70853"/>
                        <a14:backgroundMark x1="24434" y1="44905" x2="24095" y2="47038"/>
                        <a14:backgroundMark x1="29072" y1="50000" x2="29072" y2="48815"/>
                        <a14:backgroundMark x1="19796" y1="45972" x2="19796" y2="45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57"/>
          <a:stretch/>
        </p:blipFill>
        <p:spPr bwMode="auto">
          <a:xfrm>
            <a:off x="914399" y="2025650"/>
            <a:ext cx="5389563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816187" y="161925"/>
            <a:ext cx="42897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Bút mực dài </a:t>
            </a:r>
            <a:r>
              <a:rPr lang="en-US" sz="3600" b="1" smtClean="0">
                <a:latin typeface="Arial" pitchFamily="34" charset="0"/>
                <a:cs typeface="Arial" pitchFamily="34" charset="0"/>
              </a:rPr>
              <a:t>8 cm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152525" y="1026317"/>
            <a:ext cx="0" cy="11898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19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399471"/>
            <a:ext cx="4775201" cy="65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b="41111"/>
          <a:stretch/>
        </p:blipFill>
        <p:spPr>
          <a:xfrm>
            <a:off x="683041" y="1859621"/>
            <a:ext cx="8553034" cy="170490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213100" y="990201"/>
            <a:ext cx="0" cy="11898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673" b="92062" l="0" r="98869">
                        <a14:foregroundMark x1="73077" y1="54858" x2="81787" y2="70853"/>
                        <a14:backgroundMark x1="24434" y1="44905" x2="24095" y2="47038"/>
                        <a14:backgroundMark x1="29072" y1="50000" x2="29072" y2="48815"/>
                        <a14:backgroundMark x1="19796" y1="45972" x2="19796" y2="45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57"/>
          <a:stretch/>
        </p:blipFill>
        <p:spPr bwMode="auto">
          <a:xfrm>
            <a:off x="914399" y="2025650"/>
            <a:ext cx="5389563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816187" y="161925"/>
            <a:ext cx="42897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Bút màu dài </a:t>
            </a:r>
            <a:r>
              <a:rPr lang="en-US" sz="3600" b="1" smtClean="0">
                <a:latin typeface="Arial" pitchFamily="34" charset="0"/>
                <a:cs typeface="Arial" pitchFamily="34" charset="0"/>
              </a:rPr>
              <a:t>4 cm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152525" y="990201"/>
            <a:ext cx="0" cy="11898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15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0423" y="36988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40486" y="234950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Đo độ dài mỗi cây bút.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504950"/>
            <a:ext cx="60896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477000" y="1504950"/>
            <a:ext cx="533400" cy="533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7112000" y="1393825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77000" y="2365375"/>
            <a:ext cx="533400" cy="533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7112000" y="2254250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77000" y="3225800"/>
            <a:ext cx="533400" cy="533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7112000" y="3114675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07086" y="20955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640486" y="20868"/>
            <a:ext cx="7970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Mỗi băng giấy dài bao nhiêu xăng-ti-mét?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665205"/>
              </p:ext>
            </p:extLst>
          </p:nvPr>
        </p:nvGraphicFramePr>
        <p:xfrm>
          <a:off x="589280" y="1111250"/>
          <a:ext cx="77724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/>
                <a:gridCol w="502920"/>
                <a:gridCol w="502920"/>
                <a:gridCol w="502920"/>
                <a:gridCol w="502920"/>
                <a:gridCol w="502920"/>
                <a:gridCol w="502920"/>
                <a:gridCol w="502920"/>
                <a:gridCol w="502920"/>
                <a:gridCol w="502920"/>
                <a:gridCol w="502920"/>
                <a:gridCol w="502920"/>
                <a:gridCol w="502920"/>
                <a:gridCol w="502920"/>
                <a:gridCol w="502920"/>
                <a:gridCol w="365760"/>
              </a:tblGrid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977900" y="1250950"/>
            <a:ext cx="457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49300" y="1492250"/>
            <a:ext cx="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4"/>
          <p:cNvSpPr txBox="1">
            <a:spLocks/>
          </p:cNvSpPr>
          <p:nvPr/>
        </p:nvSpPr>
        <p:spPr>
          <a:xfrm>
            <a:off x="774916" y="571500"/>
            <a:ext cx="1193367" cy="785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1 cm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-38100" y="1318449"/>
            <a:ext cx="1193367" cy="785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1 cm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eft Brace 7"/>
          <p:cNvSpPr/>
          <p:nvPr/>
        </p:nvSpPr>
        <p:spPr>
          <a:xfrm rot="16200000">
            <a:off x="3250626" y="650638"/>
            <a:ext cx="420033" cy="2984717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3024989" y="2352404"/>
            <a:ext cx="986254" cy="36623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6 cm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Left Brace 24"/>
          <p:cNvSpPr/>
          <p:nvPr/>
        </p:nvSpPr>
        <p:spPr>
          <a:xfrm rot="16200000">
            <a:off x="4262525" y="1767908"/>
            <a:ext cx="420033" cy="400891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4"/>
          <p:cNvSpPr txBox="1">
            <a:spLocks/>
          </p:cNvSpPr>
          <p:nvPr/>
        </p:nvSpPr>
        <p:spPr>
          <a:xfrm>
            <a:off x="3966747" y="3982383"/>
            <a:ext cx="986254" cy="36623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8 cm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Left Brace 26"/>
          <p:cNvSpPr/>
          <p:nvPr/>
        </p:nvSpPr>
        <p:spPr>
          <a:xfrm>
            <a:off x="6400800" y="1492250"/>
            <a:ext cx="546458" cy="148445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4"/>
          <p:cNvSpPr txBox="1">
            <a:spLocks/>
          </p:cNvSpPr>
          <p:nvPr/>
        </p:nvSpPr>
        <p:spPr>
          <a:xfrm>
            <a:off x="5414546" y="2012408"/>
            <a:ext cx="986254" cy="36623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3 cm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46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7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ĐỘ DÀI VÀ ĐO ĐỘ DÀI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26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ĐƠN VỊ ĐO ĐỘ DÀI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 27: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 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hành ước lượng và đo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độ dài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36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0" y="775885"/>
            <a:ext cx="9144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>
                <a:solidFill>
                  <a:schemeClr val="tx1"/>
                </a:solidFill>
              </a:rPr>
              <a:t>Thầy cô cần full bộ giáo án, vui lòng lh facebook: </a:t>
            </a:r>
            <a:r>
              <a:rPr lang="en-US" sz="2000">
                <a:solidFill>
                  <a:schemeClr val="tx1"/>
                </a:solidFill>
                <a:hlinkClick r:id="rId2"/>
              </a:rPr>
              <a:t>https://www.facebook.com/nhilinh.phan/</a:t>
            </a:r>
            <a:r>
              <a:rPr lang="en-US" sz="2000">
                <a:solidFill>
                  <a:schemeClr val="tx1"/>
                </a:solidFill>
              </a:rPr>
              <a:t/>
            </a:r>
            <a:br>
              <a:rPr lang="en-US" sz="2000">
                <a:solidFill>
                  <a:schemeClr val="tx1"/>
                </a:solidFill>
              </a:rPr>
            </a:br>
            <a:r>
              <a:rPr lang="en-US" sz="2000">
                <a:solidFill>
                  <a:schemeClr val="tx1"/>
                </a:solidFill>
              </a:rPr>
              <a:t>Link nhóm chia sẻ tài liệu: </a:t>
            </a:r>
            <a:r>
              <a:rPr lang="en-US" sz="2000" smtClean="0">
                <a:solidFill>
                  <a:schemeClr val="tx1"/>
                </a:solidFill>
              </a:rPr>
              <a:t>https: www.facebook.com/groups/443096903751589</a:t>
            </a:r>
            <a:r>
              <a:rPr lang="en-US" sz="2000">
                <a:solidFill>
                  <a:schemeClr val="tx1"/>
                </a:solidFill>
              </a:rPr>
              <a:t>/</a:t>
            </a:r>
            <a:br>
              <a:rPr lang="en-US" sz="2000">
                <a:solidFill>
                  <a:schemeClr val="tx1"/>
                </a:solidFill>
              </a:rPr>
            </a:br>
            <a:r>
              <a:rPr lang="en-US" sz="2000">
                <a:solidFill>
                  <a:schemeClr val="tx1"/>
                </a:solidFill>
              </a:rPr>
              <a:t>Sđt zalo: </a:t>
            </a:r>
            <a:r>
              <a:rPr lang="en-US" sz="2000" smtClean="0">
                <a:solidFill>
                  <a:schemeClr val="tx1"/>
                </a:solidFill>
              </a:rPr>
              <a:t>0916604268</a:t>
            </a:r>
          </a:p>
          <a:p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Nếu </a:t>
            </a:r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chưa biết </a:t>
            </a:r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chơi TRÒ CHƠI, </a:t>
            </a:r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mn cứ ib mình nhé</a:t>
            </a:r>
          </a:p>
        </p:txBody>
      </p:sp>
    </p:spTree>
    <p:extLst>
      <p:ext uri="{BB962C8B-B14F-4D97-AF65-F5344CB8AC3E}">
        <p14:creationId xmlns:p14="http://schemas.microsoft.com/office/powerpoint/2010/main" val="3626291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17500" y="2297225"/>
            <a:ext cx="2126472" cy="2801673"/>
            <a:chOff x="571502" y="104775"/>
            <a:chExt cx="2209800" cy="29114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2" y="104775"/>
              <a:ext cx="2209800" cy="291145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600200" y="1123950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solidFill>
                    <a:schemeClr val="bg1"/>
                  </a:solidFill>
                </a:rPr>
                <a:t>1</a:t>
              </a:r>
              <a:endParaRPr lang="en-US" sz="4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896100" y="2278794"/>
            <a:ext cx="2126472" cy="2801673"/>
            <a:chOff x="6439693" y="-120014"/>
            <a:chExt cx="2209800" cy="291145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693" y="-120014"/>
              <a:ext cx="2209800" cy="29114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467600" y="1156733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solidFill>
                    <a:schemeClr val="bg1"/>
                  </a:solidFill>
                </a:rPr>
                <a:t>2</a:t>
              </a:r>
              <a:endParaRPr lang="en-US" sz="4400" b="1">
                <a:solidFill>
                  <a:schemeClr val="bg1"/>
                </a:solidFill>
              </a:endParaRPr>
            </a:p>
          </p:txBody>
        </p:sp>
      </p:grpSp>
      <p:pic>
        <p:nvPicPr>
          <p:cNvPr id="2052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498" y="2488757"/>
            <a:ext cx="1466056" cy="135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437" y="3130762"/>
            <a:ext cx="576262" cy="116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Trash and garbage set in cartoon Royalty Free Vector Image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614" b="74205" l="9000" r="3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0" t="61309" r="64834" b="24788"/>
          <a:stretch/>
        </p:blipFill>
        <p:spPr bwMode="auto">
          <a:xfrm rot="17601873">
            <a:off x="2394326" y="4245926"/>
            <a:ext cx="1108407" cy="46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772" y="4013663"/>
            <a:ext cx="831453" cy="93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239" y="3705655"/>
            <a:ext cx="972343" cy="131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1"/>
          <p:cNvSpPr/>
          <p:nvPr/>
        </p:nvSpPr>
        <p:spPr>
          <a:xfrm>
            <a:off x="2948529" y="1339"/>
            <a:ext cx="6032299" cy="2383982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FFFF00"/>
                </a:solidFill>
                <a:latin typeface="Snap ITC" pitchFamily="82" charset="0"/>
              </a:rPr>
              <a:t>PHÂN LOAI RÁC</a:t>
            </a:r>
            <a:endParaRPr lang="en-US" sz="4000">
              <a:solidFill>
                <a:srgbClr val="FFFF00"/>
              </a:solidFill>
              <a:latin typeface="Snap ITC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23" y="0"/>
            <a:ext cx="2628506" cy="258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633" b="89908" l="9804" r="94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7669" y="2710880"/>
            <a:ext cx="840786" cy="90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042" y="4159011"/>
            <a:ext cx="1119052" cy="93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13500" y="688505"/>
            <a:ext cx="1177076" cy="857250"/>
          </a:xfrm>
        </p:spPr>
        <p:txBody>
          <a:bodyPr>
            <a:normAutofit/>
          </a:bodyPr>
          <a:lstStyle/>
          <a:p>
            <a:r>
              <a:rPr lang="en-US" sz="4000" smtClean="0">
                <a:solidFill>
                  <a:srgbClr val="FFFF00"/>
                </a:solidFill>
                <a:latin typeface="Snap ITC" pitchFamily="82" charset="0"/>
              </a:rPr>
              <a:t>•</a:t>
            </a:r>
            <a:endParaRPr lang="en-US" sz="4000">
              <a:solidFill>
                <a:srgbClr val="FFFF00"/>
              </a:solidFill>
              <a:latin typeface="Snap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86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71502" y="104775"/>
            <a:ext cx="2209800" cy="2911459"/>
            <a:chOff x="571502" y="104775"/>
            <a:chExt cx="2209800" cy="29114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2" y="104775"/>
              <a:ext cx="2209800" cy="291145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600200" y="1123950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solidFill>
                    <a:schemeClr val="bg1"/>
                  </a:solidFill>
                </a:rPr>
                <a:t>1</a:t>
              </a:r>
              <a:endParaRPr lang="en-US" sz="4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39693" y="104775"/>
            <a:ext cx="2209800" cy="2911459"/>
            <a:chOff x="6439693" y="104775"/>
            <a:chExt cx="2209800" cy="291145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693" y="104775"/>
              <a:ext cx="2209800" cy="29114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467600" y="1156733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solidFill>
                    <a:schemeClr val="bg1"/>
                  </a:solidFill>
                </a:rPr>
                <a:t>2</a:t>
              </a:r>
              <a:endParaRPr lang="en-US" sz="4400" b="1">
                <a:solidFill>
                  <a:schemeClr val="bg1"/>
                </a:solidFill>
              </a:endParaRPr>
            </a:p>
          </p:txBody>
        </p:sp>
      </p:grpSp>
      <p:pic>
        <p:nvPicPr>
          <p:cNvPr id="2051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33" b="89908" l="9804" r="94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9243" y="2571750"/>
            <a:ext cx="840786" cy="90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572" y="2438656"/>
            <a:ext cx="1466056" cy="135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Trash and garbage set in cartoon Royalty Free Vector Image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2614" b="74205" l="9000" r="3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0" t="61309" r="64834" b="24788"/>
          <a:stretch/>
        </p:blipFill>
        <p:spPr bwMode="auto">
          <a:xfrm rot="17601873">
            <a:off x="3215825" y="3516300"/>
            <a:ext cx="1108407" cy="46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15" y="3366172"/>
            <a:ext cx="831453" cy="93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3726" y="322986"/>
            <a:ext cx="8990977" cy="5145088"/>
            <a:chOff x="25400" y="392350"/>
            <a:chExt cx="8990977" cy="5145088"/>
          </a:xfrm>
        </p:grpSpPr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5738" y="392350"/>
              <a:ext cx="5145087" cy="5145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6565699" y="1865445"/>
              <a:ext cx="2450678" cy="1917689"/>
              <a:chOff x="6403574" y="2387426"/>
              <a:chExt cx="2450678" cy="1917689"/>
            </a:xfrm>
          </p:grpSpPr>
          <p:sp>
            <p:nvSpPr>
              <p:cNvPr id="16" name="Cloud Callout 15"/>
              <p:cNvSpPr/>
              <p:nvPr/>
            </p:nvSpPr>
            <p:spPr>
              <a:xfrm>
                <a:off x="6403574" y="2387426"/>
                <a:ext cx="2450678" cy="1917689"/>
              </a:xfrm>
              <a:prstGeom prst="cloudCallout">
                <a:avLst>
                  <a:gd name="adj1" fmla="val -86243"/>
                  <a:gd name="adj2" fmla="val -19639"/>
                </a:avLst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3" name="Picture 9" descr="Trash and garbage set in cartoon Royalty Free Vector Image">
                <a:hlinkClick r:id="rId16" action="ppaction://hlinksldjump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62614" b="74205" l="9000" r="34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00" t="61309" r="64834" b="24788"/>
              <a:stretch/>
            </p:blipFill>
            <p:spPr bwMode="auto">
              <a:xfrm rot="17601873">
                <a:off x="7507400" y="3530269"/>
                <a:ext cx="554203" cy="233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6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79858" y="2521771"/>
                <a:ext cx="629757" cy="8487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5" name="Picture 5">
                <a:hlinkClick r:id="rId8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6000" y="2723788"/>
                <a:ext cx="288131" cy="5848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6" name="Picture 7">
                <a:hlinkClick r:id="rId10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8405" y="3164904"/>
                <a:ext cx="831453" cy="9310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" name="Group 1"/>
            <p:cNvGrpSpPr/>
            <p:nvPr/>
          </p:nvGrpSpPr>
          <p:grpSpPr>
            <a:xfrm>
              <a:off x="25400" y="1977910"/>
              <a:ext cx="2209800" cy="1692755"/>
              <a:chOff x="25400" y="1977910"/>
              <a:chExt cx="2209800" cy="1692755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25400" y="1977910"/>
                <a:ext cx="2209800" cy="1692755"/>
                <a:chOff x="212528" y="1874805"/>
                <a:chExt cx="2209800" cy="1692755"/>
              </a:xfrm>
            </p:grpSpPr>
            <p:sp>
              <p:nvSpPr>
                <p:cNvPr id="20" name="Cloud Callout 19"/>
                <p:cNvSpPr/>
                <p:nvPr/>
              </p:nvSpPr>
              <p:spPr>
                <a:xfrm>
                  <a:off x="212528" y="1874805"/>
                  <a:ext cx="2209800" cy="1692755"/>
                </a:xfrm>
                <a:prstGeom prst="cloudCallout">
                  <a:avLst>
                    <a:gd name="adj1" fmla="val 85212"/>
                    <a:gd name="adj2" fmla="val -33325"/>
                  </a:avLst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9" name="Picture 4">
                  <a:hlinkClick r:id="rId5" action="ppaction://hlinksldjump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528" y="2283460"/>
                  <a:ext cx="627376" cy="5786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27" name="Picture 3">
                <a:hlinkClick r:id="rId22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9633" b="89908" l="9804" r="9460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026114" y="2332673"/>
                <a:ext cx="840786" cy="908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8" name="Picture 2">
                <a:hlinkClick r:id="rId23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0672" y="2848549"/>
                <a:ext cx="482806" cy="4028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31" name="Right Arrow 30">
            <a:hlinkClick r:id="rId23" action="ppaction://hlinksldjump"/>
          </p:cNvPr>
          <p:cNvSpPr/>
          <p:nvPr/>
        </p:nvSpPr>
        <p:spPr>
          <a:xfrm>
            <a:off x="8156861" y="46291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6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83 -0.50185 L -0.16441 -0.53148 L -0.15191 -0.55123 L -0.11441 -0.56111 C -0.06163 -0.54876 -0.08246 -0.54413 -0.05885 -0.5216 C -0.04496 -0.49691 -0.03941 -0.44568 -0.03524 -0.42037 C -0.02969 -0.39475 -0.03194 -0.42963 -0.02552 -0.36852 L 0.00365 -0.05278 " pathEditMode="relative" rAng="0" ptsTypes="FAAffaFF">
                                      <p:cBhvr>
                                        <p:cTn id="12" dur="2000" spd="-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97" y="194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753 -0.5142 L -0.3217 -0.54629 L -0.26614 -0.55864 L -0.22309 -0.54629 L -0.17864 -0.50679 C -0.16198 -0.49938 -0.13559 -0.45 -0.11336 -0.42037 C -0.08003 -0.37099 -0.0342 -0.24259 -0.02864 -0.2179 L -3.61111E-6 -0.00031 " pathEditMode="relative" rAng="0" ptsTypes="FAAAffFF">
                                      <p:cBhvr>
                                        <p:cTn id="23" dur="2000" spd="-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8" y="234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1171E-6 L 0.09861 -0.51251 C 0.10416 -0.55205 0.11493 -0.57646 0.13576 -0.62403 C 0.16215 -0.6679 0.1783 -0.69447 0.19913 -0.71424 L 0.25 -0.7059 L 0.29444 -0.6438 " pathEditMode="relative" rAng="0" ptsTypes="FffFAF">
                                      <p:cBhvr>
                                        <p:cTn id="34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22" y="-357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0485 L 0.05243 -0.19277 L 0.08455 -0.28607 C 0.09861 -0.29441 0.15902 -0.57152 0.18125 -0.61106 C 0.21041 -0.65555 0.26718 -0.72135 0.28125 -0.7127 L 0.35746 -0.69015 L 0.40833 -0.63948 " pathEditMode="relative" rAng="0" ptsTypes="FAffFAF">
                                      <p:cBhvr>
                                        <p:cTn id="45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-33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809750"/>
            <a:ext cx="8610599" cy="1102519"/>
          </a:xfrm>
          <a:solidFill>
            <a:srgbClr val="E3D8F8"/>
          </a:solidFill>
        </p:spPr>
        <p:txBody>
          <a:bodyPr>
            <a:normAutofit fontScale="90000"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Trong nhà em, ai là người cao nhất?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55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33" b="89908" l="9804" r="94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9287" y="0"/>
            <a:ext cx="649169" cy="70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75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60"/>
          <a:stretch/>
        </p:blipFill>
        <p:spPr>
          <a:xfrm>
            <a:off x="1676400" y="1410084"/>
            <a:ext cx="4800600" cy="1978558"/>
          </a:xfrm>
          <a:prstGeom prst="rect">
            <a:avLst/>
          </a:prstGeom>
        </p:spPr>
      </p:pic>
      <p:pic>
        <p:nvPicPr>
          <p:cNvPr id="28" name="Picture 9" descr="Trash and garbage set in cartoon Royalty Free Vector Image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614" b="74205" l="9000" r="3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0" t="61309" r="64834" b="24788"/>
          <a:stretch/>
        </p:blipFill>
        <p:spPr bwMode="auto">
          <a:xfrm rot="17601873">
            <a:off x="8375786" y="309306"/>
            <a:ext cx="759489" cy="31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609600" y="329880"/>
            <a:ext cx="7772400" cy="1102519"/>
          </a:xfrm>
          <a:solidFill>
            <a:srgbClr val="E3D8F8"/>
          </a:solidFill>
        </p:spPr>
        <p:txBody>
          <a:bodyPr>
            <a:noAutofit/>
          </a:bodyPr>
          <a:lstStyle/>
          <a:p>
            <a:r>
              <a:rPr lang="en-US" sz="3600" smtClean="0">
                <a:latin typeface="Arial" pitchFamily="34" charset="0"/>
                <a:cs typeface="Arial" pitchFamily="34" charset="0"/>
              </a:rPr>
              <a:t>Quan sát hình rồi điền từ còn thiếu vào chỗ trống.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762000" y="3807619"/>
            <a:ext cx="7772400" cy="1102519"/>
          </a:xfrm>
          <a:prstGeom prst="rect">
            <a:avLst/>
          </a:prstGeom>
          <a:solidFill>
            <a:srgbClr val="E3D8F8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Arial" pitchFamily="34" charset="0"/>
                <a:cs typeface="Arial" pitchFamily="34" charset="0"/>
              </a:rPr>
              <a:t>Bút chì A ……….. bút chì B.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09109" y="4108450"/>
            <a:ext cx="2078182" cy="650397"/>
          </a:xfrm>
          <a:prstGeom prst="rect">
            <a:avLst/>
          </a:prstGeom>
          <a:solidFill>
            <a:srgbClr val="E3D8F8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Arial" pitchFamily="34" charset="0"/>
                <a:cs typeface="Arial" pitchFamily="34" charset="0"/>
              </a:rPr>
              <a:t>d</a:t>
            </a:r>
            <a:r>
              <a:rPr lang="en-US" smtClean="0">
                <a:latin typeface="Arial" pitchFamily="34" charset="0"/>
                <a:cs typeface="Arial" pitchFamily="34" charset="0"/>
              </a:rPr>
              <a:t>ài hơn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6477000" y="1809750"/>
            <a:ext cx="647700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A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6477000" y="2570813"/>
            <a:ext cx="647700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B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6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121" y="0"/>
            <a:ext cx="912966" cy="842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itle 1"/>
          <p:cNvSpPr>
            <a:spLocks noGrp="1"/>
          </p:cNvSpPr>
          <p:nvPr>
            <p:ph type="ctrTitle"/>
          </p:nvPr>
        </p:nvSpPr>
        <p:spPr>
          <a:xfrm>
            <a:off x="280987" y="971550"/>
            <a:ext cx="8763000" cy="1102519"/>
          </a:xfrm>
          <a:solidFill>
            <a:srgbClr val="E3D8F8"/>
          </a:solidFill>
        </p:spPr>
        <p:txBody>
          <a:bodyPr>
            <a:normAutofit fontScale="90000"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Quyển sách toán của em dài khoảng: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04799" y="2724150"/>
            <a:ext cx="8777287" cy="2147316"/>
          </a:xfrm>
          <a:prstGeom prst="rect">
            <a:avLst/>
          </a:prstGeom>
          <a:solidFill>
            <a:srgbClr val="E3D8F8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just">
              <a:buAutoNum type="alphaUcPeriod"/>
            </a:pPr>
            <a:r>
              <a:rPr lang="en-US" sz="4000" smtClean="0">
                <a:latin typeface="Arial" pitchFamily="34" charset="0"/>
                <a:cs typeface="Arial" pitchFamily="34" charset="0"/>
              </a:rPr>
              <a:t>1 gang tay</a:t>
            </a:r>
          </a:p>
          <a:p>
            <a:pPr marL="742950" indent="-742950" algn="just">
              <a:buAutoNum type="alphaUcPeriod"/>
            </a:pPr>
            <a:r>
              <a:rPr lang="en-US" sz="4000" smtClean="0">
                <a:latin typeface="Arial" pitchFamily="34" charset="0"/>
                <a:cs typeface="Arial" pitchFamily="34" charset="0"/>
              </a:rPr>
              <a:t>10 gang tay</a:t>
            </a:r>
          </a:p>
          <a:p>
            <a:pPr marL="742950" indent="-742950" algn="just">
              <a:buAutoNum type="alphaUcPeriod"/>
            </a:pPr>
            <a:r>
              <a:rPr lang="en-US" sz="4000" smtClean="0">
                <a:latin typeface="Arial" pitchFamily="34" charset="0"/>
                <a:cs typeface="Arial" pitchFamily="34" charset="0"/>
              </a:rPr>
              <a:t>2 gang tay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66699" y="4083050"/>
            <a:ext cx="666750" cy="666750"/>
          </a:xfrm>
          <a:prstGeom prst="ellipse">
            <a:avLst/>
          </a:prstGeom>
          <a:noFill/>
          <a:ln w="38100"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7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3" t="77204" r="-1150" b="5598"/>
          <a:stretch/>
        </p:blipFill>
        <p:spPr bwMode="auto">
          <a:xfrm>
            <a:off x="242885" y="3932464"/>
            <a:ext cx="7780025" cy="615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7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065" y="114300"/>
            <a:ext cx="663462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80" t="3647" r="-1150" b="5598"/>
          <a:stretch/>
        </p:blipFill>
        <p:spPr bwMode="auto">
          <a:xfrm>
            <a:off x="6478814" y="1408849"/>
            <a:ext cx="1225011" cy="325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 flipH="1">
            <a:off x="-685800" y="3932464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-685800" y="3384550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-685800" y="2807608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-685800" y="2245180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-685800" y="1697266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73" t="54479" r="45407"/>
          <a:stretch/>
        </p:blipFill>
        <p:spPr bwMode="auto">
          <a:xfrm>
            <a:off x="5594747" y="2546350"/>
            <a:ext cx="496094" cy="1547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391315" y="4015012"/>
            <a:ext cx="533400" cy="533400"/>
          </a:xfrm>
          <a:prstGeom prst="roundRect">
            <a:avLst>
              <a:gd name="adj" fmla="val 0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912506" y="4025977"/>
            <a:ext cx="533400" cy="533400"/>
          </a:xfrm>
          <a:prstGeom prst="roundRect">
            <a:avLst>
              <a:gd name="adj" fmla="val 0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405519" y="4036942"/>
            <a:ext cx="533400" cy="533400"/>
          </a:xfrm>
          <a:prstGeom prst="roundRect">
            <a:avLst>
              <a:gd name="adj" fmla="val 0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91315" y="4015012"/>
            <a:ext cx="533400" cy="5334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912506" y="4025977"/>
            <a:ext cx="533400" cy="5334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405519" y="4036942"/>
            <a:ext cx="533400" cy="5334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00" y="1526745"/>
            <a:ext cx="2590800" cy="2796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2195788"/>
            <a:ext cx="1772155" cy="193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1"/>
          <p:cNvSpPr>
            <a:spLocks noGrp="1"/>
          </p:cNvSpPr>
          <p:nvPr>
            <p:ph type="ctrTitle"/>
          </p:nvPr>
        </p:nvSpPr>
        <p:spPr>
          <a:xfrm>
            <a:off x="50800" y="133350"/>
            <a:ext cx="7653025" cy="1102519"/>
          </a:xfrm>
          <a:solidFill>
            <a:srgbClr val="E3D8F8"/>
          </a:solidFill>
        </p:spPr>
        <p:txBody>
          <a:bodyPr>
            <a:norm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Số?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40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95400" y="5543550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XĂNG-TI-MÉT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76200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34/SGK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4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301</Words>
  <PresentationFormat>On-screen Show (16:9)</PresentationFormat>
  <Paragraphs>86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Chủ đề 7</vt:lpstr>
      <vt:lpstr>•</vt:lpstr>
      <vt:lpstr>PowerPoint Presentation</vt:lpstr>
      <vt:lpstr>Trong nhà em, ai là người cao nhất?</vt:lpstr>
      <vt:lpstr>Quan sát hình rồi điền từ còn thiếu vào chỗ trống.</vt:lpstr>
      <vt:lpstr>Quyển sách toán của em dài khoảng:</vt:lpstr>
      <vt:lpstr>Số?</vt:lpstr>
      <vt:lpstr>PowerPoint Presentation</vt:lpstr>
      <vt:lpstr>PowerPoint Presentation</vt:lpstr>
      <vt:lpstr>Cách đo:</vt:lpstr>
      <vt:lpstr>PowerPoint Presentation</vt:lpstr>
      <vt:lpstr>Bạn nào đặt thước đo đúng?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2021-01-09T02:19:28Z</dcterms:created>
  <dcterms:modified xsi:type="dcterms:W3CDTF">2021-01-14T22:08:17Z</dcterms:modified>
</cp:coreProperties>
</file>