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0" r:id="rId7"/>
    <p:sldId id="262" r:id="rId8"/>
    <p:sldId id="263" r:id="rId9"/>
    <p:sldId id="264" r:id="rId10"/>
    <p:sldId id="265" r:id="rId11"/>
    <p:sldId id="266" r:id="rId12"/>
    <p:sldId id="267" r:id="rId13"/>
    <p:sldId id="268" r:id="rId14"/>
    <p:sldId id="275" r:id="rId15"/>
    <p:sldId id="269" r:id="rId16"/>
    <p:sldId id="276" r:id="rId17"/>
    <p:sldId id="270" r:id="rId18"/>
    <p:sldId id="271" r:id="rId19"/>
    <p:sldId id="272" r:id="rId20"/>
    <p:sldId id="273"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A642BE-7631-42D8-BBED-D6A66BFDC366}"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8594538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A642BE-7631-42D8-BBED-D6A66BFDC366}"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31190321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A642BE-7631-42D8-BBED-D6A66BFDC366}"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171205603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A642BE-7631-42D8-BBED-D6A66BFDC366}"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1813301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A642BE-7631-42D8-BBED-D6A66BFDC366}" type="datetimeFigureOut">
              <a:rPr lang="en-US" smtClean="0"/>
              <a:t>6/6/2023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30827610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A642BE-7631-42D8-BBED-D6A66BFDC366}" type="datetimeFigureOut">
              <a:rPr lang="en-US" smtClean="0"/>
              <a:t>6/6/2023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37613750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A642BE-7631-42D8-BBED-D6A66BFDC366}" type="datetimeFigureOut">
              <a:rPr lang="en-US" smtClean="0"/>
              <a:t>6/6/2023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23833650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A642BE-7631-42D8-BBED-D6A66BFDC366}" type="datetimeFigureOut">
              <a:rPr lang="en-US" smtClean="0"/>
              <a:t>6/6/2023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19628748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642BE-7631-42D8-BBED-D6A66BFDC366}" type="datetimeFigureOut">
              <a:rPr lang="en-US" smtClean="0"/>
              <a:t>6/6/2023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27243857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642BE-7631-42D8-BBED-D6A66BFDC366}" type="datetimeFigureOut">
              <a:rPr lang="en-US" smtClean="0"/>
              <a:t>6/6/2023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42482819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642BE-7631-42D8-BBED-D6A66BFDC366}" type="datetimeFigureOut">
              <a:rPr lang="en-US" smtClean="0"/>
              <a:t>6/6/2023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5D138A-F5B1-412C-910F-1E1C51E75DB4}" type="slidenum">
              <a:rPr lang="en-US" smtClean="0"/>
              <a:t>‹#›</a:t>
            </a:fld>
            <a:endParaRPr lang="en-US"/>
          </a:p>
        </p:txBody>
      </p:sp>
    </p:spTree>
    <p:extLst>
      <p:ext uri="{BB962C8B-B14F-4D97-AF65-F5344CB8AC3E}">
        <p14:creationId xmlns:p14="http://schemas.microsoft.com/office/powerpoint/2010/main" val="32251810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642BE-7631-42D8-BBED-D6A66BFDC366}" type="datetimeFigureOut">
              <a:rPr lang="en-US" smtClean="0"/>
              <a:t>6/6/2023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5D138A-F5B1-412C-910F-1E1C51E75DB4}" type="slidenum">
              <a:rPr lang="en-US" smtClean="0"/>
              <a:t>‹#›</a:t>
            </a:fld>
            <a:endParaRPr lang="en-US"/>
          </a:p>
        </p:txBody>
      </p:sp>
    </p:spTree>
    <p:extLst>
      <p:ext uri="{BB962C8B-B14F-4D97-AF65-F5344CB8AC3E}">
        <p14:creationId xmlns:p14="http://schemas.microsoft.com/office/powerpoint/2010/main" val="3656148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png"/><Relationship Id="rId5" Type="http://schemas.openxmlformats.org/officeDocument/2006/relationships/oleObject" Target="../embeddings/oleObject2.bin"/><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dirty="0" smtClean="0">
                <a:latin typeface="Times New Roman" panose="02020603050405020304" pitchFamily="18" charset="0"/>
                <a:cs typeface="Times New Roman" panose="02020603050405020304" pitchFamily="18" charset="0"/>
              </a:rPr>
              <a:t>Bài 22</a:t>
            </a:r>
            <a:br>
              <a:rPr lang="en-US" sz="4400" b="1" dirty="0" smtClean="0">
                <a:latin typeface="Times New Roman" panose="02020603050405020304" pitchFamily="18" charset="0"/>
                <a:cs typeface="Times New Roman" panose="02020603050405020304" pitchFamily="18" charset="0"/>
              </a:rPr>
            </a:br>
            <a:r>
              <a:rPr lang="en-US" sz="4400" b="1" dirty="0" smtClean="0">
                <a:solidFill>
                  <a:srgbClr val="FF0000"/>
                </a:solidFill>
                <a:latin typeface="Times New Roman" panose="02020603050405020304" pitchFamily="18" charset="0"/>
                <a:cs typeface="Times New Roman" panose="02020603050405020304" pitchFamily="18" charset="0"/>
              </a:rPr>
              <a:t>MẠCH ĐIỆN ĐƠN GIẢN</a:t>
            </a:r>
            <a:endParaRPr lang="en-US"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63561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99" y="871538"/>
            <a:ext cx="9672637" cy="2554545"/>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Nhiệm vụ 1: </a:t>
            </a:r>
            <a:r>
              <a:rPr lang="en-US" sz="3200" dirty="0" smtClean="0">
                <a:latin typeface="Times New Roman" panose="02020603050405020304" pitchFamily="18" charset="0"/>
                <a:cs typeface="Times New Roman" panose="02020603050405020304" pitchFamily="18" charset="0"/>
              </a:rPr>
              <a:t>Các thiết bị được đánh số từ (1) đến (4) là:</a:t>
            </a:r>
          </a:p>
          <a:p>
            <a:pPr marL="342900" indent="-342900">
              <a:buAutoNum type="arabicParenBoth"/>
            </a:pPr>
            <a:r>
              <a:rPr lang="en-US" sz="3200" dirty="0" smtClean="0">
                <a:latin typeface="Times New Roman" panose="02020603050405020304" pitchFamily="18" charset="0"/>
                <a:cs typeface="Times New Roman" panose="02020603050405020304" pitchFamily="18" charset="0"/>
              </a:rPr>
              <a:t>– Nguồn điện</a:t>
            </a:r>
          </a:p>
          <a:p>
            <a:pPr marL="342900" indent="-342900">
              <a:buAutoNum type="arabicParenBoth"/>
            </a:pPr>
            <a:r>
              <a:rPr lang="en-US" sz="3200" dirty="0" smtClean="0">
                <a:latin typeface="Times New Roman" panose="02020603050405020304" pitchFamily="18" charset="0"/>
                <a:cs typeface="Times New Roman" panose="02020603050405020304" pitchFamily="18" charset="0"/>
              </a:rPr>
              <a:t>- Công tắc mở</a:t>
            </a:r>
          </a:p>
          <a:p>
            <a:pPr marL="342900" indent="-342900">
              <a:buAutoNum type="arabicParenBoth"/>
            </a:pPr>
            <a:r>
              <a:rPr lang="en-US" sz="3200" dirty="0" smtClean="0">
                <a:latin typeface="Times New Roman" panose="02020603050405020304" pitchFamily="18" charset="0"/>
                <a:cs typeface="Times New Roman" panose="02020603050405020304" pitchFamily="18" charset="0"/>
              </a:rPr>
              <a:t>- Bóng đèn</a:t>
            </a:r>
          </a:p>
          <a:p>
            <a:pPr marL="342900" indent="-342900">
              <a:buAutoNum type="arabicParenBoth"/>
            </a:pPr>
            <a:r>
              <a:rPr lang="en-US" sz="3200" dirty="0" smtClean="0">
                <a:latin typeface="Times New Roman" panose="02020603050405020304" pitchFamily="18" charset="0"/>
                <a:cs typeface="Times New Roman" panose="02020603050405020304" pitchFamily="18" charset="0"/>
              </a:rPr>
              <a:t>- Điện trở</a:t>
            </a:r>
          </a:p>
        </p:txBody>
      </p:sp>
      <p:sp>
        <p:nvSpPr>
          <p:cNvPr id="3" name="TextBox 2"/>
          <p:cNvSpPr txBox="1"/>
          <p:nvPr/>
        </p:nvSpPr>
        <p:spPr>
          <a:xfrm>
            <a:off x="1143000" y="3583246"/>
            <a:ext cx="9672637" cy="3046988"/>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Nhiệm vụ 2: </a:t>
            </a:r>
            <a:r>
              <a:rPr lang="en-US" sz="3200" dirty="0" smtClean="0">
                <a:latin typeface="Times New Roman" panose="02020603050405020304" pitchFamily="18" charset="0"/>
                <a:cs typeface="Times New Roman" panose="02020603050405020304" pitchFamily="18" charset="0"/>
              </a:rPr>
              <a:t>Các nhóm hãy hoán đổi vị trí cho nhau để quan sát và nhận xét kết quả lắp mạch điện của nhau</a:t>
            </a:r>
          </a:p>
          <a:p>
            <a:pPr lvl="3"/>
            <a:r>
              <a:rPr lang="en-US" sz="3200" dirty="0" smtClean="0">
                <a:latin typeface="Times New Roman" panose="02020603050405020304" pitchFamily="18" charset="0"/>
                <a:cs typeface="Times New Roman" panose="02020603050405020304" pitchFamily="18" charset="0"/>
              </a:rPr>
              <a:t>Nhóm 1 và 2 (hoán đổi cho nhau)</a:t>
            </a:r>
          </a:p>
          <a:p>
            <a:pPr lvl="3"/>
            <a:r>
              <a:rPr lang="en-US" sz="3200" dirty="0" smtClean="0">
                <a:latin typeface="Times New Roman" panose="02020603050405020304" pitchFamily="18" charset="0"/>
                <a:cs typeface="Times New Roman" panose="02020603050405020304" pitchFamily="18" charset="0"/>
              </a:rPr>
              <a:t>Nhóm 3 và 4 (hoán đổi cho nhau)</a:t>
            </a:r>
          </a:p>
          <a:p>
            <a:pPr lvl="3"/>
            <a:r>
              <a:rPr lang="en-US" sz="3200" dirty="0" smtClean="0">
                <a:latin typeface="Times New Roman" panose="02020603050405020304" pitchFamily="18" charset="0"/>
                <a:cs typeface="Times New Roman" panose="02020603050405020304" pitchFamily="18" charset="0"/>
              </a:rPr>
              <a:t>Nhóm 5 và 6 (hoán đổi cho nhau)</a:t>
            </a:r>
          </a:p>
          <a:p>
            <a:endParaRPr lang="en-US" sz="3200" dirty="0" smtClean="0">
              <a:latin typeface="Times New Roman" panose="02020603050405020304" pitchFamily="18" charset="0"/>
              <a:cs typeface="Times New Roman" panose="02020603050405020304" pitchFamily="18" charset="0"/>
            </a:endParaRPr>
          </a:p>
        </p:txBody>
      </p:sp>
      <p:sp>
        <p:nvSpPr>
          <p:cNvPr id="4" name="Flowchart: Alternate Process 3"/>
          <p:cNvSpPr/>
          <p:nvPr/>
        </p:nvSpPr>
        <p:spPr>
          <a:xfrm>
            <a:off x="4243385" y="71438"/>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76229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431449347"/>
              </p:ext>
            </p:extLst>
          </p:nvPr>
        </p:nvGraphicFramePr>
        <p:xfrm>
          <a:off x="4244828" y="1584367"/>
          <a:ext cx="3304873" cy="2889165"/>
        </p:xfrm>
        <a:graphic>
          <a:graphicData uri="http://schemas.openxmlformats.org/presentationml/2006/ole">
            <mc:AlternateContent xmlns:mc="http://schemas.openxmlformats.org/markup-compatibility/2006">
              <mc:Choice xmlns:v="urn:schemas-microsoft-com:vml" Requires="v">
                <p:oleObj spid="_x0000_s1081" name="Bitmap Image" r:id="rId3" imgW="1123810" imgH="980952" progId="Paint.Picture">
                  <p:embed/>
                </p:oleObj>
              </mc:Choice>
              <mc:Fallback>
                <p:oleObj name="Bitmap Image" r:id="rId3" imgW="1123810" imgH="980952"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4828" y="1584367"/>
                        <a:ext cx="3304873" cy="2889165"/>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351778088"/>
              </p:ext>
            </p:extLst>
          </p:nvPr>
        </p:nvGraphicFramePr>
        <p:xfrm>
          <a:off x="7851179" y="1584367"/>
          <a:ext cx="3583460" cy="2889165"/>
        </p:xfrm>
        <a:graphic>
          <a:graphicData uri="http://schemas.openxmlformats.org/presentationml/2006/ole">
            <mc:AlternateContent xmlns:mc="http://schemas.openxmlformats.org/markup-compatibility/2006">
              <mc:Choice xmlns:v="urn:schemas-microsoft-com:vml" Requires="v">
                <p:oleObj spid="_x0000_s1082" name="Bitmap Image" r:id="rId5" imgW="1152381" imgH="933580" progId="Paint.Picture">
                  <p:embed/>
                </p:oleObj>
              </mc:Choice>
              <mc:Fallback>
                <p:oleObj name="Bitmap Image" r:id="rId5" imgW="1152381" imgH="933580" progId="Paint.Picture">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1179" y="1584367"/>
                        <a:ext cx="3583460" cy="2889165"/>
                      </a:xfrm>
                      <a:prstGeom prst="rect">
                        <a:avLst/>
                      </a:prstGeom>
                      <a:noFill/>
                    </p:spPr>
                  </p:pic>
                </p:oleObj>
              </mc:Fallback>
            </mc:AlternateContent>
          </a:graphicData>
        </a:graphic>
      </p:graphicFrame>
      <p:sp>
        <p:nvSpPr>
          <p:cNvPr id="5" name="Rectangle 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a:spLocks noChangeArrowheads="1"/>
          </p:cNvSpPr>
          <p:nvPr/>
        </p:nvSpPr>
        <p:spPr bwMode="auto">
          <a:xfrm>
            <a:off x="0" y="1704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a:spLocks noChangeArrowheads="1"/>
          </p:cNvSpPr>
          <p:nvPr/>
        </p:nvSpPr>
        <p:spPr bwMode="auto">
          <a:xfrm>
            <a:off x="0" y="30289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8"/>
          <p:cNvSpPr>
            <a:spLocks noChangeArrowheads="1"/>
          </p:cNvSpPr>
          <p:nvPr/>
        </p:nvSpPr>
        <p:spPr bwMode="auto">
          <a:xfrm>
            <a:off x="485775" y="76438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2039611723"/>
              </p:ext>
            </p:extLst>
          </p:nvPr>
        </p:nvGraphicFramePr>
        <p:xfrm>
          <a:off x="628649" y="1584368"/>
          <a:ext cx="3314701" cy="2889165"/>
        </p:xfrm>
        <a:graphic>
          <a:graphicData uri="http://schemas.openxmlformats.org/presentationml/2006/ole">
            <mc:AlternateContent xmlns:mc="http://schemas.openxmlformats.org/markup-compatibility/2006">
              <mc:Choice xmlns:v="urn:schemas-microsoft-com:vml" Requires="v">
                <p:oleObj spid="_x0000_s1083" name="Bitmap Image" r:id="rId7" imgW="1200318" imgH="1057423" progId="Paint.Picture">
                  <p:embed/>
                </p:oleObj>
              </mc:Choice>
              <mc:Fallback>
                <p:oleObj name="Bitmap Image" r:id="rId7" imgW="1200318" imgH="1057423" progId="Paint.Picture">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8649" y="1584368"/>
                        <a:ext cx="3314701" cy="2889165"/>
                      </a:xfrm>
                      <a:prstGeom prst="rect">
                        <a:avLst/>
                      </a:prstGeom>
                      <a:noFill/>
                    </p:spPr>
                  </p:pic>
                </p:oleObj>
              </mc:Fallback>
            </mc:AlternateContent>
          </a:graphicData>
        </a:graphic>
      </p:graphicFrame>
      <p:sp>
        <p:nvSpPr>
          <p:cNvPr id="10" name="TextBox 9"/>
          <p:cNvSpPr txBox="1"/>
          <p:nvPr/>
        </p:nvSpPr>
        <p:spPr>
          <a:xfrm>
            <a:off x="485774" y="764381"/>
            <a:ext cx="10086976" cy="584775"/>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Nhiệm vụ 3: </a:t>
            </a:r>
            <a:r>
              <a:rPr lang="en-US" sz="3200" dirty="0" smtClean="0">
                <a:latin typeface="Times New Roman" panose="02020603050405020304" pitchFamily="18" charset="0"/>
                <a:cs typeface="Times New Roman" panose="02020603050405020304" pitchFamily="18" charset="0"/>
              </a:rPr>
              <a:t>Biểu diễn chiều dòng điện theo quy ước:</a:t>
            </a:r>
            <a:endParaRPr lang="en-US" sz="3200" dirty="0">
              <a:latin typeface="Times New Roman" panose="02020603050405020304" pitchFamily="18" charset="0"/>
              <a:cs typeface="Times New Roman" panose="02020603050405020304" pitchFamily="18" charset="0"/>
            </a:endParaRPr>
          </a:p>
        </p:txBody>
      </p:sp>
      <p:sp>
        <p:nvSpPr>
          <p:cNvPr id="11" name="Flowchart: Alternate Process 10"/>
          <p:cNvSpPr/>
          <p:nvPr/>
        </p:nvSpPr>
        <p:spPr>
          <a:xfrm>
            <a:off x="4244828" y="116682"/>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50301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0383"/>
            <a:ext cx="12192000" cy="685124"/>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Công dụng của cầu chì, cầu dao tự động, rơle, chuông điện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861413" y="942975"/>
            <a:ext cx="7330587" cy="5915025"/>
          </a:xfrm>
          <a:prstGeom prst="rect">
            <a:avLst/>
          </a:prstGeom>
        </p:spPr>
      </p:pic>
      <p:sp>
        <p:nvSpPr>
          <p:cNvPr id="5" name="Flowchart: Alternate Process 4"/>
          <p:cNvSpPr/>
          <p:nvPr/>
        </p:nvSpPr>
        <p:spPr>
          <a:xfrm>
            <a:off x="271463" y="942975"/>
            <a:ext cx="4314825" cy="6043613"/>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Hãy hoạt động theo nhóm thực hiện các nhiệm vụ ở phiếu học tập số 2</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616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88" y="1550393"/>
            <a:ext cx="11715750" cy="5128648"/>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Nhiệm vụ 1:</a:t>
            </a:r>
          </a:p>
          <a:p>
            <a:pPr>
              <a:lnSpc>
                <a:spcPct val="107000"/>
              </a:lnSpc>
              <a:spcAft>
                <a:spcPts val="800"/>
              </a:spcAft>
              <a:tabLst>
                <a:tab pos="291465" algn="l"/>
              </a:tabLst>
            </a:pPr>
            <a:r>
              <a:rPr lang="en-US" sz="36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en-US" sz="36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 </a:t>
            </a:r>
            <a:r>
              <a:rPr lang="en-US" sz="36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chì</a:t>
            </a:r>
            <a:endPar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291465" algn="l"/>
              </a:tabLst>
            </a:pP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 thiết bị bảo vệ mạch điện</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buFontTx/>
              <a:buChar char="-"/>
              <a:tabLst>
                <a:tab pos="291465" algn="l"/>
              </a:tabLst>
            </a:pP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Khi </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 điện trong mạch đột ngột tăng quá mức, lúc đó dây chì nóng chảy, mạch điện bị </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ngắt</a:t>
            </a:r>
          </a:p>
          <a:p>
            <a:r>
              <a:rPr lang="en-US" sz="3600" b="1" dirty="0" smtClean="0">
                <a:latin typeface="Times New Roman" panose="02020603050405020304" pitchFamily="18" charset="0"/>
                <a:cs typeface="Times New Roman" panose="02020603050405020304" pitchFamily="18" charset="0"/>
              </a:rPr>
              <a:t>b. </a:t>
            </a:r>
            <a:r>
              <a:rPr lang="vi-VN" sz="3600" dirty="0" smtClean="0">
                <a:latin typeface="Times New Roman" panose="02020603050405020304" pitchFamily="18" charset="0"/>
                <a:cs typeface="Times New Roman" panose="02020603050405020304" pitchFamily="18" charset="0"/>
              </a:rPr>
              <a:t>Cầu </a:t>
            </a:r>
            <a:r>
              <a:rPr lang="vi-VN" sz="3600" dirty="0">
                <a:latin typeface="Times New Roman" panose="02020603050405020304" pitchFamily="18" charset="0"/>
                <a:cs typeface="Times New Roman" panose="02020603050405020304" pitchFamily="18" charset="0"/>
              </a:rPr>
              <a:t>chì được mắc ở trên dây pha, trước công tắc và ổ điện</a:t>
            </a:r>
          </a:p>
          <a:p>
            <a:r>
              <a:rPr lang="vi-VN" sz="3600" dirty="0">
                <a:latin typeface="Times New Roman" panose="02020603050405020304" pitchFamily="18" charset="0"/>
                <a:cs typeface="Times New Roman" panose="02020603050405020304" pitchFamily="18" charset="0"/>
              </a:rPr>
              <a:t>Công dụng của cầu chì: phòng tránh các hiện tượng quá tải trên đường dây gây cháy, nổ</a:t>
            </a:r>
            <a:r>
              <a:rPr lang="vi-VN" sz="3600" dirty="0" smtClean="0">
                <a:latin typeface="Times New Roman" panose="02020603050405020304" pitchFamily="18" charset="0"/>
                <a:cs typeface="Times New Roman" panose="02020603050405020304" pitchFamily="18" charset="0"/>
              </a:rPr>
              <a:t>.</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0" y="100383"/>
            <a:ext cx="12192000" cy="685124"/>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Công dụng của cầu chì, cầu dao tự động, rơle, chuông điện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lowchart: Alternate Process 3"/>
          <p:cNvSpPr/>
          <p:nvPr/>
        </p:nvSpPr>
        <p:spPr>
          <a:xfrm>
            <a:off x="4157663" y="846481"/>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09373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50393"/>
            <a:ext cx="12192000" cy="5107167"/>
          </a:xfrm>
          <a:prstGeom prst="rect">
            <a:avLst/>
          </a:prstGeom>
        </p:spPr>
        <p:txBody>
          <a:bodyPr wrap="square">
            <a:spAutoFit/>
          </a:bodyPr>
          <a:lstStyle/>
          <a:p>
            <a:pPr>
              <a:lnSpc>
                <a:spcPct val="107000"/>
              </a:lnSpc>
              <a:spcAft>
                <a:spcPts val="800"/>
              </a:spcAft>
              <a:tabLst>
                <a:tab pos="291465" algn="l"/>
              </a:tabLs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Nhiệm vụ 2:</a:t>
            </a:r>
            <a:endPar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291465" algn="l"/>
              </a:tabLst>
            </a:pPr>
            <a:r>
              <a:rPr lang="en-US"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en-US" sz="32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 dao tự động</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291465" algn="l"/>
              </a:tabLst>
            </a:pP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Là thiết bị đóng, ngắt và bảo vệ mạch điện</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571500" indent="-571500">
              <a:lnSpc>
                <a:spcPct val="107000"/>
              </a:lnSpc>
              <a:spcAft>
                <a:spcPts val="800"/>
              </a:spcAft>
              <a:buFontTx/>
              <a:buChar char="-"/>
              <a:tabLst>
                <a:tab pos="291465" algn="l"/>
              </a:tabLst>
            </a:pP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 </a:t>
            </a: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dòng điện đột ngột tăng quá mức thì cầu dao sẽ tự động ngắt mạch điện để các thiết bị không bị </a:t>
            </a: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hỏng</a:t>
            </a:r>
          </a:p>
          <a:p>
            <a:r>
              <a:rPr lang="en-US" sz="3200" b="1" dirty="0" smtClean="0">
                <a:latin typeface="Times New Roman" panose="02020603050405020304" pitchFamily="18" charset="0"/>
                <a:cs typeface="Times New Roman" panose="02020603050405020304" pitchFamily="18" charset="0"/>
              </a:rPr>
              <a:t>b.</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Cầu </a:t>
            </a:r>
            <a:r>
              <a:rPr lang="vi-VN" sz="3200" dirty="0">
                <a:latin typeface="Times New Roman" panose="02020603050405020304" pitchFamily="18" charset="0"/>
                <a:cs typeface="Times New Roman" panose="02020603050405020304" pitchFamily="18" charset="0"/>
              </a:rPr>
              <a:t>dao tự động mắc vào dây pha trước công tắc và ổ lấy điện</a:t>
            </a:r>
          </a:p>
          <a:p>
            <a:r>
              <a:rPr lang="vi-VN" sz="3200" dirty="0">
                <a:latin typeface="Times New Roman" panose="02020603050405020304" pitchFamily="18" charset="0"/>
                <a:cs typeface="Times New Roman" panose="02020603050405020304" pitchFamily="18" charset="0"/>
              </a:rPr>
              <a:t>Công dụng: thường được dùng để đóng ngắt mạch điện, giúp bảo vệ hệ thống điện cùng các thiết bị điện trong mạch điện trong trường hợp quá tải, hay sụt áp, ngắn mạch</a:t>
            </a:r>
            <a:r>
              <a:rPr lang="vi-VN" sz="3200" dirty="0" smtClean="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0" y="100382"/>
            <a:ext cx="12192000" cy="685124"/>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Công dụng của cầu chì, cầu dao tự động, rơle, chuông điện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lowchart: Alternate Process 3"/>
          <p:cNvSpPr/>
          <p:nvPr/>
        </p:nvSpPr>
        <p:spPr>
          <a:xfrm>
            <a:off x="4157663" y="846481"/>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1014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250" y="1414616"/>
            <a:ext cx="11715750" cy="5141664"/>
          </a:xfrm>
          <a:prstGeom prst="rect">
            <a:avLst/>
          </a:prstGeom>
        </p:spPr>
        <p:txBody>
          <a:bodyPr wrap="square">
            <a:spAutoFit/>
          </a:bodyPr>
          <a:lstStyle/>
          <a:p>
            <a:pPr>
              <a:lnSpc>
                <a:spcPct val="107000"/>
              </a:lnSpc>
              <a:spcAft>
                <a:spcPts val="800"/>
              </a:spcAft>
              <a:tabLst>
                <a:tab pos="291465" algn="l"/>
              </a:tabLst>
            </a:pPr>
            <a:r>
              <a:rPr lang="en-US" sz="32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 vụ 3:</a:t>
            </a:r>
          </a:p>
          <a:p>
            <a:pPr>
              <a:lnSpc>
                <a:spcPct val="107000"/>
              </a:lnSpc>
              <a:spcAft>
                <a:spcPts val="800"/>
              </a:spcAft>
              <a:tabLst>
                <a:tab pos="291465" algn="l"/>
              </a:tabLst>
            </a:pP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en-US" sz="32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Rơle</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291465" algn="l"/>
              </a:tabLst>
            </a:pP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Là thiết bị điều khiển đóng, ngắt mạch điện tự động</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571500" indent="-571500">
              <a:lnSpc>
                <a:spcPct val="107000"/>
              </a:lnSpc>
              <a:spcAft>
                <a:spcPts val="800"/>
              </a:spcAft>
              <a:buFontTx/>
              <a:buChar char="-"/>
              <a:tabLst>
                <a:tab pos="291465" algn="l"/>
              </a:tabLst>
            </a:pP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 </a:t>
            </a: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 dụng phổ biến ở các mạch điều khiển tự động, chuyên dùng để đóng, ngắt những dòng điện lớn mà những hệ thống mạch điều khiển không thể trực tiếp can thiệp</a:t>
            </a:r>
            <a:r>
              <a:rPr lang="en-US" sz="32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en-US" sz="3200" b="1" dirty="0" smtClean="0">
                <a:latin typeface="Times New Roman" panose="02020603050405020304" pitchFamily="18" charset="0"/>
                <a:cs typeface="Times New Roman" panose="02020603050405020304" pitchFamily="18" charset="0"/>
              </a:rPr>
              <a:t>b. </a:t>
            </a:r>
            <a:r>
              <a:rPr lang="vi-VN" sz="3200" dirty="0" smtClean="0">
                <a:latin typeface="Times New Roman" panose="02020603050405020304" pitchFamily="18" charset="0"/>
                <a:cs typeface="Times New Roman" panose="02020603050405020304" pitchFamily="18" charset="0"/>
              </a:rPr>
              <a:t>Các </a:t>
            </a:r>
            <a:r>
              <a:rPr lang="vi-VN" sz="3200" dirty="0">
                <a:latin typeface="Times New Roman" panose="02020603050405020304" pitchFamily="18" charset="0"/>
                <a:cs typeface="Times New Roman" panose="02020603050405020304" pitchFamily="18" charset="0"/>
              </a:rPr>
              <a:t>thiết bị điện nào dùng rơle: tủ lạnh, tủ điện, tủ điều khiển hay các loại máy móc công nghiệp,...</a:t>
            </a:r>
          </a:p>
          <a:p>
            <a:r>
              <a:rPr lang="vi-VN" sz="3200" dirty="0">
                <a:latin typeface="Times New Roman" panose="02020603050405020304" pitchFamily="18" charset="0"/>
                <a:cs typeface="Times New Roman" panose="02020603050405020304" pitchFamily="18" charset="0"/>
              </a:rPr>
              <a:t>Công dụng: có tác dụng điều khiển đóng, ngắt mạch điện tự động</a:t>
            </a:r>
            <a:r>
              <a:rPr lang="vi-VN" sz="3200" dirty="0" smtClean="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0" y="100383"/>
            <a:ext cx="12192000" cy="685124"/>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Công dụng của cầu chì, cầu dao tự động, rơle, chuông điện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lowchart: Alternate Process 3"/>
          <p:cNvSpPr/>
          <p:nvPr/>
        </p:nvSpPr>
        <p:spPr>
          <a:xfrm>
            <a:off x="4171950" y="771679"/>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24855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250" y="1414616"/>
            <a:ext cx="11715750" cy="4394473"/>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Nhiệm vụ 4:</a:t>
            </a:r>
          </a:p>
          <a:p>
            <a:pPr>
              <a:lnSpc>
                <a:spcPct val="107000"/>
              </a:lnSpc>
              <a:spcAft>
                <a:spcPts val="800"/>
              </a:spcAft>
              <a:tabLst>
                <a:tab pos="291465" algn="l"/>
              </a:tabLst>
            </a:pPr>
            <a:r>
              <a:rPr lang="en-US" sz="3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en-US" sz="36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Chuông điện</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tabLst>
                <a:tab pos="291465" algn="l"/>
              </a:tabLst>
            </a:pP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Là thiết bị thông báo</a:t>
            </a:r>
            <a:endParaRPr lang="en-US"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buFontTx/>
              <a:buChar char="-"/>
            </a:pP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Phát </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ra âm thanh khi có dòng điện chạy </a:t>
            </a:r>
            <a:r>
              <a:rPr lang="en-US" sz="36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a:t>
            </a:r>
          </a:p>
          <a:p>
            <a:r>
              <a:rPr lang="en-US" sz="3600" b="1" dirty="0" smtClean="0">
                <a:latin typeface="Times New Roman" panose="02020603050405020304" pitchFamily="18" charset="0"/>
                <a:cs typeface="Times New Roman" panose="02020603050405020304" pitchFamily="18" charset="0"/>
              </a:rPr>
              <a:t>b. </a:t>
            </a:r>
            <a:r>
              <a:rPr lang="vi-VN" sz="3600" dirty="0" smtClean="0">
                <a:latin typeface="Times New Roman" panose="02020603050405020304" pitchFamily="18" charset="0"/>
                <a:cs typeface="Times New Roman" panose="02020603050405020304" pitchFamily="18" charset="0"/>
              </a:rPr>
              <a:t>Chuông </a:t>
            </a:r>
            <a:r>
              <a:rPr lang="vi-VN" sz="3600" dirty="0">
                <a:latin typeface="Times New Roman" panose="02020603050405020304" pitchFamily="18" charset="0"/>
                <a:cs typeface="Times New Roman" panose="02020603050405020304" pitchFamily="18" charset="0"/>
              </a:rPr>
              <a:t>điện thường được đặt ở ngoài cửa.</a:t>
            </a:r>
          </a:p>
          <a:p>
            <a:r>
              <a:rPr lang="vi-VN" sz="3600" dirty="0">
                <a:latin typeface="Times New Roman" panose="02020603050405020304" pitchFamily="18" charset="0"/>
                <a:cs typeface="Times New Roman" panose="02020603050405020304" pitchFamily="18" charset="0"/>
              </a:rPr>
              <a:t>Công dụng: dùng để làm chuông cửa điện, chuông điện để báo giờ làm việc tự động hoặc làm chuông báo động khẩn cấp</a:t>
            </a:r>
            <a:r>
              <a:rPr lang="vi-VN" sz="3600" dirty="0" smtClean="0">
                <a:latin typeface="Times New Roman" panose="02020603050405020304" pitchFamily="18" charset="0"/>
                <a:cs typeface="Times New Roman" panose="02020603050405020304" pitchFamily="18" charset="0"/>
              </a:rPr>
              <a:t>.</a:t>
            </a:r>
            <a:endParaRPr lang="vi-VN" sz="3600" dirty="0">
              <a:latin typeface="Times New Roman" panose="02020603050405020304" pitchFamily="18" charset="0"/>
              <a:cs typeface="Times New Roman" panose="02020603050405020304" pitchFamily="18" charset="0"/>
            </a:endParaRPr>
          </a:p>
        </p:txBody>
      </p:sp>
      <p:sp>
        <p:nvSpPr>
          <p:cNvPr id="3" name="Rectangle 2"/>
          <p:cNvSpPr/>
          <p:nvPr/>
        </p:nvSpPr>
        <p:spPr>
          <a:xfrm>
            <a:off x="0" y="100383"/>
            <a:ext cx="12192000" cy="685124"/>
          </a:xfrm>
          <a:prstGeom prst="rect">
            <a:avLst/>
          </a:prstGeom>
        </p:spPr>
        <p:txBody>
          <a:bodyPr wrap="square">
            <a:spAutoFit/>
          </a:bodyPr>
          <a:lstStyle/>
          <a:p>
            <a:pPr>
              <a:lnSpc>
                <a:spcPct val="107000"/>
              </a:lnSpc>
              <a:spcAft>
                <a:spcPts val="800"/>
              </a:spcAft>
              <a:tabLst>
                <a:tab pos="291465" algn="l"/>
              </a:tabLst>
            </a:pPr>
            <a:r>
              <a:rPr lang="en-US" sz="36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 Công dụng của cầu chì, cầu dao tự động, rơle, chuông điện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lowchart: Alternate Process 3"/>
          <p:cNvSpPr/>
          <p:nvPr/>
        </p:nvSpPr>
        <p:spPr>
          <a:xfrm>
            <a:off x="4171950" y="771679"/>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2400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Alternate Process 2"/>
          <p:cNvSpPr/>
          <p:nvPr/>
        </p:nvSpPr>
        <p:spPr>
          <a:xfrm>
            <a:off x="142875" y="203596"/>
            <a:ext cx="3727476" cy="6450807"/>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Hãy hoạt động theo nhóm thực hiện các nhiệm vụ ở phiếu học tập số 3</a:t>
            </a:r>
            <a:endParaRPr lang="en-US" sz="36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119562" y="203596"/>
            <a:ext cx="7762382" cy="6450807"/>
          </a:xfrm>
          <a:prstGeom prst="rect">
            <a:avLst/>
          </a:prstGeom>
        </p:spPr>
      </p:pic>
    </p:spTree>
    <p:extLst>
      <p:ext uri="{BB962C8B-B14F-4D97-AF65-F5344CB8AC3E}">
        <p14:creationId xmlns:p14="http://schemas.microsoft.com/office/powerpoint/2010/main" val="24001452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50455" y="1352550"/>
            <a:ext cx="11841545" cy="4291013"/>
          </a:xfrm>
          <a:prstGeom prst="rect">
            <a:avLst/>
          </a:prstGeom>
        </p:spPr>
      </p:pic>
      <p:sp>
        <p:nvSpPr>
          <p:cNvPr id="3" name="Flowchart: Alternate Process 2"/>
          <p:cNvSpPr/>
          <p:nvPr/>
        </p:nvSpPr>
        <p:spPr>
          <a:xfrm>
            <a:off x="4314825" y="371475"/>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6900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3850" y="1194697"/>
            <a:ext cx="11567680" cy="1743075"/>
          </a:xfrm>
          <a:prstGeom prst="rect">
            <a:avLst/>
          </a:prstGeom>
        </p:spPr>
      </p:pic>
      <p:pic>
        <p:nvPicPr>
          <p:cNvPr id="3" name="Picture 2"/>
          <p:cNvPicPr>
            <a:picLocks noChangeAspect="1"/>
          </p:cNvPicPr>
          <p:nvPr/>
        </p:nvPicPr>
        <p:blipFill>
          <a:blip r:embed="rId3"/>
          <a:stretch>
            <a:fillRect/>
          </a:stretch>
        </p:blipFill>
        <p:spPr>
          <a:xfrm>
            <a:off x="3518212" y="3686173"/>
            <a:ext cx="5065088" cy="3171827"/>
          </a:xfrm>
          <a:prstGeom prst="rect">
            <a:avLst/>
          </a:prstGeom>
        </p:spPr>
      </p:pic>
      <p:sp>
        <p:nvSpPr>
          <p:cNvPr id="4" name="Rectangle 3"/>
          <p:cNvSpPr/>
          <p:nvPr/>
        </p:nvSpPr>
        <p:spPr>
          <a:xfrm>
            <a:off x="323850" y="2989471"/>
            <a:ext cx="10081606" cy="593304"/>
          </a:xfrm>
          <a:prstGeom prst="rect">
            <a:avLst/>
          </a:prstGeom>
        </p:spPr>
        <p:txBody>
          <a:bodyPr wrap="none">
            <a:spAutoFit/>
          </a:bodyPr>
          <a:lstStyle/>
          <a:p>
            <a:pPr algn="just">
              <a:lnSpc>
                <a:spcPct val="107000"/>
              </a:lnSpc>
              <a:spcAft>
                <a:spcPts val="0"/>
              </a:spcAft>
              <a:tabLst>
                <a:tab pos="4862830" algn="l"/>
              </a:tabLs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3. Xác định chiều dòng điện ở sơ đồ mạch điện dưới đây</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lowchart: Alternate Process 4"/>
          <p:cNvSpPr/>
          <p:nvPr/>
        </p:nvSpPr>
        <p:spPr>
          <a:xfrm>
            <a:off x="4314825" y="371475"/>
            <a:ext cx="3471863" cy="642937"/>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latin typeface="Times New Roman" panose="02020603050405020304" pitchFamily="18" charset="0"/>
                <a:cs typeface="Times New Roman" panose="02020603050405020304" pitchFamily="18" charset="0"/>
              </a:rPr>
              <a:t>ĐÁP ÁN</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04810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2100262"/>
            <a:ext cx="12194088" cy="2743200"/>
          </a:xfrm>
          <a:prstGeom prst="rect">
            <a:avLst/>
          </a:prstGeom>
        </p:spPr>
      </p:pic>
    </p:spTree>
    <p:extLst>
      <p:ext uri="{BB962C8B-B14F-4D97-AF65-F5344CB8AC3E}">
        <p14:creationId xmlns:p14="http://schemas.microsoft.com/office/powerpoint/2010/main" val="31032302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3561" y="1371972"/>
            <a:ext cx="8839202" cy="272690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indent="198755" algn="just">
              <a:lnSpc>
                <a:spcPct val="107000"/>
              </a:lnSpc>
              <a:spcAft>
                <a:spcPts val="0"/>
              </a:spcAft>
            </a:pPr>
            <a:r>
              <a:rPr lang="en-US" sz="4000" dirty="0" smtClean="0">
                <a:latin typeface="Times New Roman" panose="02020603050405020304" pitchFamily="18" charset="0"/>
                <a:ea typeface="Arial" panose="020B0604020202020204" pitchFamily="34" charset="0"/>
                <a:cs typeface="Times New Roman" panose="02020603050405020304" pitchFamily="18" charset="0"/>
              </a:rPr>
              <a:t>- Học bài cũ và làm bài tập trong SBT</a:t>
            </a:r>
          </a:p>
          <a:p>
            <a:pPr indent="198755" algn="just">
              <a:lnSpc>
                <a:spcPct val="107000"/>
              </a:lnSpc>
              <a:spcAft>
                <a:spcPts val="0"/>
              </a:spcAft>
            </a:pPr>
            <a:r>
              <a:rPr lang="en-US" sz="4000" dirty="0" smtClean="0">
                <a:latin typeface="Times New Roman" panose="02020603050405020304" pitchFamily="18" charset="0"/>
                <a:ea typeface="Arial" panose="020B0604020202020204" pitchFamily="34" charset="0"/>
                <a:cs typeface="Times New Roman" panose="02020603050405020304" pitchFamily="18" charset="0"/>
              </a:rPr>
              <a:t>- Mỗi </a:t>
            </a:r>
            <a:r>
              <a:rPr lang="en-US" sz="4000" dirty="0" smtClean="0">
                <a:effectLst/>
                <a:latin typeface="Times New Roman" panose="02020603050405020304" pitchFamily="18" charset="0"/>
                <a:ea typeface="Arial" panose="020B0604020202020204" pitchFamily="34" charset="0"/>
                <a:cs typeface="Times New Roman" panose="02020603050405020304" pitchFamily="18" charset="0"/>
              </a:rPr>
              <a:t>nhóm hãy vẽ sơ đồ thiết kế một mạch điện sao cho khi cửa mở thì chuông kêu.</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Flowchart: Alternate Process 2"/>
          <p:cNvSpPr/>
          <p:nvPr/>
        </p:nvSpPr>
        <p:spPr>
          <a:xfrm>
            <a:off x="3359943" y="300037"/>
            <a:ext cx="5200650" cy="742950"/>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200" b="1" dirty="0" smtClean="0">
                <a:latin typeface="Times New Roman" panose="02020603050405020304" pitchFamily="18" charset="0"/>
                <a:cs typeface="Times New Roman" panose="02020603050405020304" pitchFamily="18" charset="0"/>
              </a:rPr>
              <a:t>NHIỆM VỤ VỀ NHÀ</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23356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13277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662112"/>
            <a:ext cx="12317496" cy="3024188"/>
          </a:xfrm>
          <a:prstGeom prst="rect">
            <a:avLst/>
          </a:prstGeom>
        </p:spPr>
      </p:pic>
    </p:spTree>
    <p:extLst>
      <p:ext uri="{BB962C8B-B14F-4D97-AF65-F5344CB8AC3E}">
        <p14:creationId xmlns:p14="http://schemas.microsoft.com/office/powerpoint/2010/main" val="9379841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90561" y="1009648"/>
            <a:ext cx="10723043" cy="1890713"/>
          </a:xfrm>
          <a:prstGeom prst="rect">
            <a:avLst/>
          </a:prstGeom>
        </p:spPr>
      </p:pic>
      <p:pic>
        <p:nvPicPr>
          <p:cNvPr id="3" name="Picture 2"/>
          <p:cNvPicPr>
            <a:picLocks noChangeAspect="1"/>
          </p:cNvPicPr>
          <p:nvPr/>
        </p:nvPicPr>
        <p:blipFill>
          <a:blip r:embed="rId3"/>
          <a:stretch>
            <a:fillRect/>
          </a:stretch>
        </p:blipFill>
        <p:spPr>
          <a:xfrm>
            <a:off x="3602448" y="2900361"/>
            <a:ext cx="5212940" cy="3739239"/>
          </a:xfrm>
          <a:prstGeom prst="rect">
            <a:avLst/>
          </a:prstGeom>
        </p:spPr>
      </p:pic>
      <p:sp>
        <p:nvSpPr>
          <p:cNvPr id="4" name="TextBox 3"/>
          <p:cNvSpPr txBox="1"/>
          <p:nvPr/>
        </p:nvSpPr>
        <p:spPr>
          <a:xfrm>
            <a:off x="342899" y="385763"/>
            <a:ext cx="9172575" cy="523220"/>
          </a:xfrm>
          <a:prstGeom prst="rect">
            <a:avLst/>
          </a:prstGeom>
          <a:noFill/>
        </p:spPr>
        <p:txBody>
          <a:bodyPr wrap="squar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I. MẠCH ĐIỆN VÀ CÁC BỘ PHẬN CỦA MẠCH ĐIỆN</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24000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2899" y="385763"/>
            <a:ext cx="9172575" cy="523220"/>
          </a:xfrm>
          <a:prstGeom prst="rect">
            <a:avLst/>
          </a:prstGeom>
          <a:noFill/>
        </p:spPr>
        <p:txBody>
          <a:bodyPr wrap="squar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I. MẠCH ĐIỆN VÀ CÁC BỘ PHẬN CỦA MẠCH ĐIỆN</a:t>
            </a:r>
            <a:endParaRPr lang="en-US" sz="2800" b="1"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219075" y="1985961"/>
            <a:ext cx="11992806" cy="2100263"/>
          </a:xfrm>
          <a:prstGeom prst="rect">
            <a:avLst/>
          </a:prstGeom>
        </p:spPr>
      </p:pic>
    </p:spTree>
    <p:extLst>
      <p:ext uri="{BB962C8B-B14F-4D97-AF65-F5344CB8AC3E}">
        <p14:creationId xmlns:p14="http://schemas.microsoft.com/office/powerpoint/2010/main" val="890720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899" y="385763"/>
            <a:ext cx="9172575" cy="523220"/>
          </a:xfrm>
          <a:prstGeom prst="rect">
            <a:avLst/>
          </a:prstGeom>
          <a:noFill/>
        </p:spPr>
        <p:txBody>
          <a:bodyPr wrap="squar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I. MẠCH ĐIỆN VÀ CÁC BỘ PHẬN CỦA MẠCH ĐIỆN</a:t>
            </a:r>
            <a:endParaRPr lang="en-US" sz="2800" b="1" dirty="0">
              <a:solidFill>
                <a:srgbClr val="FF00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342899" y="1257300"/>
            <a:ext cx="11577588" cy="5157788"/>
          </a:xfrm>
          <a:prstGeom prst="rect">
            <a:avLst/>
          </a:prstGeom>
        </p:spPr>
      </p:pic>
    </p:spTree>
    <p:extLst>
      <p:ext uri="{BB962C8B-B14F-4D97-AF65-F5344CB8AC3E}">
        <p14:creationId xmlns:p14="http://schemas.microsoft.com/office/powerpoint/2010/main" val="20753193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899" y="385763"/>
            <a:ext cx="9172575" cy="523220"/>
          </a:xfrm>
          <a:prstGeom prst="rect">
            <a:avLst/>
          </a:prstGeom>
          <a:noFill/>
        </p:spPr>
        <p:txBody>
          <a:bodyPr wrap="squar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I. MẠCH ĐIỆN VÀ CÁC BỘ PHẬN CỦA MẠCH ĐIỆN</a:t>
            </a:r>
            <a:endParaRPr lang="en-US" sz="2800" b="1"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776288" y="1057275"/>
            <a:ext cx="10869930" cy="5657850"/>
          </a:xfrm>
          <a:prstGeom prst="rect">
            <a:avLst/>
          </a:prstGeom>
        </p:spPr>
      </p:pic>
    </p:spTree>
    <p:extLst>
      <p:ext uri="{BB962C8B-B14F-4D97-AF65-F5344CB8AC3E}">
        <p14:creationId xmlns:p14="http://schemas.microsoft.com/office/powerpoint/2010/main" val="10170832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899" y="385763"/>
            <a:ext cx="9172575" cy="523220"/>
          </a:xfrm>
          <a:prstGeom prst="rect">
            <a:avLst/>
          </a:prstGeom>
          <a:noFill/>
        </p:spPr>
        <p:txBody>
          <a:bodyPr wrap="square" rtlCol="0">
            <a:spAutoFit/>
          </a:bodyPr>
          <a:lstStyle/>
          <a:p>
            <a:r>
              <a:rPr lang="en-US" sz="2800" b="1" dirty="0" smtClean="0">
                <a:solidFill>
                  <a:srgbClr val="FF0000"/>
                </a:solidFill>
                <a:latin typeface="Times New Roman" panose="02020603050405020304" pitchFamily="18" charset="0"/>
                <a:cs typeface="Times New Roman" panose="02020603050405020304" pitchFamily="18" charset="0"/>
              </a:rPr>
              <a:t>I. MẠCH ĐIỆN VÀ CÁC BỘ PHẬN CỦA MẠCH ĐIỆN</a:t>
            </a:r>
            <a:endParaRPr lang="en-US" sz="2800" b="1" dirty="0">
              <a:solidFill>
                <a:srgbClr val="FF00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342899" y="1104899"/>
            <a:ext cx="11560162" cy="4638675"/>
          </a:xfrm>
          <a:prstGeom prst="rect">
            <a:avLst/>
          </a:prstGeom>
        </p:spPr>
      </p:pic>
    </p:spTree>
    <p:extLst>
      <p:ext uri="{BB962C8B-B14F-4D97-AF65-F5344CB8AC3E}">
        <p14:creationId xmlns:p14="http://schemas.microsoft.com/office/powerpoint/2010/main" val="2793422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019674" y="-2"/>
            <a:ext cx="7172326" cy="6858001"/>
          </a:xfrm>
          <a:prstGeom prst="rect">
            <a:avLst/>
          </a:prstGeom>
        </p:spPr>
      </p:pic>
      <p:sp>
        <p:nvSpPr>
          <p:cNvPr id="3" name="Flowchart: Alternate Process 2"/>
          <p:cNvSpPr/>
          <p:nvPr/>
        </p:nvSpPr>
        <p:spPr>
          <a:xfrm>
            <a:off x="314325" y="400050"/>
            <a:ext cx="4314825" cy="6043613"/>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Hãy hoạt động theo nhóm thực hiện các nhiệm vụ ở phiếu học tập số 1</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6513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685</Words>
  <PresentationFormat>Widescreen</PresentationFormat>
  <Paragraphs>60</Paragraphs>
  <Slides>21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Calibri Light</vt:lpstr>
      <vt:lpstr>Times New Roman</vt:lpstr>
      <vt:lpstr>Office Theme</vt:lpstr>
      <vt:lpstr>Bitmap Image</vt:lpstr>
      <vt:lpstr>Bài 22 MẠCH ĐIỆN ĐƠN GIẢN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2023-06-05T09:31:30Z</dcterms:created>
  <dcterms:modified xsi:type="dcterms:W3CDTF">2023-06-05T23:10:48Z</dcterms:modified>
</cp:coreProperties>
</file>