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27"/>
  </p:notesMasterIdLst>
  <p:sldIdLst>
    <p:sldId id="256" r:id="rId6"/>
    <p:sldId id="257" r:id="rId7"/>
    <p:sldId id="264" r:id="rId8"/>
    <p:sldId id="304" r:id="rId9"/>
    <p:sldId id="265" r:id="rId10"/>
    <p:sldId id="266" r:id="rId11"/>
    <p:sldId id="294" r:id="rId12"/>
    <p:sldId id="283" r:id="rId13"/>
    <p:sldId id="284" r:id="rId14"/>
    <p:sldId id="267" r:id="rId15"/>
    <p:sldId id="268" r:id="rId16"/>
    <p:sldId id="279" r:id="rId17"/>
    <p:sldId id="302" r:id="rId18"/>
    <p:sldId id="296" r:id="rId19"/>
    <p:sldId id="297" r:id="rId20"/>
    <p:sldId id="298" r:id="rId21"/>
    <p:sldId id="299" r:id="rId22"/>
    <p:sldId id="303" r:id="rId23"/>
    <p:sldId id="301" r:id="rId24"/>
    <p:sldId id="295" r:id="rId25"/>
    <p:sldId id="263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33CC"/>
    <a:srgbClr val="1F4E79"/>
    <a:srgbClr val="15142A"/>
    <a:srgbClr val="FAED3B"/>
    <a:srgbClr val="70AD47"/>
    <a:srgbClr val="A7FDFF"/>
    <a:srgbClr val="3CDFE6"/>
    <a:srgbClr val="0C0D0E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62" autoAdjust="0"/>
    <p:restoredTop sz="84954" autoAdjust="0"/>
  </p:normalViewPr>
  <p:slideViewPr>
    <p:cSldViewPr snapToGrid="0">
      <p:cViewPr varScale="1">
        <p:scale>
          <a:sx n="49" d="100"/>
          <a:sy n="49" d="100"/>
        </p:scale>
        <p:origin x="490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01/08/2021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91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90E15-EA33-48B3-A867-E7A4573D3F11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7953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90E15-EA33-48B3-A867-E7A4573D3F11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9893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90E15-EA33-48B3-A867-E7A4573D3F11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1298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90E15-EA33-48B3-A867-E7A4573D3F11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174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1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91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11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30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33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43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26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90E15-EA33-48B3-A867-E7A4573D3F11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9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06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659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34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519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569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029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7454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617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3021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625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523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01/08/2021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3DF45-0A26-47B7-9C01-048FA78222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01/08/2021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B9903-8AE2-43AC-B205-B7C51EFB7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90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1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994074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 CHUNG VÀ ƯỚC CHUNG </a:t>
            </a:r>
            <a:b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 NHẤT (</a:t>
            </a:r>
            <a:r>
              <a:rPr lang="en-US" sz="5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5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Lê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Nhựt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Tiến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xmlns="" id="{0E246211-C9C9-4B3E-9DDF-914AB989AE93}"/>
              </a:ext>
            </a:extLst>
          </p:cNvPr>
          <p:cNvSpPr txBox="1"/>
          <p:nvPr/>
        </p:nvSpPr>
        <p:spPr>
          <a:xfrm>
            <a:off x="4592409" y="1955260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</a:t>
            </a:r>
            <a:endParaRPr lang="en-US" sz="4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2268183" y="4341881"/>
                <a:ext cx="8337871" cy="21268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14350" indent="-514350">
                  <a:buAutoNum type="alphaLcParenR"/>
                </a:pP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4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9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endPara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ƯCLN(4,9) = 1.</a:t>
                </a:r>
              </a:p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4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𝟒</m:t>
                        </m:r>
                      </m:num>
                      <m:den>
                        <m:r>
                          <a:rPr lang="en-US" sz="4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rút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gọn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nữa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8183" y="4341881"/>
                <a:ext cx="8337871" cy="2126801"/>
              </a:xfrm>
              <a:prstGeom prst="rect">
                <a:avLst/>
              </a:prstGeom>
              <a:blipFill rotWithShape="0">
                <a:blip r:embed="rId2"/>
                <a:stretch>
                  <a:fillRect l="-2047" t="-3438" b="-5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1152368" y="3653220"/>
            <a:ext cx="1037441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1983656" y="209689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52643" y="999755"/>
            <a:ext cx="55574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5: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2189387" y="1695014"/>
                <a:ext cx="9586232" cy="21150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14350" indent="-514350">
                  <a:buAutoNum type="alphaLcParenR"/>
                </a:pP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Tìm ƯCLN(4,9).</a:t>
                </a:r>
              </a:p>
              <a:p>
                <a:pPr marL="514350" indent="-514350">
                  <a:buAutoNum type="alphaLcParenR"/>
                </a:pP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rút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gọn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4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𝟒</m:t>
                        </m:r>
                      </m:num>
                      <m:den>
                        <m:r>
                          <a:rPr lang="en-US" sz="4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nữa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9387" y="1695014"/>
                <a:ext cx="9586232" cy="2115003"/>
              </a:xfrm>
              <a:prstGeom prst="rect">
                <a:avLst/>
              </a:prstGeom>
              <a:blipFill rotWithShape="0">
                <a:blip r:embed="rId3"/>
                <a:stretch>
                  <a:fillRect l="-1589" t="-4035" b="-9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356" y="3155300"/>
            <a:ext cx="2735107" cy="2226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90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3EB32F49-3D44-4F28-BF72-F7004207C04D}"/>
              </a:ext>
            </a:extLst>
          </p:cNvPr>
          <p:cNvSpPr txBox="1"/>
          <p:nvPr/>
        </p:nvSpPr>
        <p:spPr>
          <a:xfrm>
            <a:off x="2628788" y="1830467"/>
            <a:ext cx="8506572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 số tối giản là phân số có tử và mẫu là hai số nguyên tố cùng nhau.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!!3" descr="Wondering | Grappige gezichten, Smiley, Grappige plaatjes">
            <a:extLst>
              <a:ext uri="{FF2B5EF4-FFF2-40B4-BE49-F238E27FC236}">
                <a16:creationId xmlns:a16="http://schemas.microsoft.com/office/drawing/2014/main" xmlns="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08" y="3727936"/>
            <a:ext cx="1406948" cy="169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3EB32F49-3D44-4F28-BF72-F7004207C04D}"/>
              </a:ext>
            </a:extLst>
          </p:cNvPr>
          <p:cNvSpPr txBox="1"/>
          <p:nvPr/>
        </p:nvSpPr>
        <p:spPr>
          <a:xfrm>
            <a:off x="1808677" y="1112411"/>
            <a:ext cx="2936044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1983656" y="209689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3EB32F49-3D44-4F28-BF72-F7004207C04D}"/>
              </a:ext>
            </a:extLst>
          </p:cNvPr>
          <p:cNvSpPr txBox="1"/>
          <p:nvPr/>
        </p:nvSpPr>
        <p:spPr>
          <a:xfrm>
            <a:off x="1983656" y="3071743"/>
            <a:ext cx="4500684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SGK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3EB32F49-3D44-4F28-BF72-F7004207C04D}"/>
                  </a:ext>
                </a:extLst>
              </p:cNvPr>
              <p:cNvSpPr txBox="1"/>
              <p:nvPr/>
            </p:nvSpPr>
            <p:spPr>
              <a:xfrm>
                <a:off x="2332342" y="3727936"/>
                <a:ext cx="9039301" cy="238777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514350" indent="-514350">
                  <a:buAutoNum type="alphaLcParenR"/>
                </a:pP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Rút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gọn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𝟏𝟔</m:t>
                        </m:r>
                      </m:num>
                      <m:den>
                        <m:r>
                          <a:rPr lang="en-US" sz="4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về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tối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giản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514350" indent="-514350">
                  <a:buAutoNum type="alphaLcParenR"/>
                </a:pP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4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num>
                      <m:den>
                        <m:r>
                          <a:rPr lang="en-US" sz="4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và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tử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18.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3EB32F49-3D44-4F28-BF72-F7004207C0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2342" y="3727936"/>
                <a:ext cx="9039301" cy="2387770"/>
              </a:xfrm>
              <a:prstGeom prst="rect">
                <a:avLst/>
              </a:prstGeom>
              <a:blipFill rotWithShape="0">
                <a:blip r:embed="rId4"/>
                <a:stretch>
                  <a:fillRect l="-2699" r="-1147" b="-102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9162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15742" y="326214"/>
            <a:ext cx="6196818" cy="80263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 TÒI – MỞ RỘNG</a:t>
            </a:r>
            <a:endParaRPr lang="en-US" sz="4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1572260" y="1355453"/>
            <a:ext cx="960120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 tìm ước chung lớn nhất bằng thuật toán Ơ –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(SGK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52).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3260929"/>
            <a:ext cx="3931203" cy="29484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3EB32F49-3D44-4F28-BF72-F7004207C04D}"/>
              </a:ext>
            </a:extLst>
          </p:cNvPr>
          <p:cNvSpPr txBox="1"/>
          <p:nvPr/>
        </p:nvSpPr>
        <p:spPr>
          <a:xfrm>
            <a:off x="1572260" y="2737709"/>
            <a:ext cx="4500684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Áp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1572260" y="3418616"/>
            <a:ext cx="9601200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126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162.</a:t>
            </a:r>
          </a:p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2268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1260.</a:t>
            </a:r>
          </a:p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Ơ – clit.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315742" y="326214"/>
            <a:ext cx="6196818" cy="802632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 TÒI – MỞ RỘNG</a:t>
            </a:r>
            <a:endParaRPr lang="en-US" sz="4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3EB32F49-3D44-4F28-BF72-F7004207C04D}"/>
              </a:ext>
            </a:extLst>
          </p:cNvPr>
          <p:cNvSpPr txBox="1"/>
          <p:nvPr/>
        </p:nvSpPr>
        <p:spPr>
          <a:xfrm>
            <a:off x="1163809" y="1963065"/>
            <a:ext cx="3225311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126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162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725913" y="1160089"/>
            <a:ext cx="1037441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913120" y="1896059"/>
            <a:ext cx="0" cy="4742567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9" name="Group 58"/>
          <p:cNvGrpSpPr/>
          <p:nvPr/>
        </p:nvGrpSpPr>
        <p:grpSpPr>
          <a:xfrm>
            <a:off x="315742" y="2492836"/>
            <a:ext cx="6344432" cy="3782557"/>
            <a:chOff x="517232" y="2561676"/>
            <a:chExt cx="6344432" cy="3782557"/>
          </a:xfrm>
        </p:grpSpPr>
        <p:sp>
          <p:nvSpPr>
            <p:cNvPr id="10" name="TextBox 9"/>
            <p:cNvSpPr txBox="1"/>
            <p:nvPr/>
          </p:nvSpPr>
          <p:spPr>
            <a:xfrm>
              <a:off x="3414151" y="2561676"/>
              <a:ext cx="114808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162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689448" y="3256751"/>
              <a:ext cx="114808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36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59094" y="3256493"/>
              <a:ext cx="56974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17721" y="2574833"/>
              <a:ext cx="114808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126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 flipH="1">
              <a:off x="2402604" y="4521988"/>
              <a:ext cx="940036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402604" y="3965668"/>
              <a:ext cx="0" cy="111264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3414152" y="3864704"/>
              <a:ext cx="1057030" cy="122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2836631" y="4589334"/>
              <a:ext cx="62554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621672" y="3906436"/>
              <a:ext cx="7922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504072" y="3910340"/>
              <a:ext cx="85304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36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921370" y="3911666"/>
              <a:ext cx="61116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36693" y="4589334"/>
              <a:ext cx="59498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5" name="Oval 34"/>
            <p:cNvSpPr/>
            <p:nvPr/>
          </p:nvSpPr>
          <p:spPr>
            <a:xfrm>
              <a:off x="2578889" y="3871617"/>
              <a:ext cx="724630" cy="72463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70C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17232" y="5728680"/>
              <a:ext cx="634443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Vậy</a:t>
              </a:r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ƯCLN (126,162) = 18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4562037" y="2641608"/>
              <a:ext cx="0" cy="111264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3413957" y="3299022"/>
              <a:ext cx="0" cy="111264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4562037" y="3160293"/>
              <a:ext cx="1076960" cy="5926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2402410" y="3245483"/>
              <a:ext cx="114808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126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015335" y="2576659"/>
            <a:ext cx="6344432" cy="3732231"/>
            <a:chOff x="170424" y="2563502"/>
            <a:chExt cx="6344432" cy="3732231"/>
          </a:xfrm>
        </p:grpSpPr>
        <p:sp>
          <p:nvSpPr>
            <p:cNvPr id="61" name="TextBox 60"/>
            <p:cNvSpPr txBox="1"/>
            <p:nvPr/>
          </p:nvSpPr>
          <p:spPr>
            <a:xfrm>
              <a:off x="3342640" y="2570379"/>
              <a:ext cx="114808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2268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386974" y="3206041"/>
              <a:ext cx="114808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1008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324455" y="3245892"/>
              <a:ext cx="56974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623711" y="2563502"/>
              <a:ext cx="114808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1260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 flipH="1">
              <a:off x="2402604" y="4521988"/>
              <a:ext cx="940036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2402604" y="3965668"/>
              <a:ext cx="0" cy="111264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H="1">
              <a:off x="3414152" y="3864704"/>
              <a:ext cx="1057030" cy="122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2944127" y="4569428"/>
              <a:ext cx="62554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501898" y="3926483"/>
              <a:ext cx="106777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252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191496" y="3910340"/>
              <a:ext cx="116562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1008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119923" y="3925314"/>
              <a:ext cx="61116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898367" y="4619944"/>
              <a:ext cx="59498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3" name="Oval 72"/>
            <p:cNvSpPr/>
            <p:nvPr/>
          </p:nvSpPr>
          <p:spPr>
            <a:xfrm>
              <a:off x="2531156" y="3839746"/>
              <a:ext cx="828881" cy="82888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70424" y="5680180"/>
              <a:ext cx="634443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err="1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Vậy</a:t>
              </a:r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ƯCLN (2268,1260) = 252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4562037" y="2641608"/>
              <a:ext cx="0" cy="111264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3413957" y="3299022"/>
              <a:ext cx="0" cy="111264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H="1">
              <a:off x="4562037" y="3160293"/>
              <a:ext cx="1076960" cy="5926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2232707" y="3256064"/>
              <a:ext cx="114808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1260</a:t>
              </a:r>
              <a:endPara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3EB32F49-3D44-4F28-BF72-F7004207C04D}"/>
              </a:ext>
            </a:extLst>
          </p:cNvPr>
          <p:cNvSpPr txBox="1"/>
          <p:nvPr/>
        </p:nvSpPr>
        <p:spPr>
          <a:xfrm>
            <a:off x="6562267" y="1934268"/>
            <a:ext cx="3225311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2268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1260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483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9168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93520" y="4250690"/>
            <a:ext cx="391160" cy="29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7" name="Rectangle 6"/>
          <p:cNvSpPr/>
          <p:nvPr/>
        </p:nvSpPr>
        <p:spPr>
          <a:xfrm>
            <a:off x="4307840" y="4250690"/>
            <a:ext cx="325120" cy="29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5" name="!!4">
            <a:extLst>
              <a:ext uri="{FF2B5EF4-FFF2-40B4-BE49-F238E27FC236}">
                <a16:creationId xmlns=""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74706" y="0"/>
            <a:ext cx="5717294" cy="49372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VẬN DỤNG</a:t>
            </a:r>
          </a:p>
        </p:txBody>
      </p:sp>
    </p:spTree>
    <p:extLst>
      <p:ext uri="{BB962C8B-B14F-4D97-AF65-F5344CB8AC3E}">
        <p14:creationId xmlns:p14="http://schemas.microsoft.com/office/powerpoint/2010/main" val="2738278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uả Bó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508" y="5105400"/>
            <a:ext cx="703385" cy="609600"/>
          </a:xfrm>
          <a:prstGeom prst="rect">
            <a:avLst/>
          </a:prstGeom>
        </p:spPr>
      </p:pic>
      <p:pic>
        <p:nvPicPr>
          <p:cNvPr id="7" name="Thủ Mô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503" y="1600200"/>
            <a:ext cx="2021394" cy="1831412"/>
          </a:xfrm>
          <a:prstGeom prst="rect">
            <a:avLst/>
          </a:prstGeom>
        </p:spPr>
      </p:pic>
      <p:sp>
        <p:nvSpPr>
          <p:cNvPr id="8" name="Câu TL A"/>
          <p:cNvSpPr/>
          <p:nvPr/>
        </p:nvSpPr>
        <p:spPr>
          <a:xfrm>
            <a:off x="2189703" y="4419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3</a:t>
            </a:r>
          </a:p>
        </p:txBody>
      </p:sp>
      <p:sp>
        <p:nvSpPr>
          <p:cNvPr id="9" name="Câu TL C"/>
          <p:cNvSpPr/>
          <p:nvPr/>
        </p:nvSpPr>
        <p:spPr>
          <a:xfrm>
            <a:off x="2189703" y="5562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18</a:t>
            </a:r>
          </a:p>
        </p:txBody>
      </p:sp>
      <p:sp>
        <p:nvSpPr>
          <p:cNvPr id="10" name="Câu TL B"/>
          <p:cNvSpPr/>
          <p:nvPr/>
        </p:nvSpPr>
        <p:spPr>
          <a:xfrm>
            <a:off x="7086600" y="4419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6</a:t>
            </a:r>
          </a:p>
        </p:txBody>
      </p:sp>
      <p:sp>
        <p:nvSpPr>
          <p:cNvPr id="11" name="Câu TL D"/>
          <p:cNvSpPr/>
          <p:nvPr/>
        </p:nvSpPr>
        <p:spPr>
          <a:xfrm>
            <a:off x="7086600" y="5562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30</a:t>
            </a:r>
          </a:p>
        </p:txBody>
      </p:sp>
      <p:sp>
        <p:nvSpPr>
          <p:cNvPr id="12" name="Sai"/>
          <p:cNvSpPr/>
          <p:nvPr/>
        </p:nvSpPr>
        <p:spPr>
          <a:xfrm>
            <a:off x="5029201" y="3431612"/>
            <a:ext cx="2153697" cy="606988"/>
          </a:xfrm>
          <a:prstGeom prst="flowChartAlternate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 RỒI</a:t>
            </a:r>
          </a:p>
        </p:txBody>
      </p:sp>
      <p:sp>
        <p:nvSpPr>
          <p:cNvPr id="13" name="Đúng"/>
          <p:cNvSpPr/>
          <p:nvPr/>
        </p:nvSpPr>
        <p:spPr>
          <a:xfrm>
            <a:off x="5029200" y="3431612"/>
            <a:ext cx="2153697" cy="606988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52800" y="121593"/>
            <a:ext cx="593944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34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ƯCLN(18,30) = ?</a:t>
            </a:r>
          </a:p>
        </p:txBody>
      </p:sp>
      <p:pic>
        <p:nvPicPr>
          <p:cNvPr id="14" name="15s">
            <a:hlinkClick r:id="" action="ppaction://media"/>
            <a:extLst>
              <a:ext uri="{FF2B5EF4-FFF2-40B4-BE49-F238E27FC236}">
                <a16:creationId xmlns:a16="http://schemas.microsoft.com/office/drawing/2014/main" xmlns="" id="{99DEE66F-3784-4741-8AFE-FEB5C314576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28535" y="121593"/>
            <a:ext cx="1647167" cy="1056967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</p:spTree>
    <p:extLst>
      <p:ext uri="{BB962C8B-B14F-4D97-AF65-F5344CB8AC3E}">
        <p14:creationId xmlns:p14="http://schemas.microsoft.com/office/powerpoint/2010/main" val="52032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6841 -0.25532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0" y="-1276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6827E-7 L 0.19167 -2.6827E-7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5834 -0.24422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1221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8334 -0.0002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8334 -0.00023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2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6667 -0.25532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27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1667 -0.47734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2386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5834 -0.24422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12211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75 -0.00023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-2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7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uả Bó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508" y="5105400"/>
            <a:ext cx="703385" cy="609600"/>
          </a:xfrm>
          <a:prstGeom prst="rect">
            <a:avLst/>
          </a:prstGeom>
        </p:spPr>
      </p:pic>
      <p:pic>
        <p:nvPicPr>
          <p:cNvPr id="7" name="Thủ Mô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503" y="1600200"/>
            <a:ext cx="2021394" cy="1831412"/>
          </a:xfrm>
          <a:prstGeom prst="rect">
            <a:avLst/>
          </a:prstGeom>
        </p:spPr>
      </p:pic>
      <p:sp>
        <p:nvSpPr>
          <p:cNvPr id="8" name="Câu TL A"/>
          <p:cNvSpPr/>
          <p:nvPr/>
        </p:nvSpPr>
        <p:spPr>
          <a:xfrm>
            <a:off x="2189703" y="4419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2</a:t>
            </a:r>
          </a:p>
        </p:txBody>
      </p:sp>
      <p:sp>
        <p:nvSpPr>
          <p:cNvPr id="9" name="Câu TL C"/>
          <p:cNvSpPr/>
          <p:nvPr/>
        </p:nvSpPr>
        <p:spPr>
          <a:xfrm>
            <a:off x="2189703" y="5562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4</a:t>
            </a:r>
          </a:p>
        </p:txBody>
      </p:sp>
      <p:sp>
        <p:nvSpPr>
          <p:cNvPr id="10" name="Câu TL B"/>
          <p:cNvSpPr/>
          <p:nvPr/>
        </p:nvSpPr>
        <p:spPr>
          <a:xfrm>
            <a:off x="7086600" y="4419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6</a:t>
            </a:r>
          </a:p>
        </p:txBody>
      </p:sp>
      <p:sp>
        <p:nvSpPr>
          <p:cNvPr id="11" name="Câu TL D"/>
          <p:cNvSpPr/>
          <p:nvPr/>
        </p:nvSpPr>
        <p:spPr>
          <a:xfrm>
            <a:off x="7086600" y="5562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12</a:t>
            </a:r>
          </a:p>
        </p:txBody>
      </p:sp>
      <p:sp>
        <p:nvSpPr>
          <p:cNvPr id="12" name="Sai"/>
          <p:cNvSpPr/>
          <p:nvPr/>
        </p:nvSpPr>
        <p:spPr>
          <a:xfrm>
            <a:off x="5029200" y="3444844"/>
            <a:ext cx="2153697" cy="606988"/>
          </a:xfrm>
          <a:prstGeom prst="flowChartAlternate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 RỒI</a:t>
            </a:r>
          </a:p>
        </p:txBody>
      </p:sp>
      <p:sp>
        <p:nvSpPr>
          <p:cNvPr id="13" name="Đúng"/>
          <p:cNvSpPr/>
          <p:nvPr/>
        </p:nvSpPr>
        <p:spPr>
          <a:xfrm>
            <a:off x="5029201" y="3429000"/>
            <a:ext cx="2153697" cy="606988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1" y="110906"/>
            <a:ext cx="6160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32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ƯCLN(12,24,32) = ?</a:t>
            </a:r>
          </a:p>
        </p:txBody>
      </p:sp>
      <p:pic>
        <p:nvPicPr>
          <p:cNvPr id="15" name="15s">
            <a:hlinkClick r:id="" action="ppaction://media"/>
            <a:extLst>
              <a:ext uri="{FF2B5EF4-FFF2-40B4-BE49-F238E27FC236}">
                <a16:creationId xmlns:a16="http://schemas.microsoft.com/office/drawing/2014/main" xmlns="" id="{99DEE66F-3784-4741-8AFE-FEB5C314576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87895" y="121593"/>
            <a:ext cx="1647167" cy="1056967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</p:spTree>
    <p:extLst>
      <p:ext uri="{BB962C8B-B14F-4D97-AF65-F5344CB8AC3E}">
        <p14:creationId xmlns:p14="http://schemas.microsoft.com/office/powerpoint/2010/main" val="105024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6841 -0.25532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0" y="-1276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6827E-7 L 0.19167 -2.6827E-7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5834 -0.24422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1221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8334 -0.0002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1667 -0.47734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2386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5834 -0.24422 " pathEditMode="relative" rAng="0" ptsTypes="AA">
                                      <p:cBhvr>
                                        <p:cTn id="50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1221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75 -0.00023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-2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8334 -0.00023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2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6667 -0.25532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27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72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uả Bó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508" y="5105400"/>
            <a:ext cx="703385" cy="609600"/>
          </a:xfrm>
          <a:prstGeom prst="rect">
            <a:avLst/>
          </a:prstGeom>
        </p:spPr>
      </p:pic>
      <p:pic>
        <p:nvPicPr>
          <p:cNvPr id="7" name="Thủ Mô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503" y="1600200"/>
            <a:ext cx="2021394" cy="1831412"/>
          </a:xfrm>
          <a:prstGeom prst="rect">
            <a:avLst/>
          </a:prstGeom>
        </p:spPr>
      </p:pic>
      <p:sp>
        <p:nvSpPr>
          <p:cNvPr id="8" name="Câu TL A"/>
          <p:cNvSpPr/>
          <p:nvPr/>
        </p:nvSpPr>
        <p:spPr>
          <a:xfrm>
            <a:off x="2189703" y="4419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23</a:t>
            </a:r>
          </a:p>
        </p:txBody>
      </p:sp>
      <p:sp>
        <p:nvSpPr>
          <p:cNvPr id="9" name="Câu TL C"/>
          <p:cNvSpPr/>
          <p:nvPr/>
        </p:nvSpPr>
        <p:spPr>
          <a:xfrm>
            <a:off x="2189703" y="5562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1</a:t>
            </a:r>
          </a:p>
        </p:txBody>
      </p:sp>
      <p:sp>
        <p:nvSpPr>
          <p:cNvPr id="10" name="Câu TL B"/>
          <p:cNvSpPr/>
          <p:nvPr/>
        </p:nvSpPr>
        <p:spPr>
          <a:xfrm>
            <a:off x="7086600" y="4419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33</a:t>
            </a:r>
          </a:p>
        </p:txBody>
      </p:sp>
      <p:sp>
        <p:nvSpPr>
          <p:cNvPr id="11" name="Câu TL D"/>
          <p:cNvSpPr/>
          <p:nvPr/>
        </p:nvSpPr>
        <p:spPr>
          <a:xfrm>
            <a:off x="7086600" y="5562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3</a:t>
            </a:r>
          </a:p>
        </p:txBody>
      </p:sp>
      <p:sp>
        <p:nvSpPr>
          <p:cNvPr id="12" name="Sai"/>
          <p:cNvSpPr/>
          <p:nvPr/>
        </p:nvSpPr>
        <p:spPr>
          <a:xfrm>
            <a:off x="5029200" y="3444844"/>
            <a:ext cx="2153697" cy="606988"/>
          </a:xfrm>
          <a:prstGeom prst="flowChartAlternate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 RỒI</a:t>
            </a:r>
          </a:p>
        </p:txBody>
      </p:sp>
      <p:sp>
        <p:nvSpPr>
          <p:cNvPr id="13" name="Đúng"/>
          <p:cNvSpPr/>
          <p:nvPr/>
        </p:nvSpPr>
        <p:spPr>
          <a:xfrm>
            <a:off x="5029201" y="3429000"/>
            <a:ext cx="2153697" cy="606988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1" y="110906"/>
            <a:ext cx="5591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32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ƯCLN(23,33) = ?</a:t>
            </a:r>
          </a:p>
        </p:txBody>
      </p:sp>
      <p:pic>
        <p:nvPicPr>
          <p:cNvPr id="15" name="15s">
            <a:hlinkClick r:id="" action="ppaction://media"/>
            <a:extLst>
              <a:ext uri="{FF2B5EF4-FFF2-40B4-BE49-F238E27FC236}">
                <a16:creationId xmlns:a16="http://schemas.microsoft.com/office/drawing/2014/main" xmlns="" id="{99DEE66F-3784-4741-8AFE-FEB5C314576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87895" y="121593"/>
            <a:ext cx="1647167" cy="1056967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</p:spTree>
    <p:extLst>
      <p:ext uri="{BB962C8B-B14F-4D97-AF65-F5344CB8AC3E}">
        <p14:creationId xmlns:p14="http://schemas.microsoft.com/office/powerpoint/2010/main" val="152821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6841 -0.25532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0" y="-1276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6827E-7 L 0.19167 -2.6827E-7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5834 -0.24422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1221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8334 -0.0002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1667 -0.47734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2386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5834 -0.24422 " pathEditMode="relative" rAng="0" ptsTypes="AA">
                                      <p:cBhvr>
                                        <p:cTn id="50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1221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75 -0.00023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-2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8334 -0.00023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2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6667 -0.25532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27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72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uả Bó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508" y="5105400"/>
            <a:ext cx="703385" cy="609600"/>
          </a:xfrm>
          <a:prstGeom prst="rect">
            <a:avLst/>
          </a:prstGeom>
        </p:spPr>
      </p:pic>
      <p:pic>
        <p:nvPicPr>
          <p:cNvPr id="7" name="Thủ Mô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503" y="1600200"/>
            <a:ext cx="2021394" cy="1831412"/>
          </a:xfrm>
          <a:prstGeom prst="rect">
            <a:avLst/>
          </a:prstGeom>
        </p:spPr>
      </p:pic>
      <p:sp>
        <p:nvSpPr>
          <p:cNvPr id="8" name="Câu TL A"/>
          <p:cNvSpPr/>
          <p:nvPr/>
        </p:nvSpPr>
        <p:spPr>
          <a:xfrm>
            <a:off x="2189703" y="4419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endParaRPr lang="en-US" sz="3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âu TL C"/>
          <p:cNvSpPr/>
          <p:nvPr/>
        </p:nvSpPr>
        <p:spPr>
          <a:xfrm>
            <a:off x="2189703" y="5562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6</a:t>
            </a:r>
          </a:p>
        </p:txBody>
      </p:sp>
      <p:sp>
        <p:nvSpPr>
          <p:cNvPr id="10" name="Câu TL B"/>
          <p:cNvSpPr/>
          <p:nvPr/>
        </p:nvSpPr>
        <p:spPr>
          <a:xfrm>
            <a:off x="7086600" y="4419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3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âu TL D"/>
          <p:cNvSpPr/>
          <p:nvPr/>
        </p:nvSpPr>
        <p:spPr>
          <a:xfrm>
            <a:off x="7086600" y="5562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4</a:t>
            </a:r>
          </a:p>
        </p:txBody>
      </p:sp>
      <p:sp>
        <p:nvSpPr>
          <p:cNvPr id="12" name="Sai"/>
          <p:cNvSpPr/>
          <p:nvPr/>
        </p:nvSpPr>
        <p:spPr>
          <a:xfrm>
            <a:off x="5029201" y="3431612"/>
            <a:ext cx="2153697" cy="606988"/>
          </a:xfrm>
          <a:prstGeom prst="flowChartAlternate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 RỒI</a:t>
            </a:r>
          </a:p>
        </p:txBody>
      </p:sp>
      <p:sp>
        <p:nvSpPr>
          <p:cNvPr id="13" name="Đúng"/>
          <p:cNvSpPr/>
          <p:nvPr/>
        </p:nvSpPr>
        <p:spPr>
          <a:xfrm>
            <a:off x="5029200" y="3431612"/>
            <a:ext cx="2153697" cy="606988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52800" y="121593"/>
            <a:ext cx="593944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4: </a:t>
            </a:r>
            <a:r>
              <a:rPr lang="en-US" sz="34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ƯCLN(12,36) </a:t>
            </a:r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?</a:t>
            </a:r>
          </a:p>
        </p:txBody>
      </p:sp>
      <p:pic>
        <p:nvPicPr>
          <p:cNvPr id="14" name="15s">
            <a:hlinkClick r:id="" action="ppaction://media"/>
            <a:extLst>
              <a:ext uri="{FF2B5EF4-FFF2-40B4-BE49-F238E27FC236}">
                <a16:creationId xmlns:a16="http://schemas.microsoft.com/office/drawing/2014/main" xmlns="" id="{99DEE66F-3784-4741-8AFE-FEB5C314576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28535" y="121593"/>
            <a:ext cx="1647167" cy="1056967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</p:spTree>
    <p:extLst>
      <p:ext uri="{BB962C8B-B14F-4D97-AF65-F5344CB8AC3E}">
        <p14:creationId xmlns:p14="http://schemas.microsoft.com/office/powerpoint/2010/main" val="111225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6841 -0.25532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0" y="-1276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6827E-7 L 0.19167 -2.6827E-7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5834 -0.24422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1221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8334 -0.0002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8334 -0.00023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2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6667 -0.25532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27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1667 -0.47734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2386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5834 -0.24422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12211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75 -0.00023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-2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7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Quả Bó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508" y="5105400"/>
            <a:ext cx="703385" cy="609600"/>
          </a:xfrm>
          <a:prstGeom prst="rect">
            <a:avLst/>
          </a:prstGeom>
        </p:spPr>
      </p:pic>
      <p:pic>
        <p:nvPicPr>
          <p:cNvPr id="7" name="Thủ Mô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503" y="1600200"/>
            <a:ext cx="2021394" cy="1831412"/>
          </a:xfrm>
          <a:prstGeom prst="rect">
            <a:avLst/>
          </a:prstGeom>
        </p:spPr>
      </p:pic>
      <p:sp>
        <p:nvSpPr>
          <p:cNvPr id="8" name="Câu TL A"/>
          <p:cNvSpPr/>
          <p:nvPr/>
        </p:nvSpPr>
        <p:spPr>
          <a:xfrm>
            <a:off x="2189703" y="4419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18 </a:t>
            </a:r>
            <a:r>
              <a:rPr lang="en-US" sz="34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32</a:t>
            </a:r>
          </a:p>
        </p:txBody>
      </p:sp>
      <p:sp>
        <p:nvSpPr>
          <p:cNvPr id="9" name="Câu TL C"/>
          <p:cNvSpPr/>
          <p:nvPr/>
        </p:nvSpPr>
        <p:spPr>
          <a:xfrm>
            <a:off x="2189703" y="5562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16 </a:t>
            </a:r>
            <a:r>
              <a:rPr lang="en-US" sz="34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</a:t>
            </a:r>
          </a:p>
        </p:txBody>
      </p:sp>
      <p:sp>
        <p:nvSpPr>
          <p:cNvPr id="10" name="Câu TL B"/>
          <p:cNvSpPr/>
          <p:nvPr/>
        </p:nvSpPr>
        <p:spPr>
          <a:xfrm>
            <a:off x="7086600" y="4419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22 </a:t>
            </a:r>
            <a:r>
              <a:rPr lang="en-US" sz="34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49</a:t>
            </a:r>
          </a:p>
        </p:txBody>
      </p:sp>
      <p:sp>
        <p:nvSpPr>
          <p:cNvPr id="11" name="Câu TL D"/>
          <p:cNvSpPr/>
          <p:nvPr/>
        </p:nvSpPr>
        <p:spPr>
          <a:xfrm>
            <a:off x="7086600" y="5562600"/>
            <a:ext cx="2971800" cy="929640"/>
          </a:xfrm>
          <a:prstGeom prst="flowChartTerminator">
            <a:avLst/>
          </a:prstGeom>
          <a:solidFill>
            <a:srgbClr val="00B0F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12 </a:t>
            </a:r>
            <a:r>
              <a:rPr lang="en-US" sz="34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33</a:t>
            </a:r>
          </a:p>
        </p:txBody>
      </p:sp>
      <p:sp>
        <p:nvSpPr>
          <p:cNvPr id="12" name="Sai"/>
          <p:cNvSpPr/>
          <p:nvPr/>
        </p:nvSpPr>
        <p:spPr>
          <a:xfrm>
            <a:off x="5029201" y="3431612"/>
            <a:ext cx="2153697" cy="606988"/>
          </a:xfrm>
          <a:prstGeom prst="flowChartAlternate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 RỒI</a:t>
            </a:r>
          </a:p>
        </p:txBody>
      </p:sp>
      <p:sp>
        <p:nvSpPr>
          <p:cNvPr id="13" name="Đúng"/>
          <p:cNvSpPr/>
          <p:nvPr/>
        </p:nvSpPr>
        <p:spPr>
          <a:xfrm>
            <a:off x="5029201" y="3429000"/>
            <a:ext cx="2153697" cy="606988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197708" y="33999"/>
            <a:ext cx="9245600" cy="777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4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5: </a:t>
            </a:r>
            <a:r>
              <a:rPr lang="en-US" sz="34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Đâu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15s">
            <a:hlinkClick r:id="" action="ppaction://media"/>
            <a:extLst>
              <a:ext uri="{FF2B5EF4-FFF2-40B4-BE49-F238E27FC236}">
                <a16:creationId xmlns:a16="http://schemas.microsoft.com/office/drawing/2014/main" xmlns="" id="{99DEE66F-3784-4741-8AFE-FEB5C314576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3308" y="33999"/>
            <a:ext cx="1647167" cy="1056967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</p:spTree>
    <p:extLst>
      <p:ext uri="{BB962C8B-B14F-4D97-AF65-F5344CB8AC3E}">
        <p14:creationId xmlns:p14="http://schemas.microsoft.com/office/powerpoint/2010/main" val="72788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6841 -0.25532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0" y="-1276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6827E-7 L 0.19167 -2.6827E-7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5834 -0.24422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1221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8334 -0.0002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8334 -0.00023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2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6667 -0.25532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27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1667 -0.47734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2386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88067E-7 L 0.15834 -0.24422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12211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175 -0.00023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-2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7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xmlns="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lang="en-US" sz="2800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830" y="1339944"/>
            <a:ext cx="90013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ƯCLN(12,18) = ?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32722" y="4120411"/>
            <a:ext cx="874932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1" name="!!3" descr="Wondering | Grappige gezichten, Smiley, Grappige plaatjes">
            <a:extLst>
              <a:ext uri="{FF2B5EF4-FFF2-40B4-BE49-F238E27FC236}">
                <a16:creationId xmlns:a16="http://schemas.microsoft.com/office/drawing/2014/main" xmlns="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30" y="3994034"/>
            <a:ext cx="1896036" cy="228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80648" y="2140995"/>
            <a:ext cx="90013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ƯCLN(12,18) = 6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320" y="2878241"/>
            <a:ext cx="90013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ƯCLN(120,150) = ? </a:t>
            </a:r>
          </a:p>
        </p:txBody>
      </p:sp>
      <p:sp>
        <p:nvSpPr>
          <p:cNvPr id="2" name="Notched Right Arrow 1"/>
          <p:cNvSpPr/>
          <p:nvPr/>
        </p:nvSpPr>
        <p:spPr>
          <a:xfrm>
            <a:off x="1579286" y="2261956"/>
            <a:ext cx="808320" cy="387562"/>
          </a:xfrm>
          <a:prstGeom prst="notched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4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2119063" y="480607"/>
            <a:ext cx="7930176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2597890" y="2569564"/>
            <a:ext cx="8830645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Học bài theo SGK và vở ghi.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 bài tập 3; 4; 5; 6; 7; 8 SGK trang 51.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Đọc nội dung phần còn lại của bài, tiết sau học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76" y="2569564"/>
            <a:ext cx="2011680" cy="210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226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xmlns="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753" y="403644"/>
            <a:ext cx="2857500" cy="25717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2221433" y="182329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9367" y="1955125"/>
            <a:ext cx="55574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3: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0238" y="3025605"/>
            <a:ext cx="823275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SGK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49.</a:t>
            </a:r>
          </a:p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Rút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 các bước tìm 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CLN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 phân tích ra thừa số nguyên tố.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2160473" y="99749"/>
            <a:ext cx="90393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36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2693" y="1119220"/>
            <a:ext cx="3337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3: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58843" y="1703996"/>
            <a:ext cx="9812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 (36,48)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30522" y="2315418"/>
            <a:ext cx="101692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36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32875" y="2874697"/>
            <a:ext cx="11514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=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052249" y="2801410"/>
                <a:ext cx="838917" cy="6273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</m:e>
                        <m:sup>
                          <m: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2249" y="2801410"/>
                <a:ext cx="838917" cy="62735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680123" y="2820232"/>
                <a:ext cx="838917" cy="6273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0123" y="2820232"/>
                <a:ext cx="838917" cy="627351"/>
              </a:xfrm>
              <a:prstGeom prst="rect">
                <a:avLst/>
              </a:prstGeom>
              <a:blipFill rotWithShape="0">
                <a:blip r:embed="rId3"/>
                <a:stretch>
                  <a:fillRect l="-20438" t="-12621" b="-330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160565" y="3308423"/>
                <a:ext cx="519558" cy="625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</m:e>
                        <m:sup>
                          <m: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𝟒</m:t>
                          </m:r>
                        </m:sup>
                      </m:sSup>
                    </m:oMath>
                  </m:oMathPara>
                </a14:m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0565" y="3308423"/>
                <a:ext cx="519558" cy="625941"/>
              </a:xfrm>
              <a:prstGeom prst="rect">
                <a:avLst/>
              </a:prstGeom>
              <a:blipFill rotWithShape="0">
                <a:blip r:embed="rId4"/>
                <a:stretch>
                  <a:fillRect r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5032875" y="3391069"/>
            <a:ext cx="121117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 =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2693" y="3814924"/>
            <a:ext cx="9812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22693" y="4370073"/>
            <a:ext cx="98128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lũy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mũ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7194" y="6061181"/>
            <a:ext cx="36702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ƯCLN (36,48) =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67244" y="6061180"/>
            <a:ext cx="147838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12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87255" y="3313891"/>
            <a:ext cx="67964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5185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81481E-6 L 2.91667E-6 0.4717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6 L -1.04167E-6 0.3967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uild="allAtOnce"/>
      <p:bldP spid="17" grpId="1" build="allAtOnce"/>
      <p:bldP spid="26" grpId="0" build="allAtOnce"/>
      <p:bldP spid="26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793237" y="2665138"/>
            <a:ext cx="1076541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1. Phân tích mỗi số ra thừa số nguyên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2. Chọn ra các thừa số nguyên tố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3. Với mỗi thừa số nguyên tố chung, ta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  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lũy thừa với số mũ nhỏ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4. Lấy tích của các lũy thừa đã chọn, ta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  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 ước chung lớn nhất cần tìm.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880" y="373312"/>
            <a:ext cx="2485769" cy="186776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593278" y="234414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0274" y="1781373"/>
            <a:ext cx="55574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1220112" y="1658803"/>
            <a:ext cx="32890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3167800" y="2373630"/>
            <a:ext cx="815095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126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162.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44" y="5022547"/>
            <a:ext cx="2646384" cy="1747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2221433" y="182329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5194496" y="3155965"/>
            <a:ext cx="1155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3041166" y="3938300"/>
                <a:ext cx="8150956" cy="16841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126 = 2.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.7</a:t>
                </a:r>
              </a:p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    162 = 2.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𝟒</m:t>
                        </m:r>
                      </m:sup>
                    </m:sSup>
                  </m:oMath>
                </a14:m>
                <a:endParaRPr lang="en-US" sz="3400" b="1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ƯCLN(126,162) = 2.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18. 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1166" y="3938300"/>
                <a:ext cx="8150956" cy="1684179"/>
              </a:xfrm>
              <a:prstGeom prst="rect">
                <a:avLst/>
              </a:prstGeom>
              <a:blipFill rotWithShape="0">
                <a:blip r:embed="rId4"/>
                <a:stretch>
                  <a:fillRect l="-2094" t="-4348" b="-12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6138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2221433" y="182329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2257969" y="2563908"/>
                <a:ext cx="9457402" cy="27084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indent="-457200">
                  <a:buFont typeface="Wingdings" panose="05000000000000000000" pitchFamily="2" charset="2"/>
                  <a:buChar char="Ø"/>
                </a:pPr>
                <a:r>
                  <a:rPr lang="fr-FR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fr-FR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đã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thừa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nguyên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tố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chung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ƯCLN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chúng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FR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bằng</a:t>
                </a:r>
                <a:r>
                  <a:rPr lang="fr-FR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1.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457200" indent="-457200">
                  <a:buFont typeface="Wingdings" panose="05000000000000000000" pitchFamily="2" charset="2"/>
                  <a:buChar char="Ø"/>
                </a:pP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3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⋮</m:t>
                    </m:r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b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ƯCLN(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a,b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= b. </a:t>
                </a:r>
              </a:p>
              <a:p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Chẳng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hạn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Ư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CLN(48,16) = 16.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7969" y="2563908"/>
                <a:ext cx="9457402" cy="2708434"/>
              </a:xfrm>
              <a:prstGeom prst="rect">
                <a:avLst/>
              </a:prstGeom>
              <a:blipFill rotWithShape="0">
                <a:blip r:embed="rId3"/>
                <a:stretch>
                  <a:fillRect l="-1611" t="-3378" b="-69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886840" y="1770140"/>
            <a:ext cx="32890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Graphic 27" descr="Clipboard">
            <a:extLst>
              <a:ext uri="{FF2B5EF4-FFF2-40B4-BE49-F238E27FC236}">
                <a16:creationId xmlns:a16="http://schemas.microsoft.com/office/drawing/2014/main" xmlns="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861786" y="1130741"/>
            <a:ext cx="1808193" cy="1808193"/>
          </a:xfrm>
          <a:prstGeom prst="rect">
            <a:avLst/>
          </a:prstGeom>
        </p:spPr>
      </p:pic>
      <p:pic>
        <p:nvPicPr>
          <p:cNvPr id="17" name="Graphic 31" descr="Pencil">
            <a:extLst>
              <a:ext uri="{FF2B5EF4-FFF2-40B4-BE49-F238E27FC236}">
                <a16:creationId xmlns:a16="http://schemas.microsoft.com/office/drawing/2014/main" xmlns="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64513" y="1279976"/>
            <a:ext cx="1062606" cy="106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215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1951172" y="519034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437050" y="1674136"/>
            <a:ext cx="373007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</a:t>
            </a:r>
            <a:r>
              <a:rPr lang="en-US" sz="3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3846902" y="3971458"/>
                <a:ext cx="5140736" cy="1150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8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27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ƯCLN(8,27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= 1.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6902" y="3971458"/>
                <a:ext cx="5140736" cy="1150571"/>
              </a:xfrm>
              <a:prstGeom prst="rect">
                <a:avLst/>
              </a:prstGeom>
              <a:blipFill rotWithShape="0">
                <a:blip r:embed="rId3"/>
                <a:stretch>
                  <a:fillRect l="-3321" t="-6349" b="-179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5772230" y="3113742"/>
            <a:ext cx="1155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4302085" y="2416357"/>
            <a:ext cx="495627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ƯCLN(8,27)?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xmlns="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17" y="2423252"/>
            <a:ext cx="2521284" cy="207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8075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437050" y="2692585"/>
            <a:ext cx="314729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1278893" y="4392022"/>
            <a:ext cx="1037441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1951172" y="519034"/>
            <a:ext cx="90393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477315" y="1511680"/>
            <a:ext cx="865691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3400" b="1" dirty="0">
                <a:solidFill>
                  <a:srgbClr val="0070C0"/>
                </a:solidFill>
              </a:rPr>
              <a:t>Hai số nguyên tố cùng nhau là hai số có ước chung lớn nhất bằng 1.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82" y="1226920"/>
            <a:ext cx="1971994" cy="198588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477315" y="3370873"/>
            <a:ext cx="8869149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24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35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477315" y="5066498"/>
            <a:ext cx="915726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 số 24 và 35 là hai số nguyên tố cùng </a:t>
            </a:r>
            <a:r>
              <a:rPr lang="nl-NL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 </a:t>
            </a:r>
            <a:r>
              <a:rPr lang="nl-NL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 Ư</a:t>
            </a:r>
            <a:r>
              <a:rPr lang="nl-NL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CLN(24,35) = 1.</a:t>
            </a:r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1667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schemas.microsoft.com/office/2006/documentManagement/types"/>
    <ds:schemaRef ds:uri="http://www.w3.org/XML/1998/namespace"/>
    <ds:schemaRef ds:uri="http://purl.org/dc/terms/"/>
    <ds:schemaRef ds:uri="71af3243-3dd4-4a8d-8c0d-dd76da1f02a5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16c05727-aa75-4e4a-9b5f-8a80a116589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1093</TotalTime>
  <Words>841</Words>
  <Application>Microsoft Office PowerPoint</Application>
  <PresentationFormat>Widescreen</PresentationFormat>
  <Paragraphs>174</Paragraphs>
  <Slides>21</Slides>
  <Notes>14</Notes>
  <HiddenSlides>0</HiddenSlides>
  <MMClips>5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Calibri</vt:lpstr>
      <vt:lpstr>Calibri Light</vt:lpstr>
      <vt:lpstr>Cambria Math</vt:lpstr>
      <vt:lpstr>Rockwell</vt:lpstr>
      <vt:lpstr>Tahoma</vt:lpstr>
      <vt:lpstr>Times New Roman</vt:lpstr>
      <vt:lpstr>Wingdings</vt:lpstr>
      <vt:lpstr>Office Theme</vt:lpstr>
      <vt:lpstr>1_Office Theme</vt:lpstr>
      <vt:lpstr> ƯỚC CHUNG VÀ ƯỚC CHUNG  LỚN NHẤT (Tiếp)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DELL</cp:lastModifiedBy>
  <cp:revision>64</cp:revision>
  <dcterms:created xsi:type="dcterms:W3CDTF">2021-06-07T13:44:30Z</dcterms:created>
  <dcterms:modified xsi:type="dcterms:W3CDTF">2021-08-01T15:23:45Z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