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8" r:id="rId4"/>
    <p:sldId id="262" r:id="rId5"/>
    <p:sldId id="257" r:id="rId6"/>
    <p:sldId id="259" r:id="rId7"/>
    <p:sldId id="290" r:id="rId8"/>
    <p:sldId id="260" r:id="rId9"/>
    <p:sldId id="267" r:id="rId10"/>
    <p:sldId id="268" r:id="rId11"/>
    <p:sldId id="271" r:id="rId12"/>
    <p:sldId id="291" r:id="rId13"/>
    <p:sldId id="269" r:id="rId14"/>
    <p:sldId id="270" r:id="rId15"/>
    <p:sldId id="292" r:id="rId16"/>
    <p:sldId id="272" r:id="rId17"/>
    <p:sldId id="273" r:id="rId18"/>
    <p:sldId id="293" r:id="rId19"/>
    <p:sldId id="294" r:id="rId20"/>
    <p:sldId id="295" r:id="rId21"/>
    <p:sldId id="264" r:id="rId22"/>
    <p:sldId id="261" r:id="rId23"/>
    <p:sldId id="277" r:id="rId24"/>
    <p:sldId id="281" r:id="rId25"/>
    <p:sldId id="285" r:id="rId26"/>
    <p:sldId id="286" r:id="rId27"/>
    <p:sldId id="296" r:id="rId28"/>
    <p:sldId id="297" r:id="rId29"/>
    <p:sldId id="298" r:id="rId30"/>
    <p:sldId id="283" r:id="rId31"/>
    <p:sldId id="263" r:id="rId32"/>
    <p:sldId id="265" r:id="rId33"/>
  </p:sldIdLst>
  <p:sldSz cx="18288000" cy="10287000"/>
  <p:notesSz cx="6858000" cy="9144000"/>
  <p:embeddedFontLst>
    <p:embeddedFont>
      <p:font typeface="Calibri Light" panose="020F0302020204030204" pitchFamily="34" charset="0"/>
      <p:regular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.VnHelvetInsH" panose="020B7200000000000000" pitchFamily="34" charset="0"/>
      <p:regular r:id="rId41"/>
    </p:embeddedFont>
    <p:embeddedFont>
      <p:font typeface="Anton" panose="020B0604020202020204" charset="0"/>
      <p:regular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86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8E86-84D1-40AD-991C-D41E134A56B3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080D6-A84F-42AE-BEBF-A79AA7F96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1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80D6-A84F-42AE-BEBF-A79AA7F966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3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03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107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76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852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922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17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6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127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99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7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0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6.svg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2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image" Target="../media/image23.png"/><Relationship Id="rId4" Type="http://schemas.openxmlformats.org/officeDocument/2006/relationships/image" Target="../media/image2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NULL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2.png"/><Relationship Id="rId5" Type="http://schemas.microsoft.com/office/2007/relationships/hdphoto" Target="../media/hdphoto1.wdp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37" Type="http://schemas.openxmlformats.org/officeDocument/2006/relationships/image" Target="../media/image141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8.png"/><Relationship Id="rId5" Type="http://schemas.openxmlformats.org/officeDocument/2006/relationships/image" Target="../media/image6.sv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9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4" Type="http://schemas.openxmlformats.org/officeDocument/2006/relationships/image" Target="../media/image39.png"/><Relationship Id="rId9" Type="http://schemas.openxmlformats.org/officeDocument/2006/relationships/image" Target="../media/image3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4" Type="http://schemas.openxmlformats.org/officeDocument/2006/relationships/image" Target="../media/image39.png"/><Relationship Id="rId9" Type="http://schemas.openxmlformats.org/officeDocument/2006/relationships/image" Target="../media/image3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11" Type="http://schemas.openxmlformats.org/officeDocument/2006/relationships/audio" Target="../media/audio1.wav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36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19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10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800600" y="-5219700"/>
            <a:ext cx="7777012" cy="777701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399494" y="6398494"/>
            <a:ext cx="7777012" cy="777701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16992600" y="-2557596"/>
            <a:ext cx="4447864" cy="44508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332350" y="-424164"/>
            <a:ext cx="2263111" cy="22631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0" y="8301178"/>
            <a:ext cx="4447864" cy="44508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9155444"/>
            <a:ext cx="2263111" cy="22631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36192" y="929350"/>
            <a:ext cx="14120102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</a:t>
            </a:r>
            <a:r>
              <a:rPr lang="en-US" sz="7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TẤT CẢ CÁC </a:t>
            </a:r>
            <a:r>
              <a:rPr lang="en-US" sz="7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EM </a:t>
            </a:r>
            <a:endParaRPr lang="en-US" sz="75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ĐÃ ĐẾN </a:t>
            </a:r>
            <a:r>
              <a:rPr lang="en-US" sz="7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757E98AA-24CC-4767-ADCD-63775AD722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096000" y="6972300"/>
            <a:ext cx="6251754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459200" y="-2225439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65342" y="-709767"/>
            <a:ext cx="2263111" cy="22631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1" y="-3295347"/>
            <a:ext cx="4447864" cy="44508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31557" y="9155444"/>
            <a:ext cx="2263111" cy="226311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697200" y="7253991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19" name="Rectangle 18"/>
          <p:cNvSpPr/>
          <p:nvPr/>
        </p:nvSpPr>
        <p:spPr>
          <a:xfrm>
            <a:off x="7619138" y="768514"/>
            <a:ext cx="402546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các tổ hợp</a:t>
            </a:r>
            <a:endParaRPr lang="en-US" sz="4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72200" y="551947"/>
            <a:ext cx="1207168" cy="120716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solidFill>
                  <a:schemeClr val="bg2"/>
                </a:solidFill>
                <a:latin typeface=".VnHelvetInsH" panose="020B7200000000000000" pitchFamily="34" charset="0"/>
                <a:cs typeface="Arial" panose="020B0604020202020204" pitchFamily="34" charset="0"/>
              </a:rPr>
              <a:t>2</a:t>
            </a:r>
            <a:endParaRPr lang="en-US" sz="5500" dirty="0">
              <a:solidFill>
                <a:schemeClr val="bg2"/>
              </a:solidFill>
              <a:latin typeface=".VnHelvetIns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22344"/>
            <a:ext cx="950078" cy="8866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62390" y="202492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6295" y="2761714"/>
                <a:ext cx="14565645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295" y="2761714"/>
                <a:ext cx="14565645" cy="3600986"/>
              </a:xfrm>
              <a:prstGeom prst="rect">
                <a:avLst/>
              </a:prstGeom>
              <a:blipFill>
                <a:blip r:embed="rId8"/>
                <a:stretch>
                  <a:fillRect l="-1381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305800" y="65913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30518" y="1868418"/>
                <a:ext cx="6535122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e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518" y="1868418"/>
                <a:ext cx="6535122" cy="969496"/>
              </a:xfrm>
              <a:prstGeom prst="rect">
                <a:avLst/>
              </a:prstGeom>
              <a:blipFill>
                <a:blip r:embed="rId9"/>
                <a:stretch>
                  <a:fillRect l="-3078" r="-2146" b="-1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483478" y="7810500"/>
            <a:ext cx="13604122" cy="17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{a; b; c}.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3" grpId="0"/>
      <p:bldP spid="2" grpId="0"/>
      <p:bldP spid="24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53309" y="-800100"/>
            <a:ext cx="2263111" cy="22631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373600" y="9155444"/>
            <a:ext cx="2263111" cy="22631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116" y="193188"/>
            <a:ext cx="169484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{c; b; a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200" y="3695700"/>
            <a:ext cx="8044289" cy="43998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116" y="3904714"/>
            <a:ext cx="9144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So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3!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3!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hoán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116" y="8173641"/>
            <a:ext cx="159578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3!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3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1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316200" y="-4152900"/>
            <a:ext cx="7563722" cy="723423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544800" y="8945370"/>
            <a:ext cx="4447864" cy="44508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3228664" y="7273320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14400" y="8801100"/>
            <a:ext cx="2119091" cy="21190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48387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00600" y="3619500"/>
            <a:ext cx="11617611" cy="6352137"/>
            <a:chOff x="-1539240" y="2634309"/>
            <a:chExt cx="11617611" cy="6352137"/>
          </a:xfrm>
        </p:grpSpPr>
        <p:grpSp>
          <p:nvGrpSpPr>
            <p:cNvPr id="11" name="Group 10"/>
            <p:cNvGrpSpPr/>
            <p:nvPr/>
          </p:nvGrpSpPr>
          <p:grpSpPr>
            <a:xfrm>
              <a:off x="-1539240" y="2634309"/>
              <a:ext cx="11617611" cy="6352137"/>
              <a:chOff x="-855263" y="3266040"/>
              <a:chExt cx="11617611" cy="6352137"/>
            </a:xfrm>
          </p:grpSpPr>
          <p:sp>
            <p:nvSpPr>
              <p:cNvPr id="3" name="Oval Callout 2"/>
              <p:cNvSpPr/>
              <p:nvPr/>
            </p:nvSpPr>
            <p:spPr>
              <a:xfrm>
                <a:off x="1237348" y="3266040"/>
                <a:ext cx="9525000" cy="4987792"/>
              </a:xfrm>
              <a:prstGeom prst="wedgeEllipseCallout">
                <a:avLst>
                  <a:gd name="adj1" fmla="val -43465"/>
                  <a:gd name="adj2" fmla="val 39062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id="{5EAB0314-8F76-4681-9068-C12A4B9C5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-855263" y="6501851"/>
                <a:ext cx="3459859" cy="3116326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122269" y="3777309"/>
                  <a:ext cx="8511497" cy="33296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Kí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𝐂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𝐧</m:t>
                          </m:r>
                        </m:sub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𝐤</m:t>
                          </m:r>
                        </m:sup>
                      </m:sSubSup>
                    </m:oMath>
                  </a14:m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tổ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chập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k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tử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1 </a:t>
                  </a:r>
                  <a14:m>
                    <m:oMath xmlns:m="http://schemas.openxmlformats.org/officeDocument/2006/math">
                      <m:r>
                        <a:rPr lang="en-US" sz="40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</m:t>
                      </m:r>
                    </m:oMath>
                  </a14:m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k </a:t>
                  </a:r>
                  <a14:m>
                    <m:oMath xmlns:m="http://schemas.openxmlformats.org/officeDocument/2006/math">
                      <m:r>
                        <a:rPr lang="en-US" sz="40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</m:t>
                      </m:r>
                    </m:oMath>
                  </a14:m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n. Ta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endPara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𝐂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𝐧</m:t>
                          </m:r>
                        </m:sub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𝐤</m:t>
                          </m:r>
                        </m:sup>
                      </m:sSubSup>
                      <m:r>
                        <a:rPr lang="en-US" sz="40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𝐧</m:t>
                              </m:r>
                            </m:sub>
                            <m:sup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𝐤</m:t>
                              </m:r>
                            </m:sup>
                          </m:sSubSup>
                          <m:r>
                            <a:rPr lang="en-US" sz="4000" b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𝐤</m:t>
                          </m:r>
                          <m:r>
                            <a:rPr lang="en-US" sz="40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</m:oMath>
                  </a14:m>
                  <a:r>
                    <a:rPr lang="en-US" sz="4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269" y="3777309"/>
                  <a:ext cx="8511497" cy="3329629"/>
                </a:xfrm>
                <a:prstGeom prst="rect">
                  <a:avLst/>
                </a:prstGeom>
                <a:blipFill>
                  <a:blip r:embed="rId14"/>
                  <a:stretch>
                    <a:fillRect l="-2507" r="-2579" b="-27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1295400" y="419100"/>
            <a:ext cx="1249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k!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191000" y="7962900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535400" y="-3086100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687800" y="8267700"/>
            <a:ext cx="2819400" cy="28213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62962" y="-1552639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404963" y="886354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tr16)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686800" y="25773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844831" y="859141"/>
                <a:ext cx="8694816" cy="1074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!(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1≤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831" y="859141"/>
                <a:ext cx="8694816" cy="1074205"/>
              </a:xfrm>
              <a:prstGeom prst="rect">
                <a:avLst/>
              </a:prstGeom>
              <a:blipFill>
                <a:blip r:embed="rId6"/>
                <a:stretch>
                  <a:fillRect l="-2314" r="-1403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76985" y="4059304"/>
                <a:ext cx="15222775" cy="4208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1)…(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+1)=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1)…(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+1)(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)…2.1</m:t>
                        </m:r>
                      </m:num>
                      <m:den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)…2.1</m:t>
                        </m:r>
                      </m:den>
                    </m:f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k</m:t>
                            </m:r>
                          </m:sup>
                        </m:sSubSup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!(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985" y="4059304"/>
                <a:ext cx="15222775" cy="4208396"/>
              </a:xfrm>
              <a:prstGeom prst="rect">
                <a:avLst/>
              </a:prstGeom>
              <a:blipFill>
                <a:blip r:embed="rId7"/>
                <a:stretch>
                  <a:fillRect l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401800" y="7353300"/>
            <a:ext cx="3204029" cy="26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ular Callout 17"/>
          <p:cNvSpPr/>
          <p:nvPr/>
        </p:nvSpPr>
        <p:spPr>
          <a:xfrm>
            <a:off x="1551214" y="4709141"/>
            <a:ext cx="14935200" cy="3825333"/>
          </a:xfrm>
          <a:prstGeom prst="wedgeRectCallout">
            <a:avLst>
              <a:gd name="adj1" fmla="val -21708"/>
              <a:gd name="adj2" fmla="val 62204"/>
            </a:avLst>
          </a:prstGeom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271406" y="7962900"/>
            <a:ext cx="9217214" cy="921721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4215693" y="-3422178"/>
            <a:ext cx="4447864" cy="4450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156444" y="-1131556"/>
            <a:ext cx="2263111" cy="2263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3422178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14400" y="8801100"/>
            <a:ext cx="2119091" cy="21190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1400" y="28575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5EAB0314-8F76-4681-9068-C12A4B9C5D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404611" y="6836290"/>
            <a:ext cx="2773604" cy="24982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2100" y="959473"/>
                <a:ext cx="7405909" cy="101566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571500" indent="-571500" algn="ctr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0! = 1;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959473"/>
                <a:ext cx="7405909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94114" y="5005256"/>
                <a:ext cx="14377292" cy="3080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ước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n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k</m:t>
                          </m:r>
                        </m:sup>
                      </m:sSubSup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n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!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k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n</m:t>
                              </m:r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v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i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0 ≤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k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n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14" y="5005256"/>
                <a:ext cx="14377292" cy="3080139"/>
              </a:xfrm>
              <a:prstGeom prst="rect">
                <a:avLst/>
              </a:prstGeom>
              <a:blipFill>
                <a:blip r:embed="rId15"/>
                <a:stretch>
                  <a:fillRect l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5229755" y="8208244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068800" y="-2705100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38449" y="-1248343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32645" y="326571"/>
            <a:ext cx="5582653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97793" y="987956"/>
              <a:ext cx="543185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tr16)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305800" y="3948926"/>
            <a:ext cx="1752600" cy="7373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19200" y="266700"/>
                <a:ext cx="172212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</a:t>
                </a:r>
                <a:r>
                  <a:rPr lang="en-US" sz="38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m:rPr>
                        <m:nor/>
                      </m:rPr>
                      <a:rPr lang="en-US" sz="38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nữ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nữ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nữ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nũ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66700"/>
                <a:ext cx="17221200" cy="3600986"/>
              </a:xfrm>
              <a:prstGeom prst="rect">
                <a:avLst/>
              </a:prstGeom>
              <a:blipFill>
                <a:blip r:embed="rId6"/>
                <a:stretch>
                  <a:fillRect l="-1168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19200" y="4762500"/>
                <a:ext cx="16339458" cy="5447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18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18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do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do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sub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b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sub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b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=816⋅15504=12651264</m:t>
                      </m:r>
                      <m:r>
                        <m:rPr>
                          <m:nor/>
                        </m:rPr>
                        <a:rPr lang="en-US" sz="3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3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3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3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3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).</m:t>
                      </m:r>
                      <m:r>
                        <m:rPr>
                          <m:nor/>
                        </m:rPr>
                        <a:rPr lang="en-US" sz="3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62500"/>
                <a:ext cx="16339458" cy="5447838"/>
              </a:xfrm>
              <a:prstGeom prst="rect">
                <a:avLst/>
              </a:prstGeom>
              <a:blipFill>
                <a:blip r:embed="rId7"/>
                <a:stretch>
                  <a:fillRect l="-1231" r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3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893109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229005" y="-1131556"/>
            <a:ext cx="2263111" cy="22631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6475" y="493039"/>
            <a:ext cx="5988909" cy="1103892"/>
            <a:chOff x="1676400" y="38100"/>
            <a:chExt cx="5988909" cy="1103892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1038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dirty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nl-NL" sz="5000" b="1" i="0" u="none" strike="noStrike" kern="1200" cap="none" spc="0" normalizeH="0" noProof="0" dirty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</a:t>
              </a:r>
              <a:r>
                <a:rPr kumimoji="0" lang="nl-NL" sz="5000" b="1" i="0" u="none" strike="noStrike" kern="1200" cap="none" spc="0" normalizeH="0" baseline="0" noProof="0" dirty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31481" y="489750"/>
              <a:ext cx="512872" cy="530225"/>
            </a:xfrm>
            <a:prstGeom prst="rect">
              <a:avLst/>
            </a:prstGeom>
          </p:spPr>
        </p:pic>
      </p:grpSp>
      <p:sp>
        <p:nvSpPr>
          <p:cNvPr id="24" name="Oval Callout 23"/>
          <p:cNvSpPr/>
          <p:nvPr/>
        </p:nvSpPr>
        <p:spPr>
          <a:xfrm>
            <a:off x="8077199" y="4194456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6974" y="1908456"/>
            <a:ext cx="145067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huấn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06974" y="5376459"/>
                <a:ext cx="13575045" cy="2891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b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𝟏𝟎</m:t>
                        </m:r>
                      </m:sub>
                      <m:sup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120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974" y="5376459"/>
                <a:ext cx="13575045" cy="2891241"/>
              </a:xfrm>
              <a:prstGeom prst="rect">
                <a:avLst/>
              </a:prstGeom>
              <a:blipFill>
                <a:blip r:embed="rId9"/>
                <a:stretch>
                  <a:fillRect l="-1482" r="-1482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945525" y="8277726"/>
            <a:ext cx="5268444" cy="19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535400" y="-2583978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65342" y="-709767"/>
            <a:ext cx="2263111" cy="22631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3879378"/>
            <a:ext cx="4447864" cy="44508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043911" y="8801100"/>
            <a:ext cx="2263111" cy="226311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697200" y="7253991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52" y="1257300"/>
            <a:ext cx="950078" cy="8866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39742" y="135988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0752" y="2269819"/>
            <a:ext cx="13299346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Ta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tổ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bằng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máy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cầm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tay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</p:txBody>
      </p:sp>
      <p:pic>
        <p:nvPicPr>
          <p:cNvPr id="17" name="Picture 16" descr="Icon&#10;&#10;Description automatically generated"/>
          <p:cNvPicPr/>
          <p:nvPr/>
        </p:nvPicPr>
        <p:blipFill>
          <a:blip r:embed="rId8"/>
          <a:stretch>
            <a:fillRect/>
          </a:stretch>
        </p:blipFill>
        <p:spPr>
          <a:xfrm>
            <a:off x="9359542" y="3583078"/>
            <a:ext cx="1828800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63942" y="3669830"/>
            <a:ext cx="2747868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Nút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tổ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hợp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en-US" sz="3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38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1947" y="5419725"/>
            <a:ext cx="130397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600700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2932781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43000" y="-1028700"/>
            <a:ext cx="2263111" cy="22631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28685" y="485522"/>
            <a:ext cx="5988909" cy="1246495"/>
            <a:chOff x="1676400" y="38100"/>
            <a:chExt cx="5988909" cy="1246495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dirty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3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31481" y="489750"/>
              <a:ext cx="512872" cy="530225"/>
            </a:xfrm>
            <a:prstGeom prst="rect">
              <a:avLst/>
            </a:prstGeom>
          </p:spPr>
        </p:pic>
      </p:grpSp>
      <p:sp>
        <p:nvSpPr>
          <p:cNvPr id="24" name="Oval Callout 23"/>
          <p:cNvSpPr/>
          <p:nvPr/>
        </p:nvSpPr>
        <p:spPr>
          <a:xfrm>
            <a:off x="8467870" y="4381500"/>
            <a:ext cx="1766345" cy="78226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90684" y="1758085"/>
                <a:ext cx="12263515" cy="1984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Dùng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tay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sub>
                      <m:sup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13</m:t>
                        </m:r>
                      </m:sup>
                    </m:sSubSup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30</m:t>
                        </m:r>
                      </m:sub>
                      <m:sup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sup>
                    </m:sSub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684" y="1758085"/>
                <a:ext cx="12263515" cy="1984454"/>
              </a:xfrm>
              <a:prstGeom prst="rect">
                <a:avLst/>
              </a:prstGeom>
              <a:blipFill>
                <a:blip r:embed="rId9"/>
                <a:stretch>
                  <a:fillRect l="-1641" b="-5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15">
                <a:extLst>
                  <a:ext uri="{FF2B5EF4-FFF2-40B4-BE49-F238E27FC236}">
                    <a16:creationId xmlns:a16="http://schemas.microsoft.com/office/drawing/2014/main" id="{319BC49D-A28D-AAB0-C3E9-FE7364CC6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1767184"/>
                  </p:ext>
                </p:extLst>
              </p:nvPr>
            </p:nvGraphicFramePr>
            <p:xfrm>
              <a:off x="1584475" y="5969309"/>
              <a:ext cx="15331925" cy="36127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20982">
                      <a:extLst>
                        <a:ext uri="{9D8B030D-6E8A-4147-A177-3AD203B41FA5}">
                          <a16:colId xmlns:a16="http://schemas.microsoft.com/office/drawing/2014/main" val="352594786"/>
                        </a:ext>
                      </a:extLst>
                    </a:gridCol>
                    <a:gridCol w="8783847">
                      <a:extLst>
                        <a:ext uri="{9D8B030D-6E8A-4147-A177-3AD203B41FA5}">
                          <a16:colId xmlns:a16="http://schemas.microsoft.com/office/drawing/2014/main" val="2641661923"/>
                        </a:ext>
                      </a:extLst>
                    </a:gridCol>
                    <a:gridCol w="4727096">
                      <a:extLst>
                        <a:ext uri="{9D8B030D-6E8A-4147-A177-3AD203B41FA5}">
                          <a16:colId xmlns:a16="http://schemas.microsoft.com/office/drawing/2014/main" val="2837030106"/>
                        </a:ext>
                      </a:extLst>
                    </a:gridCol>
                  </a:tblGrid>
                  <a:tr h="12401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Tính</a:t>
                          </a:r>
                          <a:endParaRPr lang="en-US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Nút</a:t>
                          </a:r>
                          <a:r>
                            <a:rPr lang="en-US" sz="4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ấn</a:t>
                          </a:r>
                          <a:endParaRPr lang="en-US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Kết</a:t>
                          </a:r>
                          <a:r>
                            <a:rPr lang="en-US" sz="4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quả</a:t>
                          </a:r>
                          <a:endParaRPr lang="en-US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2178869882"/>
                      </a:ext>
                    </a:extLst>
                  </a:tr>
                  <a:tr h="11323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800" b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800" b="0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  <m:sup>
                                    <m:r>
                                      <a:rPr lang="en-US" sz="3800" b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endParaRPr lang="en-US" sz="4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5200300</a:t>
                          </a: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2463334136"/>
                      </a:ext>
                    </a:extLst>
                  </a:tr>
                  <a:tr h="12401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800" b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800" b="0" i="0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b>
                                  <m:sup>
                                    <m:r>
                                      <a:rPr lang="en-US" sz="3800" b="0" i="0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endParaRPr lang="en-US" sz="41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155117520</a:t>
                          </a: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39779742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15">
                <a:extLst>
                  <a:ext uri="{FF2B5EF4-FFF2-40B4-BE49-F238E27FC236}">
                    <a16:creationId xmlns:a16="http://schemas.microsoft.com/office/drawing/2014/main" id="{319BC49D-A28D-AAB0-C3E9-FE7364CC6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1767184"/>
                  </p:ext>
                </p:extLst>
              </p:nvPr>
            </p:nvGraphicFramePr>
            <p:xfrm>
              <a:off x="1584475" y="5969309"/>
              <a:ext cx="15331925" cy="36127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20982">
                      <a:extLst>
                        <a:ext uri="{9D8B030D-6E8A-4147-A177-3AD203B41FA5}">
                          <a16:colId xmlns:a16="http://schemas.microsoft.com/office/drawing/2014/main" val="352594786"/>
                        </a:ext>
                      </a:extLst>
                    </a:gridCol>
                    <a:gridCol w="8783847">
                      <a:extLst>
                        <a:ext uri="{9D8B030D-6E8A-4147-A177-3AD203B41FA5}">
                          <a16:colId xmlns:a16="http://schemas.microsoft.com/office/drawing/2014/main" val="2641661923"/>
                        </a:ext>
                      </a:extLst>
                    </a:gridCol>
                    <a:gridCol w="4727096">
                      <a:extLst>
                        <a:ext uri="{9D8B030D-6E8A-4147-A177-3AD203B41FA5}">
                          <a16:colId xmlns:a16="http://schemas.microsoft.com/office/drawing/2014/main" val="2837030106"/>
                        </a:ext>
                      </a:extLst>
                    </a:gridCol>
                  </a:tblGrid>
                  <a:tr h="12401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Tính</a:t>
                          </a:r>
                          <a:endParaRPr lang="en-US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Nút</a:t>
                          </a:r>
                          <a:r>
                            <a:rPr lang="en-US" sz="4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ấn</a:t>
                          </a:r>
                          <a:endParaRPr lang="en-US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Kết</a:t>
                          </a:r>
                          <a:r>
                            <a:rPr lang="en-US" sz="40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quả</a:t>
                          </a:r>
                          <a:endParaRPr lang="en-US" sz="4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2178869882"/>
                      </a:ext>
                    </a:extLst>
                  </a:tr>
                  <a:tr h="11323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68580" marB="68580" anchor="ctr">
                        <a:blipFill>
                          <a:blip r:embed="rId10"/>
                          <a:stretch>
                            <a:fillRect l="-334" t="-110811" r="-742475" b="-11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5200300</a:t>
                          </a: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2463334136"/>
                      </a:ext>
                    </a:extLst>
                  </a:tr>
                  <a:tr h="12401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68580" marB="68580" anchor="ctr">
                        <a:blipFill>
                          <a:blip r:embed="rId10"/>
                          <a:stretch>
                            <a:fillRect l="-334" t="-191176" r="-742475" b="-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1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7160" marR="137160" marT="68580" marB="6858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155117520</a:t>
                          </a:r>
                        </a:p>
                      </a:txBody>
                      <a:tcPr marL="137160" marR="137160" marT="68580" marB="68580" anchor="ctr"/>
                    </a:tc>
                    <a:extLst>
                      <a:ext uri="{0D108BD9-81ED-4DB2-BD59-A6C34878D82A}">
                        <a16:rowId xmlns:a16="http://schemas.microsoft.com/office/drawing/2014/main" val="397797425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2E5BF98-1EA0-AFAA-CE58-5415C334932B}"/>
              </a:ext>
            </a:extLst>
          </p:cNvPr>
          <p:cNvGrpSpPr/>
          <p:nvPr/>
        </p:nvGrpSpPr>
        <p:grpSpPr>
          <a:xfrm>
            <a:off x="4317717" y="7473681"/>
            <a:ext cx="6895568" cy="604008"/>
            <a:chOff x="2245220" y="1558064"/>
            <a:chExt cx="4597045" cy="402672"/>
          </a:xfrm>
        </p:grpSpPr>
        <p:sp>
          <p:nvSpPr>
            <p:cNvPr id="36" name="Rectangle: Rounded Corners 18">
              <a:extLst>
                <a:ext uri="{FF2B5EF4-FFF2-40B4-BE49-F238E27FC236}">
                  <a16:creationId xmlns:a16="http://schemas.microsoft.com/office/drawing/2014/main" id="{E152AFAB-32DE-9FF2-D6FA-98CCA80B43C0}"/>
                </a:ext>
              </a:extLst>
            </p:cNvPr>
            <p:cNvSpPr/>
            <p:nvPr/>
          </p:nvSpPr>
          <p:spPr>
            <a:xfrm>
              <a:off x="2245220" y="1558064"/>
              <a:ext cx="587581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25</a:t>
              </a:r>
            </a:p>
          </p:txBody>
        </p:sp>
        <p:sp>
          <p:nvSpPr>
            <p:cNvPr id="37" name="Rectangle: Rounded Corners 19">
              <a:extLst>
                <a:ext uri="{FF2B5EF4-FFF2-40B4-BE49-F238E27FC236}">
                  <a16:creationId xmlns:a16="http://schemas.microsoft.com/office/drawing/2014/main" id="{07B9250D-7491-15B5-3E93-E201C319EAEE}"/>
                </a:ext>
              </a:extLst>
            </p:cNvPr>
            <p:cNvSpPr/>
            <p:nvPr/>
          </p:nvSpPr>
          <p:spPr>
            <a:xfrm>
              <a:off x="3174593" y="1558064"/>
              <a:ext cx="812334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SHIFT</a:t>
              </a:r>
            </a:p>
          </p:txBody>
        </p:sp>
        <p:sp>
          <p:nvSpPr>
            <p:cNvPr id="38" name="Rectangle: Rounded Corners 20">
              <a:extLst>
                <a:ext uri="{FF2B5EF4-FFF2-40B4-BE49-F238E27FC236}">
                  <a16:creationId xmlns:a16="http://schemas.microsoft.com/office/drawing/2014/main" id="{723830E8-46C0-B01B-FF49-A6C2C7D59BDD}"/>
                </a:ext>
              </a:extLst>
            </p:cNvPr>
            <p:cNvSpPr/>
            <p:nvPr/>
          </p:nvSpPr>
          <p:spPr>
            <a:xfrm>
              <a:off x="4328719" y="1558064"/>
              <a:ext cx="612396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 err="1">
                  <a:solidFill>
                    <a:prstClr val="black"/>
                  </a:solidFill>
                  <a:latin typeface="Calibri" panose="020F0502020204030204"/>
                </a:rPr>
                <a:t>nCr</a:t>
              </a:r>
              <a:endParaRPr lang="en-US" sz="2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Rectangle: Rounded Corners 21">
              <a:extLst>
                <a:ext uri="{FF2B5EF4-FFF2-40B4-BE49-F238E27FC236}">
                  <a16:creationId xmlns:a16="http://schemas.microsoft.com/office/drawing/2014/main" id="{F9A3BA4C-3B6B-3396-5908-0B2B588EA62B}"/>
                </a:ext>
              </a:extLst>
            </p:cNvPr>
            <p:cNvSpPr/>
            <p:nvPr/>
          </p:nvSpPr>
          <p:spPr>
            <a:xfrm>
              <a:off x="5227503" y="1558064"/>
              <a:ext cx="612396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13</a:t>
              </a:r>
            </a:p>
          </p:txBody>
        </p:sp>
        <p:sp>
          <p:nvSpPr>
            <p:cNvPr id="40" name="Rectangle: Rounded Corners 22">
              <a:extLst>
                <a:ext uri="{FF2B5EF4-FFF2-40B4-BE49-F238E27FC236}">
                  <a16:creationId xmlns:a16="http://schemas.microsoft.com/office/drawing/2014/main" id="{2B3D2B1E-20C3-7242-D88A-BDAAEF2059C8}"/>
                </a:ext>
              </a:extLst>
            </p:cNvPr>
            <p:cNvSpPr/>
            <p:nvPr/>
          </p:nvSpPr>
          <p:spPr>
            <a:xfrm>
              <a:off x="6229869" y="1558064"/>
              <a:ext cx="612396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=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96964E-F7D4-023B-6B16-696E1EEB00BB}"/>
              </a:ext>
            </a:extLst>
          </p:cNvPr>
          <p:cNvGrpSpPr/>
          <p:nvPr/>
        </p:nvGrpSpPr>
        <p:grpSpPr>
          <a:xfrm>
            <a:off x="4301116" y="8559983"/>
            <a:ext cx="6912168" cy="628269"/>
            <a:chOff x="2234153" y="2287620"/>
            <a:chExt cx="4608112" cy="418846"/>
          </a:xfrm>
        </p:grpSpPr>
        <p:sp>
          <p:nvSpPr>
            <p:cNvPr id="42" name="Rectangle: Rounded Corners 23">
              <a:extLst>
                <a:ext uri="{FF2B5EF4-FFF2-40B4-BE49-F238E27FC236}">
                  <a16:creationId xmlns:a16="http://schemas.microsoft.com/office/drawing/2014/main" id="{CA7342C6-9C21-2B16-99D6-5B1166F8D54A}"/>
                </a:ext>
              </a:extLst>
            </p:cNvPr>
            <p:cNvSpPr/>
            <p:nvPr/>
          </p:nvSpPr>
          <p:spPr>
            <a:xfrm>
              <a:off x="2234153" y="2297693"/>
              <a:ext cx="587581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30</a:t>
              </a:r>
            </a:p>
          </p:txBody>
        </p:sp>
        <p:sp>
          <p:nvSpPr>
            <p:cNvPr id="43" name="Rectangle: Rounded Corners 25">
              <a:extLst>
                <a:ext uri="{FF2B5EF4-FFF2-40B4-BE49-F238E27FC236}">
                  <a16:creationId xmlns:a16="http://schemas.microsoft.com/office/drawing/2014/main" id="{FD14BD4E-6DB4-5FAA-046B-6148BA856420}"/>
                </a:ext>
              </a:extLst>
            </p:cNvPr>
            <p:cNvSpPr/>
            <p:nvPr/>
          </p:nvSpPr>
          <p:spPr>
            <a:xfrm>
              <a:off x="3174593" y="2303794"/>
              <a:ext cx="812334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SHIFT</a:t>
              </a:r>
            </a:p>
          </p:txBody>
        </p:sp>
        <p:sp>
          <p:nvSpPr>
            <p:cNvPr id="44" name="Rectangle: Rounded Corners 28">
              <a:extLst>
                <a:ext uri="{FF2B5EF4-FFF2-40B4-BE49-F238E27FC236}">
                  <a16:creationId xmlns:a16="http://schemas.microsoft.com/office/drawing/2014/main" id="{37C44E82-B3B6-556F-6D67-4C34E64E746C}"/>
                </a:ext>
              </a:extLst>
            </p:cNvPr>
            <p:cNvSpPr/>
            <p:nvPr/>
          </p:nvSpPr>
          <p:spPr>
            <a:xfrm>
              <a:off x="4312356" y="2296851"/>
              <a:ext cx="612396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 err="1">
                  <a:solidFill>
                    <a:prstClr val="black"/>
                  </a:solidFill>
                  <a:latin typeface="Calibri" panose="020F0502020204030204"/>
                </a:rPr>
                <a:t>nCr</a:t>
              </a:r>
              <a:endParaRPr lang="en-US" sz="2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Rectangle: Rounded Corners 29">
              <a:extLst>
                <a:ext uri="{FF2B5EF4-FFF2-40B4-BE49-F238E27FC236}">
                  <a16:creationId xmlns:a16="http://schemas.microsoft.com/office/drawing/2014/main" id="{397A28B7-BE40-6D6C-91C0-82B1A485E8DA}"/>
                </a:ext>
              </a:extLst>
            </p:cNvPr>
            <p:cNvSpPr/>
            <p:nvPr/>
          </p:nvSpPr>
          <p:spPr>
            <a:xfrm>
              <a:off x="5227503" y="2287620"/>
              <a:ext cx="612396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15</a:t>
              </a:r>
            </a:p>
          </p:txBody>
        </p:sp>
        <p:sp>
          <p:nvSpPr>
            <p:cNvPr id="46" name="Rectangle: Rounded Corners 30">
              <a:extLst>
                <a:ext uri="{FF2B5EF4-FFF2-40B4-BE49-F238E27FC236}">
                  <a16:creationId xmlns:a16="http://schemas.microsoft.com/office/drawing/2014/main" id="{A4A8736E-26FD-9091-0E0D-2BC92FA8806A}"/>
                </a:ext>
              </a:extLst>
            </p:cNvPr>
            <p:cNvSpPr/>
            <p:nvPr/>
          </p:nvSpPr>
          <p:spPr>
            <a:xfrm>
              <a:off x="6229869" y="2303794"/>
              <a:ext cx="612396" cy="402672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/>
              <a:r>
                <a:rPr lang="en-US" sz="2700">
                  <a:solidFill>
                    <a:prstClr val="black"/>
                  </a:solidFill>
                  <a:latin typeface="Calibri" panose="020F0502020204030204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75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064067" y="8216362"/>
            <a:ext cx="4447864" cy="445087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676911" y="8592666"/>
            <a:ext cx="3433122" cy="338866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753197" y="-2232356"/>
            <a:ext cx="5069606" cy="446471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21" y="2016841"/>
            <a:ext cx="950078" cy="8866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76611" y="2119425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782801" y="7886700"/>
            <a:ext cx="2845050" cy="2384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47621" y="393351"/>
                <a:ext cx="6658233" cy="1170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500" b="1" smtClean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chất của các số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500" b="1" i="1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500" b="1" i="1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b>
                        <m:r>
                          <a:rPr lang="en-US" sz="4500" b="1" i="1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𝐧</m:t>
                        </m:r>
                      </m:sub>
                      <m:sup>
                        <m:r>
                          <a:rPr lang="en-US" sz="4500" b="1" i="1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𝐤</m:t>
                        </m:r>
                      </m:sup>
                    </m:sSubSup>
                  </m:oMath>
                </a14:m>
                <a:endParaRPr lang="en-US" sz="4500">
                  <a:solidFill>
                    <a:schemeClr val="accent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621" y="393351"/>
                <a:ext cx="6658233" cy="1170320"/>
              </a:xfrm>
              <a:prstGeom prst="rect">
                <a:avLst/>
              </a:prstGeom>
              <a:blipFill>
                <a:blip r:embed="rId10"/>
                <a:stretch>
                  <a:fillRect l="-3846" b="-13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65466" y="405742"/>
            <a:ext cx="1207168" cy="120716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solidFill>
                  <a:schemeClr val="bg2"/>
                </a:solidFill>
                <a:latin typeface=".VnHelvetInsH" panose="020B7200000000000000" pitchFamily="34" charset="0"/>
                <a:cs typeface="Arial" panose="020B0604020202020204" pitchFamily="34" charset="0"/>
              </a:rPr>
              <a:t>3</a:t>
            </a:r>
            <a:endParaRPr lang="en-US" sz="5500" dirty="0">
              <a:solidFill>
                <a:schemeClr val="bg2"/>
              </a:solidFill>
              <a:latin typeface=".VnHelvetInsH" panose="020B7200000000000000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31216" y="2127871"/>
                <a:ext cx="8604150" cy="706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a)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box>
                      <m:box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box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216" y="2127871"/>
                <a:ext cx="8604150" cy="706284"/>
              </a:xfrm>
              <a:prstGeom prst="rect">
                <a:avLst/>
              </a:prstGeom>
              <a:blipFill>
                <a:blip r:embed="rId11"/>
                <a:stretch>
                  <a:fillRect l="-2337" t="-12931" r="-1416" b="-3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8382000" y="3543300"/>
            <a:ext cx="1766345" cy="78226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35777" y="4792466"/>
                <a:ext cx="15195028" cy="3703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=15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=15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3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</a:t>
                </a: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máy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=6+4=10</m:t>
                    </m:r>
                  </m:oMath>
                </a14:m>
                <a:r>
                  <a:rPr lang="en-US" sz="3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⇒</m:t>
                      </m:r>
                      <m:sSubSup>
                        <m:sSub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b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77" y="4792466"/>
                <a:ext cx="15195028" cy="3703834"/>
              </a:xfrm>
              <a:prstGeom prst="rect">
                <a:avLst/>
              </a:prstGeom>
              <a:blipFill>
                <a:blip r:embed="rId12"/>
                <a:stretch>
                  <a:fillRect l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6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4" grpId="0" animBg="1"/>
      <p:bldP spid="4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3586928" y="7962900"/>
            <a:ext cx="7059616" cy="681775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116736" y="-890339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2133600" y="8953500"/>
            <a:ext cx="4447864" cy="4450878"/>
          </a:xfrm>
          <a:prstGeom prst="rect">
            <a:avLst/>
          </a:prstGeom>
        </p:spPr>
      </p:pic>
      <p:sp>
        <p:nvSpPr>
          <p:cNvPr id="17" name="Google Shape;7771;p33"/>
          <p:cNvSpPr txBox="1">
            <a:spLocks/>
          </p:cNvSpPr>
          <p:nvPr/>
        </p:nvSpPr>
        <p:spPr>
          <a:xfrm>
            <a:off x="6172200" y="646100"/>
            <a:ext cx="594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KHỞI ĐỘNG</a:t>
            </a:r>
            <a:endParaRPr lang="vi-VN" sz="60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50497" y="-625322"/>
            <a:ext cx="1193246" cy="11932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0497" y="2019300"/>
            <a:ext cx="16459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một giải bóng bàn đôi nam, mỗi đội 8 người chọn 2 vận động viên để tạo thành một cặp đấu.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91" y="4246959"/>
            <a:ext cx="5647452" cy="3775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77000" y="4113936"/>
            <a:ext cx="1085047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toán học, mỗi cách chọn 2 vận động viên từ 8 vận động viên để tạo thành một cặp đấu được gọi là gì?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0896600" y="7391156"/>
            <a:ext cx="1219200" cy="1826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5849600" y="-2449696"/>
            <a:ext cx="5638800" cy="48993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295400" y="4533900"/>
            <a:ext cx="1828800" cy="1828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97400" y="9258300"/>
            <a:ext cx="2263111" cy="226311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81800" y="114300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kumimoji="0" lang="nl-NL" sz="6000" b="1" i="0" u="none" strike="noStrike" kern="1200" cap="none" spc="0" normalizeH="0" noProof="0" dirty="0" smtClean="0">
                <a:ln w="0"/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chemeClr val="tx2"/>
              </a:solidFill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1834683"/>
            <a:ext cx="5659986" cy="7180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(SGK –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17)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2705489"/>
            <a:ext cx="15621000" cy="17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8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9"/>
          <p:cNvGrpSpPr/>
          <p:nvPr/>
        </p:nvGrpSpPr>
        <p:grpSpPr>
          <a:xfrm>
            <a:off x="6362699" y="9563100"/>
            <a:ext cx="5638800" cy="4899392"/>
            <a:chOff x="0" y="0"/>
            <a:chExt cx="6350000" cy="6350000"/>
          </a:xfrm>
        </p:grpSpPr>
        <p:sp>
          <p:nvSpPr>
            <p:cNvPr id="24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27" name="Oval Callout 26"/>
          <p:cNvSpPr/>
          <p:nvPr/>
        </p:nvSpPr>
        <p:spPr>
          <a:xfrm>
            <a:off x="8298927" y="4985935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1600" y="6057900"/>
                <a:ext cx="14490580" cy="2646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tam giác với 3 đỉnh là 3 điểm trong 8 điểm đã cho là tổ hợp chập 3 của 8 phần </a:t>
                </a: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 số tam giác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(tam giác).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057900"/>
                <a:ext cx="14490580" cy="2646750"/>
              </a:xfrm>
              <a:prstGeom prst="rect">
                <a:avLst/>
              </a:prstGeom>
              <a:blipFill>
                <a:blip r:embed="rId6"/>
                <a:stretch>
                  <a:fillRect l="-1388" r="-1388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7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5020062" y="8801100"/>
            <a:ext cx="7777012" cy="77770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544800" y="-5143500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17722" b="17666"/>
          <a:stretch>
            <a:fillRect/>
          </a:stretch>
        </p:blipFill>
        <p:spPr>
          <a:xfrm>
            <a:off x="15240000" y="-2857500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17722" b="17666"/>
          <a:stretch>
            <a:fillRect/>
          </a:stretch>
        </p:blipFill>
        <p:spPr>
          <a:xfrm>
            <a:off x="-3820137" y="834390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53200" y="-48955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2600" y="1758483"/>
            <a:ext cx="5659986" cy="7180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0200" y="2762993"/>
            <a:ext cx="15087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trận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8040607" y="4991100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3870" y="6021065"/>
                <a:ext cx="15103929" cy="3618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cách xếp trận đấu vòng tính điểm để cho hai đội chỉ gặp nhau đúng một lần là tổ hợp chập 2 của 10 phần </a:t>
                </a: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 số cách xếp trận đấu là: </a:t>
                </a:r>
                <a:endParaRPr lang="nl-NL" sz="38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45 cách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870" y="6021065"/>
                <a:ext cx="15103929" cy="3618235"/>
              </a:xfrm>
              <a:prstGeom prst="rect">
                <a:avLst/>
              </a:prstGeom>
              <a:blipFill>
                <a:blip r:embed="rId7"/>
                <a:stretch>
                  <a:fillRect l="-1332" r="-1373" b="-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4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5609555" y="-2781300"/>
            <a:ext cx="5638800" cy="48993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784701" y="4577981"/>
            <a:ext cx="1302776" cy="13027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040726" y="8953500"/>
            <a:ext cx="2263111" cy="2263111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8215855" y="4838700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3919" y="-125155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1257300"/>
            <a:ext cx="5659986" cy="7180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2019300"/>
            <a:ext cx="156972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đợt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71600" y="5600700"/>
                <a:ext cx="15925800" cy="4564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chọn 3 HS bất kì trong 34 HS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34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cách chọn.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chọn 3 HS nam trong 34 HS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cách chọn.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chọn 3 HS nữ trong 34 HS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cách chọn.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chọn 3 HS gồm cả nam và nữ trong 34 HS là: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34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4 608 cách chọn.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600700"/>
                <a:ext cx="15925800" cy="4564648"/>
              </a:xfrm>
              <a:prstGeom prst="rect">
                <a:avLst/>
              </a:prstGeom>
              <a:blipFill>
                <a:blip r:embed="rId6"/>
                <a:stretch>
                  <a:fillRect l="-1148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5338612" y="7962900"/>
            <a:ext cx="7777012" cy="77770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544800" y="-5143500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240000" y="-2857500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3810000" y="727710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93572" y="7524032"/>
            <a:ext cx="3048000" cy="25541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69839" y="27245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800" y="1714500"/>
            <a:ext cx="5659986" cy="7180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38400" y="2705100"/>
                <a:ext cx="5666167" cy="902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13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</m:t>
                        </m:r>
                      </m:sup>
                    </m:sSub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705100"/>
                <a:ext cx="5666167" cy="902235"/>
              </a:xfrm>
              <a:prstGeom prst="rect">
                <a:avLst/>
              </a:prstGeom>
              <a:blipFill>
                <a:blip r:embed="rId10"/>
                <a:stretch>
                  <a:fillRect l="-3552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534400" y="4321252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99711" y="5739028"/>
                <a:ext cx="9006889" cy="699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bSup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bSup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bSup>
                      <m:r>
                        <a:rPr lang="en-US" sz="38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bSup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bSup>
                      <m:r>
                        <a:rPr lang="en-US" sz="38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bSup>
                      <m:r>
                        <a:rPr lang="en-US" sz="3800" i="0">
                          <a:latin typeface="Cambria Math" panose="02040503050406030204" pitchFamily="18" charset="0"/>
                        </a:rPr>
                        <m:t>=680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11" y="5739028"/>
                <a:ext cx="9006889" cy="6998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183443" y="5739028"/>
            <a:ext cx="14836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38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19" grpId="0" animBg="1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190500"/>
            <a:ext cx="15596489" cy="9829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382000" y="914536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1828800" y="4991100"/>
            <a:ext cx="13716000" cy="111922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24600" y="4295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257300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752600" y="1519061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1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83591" y="1299508"/>
            <a:ext cx="1256584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tập hợp A gồm n phần tử và một số nguyên k với 1 ≤ k ≤ n. Mỗi tổ hợp chập k của n phần tử đó là: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582589" y="7416885"/>
            <a:ext cx="1313529" cy="225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7612" y="3135779"/>
            <a:ext cx="14627788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Tất cả kết quả của việc lấy k phần tử n phần tử của tập hợp A và sắp xếp chúng theo một thứ tự nào đó. 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Một tập con gồm k phần tử được lấy ra từ n phần tử của A.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Một kết quả của việc lấy k phần tử từ n phần tử của tập hợp A và sắp xếp chúng theo một thứ tự nào đó.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Tất cả tập con gồm k phần tử được lấy ra từ n phần tử của A.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randomBar dir="vert"/>
        <p:sndAc>
          <p:stSnd>
            <p:snd r:embed="rId2" name="chimes.wav"/>
          </p:stSnd>
        </p:sndAc>
      </p:transition>
    </mc:Choice>
    <mc:Fallback xmlns="">
      <p:transition spd="med" advClick="0">
        <p:randomBar dir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229600" y="8572500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4274014" y="6038514"/>
            <a:ext cx="3422186" cy="139098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286000" y="2552700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2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16"/>
              <p:cNvSpPr txBox="1">
                <a:spLocks noChangeArrowheads="1"/>
              </p:cNvSpPr>
              <p:nvPr/>
            </p:nvSpPr>
            <p:spPr bwMode="auto">
              <a:xfrm>
                <a:off x="4520311" y="2095500"/>
                <a:ext cx="11557889" cy="1824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 defTabSz="1371600" eaLnBrk="1" fontAlgn="base" hangingPunct="1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nl-NL" sz="4000" dirty="0">
                    <a:ea typeface="Calibri" panose="020F0502020204030204" pitchFamily="34" charset="0"/>
                  </a:rPr>
                  <a:t>Cho k, n là các số nguyên dương, k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nl-NL" sz="4000" dirty="0">
                    <a:ea typeface="Times New Roman" panose="02020603050405020304" pitchFamily="18" charset="0"/>
                  </a:rPr>
                  <a:t> n. Trong các phát biểu sau, phát biểu nào sai?</a:t>
                </a:r>
                <a:endPara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0311" y="2095500"/>
                <a:ext cx="11557889" cy="1824923"/>
              </a:xfrm>
              <a:prstGeom prst="rect">
                <a:avLst/>
              </a:prstGeom>
              <a:blipFill>
                <a:blip r:embed="rId4"/>
                <a:stretch>
                  <a:fillRect l="-1899" r="-1846" b="-137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34239" y="6743700"/>
            <a:ext cx="1733337" cy="29818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20311" y="4312749"/>
                <a:ext cx="9144000" cy="31167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k</m:t>
                            </m:r>
                          </m:sup>
                        </m:sSubSup>
                      </m:num>
                      <m:den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k</m:t>
                            </m:r>
                          </m:sup>
                        </m:sSubSup>
                      </m:num>
                      <m:den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k</m:t>
                            </m:r>
                          </m:e>
                        </m:d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D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k</m:t>
                        </m:r>
                      </m:sup>
                    </m:sSub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k</m:t>
                            </m:r>
                          </m:e>
                        </m:d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3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311" y="4312749"/>
                <a:ext cx="9144000" cy="3116751"/>
              </a:xfrm>
              <a:prstGeom prst="rect">
                <a:avLst/>
              </a:prstGeom>
              <a:blipFill>
                <a:blip r:embed="rId10"/>
                <a:stretch>
                  <a:fillRect l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8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334851" y="8648700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233833" y="4610100"/>
            <a:ext cx="2386168" cy="102632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981200" y="2628900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3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215511" y="2171700"/>
            <a:ext cx="121674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nl-NL" sz="4000">
                <a:solidFill>
                  <a:prstClr val="black"/>
                </a:solidFill>
                <a:ea typeface="Calibri" panose="020F0502020204030204" pitchFamily="34" charset="0"/>
              </a:rPr>
              <a:t>Số đoạn thẳng  có hai đầu mút là 2 trong 10 điểm phân biệt là: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68479" y="6591300"/>
            <a:ext cx="1733337" cy="29818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14012" y="4157553"/>
            <a:ext cx="6647974" cy="3195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just">
              <a:lnSpc>
                <a:spcPct val="250000"/>
              </a:lnSpc>
              <a:spcBef>
                <a:spcPts val="600"/>
              </a:spcBef>
              <a:spcAft>
                <a:spcPts val="800"/>
              </a:spcAft>
              <a:buAutoNum type="alphaUcPeriod"/>
              <a:tabLst>
                <a:tab pos="1620520" algn="l"/>
                <a:tab pos="4860925" algn="l"/>
              </a:tabLst>
            </a:pPr>
            <a:r>
              <a:rPr lang="nl-NL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nl-NL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	  B</a:t>
            </a:r>
            <a:r>
              <a:rPr lang="nl-NL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60	</a:t>
            </a:r>
            <a:endParaRPr lang="nl-NL" sz="38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600"/>
              </a:spcBef>
              <a:spcAft>
                <a:spcPts val="800"/>
              </a:spcAft>
              <a:tabLst>
                <a:tab pos="1620520" algn="l"/>
                <a:tab pos="4860925" algn="l"/>
              </a:tabLst>
            </a:pPr>
            <a:r>
              <a:rPr lang="nl-NL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nl-NL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	</a:t>
            </a:r>
            <a:r>
              <a:rPr lang="nl-NL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D</a:t>
            </a:r>
            <a:r>
              <a:rPr lang="nl-NL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90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8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334851" y="8648700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4965709" y="6269565"/>
            <a:ext cx="2446180" cy="931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981200" y="2628900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4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215511" y="2476500"/>
            <a:ext cx="12167489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sz="4000">
                <a:solidFill>
                  <a:prstClr val="black"/>
                </a:solidFill>
                <a:ea typeface="Calibri" panose="020F0502020204030204" pitchFamily="34" charset="0"/>
              </a:rPr>
              <a:t>Số đường chéo của một đa giác lồi có 12 đỉnh là: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68479" y="6591300"/>
            <a:ext cx="1733337" cy="29818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93787" y="4157553"/>
            <a:ext cx="6888424" cy="3195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2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AutoNum type="alphaUcPeriod"/>
              <a:tabLst>
                <a:tab pos="1620520" algn="l"/>
                <a:tab pos="4860925" algn="l"/>
              </a:tabLst>
              <a:defRPr/>
            </a:pPr>
            <a:r>
              <a:rPr kumimoji="0" lang="nl-NL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kumimoji="0" lang="nl-NL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nl-NL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	  B</a:t>
            </a:r>
            <a:r>
              <a:rPr kumimoji="0" lang="nl-NL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60	</a:t>
            </a:r>
            <a:endParaRPr kumimoji="0" lang="nl-NL" sz="3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2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tabLst>
                <a:tab pos="1620520" algn="l"/>
                <a:tab pos="4860925" algn="l"/>
              </a:tabLst>
              <a:defRPr/>
            </a:pPr>
            <a:r>
              <a:rPr kumimoji="0" lang="nl-NL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nl-NL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nl-NL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kumimoji="0" lang="nl-NL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nl-NL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kumimoji="0" lang="nl-NL" sz="3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nl-NL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nl-NL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nl-NL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334851" y="8648700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4414382" y="4364565"/>
            <a:ext cx="3920469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438400" y="2628900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5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672711" y="2095500"/>
            <a:ext cx="112530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1620520" algn="l"/>
                <a:tab pos="4860925" algn="l"/>
              </a:tabLst>
            </a:pPr>
            <a:r>
              <a:rPr lang="fr-FR" sz="4000">
                <a:ea typeface="Times New Roman" panose="02020603050405020304" pitchFamily="18" charset="0"/>
                <a:cs typeface="Times New Roman" panose="02020603050405020304" pitchFamily="18" charset="0"/>
              </a:rPr>
              <a:t>Với n là số nguyên dương tuỳ ý lớn hơn 1, mệnh đề nào dưới đây đúng?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837814" y="6972300"/>
            <a:ext cx="1438786" cy="2475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24400" y="3932517"/>
                <a:ext cx="9417963" cy="3496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742950" indent="-74295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  <a:buAutoNum type="alphaUcPeriod"/>
                  <a:tabLst>
                    <a:tab pos="1620520" algn="l"/>
                    <a:tab pos="459105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1)</m:t>
                        </m:r>
                      </m:num>
                      <m:den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fr-FR" sz="3800" b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fr-FR" sz="3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fr-FR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fr-FR" sz="38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1620520" algn="l"/>
                    <a:tab pos="4591050" algn="l"/>
                  </a:tabLst>
                </a:pPr>
                <a:r>
                  <a:rPr lang="fr-FR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fr-FR" sz="3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fr-FR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932517"/>
                <a:ext cx="9417963" cy="3496983"/>
              </a:xfrm>
              <a:prstGeom prst="rect">
                <a:avLst/>
              </a:prstGeom>
              <a:blipFill>
                <a:blip r:embed="rId10"/>
                <a:stretch>
                  <a:fillRect l="-2136" b="-2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82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5609555" y="-2781300"/>
            <a:ext cx="5638800" cy="48993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21776" y="4533900"/>
            <a:ext cx="1302776" cy="13027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057760" y="-114300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kumimoji="0" lang="nl-NL" sz="6000" b="1" i="0" u="none" strike="noStrike" kern="1200" cap="none" spc="0" normalizeH="0" noProof="0" dirty="0" smtClean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DỤNG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1301283"/>
            <a:ext cx="5659986" cy="7180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2579" y="2038677"/>
            <a:ext cx="1631482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cúc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97400" y="9334500"/>
            <a:ext cx="2263111" cy="2186911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82000" y="4610100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60520" y="5524500"/>
                <a:ext cx="16335640" cy="4539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chọn 5 bông hoa bất kì trong 110 bông hoa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110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cách chọn.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chọn 5 bông cúc trong 60 bông cúc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cách chọn.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chọn 5 bông hoa hồng trong 50 bông hồng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cách chọn.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Số cách chọn 5 bông hoa gồm cả 2 loại trong 110 bông hoa là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110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sub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cách chọn.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520" y="5524500"/>
                <a:ext cx="16335640" cy="4539256"/>
              </a:xfrm>
              <a:prstGeom prst="rect">
                <a:avLst/>
              </a:prstGeom>
              <a:blipFill>
                <a:blip r:embed="rId6"/>
                <a:stretch>
                  <a:fillRect l="-1119" b="-4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3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724400" y="-5112584"/>
            <a:ext cx="7777012" cy="777701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4625788" y="6510488"/>
            <a:ext cx="7777012" cy="777701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639800" y="-3706258"/>
            <a:ext cx="4447864" cy="4450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857908" y="-1273945"/>
            <a:ext cx="2263111" cy="2263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8301178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9155444"/>
            <a:ext cx="2263111" cy="22631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5252" y="2324100"/>
            <a:ext cx="16530748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7500" b="1" cap="all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CHƯƠNG V: ĐẠI SỐ TỔ HỢP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27497" y="4533900"/>
            <a:ext cx="6716903" cy="1575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7000" b="1" kern="0" cap="all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 3: TỔ HỢP</a:t>
            </a:r>
            <a:endParaRPr lang="en-US" sz="7000" b="1" kern="0" dirty="0">
              <a:solidFill>
                <a:schemeClr val="accent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8906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064068" y="0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388995" y="-1544608"/>
            <a:ext cx="2263111" cy="22631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2328294"/>
            <a:ext cx="4447864" cy="44508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636692" y="-424055"/>
            <a:ext cx="2263111" cy="226311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397349" y="7396349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4953000" y="974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499" y="2937428"/>
            <a:ext cx="5406547" cy="3730072"/>
            <a:chOff x="924909" y="3568797"/>
            <a:chExt cx="5411428" cy="4241703"/>
          </a:xfrm>
        </p:grpSpPr>
        <p:grpSp>
          <p:nvGrpSpPr>
            <p:cNvPr id="19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21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2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Rectangle 19"/>
            <p:cNvSpPr/>
            <p:nvPr/>
          </p:nvSpPr>
          <p:spPr>
            <a:xfrm>
              <a:off x="1115582" y="4599147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4600" y="2960003"/>
            <a:ext cx="5480307" cy="3693752"/>
            <a:chOff x="6840639" y="3553166"/>
            <a:chExt cx="5422223" cy="5001862"/>
          </a:xfrm>
        </p:grpSpPr>
        <p:grpSp>
          <p:nvGrpSpPr>
            <p:cNvPr id="24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6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7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5" name="Rectangle 24"/>
            <p:cNvSpPr/>
            <p:nvPr/>
          </p:nvSpPr>
          <p:spPr>
            <a:xfrm>
              <a:off x="7396370" y="4652589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192001" y="2897346"/>
            <a:ext cx="5548298" cy="3732273"/>
            <a:chOff x="12590807" y="3479846"/>
            <a:chExt cx="5538234" cy="4709752"/>
          </a:xfrm>
        </p:grpSpPr>
        <p:grpSp>
          <p:nvGrpSpPr>
            <p:cNvPr id="29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31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32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0" name="Rectangle 29"/>
            <p:cNvSpPr/>
            <p:nvPr/>
          </p:nvSpPr>
          <p:spPr>
            <a:xfrm>
              <a:off x="12590807" y="4006505"/>
              <a:ext cx="5538234" cy="3611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“Bài 4: Nhị thức Newton"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3" name="Picture 2">
            <a:extLst>
              <a:ext uri="{FF2B5EF4-FFF2-40B4-BE49-F238E27FC236}">
                <a16:creationId xmlns:a16="http://schemas.microsoft.com/office/drawing/2014/main" id="{5EAB0314-8F76-4681-9068-C12A4B9C5D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924800" y="7430931"/>
            <a:ext cx="2873375" cy="2588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3888506" y="-3888506"/>
            <a:ext cx="7777012" cy="777701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399494" y="6398494"/>
            <a:ext cx="7777012" cy="777701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697200" y="-1592974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373600" y="632465"/>
            <a:ext cx="2263111" cy="22631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8301178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9155444"/>
            <a:ext cx="2263111" cy="2263111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67400" y="6384457"/>
            <a:ext cx="6928366" cy="2624119"/>
          </a:xfrm>
          <a:prstGeom prst="rect">
            <a:avLst/>
          </a:prstGeom>
        </p:spPr>
      </p:pic>
      <p:sp>
        <p:nvSpPr>
          <p:cNvPr id="15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2389860" y="1764020"/>
            <a:ext cx="13883445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59419" y="1175550"/>
            <a:ext cx="512872" cy="53022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5925800" y="-2695195"/>
            <a:ext cx="5390390" cy="539039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15697200" y="8301178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853253" y="9460245"/>
            <a:ext cx="2263111" cy="22631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-2514600" y="5524500"/>
            <a:ext cx="4447864" cy="44508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485900" y="6378766"/>
            <a:ext cx="2263111" cy="2263111"/>
          </a:xfrm>
          <a:prstGeom prst="rect">
            <a:avLst/>
          </a:prstGeom>
        </p:spPr>
      </p:pic>
      <p:sp>
        <p:nvSpPr>
          <p:cNvPr id="18" name="Google Shape;7771;p33"/>
          <p:cNvSpPr txBox="1">
            <a:spLocks/>
          </p:cNvSpPr>
          <p:nvPr/>
        </p:nvSpPr>
        <p:spPr>
          <a:xfrm>
            <a:off x="1779814" y="1027100"/>
            <a:ext cx="8888186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60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NỘI DUNG BÀI HỌC</a:t>
            </a:r>
            <a:endParaRPr lang="vi-VN" sz="60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29600" y="2628900"/>
            <a:ext cx="9553994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nl-NL" sz="4500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29600" y="4762500"/>
            <a:ext cx="402546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các tổ hợp</a:t>
            </a:r>
            <a:endParaRPr lang="en-US" sz="4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CC7EEA1-06B5-4E56-BBE7-D902714160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59419" y="6992420"/>
            <a:ext cx="3863079" cy="2982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229600" y="6514742"/>
                <a:ext cx="6658233" cy="1170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500" b="1" smtClean="0">
                    <a:solidFill>
                      <a:schemeClr val="accent6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chất của các số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500" b="1" i="1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500" b="1" i="1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b>
                        <m:r>
                          <a:rPr lang="en-US" sz="4500" b="1" i="1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𝐧</m:t>
                        </m:r>
                      </m:sub>
                      <m:sup>
                        <m:r>
                          <a:rPr lang="en-US" sz="4500" b="1" i="1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𝐤</m:t>
                        </m:r>
                      </m:sup>
                    </m:sSubSup>
                  </m:oMath>
                </a14:m>
                <a:endParaRPr lang="en-US" sz="4500">
                  <a:solidFill>
                    <a:schemeClr val="accent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6514742"/>
                <a:ext cx="6658233" cy="1170320"/>
              </a:xfrm>
              <a:prstGeom prst="rect">
                <a:avLst/>
              </a:prstGeom>
              <a:blipFill>
                <a:blip r:embed="rId20"/>
                <a:stretch>
                  <a:fillRect l="-3846" b="-13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6782662" y="4545933"/>
            <a:ext cx="1207168" cy="120716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solidFill>
                  <a:schemeClr val="bg2"/>
                </a:solidFill>
                <a:latin typeface=".VnHelvetInsH" panose="020B7200000000000000" pitchFamily="34" charset="0"/>
                <a:cs typeface="Arial" panose="020B0604020202020204" pitchFamily="34" charset="0"/>
              </a:rPr>
              <a:t>2</a:t>
            </a:r>
            <a:endParaRPr lang="en-US" sz="5500" dirty="0">
              <a:solidFill>
                <a:schemeClr val="bg2"/>
              </a:solidFill>
              <a:latin typeface=".VnHelvetIns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47445" y="2628900"/>
            <a:ext cx="1207168" cy="120716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solidFill>
                  <a:schemeClr val="bg2"/>
                </a:solidFill>
                <a:latin typeface=".VnHelvetInsH" panose="020B7200000000000000" pitchFamily="34" charset="0"/>
                <a:cs typeface="Arial" panose="020B0604020202020204" pitchFamily="34" charset="0"/>
              </a:rPr>
              <a:t>1</a:t>
            </a:r>
            <a:endParaRPr lang="en-US" sz="5500" dirty="0">
              <a:solidFill>
                <a:schemeClr val="bg2"/>
              </a:solidFill>
              <a:latin typeface=".VnHelvetIns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747445" y="6527133"/>
            <a:ext cx="1207168" cy="120716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solidFill>
                  <a:schemeClr val="bg2"/>
                </a:solidFill>
                <a:latin typeface=".VnHelvetInsH" panose="020B7200000000000000" pitchFamily="34" charset="0"/>
                <a:cs typeface="Arial" panose="020B0604020202020204" pitchFamily="34" charset="0"/>
              </a:rPr>
              <a:t>3</a:t>
            </a:r>
            <a:endParaRPr lang="en-US" sz="5500" dirty="0">
              <a:solidFill>
                <a:schemeClr val="bg2"/>
              </a:solidFill>
              <a:latin typeface=".VnHelvetInsH" panose="020B72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5" grpId="0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064068" y="7777654"/>
            <a:ext cx="4447864" cy="445087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676911" y="8592666"/>
            <a:ext cx="3433122" cy="338866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753197" y="-2232356"/>
            <a:ext cx="5069606" cy="446471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10" y="1742230"/>
            <a:ext cx="950078" cy="8866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15400" y="18448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400" y="660707"/>
            <a:ext cx="9553994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nl-NL" sz="4500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5245" y="558998"/>
            <a:ext cx="1207168" cy="120716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solidFill>
                  <a:schemeClr val="bg2"/>
                </a:solidFill>
                <a:latin typeface=".VnHelvetInsH" panose="020B7200000000000000" pitchFamily="34" charset="0"/>
                <a:cs typeface="Arial" panose="020B0604020202020204" pitchFamily="34" charset="0"/>
              </a:rPr>
              <a:t>1</a:t>
            </a:r>
            <a:endParaRPr lang="en-US" sz="5500" dirty="0">
              <a:solidFill>
                <a:schemeClr val="bg2"/>
              </a:solidFill>
              <a:latin typeface=".VnHelvetIns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5466" y="2798951"/>
            <a:ext cx="1711293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Đội tuyển bóng bàn nam của trường có 4 bạn Mạnh, Phong, Cường, Tiến. Huấn luyện viên muốn chọn 2 bạn để tạo thành một cặp đấu đôi nam.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a) Nêu 3 cách chọn cặp đấu.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b) Mỗi cặp đấu là một tập con gồm bao nhiêu phần tử được lấy ra từ tập hợp gồm 4 bạn nói trên?</a:t>
            </a:r>
            <a:endParaRPr lang="vi-VN" sz="38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538399" y="7289660"/>
            <a:ext cx="3167701" cy="2654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612429" y="8420100"/>
            <a:ext cx="4447864" cy="445087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438400" y="8724900"/>
            <a:ext cx="3433122" cy="338866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753197" y="-2232356"/>
            <a:ext cx="5069606" cy="446471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25" name="Oval Callout 24"/>
          <p:cNvSpPr/>
          <p:nvPr/>
        </p:nvSpPr>
        <p:spPr>
          <a:xfrm>
            <a:off x="8610600" y="4437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551" y="1790700"/>
            <a:ext cx="163188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Ba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Cường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Cường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8551" y="5829300"/>
            <a:ext cx="16687800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596806" y="2590292"/>
            <a:ext cx="3167701" cy="26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5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ular Callout 17"/>
          <p:cNvSpPr/>
          <p:nvPr/>
        </p:nvSpPr>
        <p:spPr>
          <a:xfrm>
            <a:off x="1562100" y="2964142"/>
            <a:ext cx="14935200" cy="4693958"/>
          </a:xfrm>
          <a:prstGeom prst="wedgeRectCallout">
            <a:avLst>
              <a:gd name="adj1" fmla="val -21708"/>
              <a:gd name="adj2" fmla="val 62204"/>
            </a:avLst>
          </a:prstGeom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6306800" y="7353300"/>
            <a:ext cx="9217214" cy="921721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4215693" y="-3422178"/>
            <a:ext cx="4447864" cy="4450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156444" y="-1131556"/>
            <a:ext cx="2263111" cy="2263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3422178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14400" y="8801100"/>
            <a:ext cx="2119091" cy="21190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9000" y="9525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76500" y="3240387"/>
                <a:ext cx="12573000" cy="3888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14:m>
                  <m:oMath xmlns:m="http://schemas.openxmlformats.org/officeDocument/2006/math"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3240387"/>
                <a:ext cx="12573000" cy="3888244"/>
              </a:xfrm>
              <a:prstGeom prst="rect">
                <a:avLst/>
              </a:prstGeom>
              <a:blipFill>
                <a:blip r:embed="rId6"/>
                <a:stretch>
                  <a:fillRect l="-1697" r="-1697" b="-2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>
            <a:extLst>
              <a:ext uri="{FF2B5EF4-FFF2-40B4-BE49-F238E27FC236}">
                <a16:creationId xmlns:a16="http://schemas.microsoft.com/office/drawing/2014/main" id="{5EAB0314-8F76-4681-9068-C12A4B9C5D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974257" y="6640989"/>
            <a:ext cx="2246943" cy="202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038600" y="8197358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06800" y="-2095500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221200" y="8026303"/>
            <a:ext cx="2819400" cy="28213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053224" y="5715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tr15)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224924" y="44823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1555" y="1810077"/>
            <a:ext cx="1593933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nâu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31555" y="5981700"/>
                <a:ext cx="15939338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chập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},{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trắng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},{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nâu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en-US" sz="38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trắng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{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nâu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{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trắng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nâu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55" y="5981700"/>
                <a:ext cx="15939338" cy="2723823"/>
              </a:xfrm>
              <a:prstGeom prst="rect">
                <a:avLst/>
              </a:prstGeom>
              <a:blipFill>
                <a:blip r:embed="rId6"/>
                <a:stretch>
                  <a:fillRect l="-1262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3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893109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47800" y="673742"/>
            <a:ext cx="5988909" cy="1103892"/>
            <a:chOff x="1676400" y="38100"/>
            <a:chExt cx="5988909" cy="1103892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1038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5000" b="1" dirty="0" smtClean="0">
                  <a:ln w="0"/>
                  <a:solidFill>
                    <a:srgbClr val="AA3F3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1</a:t>
              </a:r>
              <a:endParaRPr lang="en-US" sz="5000" b="1" dirty="0">
                <a:ln w="0"/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731481" y="489750"/>
              <a:ext cx="512872" cy="530225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886200" y="2143841"/>
            <a:ext cx="101346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chập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8070327" y="3660159"/>
            <a:ext cx="1766345" cy="7426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4838700"/>
            <a:ext cx="1391747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a; b}, {a; c}, {b; c}.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248400" y="8267700"/>
            <a:ext cx="5268444" cy="19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1628</Words>
  <PresentationFormat>Custom</PresentationFormat>
  <Paragraphs>199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Kavoon</vt:lpstr>
      <vt:lpstr>Calibri Light</vt:lpstr>
      <vt:lpstr>Times New Roman</vt:lpstr>
      <vt:lpstr>Calibri</vt:lpstr>
      <vt:lpstr>.VnHelvetInsH</vt:lpstr>
      <vt:lpstr>Arial</vt:lpstr>
      <vt:lpstr>Anton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2022-11-29T07:51:49Z</dcterms:modified>
  <dc:identifier>DAFSQ4Qx1jE</dc:identifier>
</cp:coreProperties>
</file>