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74" r:id="rId2"/>
    <p:sldId id="301" r:id="rId3"/>
    <p:sldId id="464" r:id="rId4"/>
    <p:sldId id="465" r:id="rId5"/>
    <p:sldId id="469" r:id="rId6"/>
    <p:sldId id="467" r:id="rId7"/>
    <p:sldId id="470" r:id="rId8"/>
    <p:sldId id="468" r:id="rId9"/>
    <p:sldId id="475" r:id="rId10"/>
    <p:sldId id="477" r:id="rId11"/>
    <p:sldId id="476" r:id="rId12"/>
    <p:sldId id="376" r:id="rId13"/>
  </p:sldIdLst>
  <p:sldSz cx="12188825" cy="6858000"/>
  <p:notesSz cx="6858000" cy="9144000"/>
  <p:defaultTextStyle>
    <a:defPPr>
      <a:defRPr lang="en-US"/>
    </a:defPPr>
    <a:lvl1pPr marL="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42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85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327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7702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2128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6553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00979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5404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3B"/>
    <a:srgbClr val="B75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4" d="100"/>
          <a:sy n="64" d="100"/>
        </p:scale>
        <p:origin x="876" y="7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A6634-C256-4E54-B045-0FC968CE322C}" type="datetimeFigureOut">
              <a:rPr lang="vi-VN" smtClean="0"/>
              <a:pPr/>
              <a:t>15/09/2021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D81D-7D9F-44D6-A978-01A67BB375E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5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153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65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2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6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9D81D-7D9F-44D6-A978-01A67BB375E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43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5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96F6-B364-4FF1-AD6C-1D1FCEF9E89E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938A-0A93-4BA0-B7D1-7826C0C6438A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CD98-B0E0-4BF7-AB67-2C9E43E434C1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3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F639-5AEB-4E4D-B149-D72FDB44C82B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6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4"/>
            <a:ext cx="103605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44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88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43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77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72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65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00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5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F3EB-9BCD-4B6E-A46F-CC8726C11DA4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B698-5208-44EF-87F7-75FD445BA92C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6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6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2AC0-DA0E-4652-AE38-2E3F1ABEA033}" type="datetime1">
              <a:rPr lang="en-US" smtClean="0"/>
              <a:t>15/9/2021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4A18-9D9F-483B-8FF4-9F38A99B656B}" type="datetime1">
              <a:rPr lang="en-US" smtClean="0"/>
              <a:t>15/9/2021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9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0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6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0E4E-6982-46EB-8D38-89B7BEFA4ED4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14426" indent="0">
              <a:buNone/>
              <a:defRPr sz="3900"/>
            </a:lvl2pPr>
            <a:lvl3pPr marL="1228850" indent="0">
              <a:buNone/>
              <a:defRPr sz="3200"/>
            </a:lvl3pPr>
            <a:lvl4pPr marL="1843276" indent="0">
              <a:buNone/>
              <a:defRPr sz="2700"/>
            </a:lvl4pPr>
            <a:lvl5pPr marL="2457702" indent="0">
              <a:buNone/>
              <a:defRPr sz="2700"/>
            </a:lvl5pPr>
            <a:lvl6pPr marL="3072128" indent="0">
              <a:buNone/>
              <a:defRPr sz="2700"/>
            </a:lvl6pPr>
            <a:lvl7pPr marL="3686553" indent="0">
              <a:buNone/>
              <a:defRPr sz="2700"/>
            </a:lvl7pPr>
            <a:lvl8pPr marL="4300979" indent="0">
              <a:buNone/>
              <a:defRPr sz="2700"/>
            </a:lvl8pPr>
            <a:lvl9pPr marL="491540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2E96-B79C-48D2-A779-7E7318350AE1}" type="datetime1">
              <a:rPr lang="en-US" smtClean="0"/>
              <a:t>15/9/2021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4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C50-DEB7-407C-BD7B-DBF91D3E6C28}" type="datetime1">
              <a:rPr lang="en-US" smtClean="0"/>
              <a:t>15/9/2021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12288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819" indent="-460819" algn="l" defTabSz="12288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8443" indent="-384015" algn="l" defTabSz="122885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36064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50490" indent="-307212" algn="l" defTabSz="12288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4916" indent="-307212" algn="l" defTabSz="12288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9339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3766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192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2618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42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85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327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7702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128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6553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0979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5404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qkkich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831A2B49-0CF9-46C2-BC19-12149BEF0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21" y="1949665"/>
            <a:ext cx="11710583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2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85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27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702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128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553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0979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404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 LÍ 12</a:t>
            </a:r>
          </a:p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38-39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PHẢN ỨNG PHÂN HẠCH. </a:t>
            </a:r>
          </a:p>
          <a:p>
            <a:pPr marL="457200" marR="0" lvl="0" indent="-457200" algn="ctr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PHẢN ỨNG NHIỆT HẠCH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1228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AutoNum type="romanU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5008937-EDDC-422A-9D5F-93AFFF38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138" y="4252202"/>
            <a:ext cx="77703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2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85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27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702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128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553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0979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404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Đoàn văn Doanh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THPT Nam Trực –  Nam Định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61A34C40-9215-45A2-94F6-723A9226C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1" y="714589"/>
            <a:ext cx="64406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2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85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27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702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128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553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0979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404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CLB VẬT LÝ TRƯỜNG </a:t>
            </a:r>
          </a:p>
          <a:p>
            <a:pPr marL="0" marR="0" lvl="0" indent="0" algn="ctr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THPT NAM TRỰC - NAM ĐỊNH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B1CCDAE-07B7-4A97-8244-BF13DCB68010}"/>
              </a:ext>
            </a:extLst>
          </p:cNvPr>
          <p:cNvSpPr/>
          <p:nvPr/>
        </p:nvSpPr>
        <p:spPr>
          <a:xfrm>
            <a:off x="4722812" y="5486400"/>
            <a:ext cx="3388107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2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850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276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702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128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553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0979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404" algn="l" defTabSz="12288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qkkich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gmail.com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28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0981.120681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5909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7087" y="422702"/>
            <a:ext cx="6373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cap="all" dirty="0">
                <a:solidFill>
                  <a:schemeClr val="bg1"/>
                </a:solidFill>
              </a:rPr>
              <a:t>2. Năng lượng PHẢN ỨNG NHIỆT HẠCH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81328" y="1371600"/>
            <a:ext cx="6092825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lượng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vi-VN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vi-VN" dirty="0">
                <a:solidFill>
                  <a:schemeClr val="bg1"/>
                </a:solidFill>
              </a:rPr>
              <a:t>Một phản ứng nhiệt hạch tỏa ra một năng lượng nhỏ một phản ứng phân hạch 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vi-VN" dirty="0">
                <a:solidFill>
                  <a:schemeClr val="bg1"/>
                </a:solidFill>
              </a:rPr>
              <a:t>ính theo khối lượng nhiên liệu thì phản ứng nhiệt hạch tỏa ra năng lượng lớn hơn phản ứng phân hạch.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tổng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hợp</a:t>
            </a:r>
            <a:r>
              <a:rPr lang="en-US" dirty="0">
                <a:solidFill>
                  <a:schemeClr val="bg1"/>
                </a:solidFill>
              </a:rPr>
              <a:t> 1 gam He </a:t>
            </a:r>
            <a:r>
              <a:rPr lang="en-US" dirty="0" err="1">
                <a:solidFill>
                  <a:schemeClr val="bg1"/>
                </a:solidFill>
              </a:rPr>
              <a:t>tỏa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lượng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lớn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gấp</a:t>
            </a:r>
            <a:r>
              <a:rPr lang="en-US" dirty="0">
                <a:solidFill>
                  <a:schemeClr val="bg1"/>
                </a:solidFill>
              </a:rPr>
              <a:t> 10 </a:t>
            </a:r>
            <a:r>
              <a:rPr lang="en-US" dirty="0" err="1">
                <a:solidFill>
                  <a:schemeClr val="bg1"/>
                </a:solidFill>
              </a:rPr>
              <a:t>lần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hạch</a:t>
            </a:r>
            <a:r>
              <a:rPr lang="en-US" dirty="0">
                <a:solidFill>
                  <a:schemeClr val="bg1"/>
                </a:solidFill>
              </a:rPr>
              <a:t> 1 gam U)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1" t="38918" r="6463" b="12382"/>
          <a:stretch/>
        </p:blipFill>
        <p:spPr bwMode="auto">
          <a:xfrm>
            <a:off x="7770812" y="2819400"/>
            <a:ext cx="338341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2" y="304800"/>
            <a:ext cx="504327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76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9012" y="1295400"/>
            <a:ext cx="60928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vi-VN" dirty="0">
                <a:solidFill>
                  <a:schemeClr val="bg1"/>
                </a:solidFill>
              </a:rPr>
              <a:t>Các phản ứng nhiệt hạch chỉ xảy ra ở nhiệt độ rất cao, khoảng 50 đến 100 triệu độ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Mật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lớn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thời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trì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nhiệt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đủ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dài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989012" y="833735"/>
            <a:ext cx="5190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3. </a:t>
            </a:r>
            <a:r>
              <a:rPr lang="en-US" dirty="0" err="1">
                <a:solidFill>
                  <a:srgbClr val="FFFF00"/>
                </a:solidFill>
              </a:rPr>
              <a:t>Điều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kiện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xảy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ứng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nhiệt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hạch</a:t>
            </a:r>
            <a:r>
              <a:rPr lang="vi-VN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3780" y="2718229"/>
            <a:ext cx="5026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Phản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ứng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nhiệt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hạch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nguồn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gốc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năng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lượng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mặt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trời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các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vì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sao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1" name="Picture 7" descr="ITER el reactor de fusión nuclear on Make 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3722570"/>
            <a:ext cx="3810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9" descr="The worst daddy in the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1" descr="The worst daddy in the worl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4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0787" y="716504"/>
            <a:ext cx="5577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CỦNG CỐ. DẶN DÒ</a:t>
            </a:r>
            <a:endParaRPr lang="vi-VN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7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03F6-814D-4199-BCEA-616920F96740}" type="datetime1">
              <a:rPr lang="en-US" smtClean="0"/>
              <a:t>15/9/2021</a:t>
            </a:fld>
            <a:endParaRPr lang="en-US"/>
          </a:p>
        </p:txBody>
      </p:sp>
      <p:pic>
        <p:nvPicPr>
          <p:cNvPr id="19458" name="Picture 2" descr="Quả bom hạt nhân lớn lớn nhất mà con người từng chế tạ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1143000"/>
            <a:ext cx="6333066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07765" y="1770013"/>
            <a:ext cx="3883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Một </a:t>
            </a:r>
            <a:r>
              <a:rPr lang="vi-VN" b="1" dirty="0">
                <a:solidFill>
                  <a:schemeClr val="bg1"/>
                </a:solidFill>
              </a:rPr>
              <a:t>vũ khí hạt nhân</a:t>
            </a:r>
            <a:r>
              <a:rPr lang="vi-VN" dirty="0">
                <a:solidFill>
                  <a:schemeClr val="bg1"/>
                </a:solidFill>
              </a:rPr>
              <a:t> nhỏ nhất có sức công phá tương đương với 30.000-300.000 tấn thuốc nổ có thể phá hủy hoàn toàn một thành phố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81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4212" y="1387412"/>
            <a:ext cx="624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</a:t>
            </a:r>
            <a:r>
              <a:rPr lang="vi-VN" dirty="0">
                <a:solidFill>
                  <a:schemeClr val="bg1"/>
                </a:solidFill>
              </a:rPr>
              <a:t> Định nghĩa:</a:t>
            </a:r>
          </a:p>
          <a:p>
            <a:r>
              <a:rPr lang="vi-VN" dirty="0">
                <a:solidFill>
                  <a:schemeClr val="bg1"/>
                </a:solidFill>
              </a:rPr>
              <a:t>Là phản ứng trong đó có một hạt nhân nặng </a:t>
            </a:r>
            <a:r>
              <a:rPr lang="en-US" dirty="0" err="1">
                <a:solidFill>
                  <a:schemeClr val="bg1"/>
                </a:solidFill>
              </a:rPr>
              <a:t>vỡ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thành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khối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trung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bình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kèm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theo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một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nơtron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5612" y="925747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cap="all" dirty="0">
                <a:solidFill>
                  <a:schemeClr val="bg1"/>
                </a:solidFill>
              </a:rPr>
              <a:t>I. PHẢN ỨNG PHÂN HẠCH.</a:t>
            </a:r>
          </a:p>
        </p:txBody>
      </p:sp>
      <p:sp>
        <p:nvSpPr>
          <p:cNvPr id="6" name="AutoShape 2" descr="https://upload.wikimedia.org/wikipedia/commons/thumb/8/86/UFission.gif/250px-UFiss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/>
          <a:stretch/>
        </p:blipFill>
        <p:spPr bwMode="auto">
          <a:xfrm>
            <a:off x="6932613" y="160338"/>
            <a:ext cx="5256212" cy="444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3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33565" y="1752600"/>
                <a:ext cx="599424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  <a:r>
                  <a:rPr lang="vi-VN" dirty="0">
                    <a:solidFill>
                      <a:schemeClr val="bg1"/>
                    </a:solidFill>
                  </a:rPr>
                  <a:t>ho một nơtrôn bắn vào X để X bắt (hoặc hấp thụ) nơtrôn đó và chuyển sang trạng thái kích thích. Trạng thái này không bền và kết quả xảy ra phân hạch như sơ đồ: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                    n + X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X*</a:t>
                </a:r>
                <a:r>
                  <a:rPr lang="en-US" dirty="0">
                    <a:solidFill>
                      <a:schemeClr val="bg1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Y+Z+kn</a:t>
                </a:r>
                <a:endParaRPr lang="vi-VN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65" y="1752600"/>
                <a:ext cx="5994248" cy="1938992"/>
              </a:xfrm>
              <a:prstGeom prst="rect">
                <a:avLst/>
              </a:prstGeom>
              <a:blipFill rotWithShape="1">
                <a:blip r:embed="rId5"/>
                <a:stretch>
                  <a:fillRect l="-1628" t="-2830" b="-5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08012" y="986135"/>
            <a:ext cx="4322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</a:t>
            </a:r>
            <a:r>
              <a:rPr lang="en-US" dirty="0" err="1">
                <a:solidFill>
                  <a:schemeClr val="bg1"/>
                </a:solidFill>
              </a:rPr>
              <a:t>Phản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ứng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kích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thích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5613" y="3989135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Trong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đó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-  </a:t>
            </a:r>
            <a:r>
              <a:rPr lang="en-US" dirty="0" err="1">
                <a:solidFill>
                  <a:schemeClr val="bg1"/>
                </a:solidFill>
              </a:rPr>
              <a:t>Nhiên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liệu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chủ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yếu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U235, U238, Pu239</a:t>
            </a:r>
          </a:p>
          <a:p>
            <a:pPr marL="342900" indent="-342900">
              <a:buFontTx/>
              <a:buChar char="-"/>
            </a:pPr>
            <a:r>
              <a:rPr lang="vi-VN" dirty="0">
                <a:solidFill>
                  <a:schemeClr val="bg1"/>
                </a:solidFill>
              </a:rPr>
              <a:t>Các hạt nhận </a:t>
            </a:r>
            <a:r>
              <a:rPr lang="en-US" dirty="0">
                <a:solidFill>
                  <a:schemeClr val="bg1"/>
                </a:solidFill>
              </a:rPr>
              <a:t>Y</a:t>
            </a:r>
            <a:r>
              <a:rPr lang="vi-VN" dirty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Z</a:t>
            </a:r>
            <a:r>
              <a:rPr lang="vi-VN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khối</a:t>
            </a:r>
            <a:r>
              <a:rPr lang="vi-VN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vi-VN" dirty="0">
                <a:solidFill>
                  <a:schemeClr val="bg1"/>
                </a:solidFill>
              </a:rPr>
              <a:t>trung bình từ 80 đến 160.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chemeClr val="bg1"/>
                </a:solidFill>
              </a:rPr>
              <a:t>Số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giải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phóng</a:t>
            </a:r>
            <a:r>
              <a:rPr lang="en-US" dirty="0">
                <a:solidFill>
                  <a:schemeClr val="bg1"/>
                </a:solidFill>
              </a:rPr>
              <a:t> k = 1,2,3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12" y="3810000"/>
            <a:ext cx="3449548" cy="258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Top 30 Nuclear Fission GIFs | Find the best GIF on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89" y="381001"/>
            <a:ext cx="377687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28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pic>
        <p:nvPicPr>
          <p:cNvPr id="21506" name="Picture 2" descr="Hình ảnh minh họa phản ứng phân hạch - Tư liệu dạy học - Hồ Đắc Vinh -  Atomic's web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1363367"/>
            <a:ext cx="3733801" cy="21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1813" y="533400"/>
            <a:ext cx="114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dụ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4177" y="4126523"/>
            <a:ext cx="5029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vi-VN" dirty="0">
                <a:solidFill>
                  <a:schemeClr val="bg1"/>
                </a:solidFill>
              </a:rPr>
              <a:t>ột phản ứng năng lượng tỏa ra </a:t>
            </a:r>
            <a:r>
              <a:rPr lang="en-US" dirty="0" err="1">
                <a:solidFill>
                  <a:schemeClr val="bg1"/>
                </a:solidFill>
              </a:rPr>
              <a:t>vào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vi-VN" dirty="0">
                <a:solidFill>
                  <a:schemeClr val="bg1"/>
                </a:solidFill>
              </a:rPr>
              <a:t>E≈200 MeV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vi-VN" dirty="0">
                <a:solidFill>
                  <a:schemeClr val="bg1"/>
                </a:solidFill>
              </a:rPr>
              <a:t>Năng lượng tỏa ra dưới dạng động năng của các hạt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chính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chemeClr val="bg1"/>
                </a:solidFill>
              </a:rPr>
              <a:t>Một</a:t>
            </a:r>
            <a:r>
              <a:rPr lang="en-US" dirty="0">
                <a:solidFill>
                  <a:schemeClr val="bg1"/>
                </a:solidFill>
              </a:rPr>
              <a:t> gam U235 </a:t>
            </a:r>
            <a:r>
              <a:rPr lang="en-US" dirty="0" err="1">
                <a:solidFill>
                  <a:schemeClr val="bg1"/>
                </a:solidFill>
              </a:rPr>
              <a:t>khi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tỏa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lượng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đốt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cháy</a:t>
            </a:r>
            <a:r>
              <a:rPr lang="en-US" dirty="0">
                <a:solidFill>
                  <a:schemeClr val="bg1"/>
                </a:solidFill>
              </a:rPr>
              <a:t> 8,5 </a:t>
            </a:r>
            <a:r>
              <a:rPr lang="en-US" dirty="0" err="1">
                <a:solidFill>
                  <a:schemeClr val="bg1"/>
                </a:solidFill>
              </a:rPr>
              <a:t>tấn</a:t>
            </a:r>
            <a:r>
              <a:rPr lang="en-US" dirty="0">
                <a:solidFill>
                  <a:schemeClr val="bg1"/>
                </a:solidFill>
              </a:rPr>
              <a:t> than, 2 </a:t>
            </a:r>
            <a:r>
              <a:rPr lang="en-US" dirty="0" err="1">
                <a:solidFill>
                  <a:schemeClr val="bg1"/>
                </a:solidFill>
              </a:rPr>
              <a:t>tấn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dầu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hỏa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vi-VN" dirty="0">
              <a:solidFill>
                <a:schemeClr val="bg1"/>
              </a:solidFill>
            </a:endParaRPr>
          </a:p>
          <a:p>
            <a:r>
              <a:rPr lang="vi-VN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023052" y="3690857"/>
            <a:ext cx="3411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b. </a:t>
            </a:r>
            <a:r>
              <a:rPr lang="en-US" b="1" dirty="0" err="1">
                <a:solidFill>
                  <a:schemeClr val="bg1"/>
                </a:solidFill>
              </a:rPr>
              <a:t>Năng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lượng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phân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hạch</a:t>
            </a:r>
            <a:endParaRPr lang="vi-VN" dirty="0">
              <a:solidFill>
                <a:schemeClr val="bg1"/>
              </a:solidFill>
            </a:endParaRPr>
          </a:p>
        </p:txBody>
      </p:sp>
      <p:pic>
        <p:nvPicPr>
          <p:cNvPr id="7170" name="Picture 2" descr="Physics-ePathshala: Nuclear Energ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87" y="995065"/>
            <a:ext cx="4572000" cy="25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7" y="4114800"/>
            <a:ext cx="4648200" cy="24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25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4212" y="683567"/>
            <a:ext cx="3359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3.  </a:t>
            </a:r>
            <a:r>
              <a:rPr lang="en-US" b="1" dirty="0" err="1">
                <a:solidFill>
                  <a:schemeClr val="bg1"/>
                </a:solidFill>
              </a:rPr>
              <a:t>Phản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ứng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dây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chuyền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012" y="1219200"/>
            <a:ext cx="9890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nơtron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được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giải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kích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thích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tạo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phản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ứng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mới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554" name="Picture 2" descr="C:\Users\SONY\Desktop\be3245acae9962938c2e02bf7e1fd12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2667000"/>
            <a:ext cx="4373582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est Nuclear Fission GIF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2" y="2743200"/>
            <a:ext cx="42672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4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1812" y="2341096"/>
            <a:ext cx="754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+) Nếu k&lt;1 : Phản ứng dây chuyền </a:t>
            </a:r>
            <a:r>
              <a:rPr lang="en-US" dirty="0" err="1">
                <a:solidFill>
                  <a:schemeClr val="bg1"/>
                </a:solidFill>
              </a:rPr>
              <a:t>tắt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nhanh</a:t>
            </a:r>
            <a:r>
              <a:rPr lang="vi-VN" dirty="0">
                <a:solidFill>
                  <a:schemeClr val="bg1"/>
                </a:solidFill>
              </a:rPr>
              <a:t>. </a:t>
            </a:r>
          </a:p>
          <a:p>
            <a:r>
              <a:rPr lang="vi-VN" dirty="0">
                <a:solidFill>
                  <a:schemeClr val="bg1"/>
                </a:solidFill>
              </a:rPr>
              <a:t>+) Nếu k=1: Phản ứng dây chuyền </a:t>
            </a:r>
            <a:r>
              <a:rPr lang="en-US" dirty="0" err="1">
                <a:solidFill>
                  <a:schemeClr val="bg1"/>
                </a:solidFill>
              </a:rPr>
              <a:t>được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trì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tỏa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đổi</a:t>
            </a:r>
            <a:r>
              <a:rPr lang="vi-VN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Dùng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máy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điện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nhân</a:t>
            </a:r>
            <a:endParaRPr lang="vi-VN" dirty="0">
              <a:solidFill>
                <a:schemeClr val="bg1"/>
              </a:solidFill>
            </a:endParaRPr>
          </a:p>
          <a:p>
            <a:r>
              <a:rPr lang="vi-VN" dirty="0">
                <a:solidFill>
                  <a:schemeClr val="bg1"/>
                </a:solidFill>
              </a:rPr>
              <a:t>+) Nếu k&gt;1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Phản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ứng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chuyền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trì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công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nhanh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nổ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dùng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chế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tạo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hạch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212" y="683567"/>
            <a:ext cx="3359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3.  </a:t>
            </a:r>
            <a:r>
              <a:rPr lang="en-US" b="1" dirty="0" err="1">
                <a:solidFill>
                  <a:srgbClr val="FFFF00"/>
                </a:solidFill>
              </a:rPr>
              <a:t>Phản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ứng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dây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chuyền</a:t>
            </a:r>
            <a:r>
              <a:rPr lang="en-US" b="1" dirty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808" y="4724400"/>
            <a:ext cx="7113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Điều kiện để phản ứng dây chuyền xảy ra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    </a:t>
            </a:r>
            <a:r>
              <a:rPr lang="vi-VN" dirty="0">
                <a:solidFill>
                  <a:schemeClr val="bg1"/>
                </a:solidFill>
              </a:rPr>
              <a:t>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1 và 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m</a:t>
            </a:r>
            <a:r>
              <a:rPr lang="vi-VN" baseline="-25000" dirty="0">
                <a:solidFill>
                  <a:schemeClr val="bg1"/>
                </a:solidFill>
              </a:rPr>
              <a:t>th</a:t>
            </a:r>
            <a:r>
              <a:rPr lang="en-US" baseline="-25000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Khối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lượng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tới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U235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15kg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</a:t>
            </a:r>
            <a:r>
              <a:rPr lang="en-US" dirty="0">
                <a:solidFill>
                  <a:schemeClr val="bg1"/>
                </a:solidFill>
              </a:rPr>
              <a:t> 239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5 kg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24" y="1295400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Gọi k là số nơtrôn trung bình còn lại sau mỗi phân hạch tiếp tục được 235U hấp thụ.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40" y="929013"/>
            <a:ext cx="3939329" cy="221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40" y="3657600"/>
            <a:ext cx="3810001" cy="239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1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9306" y="930522"/>
            <a:ext cx="6092825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+) Là nơi </a:t>
            </a:r>
            <a:r>
              <a:rPr lang="en-US" dirty="0" err="1">
                <a:solidFill>
                  <a:schemeClr val="bg1"/>
                </a:solidFill>
              </a:rPr>
              <a:t>thực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hiên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phản ứng phân hạch dây chuyền </a:t>
            </a:r>
            <a:r>
              <a:rPr lang="en-US" dirty="0" err="1">
                <a:solidFill>
                  <a:schemeClr val="bg1"/>
                </a:solidFill>
              </a:rPr>
              <a:t>điều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khiển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được</a:t>
            </a:r>
            <a:r>
              <a:rPr lang="vi-VN" dirty="0">
                <a:solidFill>
                  <a:schemeClr val="bg1"/>
                </a:solidFill>
              </a:rPr>
              <a:t>k=1)</a:t>
            </a:r>
          </a:p>
          <a:p>
            <a:r>
              <a:rPr lang="vi-VN" dirty="0">
                <a:solidFill>
                  <a:schemeClr val="bg1"/>
                </a:solidFill>
              </a:rPr>
              <a:t>+) Nhiên liệu phân hạch trong các lò phản ứng hạt nhân thường là U235 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Pu.239</a:t>
            </a:r>
          </a:p>
          <a:p>
            <a:r>
              <a:rPr lang="vi-VN" dirty="0">
                <a:solidFill>
                  <a:schemeClr val="bg1"/>
                </a:solidFill>
              </a:rPr>
              <a:t>+) Năng lượng tỏa ra từ lò phản ứng không đổi theo thời gian.</a:t>
            </a:r>
          </a:p>
          <a:p>
            <a:r>
              <a:rPr lang="vi-VN" dirty="0">
                <a:solidFill>
                  <a:schemeClr val="bg1"/>
                </a:solidFill>
              </a:rPr>
              <a:t>+) thanh điều khiển chứa Bo hay Cd, là các chất có tác dụng hấp thụ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nơtron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412" y="468857"/>
            <a:ext cx="3836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4. </a:t>
            </a:r>
            <a:r>
              <a:rPr lang="vi-VN" b="1" dirty="0">
                <a:solidFill>
                  <a:srgbClr val="FFFF00"/>
                </a:solidFill>
              </a:rPr>
              <a:t>Lò phản ứng hạt nhân:</a:t>
            </a:r>
            <a:endParaRPr lang="vi-VN" dirty="0">
              <a:solidFill>
                <a:srgbClr val="FFFF00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2" y="678812"/>
            <a:ext cx="3124200" cy="289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Nuclear Reactor - Understanding how it works | Physics Elearnin on Make a 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3834705"/>
            <a:ext cx="4416424" cy="248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132231"/>
            <a:ext cx="2932043" cy="21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11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58A96-24CF-4A2B-80A9-8A44BB6913B6}" type="datetime1">
              <a:rPr lang="en-US" smtClean="0"/>
              <a:t>15/9/2021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0390" y="714303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cap="all" dirty="0">
                <a:solidFill>
                  <a:schemeClr val="bg1"/>
                </a:solidFill>
              </a:rPr>
              <a:t>II. PHẢN ỨNG NHIỆT HẠCH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81000"/>
            <a:ext cx="3782229" cy="245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Năng lượng nhiệt hạch không mới, tại sao công nghệ của General Fusion vẫn  khiến tỷ phú Jeff Bezos đầu tư?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66" y="3352800"/>
            <a:ext cx="4143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clear Fusion - Study Material for IIT JEE | askIITia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2811618"/>
            <a:ext cx="3657600" cy="2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81288" y="1426877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b="1" dirty="0">
                <a:solidFill>
                  <a:prstClr val="white"/>
                </a:solidFill>
              </a:rPr>
              <a:t> 1. Khái niệm:</a:t>
            </a:r>
            <a:endParaRPr lang="vi-VN" dirty="0">
              <a:solidFill>
                <a:prstClr val="white"/>
              </a:solidFill>
            </a:endParaRPr>
          </a:p>
          <a:p>
            <a:pPr lvl="0"/>
            <a:r>
              <a:rPr lang="vi-VN" dirty="0">
                <a:solidFill>
                  <a:prstClr val="white"/>
                </a:solidFill>
              </a:rPr>
              <a:t>Là phản ứng kết hợp hai hạt nhân rất nhẹ thành hạt nhân nặng hơn.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6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26|1.7|2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8.5|6.7|19.7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|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6|7.8|11.9|2.8|20.6|4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7.7|8.2|2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4999</TotalTime>
  <Words>694</Words>
  <PresentationFormat>Tùy chỉnh</PresentationFormat>
  <Paragraphs>70</Paragraphs>
  <Slides>12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 Math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2021-02-17T02:18:53Z</dcterms:created>
  <dcterms:modified xsi:type="dcterms:W3CDTF">2021-09-15T04:55:57Z</dcterms:modified>
</cp:coreProperties>
</file>