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60" r:id="rId6"/>
    <p:sldId id="334" r:id="rId7"/>
    <p:sldId id="377" r:id="rId8"/>
    <p:sldId id="333" r:id="rId9"/>
    <p:sldId id="381" r:id="rId10"/>
    <p:sldId id="383" r:id="rId11"/>
    <p:sldId id="336" r:id="rId12"/>
    <p:sldId id="382" r:id="rId13"/>
    <p:sldId id="366" r:id="rId14"/>
    <p:sldId id="378" r:id="rId15"/>
    <p:sldId id="379" r:id="rId16"/>
    <p:sldId id="344" r:id="rId17"/>
    <p:sldId id="361" r:id="rId18"/>
    <p:sldId id="386" r:id="rId19"/>
    <p:sldId id="387" r:id="rId20"/>
    <p:sldId id="364" r:id="rId21"/>
    <p:sldId id="315" r:id="rId22"/>
    <p:sldId id="380" r:id="rId23"/>
    <p:sldId id="331" r:id="rId24"/>
    <p:sldId id="295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  <p:cmAuthor id="1" name="Us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CCFF"/>
    <a:srgbClr val="00CC00"/>
    <a:srgbClr val="FFFF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1EB9F1-0AC9-4E7C-8E57-4F4613C598C5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5B5BF4-2688-4602-8F18-8749A63E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B5BF4-2688-4602-8F18-8749A63E104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2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71346-0AB8-A78F-A3AE-ACF95FB21C3C}"/>
              </a:ext>
            </a:extLst>
          </p:cNvPr>
          <p:cNvSpPr txBox="1"/>
          <p:nvPr userDrawn="1"/>
        </p:nvSpPr>
        <p:spPr>
          <a:xfrm>
            <a:off x="165100" y="15667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1E42E-6D63-7C6E-1A50-BE4601CC59C0}"/>
              </a:ext>
            </a:extLst>
          </p:cNvPr>
          <p:cNvSpPr txBox="1"/>
          <p:nvPr userDrawn="1"/>
        </p:nvSpPr>
        <p:spPr>
          <a:xfrm>
            <a:off x="11190236" y="34521"/>
            <a:ext cx="8970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Overview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40EEC-5FEF-AF48-C443-E3CE6B932251}"/>
              </a:ext>
            </a:extLst>
          </p:cNvPr>
          <p:cNvSpPr txBox="1"/>
          <p:nvPr userDrawn="1"/>
        </p:nvSpPr>
        <p:spPr>
          <a:xfrm>
            <a:off x="165100" y="15667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F8372-3A2F-5D35-FCDC-3D09677310D0}"/>
              </a:ext>
            </a:extLst>
          </p:cNvPr>
          <p:cNvSpPr txBox="1"/>
          <p:nvPr userDrawn="1"/>
        </p:nvSpPr>
        <p:spPr>
          <a:xfrm>
            <a:off x="11190236" y="34521"/>
            <a:ext cx="8970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Overview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Lesson: Overview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Pages 12 &amp; 13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275" y="984250"/>
            <a:ext cx="9117013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6847" y="387350"/>
            <a:ext cx="723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Check vocabulary: </a:t>
            </a:r>
            <a:r>
              <a:rPr lang="en-US" sz="3200" b="1" i="1" dirty="0">
                <a:latin typeface="Calibri" pitchFamily="34" charset="0"/>
              </a:rPr>
              <a:t>Rub out and remember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538288" y="2840038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660650" y="2811463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768725" y="2813050"/>
            <a:ext cx="1163638" cy="52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4891088" y="2840038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6692900" y="2687638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7634288" y="2728913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8535988" y="2728913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9615488" y="2784475"/>
            <a:ext cx="1025525" cy="471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1455738" y="5764213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689225" y="5791200"/>
            <a:ext cx="1301750" cy="471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4281488" y="5776913"/>
            <a:ext cx="13303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6775450" y="5805488"/>
            <a:ext cx="1025525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7634288" y="5803900"/>
            <a:ext cx="2092325" cy="471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9559925" y="5749925"/>
            <a:ext cx="1025525" cy="471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nimBg="1"/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  <p:bldP spid="45074" grpId="0" animBg="1"/>
      <p:bldP spid="450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50" y="415925"/>
            <a:ext cx="8692113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4455173" y="3711575"/>
            <a:ext cx="24717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231775" y="292100"/>
            <a:ext cx="116300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 Look at the picture. Write the answers for these questions in your</a:t>
            </a:r>
            <a:br>
              <a:rPr lang="en-US" sz="3200" b="1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notebook.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12725" y="1358900"/>
            <a:ext cx="50117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dirty="0">
                <a:latin typeface="Calibri" pitchFamily="34" charset="0"/>
              </a:rPr>
              <a:t>Who’s wearing …</a:t>
            </a:r>
          </a:p>
          <a:p>
            <a:r>
              <a:rPr lang="en-US" sz="3000" b="1" dirty="0">
                <a:latin typeface="Calibri" pitchFamily="34" charset="0"/>
              </a:rPr>
              <a:t>1 </a:t>
            </a:r>
            <a:r>
              <a:rPr lang="en-US" sz="3000" dirty="0">
                <a:latin typeface="Calibri" pitchFamily="34" charset="0"/>
              </a:rPr>
              <a:t>blue shorts and trainers?</a:t>
            </a:r>
          </a:p>
          <a:p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=&gt; Chris</a:t>
            </a:r>
            <a:endParaRPr lang="en-US" sz="3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000" b="1" dirty="0">
                <a:latin typeface="Calibri" pitchFamily="34" charset="0"/>
              </a:rPr>
              <a:t>2 </a:t>
            </a:r>
            <a:r>
              <a:rPr lang="en-US" sz="3000" dirty="0">
                <a:latin typeface="Calibri" pitchFamily="34" charset="0"/>
              </a:rPr>
              <a:t>a red top and gloves?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=&gt; Lyn</a:t>
            </a:r>
          </a:p>
          <a:p>
            <a:r>
              <a:rPr lang="en-US" sz="3000" b="1" dirty="0">
                <a:latin typeface="Calibri" pitchFamily="34" charset="0"/>
              </a:rPr>
              <a:t>3 </a:t>
            </a:r>
            <a:r>
              <a:rPr lang="en-US" sz="3000" dirty="0">
                <a:latin typeface="Calibri" pitchFamily="34" charset="0"/>
              </a:rPr>
              <a:t>a red and black shirt?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=&gt; Ken</a:t>
            </a:r>
          </a:p>
          <a:p>
            <a:r>
              <a:rPr lang="en-US" sz="3000" b="1" dirty="0">
                <a:latin typeface="Calibri" pitchFamily="34" charset="0"/>
              </a:rPr>
              <a:t>4 </a:t>
            </a:r>
            <a:r>
              <a:rPr lang="en-US" sz="3000" dirty="0">
                <a:latin typeface="Calibri" pitchFamily="34" charset="0"/>
              </a:rPr>
              <a:t>a black and white T-shirt?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=&gt; Keith</a:t>
            </a:r>
          </a:p>
          <a:p>
            <a:r>
              <a:rPr lang="en-US" sz="3000" b="1" dirty="0">
                <a:latin typeface="Calibri" pitchFamily="34" charset="0"/>
              </a:rPr>
              <a:t>5 </a:t>
            </a:r>
            <a:r>
              <a:rPr lang="en-US" sz="3000" dirty="0">
                <a:latin typeface="Calibri" pitchFamily="34" charset="0"/>
              </a:rPr>
              <a:t>a black suit and high heels?</a:t>
            </a:r>
          </a:p>
          <a:p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=&gt; Sue</a:t>
            </a:r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7400" y="1257300"/>
            <a:ext cx="2811463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5525" y="1262063"/>
            <a:ext cx="21304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1288" y="1744663"/>
            <a:ext cx="469582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4863" y="909638"/>
            <a:ext cx="31845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8575" y="900113"/>
            <a:ext cx="20574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9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93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WB, page 10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2030413" y="366713"/>
            <a:ext cx="94884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/>
              <a:t>★ </a:t>
            </a:r>
            <a:r>
              <a:rPr lang="en-US" sz="3200" b="1"/>
              <a:t>Look at the pictures and choose the correct option.</a:t>
            </a:r>
            <a:r>
              <a:rPr lang="en-US" sz="3200"/>
              <a:t> 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75"/>
            <a:ext cx="6291263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9525" y="1100138"/>
            <a:ext cx="5634038" cy="52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9029700" y="1443038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6867525" y="180975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8353425" y="1824038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8139113" y="26670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10739438" y="26670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7839075" y="3424234"/>
            <a:ext cx="794786" cy="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10248900" y="3908425"/>
            <a:ext cx="463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6913563" y="4295775"/>
            <a:ext cx="4905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9845675" y="4283075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9383713" y="4740275"/>
            <a:ext cx="565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924675" y="5114925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8297887" y="5586409"/>
            <a:ext cx="1085825" cy="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6951663" y="5975350"/>
            <a:ext cx="879475" cy="11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 animBg="1"/>
      <p:bldP spid="31753" grpId="0" animBg="1"/>
      <p:bldP spid="31754" grpId="0" animBg="1"/>
      <p:bldP spid="31755" grpId="0" animBg="1"/>
      <p:bldP spid="31756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782763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01613" y="327025"/>
            <a:ext cx="118046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4400" b="1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sz="3200" b="1">
                <a:latin typeface="Calibri" pitchFamily="34" charset="0"/>
              </a:rPr>
              <a:t> Use the words in Exercise 1 to describe the people in the picture as in the example.</a:t>
            </a:r>
            <a:r>
              <a:rPr lang="en-US"/>
              <a:t>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12875" y="1622425"/>
            <a:ext cx="1966913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121150" y="2354263"/>
            <a:ext cx="73755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Chris is young, short and thin with short straight fair hair. He’s wearing a grey T-shirt, blue shorts and green and black trainers. 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2481263"/>
            <a:ext cx="23145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492" y="373416"/>
            <a:ext cx="9099818" cy="602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4295686" y="3712066"/>
            <a:ext cx="3292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Listening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3675" y="457200"/>
            <a:ext cx="235585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Pre-listening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881313" y="498475"/>
            <a:ext cx="8285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Calibri" pitchFamily="34" charset="0"/>
              </a:rPr>
              <a:t>Read the task and underline the key words.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47663" y="1511300"/>
            <a:ext cx="1144746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lain" startAt="4"/>
            </a:pPr>
            <a:r>
              <a:rPr lang="en-US" sz="3200" b="1">
                <a:latin typeface="Calibri" pitchFamily="34" charset="0"/>
              </a:rPr>
              <a:t>Listen to Tim describing his best friend. Decide if the statements are </a:t>
            </a:r>
            <a:r>
              <a:rPr lang="en-US" sz="3200" i="1">
                <a:latin typeface="Calibri" pitchFamily="34" charset="0"/>
              </a:rPr>
              <a:t>R </a:t>
            </a:r>
            <a:r>
              <a:rPr lang="en-US" sz="3200" b="1">
                <a:latin typeface="Calibri" pitchFamily="34" charset="0"/>
              </a:rPr>
              <a:t>(right) or </a:t>
            </a:r>
            <a:r>
              <a:rPr lang="en-US" sz="3200" i="1">
                <a:latin typeface="Calibri" pitchFamily="34" charset="0"/>
              </a:rPr>
              <a:t>W </a:t>
            </a:r>
            <a:r>
              <a:rPr lang="en-US" sz="3200" b="1">
                <a:latin typeface="Calibri" pitchFamily="34" charset="0"/>
              </a:rPr>
              <a:t>(wrong).</a:t>
            </a:r>
            <a:br>
              <a:rPr lang="en-US" sz="3200" b="1">
                <a:latin typeface="Calibri" pitchFamily="34" charset="0"/>
              </a:rPr>
            </a:br>
            <a:endParaRPr lang="en-US" sz="3200" b="1">
              <a:latin typeface="Calibri" pitchFamily="34" charset="0"/>
            </a:endParaRPr>
          </a:p>
          <a:p>
            <a:pPr marL="342900" indent="-342900"/>
            <a:r>
              <a:rPr lang="en-US" sz="3200" b="1">
                <a:latin typeface="Calibri" pitchFamily="34" charset="0"/>
              </a:rPr>
              <a:t>	1 </a:t>
            </a:r>
            <a:r>
              <a:rPr lang="en-US" sz="3200">
                <a:latin typeface="Calibri" pitchFamily="34" charset="0"/>
              </a:rPr>
              <a:t>Bob is in his early twenties.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He is of medium height.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He’s got wavy black hair and blue eyes. 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797983" y="2019300"/>
            <a:ext cx="955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355850" y="1979613"/>
            <a:ext cx="5953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3144838" y="1990246"/>
            <a:ext cx="153828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V="1">
            <a:off x="5435072" y="2006599"/>
            <a:ext cx="1800225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7566025" y="1995488"/>
            <a:ext cx="955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9675813" y="2005013"/>
            <a:ext cx="1800225" cy="158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1830388" y="2506663"/>
            <a:ext cx="955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976688" y="2533650"/>
            <a:ext cx="955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1177925" y="3449638"/>
            <a:ext cx="512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3144839" y="3457572"/>
            <a:ext cx="2290234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2444222" y="3938585"/>
            <a:ext cx="2488141" cy="126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2549525" y="4425943"/>
            <a:ext cx="2382838" cy="58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5886980" y="4428976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8575675" y="3060700"/>
            <a:ext cx="444500" cy="4016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8575675" y="3559175"/>
            <a:ext cx="444500" cy="4016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8574088" y="4059238"/>
            <a:ext cx="444500" cy="40163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22545" grpId="0" animBg="1"/>
      <p:bldP spid="225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3675" y="457200"/>
            <a:ext cx="2784475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While-listening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995613" y="498475"/>
            <a:ext cx="8285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Calibri" pitchFamily="34" charset="0"/>
              </a:rPr>
              <a:t>Listen and write your answers.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47663" y="1511300"/>
            <a:ext cx="1144746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/>
            <a:endParaRPr lang="en-US" sz="3200" b="1">
              <a:latin typeface="Calibri" pitchFamily="34" charset="0"/>
            </a:endParaRPr>
          </a:p>
          <a:p>
            <a:pPr marL="342900" indent="-342900"/>
            <a:br>
              <a:rPr lang="en-US" sz="3200" b="1">
                <a:latin typeface="Calibri" pitchFamily="34" charset="0"/>
              </a:rPr>
            </a:br>
            <a:endParaRPr lang="en-US" sz="3200" b="1">
              <a:latin typeface="Calibri" pitchFamily="34" charset="0"/>
            </a:endParaRPr>
          </a:p>
          <a:p>
            <a:pPr marL="342900" indent="-342900"/>
            <a:r>
              <a:rPr lang="en-US" sz="3200" b="1">
                <a:latin typeface="Calibri" pitchFamily="34" charset="0"/>
              </a:rPr>
              <a:t>	1 </a:t>
            </a:r>
            <a:r>
              <a:rPr lang="en-US" sz="3200">
                <a:latin typeface="Calibri" pitchFamily="34" charset="0"/>
              </a:rPr>
              <a:t>Bob is in his early twenties.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2 </a:t>
            </a:r>
            <a:r>
              <a:rPr lang="en-US" sz="3200">
                <a:latin typeface="Calibri" pitchFamily="34" charset="0"/>
              </a:rPr>
              <a:t>He is of medium height.</a:t>
            </a:r>
            <a:br>
              <a:rPr lang="en-US" sz="3200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3 </a:t>
            </a:r>
            <a:r>
              <a:rPr lang="en-US" sz="3200">
                <a:latin typeface="Calibri" pitchFamily="34" charset="0"/>
              </a:rPr>
              <a:t>He’s got wavy black hair and blue eyes. </a:t>
            </a:r>
            <a:br>
              <a:rPr lang="en-US" sz="3200">
                <a:latin typeface="Calibri" pitchFamily="34" charset="0"/>
              </a:rPr>
            </a:br>
            <a:endParaRPr lang="en-US" sz="3200">
              <a:latin typeface="Calibri" pitchFamily="34" charset="0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1177925" y="3449638"/>
            <a:ext cx="512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V="1">
            <a:off x="3116791" y="3449634"/>
            <a:ext cx="2339975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2362200" y="3947926"/>
            <a:ext cx="2540000" cy="33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2521819" y="4433888"/>
            <a:ext cx="2465048" cy="33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5900738" y="4433888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8575675" y="3060700"/>
            <a:ext cx="444500" cy="4016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8575675" y="3559175"/>
            <a:ext cx="444500" cy="4016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8574088" y="4059238"/>
            <a:ext cx="444500" cy="40163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2300288" y="1344613"/>
            <a:ext cx="74390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listen and check your answers.</a:t>
            </a: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8545513" y="3027483"/>
            <a:ext cx="473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W</a:t>
            </a: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8545512" y="3509755"/>
            <a:ext cx="473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+mj-lt"/>
              </a:rPr>
              <a:t>R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8545512" y="4006712"/>
            <a:ext cx="473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W</a:t>
            </a:r>
          </a:p>
        </p:txBody>
      </p:sp>
      <p:sp>
        <p:nvSpPr>
          <p:cNvPr id="48155" name="AutoShape 27"/>
          <p:cNvSpPr>
            <a:spLocks noChangeArrowheads="1"/>
          </p:cNvSpPr>
          <p:nvPr/>
        </p:nvSpPr>
        <p:spPr bwMode="auto">
          <a:xfrm>
            <a:off x="6289659" y="2342862"/>
            <a:ext cx="2105025" cy="636587"/>
          </a:xfrm>
          <a:prstGeom prst="wedgeRoundRectCallout">
            <a:avLst>
              <a:gd name="adj1" fmla="val -79338"/>
              <a:gd name="adj2" fmla="val 96134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eighteen</a:t>
            </a:r>
          </a:p>
        </p:txBody>
      </p:sp>
      <p:sp>
        <p:nvSpPr>
          <p:cNvPr id="48156" name="AutoShape 28"/>
          <p:cNvSpPr>
            <a:spLocks noChangeArrowheads="1"/>
          </p:cNvSpPr>
          <p:nvPr/>
        </p:nvSpPr>
        <p:spPr bwMode="auto">
          <a:xfrm>
            <a:off x="7523163" y="5140325"/>
            <a:ext cx="2589212" cy="636588"/>
          </a:xfrm>
          <a:prstGeom prst="wedgeRoundRectCallout">
            <a:avLst>
              <a:gd name="adj1" fmla="val -86176"/>
              <a:gd name="adj2" fmla="val -139028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itchFamily="34" charset="0"/>
              </a:rPr>
              <a:t>brown eyes</a:t>
            </a:r>
          </a:p>
        </p:txBody>
      </p:sp>
      <p:pic>
        <p:nvPicPr>
          <p:cNvPr id="2" name="TA7 RIGHT ON - CD1 - TRACK 03">
            <a:hlinkClick r:id="" action="ppaction://media"/>
            <a:extLst>
              <a:ext uri="{FF2B5EF4-FFF2-40B4-BE49-F238E27FC236}">
                <a16:creationId xmlns:a16="http://schemas.microsoft.com/office/drawing/2014/main" id="{74EFE224-78BC-4715-A1A3-0D6FE475E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3462" y="459837"/>
            <a:ext cx="491455" cy="49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50" grpId="0" animBg="1"/>
      <p:bldP spid="48151" grpId="0"/>
      <p:bldP spid="48152" grpId="0"/>
      <p:bldP spid="48153" grpId="0"/>
      <p:bldP spid="48155" grpId="0" animBg="1"/>
      <p:bldP spid="481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233613" y="473075"/>
            <a:ext cx="7994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Calibri" pitchFamily="34" charset="0"/>
              </a:rPr>
              <a:t>Listen again and choose the correct options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62000" y="2051050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95313" y="1897063"/>
            <a:ext cx="7939087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dirty="0">
                <a:latin typeface="Calibri" pitchFamily="34" charset="0"/>
              </a:rPr>
              <a:t> Bob is Tim’s _________.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 	A. best friend	B. brother		C. cousin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2. Bob is _________.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	A. short		B. chubby		C. slim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3"/>
            </a:pPr>
            <a:r>
              <a:rPr lang="en-US" sz="3200" b="1" dirty="0">
                <a:latin typeface="Calibri" pitchFamily="34" charset="0"/>
              </a:rPr>
              <a:t> His hair is __________.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	A. short		B. long		C. straight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476250"/>
            <a:ext cx="1708150" cy="366713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300288" y="1144588"/>
            <a:ext cx="74390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listen again and check your answers.</a:t>
            </a:r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874713" y="2619375"/>
            <a:ext cx="539750" cy="581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6011863" y="4100513"/>
            <a:ext cx="539750" cy="581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3244850" y="5570538"/>
            <a:ext cx="539750" cy="581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8026400" y="2605088"/>
            <a:ext cx="4060825" cy="3530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latin typeface="Calibri" pitchFamily="34" charset="0"/>
              </a:rPr>
              <a:t>Audio script</a:t>
            </a:r>
          </a:p>
          <a:p>
            <a:pPr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This is my best friend, Bob. He’s eighteen. He’s young, slim and of medium height. He’s got long wavy black hair and brown eyes.</a:t>
            </a: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9739313" y="3718984"/>
            <a:ext cx="161448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9238192" y="4681538"/>
            <a:ext cx="63394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8131175" y="5611813"/>
            <a:ext cx="596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" name="TA7 RIGHT ON - CD1 - TRACK 03">
            <a:hlinkClick r:id="" action="ppaction://media"/>
            <a:extLst>
              <a:ext uri="{FF2B5EF4-FFF2-40B4-BE49-F238E27FC236}">
                <a16:creationId xmlns:a16="http://schemas.microsoft.com/office/drawing/2014/main" id="{29FA6EDE-D8F1-4279-B22B-D44315FE1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9985" y="553366"/>
            <a:ext cx="418855" cy="418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161" grpId="0" animBg="1"/>
      <p:bldP spid="49162" grpId="0" animBg="1"/>
      <p:bldP spid="49163" grpId="0" animBg="1"/>
      <p:bldP spid="49164" grpId="0" animBg="1"/>
      <p:bldP spid="49165" grpId="0" animBg="1"/>
      <p:bldP spid="49166" grpId="0" animBg="1"/>
      <p:bldP spid="49167" grpId="0" animBg="1"/>
      <p:bldP spid="491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8619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91794" y="26257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94969" y="453231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07669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85444" y="3589338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10844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248" y="522138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14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5100" y="468313"/>
            <a:ext cx="2535238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Post-listening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922588" y="401638"/>
            <a:ext cx="89757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Choose a person in the picture and describe him/her. Make three mistakes. Your partner corrects them.</a:t>
            </a:r>
            <a:endParaRPr lang="en-US" sz="3200">
              <a:latin typeface="Calibri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8350" y="1677988"/>
            <a:ext cx="171926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992438" y="2255838"/>
            <a:ext cx="821531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A: Chris is tall and thin with short curly fair hair. He’s wearing a T-shirt and jeans.</a:t>
            </a:r>
            <a:br>
              <a:rPr lang="en-US" sz="3200">
                <a:solidFill>
                  <a:schemeClr val="hlink"/>
                </a:solidFill>
                <a:latin typeface="Calibri" pitchFamily="34" charset="0"/>
              </a:rPr>
            </a:br>
            <a:endParaRPr lang="en-US" sz="320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B: Chris is short and thin with short straight fair hair. He’s wearing a T-shirt and shorts.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" y="2357438"/>
            <a:ext cx="23145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806950" y="2728913"/>
            <a:ext cx="4016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8728075" y="2728913"/>
            <a:ext cx="65087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7522105" y="3227388"/>
            <a:ext cx="735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806950" y="4197350"/>
            <a:ext cx="789517" cy="142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9071504" y="4197350"/>
            <a:ext cx="11080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8257117" y="4683125"/>
            <a:ext cx="9826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727075" y="1838325"/>
            <a:ext cx="10814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i="1">
                <a:solidFill>
                  <a:schemeClr val="hlink"/>
                </a:solidFill>
                <a:latin typeface="Calibri" pitchFamily="34" charset="0"/>
              </a:rPr>
              <a:t>Work in pairs. Describe a person in the classroom. Your partner will guess who he/she is.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797" y="373194"/>
            <a:ext cx="8963696" cy="61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600" i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Appearance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endParaRPr lang="en-US" sz="3600" i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Sentences to describe people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(pages 10, 62)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14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(pages 2,3)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43010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vocabulary for and talk about appearance.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describe people.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listening for details.</a:t>
            </a:r>
            <a:endParaRPr lang="en-US" i="1" dirty="0"/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312" y="454445"/>
            <a:ext cx="8770513" cy="58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2466975" y="595313"/>
            <a:ext cx="7564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Who is this?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0" y="1497013"/>
            <a:ext cx="525145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This is a cartoon character.</a:t>
            </a:r>
          </a:p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He’s from Japan.</a:t>
            </a:r>
          </a:p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He’s short and chubby.</a:t>
            </a:r>
          </a:p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He is blue.</a:t>
            </a:r>
          </a:p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alibri" pitchFamily="34" charset="0"/>
              </a:rPr>
              <a:t>He’s from the future.</a:t>
            </a:r>
          </a:p>
        </p:txBody>
      </p:sp>
      <p:sp>
        <p:nvSpPr>
          <p:cNvPr id="11267" name="AutoShape 6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8" name="AutoShape 8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AutoShape 10" descr="Top 10 nhân vật trong phim hoạt hình Doraemon gắn với tuổi thơ dữ dội của  nhiều ngư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36" name="Picture 12" descr="Hoạt Hình Doraemon Lồng Tiếng Trọn Bộ Hay Nhất | POPS Ki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9013" y="1201738"/>
            <a:ext cx="315595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7399338" y="5002213"/>
            <a:ext cx="2882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Doraemon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0391775" y="5749925"/>
            <a:ext cx="161925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6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1300" y="631825"/>
            <a:ext cx="3255963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4122738" y="611188"/>
            <a:ext cx="3232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rgbClr val="009900"/>
                </a:solidFill>
              </a:rPr>
              <a:t>Appearance </a:t>
            </a:r>
            <a:endParaRPr lang="en-US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821113" y="3740150"/>
            <a:ext cx="40433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168275" y="314395"/>
            <a:ext cx="38038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</a:rPr>
              <a:t>1</a:t>
            </a:r>
            <a:r>
              <a:rPr lang="en-US" b="1" dirty="0"/>
              <a:t>   </a:t>
            </a:r>
            <a:r>
              <a:rPr lang="en-US" sz="3200" b="1" dirty="0">
                <a:latin typeface="Calibri" pitchFamily="34" charset="0"/>
              </a:rPr>
              <a:t>Listen and repeat.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8275" y="984250"/>
            <a:ext cx="9117013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A7 RIGHT ON - CD1 - TRACK 02">
            <a:hlinkClick r:id="" action="ppaction://media"/>
            <a:extLst>
              <a:ext uri="{FF2B5EF4-FFF2-40B4-BE49-F238E27FC236}">
                <a16:creationId xmlns:a16="http://schemas.microsoft.com/office/drawing/2014/main" id="{35598ECC-B0FB-49BA-A41F-63905E060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781" y="524211"/>
            <a:ext cx="460039" cy="460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9169</TotalTime>
  <Words>613</Words>
  <Application>Microsoft Office PowerPoint</Application>
  <PresentationFormat>Widescreen</PresentationFormat>
  <Paragraphs>100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176</cp:revision>
  <dcterms:created xsi:type="dcterms:W3CDTF">2020-12-08T03:17:05Z</dcterms:created>
  <dcterms:modified xsi:type="dcterms:W3CDTF">2022-12-17T16:30:18Z</dcterms:modified>
</cp:coreProperties>
</file>