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0"/>
    <p:sldId id="257" r:id="rId31"/>
    <p:sldId id="258" r:id="rId32"/>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VN-Anastasia" charset="1" panose="020B0606040200020203"/>
      <p:regular r:id="rId10"/>
    </p:embeddedFont>
    <p:embeddedFont>
      <p:font typeface="SVN-Cookie" charset="1" panose="020B0606040200020203"/>
      <p:regular r:id="rId11"/>
    </p:embeddedFont>
    <p:embeddedFont>
      <p:font typeface="Canva Sans" charset="1" panose="020B0503030501040103"/>
      <p:regular r:id="rId12"/>
    </p:embeddedFont>
    <p:embeddedFont>
      <p:font typeface="Canva Sans Bold" charset="1" panose="020B0803030501040103"/>
      <p:regular r:id="rId13"/>
    </p:embeddedFont>
    <p:embeddedFont>
      <p:font typeface="Canva Sans Italics" charset="1" panose="020B0503030501040103"/>
      <p:regular r:id="rId14"/>
    </p:embeddedFont>
    <p:embeddedFont>
      <p:font typeface="Canva Sans Bold Italics" charset="1" panose="020B0803030501040103"/>
      <p:regular r:id="rId15"/>
    </p:embeddedFont>
    <p:embeddedFont>
      <p:font typeface="Arima Madurai" charset="1" panose="00000500000000000000"/>
      <p:regular r:id="rId16"/>
    </p:embeddedFont>
    <p:embeddedFont>
      <p:font typeface="Arima Madurai Bold" charset="1" panose="00000800000000000000"/>
      <p:regular r:id="rId17"/>
    </p:embeddedFont>
    <p:embeddedFont>
      <p:font typeface="Arima Madurai Italics" charset="1" panose="00000500000000000000"/>
      <p:regular r:id="rId18"/>
    </p:embeddedFont>
    <p:embeddedFont>
      <p:font typeface="Arima Madurai Bold Italics" charset="1" panose="00000800000000000000"/>
      <p:regular r:id="rId19"/>
    </p:embeddedFont>
    <p:embeddedFont>
      <p:font typeface="Arima Madurai Thin" charset="1" panose="00000300000000000000"/>
      <p:regular r:id="rId20"/>
    </p:embeddedFont>
    <p:embeddedFont>
      <p:font typeface="Arima Madurai Extra-Light" charset="1" panose="00000300000000000000"/>
      <p:regular r:id="rId21"/>
    </p:embeddedFont>
    <p:embeddedFont>
      <p:font typeface="Arima Madurai Light" charset="1" panose="00000400000000000000"/>
      <p:regular r:id="rId22"/>
    </p:embeddedFont>
    <p:embeddedFont>
      <p:font typeface="Arima Madurai Light Italics" charset="1" panose="00000400000000000000"/>
      <p:regular r:id="rId23"/>
    </p:embeddedFont>
    <p:embeddedFont>
      <p:font typeface="Arima Madurai Medium" charset="1" panose="00000600000000000000"/>
      <p:regular r:id="rId24"/>
    </p:embeddedFont>
    <p:embeddedFont>
      <p:font typeface="Arima Madurai Medium Italics" charset="1" panose="00000600000000000000"/>
      <p:regular r:id="rId25"/>
    </p:embeddedFont>
    <p:embeddedFont>
      <p:font typeface="Arima Madurai Ultra-Bold" charset="1" panose="00000900000000000000"/>
      <p:regular r:id="rId26"/>
    </p:embeddedFont>
    <p:embeddedFont>
      <p:font typeface="Arima Madurai Ultra-Bold Italics" charset="1" panose="00000900000000000000"/>
      <p:regular r:id="rId27"/>
    </p:embeddedFont>
    <p:embeddedFont>
      <p:font typeface="Arima Madurai Heavy" charset="1" panose="00000A00000000000000"/>
      <p:regular r:id="rId28"/>
    </p:embeddedFont>
    <p:embeddedFont>
      <p:font typeface="Arima Madurai Heavy Italics" charset="1" panose="00000A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slides/slide1.xml" Type="http://schemas.openxmlformats.org/officeDocument/2006/relationships/slide"/><Relationship Id="rId31" Target="slides/slide2.xml" Type="http://schemas.openxmlformats.org/officeDocument/2006/relationships/slide"/><Relationship Id="rId32" Target="slides/slide3.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EDA1"/>
        </a:solidFill>
      </p:bgPr>
    </p:bg>
    <p:spTree>
      <p:nvGrpSpPr>
        <p:cNvPr id="1" name=""/>
        <p:cNvGrpSpPr/>
        <p:nvPr/>
      </p:nvGrpSpPr>
      <p:grpSpPr>
        <a:xfrm>
          <a:off x="0" y="0"/>
          <a:ext cx="0" cy="0"/>
          <a:chOff x="0" y="0"/>
          <a:chExt cx="0" cy="0"/>
        </a:xfrm>
      </p:grpSpPr>
      <p:grpSp>
        <p:nvGrpSpPr>
          <p:cNvPr name="Group 2" id="2"/>
          <p:cNvGrpSpPr/>
          <p:nvPr/>
        </p:nvGrpSpPr>
        <p:grpSpPr>
          <a:xfrm rot="0">
            <a:off x="-198733" y="-241870"/>
            <a:ext cx="7754947" cy="11095192"/>
            <a:chOff x="0" y="0"/>
            <a:chExt cx="2779198" cy="3976266"/>
          </a:xfrm>
        </p:grpSpPr>
        <p:sp>
          <p:nvSpPr>
            <p:cNvPr name="Freeform 3" id="3"/>
            <p:cNvSpPr/>
            <p:nvPr/>
          </p:nvSpPr>
          <p:spPr>
            <a:xfrm flipH="false" flipV="false" rot="0">
              <a:off x="0" y="0"/>
              <a:ext cx="2779198" cy="3976267"/>
            </a:xfrm>
            <a:custGeom>
              <a:avLst/>
              <a:gdLst/>
              <a:ahLst/>
              <a:cxnLst/>
              <a:rect r="r" b="b" t="t" l="l"/>
              <a:pathLst>
                <a:path h="3976267" w="2779198">
                  <a:moveTo>
                    <a:pt x="9983" y="0"/>
                  </a:moveTo>
                  <a:lnTo>
                    <a:pt x="2769215" y="0"/>
                  </a:lnTo>
                  <a:cubicBezTo>
                    <a:pt x="2771863" y="0"/>
                    <a:pt x="2774402" y="1052"/>
                    <a:pt x="2776274" y="2924"/>
                  </a:cubicBezTo>
                  <a:cubicBezTo>
                    <a:pt x="2778146" y="4796"/>
                    <a:pt x="2779198" y="7335"/>
                    <a:pt x="2779198" y="9983"/>
                  </a:cubicBezTo>
                  <a:lnTo>
                    <a:pt x="2779198" y="3966283"/>
                  </a:lnTo>
                  <a:cubicBezTo>
                    <a:pt x="2779198" y="3968931"/>
                    <a:pt x="2778146" y="3971470"/>
                    <a:pt x="2776274" y="3973343"/>
                  </a:cubicBezTo>
                  <a:cubicBezTo>
                    <a:pt x="2774402" y="3975215"/>
                    <a:pt x="2771863" y="3976267"/>
                    <a:pt x="2769215" y="3976267"/>
                  </a:cubicBezTo>
                  <a:lnTo>
                    <a:pt x="9983" y="3976267"/>
                  </a:lnTo>
                  <a:cubicBezTo>
                    <a:pt x="7335" y="3976267"/>
                    <a:pt x="4796" y="3975215"/>
                    <a:pt x="2924" y="3973343"/>
                  </a:cubicBezTo>
                  <a:cubicBezTo>
                    <a:pt x="1052" y="3971470"/>
                    <a:pt x="0" y="3968931"/>
                    <a:pt x="0" y="3966283"/>
                  </a:cubicBezTo>
                  <a:lnTo>
                    <a:pt x="0" y="9983"/>
                  </a:lnTo>
                  <a:cubicBezTo>
                    <a:pt x="0" y="7335"/>
                    <a:pt x="1052" y="4796"/>
                    <a:pt x="2924" y="2924"/>
                  </a:cubicBezTo>
                  <a:cubicBezTo>
                    <a:pt x="4796" y="1052"/>
                    <a:pt x="7335" y="0"/>
                    <a:pt x="9983" y="0"/>
                  </a:cubicBezTo>
                  <a:close/>
                </a:path>
              </a:pathLst>
            </a:custGeom>
            <a:solidFill>
              <a:srgbClr val="FFFFDA"/>
            </a:solidFill>
            <a:ln w="19050" cap="sq">
              <a:solidFill>
                <a:srgbClr val="FFFFDA"/>
              </a:solidFill>
              <a:prstDash val="solid"/>
              <a:miter/>
            </a:ln>
          </p:spPr>
        </p:sp>
        <p:sp>
          <p:nvSpPr>
            <p:cNvPr name="TextBox 4" id="4"/>
            <p:cNvSpPr txBox="true"/>
            <p:nvPr/>
          </p:nvSpPr>
          <p:spPr>
            <a:xfrm>
              <a:off x="0" y="-47625"/>
              <a:ext cx="2779198" cy="4023891"/>
            </a:xfrm>
            <a:prstGeom prst="rect">
              <a:avLst/>
            </a:prstGeom>
          </p:spPr>
          <p:txBody>
            <a:bodyPr anchor="ctr" rtlCol="false" tIns="50800" lIns="50800" bIns="50800" rIns="50800"/>
            <a:lstStyle/>
            <a:p>
              <a:pPr algn="ctr">
                <a:lnSpc>
                  <a:spcPts val="1960"/>
                </a:lnSpc>
                <a:spcBef>
                  <a:spcPct val="0"/>
                </a:spcBef>
              </a:pPr>
            </a:p>
          </p:txBody>
        </p:sp>
      </p:grpSp>
      <p:grpSp>
        <p:nvGrpSpPr>
          <p:cNvPr name="Group 5" id="5"/>
          <p:cNvGrpSpPr/>
          <p:nvPr/>
        </p:nvGrpSpPr>
        <p:grpSpPr>
          <a:xfrm rot="0">
            <a:off x="222216" y="1448962"/>
            <a:ext cx="7076383" cy="9020380"/>
            <a:chOff x="0" y="0"/>
            <a:chExt cx="2536016" cy="3232701"/>
          </a:xfrm>
        </p:grpSpPr>
        <p:sp>
          <p:nvSpPr>
            <p:cNvPr name="Freeform 6" id="6"/>
            <p:cNvSpPr/>
            <p:nvPr/>
          </p:nvSpPr>
          <p:spPr>
            <a:xfrm flipH="false" flipV="false" rot="0">
              <a:off x="0" y="0"/>
              <a:ext cx="2536016" cy="3232701"/>
            </a:xfrm>
            <a:custGeom>
              <a:avLst/>
              <a:gdLst/>
              <a:ahLst/>
              <a:cxnLst/>
              <a:rect r="r" b="b" t="t" l="l"/>
              <a:pathLst>
                <a:path h="3232701" w="2536016">
                  <a:moveTo>
                    <a:pt x="10941" y="0"/>
                  </a:moveTo>
                  <a:lnTo>
                    <a:pt x="2525076" y="0"/>
                  </a:lnTo>
                  <a:cubicBezTo>
                    <a:pt x="2527977" y="0"/>
                    <a:pt x="2530760" y="1153"/>
                    <a:pt x="2532811" y="3204"/>
                  </a:cubicBezTo>
                  <a:cubicBezTo>
                    <a:pt x="2534863" y="5256"/>
                    <a:pt x="2536016" y="8039"/>
                    <a:pt x="2536016" y="10941"/>
                  </a:cubicBezTo>
                  <a:lnTo>
                    <a:pt x="2536016" y="3221760"/>
                  </a:lnTo>
                  <a:cubicBezTo>
                    <a:pt x="2536016" y="3224662"/>
                    <a:pt x="2534863" y="3227444"/>
                    <a:pt x="2532811" y="3229496"/>
                  </a:cubicBezTo>
                  <a:cubicBezTo>
                    <a:pt x="2530760" y="3231548"/>
                    <a:pt x="2527977" y="3232701"/>
                    <a:pt x="2525076" y="3232701"/>
                  </a:cubicBezTo>
                  <a:lnTo>
                    <a:pt x="10941" y="3232701"/>
                  </a:lnTo>
                  <a:cubicBezTo>
                    <a:pt x="8039" y="3232701"/>
                    <a:pt x="5256" y="3231548"/>
                    <a:pt x="3204" y="3229496"/>
                  </a:cubicBezTo>
                  <a:cubicBezTo>
                    <a:pt x="1153" y="3227444"/>
                    <a:pt x="0" y="3224662"/>
                    <a:pt x="0" y="3221760"/>
                  </a:cubicBezTo>
                  <a:lnTo>
                    <a:pt x="0" y="10941"/>
                  </a:lnTo>
                  <a:cubicBezTo>
                    <a:pt x="0" y="8039"/>
                    <a:pt x="1153" y="5256"/>
                    <a:pt x="3204" y="3204"/>
                  </a:cubicBezTo>
                  <a:cubicBezTo>
                    <a:pt x="5256" y="1153"/>
                    <a:pt x="8039" y="0"/>
                    <a:pt x="10941" y="0"/>
                  </a:cubicBezTo>
                  <a:close/>
                </a:path>
              </a:pathLst>
            </a:custGeom>
            <a:solidFill>
              <a:srgbClr val="FFFFFF"/>
            </a:solidFill>
            <a:ln w="19050" cap="sq">
              <a:solidFill>
                <a:srgbClr val="EE9621"/>
              </a:solidFill>
              <a:prstDash val="solid"/>
              <a:miter/>
            </a:ln>
          </p:spPr>
        </p:sp>
        <p:sp>
          <p:nvSpPr>
            <p:cNvPr name="TextBox 7" id="7"/>
            <p:cNvSpPr txBox="true"/>
            <p:nvPr/>
          </p:nvSpPr>
          <p:spPr>
            <a:xfrm>
              <a:off x="0" y="-47625"/>
              <a:ext cx="2536016" cy="3280326"/>
            </a:xfrm>
            <a:prstGeom prst="rect">
              <a:avLst/>
            </a:prstGeom>
          </p:spPr>
          <p:txBody>
            <a:bodyPr anchor="ctr" rtlCol="false" tIns="50800" lIns="50800" bIns="50800" rIns="50800"/>
            <a:lstStyle/>
            <a:p>
              <a:pPr algn="ctr">
                <a:lnSpc>
                  <a:spcPts val="1960"/>
                </a:lnSpc>
                <a:spcBef>
                  <a:spcPct val="0"/>
                </a:spcBef>
              </a:pPr>
            </a:p>
          </p:txBody>
        </p:sp>
      </p:grpSp>
      <p:sp>
        <p:nvSpPr>
          <p:cNvPr name="Freeform 8" id="8"/>
          <p:cNvSpPr/>
          <p:nvPr/>
        </p:nvSpPr>
        <p:spPr>
          <a:xfrm flipH="false" flipV="false" rot="0">
            <a:off x="2176277" y="270863"/>
            <a:ext cx="1332817" cy="516164"/>
          </a:xfrm>
          <a:custGeom>
            <a:avLst/>
            <a:gdLst/>
            <a:ahLst/>
            <a:cxnLst/>
            <a:rect r="r" b="b" t="t" l="l"/>
            <a:pathLst>
              <a:path h="516164" w="1332817">
                <a:moveTo>
                  <a:pt x="0" y="0"/>
                </a:moveTo>
                <a:lnTo>
                  <a:pt x="1332817" y="0"/>
                </a:lnTo>
                <a:lnTo>
                  <a:pt x="1332817" y="516163"/>
                </a:lnTo>
                <a:lnTo>
                  <a:pt x="0" y="5161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4595128" y="136560"/>
            <a:ext cx="1332817" cy="516164"/>
          </a:xfrm>
          <a:custGeom>
            <a:avLst/>
            <a:gdLst/>
            <a:ahLst/>
            <a:cxnLst/>
            <a:rect r="r" b="b" t="t" l="l"/>
            <a:pathLst>
              <a:path h="516164" w="1332817">
                <a:moveTo>
                  <a:pt x="0" y="0"/>
                </a:moveTo>
                <a:lnTo>
                  <a:pt x="1332817" y="0"/>
                </a:lnTo>
                <a:lnTo>
                  <a:pt x="1332817" y="516164"/>
                </a:lnTo>
                <a:lnTo>
                  <a:pt x="0" y="5161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507686" y="107985"/>
            <a:ext cx="6587760" cy="264160"/>
          </a:xfrm>
          <a:prstGeom prst="rect">
            <a:avLst/>
          </a:prstGeom>
        </p:spPr>
        <p:txBody>
          <a:bodyPr anchor="t" rtlCol="false" tIns="0" lIns="0" bIns="0" rIns="0">
            <a:spAutoFit/>
          </a:bodyPr>
          <a:lstStyle/>
          <a:p>
            <a:pPr>
              <a:lnSpc>
                <a:spcPts val="2240"/>
              </a:lnSpc>
              <a:spcBef>
                <a:spcPct val="0"/>
              </a:spcBef>
            </a:pPr>
            <a:r>
              <a:rPr lang="en-US" sz="1600">
                <a:solidFill>
                  <a:srgbClr val="3B3633"/>
                </a:solidFill>
                <a:latin typeface="SVN-Cookie"/>
              </a:rPr>
              <a:t>Học sinh:..................................................................................................................Lớp......................................</a:t>
            </a:r>
          </a:p>
        </p:txBody>
      </p:sp>
      <p:sp>
        <p:nvSpPr>
          <p:cNvPr name="Freeform 11" id="11"/>
          <p:cNvSpPr/>
          <p:nvPr/>
        </p:nvSpPr>
        <p:spPr>
          <a:xfrm flipH="false" flipV="false" rot="0">
            <a:off x="6868971" y="702"/>
            <a:ext cx="687243" cy="652021"/>
          </a:xfrm>
          <a:custGeom>
            <a:avLst/>
            <a:gdLst/>
            <a:ahLst/>
            <a:cxnLst/>
            <a:rect r="r" b="b" t="t" l="l"/>
            <a:pathLst>
              <a:path h="652021" w="687243">
                <a:moveTo>
                  <a:pt x="0" y="0"/>
                </a:moveTo>
                <a:lnTo>
                  <a:pt x="687243" y="0"/>
                </a:lnTo>
                <a:lnTo>
                  <a:pt x="687243" y="652022"/>
                </a:lnTo>
                <a:lnTo>
                  <a:pt x="0" y="652022"/>
                </a:lnTo>
                <a:lnTo>
                  <a:pt x="0" y="0"/>
                </a:lnTo>
                <a:close/>
              </a:path>
            </a:pathLst>
          </a:custGeom>
          <a:blipFill>
            <a:blip r:embed="rId4"/>
            <a:stretch>
              <a:fillRect l="0" t="0" r="0" b="0"/>
            </a:stretch>
          </a:blipFill>
        </p:spPr>
      </p:sp>
      <p:sp>
        <p:nvSpPr>
          <p:cNvPr name="TextBox 12" id="12"/>
          <p:cNvSpPr txBox="true"/>
          <p:nvPr/>
        </p:nvSpPr>
        <p:spPr>
          <a:xfrm rot="0">
            <a:off x="281212" y="1550347"/>
            <a:ext cx="6931381" cy="8802371"/>
          </a:xfrm>
          <a:prstGeom prst="rect">
            <a:avLst/>
          </a:prstGeom>
        </p:spPr>
        <p:txBody>
          <a:bodyPr anchor="t" rtlCol="false" tIns="0" lIns="0" bIns="0" rIns="0">
            <a:spAutoFit/>
          </a:bodyPr>
          <a:lstStyle/>
          <a:p>
            <a:pPr algn="just">
              <a:lnSpc>
                <a:spcPts val="1040"/>
              </a:lnSpc>
            </a:pPr>
            <a:r>
              <a:rPr lang="en-US" sz="1000" spc="-15">
                <a:solidFill>
                  <a:srgbClr val="000000"/>
                </a:solidFill>
                <a:latin typeface="Arima Madurai Bold"/>
              </a:rPr>
              <a:t>          Quân các đạo đã về hội sư đông đủ tại Vạn Kiếp, đất dụng võ có cái thế rồng cuốn hổ chầu. Trên bến Lục Đầu Giang, các chiến thuyền từ khắp các ngả ngược xuôi kéo về đậu san sát. </a:t>
            </a:r>
            <a:r>
              <a:rPr lang="en-US" sz="1000" spc="-15">
                <a:solidFill>
                  <a:srgbClr val="000000"/>
                </a:solidFill>
                <a:latin typeface="Arima Madurai Bold"/>
              </a:rPr>
              <a:t>Trại của Hoài Văn Hầu Trần Quốc Toản dựng trên một đỉnh đồi. Lá cờ PHÁ CƯỜNG ĐỊCH BẢO HOÀNG ÂN vươn cao, cùng đua vẫy với hàng trăm lá cờ của các vương hầu khác. Hoài Văn tự hào lắm. Hoài Văn tự hào là tuy quân mình chỉ vẻn vẹn có sáu trăm, lại mới xuất đầu lộ diện, nhưng các vương hầu có dưới trướng hàng vạn tinh binh đều không có thái độ xem thường mình. Sung sướng nhất cho Hoài Văn là được Hưng Đạo Vương khen ngợi. Khi Hoài Văn đem dâng những khí giới và quần áo cướp được của giặc Nguyên, Tiết chế rất mừng và nói:</a:t>
            </a:r>
          </a:p>
          <a:p>
            <a:pPr algn="just">
              <a:lnSpc>
                <a:spcPts val="1040"/>
              </a:lnSpc>
            </a:pPr>
            <a:r>
              <a:rPr lang="en-US" sz="1000" spc="-15">
                <a:solidFill>
                  <a:srgbClr val="000000"/>
                </a:solidFill>
                <a:latin typeface="Arima Madurai Bold"/>
              </a:rPr>
              <a:t> – Tốt lắm. Những cái này rồi ra được việc lắm đây. – Và Hưng Đạo Vương truyền cất kĩ vào kho đợi ngày dùng đến.</a:t>
            </a:r>
          </a:p>
          <a:p>
            <a:pPr algn="just">
              <a:lnSpc>
                <a:spcPts val="1040"/>
              </a:lnSpc>
            </a:pPr>
            <a:r>
              <a:rPr lang="en-US" sz="1000" spc="-15">
                <a:solidFill>
                  <a:srgbClr val="000000"/>
                </a:solidFill>
                <a:latin typeface="Arima Madurai Bold"/>
              </a:rPr>
              <a:t>          Nhưng thế nước ngày một nguy nan. Quân Thoát Hoan chiếm xong Lạng Giang tràn xuống Chi Lăng, vượt qua Quỷ Môn Quan hiểm yếu, phút chốc đã đóng khắp vùng Võ Ninh. Không biết mẹ già nay lưu lạc ở đâu. Lòng Hoài Văn nóng như lửa cháy. Và sáu trăm gã hào kiệt nghe tin quê hương bị tàn phá đều đứng ngồi không yên. Khắp vùng Võ Ninh bị giặc phá tan tành. Người lớn bị phanh thây moi ruột, trẻ con bị vứt vào vạc dầu, bị xiên trên đầu mũi giáo. Chao ôi! Sáu trăm chiến sĩ chỉ mong có đôi cánh bay ngay về quê hương để cứu mọi người ra khỏi vòng nước lửa!</a:t>
            </a:r>
          </a:p>
          <a:p>
            <a:pPr algn="just">
              <a:lnSpc>
                <a:spcPts val="1040"/>
              </a:lnSpc>
            </a:pPr>
            <a:r>
              <a:rPr lang="en-US" sz="1000" spc="-15">
                <a:solidFill>
                  <a:srgbClr val="000000"/>
                </a:solidFill>
                <a:latin typeface="Arima Madurai Bold"/>
              </a:rPr>
              <a:t>          Một buổi tối, họ ngồi trong trại, lắng nghe Hoài Văn đọc lời hịch của Quốc công Tiết chế. Lòng họ như lửa cháy đổ thêm dầu. Họ ngốn từng câu, từng chữ. Từng lời in vào trí óc, khắc vào xương tuỷ.</a:t>
            </a:r>
          </a:p>
          <a:p>
            <a:pPr algn="just">
              <a:lnSpc>
                <a:spcPts val="1040"/>
              </a:lnSpc>
            </a:pPr>
            <a:r>
              <a:rPr lang="en-US" sz="1000" spc="-15">
                <a:solidFill>
                  <a:srgbClr val="000000"/>
                </a:solidFill>
                <a:latin typeface="Arima Madurai Bold"/>
              </a:rPr>
              <a:t>        Họ mím môi, nắm chặt bàn tay. Lời hịch khi phẫn nộ, khi thiết tha, khi khuyên khi dạy dỗ, khi hùng hồn khẳng khái, khi thét vang như sóng vỗ gió gào: “Ta với các ngươi, sinh ra trong buổi nhiễu nhương, trưởng thành trong những ngày đau khổ. Nay trông thấy sứ giặc đi rầm rập ngoài đường, uốn lưỡi cú vọ mà sỉ mắng triều đình, đem cái thân chó dê mà khinh nhờn tể tướng, dựa vào Hốt Tất Liệt để đòi ngọc lụa, mượn thế Trấn Nam Vương mà bắt nộp bạc vàng. Của kho có hạn, lòng tham khôn cùng. Không khác gì ném thịt cho hổ đói, làm thế nào mà thoát được tai vạ về sau! Ta nay ngày thì quên ăn, đêm thì quên ngủ, nước mắt đầm đìa, ruột đau như cắt, lúc nào cũng bực tức rằng chưa sao sả thịt lột da chúng được... Bởi vì sao? Bởi vì giặc Nguyên với ta là cái thù không đội trời chung. Nếu các ngươi cứ lơ là không nghĩ đến việc rửa nhục cho nước, lại không luyện tập quân lính, như thế là quay giáo xin hàng, tay không chịu chết, thì còn mặt mũi nào mà đứng ở trong vòng trời che đất chở này được?...” Lời hịch lúc nào cũng văng vẳng bên tai họ, làm cho họ rạo rực, sôi nổi. Đêm đã khuya, họ vẫn không sao ngủ được. Họ trằn trọc trở mình luôn. Rồi một người nhỏm dậy, đem gươm của mình ra mài. Người khác cũng nhỏm dậy, say sưa luyện tập. Rồi kẻ múa kiếm, kẻ múa côn. Trại của Hoài Văn ầm ầm, nhộn nhịp. Tưởng như các chiến sĩ đang chuẩn bị lên đường đi đánh trận.</a:t>
            </a:r>
          </a:p>
          <a:p>
            <a:pPr algn="just">
              <a:lnSpc>
                <a:spcPts val="1040"/>
              </a:lnSpc>
            </a:pPr>
            <a:r>
              <a:rPr lang="en-US" sz="1000" spc="-15">
                <a:solidFill>
                  <a:srgbClr val="000000"/>
                </a:solidFill>
                <a:latin typeface="Arima Madurai Bold"/>
              </a:rPr>
              <a:t> Hoài Văn và người tướng già ngồi nghiên cứu cuốn Binh thư yếu lược của Hưng Đạo Vương mà họ nhận được cùng một lúc với tờ hịch. Đã ba lần, lính hầu rót đầy dầu vào đĩa đèn. Đã ba lần đĩa dầu cạn. Nhưng hai người vẫn cặm cụi đọc những lời vàng ngọc trong cuốn binh thư mới. Họ mê đi vì vỡ thêm ra biết bao nhiêu điều mới lạ trong phép dùng binh.</a:t>
            </a:r>
          </a:p>
          <a:p>
            <a:pPr algn="just">
              <a:lnSpc>
                <a:spcPts val="1040"/>
              </a:lnSpc>
            </a:pPr>
            <a:r>
              <a:rPr lang="en-US" sz="1000" spc="-15">
                <a:solidFill>
                  <a:srgbClr val="000000"/>
                </a:solidFill>
                <a:latin typeface="Arima Madurai Bold"/>
              </a:rPr>
              <a:t>         Trống đã điểm canh hai. Càng gần sáng, những tiếng mài gươm, múa giáo càng khua vang doanh trại. Nghe anh em rì rầm đọc lại những lời trong hịch: “Ta nay ngày thì quên ăn, đêm thì quên ngủ... Bởi vì sao? Bởi vì giặc Nguyên với ta là cái thù không đợi trời chung... Còn mặt mũi nào mà đứng ở trong vòng trời che đất chở này?... Mọi người phải có sức khoẻ như Bàng Mông, Hậu Nghệ... Những lời thống thiết ấy càng thấm sâu vào lòng Hoài Văn.</a:t>
            </a:r>
          </a:p>
          <a:p>
            <a:pPr algn="just">
              <a:lnSpc>
                <a:spcPts val="1040"/>
              </a:lnSpc>
            </a:pPr>
            <a:r>
              <a:rPr lang="en-US" sz="1000" spc="-15">
                <a:solidFill>
                  <a:srgbClr val="000000"/>
                </a:solidFill>
                <a:latin typeface="Arima Madurai Bold"/>
              </a:rPr>
              <a:t>         Đã mấy lần, Quốc Toản giục anh em đi ngủ để ngày mai học tập binh pháp mới, nhưng tiếng mài gươm cứ mỗi lúc một dồn dập thêm. Tiếng rì rầm đọc hịch vẫn khi trầm khi bổng. Hoài Văn và người tướng già gấp sách lại, xuống trại của anh em. Hoài Văn ngạc nhiên thấy chỗ nào cũng tấp nập lạ thường. Chỗ này đấu gươm, chỗ kia đánh vật, chỗ khác tập đâm, tập chém. Tốp này tập trong nhà. Tốp kia tập ngoài trời chẳng quản mưa phùn gió bấc. Hoài Văn hỏi sao không đi ngủ. Họ trả lời vì giận giặc, chân tay ngứa ngáy không thể ngồi yên.</a:t>
            </a:r>
          </a:p>
          <a:p>
            <a:pPr algn="just">
              <a:lnSpc>
                <a:spcPts val="1040"/>
              </a:lnSpc>
            </a:pPr>
            <a:r>
              <a:rPr lang="en-US" sz="1000" spc="-15">
                <a:solidFill>
                  <a:srgbClr val="000000"/>
                </a:solidFill>
                <a:latin typeface="Arima Madurai Bold"/>
              </a:rPr>
              <a:t> Trong một góc trại, dưới ánh sáng tù mù của ngọn đèn dầu lạc, có một đám anh em mình trần như nhộng. Hoài Văn lấy làm lạ, đi tới. Nhiều người ở ngoài cũng chạy vào và cởi phăng quần áo. Hoài Văn tưởng là họ sắp đánh vật. Nhưng khi tới gần thì không phải. Người ta chia ra nhiều tốp. Mỗi tốp mươi người, trong đó có một người xoa chàm và viết chữ vào những cánh tay đang chìa ra, và một người khác cầm một thứ dùi nhỏ như kim, châm mạnh vào cánh tay đã viết chữ. Người viết, người châm, người được châm đều say sưa quên cả sự đời. Hoài Văn ngây người đứng xem những cánh tay máu ứa ra, lẫn với màu chàm, màu mực.</a:t>
            </a:r>
          </a:p>
          <a:p>
            <a:pPr algn="just">
              <a:lnSpc>
                <a:spcPts val="1040"/>
              </a:lnSpc>
            </a:pPr>
            <a:r>
              <a:rPr lang="en-US" sz="1000" spc="-15">
                <a:solidFill>
                  <a:srgbClr val="000000"/>
                </a:solidFill>
                <a:latin typeface="Arima Madurai Bold"/>
              </a:rPr>
              <a:t>           Một gã vừa được châm xong, nghiến răng nói: “Thề không đội trời chung với giặc Thát!”</a:t>
            </a:r>
          </a:p>
          <a:p>
            <a:pPr algn="just">
              <a:lnSpc>
                <a:spcPts val="1040"/>
              </a:lnSpc>
            </a:pPr>
            <a:r>
              <a:rPr lang="en-US" sz="1000" spc="-15">
                <a:solidFill>
                  <a:srgbClr val="000000"/>
                </a:solidFill>
                <a:latin typeface="Arima Madurai Bold"/>
              </a:rPr>
              <a:t>        Hoài Văn ngắm nhìn kĩ cánh tay đỏ xám. Những đường ngang dọc hiện lên rõ mồn một hai chữ SÁT THÁT. Mắt Hoài Văn hoa lên. Hoài Văn nắm lấy cánh tay máu ấy. Người chiến sĩ quắc mắt một cách dữ tợn, thét bảo chàng:</a:t>
            </a:r>
          </a:p>
          <a:p>
            <a:pPr algn="just">
              <a:lnSpc>
                <a:spcPts val="1040"/>
              </a:lnSpc>
            </a:pPr>
            <a:r>
              <a:rPr lang="en-US" sz="1000" spc="-15">
                <a:solidFill>
                  <a:srgbClr val="000000"/>
                </a:solidFill>
                <a:latin typeface="Arima Madurai Bold"/>
              </a:rPr>
              <a:t> – Cởi áo ra! Thù này phải khắc vào xương tuỷ. Sợ giặc hay sao mà không dám thích hai chữ này?</a:t>
            </a:r>
          </a:p>
          <a:p>
            <a:pPr algn="just">
              <a:lnSpc>
                <a:spcPts val="1040"/>
              </a:lnSpc>
            </a:pPr>
            <a:r>
              <a:rPr lang="en-US" sz="1000" spc="-15">
                <a:solidFill>
                  <a:srgbClr val="000000"/>
                </a:solidFill>
                <a:latin typeface="Arima Madurai Bold"/>
              </a:rPr>
              <a:t> Nói xong anh ta mới nhận ra Hoài Văn. Nhiều cái dùi ngừng châm, mũi dùi đỏ như nung lửa. Máu trong người Hoài Văn chạy rần rật, khắp thân thể bị kích thích một cách nhức nhói. Hoài Văn hỏi:</a:t>
            </a:r>
          </a:p>
          <a:p>
            <a:pPr algn="just">
              <a:lnSpc>
                <a:spcPts val="1040"/>
              </a:lnSpc>
            </a:pPr>
            <a:r>
              <a:rPr lang="en-US" sz="1000" spc="-15">
                <a:solidFill>
                  <a:srgbClr val="000000"/>
                </a:solidFill>
                <a:latin typeface="Arima Madurai Bold"/>
              </a:rPr>
              <a:t> – Ai bày cho anh em cái việc này?</a:t>
            </a:r>
          </a:p>
          <a:p>
            <a:pPr algn="just">
              <a:lnSpc>
                <a:spcPts val="1040"/>
              </a:lnSpc>
            </a:pPr>
            <a:r>
              <a:rPr lang="en-US" sz="1000" spc="-15">
                <a:solidFill>
                  <a:srgbClr val="000000"/>
                </a:solidFill>
                <a:latin typeface="Arima Madurai Bold"/>
              </a:rPr>
              <a:t> Một người nói:</a:t>
            </a:r>
          </a:p>
          <a:p>
            <a:pPr algn="just">
              <a:lnSpc>
                <a:spcPts val="1040"/>
              </a:lnSpc>
            </a:pPr>
            <a:r>
              <a:rPr lang="en-US" sz="1000" spc="-15">
                <a:solidFill>
                  <a:srgbClr val="000000"/>
                </a:solidFill>
                <a:latin typeface="Arima Madurai Bold"/>
              </a:rPr>
              <a:t> – Thấy các đạo quân khác có anh em thích hai chữ “Sát Thát” vào tay thì chúng tôi cũng làm theo. Thích vào người mới không quên được mối tử thù. Sông có thể cạn, đá có thể mòn, hai chữ này không thể nào phai được. Sống thì ở trên vai, chết thì tan đi với xương cốt, nhập vào hồn phách bay đi giết giặc.</a:t>
            </a:r>
          </a:p>
          <a:p>
            <a:pPr algn="just">
              <a:lnSpc>
                <a:spcPts val="1040"/>
              </a:lnSpc>
            </a:pPr>
            <a:r>
              <a:rPr lang="en-US" sz="1000" spc="-15">
                <a:solidFill>
                  <a:srgbClr val="000000"/>
                </a:solidFill>
                <a:latin typeface="Arima Madurai Bold"/>
              </a:rPr>
              <a:t> – Ai viết hai chữ Sát Thát này cho các người?</a:t>
            </a:r>
          </a:p>
          <a:p>
            <a:pPr algn="just">
              <a:lnSpc>
                <a:spcPts val="1040"/>
              </a:lnSpc>
            </a:pPr>
            <a:r>
              <a:rPr lang="en-US" sz="1000" spc="-15">
                <a:solidFill>
                  <a:srgbClr val="000000"/>
                </a:solidFill>
                <a:latin typeface="Arima Madurai Bold"/>
              </a:rPr>
              <a:t> – Ai võ vẽ chữ thì viết. Vương tử xem có được không?</a:t>
            </a:r>
          </a:p>
          <a:p>
            <a:pPr algn="just">
              <a:lnSpc>
                <a:spcPts val="1040"/>
              </a:lnSpc>
            </a:pPr>
            <a:r>
              <a:rPr lang="en-US" sz="1000" spc="-15">
                <a:solidFill>
                  <a:srgbClr val="000000"/>
                </a:solidFill>
                <a:latin typeface="Arima Madurai Bold"/>
              </a:rPr>
              <a:t> – Được lắm. Lòng trung nghĩa của các ngươi phải thấu đến trời.</a:t>
            </a:r>
          </a:p>
          <a:p>
            <a:pPr algn="just">
              <a:lnSpc>
                <a:spcPts val="1040"/>
              </a:lnSpc>
            </a:pPr>
            <a:r>
              <a:rPr lang="en-US" sz="1000" spc="-15">
                <a:solidFill>
                  <a:srgbClr val="000000"/>
                </a:solidFill>
                <a:latin typeface="Arima Madurai Bold"/>
              </a:rPr>
              <a:t> Hoài Văn nhìn những người bạn trẻ của mình và rưng rưng nước mắt. Người nào cũng đang sôi nổi như sắp lăn xả vào quân thù. Những cánh tay của họ hằn lên hai chữ Sát Thát ngang tàng, giơ lên như chống đỡ nước non. Mắt Hoài Văn loá lên, thấy nhan nhản khắp trời đất những chữ Sát Thát, Sát Thát, Sát Thát ghê gớm. Hoài Văn cởi áo bào, để lộ nửa thân trắng trẻo, chìa cánh tay ra và nói:</a:t>
            </a:r>
          </a:p>
          <a:p>
            <a:pPr algn="just">
              <a:lnSpc>
                <a:spcPts val="1040"/>
              </a:lnSpc>
            </a:pPr>
            <a:r>
              <a:rPr lang="en-US" sz="1000" spc="-15">
                <a:solidFill>
                  <a:srgbClr val="000000"/>
                </a:solidFill>
                <a:latin typeface="Arima Madurai Bold"/>
              </a:rPr>
              <a:t> – Thích hai chữ Sát Thát vào cánh tay cho ta với!</a:t>
            </a:r>
          </a:p>
          <a:p>
            <a:pPr algn="just">
              <a:lnSpc>
                <a:spcPts val="1040"/>
              </a:lnSpc>
            </a:pPr>
            <a:r>
              <a:rPr lang="en-US" sz="1000" spc="-15">
                <a:solidFill>
                  <a:srgbClr val="000000"/>
                </a:solidFill>
                <a:latin typeface="Arima Madurai Bold"/>
              </a:rPr>
              <a:t> Người ta bôi chàm và viết chữ lên cánh tay Hoài Văn. Chàng mím môi lại, mắt lim dim. Mũi dùi sắc lạnh đâm vào da đau nhói, và máu tươi ứa ra. Chàng không thấy đau, chỉ thấy say sưa rạo rực như đang hăng máu trên chiến trường. Hoài Văn nói:</a:t>
            </a:r>
          </a:p>
          <a:p>
            <a:pPr algn="just">
              <a:lnSpc>
                <a:spcPts val="1040"/>
              </a:lnSpc>
            </a:pPr>
            <a:r>
              <a:rPr lang="en-US" sz="1000" spc="-15">
                <a:solidFill>
                  <a:srgbClr val="000000"/>
                </a:solidFill>
                <a:latin typeface="Arima Madurai Bold"/>
              </a:rPr>
              <a:t> – Thích cho thật sâu vào, cho hai chữ ấy không bao giờ mờ được.</a:t>
            </a:r>
          </a:p>
          <a:p>
            <a:pPr algn="just">
              <a:lnSpc>
                <a:spcPts val="1040"/>
              </a:lnSpc>
            </a:pPr>
            <a:r>
              <a:rPr lang="en-US" sz="1000" spc="-15">
                <a:solidFill>
                  <a:srgbClr val="000000"/>
                </a:solidFill>
                <a:latin typeface="Arima Madurai Bold"/>
              </a:rPr>
              <a:t> Các tốp khác, người ta cũng đang thích chữ Sát Thát vào cánh tay cho nhau. Khắp trại, anh em đổ đến mỗi lúc một đông, họ cởi áo, tranh nhau chìa cánh tay xin được thích trước.</a:t>
            </a:r>
          </a:p>
          <a:p>
            <a:pPr algn="just">
              <a:lnSpc>
                <a:spcPts val="1040"/>
              </a:lnSpc>
            </a:pPr>
            <a:r>
              <a:rPr lang="en-US" sz="1000" spc="-15">
                <a:solidFill>
                  <a:srgbClr val="000000"/>
                </a:solidFill>
                <a:latin typeface="Arima Madurai Bold"/>
              </a:rPr>
              <a:t> Hai chữ Sát Thát đã hiện trên cánh tay đỏ ngầu của Hoài Văn, như hai đoá hoa nở rộ chào ánh sáng ban ngày đã len tới lúc nào không biết...</a:t>
            </a:r>
          </a:p>
          <a:p>
            <a:pPr algn="just">
              <a:lnSpc>
                <a:spcPts val="1040"/>
              </a:lnSpc>
            </a:pPr>
          </a:p>
        </p:txBody>
      </p:sp>
      <p:sp>
        <p:nvSpPr>
          <p:cNvPr name="Freeform 13" id="13"/>
          <p:cNvSpPr/>
          <p:nvPr/>
        </p:nvSpPr>
        <p:spPr>
          <a:xfrm flipH="false" flipV="false" rot="0">
            <a:off x="5446056" y="702"/>
            <a:ext cx="1422915" cy="1448260"/>
          </a:xfrm>
          <a:custGeom>
            <a:avLst/>
            <a:gdLst/>
            <a:ahLst/>
            <a:cxnLst/>
            <a:rect r="r" b="b" t="t" l="l"/>
            <a:pathLst>
              <a:path h="1448260" w="1422915">
                <a:moveTo>
                  <a:pt x="0" y="0"/>
                </a:moveTo>
                <a:lnTo>
                  <a:pt x="1422915" y="0"/>
                </a:lnTo>
                <a:lnTo>
                  <a:pt x="1422915" y="1448260"/>
                </a:lnTo>
                <a:lnTo>
                  <a:pt x="0" y="1448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1002855" y="438892"/>
            <a:ext cx="5012478" cy="1198237"/>
          </a:xfrm>
          <a:prstGeom prst="rect">
            <a:avLst/>
          </a:prstGeom>
        </p:spPr>
        <p:txBody>
          <a:bodyPr anchor="t" rtlCol="false" tIns="0" lIns="0" bIns="0" rIns="0">
            <a:spAutoFit/>
          </a:bodyPr>
          <a:lstStyle/>
          <a:p>
            <a:pPr algn="ctr">
              <a:lnSpc>
                <a:spcPts val="3913"/>
              </a:lnSpc>
            </a:pPr>
            <a:r>
              <a:rPr lang="en-US" sz="3373">
                <a:solidFill>
                  <a:srgbClr val="FF3131"/>
                </a:solidFill>
                <a:latin typeface="SVN-Anastasia"/>
              </a:rPr>
              <a:t>Sát thát</a:t>
            </a:r>
          </a:p>
          <a:p>
            <a:pPr algn="ctr">
              <a:lnSpc>
                <a:spcPts val="1709"/>
              </a:lnSpc>
            </a:pPr>
            <a:r>
              <a:rPr lang="en-US" sz="1473">
                <a:solidFill>
                  <a:srgbClr val="FF3131"/>
                </a:solidFill>
                <a:latin typeface="SVN-Anastasia"/>
              </a:rPr>
              <a:t>(Lá cờ thêu sáu chữ vàng – Nguyễn Huy Tưởng)</a:t>
            </a:r>
          </a:p>
          <a:p>
            <a:pPr algn="ctr">
              <a:lnSpc>
                <a:spcPts val="3913"/>
              </a:lnSpc>
            </a:pPr>
          </a:p>
        </p:txBody>
      </p:sp>
      <p:sp>
        <p:nvSpPr>
          <p:cNvPr name="TextBox 15" id="15"/>
          <p:cNvSpPr txBox="true"/>
          <p:nvPr/>
        </p:nvSpPr>
        <p:spPr>
          <a:xfrm rot="0">
            <a:off x="507686" y="1251842"/>
            <a:ext cx="4263200" cy="147955"/>
          </a:xfrm>
          <a:prstGeom prst="rect">
            <a:avLst/>
          </a:prstGeom>
        </p:spPr>
        <p:txBody>
          <a:bodyPr anchor="t" rtlCol="false" tIns="0" lIns="0" bIns="0" rIns="0">
            <a:spAutoFit/>
          </a:bodyPr>
          <a:lstStyle/>
          <a:p>
            <a:pPr>
              <a:lnSpc>
                <a:spcPts val="1160"/>
              </a:lnSpc>
              <a:spcBef>
                <a:spcPct val="0"/>
              </a:spcBef>
            </a:pPr>
            <a:r>
              <a:rPr lang="en-US" sz="1000">
                <a:solidFill>
                  <a:srgbClr val="FF3131"/>
                </a:solidFill>
                <a:latin typeface="Arima Madurai Bold"/>
              </a:rPr>
              <a:t>Đọc kĩ đoạn trích  sau và trả lời các câu hỏi bên dưới: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DA1"/>
        </a:solidFill>
      </p:bgPr>
    </p:bg>
    <p:spTree>
      <p:nvGrpSpPr>
        <p:cNvPr id="1" name=""/>
        <p:cNvGrpSpPr/>
        <p:nvPr/>
      </p:nvGrpSpPr>
      <p:grpSpPr>
        <a:xfrm>
          <a:off x="0" y="0"/>
          <a:ext cx="0" cy="0"/>
          <a:chOff x="0" y="0"/>
          <a:chExt cx="0" cy="0"/>
        </a:xfrm>
      </p:grpSpPr>
      <p:grpSp>
        <p:nvGrpSpPr>
          <p:cNvPr name="Group 2" id="2"/>
          <p:cNvGrpSpPr/>
          <p:nvPr/>
        </p:nvGrpSpPr>
        <p:grpSpPr>
          <a:xfrm rot="0">
            <a:off x="-198733" y="-241870"/>
            <a:ext cx="7754947" cy="11095192"/>
            <a:chOff x="0" y="0"/>
            <a:chExt cx="2779198" cy="3976266"/>
          </a:xfrm>
        </p:grpSpPr>
        <p:sp>
          <p:nvSpPr>
            <p:cNvPr name="Freeform 3" id="3"/>
            <p:cNvSpPr/>
            <p:nvPr/>
          </p:nvSpPr>
          <p:spPr>
            <a:xfrm flipH="false" flipV="false" rot="0">
              <a:off x="0" y="0"/>
              <a:ext cx="2779198" cy="3976267"/>
            </a:xfrm>
            <a:custGeom>
              <a:avLst/>
              <a:gdLst/>
              <a:ahLst/>
              <a:cxnLst/>
              <a:rect r="r" b="b" t="t" l="l"/>
              <a:pathLst>
                <a:path h="3976267" w="2779198">
                  <a:moveTo>
                    <a:pt x="9983" y="0"/>
                  </a:moveTo>
                  <a:lnTo>
                    <a:pt x="2769215" y="0"/>
                  </a:lnTo>
                  <a:cubicBezTo>
                    <a:pt x="2771863" y="0"/>
                    <a:pt x="2774402" y="1052"/>
                    <a:pt x="2776274" y="2924"/>
                  </a:cubicBezTo>
                  <a:cubicBezTo>
                    <a:pt x="2778146" y="4796"/>
                    <a:pt x="2779198" y="7335"/>
                    <a:pt x="2779198" y="9983"/>
                  </a:cubicBezTo>
                  <a:lnTo>
                    <a:pt x="2779198" y="3966283"/>
                  </a:lnTo>
                  <a:cubicBezTo>
                    <a:pt x="2779198" y="3968931"/>
                    <a:pt x="2778146" y="3971470"/>
                    <a:pt x="2776274" y="3973343"/>
                  </a:cubicBezTo>
                  <a:cubicBezTo>
                    <a:pt x="2774402" y="3975215"/>
                    <a:pt x="2771863" y="3976267"/>
                    <a:pt x="2769215" y="3976267"/>
                  </a:cubicBezTo>
                  <a:lnTo>
                    <a:pt x="9983" y="3976267"/>
                  </a:lnTo>
                  <a:cubicBezTo>
                    <a:pt x="7335" y="3976267"/>
                    <a:pt x="4796" y="3975215"/>
                    <a:pt x="2924" y="3973343"/>
                  </a:cubicBezTo>
                  <a:cubicBezTo>
                    <a:pt x="1052" y="3971470"/>
                    <a:pt x="0" y="3968931"/>
                    <a:pt x="0" y="3966283"/>
                  </a:cubicBezTo>
                  <a:lnTo>
                    <a:pt x="0" y="9983"/>
                  </a:lnTo>
                  <a:cubicBezTo>
                    <a:pt x="0" y="7335"/>
                    <a:pt x="1052" y="4796"/>
                    <a:pt x="2924" y="2924"/>
                  </a:cubicBezTo>
                  <a:cubicBezTo>
                    <a:pt x="4796" y="1052"/>
                    <a:pt x="7335" y="0"/>
                    <a:pt x="9983" y="0"/>
                  </a:cubicBezTo>
                  <a:close/>
                </a:path>
              </a:pathLst>
            </a:custGeom>
            <a:solidFill>
              <a:srgbClr val="FFFFDA"/>
            </a:solidFill>
            <a:ln w="19050" cap="sq">
              <a:solidFill>
                <a:srgbClr val="FFFFDA"/>
              </a:solidFill>
              <a:prstDash val="solid"/>
              <a:miter/>
            </a:ln>
          </p:spPr>
        </p:sp>
        <p:sp>
          <p:nvSpPr>
            <p:cNvPr name="TextBox 4" id="4"/>
            <p:cNvSpPr txBox="true"/>
            <p:nvPr/>
          </p:nvSpPr>
          <p:spPr>
            <a:xfrm>
              <a:off x="0" y="-47625"/>
              <a:ext cx="2779198" cy="4023891"/>
            </a:xfrm>
            <a:prstGeom prst="rect">
              <a:avLst/>
            </a:prstGeom>
          </p:spPr>
          <p:txBody>
            <a:bodyPr anchor="ctr" rtlCol="false" tIns="50800" lIns="50800" bIns="50800" rIns="50800"/>
            <a:lstStyle/>
            <a:p>
              <a:pPr algn="ctr">
                <a:lnSpc>
                  <a:spcPts val="1960"/>
                </a:lnSpc>
                <a:spcBef>
                  <a:spcPct val="0"/>
                </a:spcBef>
              </a:pPr>
            </a:p>
          </p:txBody>
        </p:sp>
      </p:grpSp>
      <p:sp>
        <p:nvSpPr>
          <p:cNvPr name="Freeform 5" id="5"/>
          <p:cNvSpPr/>
          <p:nvPr/>
        </p:nvSpPr>
        <p:spPr>
          <a:xfrm flipH="false" flipV="false" rot="0">
            <a:off x="6986868" y="702"/>
            <a:ext cx="569346" cy="540167"/>
          </a:xfrm>
          <a:custGeom>
            <a:avLst/>
            <a:gdLst/>
            <a:ahLst/>
            <a:cxnLst/>
            <a:rect r="r" b="b" t="t" l="l"/>
            <a:pathLst>
              <a:path h="540167" w="569346">
                <a:moveTo>
                  <a:pt x="0" y="0"/>
                </a:moveTo>
                <a:lnTo>
                  <a:pt x="569346" y="0"/>
                </a:lnTo>
                <a:lnTo>
                  <a:pt x="569346" y="540167"/>
                </a:lnTo>
                <a:lnTo>
                  <a:pt x="0" y="540167"/>
                </a:lnTo>
                <a:lnTo>
                  <a:pt x="0" y="0"/>
                </a:lnTo>
                <a:close/>
              </a:path>
            </a:pathLst>
          </a:custGeom>
          <a:blipFill>
            <a:blip r:embed="rId2"/>
            <a:stretch>
              <a:fillRect l="0" t="0" r="0" b="0"/>
            </a:stretch>
          </a:blipFill>
        </p:spPr>
      </p:sp>
      <p:grpSp>
        <p:nvGrpSpPr>
          <p:cNvPr name="Group 6" id="6"/>
          <p:cNvGrpSpPr/>
          <p:nvPr/>
        </p:nvGrpSpPr>
        <p:grpSpPr>
          <a:xfrm rot="0">
            <a:off x="192754" y="270786"/>
            <a:ext cx="7201217" cy="1242511"/>
            <a:chOff x="0" y="0"/>
            <a:chExt cx="2580753" cy="445288"/>
          </a:xfrm>
        </p:grpSpPr>
        <p:sp>
          <p:nvSpPr>
            <p:cNvPr name="Freeform 7" id="7"/>
            <p:cNvSpPr/>
            <p:nvPr/>
          </p:nvSpPr>
          <p:spPr>
            <a:xfrm flipH="false" flipV="false" rot="0">
              <a:off x="0" y="0"/>
              <a:ext cx="2580754" cy="445288"/>
            </a:xfrm>
            <a:custGeom>
              <a:avLst/>
              <a:gdLst/>
              <a:ahLst/>
              <a:cxnLst/>
              <a:rect r="r" b="b" t="t" l="l"/>
              <a:pathLst>
                <a:path h="445288" w="2580754">
                  <a:moveTo>
                    <a:pt x="10751" y="0"/>
                  </a:moveTo>
                  <a:lnTo>
                    <a:pt x="2570003" y="0"/>
                  </a:lnTo>
                  <a:cubicBezTo>
                    <a:pt x="2575940" y="0"/>
                    <a:pt x="2580754" y="4813"/>
                    <a:pt x="2580754" y="10751"/>
                  </a:cubicBezTo>
                  <a:lnTo>
                    <a:pt x="2580754" y="434537"/>
                  </a:lnTo>
                  <a:cubicBezTo>
                    <a:pt x="2580754" y="440475"/>
                    <a:pt x="2575940" y="445288"/>
                    <a:pt x="2570003" y="445288"/>
                  </a:cubicBezTo>
                  <a:lnTo>
                    <a:pt x="10751" y="445288"/>
                  </a:lnTo>
                  <a:cubicBezTo>
                    <a:pt x="4813" y="445288"/>
                    <a:pt x="0" y="440475"/>
                    <a:pt x="0" y="434537"/>
                  </a:cubicBezTo>
                  <a:lnTo>
                    <a:pt x="0" y="10751"/>
                  </a:lnTo>
                  <a:cubicBezTo>
                    <a:pt x="0" y="4813"/>
                    <a:pt x="4813" y="0"/>
                    <a:pt x="10751" y="0"/>
                  </a:cubicBezTo>
                  <a:close/>
                </a:path>
              </a:pathLst>
            </a:custGeom>
            <a:solidFill>
              <a:srgbClr val="FFFFFF"/>
            </a:solidFill>
            <a:ln w="19050" cap="sq">
              <a:solidFill>
                <a:srgbClr val="EE9621"/>
              </a:solidFill>
              <a:prstDash val="solid"/>
              <a:miter/>
            </a:ln>
          </p:spPr>
        </p:sp>
        <p:sp>
          <p:nvSpPr>
            <p:cNvPr name="TextBox 8" id="8"/>
            <p:cNvSpPr txBox="true"/>
            <p:nvPr/>
          </p:nvSpPr>
          <p:spPr>
            <a:xfrm>
              <a:off x="0" y="-47625"/>
              <a:ext cx="2580753" cy="492913"/>
            </a:xfrm>
            <a:prstGeom prst="rect">
              <a:avLst/>
            </a:prstGeom>
          </p:spPr>
          <p:txBody>
            <a:bodyPr anchor="ctr" rtlCol="false" tIns="50800" lIns="50800" bIns="50800" rIns="50800"/>
            <a:lstStyle/>
            <a:p>
              <a:pPr algn="ctr">
                <a:lnSpc>
                  <a:spcPts val="1960"/>
                </a:lnSpc>
                <a:spcBef>
                  <a:spcPct val="0"/>
                </a:spcBef>
              </a:pPr>
            </a:p>
          </p:txBody>
        </p:sp>
      </p:grpSp>
      <p:grpSp>
        <p:nvGrpSpPr>
          <p:cNvPr name="Group 9" id="9"/>
          <p:cNvGrpSpPr/>
          <p:nvPr/>
        </p:nvGrpSpPr>
        <p:grpSpPr>
          <a:xfrm rot="0">
            <a:off x="189154" y="1540741"/>
            <a:ext cx="7204817" cy="955608"/>
            <a:chOff x="0" y="0"/>
            <a:chExt cx="2582044" cy="342468"/>
          </a:xfrm>
        </p:grpSpPr>
        <p:sp>
          <p:nvSpPr>
            <p:cNvPr name="Freeform 10" id="10"/>
            <p:cNvSpPr/>
            <p:nvPr/>
          </p:nvSpPr>
          <p:spPr>
            <a:xfrm flipH="false" flipV="false" rot="0">
              <a:off x="0" y="0"/>
              <a:ext cx="2582044" cy="342468"/>
            </a:xfrm>
            <a:custGeom>
              <a:avLst/>
              <a:gdLst/>
              <a:ahLst/>
              <a:cxnLst/>
              <a:rect r="r" b="b" t="t" l="l"/>
              <a:pathLst>
                <a:path h="342468" w="2582044">
                  <a:moveTo>
                    <a:pt x="10745" y="0"/>
                  </a:moveTo>
                  <a:lnTo>
                    <a:pt x="2571298" y="0"/>
                  </a:lnTo>
                  <a:cubicBezTo>
                    <a:pt x="2577233" y="0"/>
                    <a:pt x="2582044" y="4811"/>
                    <a:pt x="2582044" y="10745"/>
                  </a:cubicBezTo>
                  <a:lnTo>
                    <a:pt x="2582044" y="331723"/>
                  </a:lnTo>
                  <a:cubicBezTo>
                    <a:pt x="2582044" y="337658"/>
                    <a:pt x="2577233" y="342468"/>
                    <a:pt x="2571298" y="342468"/>
                  </a:cubicBezTo>
                  <a:lnTo>
                    <a:pt x="10745" y="342468"/>
                  </a:lnTo>
                  <a:cubicBezTo>
                    <a:pt x="4811" y="342468"/>
                    <a:pt x="0" y="337658"/>
                    <a:pt x="0" y="331723"/>
                  </a:cubicBezTo>
                  <a:lnTo>
                    <a:pt x="0" y="10745"/>
                  </a:lnTo>
                  <a:cubicBezTo>
                    <a:pt x="0" y="4811"/>
                    <a:pt x="4811" y="0"/>
                    <a:pt x="10745" y="0"/>
                  </a:cubicBezTo>
                  <a:close/>
                </a:path>
              </a:pathLst>
            </a:custGeom>
            <a:solidFill>
              <a:srgbClr val="FFFFFF"/>
            </a:solidFill>
            <a:ln w="19050" cap="sq">
              <a:solidFill>
                <a:srgbClr val="EE9621"/>
              </a:solidFill>
              <a:prstDash val="solid"/>
              <a:miter/>
            </a:ln>
          </p:spPr>
        </p:sp>
        <p:sp>
          <p:nvSpPr>
            <p:cNvPr name="TextBox 11" id="11"/>
            <p:cNvSpPr txBox="true"/>
            <p:nvPr/>
          </p:nvSpPr>
          <p:spPr>
            <a:xfrm>
              <a:off x="0" y="-47625"/>
              <a:ext cx="2582044" cy="390093"/>
            </a:xfrm>
            <a:prstGeom prst="rect">
              <a:avLst/>
            </a:prstGeom>
          </p:spPr>
          <p:txBody>
            <a:bodyPr anchor="ctr" rtlCol="false" tIns="50800" lIns="50800" bIns="50800" rIns="50800"/>
            <a:lstStyle/>
            <a:p>
              <a:pPr algn="ctr">
                <a:lnSpc>
                  <a:spcPts val="1960"/>
                </a:lnSpc>
                <a:spcBef>
                  <a:spcPct val="0"/>
                </a:spcBef>
              </a:pPr>
            </a:p>
          </p:txBody>
        </p:sp>
      </p:grpSp>
      <p:sp>
        <p:nvSpPr>
          <p:cNvPr name="TextBox 12" id="12"/>
          <p:cNvSpPr txBox="true"/>
          <p:nvPr/>
        </p:nvSpPr>
        <p:spPr>
          <a:xfrm rot="0">
            <a:off x="245195" y="337504"/>
            <a:ext cx="7154865" cy="1201166"/>
          </a:xfrm>
          <a:prstGeom prst="rect">
            <a:avLst/>
          </a:prstGeom>
        </p:spPr>
        <p:txBody>
          <a:bodyPr anchor="t" rtlCol="false" tIns="0" lIns="0" bIns="0" rIns="0">
            <a:spAutoFit/>
          </a:bodyPr>
          <a:lstStyle/>
          <a:p>
            <a:pPr algn="just">
              <a:lnSpc>
                <a:spcPts val="1364"/>
              </a:lnSpc>
            </a:pPr>
            <a:r>
              <a:rPr lang="en-US" sz="1100" spc="-3">
                <a:solidFill>
                  <a:srgbClr val="FF2768"/>
                </a:solidFill>
                <a:latin typeface="Arima Madurai Bold"/>
              </a:rPr>
              <a:t>Câu 1: </a:t>
            </a:r>
            <a:r>
              <a:rPr lang="en-US" sz="1100" spc="-3">
                <a:solidFill>
                  <a:srgbClr val="000000"/>
                </a:solidFill>
                <a:latin typeface="Arima Madurai Bold"/>
              </a:rPr>
              <a:t>Truyện kể về sự việc gì, ở thời đại nào? Kể tên những nhân vật có thực trong lịch sử có mặt trong đoạn trích?</a:t>
            </a:r>
          </a:p>
          <a:p>
            <a:pPr algn="just">
              <a:lnSpc>
                <a:spcPts val="1680"/>
              </a:lnSpc>
            </a:pPr>
            <a:r>
              <a:rPr lang="en-US" sz="1200" spc="-61">
                <a:solidFill>
                  <a:srgbClr val="A6A6A6"/>
                </a:solidFill>
                <a:latin typeface="Arima Madurai Bold"/>
              </a:rPr>
              <a:t>----------------------------------------------------------------------------------------------------------------------------------------------------------------------------------------------------------------------------------------------------------------------------------------------------------------------------------------------------------------------------------------------------------------------------------------------------------------------------------------------------------------------------------------------------------------------------------------------------------------------------------------------------------------------------------------------</a:t>
            </a:r>
          </a:p>
        </p:txBody>
      </p:sp>
      <p:sp>
        <p:nvSpPr>
          <p:cNvPr name="TextBox 13" id="13"/>
          <p:cNvSpPr txBox="true"/>
          <p:nvPr/>
        </p:nvSpPr>
        <p:spPr>
          <a:xfrm rot="0">
            <a:off x="236161" y="1588387"/>
            <a:ext cx="7157809" cy="953516"/>
          </a:xfrm>
          <a:prstGeom prst="rect">
            <a:avLst/>
          </a:prstGeom>
        </p:spPr>
        <p:txBody>
          <a:bodyPr anchor="t" rtlCol="false" tIns="0" lIns="0" bIns="0" rIns="0">
            <a:spAutoFit/>
          </a:bodyPr>
          <a:lstStyle/>
          <a:p>
            <a:pPr algn="just">
              <a:lnSpc>
                <a:spcPts val="1364"/>
              </a:lnSpc>
            </a:pPr>
            <a:r>
              <a:rPr lang="en-US" sz="1100">
                <a:solidFill>
                  <a:srgbClr val="FF2768"/>
                </a:solidFill>
                <a:latin typeface="Arima Madurai Bold"/>
              </a:rPr>
              <a:t>Câu 2: </a:t>
            </a:r>
            <a:r>
              <a:rPr lang="en-US" sz="1100">
                <a:solidFill>
                  <a:srgbClr val="000000"/>
                </a:solidFill>
                <a:latin typeface="Arima Madurai Bold"/>
              </a:rPr>
              <a:t>“Quân Thoát Hoan chiếm xong Lạng Giang tràn xuống Chi Lăng, vượt qua Quỷ Môn Quan hiểm yếu, phút chốc đã đóng khắp vùng Võ Ninh” nói lên tình thế nào của nước nhà trong lịch sử chống giặc ngoại xâm?</a:t>
            </a:r>
          </a:p>
          <a:p>
            <a:pPr algn="just">
              <a:lnSpc>
                <a:spcPts val="1680"/>
              </a:lnSpc>
            </a:pPr>
            <a:r>
              <a:rPr lang="en-US" sz="1200" spc="-61">
                <a:solidFill>
                  <a:srgbClr val="A6A6A6"/>
                </a:solidFill>
                <a:latin typeface="Arima Madurai Bold"/>
              </a:rPr>
              <a:t>------------------------------------------------------------------------------------------------------------------------------------------------------------------------------------------------------------------------------------------------------------------------------------------------------------------------------------------------------------------------------------------------------------------</a:t>
            </a:r>
          </a:p>
        </p:txBody>
      </p:sp>
      <p:grpSp>
        <p:nvGrpSpPr>
          <p:cNvPr name="Group 14" id="14"/>
          <p:cNvGrpSpPr/>
          <p:nvPr/>
        </p:nvGrpSpPr>
        <p:grpSpPr>
          <a:xfrm rot="0">
            <a:off x="192754" y="2511799"/>
            <a:ext cx="3556091" cy="1839362"/>
            <a:chOff x="0" y="0"/>
            <a:chExt cx="1274423" cy="659186"/>
          </a:xfrm>
        </p:grpSpPr>
        <p:sp>
          <p:nvSpPr>
            <p:cNvPr name="Freeform 15" id="15"/>
            <p:cNvSpPr/>
            <p:nvPr/>
          </p:nvSpPr>
          <p:spPr>
            <a:xfrm flipH="false" flipV="false" rot="0">
              <a:off x="0" y="0"/>
              <a:ext cx="1274423" cy="659186"/>
            </a:xfrm>
            <a:custGeom>
              <a:avLst/>
              <a:gdLst/>
              <a:ahLst/>
              <a:cxnLst/>
              <a:rect r="r" b="b" t="t" l="l"/>
              <a:pathLst>
                <a:path h="659186" w="1274423">
                  <a:moveTo>
                    <a:pt x="21771" y="0"/>
                  </a:moveTo>
                  <a:lnTo>
                    <a:pt x="1252652" y="0"/>
                  </a:lnTo>
                  <a:cubicBezTo>
                    <a:pt x="1264676" y="0"/>
                    <a:pt x="1274423" y="9747"/>
                    <a:pt x="1274423" y="21771"/>
                  </a:cubicBezTo>
                  <a:lnTo>
                    <a:pt x="1274423" y="637415"/>
                  </a:lnTo>
                  <a:cubicBezTo>
                    <a:pt x="1274423" y="643189"/>
                    <a:pt x="1272129" y="648727"/>
                    <a:pt x="1268046" y="652809"/>
                  </a:cubicBezTo>
                  <a:cubicBezTo>
                    <a:pt x="1263963" y="656892"/>
                    <a:pt x="1258426" y="659186"/>
                    <a:pt x="1252652" y="659186"/>
                  </a:cubicBezTo>
                  <a:lnTo>
                    <a:pt x="21771" y="659186"/>
                  </a:lnTo>
                  <a:cubicBezTo>
                    <a:pt x="15997" y="659186"/>
                    <a:pt x="10459" y="656892"/>
                    <a:pt x="6377" y="652809"/>
                  </a:cubicBezTo>
                  <a:cubicBezTo>
                    <a:pt x="2294" y="648727"/>
                    <a:pt x="0" y="643189"/>
                    <a:pt x="0" y="637415"/>
                  </a:cubicBezTo>
                  <a:lnTo>
                    <a:pt x="0" y="21771"/>
                  </a:lnTo>
                  <a:cubicBezTo>
                    <a:pt x="0" y="15997"/>
                    <a:pt x="2294" y="10459"/>
                    <a:pt x="6377" y="6377"/>
                  </a:cubicBezTo>
                  <a:cubicBezTo>
                    <a:pt x="10459" y="2294"/>
                    <a:pt x="15997" y="0"/>
                    <a:pt x="21771" y="0"/>
                  </a:cubicBezTo>
                  <a:close/>
                </a:path>
              </a:pathLst>
            </a:custGeom>
            <a:solidFill>
              <a:srgbClr val="FFFFFF"/>
            </a:solidFill>
            <a:ln w="19050" cap="sq">
              <a:solidFill>
                <a:srgbClr val="EE9621"/>
              </a:solidFill>
              <a:prstDash val="solid"/>
              <a:miter/>
            </a:ln>
          </p:spPr>
        </p:sp>
        <p:sp>
          <p:nvSpPr>
            <p:cNvPr name="TextBox 16" id="16"/>
            <p:cNvSpPr txBox="true"/>
            <p:nvPr/>
          </p:nvSpPr>
          <p:spPr>
            <a:xfrm>
              <a:off x="0" y="-47625"/>
              <a:ext cx="1274423" cy="706811"/>
            </a:xfrm>
            <a:prstGeom prst="rect">
              <a:avLst/>
            </a:prstGeom>
          </p:spPr>
          <p:txBody>
            <a:bodyPr anchor="ctr" rtlCol="false" tIns="50800" lIns="50800" bIns="50800" rIns="50800"/>
            <a:lstStyle/>
            <a:p>
              <a:pPr algn="ctr">
                <a:lnSpc>
                  <a:spcPts val="1960"/>
                </a:lnSpc>
                <a:spcBef>
                  <a:spcPct val="0"/>
                </a:spcBef>
              </a:pPr>
            </a:p>
          </p:txBody>
        </p:sp>
      </p:grpSp>
      <p:grpSp>
        <p:nvGrpSpPr>
          <p:cNvPr name="Group 17" id="17"/>
          <p:cNvGrpSpPr/>
          <p:nvPr/>
        </p:nvGrpSpPr>
        <p:grpSpPr>
          <a:xfrm rot="0">
            <a:off x="3784845" y="2511799"/>
            <a:ext cx="3609126" cy="1839362"/>
            <a:chOff x="0" y="0"/>
            <a:chExt cx="1293429" cy="659186"/>
          </a:xfrm>
        </p:grpSpPr>
        <p:sp>
          <p:nvSpPr>
            <p:cNvPr name="Freeform 18" id="18"/>
            <p:cNvSpPr/>
            <p:nvPr/>
          </p:nvSpPr>
          <p:spPr>
            <a:xfrm flipH="false" flipV="false" rot="0">
              <a:off x="0" y="0"/>
              <a:ext cx="1293429" cy="659186"/>
            </a:xfrm>
            <a:custGeom>
              <a:avLst/>
              <a:gdLst/>
              <a:ahLst/>
              <a:cxnLst/>
              <a:rect r="r" b="b" t="t" l="l"/>
              <a:pathLst>
                <a:path h="659186" w="1293429">
                  <a:moveTo>
                    <a:pt x="21451" y="0"/>
                  </a:moveTo>
                  <a:lnTo>
                    <a:pt x="1271978" y="0"/>
                  </a:lnTo>
                  <a:cubicBezTo>
                    <a:pt x="1277667" y="0"/>
                    <a:pt x="1283124" y="2260"/>
                    <a:pt x="1287146" y="6283"/>
                  </a:cubicBezTo>
                  <a:cubicBezTo>
                    <a:pt x="1291169" y="10306"/>
                    <a:pt x="1293429" y="15762"/>
                    <a:pt x="1293429" y="21451"/>
                  </a:cubicBezTo>
                  <a:lnTo>
                    <a:pt x="1293429" y="637735"/>
                  </a:lnTo>
                  <a:cubicBezTo>
                    <a:pt x="1293429" y="643424"/>
                    <a:pt x="1291169" y="648880"/>
                    <a:pt x="1287146" y="652903"/>
                  </a:cubicBezTo>
                  <a:cubicBezTo>
                    <a:pt x="1283124" y="656926"/>
                    <a:pt x="1277667" y="659186"/>
                    <a:pt x="1271978" y="659186"/>
                  </a:cubicBezTo>
                  <a:lnTo>
                    <a:pt x="21451" y="659186"/>
                  </a:lnTo>
                  <a:cubicBezTo>
                    <a:pt x="15762" y="659186"/>
                    <a:pt x="10306" y="656926"/>
                    <a:pt x="6283" y="652903"/>
                  </a:cubicBezTo>
                  <a:cubicBezTo>
                    <a:pt x="2260" y="648880"/>
                    <a:pt x="0" y="643424"/>
                    <a:pt x="0" y="637735"/>
                  </a:cubicBezTo>
                  <a:lnTo>
                    <a:pt x="0" y="21451"/>
                  </a:lnTo>
                  <a:cubicBezTo>
                    <a:pt x="0" y="15762"/>
                    <a:pt x="2260" y="10306"/>
                    <a:pt x="6283" y="6283"/>
                  </a:cubicBezTo>
                  <a:cubicBezTo>
                    <a:pt x="10306" y="2260"/>
                    <a:pt x="15762" y="0"/>
                    <a:pt x="21451" y="0"/>
                  </a:cubicBezTo>
                  <a:close/>
                </a:path>
              </a:pathLst>
            </a:custGeom>
            <a:solidFill>
              <a:srgbClr val="FFFFFF"/>
            </a:solidFill>
            <a:ln w="19050" cap="sq">
              <a:solidFill>
                <a:srgbClr val="EE9621"/>
              </a:solidFill>
              <a:prstDash val="solid"/>
              <a:miter/>
            </a:ln>
          </p:spPr>
        </p:sp>
        <p:sp>
          <p:nvSpPr>
            <p:cNvPr name="TextBox 19" id="19"/>
            <p:cNvSpPr txBox="true"/>
            <p:nvPr/>
          </p:nvSpPr>
          <p:spPr>
            <a:xfrm>
              <a:off x="0" y="-47625"/>
              <a:ext cx="1293429" cy="706811"/>
            </a:xfrm>
            <a:prstGeom prst="rect">
              <a:avLst/>
            </a:prstGeom>
          </p:spPr>
          <p:txBody>
            <a:bodyPr anchor="ctr" rtlCol="false" tIns="50800" lIns="50800" bIns="50800" rIns="50800"/>
            <a:lstStyle/>
            <a:p>
              <a:pPr algn="ctr">
                <a:lnSpc>
                  <a:spcPts val="1960"/>
                </a:lnSpc>
                <a:spcBef>
                  <a:spcPct val="0"/>
                </a:spcBef>
              </a:pPr>
            </a:p>
          </p:txBody>
        </p:sp>
      </p:grpSp>
      <p:sp>
        <p:nvSpPr>
          <p:cNvPr name="TextBox 20" id="20"/>
          <p:cNvSpPr txBox="true"/>
          <p:nvPr/>
        </p:nvSpPr>
        <p:spPr>
          <a:xfrm rot="0">
            <a:off x="245195" y="2578517"/>
            <a:ext cx="3438390" cy="1791716"/>
          </a:xfrm>
          <a:prstGeom prst="rect">
            <a:avLst/>
          </a:prstGeom>
        </p:spPr>
        <p:txBody>
          <a:bodyPr anchor="t" rtlCol="false" tIns="0" lIns="0" bIns="0" rIns="0">
            <a:spAutoFit/>
          </a:bodyPr>
          <a:lstStyle/>
          <a:p>
            <a:pPr algn="just">
              <a:lnSpc>
                <a:spcPts val="1364"/>
              </a:lnSpc>
            </a:pPr>
            <a:r>
              <a:rPr lang="en-US" sz="1100">
                <a:solidFill>
                  <a:srgbClr val="FF2768"/>
                </a:solidFill>
                <a:latin typeface="Arima Madurai Bold"/>
              </a:rPr>
              <a:t>Câu 3: </a:t>
            </a:r>
            <a:r>
              <a:rPr lang="en-US" sz="1100">
                <a:solidFill>
                  <a:srgbClr val="000000"/>
                </a:solidFill>
                <a:latin typeface="Arima Madurai Bold"/>
              </a:rPr>
              <a:t>“Đêm đã khuya, họ vẫn không sao ngủ được”. “Họ” ở đây là ai? Vì sao không ngủ được?</a:t>
            </a:r>
          </a:p>
          <a:p>
            <a:pPr algn="just">
              <a:lnSpc>
                <a:spcPts val="1680"/>
              </a:lnSpc>
            </a:pPr>
            <a:r>
              <a:rPr lang="en-US" sz="1200" spc="-61">
                <a:solidFill>
                  <a:srgbClr val="A6A6A6"/>
                </a:solidFill>
                <a:latin typeface="Arima Madurai Bold"/>
              </a:rPr>
              <a:t>----------------------------------------------------------------------------------------------------------------------------------------------------------------------------------------------------------------------------------------------------------------------------------------------------------------------------------------------------------------------------------------------------------------------------------------------------------------</a:t>
            </a:r>
          </a:p>
        </p:txBody>
      </p:sp>
      <p:sp>
        <p:nvSpPr>
          <p:cNvPr name="TextBox 21" id="21"/>
          <p:cNvSpPr txBox="true"/>
          <p:nvPr/>
        </p:nvSpPr>
        <p:spPr>
          <a:xfrm rot="0">
            <a:off x="3831852" y="2559445"/>
            <a:ext cx="3506975" cy="1791716"/>
          </a:xfrm>
          <a:prstGeom prst="rect">
            <a:avLst/>
          </a:prstGeom>
        </p:spPr>
        <p:txBody>
          <a:bodyPr anchor="t" rtlCol="false" tIns="0" lIns="0" bIns="0" rIns="0">
            <a:spAutoFit/>
          </a:bodyPr>
          <a:lstStyle/>
          <a:p>
            <a:pPr algn="just">
              <a:lnSpc>
                <a:spcPts val="1364"/>
              </a:lnSpc>
            </a:pPr>
            <a:r>
              <a:rPr lang="en-US" sz="1100">
                <a:solidFill>
                  <a:srgbClr val="FF2768"/>
                </a:solidFill>
                <a:latin typeface="Arima Madurai Bold"/>
              </a:rPr>
              <a:t>Câu 4: </a:t>
            </a:r>
            <a:r>
              <a:rPr lang="en-US" sz="1100">
                <a:solidFill>
                  <a:srgbClr val="000000"/>
                </a:solidFill>
                <a:latin typeface="Arima Madurai Bold"/>
              </a:rPr>
              <a:t>Đoạn cuối văn bản kể về việc gì? Sự việc ấy có vai trò như thế nào đối với toàn văn bản?</a:t>
            </a:r>
          </a:p>
          <a:p>
            <a:pPr algn="just">
              <a:lnSpc>
                <a:spcPts val="1680"/>
              </a:lnSpc>
            </a:pPr>
            <a:r>
              <a:rPr lang="en-US" sz="1200" spc="-61">
                <a:solidFill>
                  <a:srgbClr val="A6A6A6"/>
                </a:solidFill>
                <a:latin typeface="Arima Madurai Bold"/>
              </a:rPr>
              <a:t>------------------------------------------------------------------------------------------------------------------------------------------------------------------------------------------------------------------------------------------------------------------------------------------------------------------------------------------------------------------------------------------------------------------------------------------------------------------------------</a:t>
            </a:r>
          </a:p>
        </p:txBody>
      </p:sp>
      <p:grpSp>
        <p:nvGrpSpPr>
          <p:cNvPr name="Group 22" id="22"/>
          <p:cNvGrpSpPr/>
          <p:nvPr/>
        </p:nvGrpSpPr>
        <p:grpSpPr>
          <a:xfrm rot="0">
            <a:off x="181192" y="4370233"/>
            <a:ext cx="7201217" cy="812937"/>
            <a:chOff x="0" y="0"/>
            <a:chExt cx="2580753" cy="291338"/>
          </a:xfrm>
        </p:grpSpPr>
        <p:sp>
          <p:nvSpPr>
            <p:cNvPr name="Freeform 23" id="23"/>
            <p:cNvSpPr/>
            <p:nvPr/>
          </p:nvSpPr>
          <p:spPr>
            <a:xfrm flipH="false" flipV="false" rot="0">
              <a:off x="0" y="0"/>
              <a:ext cx="2580754" cy="291338"/>
            </a:xfrm>
            <a:custGeom>
              <a:avLst/>
              <a:gdLst/>
              <a:ahLst/>
              <a:cxnLst/>
              <a:rect r="r" b="b" t="t" l="l"/>
              <a:pathLst>
                <a:path h="291338" w="2580754">
                  <a:moveTo>
                    <a:pt x="10751" y="0"/>
                  </a:moveTo>
                  <a:lnTo>
                    <a:pt x="2570003" y="0"/>
                  </a:lnTo>
                  <a:cubicBezTo>
                    <a:pt x="2575940" y="0"/>
                    <a:pt x="2580754" y="4813"/>
                    <a:pt x="2580754" y="10751"/>
                  </a:cubicBezTo>
                  <a:lnTo>
                    <a:pt x="2580754" y="280587"/>
                  </a:lnTo>
                  <a:cubicBezTo>
                    <a:pt x="2580754" y="286525"/>
                    <a:pt x="2575940" y="291338"/>
                    <a:pt x="2570003" y="291338"/>
                  </a:cubicBezTo>
                  <a:lnTo>
                    <a:pt x="10751" y="291338"/>
                  </a:lnTo>
                  <a:cubicBezTo>
                    <a:pt x="4813" y="291338"/>
                    <a:pt x="0" y="286525"/>
                    <a:pt x="0" y="280587"/>
                  </a:cubicBezTo>
                  <a:lnTo>
                    <a:pt x="0" y="10751"/>
                  </a:lnTo>
                  <a:cubicBezTo>
                    <a:pt x="0" y="4813"/>
                    <a:pt x="4813" y="0"/>
                    <a:pt x="10751" y="0"/>
                  </a:cubicBezTo>
                  <a:close/>
                </a:path>
              </a:pathLst>
            </a:custGeom>
            <a:solidFill>
              <a:srgbClr val="FFFFFF"/>
            </a:solidFill>
            <a:ln w="19050" cap="sq">
              <a:solidFill>
                <a:srgbClr val="EE9621"/>
              </a:solidFill>
              <a:prstDash val="solid"/>
              <a:miter/>
            </a:ln>
          </p:spPr>
        </p:sp>
        <p:sp>
          <p:nvSpPr>
            <p:cNvPr name="TextBox 24" id="24"/>
            <p:cNvSpPr txBox="true"/>
            <p:nvPr/>
          </p:nvSpPr>
          <p:spPr>
            <a:xfrm>
              <a:off x="0" y="-47625"/>
              <a:ext cx="2580753" cy="338963"/>
            </a:xfrm>
            <a:prstGeom prst="rect">
              <a:avLst/>
            </a:prstGeom>
          </p:spPr>
          <p:txBody>
            <a:bodyPr anchor="ctr" rtlCol="false" tIns="50800" lIns="50800" bIns="50800" rIns="50800"/>
            <a:lstStyle/>
            <a:p>
              <a:pPr algn="ctr">
                <a:lnSpc>
                  <a:spcPts val="1960"/>
                </a:lnSpc>
                <a:spcBef>
                  <a:spcPct val="0"/>
                </a:spcBef>
              </a:pPr>
            </a:p>
          </p:txBody>
        </p:sp>
      </p:grpSp>
      <p:grpSp>
        <p:nvGrpSpPr>
          <p:cNvPr name="Group 25" id="25"/>
          <p:cNvGrpSpPr/>
          <p:nvPr/>
        </p:nvGrpSpPr>
        <p:grpSpPr>
          <a:xfrm rot="0">
            <a:off x="177592" y="5211745"/>
            <a:ext cx="7204817" cy="2067708"/>
            <a:chOff x="0" y="0"/>
            <a:chExt cx="2582044" cy="741020"/>
          </a:xfrm>
        </p:grpSpPr>
        <p:sp>
          <p:nvSpPr>
            <p:cNvPr name="Freeform 26" id="26"/>
            <p:cNvSpPr/>
            <p:nvPr/>
          </p:nvSpPr>
          <p:spPr>
            <a:xfrm flipH="false" flipV="false" rot="0">
              <a:off x="0" y="0"/>
              <a:ext cx="2582044" cy="741020"/>
            </a:xfrm>
            <a:custGeom>
              <a:avLst/>
              <a:gdLst/>
              <a:ahLst/>
              <a:cxnLst/>
              <a:rect r="r" b="b" t="t" l="l"/>
              <a:pathLst>
                <a:path h="741020" w="2582044">
                  <a:moveTo>
                    <a:pt x="10745" y="0"/>
                  </a:moveTo>
                  <a:lnTo>
                    <a:pt x="2571298" y="0"/>
                  </a:lnTo>
                  <a:cubicBezTo>
                    <a:pt x="2577233" y="0"/>
                    <a:pt x="2582044" y="4811"/>
                    <a:pt x="2582044" y="10745"/>
                  </a:cubicBezTo>
                  <a:lnTo>
                    <a:pt x="2582044" y="730275"/>
                  </a:lnTo>
                  <a:cubicBezTo>
                    <a:pt x="2582044" y="736209"/>
                    <a:pt x="2577233" y="741020"/>
                    <a:pt x="2571298" y="741020"/>
                  </a:cubicBezTo>
                  <a:lnTo>
                    <a:pt x="10745" y="741020"/>
                  </a:lnTo>
                  <a:cubicBezTo>
                    <a:pt x="4811" y="741020"/>
                    <a:pt x="0" y="736209"/>
                    <a:pt x="0" y="730275"/>
                  </a:cubicBezTo>
                  <a:lnTo>
                    <a:pt x="0" y="10745"/>
                  </a:lnTo>
                  <a:cubicBezTo>
                    <a:pt x="0" y="4811"/>
                    <a:pt x="4811" y="0"/>
                    <a:pt x="10745" y="0"/>
                  </a:cubicBezTo>
                  <a:close/>
                </a:path>
              </a:pathLst>
            </a:custGeom>
            <a:solidFill>
              <a:srgbClr val="FFFFFF"/>
            </a:solidFill>
            <a:ln w="19050" cap="sq">
              <a:solidFill>
                <a:srgbClr val="EE9621"/>
              </a:solidFill>
              <a:prstDash val="solid"/>
              <a:miter/>
            </a:ln>
          </p:spPr>
        </p:sp>
        <p:sp>
          <p:nvSpPr>
            <p:cNvPr name="TextBox 27" id="27"/>
            <p:cNvSpPr txBox="true"/>
            <p:nvPr/>
          </p:nvSpPr>
          <p:spPr>
            <a:xfrm>
              <a:off x="0" y="-47625"/>
              <a:ext cx="2582044" cy="788645"/>
            </a:xfrm>
            <a:prstGeom prst="rect">
              <a:avLst/>
            </a:prstGeom>
          </p:spPr>
          <p:txBody>
            <a:bodyPr anchor="ctr" rtlCol="false" tIns="50800" lIns="50800" bIns="50800" rIns="50800"/>
            <a:lstStyle/>
            <a:p>
              <a:pPr algn="ctr">
                <a:lnSpc>
                  <a:spcPts val="1960"/>
                </a:lnSpc>
                <a:spcBef>
                  <a:spcPct val="0"/>
                </a:spcBef>
              </a:pPr>
            </a:p>
          </p:txBody>
        </p:sp>
      </p:grpSp>
      <p:sp>
        <p:nvSpPr>
          <p:cNvPr name="TextBox 28" id="28"/>
          <p:cNvSpPr txBox="true"/>
          <p:nvPr/>
        </p:nvSpPr>
        <p:spPr>
          <a:xfrm rot="0">
            <a:off x="233633" y="4391833"/>
            <a:ext cx="7093632" cy="782066"/>
          </a:xfrm>
          <a:prstGeom prst="rect">
            <a:avLst/>
          </a:prstGeom>
        </p:spPr>
        <p:txBody>
          <a:bodyPr anchor="t" rtlCol="false" tIns="0" lIns="0" bIns="0" rIns="0">
            <a:spAutoFit/>
          </a:bodyPr>
          <a:lstStyle/>
          <a:p>
            <a:pPr algn="just">
              <a:lnSpc>
                <a:spcPts val="1364"/>
              </a:lnSpc>
            </a:pPr>
            <a:r>
              <a:rPr lang="en-US" sz="1100">
                <a:solidFill>
                  <a:srgbClr val="FF2768"/>
                </a:solidFill>
                <a:latin typeface="Arima Madurai Bold"/>
              </a:rPr>
              <a:t>Câu 5: </a:t>
            </a:r>
            <a:r>
              <a:rPr lang="en-US" sz="1100">
                <a:solidFill>
                  <a:srgbClr val="000000"/>
                </a:solidFill>
                <a:latin typeface="Arima Madurai Bold"/>
              </a:rPr>
              <a:t>Xác định mục đích của văn bản?</a:t>
            </a:r>
          </a:p>
          <a:p>
            <a:pPr algn="just">
              <a:lnSpc>
                <a:spcPts val="1680"/>
              </a:lnSpc>
            </a:pPr>
            <a:r>
              <a:rPr lang="en-US" sz="1200" spc="-61">
                <a:solidFill>
                  <a:srgbClr val="A6A6A6"/>
                </a:solidFill>
                <a:latin typeface="Arima Madurai Bold"/>
              </a:rPr>
              <a:t>---------------------------------------------------------------------------------------------------------------------------------------------------------------------------------------------------------------------------------------------------------------------------------------------------------------------------------------------------------------------------------------------------------------</a:t>
            </a:r>
          </a:p>
        </p:txBody>
      </p:sp>
      <p:sp>
        <p:nvSpPr>
          <p:cNvPr name="TextBox 29" id="29"/>
          <p:cNvSpPr txBox="true"/>
          <p:nvPr/>
        </p:nvSpPr>
        <p:spPr>
          <a:xfrm rot="0">
            <a:off x="224599" y="5259391"/>
            <a:ext cx="7102666" cy="2001266"/>
          </a:xfrm>
          <a:prstGeom prst="rect">
            <a:avLst/>
          </a:prstGeom>
        </p:spPr>
        <p:txBody>
          <a:bodyPr anchor="t" rtlCol="false" tIns="0" lIns="0" bIns="0" rIns="0">
            <a:spAutoFit/>
          </a:bodyPr>
          <a:lstStyle/>
          <a:p>
            <a:pPr algn="just">
              <a:lnSpc>
                <a:spcPts val="1364"/>
              </a:lnSpc>
            </a:pPr>
            <a:r>
              <a:rPr lang="en-US" sz="1100">
                <a:solidFill>
                  <a:srgbClr val="FF2768"/>
                </a:solidFill>
                <a:latin typeface="Arima Madurai Bold"/>
              </a:rPr>
              <a:t>Câu 6: </a:t>
            </a:r>
            <a:r>
              <a:rPr lang="en-US" sz="1100">
                <a:solidFill>
                  <a:srgbClr val="000000"/>
                </a:solidFill>
                <a:latin typeface="Arima Madurai Bold"/>
              </a:rPr>
              <a:t>Hãy phân tích chi tiết: “Hoài Văn cởi áo bào, để lộ nửa thân trắng trẻo, chìa cánh tay ra và nói... cho hai chữ ấy không bao giờ mờ được.” Cho biết mục đích của nhà văn khi khắc họa nhân vật này.</a:t>
            </a:r>
          </a:p>
          <a:p>
            <a:pPr algn="just">
              <a:lnSpc>
                <a:spcPts val="1680"/>
              </a:lnSpc>
            </a:pPr>
            <a:r>
              <a:rPr lang="en-US" sz="1200" spc="-61">
                <a:solidFill>
                  <a:srgbClr val="A6A6A6"/>
                </a:solidFill>
                <a:latin typeface="Arima Madurai Bold"/>
              </a:rPr>
              <a:t>--------------------------------------------------------------------------------------------------------------------------------------------------------------------------------------------------------------------------------------------------------------------------------------------------------------------------------------------------------------------------------------------------------------------------------------------------------------------------------------------------------------------------------------------------------------------------------------------------------------------------------------------------------------------------------------------------------------------------------------------------------------------------------------------------------------------------------------------------------------------------------------------------------------------------------------------------------------------------------------------------------------------------------------------------------------------------------------------------------</a:t>
            </a:r>
          </a:p>
        </p:txBody>
      </p:sp>
      <p:grpSp>
        <p:nvGrpSpPr>
          <p:cNvPr name="Group 30" id="30"/>
          <p:cNvGrpSpPr/>
          <p:nvPr/>
        </p:nvGrpSpPr>
        <p:grpSpPr>
          <a:xfrm rot="0">
            <a:off x="177592" y="7317553"/>
            <a:ext cx="7204817" cy="1458362"/>
            <a:chOff x="0" y="0"/>
            <a:chExt cx="2582044" cy="522644"/>
          </a:xfrm>
        </p:grpSpPr>
        <p:sp>
          <p:nvSpPr>
            <p:cNvPr name="Freeform 31" id="31"/>
            <p:cNvSpPr/>
            <p:nvPr/>
          </p:nvSpPr>
          <p:spPr>
            <a:xfrm flipH="false" flipV="false" rot="0">
              <a:off x="0" y="0"/>
              <a:ext cx="2582044" cy="522644"/>
            </a:xfrm>
            <a:custGeom>
              <a:avLst/>
              <a:gdLst/>
              <a:ahLst/>
              <a:cxnLst/>
              <a:rect r="r" b="b" t="t" l="l"/>
              <a:pathLst>
                <a:path h="522644" w="2582044">
                  <a:moveTo>
                    <a:pt x="10745" y="0"/>
                  </a:moveTo>
                  <a:lnTo>
                    <a:pt x="2571298" y="0"/>
                  </a:lnTo>
                  <a:cubicBezTo>
                    <a:pt x="2577233" y="0"/>
                    <a:pt x="2582044" y="4811"/>
                    <a:pt x="2582044" y="10745"/>
                  </a:cubicBezTo>
                  <a:lnTo>
                    <a:pt x="2582044" y="511899"/>
                  </a:lnTo>
                  <a:cubicBezTo>
                    <a:pt x="2582044" y="517833"/>
                    <a:pt x="2577233" y="522644"/>
                    <a:pt x="2571298" y="522644"/>
                  </a:cubicBezTo>
                  <a:lnTo>
                    <a:pt x="10745" y="522644"/>
                  </a:lnTo>
                  <a:cubicBezTo>
                    <a:pt x="4811" y="522644"/>
                    <a:pt x="0" y="517833"/>
                    <a:pt x="0" y="511899"/>
                  </a:cubicBezTo>
                  <a:lnTo>
                    <a:pt x="0" y="10745"/>
                  </a:lnTo>
                  <a:cubicBezTo>
                    <a:pt x="0" y="4811"/>
                    <a:pt x="4811" y="0"/>
                    <a:pt x="10745" y="0"/>
                  </a:cubicBezTo>
                  <a:close/>
                </a:path>
              </a:pathLst>
            </a:custGeom>
            <a:solidFill>
              <a:srgbClr val="FFFFFF"/>
            </a:solidFill>
            <a:ln w="19050" cap="sq">
              <a:solidFill>
                <a:srgbClr val="EE9621"/>
              </a:solidFill>
              <a:prstDash val="solid"/>
              <a:miter/>
            </a:ln>
          </p:spPr>
        </p:sp>
        <p:sp>
          <p:nvSpPr>
            <p:cNvPr name="TextBox 32" id="32"/>
            <p:cNvSpPr txBox="true"/>
            <p:nvPr/>
          </p:nvSpPr>
          <p:spPr>
            <a:xfrm>
              <a:off x="0" y="-47625"/>
              <a:ext cx="2582044" cy="570269"/>
            </a:xfrm>
            <a:prstGeom prst="rect">
              <a:avLst/>
            </a:prstGeom>
          </p:spPr>
          <p:txBody>
            <a:bodyPr anchor="ctr" rtlCol="false" tIns="50800" lIns="50800" bIns="50800" rIns="50800"/>
            <a:lstStyle/>
            <a:p>
              <a:pPr algn="ctr">
                <a:lnSpc>
                  <a:spcPts val="1960"/>
                </a:lnSpc>
                <a:spcBef>
                  <a:spcPct val="0"/>
                </a:spcBef>
              </a:pPr>
            </a:p>
          </p:txBody>
        </p:sp>
      </p:grpSp>
      <p:sp>
        <p:nvSpPr>
          <p:cNvPr name="TextBox 33" id="33"/>
          <p:cNvSpPr txBox="true"/>
          <p:nvPr/>
        </p:nvSpPr>
        <p:spPr>
          <a:xfrm rot="0">
            <a:off x="224599" y="7365200"/>
            <a:ext cx="7102666" cy="1410716"/>
          </a:xfrm>
          <a:prstGeom prst="rect">
            <a:avLst/>
          </a:prstGeom>
        </p:spPr>
        <p:txBody>
          <a:bodyPr anchor="t" rtlCol="false" tIns="0" lIns="0" bIns="0" rIns="0">
            <a:spAutoFit/>
          </a:bodyPr>
          <a:lstStyle/>
          <a:p>
            <a:pPr algn="just">
              <a:lnSpc>
                <a:spcPts val="1364"/>
              </a:lnSpc>
            </a:pPr>
            <a:r>
              <a:rPr lang="en-US" sz="1100" spc="-59">
                <a:solidFill>
                  <a:srgbClr val="FF2768"/>
                </a:solidFill>
                <a:latin typeface="Arima Madurai Bold"/>
              </a:rPr>
              <a:t>Câu 7: </a:t>
            </a:r>
            <a:r>
              <a:rPr lang="en-US" sz="1100" spc="-59">
                <a:solidFill>
                  <a:srgbClr val="000000"/>
                </a:solidFill>
                <a:latin typeface="Arima Madurai Bold"/>
              </a:rPr>
              <a:t>Qua văn bản “Sát Thát” trên có cốt truyện đơn tuyến hay đa tuyến? Hãy chỉ rõ một số biểu hiện cơ bản của cốt truyện đó.</a:t>
            </a:r>
          </a:p>
          <a:p>
            <a:pPr algn="just">
              <a:lnSpc>
                <a:spcPts val="1680"/>
              </a:lnSpc>
            </a:pPr>
            <a:r>
              <a:rPr lang="en-US" sz="1200" spc="-61">
                <a:solidFill>
                  <a:srgbClr val="A6A6A6"/>
                </a:solidFill>
                <a:latin typeface="Arima Madurai Bold"/>
              </a:rPr>
              <a:t>------------------------------------------------------------------------------------------------------------------------------------------------------------------------------------------------------------------------------------------------------------------------------------------------------------------------------------------------------------------------------------------------------------------------------------------------------------------------------------------------------------------------------------------------------------------------------------------------------------------------------------------------------------------------------------------------------------------------------------------------------------------------------------------------------------------------------</a:t>
            </a:r>
          </a:p>
        </p:txBody>
      </p:sp>
      <p:grpSp>
        <p:nvGrpSpPr>
          <p:cNvPr name="Group 34" id="34"/>
          <p:cNvGrpSpPr/>
          <p:nvPr/>
        </p:nvGrpSpPr>
        <p:grpSpPr>
          <a:xfrm rot="0">
            <a:off x="177592" y="8814016"/>
            <a:ext cx="7204817" cy="1829562"/>
            <a:chOff x="0" y="0"/>
            <a:chExt cx="2582044" cy="655674"/>
          </a:xfrm>
        </p:grpSpPr>
        <p:sp>
          <p:nvSpPr>
            <p:cNvPr name="Freeform 35" id="35"/>
            <p:cNvSpPr/>
            <p:nvPr/>
          </p:nvSpPr>
          <p:spPr>
            <a:xfrm flipH="false" flipV="false" rot="0">
              <a:off x="0" y="0"/>
              <a:ext cx="2582044" cy="655674"/>
            </a:xfrm>
            <a:custGeom>
              <a:avLst/>
              <a:gdLst/>
              <a:ahLst/>
              <a:cxnLst/>
              <a:rect r="r" b="b" t="t" l="l"/>
              <a:pathLst>
                <a:path h="655674" w="2582044">
                  <a:moveTo>
                    <a:pt x="10745" y="0"/>
                  </a:moveTo>
                  <a:lnTo>
                    <a:pt x="2571298" y="0"/>
                  </a:lnTo>
                  <a:cubicBezTo>
                    <a:pt x="2577233" y="0"/>
                    <a:pt x="2582044" y="4811"/>
                    <a:pt x="2582044" y="10745"/>
                  </a:cubicBezTo>
                  <a:lnTo>
                    <a:pt x="2582044" y="644928"/>
                  </a:lnTo>
                  <a:cubicBezTo>
                    <a:pt x="2582044" y="650863"/>
                    <a:pt x="2577233" y="655674"/>
                    <a:pt x="2571298" y="655674"/>
                  </a:cubicBezTo>
                  <a:lnTo>
                    <a:pt x="10745" y="655674"/>
                  </a:lnTo>
                  <a:cubicBezTo>
                    <a:pt x="4811" y="655674"/>
                    <a:pt x="0" y="650863"/>
                    <a:pt x="0" y="644928"/>
                  </a:cubicBezTo>
                  <a:lnTo>
                    <a:pt x="0" y="10745"/>
                  </a:lnTo>
                  <a:cubicBezTo>
                    <a:pt x="0" y="4811"/>
                    <a:pt x="4811" y="0"/>
                    <a:pt x="10745" y="0"/>
                  </a:cubicBezTo>
                  <a:close/>
                </a:path>
              </a:pathLst>
            </a:custGeom>
            <a:solidFill>
              <a:srgbClr val="FFFFFF"/>
            </a:solidFill>
            <a:ln w="19050" cap="sq">
              <a:solidFill>
                <a:srgbClr val="EE9621"/>
              </a:solidFill>
              <a:prstDash val="solid"/>
              <a:miter/>
            </a:ln>
          </p:spPr>
        </p:sp>
        <p:sp>
          <p:nvSpPr>
            <p:cNvPr name="TextBox 36" id="36"/>
            <p:cNvSpPr txBox="true"/>
            <p:nvPr/>
          </p:nvSpPr>
          <p:spPr>
            <a:xfrm>
              <a:off x="0" y="-47625"/>
              <a:ext cx="2582044" cy="703299"/>
            </a:xfrm>
            <a:prstGeom prst="rect">
              <a:avLst/>
            </a:prstGeom>
          </p:spPr>
          <p:txBody>
            <a:bodyPr anchor="ctr" rtlCol="false" tIns="50800" lIns="50800" bIns="50800" rIns="50800"/>
            <a:lstStyle/>
            <a:p>
              <a:pPr algn="ctr">
                <a:lnSpc>
                  <a:spcPts val="1960"/>
                </a:lnSpc>
                <a:spcBef>
                  <a:spcPct val="0"/>
                </a:spcBef>
              </a:pPr>
            </a:p>
          </p:txBody>
        </p:sp>
      </p:grpSp>
      <p:sp>
        <p:nvSpPr>
          <p:cNvPr name="TextBox 37" id="37"/>
          <p:cNvSpPr txBox="true"/>
          <p:nvPr/>
        </p:nvSpPr>
        <p:spPr>
          <a:xfrm rot="0">
            <a:off x="246011" y="8861641"/>
            <a:ext cx="7091103" cy="1829816"/>
          </a:xfrm>
          <a:prstGeom prst="rect">
            <a:avLst/>
          </a:prstGeom>
        </p:spPr>
        <p:txBody>
          <a:bodyPr anchor="t" rtlCol="false" tIns="0" lIns="0" bIns="0" rIns="0">
            <a:spAutoFit/>
          </a:bodyPr>
          <a:lstStyle/>
          <a:p>
            <a:pPr algn="just">
              <a:lnSpc>
                <a:spcPts val="1364"/>
              </a:lnSpc>
            </a:pPr>
            <a:r>
              <a:rPr lang="en-US" sz="1100" spc="-79">
                <a:solidFill>
                  <a:srgbClr val="FF2768"/>
                </a:solidFill>
                <a:latin typeface="Arima Madurai Bold"/>
              </a:rPr>
              <a:t>Câu 8: </a:t>
            </a:r>
            <a:r>
              <a:rPr lang="en-US" sz="1100" spc="-79">
                <a:solidFill>
                  <a:srgbClr val="000000"/>
                </a:solidFill>
                <a:latin typeface="Arima Madurai Bold"/>
              </a:rPr>
              <a:t>Văn bản “Sát Thát”, tác giả muốn truyền đến người đọc thông điệp tư tưởng gì? Tư tưởng ấy còn có giá trị đối với hiện nay không?</a:t>
            </a:r>
          </a:p>
          <a:p>
            <a:pPr algn="just">
              <a:lnSpc>
                <a:spcPts val="1680"/>
              </a:lnSpc>
            </a:pPr>
            <a:r>
              <a:rPr lang="en-US" sz="1200" spc="-61">
                <a:solidFill>
                  <a:srgbClr val="A6A6A6"/>
                </a:solidFill>
                <a:latin typeface="Arima Madurai Bold"/>
              </a:rPr>
              <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EDA1"/>
        </a:solidFill>
      </p:bgPr>
    </p:bg>
    <p:spTree>
      <p:nvGrpSpPr>
        <p:cNvPr id="1" name=""/>
        <p:cNvGrpSpPr/>
        <p:nvPr/>
      </p:nvGrpSpPr>
      <p:grpSpPr>
        <a:xfrm>
          <a:off x="0" y="0"/>
          <a:ext cx="0" cy="0"/>
          <a:chOff x="0" y="0"/>
          <a:chExt cx="0" cy="0"/>
        </a:xfrm>
      </p:grpSpPr>
      <p:grpSp>
        <p:nvGrpSpPr>
          <p:cNvPr name="Group 2" id="2"/>
          <p:cNvGrpSpPr/>
          <p:nvPr/>
        </p:nvGrpSpPr>
        <p:grpSpPr>
          <a:xfrm rot="0">
            <a:off x="-198733" y="-241870"/>
            <a:ext cx="7754947" cy="11095192"/>
            <a:chOff x="0" y="0"/>
            <a:chExt cx="2779198" cy="3976266"/>
          </a:xfrm>
        </p:grpSpPr>
        <p:sp>
          <p:nvSpPr>
            <p:cNvPr name="Freeform 3" id="3"/>
            <p:cNvSpPr/>
            <p:nvPr/>
          </p:nvSpPr>
          <p:spPr>
            <a:xfrm flipH="false" flipV="false" rot="0">
              <a:off x="0" y="0"/>
              <a:ext cx="2779198" cy="3976267"/>
            </a:xfrm>
            <a:custGeom>
              <a:avLst/>
              <a:gdLst/>
              <a:ahLst/>
              <a:cxnLst/>
              <a:rect r="r" b="b" t="t" l="l"/>
              <a:pathLst>
                <a:path h="3976267" w="2779198">
                  <a:moveTo>
                    <a:pt x="9983" y="0"/>
                  </a:moveTo>
                  <a:lnTo>
                    <a:pt x="2769215" y="0"/>
                  </a:lnTo>
                  <a:cubicBezTo>
                    <a:pt x="2771863" y="0"/>
                    <a:pt x="2774402" y="1052"/>
                    <a:pt x="2776274" y="2924"/>
                  </a:cubicBezTo>
                  <a:cubicBezTo>
                    <a:pt x="2778146" y="4796"/>
                    <a:pt x="2779198" y="7335"/>
                    <a:pt x="2779198" y="9983"/>
                  </a:cubicBezTo>
                  <a:lnTo>
                    <a:pt x="2779198" y="3966283"/>
                  </a:lnTo>
                  <a:cubicBezTo>
                    <a:pt x="2779198" y="3968931"/>
                    <a:pt x="2778146" y="3971470"/>
                    <a:pt x="2776274" y="3973343"/>
                  </a:cubicBezTo>
                  <a:cubicBezTo>
                    <a:pt x="2774402" y="3975215"/>
                    <a:pt x="2771863" y="3976267"/>
                    <a:pt x="2769215" y="3976267"/>
                  </a:cubicBezTo>
                  <a:lnTo>
                    <a:pt x="9983" y="3976267"/>
                  </a:lnTo>
                  <a:cubicBezTo>
                    <a:pt x="7335" y="3976267"/>
                    <a:pt x="4796" y="3975215"/>
                    <a:pt x="2924" y="3973343"/>
                  </a:cubicBezTo>
                  <a:cubicBezTo>
                    <a:pt x="1052" y="3971470"/>
                    <a:pt x="0" y="3968931"/>
                    <a:pt x="0" y="3966283"/>
                  </a:cubicBezTo>
                  <a:lnTo>
                    <a:pt x="0" y="9983"/>
                  </a:lnTo>
                  <a:cubicBezTo>
                    <a:pt x="0" y="7335"/>
                    <a:pt x="1052" y="4796"/>
                    <a:pt x="2924" y="2924"/>
                  </a:cubicBezTo>
                  <a:cubicBezTo>
                    <a:pt x="4796" y="1052"/>
                    <a:pt x="7335" y="0"/>
                    <a:pt x="9983" y="0"/>
                  </a:cubicBezTo>
                  <a:close/>
                </a:path>
              </a:pathLst>
            </a:custGeom>
            <a:solidFill>
              <a:srgbClr val="FFFFDA"/>
            </a:solidFill>
            <a:ln w="19050" cap="sq">
              <a:solidFill>
                <a:srgbClr val="FFFFDA"/>
              </a:solidFill>
              <a:prstDash val="solid"/>
              <a:miter/>
            </a:ln>
          </p:spPr>
        </p:sp>
        <p:sp>
          <p:nvSpPr>
            <p:cNvPr name="TextBox 4" id="4"/>
            <p:cNvSpPr txBox="true"/>
            <p:nvPr/>
          </p:nvSpPr>
          <p:spPr>
            <a:xfrm>
              <a:off x="0" y="-47625"/>
              <a:ext cx="2779198" cy="4023891"/>
            </a:xfrm>
            <a:prstGeom prst="rect">
              <a:avLst/>
            </a:prstGeom>
          </p:spPr>
          <p:txBody>
            <a:bodyPr anchor="ctr" rtlCol="false" tIns="50800" lIns="50800" bIns="50800" rIns="50800"/>
            <a:lstStyle/>
            <a:p>
              <a:pPr algn="ctr">
                <a:lnSpc>
                  <a:spcPts val="1960"/>
                </a:lnSpc>
                <a:spcBef>
                  <a:spcPct val="0"/>
                </a:spcBef>
              </a:pPr>
            </a:p>
          </p:txBody>
        </p:sp>
      </p:grpSp>
      <p:sp>
        <p:nvSpPr>
          <p:cNvPr name="Freeform 5" id="5"/>
          <p:cNvSpPr/>
          <p:nvPr/>
        </p:nvSpPr>
        <p:spPr>
          <a:xfrm flipH="false" flipV="false" rot="0">
            <a:off x="6986868" y="702"/>
            <a:ext cx="569346" cy="540167"/>
          </a:xfrm>
          <a:custGeom>
            <a:avLst/>
            <a:gdLst/>
            <a:ahLst/>
            <a:cxnLst/>
            <a:rect r="r" b="b" t="t" l="l"/>
            <a:pathLst>
              <a:path h="540167" w="569346">
                <a:moveTo>
                  <a:pt x="0" y="0"/>
                </a:moveTo>
                <a:lnTo>
                  <a:pt x="569346" y="0"/>
                </a:lnTo>
                <a:lnTo>
                  <a:pt x="569346" y="540167"/>
                </a:lnTo>
                <a:lnTo>
                  <a:pt x="0" y="540167"/>
                </a:lnTo>
                <a:lnTo>
                  <a:pt x="0" y="0"/>
                </a:lnTo>
                <a:close/>
              </a:path>
            </a:pathLst>
          </a:custGeom>
          <a:blipFill>
            <a:blip r:embed="rId2"/>
            <a:stretch>
              <a:fillRect l="0" t="0" r="0" b="0"/>
            </a:stretch>
          </a:blipFill>
        </p:spPr>
      </p:sp>
      <p:grpSp>
        <p:nvGrpSpPr>
          <p:cNvPr name="Group 6" id="6"/>
          <p:cNvGrpSpPr/>
          <p:nvPr/>
        </p:nvGrpSpPr>
        <p:grpSpPr>
          <a:xfrm rot="0">
            <a:off x="232180" y="270786"/>
            <a:ext cx="7095639" cy="10252669"/>
            <a:chOff x="0" y="0"/>
            <a:chExt cx="2542917" cy="3674325"/>
          </a:xfrm>
        </p:grpSpPr>
        <p:sp>
          <p:nvSpPr>
            <p:cNvPr name="Freeform 7" id="7"/>
            <p:cNvSpPr/>
            <p:nvPr/>
          </p:nvSpPr>
          <p:spPr>
            <a:xfrm flipH="false" flipV="false" rot="0">
              <a:off x="0" y="0"/>
              <a:ext cx="2542917" cy="3674325"/>
            </a:xfrm>
            <a:custGeom>
              <a:avLst/>
              <a:gdLst/>
              <a:ahLst/>
              <a:cxnLst/>
              <a:rect r="r" b="b" t="t" l="l"/>
              <a:pathLst>
                <a:path h="3674325" w="2542917">
                  <a:moveTo>
                    <a:pt x="10911" y="0"/>
                  </a:moveTo>
                  <a:lnTo>
                    <a:pt x="2532006" y="0"/>
                  </a:lnTo>
                  <a:cubicBezTo>
                    <a:pt x="2534900" y="0"/>
                    <a:pt x="2537675" y="1150"/>
                    <a:pt x="2539721" y="3196"/>
                  </a:cubicBezTo>
                  <a:cubicBezTo>
                    <a:pt x="2541767" y="5242"/>
                    <a:pt x="2542917" y="8017"/>
                    <a:pt x="2542917" y="10911"/>
                  </a:cubicBezTo>
                  <a:lnTo>
                    <a:pt x="2542917" y="3663414"/>
                  </a:lnTo>
                  <a:cubicBezTo>
                    <a:pt x="2542917" y="3666308"/>
                    <a:pt x="2541767" y="3669083"/>
                    <a:pt x="2539721" y="3671129"/>
                  </a:cubicBezTo>
                  <a:cubicBezTo>
                    <a:pt x="2537675" y="3673175"/>
                    <a:pt x="2534900" y="3674325"/>
                    <a:pt x="2532006" y="3674325"/>
                  </a:cubicBezTo>
                  <a:lnTo>
                    <a:pt x="10911" y="3674325"/>
                  </a:lnTo>
                  <a:cubicBezTo>
                    <a:pt x="8017" y="3674325"/>
                    <a:pt x="5242" y="3673175"/>
                    <a:pt x="3196" y="3671129"/>
                  </a:cubicBezTo>
                  <a:cubicBezTo>
                    <a:pt x="1150" y="3669083"/>
                    <a:pt x="0" y="3666308"/>
                    <a:pt x="0" y="3663414"/>
                  </a:cubicBezTo>
                  <a:lnTo>
                    <a:pt x="0" y="10911"/>
                  </a:lnTo>
                  <a:cubicBezTo>
                    <a:pt x="0" y="8017"/>
                    <a:pt x="1150" y="5242"/>
                    <a:pt x="3196" y="3196"/>
                  </a:cubicBezTo>
                  <a:cubicBezTo>
                    <a:pt x="5242" y="1150"/>
                    <a:pt x="8017" y="0"/>
                    <a:pt x="10911" y="0"/>
                  </a:cubicBezTo>
                  <a:close/>
                </a:path>
              </a:pathLst>
            </a:custGeom>
            <a:solidFill>
              <a:srgbClr val="FFFFFF"/>
            </a:solidFill>
            <a:ln w="19050" cap="sq">
              <a:solidFill>
                <a:srgbClr val="EE9621"/>
              </a:solidFill>
              <a:prstDash val="solid"/>
              <a:miter/>
            </a:ln>
          </p:spPr>
        </p:sp>
        <p:sp>
          <p:nvSpPr>
            <p:cNvPr name="TextBox 8" id="8"/>
            <p:cNvSpPr txBox="true"/>
            <p:nvPr/>
          </p:nvSpPr>
          <p:spPr>
            <a:xfrm>
              <a:off x="0" y="-47625"/>
              <a:ext cx="2542917" cy="3721950"/>
            </a:xfrm>
            <a:prstGeom prst="rect">
              <a:avLst/>
            </a:prstGeom>
          </p:spPr>
          <p:txBody>
            <a:bodyPr anchor="ctr" rtlCol="false" tIns="50800" lIns="50800" bIns="50800" rIns="50800"/>
            <a:lstStyle/>
            <a:p>
              <a:pPr algn="ctr">
                <a:lnSpc>
                  <a:spcPts val="1960"/>
                </a:lnSpc>
                <a:spcBef>
                  <a:spcPct val="0"/>
                </a:spcBef>
              </a:pPr>
            </a:p>
          </p:txBody>
        </p:sp>
      </p:grpSp>
      <p:sp>
        <p:nvSpPr>
          <p:cNvPr name="TextBox 9" id="9"/>
          <p:cNvSpPr txBox="true"/>
          <p:nvPr/>
        </p:nvSpPr>
        <p:spPr>
          <a:xfrm rot="0">
            <a:off x="286238" y="338358"/>
            <a:ext cx="6985303" cy="10211816"/>
          </a:xfrm>
          <a:prstGeom prst="rect">
            <a:avLst/>
          </a:prstGeom>
        </p:spPr>
        <p:txBody>
          <a:bodyPr anchor="t" rtlCol="false" tIns="0" lIns="0" bIns="0" rIns="0">
            <a:spAutoFit/>
          </a:bodyPr>
          <a:lstStyle/>
          <a:p>
            <a:pPr algn="just">
              <a:lnSpc>
                <a:spcPts val="1364"/>
              </a:lnSpc>
            </a:pPr>
            <a:r>
              <a:rPr lang="en-US" sz="1100">
                <a:solidFill>
                  <a:srgbClr val="FF2768"/>
                </a:solidFill>
                <a:latin typeface="Arima Madurai Bold"/>
              </a:rPr>
              <a:t>Câu 9: </a:t>
            </a:r>
            <a:r>
              <a:rPr lang="en-US" sz="1100">
                <a:solidFill>
                  <a:srgbClr val="000000"/>
                </a:solidFill>
                <a:latin typeface="Arima Madurai Bold"/>
              </a:rPr>
              <a:t>Kể về một hoạt động trải nghiệm tại làng nghề mà em tham gia.</a:t>
            </a:r>
          </a:p>
          <a:p>
            <a:pPr algn="just">
              <a:lnSpc>
                <a:spcPts val="1680"/>
              </a:lnSpc>
            </a:pPr>
            <a:r>
              <a:rPr lang="en-US" sz="1200" spc="-61">
                <a:solidFill>
                  <a:srgbClr val="A6A6A6"/>
                </a:solidFill>
                <a:latin typeface="Arima Madurai Bold"/>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2011-08-01T06:04:30Z</dcterms:modified>
  <dc:identifier>DAFw0WpruKM</dc:identifier>
</cp:coreProperties>
</file>