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9" r:id="rId3"/>
    <p:sldId id="272" r:id="rId4"/>
    <p:sldId id="273" r:id="rId5"/>
    <p:sldId id="261" r:id="rId6"/>
    <p:sldId id="280" r:id="rId7"/>
    <p:sldId id="265" r:id="rId8"/>
    <p:sldId id="266" r:id="rId9"/>
    <p:sldId id="281" r:id="rId10"/>
    <p:sldId id="282" r:id="rId11"/>
    <p:sldId id="283" r:id="rId12"/>
    <p:sldId id="284" r:id="rId13"/>
    <p:sldId id="276" r:id="rId14"/>
    <p:sldId id="277" r:id="rId15"/>
    <p:sldId id="279" r:id="rId1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1BBFF"/>
    <a:srgbClr val="159BFF"/>
    <a:srgbClr val="312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6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F32292-E997-414F-BAE5-7C50CB4B6358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E56733-0E7A-4D1C-BD95-CE578FCD1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EE990-CD8D-4968-BB70-1AE5AF73AA5E}" type="datetimeFigureOut">
              <a:rPr lang="en-US" smtClean="0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1B2E4-5E6D-4EFE-A387-E98B3B7C25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FD82DF-79DE-40DF-BCF7-436EF243A544}" type="datetimeFigureOut">
              <a:rPr lang="en-US" smtClean="0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8AEB1-75BE-4FD4-8E63-44AD11B23D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B2CCC-67E9-494D-A6F2-0366153AC8A8}" type="datetimeFigureOut">
              <a:rPr lang="en-US" smtClean="0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25EC5-9C9A-40DD-9A96-1D8D9AB68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F6F81-B4C7-48DD-9CFF-9140BE8E376F}" type="datetimeFigureOut">
              <a:rPr lang="en-US" smtClean="0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45554-16C6-4E75-85F0-3601B0842F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E40CF4-9E29-4F9D-BBBD-CA5F70DF4F32}" type="datetimeFigureOut">
              <a:rPr lang="en-US" smtClean="0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DD75-9484-4ADF-B8EB-EFA1FBC83C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2E9E6-680B-4606-BBAC-6E8A0844ECB1}" type="datetimeFigureOut">
              <a:rPr lang="en-US" smtClean="0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5BE91-6ED8-4610-B9BD-950AA63AE9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1D1689-089E-4C5D-90BD-0A5EE28C90DD}" type="datetimeFigureOut">
              <a:rPr lang="en-US" smtClean="0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1AD8F-E2B9-4D03-B207-8D1A8DF278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505B2-8369-451F-B87C-28CB9DC98CE1}" type="datetimeFigureOut">
              <a:rPr lang="en-US" smtClean="0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20E7-A04C-4197-B908-2D9F391976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5943600" cy="857250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371600" y="2114550"/>
            <a:ext cx="3505200" cy="914400"/>
          </a:xfrm>
        </p:spPr>
        <p:txBody>
          <a:bodyPr>
            <a:noAutofit/>
          </a:bodyPr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4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BB9326-FAF6-4651-9074-4D648B430D03}" type="datetimeFigureOut">
              <a:rPr lang="en-US" smtClean="0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3588B-321A-4573-A951-1B75843025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83038-0652-4391-A8C4-0F8988CF8DA0}" type="datetimeFigureOut">
              <a:rPr lang="en-US" smtClean="0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BF3E-B9E2-46E8-8F7C-8EC3D9D558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2B752F0-1FAF-43B2-A0A4-F25917CFD628}" type="datetimeFigureOut">
              <a:rPr lang="en-US" smtClean="0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7F492ED-6649-476E-97E9-DC9F098E52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6215270" y="1404730"/>
            <a:ext cx="2158738" cy="901843"/>
          </a:xfrm>
          <a:custGeom>
            <a:avLst/>
            <a:gdLst>
              <a:gd name="connsiteX0" fmla="*/ 0 w 2158738"/>
              <a:gd name="connsiteY0" fmla="*/ 622853 h 901843"/>
              <a:gd name="connsiteX1" fmla="*/ 384313 w 2158738"/>
              <a:gd name="connsiteY1" fmla="*/ 848140 h 901843"/>
              <a:gd name="connsiteX2" fmla="*/ 2014330 w 2158738"/>
              <a:gd name="connsiteY2" fmla="*/ 821635 h 901843"/>
              <a:gd name="connsiteX3" fmla="*/ 1974573 w 2158738"/>
              <a:gd name="connsiteY3" fmla="*/ 0 h 90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738" h="901843">
                <a:moveTo>
                  <a:pt x="0" y="622853"/>
                </a:moveTo>
                <a:cubicBezTo>
                  <a:pt x="24295" y="718931"/>
                  <a:pt x="48591" y="815010"/>
                  <a:pt x="384313" y="848140"/>
                </a:cubicBezTo>
                <a:cubicBezTo>
                  <a:pt x="720035" y="881270"/>
                  <a:pt x="1749287" y="962992"/>
                  <a:pt x="2014330" y="821635"/>
                </a:cubicBezTo>
                <a:cubicBezTo>
                  <a:pt x="2279373" y="680278"/>
                  <a:pt x="2126973" y="340139"/>
                  <a:pt x="1974573" y="0"/>
                </a:cubicBezTo>
              </a:path>
            </a:pathLst>
          </a:cu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272209" y="1510748"/>
            <a:ext cx="2237748" cy="848139"/>
          </a:xfrm>
          <a:custGeom>
            <a:avLst/>
            <a:gdLst>
              <a:gd name="connsiteX0" fmla="*/ 2107095 w 2237748"/>
              <a:gd name="connsiteY0" fmla="*/ 848139 h 848139"/>
              <a:gd name="connsiteX1" fmla="*/ 2067339 w 2237748"/>
              <a:gd name="connsiteY1" fmla="*/ 410817 h 848139"/>
              <a:gd name="connsiteX2" fmla="*/ 437321 w 2237748"/>
              <a:gd name="connsiteY2" fmla="*/ 450574 h 848139"/>
              <a:gd name="connsiteX3" fmla="*/ 0 w 2237748"/>
              <a:gd name="connsiteY3" fmla="*/ 0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748" h="848139">
                <a:moveTo>
                  <a:pt x="2107095" y="848139"/>
                </a:moveTo>
                <a:cubicBezTo>
                  <a:pt x="2226365" y="662608"/>
                  <a:pt x="2345635" y="477078"/>
                  <a:pt x="2067339" y="410817"/>
                </a:cubicBezTo>
                <a:cubicBezTo>
                  <a:pt x="1789043" y="344556"/>
                  <a:pt x="781877" y="519043"/>
                  <a:pt x="437321" y="450574"/>
                </a:cubicBezTo>
                <a:cubicBezTo>
                  <a:pt x="92764" y="382104"/>
                  <a:pt x="46382" y="191052"/>
                  <a:pt x="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638013" y="3515918"/>
            <a:ext cx="1919314" cy="562762"/>
          </a:xfrm>
          <a:custGeom>
            <a:avLst/>
            <a:gdLst>
              <a:gd name="connsiteX0" fmla="*/ 1448972 w 1851182"/>
              <a:gd name="connsiteY0" fmla="*/ 0 h 463162"/>
              <a:gd name="connsiteX1" fmla="*/ 1758461 w 1851182"/>
              <a:gd name="connsiteY1" fmla="*/ 436098 h 463162"/>
              <a:gd name="connsiteX2" fmla="*/ 0 w 1851182"/>
              <a:gd name="connsiteY2" fmla="*/ 379827 h 463162"/>
              <a:gd name="connsiteX0" fmla="*/ 1501981 w 1865525"/>
              <a:gd name="connsiteY0" fmla="*/ 0 h 505847"/>
              <a:gd name="connsiteX1" fmla="*/ 1758461 w 1865525"/>
              <a:gd name="connsiteY1" fmla="*/ 475855 h 505847"/>
              <a:gd name="connsiteX2" fmla="*/ 0 w 1865525"/>
              <a:gd name="connsiteY2" fmla="*/ 419584 h 505847"/>
              <a:gd name="connsiteX0" fmla="*/ 1501981 w 1851831"/>
              <a:gd name="connsiteY0" fmla="*/ 0 h 505847"/>
              <a:gd name="connsiteX1" fmla="*/ 1758461 w 1851831"/>
              <a:gd name="connsiteY1" fmla="*/ 475855 h 505847"/>
              <a:gd name="connsiteX2" fmla="*/ 0 w 1851831"/>
              <a:gd name="connsiteY2" fmla="*/ 419584 h 505847"/>
              <a:gd name="connsiteX0" fmla="*/ 1661008 w 1900979"/>
              <a:gd name="connsiteY0" fmla="*/ 0 h 562762"/>
              <a:gd name="connsiteX1" fmla="*/ 1758461 w 1900979"/>
              <a:gd name="connsiteY1" fmla="*/ 528863 h 562762"/>
              <a:gd name="connsiteX2" fmla="*/ 0 w 1900979"/>
              <a:gd name="connsiteY2" fmla="*/ 472592 h 562762"/>
              <a:gd name="connsiteX0" fmla="*/ 1661008 w 1919314"/>
              <a:gd name="connsiteY0" fmla="*/ 0 h 562762"/>
              <a:gd name="connsiteX1" fmla="*/ 1758461 w 1919314"/>
              <a:gd name="connsiteY1" fmla="*/ 528863 h 562762"/>
              <a:gd name="connsiteX2" fmla="*/ 0 w 1919314"/>
              <a:gd name="connsiteY2" fmla="*/ 472592 h 56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9314" h="562762">
                <a:moveTo>
                  <a:pt x="1661008" y="0"/>
                </a:moveTo>
                <a:cubicBezTo>
                  <a:pt x="1923248" y="239405"/>
                  <a:pt x="2035296" y="450098"/>
                  <a:pt x="1758461" y="528863"/>
                </a:cubicBezTo>
                <a:cubicBezTo>
                  <a:pt x="1481626" y="607628"/>
                  <a:pt x="758483" y="532379"/>
                  <a:pt x="0" y="472592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429000" y="819150"/>
            <a:ext cx="2743200" cy="2971800"/>
            <a:chOff x="3234517" y="933450"/>
            <a:chExt cx="2743200" cy="2971800"/>
          </a:xfrm>
        </p:grpSpPr>
        <p:sp>
          <p:nvSpPr>
            <p:cNvPr id="6" name="Teardrop 5"/>
            <p:cNvSpPr/>
            <p:nvPr/>
          </p:nvSpPr>
          <p:spPr>
            <a:xfrm rot="18754245">
              <a:off x="3120217" y="1047750"/>
              <a:ext cx="2971800" cy="2743200"/>
            </a:xfrm>
            <a:prstGeom prst="teardrop">
              <a:avLst>
                <a:gd name="adj" fmla="val 79724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5200" y="1315581"/>
              <a:ext cx="22860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sunset" dir="t">
                  <a:rot lat="0" lon="0" rev="4200000"/>
                </a:lightRig>
              </a:scene3d>
              <a:sp3d contourW="6350" prstMaterial="plastic">
                <a:bevelT w="0"/>
                <a:bevelB w="0"/>
                <a:extrusionClr>
                  <a:schemeClr val="bg2"/>
                </a:extrusionClr>
              </a:sp3d>
            </a:bodyPr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P</a:t>
              </a:r>
              <a:r>
                <a:rPr lang="en-US" sz="2000" b="1" smtClean="0">
                  <a:solidFill>
                    <a:srgbClr val="0070C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HÂN </a:t>
              </a:r>
              <a:r>
                <a:rPr lang="en-US" sz="2800" b="1" smtClean="0">
                  <a:solidFill>
                    <a:srgbClr val="0070C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T</a:t>
              </a:r>
              <a:r>
                <a:rPr lang="en-US" sz="2000" b="1" smtClean="0">
                  <a:solidFill>
                    <a:srgbClr val="0070C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ÍCH</a:t>
              </a:r>
            </a:p>
            <a:p>
              <a:pPr algn="ctr"/>
              <a:r>
                <a:rPr lang="en-US" sz="28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B</a:t>
              </a:r>
              <a:r>
                <a:rPr lang="en-US" sz="20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ẰNG </a:t>
              </a:r>
            </a:p>
            <a:p>
              <a:pPr algn="ctr"/>
              <a:r>
                <a:rPr lang="en-US" sz="28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P</a:t>
              </a:r>
              <a:r>
                <a:rPr lang="en-US" sz="20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HƯƠNG </a:t>
              </a:r>
              <a:r>
                <a:rPr lang="en-US" sz="28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P</a:t>
              </a:r>
              <a:r>
                <a:rPr lang="en-US" sz="20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HÁP</a:t>
              </a:r>
            </a:p>
            <a:p>
              <a:pPr algn="ctr"/>
              <a:r>
                <a:rPr lang="en-US" sz="20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ĐẶT </a:t>
              </a:r>
              <a:r>
                <a:rPr lang="en-US" sz="2800" b="1" smtClean="0">
                  <a:solidFill>
                    <a:srgbClr val="FF00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N</a:t>
              </a:r>
              <a:r>
                <a:rPr lang="en-US" sz="2000" b="1" smtClean="0">
                  <a:solidFill>
                    <a:srgbClr val="FF00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HÂN </a:t>
              </a:r>
              <a:r>
                <a:rPr lang="en-US" sz="2800" b="1" smtClean="0">
                  <a:solidFill>
                    <a:srgbClr val="FF00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T</a:t>
              </a:r>
              <a:r>
                <a:rPr lang="en-US" sz="2000" b="1" smtClean="0">
                  <a:solidFill>
                    <a:srgbClr val="FF00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Ử</a:t>
              </a:r>
            </a:p>
            <a:p>
              <a:pPr algn="ctr"/>
              <a:r>
                <a:rPr lang="en-US" sz="2800" b="1" smtClean="0">
                  <a:solidFill>
                    <a:srgbClr val="FF00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C</a:t>
              </a:r>
              <a:r>
                <a:rPr lang="en-US" sz="2000" b="1" smtClean="0">
                  <a:solidFill>
                    <a:srgbClr val="FF00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HUNG</a:t>
              </a:r>
              <a:endParaRPr lang="en-US" sz="2000" b="1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ylfae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73834" y="361950"/>
            <a:ext cx="2370166" cy="1072823"/>
            <a:chOff x="6773834" y="432127"/>
            <a:chExt cx="2370166" cy="1072823"/>
          </a:xfrm>
        </p:grpSpPr>
        <p:sp>
          <p:nvSpPr>
            <p:cNvPr id="8" name="Rounded Rectangle 7"/>
            <p:cNvSpPr/>
            <p:nvPr/>
          </p:nvSpPr>
          <p:spPr>
            <a:xfrm>
              <a:off x="6773834" y="432127"/>
              <a:ext cx="2217766" cy="103765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26234" y="489287"/>
              <a:ext cx="2217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Biến đổi 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đa thức</a:t>
              </a:r>
            </a:p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thành </a:t>
              </a:r>
              <a:r>
                <a:rPr lang="en-US" sz="2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 của </a:t>
              </a:r>
              <a:r>
                <a:rPr lang="en-US" sz="2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 đa thức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45124" y="3855136"/>
            <a:ext cx="1593526" cy="684858"/>
            <a:chOff x="5845124" y="3855136"/>
            <a:chExt cx="1593526" cy="684858"/>
          </a:xfrm>
        </p:grpSpPr>
        <p:sp>
          <p:nvSpPr>
            <p:cNvPr id="18" name="Pentagon 17"/>
            <p:cNvSpPr/>
            <p:nvPr/>
          </p:nvSpPr>
          <p:spPr>
            <a:xfrm>
              <a:off x="5873260" y="3855136"/>
              <a:ext cx="1565390" cy="684858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45124" y="3965626"/>
              <a:ext cx="1525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A</a:t>
              </a:r>
              <a:r>
                <a:rPr lang="en-US" sz="2400" smtClean="0"/>
                <a:t>.B + </a:t>
              </a:r>
              <a:r>
                <a:rPr lang="en-US" sz="2400" smtClean="0">
                  <a:solidFill>
                    <a:srgbClr val="FF0000"/>
                  </a:solidFill>
                </a:rPr>
                <a:t>A</a:t>
              </a:r>
              <a:r>
                <a:rPr lang="en-US" sz="2400" smtClean="0"/>
                <a:t>.C</a:t>
              </a:r>
              <a:endParaRPr lang="en-US" sz="24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97260" y="3855136"/>
            <a:ext cx="1746740" cy="684858"/>
            <a:chOff x="7397260" y="3855136"/>
            <a:chExt cx="1746740" cy="684858"/>
          </a:xfrm>
        </p:grpSpPr>
        <p:sp>
          <p:nvSpPr>
            <p:cNvPr id="15" name="Pentagon 14"/>
            <p:cNvSpPr/>
            <p:nvPr/>
          </p:nvSpPr>
          <p:spPr>
            <a:xfrm>
              <a:off x="7473460" y="3855136"/>
              <a:ext cx="1670540" cy="684858"/>
            </a:xfrm>
            <a:prstGeom prst="homePlate">
              <a:avLst>
                <a:gd name="adj" fmla="val 17134"/>
              </a:avLst>
            </a:prstGeom>
            <a:solidFill>
              <a:schemeClr val="accent6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97260" y="3965626"/>
              <a:ext cx="1704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= </a:t>
              </a:r>
              <a:r>
                <a:rPr lang="en-US" sz="2400" smtClean="0">
                  <a:solidFill>
                    <a:srgbClr val="FF0000"/>
                  </a:solidFill>
                </a:rPr>
                <a:t>A</a:t>
              </a:r>
              <a:r>
                <a:rPr lang="en-US" sz="2400" smtClean="0"/>
                <a:t>.(B + C)</a:t>
              </a:r>
              <a:endParaRPr lang="en-US" sz="2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34" y="2268102"/>
            <a:ext cx="879195" cy="7830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92502" y="285750"/>
            <a:ext cx="2550698" cy="1323439"/>
            <a:chOff x="104336" y="285750"/>
            <a:chExt cx="2550698" cy="1323439"/>
          </a:xfrm>
        </p:grpSpPr>
        <p:sp>
          <p:nvSpPr>
            <p:cNvPr id="14" name="Rounded Rectangle 13"/>
            <p:cNvSpPr/>
            <p:nvPr/>
          </p:nvSpPr>
          <p:spPr>
            <a:xfrm>
              <a:off x="152400" y="285750"/>
              <a:ext cx="2474498" cy="1272450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336" y="285750"/>
              <a:ext cx="2550698" cy="132343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mtClean="0"/>
                <a:t>Để xuất hiện </a:t>
              </a:r>
            </a:p>
            <a:p>
              <a:pPr algn="ctr"/>
              <a:r>
                <a:rPr lang="en-US" sz="2000" smtClean="0">
                  <a:solidFill>
                    <a:srgbClr val="FF0000"/>
                  </a:solidFill>
                </a:rPr>
                <a:t>Nhân Tử Chung</a:t>
              </a:r>
            </a:p>
            <a:p>
              <a:pPr algn="ctr"/>
              <a:r>
                <a:rPr lang="en-US" sz="2000" smtClean="0"/>
                <a:t>cần </a:t>
              </a:r>
              <a:r>
                <a:rPr lang="en-US" sz="2000" smtClean="0">
                  <a:solidFill>
                    <a:srgbClr val="FF0000"/>
                  </a:solidFill>
                </a:rPr>
                <a:t>Đổi Dấu </a:t>
              </a:r>
              <a:r>
                <a:rPr lang="en-US" sz="2000" smtClean="0"/>
                <a:t>hạng tử</a:t>
              </a:r>
            </a:p>
            <a:p>
              <a:pPr algn="ctr"/>
              <a:r>
                <a:rPr lang="en-US" sz="2000" smtClean="0">
                  <a:solidFill>
                    <a:srgbClr val="FF0000"/>
                  </a:solidFill>
                </a:rPr>
                <a:t>A = - (- A)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378832" y="3114412"/>
            <a:ext cx="1590178" cy="877548"/>
          </a:xfrm>
          <a:custGeom>
            <a:avLst/>
            <a:gdLst>
              <a:gd name="connsiteX0" fmla="*/ 259773 w 436570"/>
              <a:gd name="connsiteY0" fmla="*/ 862445 h 870918"/>
              <a:gd name="connsiteX1" fmla="*/ 51954 w 436570"/>
              <a:gd name="connsiteY1" fmla="*/ 779318 h 870918"/>
              <a:gd name="connsiteX2" fmla="*/ 436418 w 436570"/>
              <a:gd name="connsiteY2" fmla="*/ 207818 h 870918"/>
              <a:gd name="connsiteX3" fmla="*/ 0 w 436570"/>
              <a:gd name="connsiteY3" fmla="*/ 0 h 870918"/>
              <a:gd name="connsiteX0" fmla="*/ 857684 w 1050704"/>
              <a:gd name="connsiteY0" fmla="*/ 875697 h 884170"/>
              <a:gd name="connsiteX1" fmla="*/ 649865 w 1050704"/>
              <a:gd name="connsiteY1" fmla="*/ 792570 h 884170"/>
              <a:gd name="connsiteX2" fmla="*/ 1034329 w 1050704"/>
              <a:gd name="connsiteY2" fmla="*/ 221070 h 884170"/>
              <a:gd name="connsiteX3" fmla="*/ 0 w 1050704"/>
              <a:gd name="connsiteY3" fmla="*/ 0 h 884170"/>
              <a:gd name="connsiteX0" fmla="*/ 857684 w 1032222"/>
              <a:gd name="connsiteY0" fmla="*/ 875697 h 886787"/>
              <a:gd name="connsiteX1" fmla="*/ 649865 w 1032222"/>
              <a:gd name="connsiteY1" fmla="*/ 792570 h 886787"/>
              <a:gd name="connsiteX2" fmla="*/ 1015348 w 1032222"/>
              <a:gd name="connsiteY2" fmla="*/ 154809 h 886787"/>
              <a:gd name="connsiteX3" fmla="*/ 0 w 1032222"/>
              <a:gd name="connsiteY3" fmla="*/ 0 h 886787"/>
              <a:gd name="connsiteX0" fmla="*/ 857684 w 1035289"/>
              <a:gd name="connsiteY0" fmla="*/ 875697 h 877548"/>
              <a:gd name="connsiteX1" fmla="*/ 687828 w 1035289"/>
              <a:gd name="connsiteY1" fmla="*/ 713057 h 877548"/>
              <a:gd name="connsiteX2" fmla="*/ 1015348 w 1035289"/>
              <a:gd name="connsiteY2" fmla="*/ 154809 h 877548"/>
              <a:gd name="connsiteX3" fmla="*/ 0 w 1035289"/>
              <a:gd name="connsiteY3" fmla="*/ 0 h 87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289" h="877548">
                <a:moveTo>
                  <a:pt x="857684" y="875697"/>
                </a:moveTo>
                <a:cubicBezTo>
                  <a:pt x="739054" y="888686"/>
                  <a:pt x="661551" y="833205"/>
                  <a:pt x="687828" y="713057"/>
                </a:cubicBezTo>
                <a:cubicBezTo>
                  <a:pt x="714105" y="592909"/>
                  <a:pt x="1129986" y="273652"/>
                  <a:pt x="1015348" y="154809"/>
                </a:cubicBezTo>
                <a:cubicBezTo>
                  <a:pt x="900710" y="35966"/>
                  <a:pt x="213879" y="38966"/>
                  <a:pt x="0" y="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8600" y="3092633"/>
            <a:ext cx="1219200" cy="416617"/>
          </a:xfrm>
          <a:custGeom>
            <a:avLst/>
            <a:gdLst>
              <a:gd name="connsiteX0" fmla="*/ 1855305 w 1855305"/>
              <a:gd name="connsiteY0" fmla="*/ 45271 h 416617"/>
              <a:gd name="connsiteX1" fmla="*/ 1802296 w 1855305"/>
              <a:gd name="connsiteY1" fmla="*/ 18767 h 416617"/>
              <a:gd name="connsiteX2" fmla="*/ 1590261 w 1855305"/>
              <a:gd name="connsiteY2" fmla="*/ 32019 h 416617"/>
              <a:gd name="connsiteX3" fmla="*/ 1563757 w 1855305"/>
              <a:gd name="connsiteY3" fmla="*/ 389828 h 416617"/>
              <a:gd name="connsiteX4" fmla="*/ 0 w 1855305"/>
              <a:gd name="connsiteY4" fmla="*/ 363323 h 41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305" h="416617">
                <a:moveTo>
                  <a:pt x="1855305" y="45271"/>
                </a:moveTo>
                <a:cubicBezTo>
                  <a:pt x="1850887" y="33123"/>
                  <a:pt x="1846470" y="20976"/>
                  <a:pt x="1802296" y="18767"/>
                </a:cubicBezTo>
                <a:cubicBezTo>
                  <a:pt x="1758122" y="16558"/>
                  <a:pt x="1630017" y="-29824"/>
                  <a:pt x="1590261" y="32019"/>
                </a:cubicBezTo>
                <a:cubicBezTo>
                  <a:pt x="1550505" y="93862"/>
                  <a:pt x="1828801" y="334611"/>
                  <a:pt x="1563757" y="389828"/>
                </a:cubicBezTo>
                <a:cubicBezTo>
                  <a:pt x="1298713" y="445045"/>
                  <a:pt x="649356" y="404184"/>
                  <a:pt x="0" y="363323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24242" y="2453288"/>
            <a:ext cx="1150539" cy="674223"/>
          </a:xfrm>
          <a:custGeom>
            <a:avLst/>
            <a:gdLst>
              <a:gd name="connsiteX0" fmla="*/ 2040835 w 2281840"/>
              <a:gd name="connsiteY0" fmla="*/ 596348 h 596348"/>
              <a:gd name="connsiteX1" fmla="*/ 1948070 w 2281840"/>
              <a:gd name="connsiteY1" fmla="*/ 543339 h 596348"/>
              <a:gd name="connsiteX2" fmla="*/ 1895061 w 2281840"/>
              <a:gd name="connsiteY2" fmla="*/ 397565 h 596348"/>
              <a:gd name="connsiteX3" fmla="*/ 2186609 w 2281840"/>
              <a:gd name="connsiteY3" fmla="*/ 92765 h 596348"/>
              <a:gd name="connsiteX4" fmla="*/ 0 w 2281840"/>
              <a:gd name="connsiteY4" fmla="*/ 0 h 596348"/>
              <a:gd name="connsiteX0" fmla="*/ 2040835 w 2211155"/>
              <a:gd name="connsiteY0" fmla="*/ 623065 h 623065"/>
              <a:gd name="connsiteX1" fmla="*/ 1948070 w 2211155"/>
              <a:gd name="connsiteY1" fmla="*/ 570056 h 623065"/>
              <a:gd name="connsiteX2" fmla="*/ 1895061 w 2211155"/>
              <a:gd name="connsiteY2" fmla="*/ 424282 h 623065"/>
              <a:gd name="connsiteX3" fmla="*/ 2107096 w 2211155"/>
              <a:gd name="connsiteY3" fmla="*/ 26717 h 623065"/>
              <a:gd name="connsiteX4" fmla="*/ 0 w 2211155"/>
              <a:gd name="connsiteY4" fmla="*/ 26717 h 623065"/>
              <a:gd name="connsiteX0" fmla="*/ 2054088 w 2225324"/>
              <a:gd name="connsiteY0" fmla="*/ 649357 h 649357"/>
              <a:gd name="connsiteX1" fmla="*/ 1961323 w 2225324"/>
              <a:gd name="connsiteY1" fmla="*/ 596348 h 649357"/>
              <a:gd name="connsiteX2" fmla="*/ 1908314 w 2225324"/>
              <a:gd name="connsiteY2" fmla="*/ 450574 h 649357"/>
              <a:gd name="connsiteX3" fmla="*/ 2120349 w 2225324"/>
              <a:gd name="connsiteY3" fmla="*/ 53009 h 649357"/>
              <a:gd name="connsiteX4" fmla="*/ 0 w 2225324"/>
              <a:gd name="connsiteY4" fmla="*/ 0 h 649357"/>
              <a:gd name="connsiteX0" fmla="*/ 2054088 w 2225324"/>
              <a:gd name="connsiteY0" fmla="*/ 664118 h 664118"/>
              <a:gd name="connsiteX1" fmla="*/ 1961323 w 2225324"/>
              <a:gd name="connsiteY1" fmla="*/ 611109 h 664118"/>
              <a:gd name="connsiteX2" fmla="*/ 1908314 w 2225324"/>
              <a:gd name="connsiteY2" fmla="*/ 465335 h 664118"/>
              <a:gd name="connsiteX3" fmla="*/ 2120349 w 2225324"/>
              <a:gd name="connsiteY3" fmla="*/ 67770 h 664118"/>
              <a:gd name="connsiteX4" fmla="*/ 0 w 2225324"/>
              <a:gd name="connsiteY4" fmla="*/ 14761 h 664118"/>
              <a:gd name="connsiteX0" fmla="*/ 2054088 w 2167819"/>
              <a:gd name="connsiteY0" fmla="*/ 674223 h 674223"/>
              <a:gd name="connsiteX1" fmla="*/ 1961323 w 2167819"/>
              <a:gd name="connsiteY1" fmla="*/ 621214 h 674223"/>
              <a:gd name="connsiteX2" fmla="*/ 1908314 w 2167819"/>
              <a:gd name="connsiteY2" fmla="*/ 475440 h 674223"/>
              <a:gd name="connsiteX3" fmla="*/ 2054088 w 2167819"/>
              <a:gd name="connsiteY3" fmla="*/ 51371 h 674223"/>
              <a:gd name="connsiteX4" fmla="*/ 0 w 2167819"/>
              <a:gd name="connsiteY4" fmla="*/ 24866 h 67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819" h="674223">
                <a:moveTo>
                  <a:pt x="2054088" y="674223"/>
                </a:moveTo>
                <a:cubicBezTo>
                  <a:pt x="2019853" y="664284"/>
                  <a:pt x="1985619" y="654345"/>
                  <a:pt x="1961323" y="621214"/>
                </a:cubicBezTo>
                <a:cubicBezTo>
                  <a:pt x="1937027" y="588083"/>
                  <a:pt x="1892853" y="570414"/>
                  <a:pt x="1908314" y="475440"/>
                </a:cubicBezTo>
                <a:cubicBezTo>
                  <a:pt x="1923775" y="380466"/>
                  <a:pt x="2372140" y="126467"/>
                  <a:pt x="2054088" y="51371"/>
                </a:cubicBezTo>
                <a:cubicBezTo>
                  <a:pt x="1736036" y="-23725"/>
                  <a:pt x="895625" y="-1639"/>
                  <a:pt x="0" y="24866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78296" y="4015409"/>
            <a:ext cx="2736240" cy="624127"/>
          </a:xfrm>
          <a:custGeom>
            <a:avLst/>
            <a:gdLst>
              <a:gd name="connsiteX0" fmla="*/ 2411895 w 2736240"/>
              <a:gd name="connsiteY0" fmla="*/ 0 h 624127"/>
              <a:gd name="connsiteX1" fmla="*/ 2199861 w 2736240"/>
              <a:gd name="connsiteY1" fmla="*/ 106017 h 624127"/>
              <a:gd name="connsiteX2" fmla="*/ 2637182 w 2736240"/>
              <a:gd name="connsiteY2" fmla="*/ 543339 h 624127"/>
              <a:gd name="connsiteX3" fmla="*/ 0 w 2736240"/>
              <a:gd name="connsiteY3" fmla="*/ 622852 h 62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240" h="624127">
                <a:moveTo>
                  <a:pt x="2411895" y="0"/>
                </a:moveTo>
                <a:cubicBezTo>
                  <a:pt x="2287104" y="7730"/>
                  <a:pt x="2162313" y="15460"/>
                  <a:pt x="2199861" y="106017"/>
                </a:cubicBezTo>
                <a:cubicBezTo>
                  <a:pt x="2237409" y="196574"/>
                  <a:pt x="3003826" y="457200"/>
                  <a:pt x="2637182" y="543339"/>
                </a:cubicBezTo>
                <a:cubicBezTo>
                  <a:pt x="2270538" y="629478"/>
                  <a:pt x="1135269" y="626165"/>
                  <a:pt x="0" y="622852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239616" y="2822713"/>
            <a:ext cx="1083833" cy="1457739"/>
          </a:xfrm>
          <a:custGeom>
            <a:avLst/>
            <a:gdLst>
              <a:gd name="connsiteX0" fmla="*/ 856384 w 1083833"/>
              <a:gd name="connsiteY0" fmla="*/ 0 h 1457739"/>
              <a:gd name="connsiteX1" fmla="*/ 1028662 w 1083833"/>
              <a:gd name="connsiteY1" fmla="*/ 437322 h 1457739"/>
              <a:gd name="connsiteX2" fmla="*/ 8245 w 1083833"/>
              <a:gd name="connsiteY2" fmla="*/ 1232452 h 1457739"/>
              <a:gd name="connsiteX3" fmla="*/ 631097 w 1083833"/>
              <a:gd name="connsiteY3" fmla="*/ 1457739 h 14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33" h="1457739">
                <a:moveTo>
                  <a:pt x="856384" y="0"/>
                </a:moveTo>
                <a:cubicBezTo>
                  <a:pt x="1013201" y="115956"/>
                  <a:pt x="1170018" y="231913"/>
                  <a:pt x="1028662" y="437322"/>
                </a:cubicBezTo>
                <a:cubicBezTo>
                  <a:pt x="887306" y="642731"/>
                  <a:pt x="74506" y="1062383"/>
                  <a:pt x="8245" y="1232452"/>
                </a:cubicBezTo>
                <a:cubicBezTo>
                  <a:pt x="-58016" y="1402521"/>
                  <a:pt x="286540" y="1430130"/>
                  <a:pt x="631097" y="145773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713468" y="193481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Khái niệm</a:t>
            </a:r>
            <a:endParaRPr lang="en-US" b="1"/>
          </a:p>
        </p:txBody>
      </p:sp>
      <p:sp>
        <p:nvSpPr>
          <p:cNvPr id="37" name="TextBox 36"/>
          <p:cNvSpPr txBox="1"/>
          <p:nvPr/>
        </p:nvSpPr>
        <p:spPr>
          <a:xfrm rot="19447698">
            <a:off x="5105706" y="330387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Công thức</a:t>
            </a:r>
            <a:endParaRPr lang="en-US" b="1"/>
          </a:p>
        </p:txBody>
      </p:sp>
      <p:sp>
        <p:nvSpPr>
          <p:cNvPr id="38" name="TextBox 37"/>
          <p:cNvSpPr txBox="1"/>
          <p:nvPr/>
        </p:nvSpPr>
        <p:spPr>
          <a:xfrm>
            <a:off x="2892591" y="364607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Phân tích</a:t>
            </a:r>
            <a:endParaRPr lang="en-US" b="1"/>
          </a:p>
        </p:txBody>
      </p:sp>
      <p:sp>
        <p:nvSpPr>
          <p:cNvPr id="39" name="TextBox 38"/>
          <p:cNvSpPr txBox="1"/>
          <p:nvPr/>
        </p:nvSpPr>
        <p:spPr>
          <a:xfrm>
            <a:off x="1700685" y="165735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Lưu ý</a:t>
            </a:r>
            <a:endParaRPr lang="en-US" b="1"/>
          </a:p>
        </p:txBody>
      </p:sp>
      <p:sp>
        <p:nvSpPr>
          <p:cNvPr id="40" name="TextBox 39"/>
          <p:cNvSpPr txBox="1"/>
          <p:nvPr/>
        </p:nvSpPr>
        <p:spPr>
          <a:xfrm rot="275308">
            <a:off x="1493786" y="2868863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Tìm</a:t>
            </a:r>
            <a:r>
              <a:rPr lang="en-US" b="1" smtClean="0"/>
              <a:t> nhân tử</a:t>
            </a:r>
          </a:p>
          <a:p>
            <a:r>
              <a:rPr lang="en-US" b="1" smtClean="0">
                <a:solidFill>
                  <a:srgbClr val="FF0000"/>
                </a:solidFill>
              </a:rPr>
              <a:t>Chung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4242" y="208343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Hệ số</a:t>
            </a:r>
            <a:endParaRPr lang="en-US" b="1"/>
          </a:p>
        </p:txBody>
      </p:sp>
      <p:sp>
        <p:nvSpPr>
          <p:cNvPr id="42" name="TextBox 41"/>
          <p:cNvSpPr txBox="1"/>
          <p:nvPr/>
        </p:nvSpPr>
        <p:spPr>
          <a:xfrm rot="160694">
            <a:off x="269100" y="315991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Biến số</a:t>
            </a:r>
            <a:endParaRPr lang="en-US" b="1"/>
          </a:p>
        </p:txBody>
      </p:sp>
      <p:sp>
        <p:nvSpPr>
          <p:cNvPr id="43" name="TextBox 42"/>
          <p:cNvSpPr txBox="1"/>
          <p:nvPr/>
        </p:nvSpPr>
        <p:spPr>
          <a:xfrm>
            <a:off x="227768" y="4295633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NTC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(nhân tử còn lại và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hạng tử)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8380" y="3645244"/>
            <a:ext cx="1019420" cy="15540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80" y="3645244"/>
            <a:ext cx="1019420" cy="1554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22" grpId="0" animBg="1"/>
      <p:bldP spid="24" grpId="0" animBg="1"/>
      <p:bldP spid="27" grpId="0" animBg="1"/>
      <p:bldP spid="28" grpId="0" animBg="1"/>
      <p:bldP spid="29" grpId="0" animBg="1"/>
      <p:bldP spid="31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Bài 39: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276350"/>
            <a:ext cx="7924800" cy="3733800"/>
          </a:xfrm>
        </p:spPr>
        <p:txBody>
          <a:bodyPr/>
          <a:lstStyle/>
          <a:p>
            <a:pPr marL="45720" indent="0">
              <a:buNone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e) 10x(x – y) – 8y(y – x)</a:t>
            </a:r>
          </a:p>
          <a:p>
            <a:pPr marL="45720" indent="0">
              <a:buNone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Nhận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thấy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 – y = –(y – x)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 – x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 – y)</a:t>
            </a:r>
          </a:p>
          <a:p>
            <a:pPr marL="45720" indent="0">
              <a:buNone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10x(x – y) – 8y[–(x – y)]</a:t>
            </a:r>
          </a:p>
          <a:p>
            <a:pPr marL="45720" indent="0">
              <a:buNone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10x(x – y) + 8y(x – y)</a:t>
            </a:r>
          </a:p>
          <a:p>
            <a:pPr marL="45720" indent="0">
              <a:buNone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2(x – y).5x + 2(x – y).4y</a:t>
            </a:r>
          </a:p>
          <a:p>
            <a:pPr marL="45720" indent="0">
              <a:buNone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tử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chung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2(x – y))</a:t>
            </a:r>
          </a:p>
          <a:p>
            <a:pPr marL="45720" indent="0">
              <a:buNone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2(x – y)(5x + 4y)</a:t>
            </a:r>
          </a:p>
          <a:p>
            <a:pPr marL="45720" indent="0">
              <a:buNone/>
            </a:pP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s-E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Lưu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ý: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tử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chung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cần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biến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= –(–A)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 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" y="819150"/>
            <a:ext cx="2362200" cy="2362200"/>
          </a:xfrm>
        </p:spPr>
        <p:txBody>
          <a:bodyPr/>
          <a:lstStyle/>
          <a:p>
            <a:pPr algn="l"/>
            <a:r>
              <a:rPr lang="pt-B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a) 15.91,5 + 150.0,85</a:t>
            </a:r>
          </a:p>
          <a:p>
            <a:pPr algn="l"/>
            <a:r>
              <a:rPr lang="pt-B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= 15.91,5 + 15.10.0,85</a:t>
            </a:r>
          </a:p>
          <a:p>
            <a:pPr algn="l"/>
            <a:r>
              <a:rPr lang="pt-B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= 15.91,5 + 15.8,5</a:t>
            </a:r>
          </a:p>
          <a:p>
            <a:pPr algn="l"/>
            <a:r>
              <a:rPr lang="pt-B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= 15(91,5 + 8,5)</a:t>
            </a:r>
          </a:p>
          <a:p>
            <a:pPr algn="l"/>
            <a:r>
              <a:rPr lang="pt-B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= 15.100</a:t>
            </a:r>
          </a:p>
          <a:p>
            <a:pPr algn="l"/>
            <a:r>
              <a:rPr lang="pt-B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= 1500</a:t>
            </a:r>
          </a:p>
          <a:p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85750"/>
            <a:ext cx="3962400" cy="4572000"/>
          </a:xfrm>
        </p:spPr>
        <p:txBody>
          <a:bodyPr/>
          <a:lstStyle/>
          <a:p>
            <a:pPr marL="45720" indent="0">
              <a:buNone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b) x(x – 1) – y(1 – x)</a:t>
            </a:r>
          </a:p>
          <a:p>
            <a:pPr marL="45720" indent="0">
              <a:buNone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x(x – 1) – y[–(x – 1)]</a:t>
            </a:r>
          </a:p>
          <a:p>
            <a:pPr marL="45720" indent="0">
              <a:buNone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x(x – 1) + y(x – 1)</a:t>
            </a:r>
          </a:p>
          <a:p>
            <a:pPr marL="45720" indent="0">
              <a:buNone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(x – 1)(x + y)</a:t>
            </a:r>
          </a:p>
          <a:p>
            <a:pPr marL="45720" indent="0">
              <a:buNone/>
            </a:pP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Tại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 = 2001, y = 1999,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trị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45720" indent="0">
              <a:buNone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(2001 – 1)(2001 + 1999) = 2000.4000 = 8000000</a:t>
            </a:r>
          </a:p>
          <a:p>
            <a:pPr marL="45720" indent="0">
              <a:buNone/>
            </a:pPr>
            <a:endParaRPr lang="en-US" sz="16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1" y="57150"/>
            <a:ext cx="2514599" cy="762000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>
                <a:latin typeface="+mn-lt"/>
              </a:rPr>
              <a:t>Bài 40: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047750"/>
            <a:ext cx="3810000" cy="3962400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a) 5x(x – 2000) – x + 2000 = 0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⇔ 5x(x – 2000) – (x – 2000) = 0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 – 2000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tử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⇔ (x – 2000).(5x – 1) = 0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⇔ x – 2000 = 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hoặc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5x – 1 = 0</a:t>
            </a:r>
          </a:p>
          <a:p>
            <a:pPr marL="4572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2000 = 0 ⇔ x =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2000</a:t>
            </a:r>
            <a:endParaRPr lang="vi-VN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5x – 1 = 0 ⇔ 5x = 1 ⇔ x = 1/5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trị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mãn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 = 2000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 = 1/5.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/>
              <a:t>b) x</a:t>
            </a:r>
            <a:r>
              <a:rPr lang="en-US" b="0" baseline="30000" dirty="0"/>
              <a:t>3</a:t>
            </a:r>
            <a:r>
              <a:rPr lang="en-US" b="0" dirty="0"/>
              <a:t> = 13x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4" y="1049274"/>
            <a:ext cx="4422775" cy="3732276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⇔ x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– 13x = 0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⇔ x.x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– x.13 =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tử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x)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⇔ x(x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– 13) = 0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⇔ x = 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hoặc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– 13 = 0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x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– 13 = 0 ⇔ x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= 13 ⇔ x = √13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hoặc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 = –√13</a:t>
            </a:r>
          </a:p>
          <a:p>
            <a:pPr marL="45720" indent="0"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trị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mãn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 = 0, x = √13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 = –√13.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09550"/>
            <a:ext cx="2362199" cy="857250"/>
          </a:xfrm>
        </p:spPr>
        <p:txBody>
          <a:bodyPr/>
          <a:lstStyle/>
          <a:p>
            <a:r>
              <a:rPr lang="vi-VN" dirty="0" smtClean="0">
                <a:latin typeface="+mn-lt"/>
              </a:rPr>
              <a:t>Bài 41: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0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38350"/>
            <a:ext cx="8001000" cy="22860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Ta </a:t>
            </a:r>
            <a:r>
              <a:rPr lang="fr-FR" sz="2000" b="1" dirty="0" err="1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có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: 55</a:t>
            </a:r>
            <a:r>
              <a:rPr lang="fr-FR" sz="2000" b="1" baseline="30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n+1</a:t>
            </a:r>
            <a:r>
              <a:rPr lang="fr-FR" sz="2000" dirty="0">
                <a:cs typeface="Times New Roman" pitchFamily="18" charset="0"/>
              </a:rPr>
              <a:t> – 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55</a:t>
            </a:r>
            <a:r>
              <a:rPr lang="fr-FR" sz="2000" b="1" baseline="30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n  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= 55</a:t>
            </a:r>
            <a:r>
              <a:rPr lang="fr-FR" sz="2000" b="1" baseline="30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n 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.55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–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55</a:t>
            </a:r>
            <a:r>
              <a:rPr lang="fr-FR" sz="2000" b="1" baseline="30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n</a:t>
            </a:r>
            <a:endParaRPr lang="fr-FR" sz="2000" b="1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		             = 55</a:t>
            </a:r>
            <a:r>
              <a:rPr lang="fr-FR" sz="2000" b="1" baseline="30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n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.(55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– 1)</a:t>
            </a:r>
            <a:endParaRPr lang="fr-FR" sz="2000" b="1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                          = 55</a:t>
            </a:r>
            <a:r>
              <a:rPr lang="fr-FR" sz="2000" b="1" baseline="30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n 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. 54 </a:t>
            </a:r>
            <a:r>
              <a:rPr lang="vi-VN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 ⋮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54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=&gt;  55</a:t>
            </a:r>
            <a:r>
              <a:rPr lang="en-US" sz="2000" b="1" baseline="30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n+1  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- 55</a:t>
            </a:r>
            <a:r>
              <a:rPr lang="en-US" sz="2000" b="1" baseline="30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n    </a:t>
            </a:r>
            <a:r>
              <a:rPr lang="vi-VN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⋮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54</a:t>
            </a:r>
          </a:p>
          <a:p>
            <a:pPr>
              <a:buFont typeface="Arial" charset="0"/>
              <a:buNone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Vậy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55</a:t>
            </a:r>
            <a:r>
              <a:rPr lang="en-US" sz="2000" b="1" baseline="30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n+1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- 55</a:t>
            </a:r>
            <a:r>
              <a:rPr lang="en-US" sz="2000" b="1" baseline="30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n </a:t>
            </a:r>
            <a:r>
              <a:rPr lang="vi-VN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⋮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54(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đpcm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" y="1276350"/>
            <a:ext cx="8763000" cy="5715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minh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rằng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55</a:t>
            </a:r>
            <a:r>
              <a:rPr lang="en-US" sz="2400" b="1" baseline="30000" dirty="0" smtClean="0">
                <a:latin typeface="+mn-lt"/>
                <a:cs typeface="Times New Roman" pitchFamily="18" charset="0"/>
              </a:rPr>
              <a:t>n+1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- 55</a:t>
            </a:r>
            <a:r>
              <a:rPr lang="en-US" sz="2400" b="1" baseline="30000" dirty="0" smtClean="0">
                <a:latin typeface="+mn-lt"/>
                <a:cs typeface="Times New Roman" pitchFamily="18" charset="0"/>
              </a:rPr>
              <a:t>n 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chia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hết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54 (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n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nhiên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)</a:t>
            </a:r>
            <a:endParaRPr lang="en-US" sz="2400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627" y="786884"/>
            <a:ext cx="140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Bài 42: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7024" y="133350"/>
            <a:ext cx="3034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+mn-lt"/>
              </a:rPr>
              <a:t>Chọn đáp án đúng</a:t>
            </a:r>
            <a:endParaRPr lang="en-US" sz="2800" b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895350"/>
            <a:ext cx="871584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n-lt"/>
              </a:rPr>
              <a:t>Câu 1: Giá trị của biểu thức 12.81 + 12.19 là:</a:t>
            </a:r>
          </a:p>
          <a:p>
            <a:r>
              <a:rPr lang="en-US" sz="2400">
                <a:latin typeface="+mn-lt"/>
              </a:rPr>
              <a:t>	</a:t>
            </a:r>
            <a:r>
              <a:rPr lang="en-US" sz="2400" smtClean="0">
                <a:latin typeface="+mn-lt"/>
              </a:rPr>
              <a:t>A. 120	            B. 1200	C. 1000	D. 112</a:t>
            </a:r>
          </a:p>
          <a:p>
            <a:r>
              <a:rPr lang="en-US" sz="2400" smtClean="0">
                <a:latin typeface="+mn-lt"/>
              </a:rPr>
              <a:t>Câu 2: Kết quả phân tích đa thức 3x</a:t>
            </a:r>
            <a:r>
              <a:rPr lang="en-US" sz="2400" baseline="30000" smtClean="0">
                <a:latin typeface="+mn-lt"/>
              </a:rPr>
              <a:t>2</a:t>
            </a:r>
            <a:r>
              <a:rPr lang="en-US" sz="2400" smtClean="0">
                <a:latin typeface="+mn-lt"/>
              </a:rPr>
              <a:t> </a:t>
            </a:r>
            <a:r>
              <a:rPr lang="fr-FR" sz="2400" smtClean="0">
                <a:latin typeface="+mn-lt"/>
                <a:cs typeface="Times New Roman" pitchFamily="18" charset="0"/>
              </a:rPr>
              <a:t>– 5x thành nhân tử là:</a:t>
            </a:r>
          </a:p>
          <a:p>
            <a:r>
              <a:rPr lang="fr-FR" sz="2400">
                <a:latin typeface="+mn-lt"/>
                <a:cs typeface="Times New Roman" pitchFamily="18" charset="0"/>
              </a:rPr>
              <a:t>	</a:t>
            </a:r>
            <a:r>
              <a:rPr lang="fr-FR" sz="2400" smtClean="0">
                <a:latin typeface="+mn-lt"/>
                <a:cs typeface="Times New Roman" pitchFamily="18" charset="0"/>
              </a:rPr>
              <a:t>A. 3x(x</a:t>
            </a:r>
            <a:r>
              <a:rPr lang="fr-FR" sz="2400">
                <a:latin typeface="+mn-lt"/>
                <a:cs typeface="Times New Roman" pitchFamily="18" charset="0"/>
              </a:rPr>
              <a:t> </a:t>
            </a:r>
            <a:r>
              <a:rPr lang="fr-FR" sz="2400" smtClean="0">
                <a:latin typeface="+mn-lt"/>
                <a:cs typeface="Times New Roman" pitchFamily="18" charset="0"/>
              </a:rPr>
              <a:t>– 5)	B. 5x(3x</a:t>
            </a:r>
            <a:r>
              <a:rPr lang="fr-FR" sz="2400">
                <a:latin typeface="+mn-lt"/>
                <a:cs typeface="Times New Roman" pitchFamily="18" charset="0"/>
              </a:rPr>
              <a:t> </a:t>
            </a:r>
            <a:r>
              <a:rPr lang="fr-FR" sz="2400" smtClean="0">
                <a:latin typeface="+mn-lt"/>
                <a:cs typeface="Times New Roman" pitchFamily="18" charset="0"/>
              </a:rPr>
              <a:t>– 1)	C. x(x</a:t>
            </a:r>
            <a:r>
              <a:rPr lang="fr-FR" sz="2400">
                <a:latin typeface="+mn-lt"/>
                <a:cs typeface="Times New Roman" pitchFamily="18" charset="0"/>
              </a:rPr>
              <a:t> </a:t>
            </a:r>
            <a:r>
              <a:rPr lang="fr-FR" sz="2400" smtClean="0">
                <a:latin typeface="+mn-lt"/>
                <a:cs typeface="Times New Roman" pitchFamily="18" charset="0"/>
              </a:rPr>
              <a:t>– 5)	D. x(3x</a:t>
            </a:r>
            <a:r>
              <a:rPr lang="fr-FR" sz="2400">
                <a:latin typeface="+mn-lt"/>
                <a:cs typeface="Times New Roman" pitchFamily="18" charset="0"/>
              </a:rPr>
              <a:t> </a:t>
            </a:r>
            <a:r>
              <a:rPr lang="fr-FR" sz="2400" smtClean="0">
                <a:latin typeface="+mn-lt"/>
                <a:cs typeface="Times New Roman" pitchFamily="18" charset="0"/>
              </a:rPr>
              <a:t>– 5)</a:t>
            </a:r>
          </a:p>
          <a:p>
            <a:r>
              <a:rPr lang="fr-FR" sz="2400" smtClean="0">
                <a:latin typeface="+mn-lt"/>
                <a:cs typeface="Times New Roman" pitchFamily="18" charset="0"/>
              </a:rPr>
              <a:t>Câu 3: </a:t>
            </a:r>
            <a:r>
              <a:rPr lang="en-US" sz="2400">
                <a:latin typeface="+mn-lt"/>
              </a:rPr>
              <a:t>Kết quả phân tích đa thức </a:t>
            </a:r>
            <a:r>
              <a:rPr lang="en-US" sz="2400" smtClean="0">
                <a:latin typeface="+mn-lt"/>
              </a:rPr>
              <a:t>x(x</a:t>
            </a:r>
            <a:r>
              <a:rPr lang="fr-FR" sz="2400">
                <a:latin typeface="+mn-lt"/>
                <a:cs typeface="Times New Roman" pitchFamily="18" charset="0"/>
              </a:rPr>
              <a:t> </a:t>
            </a:r>
            <a:r>
              <a:rPr lang="fr-FR" sz="2400" smtClean="0">
                <a:latin typeface="+mn-lt"/>
                <a:cs typeface="Times New Roman" pitchFamily="18" charset="0"/>
              </a:rPr>
              <a:t>– 1) – y(1</a:t>
            </a:r>
            <a:r>
              <a:rPr lang="fr-FR" sz="2400">
                <a:latin typeface="+mn-lt"/>
                <a:cs typeface="Times New Roman" pitchFamily="18" charset="0"/>
              </a:rPr>
              <a:t> </a:t>
            </a:r>
            <a:r>
              <a:rPr lang="fr-FR" sz="2400" smtClean="0">
                <a:latin typeface="+mn-lt"/>
                <a:cs typeface="Times New Roman" pitchFamily="18" charset="0"/>
              </a:rPr>
              <a:t>– x) </a:t>
            </a:r>
            <a:r>
              <a:rPr lang="fr-FR" sz="2400">
                <a:latin typeface="+mn-lt"/>
                <a:cs typeface="Times New Roman" pitchFamily="18" charset="0"/>
              </a:rPr>
              <a:t>thành nhân tử là:</a:t>
            </a:r>
          </a:p>
          <a:p>
            <a:r>
              <a:rPr lang="en-US" sz="2400" smtClean="0">
                <a:latin typeface="+mn-lt"/>
              </a:rPr>
              <a:t>	A. (x</a:t>
            </a:r>
            <a:r>
              <a:rPr lang="fr-FR" sz="2400">
                <a:latin typeface="+mn-lt"/>
                <a:cs typeface="Times New Roman" pitchFamily="18" charset="0"/>
              </a:rPr>
              <a:t> </a:t>
            </a:r>
            <a:r>
              <a:rPr lang="fr-FR" sz="2400" smtClean="0">
                <a:latin typeface="+mn-lt"/>
                <a:cs typeface="Times New Roman" pitchFamily="18" charset="0"/>
              </a:rPr>
              <a:t>– y</a:t>
            </a:r>
            <a:r>
              <a:rPr lang="en-US" sz="2400" smtClean="0">
                <a:latin typeface="+mn-lt"/>
              </a:rPr>
              <a:t>)(x</a:t>
            </a:r>
            <a:r>
              <a:rPr lang="fr-FR" sz="2400">
                <a:latin typeface="+mn-lt"/>
                <a:cs typeface="Times New Roman" pitchFamily="18" charset="0"/>
              </a:rPr>
              <a:t> </a:t>
            </a:r>
            <a:r>
              <a:rPr lang="fr-FR" sz="2400" smtClean="0">
                <a:latin typeface="+mn-lt"/>
                <a:cs typeface="Times New Roman" pitchFamily="18" charset="0"/>
              </a:rPr>
              <a:t>– 1</a:t>
            </a:r>
            <a:r>
              <a:rPr lang="en-US" sz="2400" smtClean="0">
                <a:latin typeface="+mn-lt"/>
              </a:rPr>
              <a:t>)		B. (x + y)(x</a:t>
            </a:r>
            <a:r>
              <a:rPr lang="fr-FR" sz="2400">
                <a:latin typeface="+mn-lt"/>
                <a:cs typeface="Times New Roman" pitchFamily="18" charset="0"/>
              </a:rPr>
              <a:t> </a:t>
            </a:r>
            <a:r>
              <a:rPr lang="fr-FR" sz="2400" smtClean="0">
                <a:latin typeface="+mn-lt"/>
                <a:cs typeface="Times New Roman" pitchFamily="18" charset="0"/>
              </a:rPr>
              <a:t>– 1</a:t>
            </a:r>
            <a:r>
              <a:rPr lang="en-US" sz="2400" smtClean="0">
                <a:latin typeface="+mn-lt"/>
              </a:rPr>
              <a:t>)</a:t>
            </a:r>
          </a:p>
          <a:p>
            <a:r>
              <a:rPr lang="en-US" sz="2400">
                <a:latin typeface="+mn-lt"/>
              </a:rPr>
              <a:t>	</a:t>
            </a:r>
            <a:r>
              <a:rPr lang="en-US" sz="2400" smtClean="0">
                <a:latin typeface="+mn-lt"/>
              </a:rPr>
              <a:t>C. (1</a:t>
            </a:r>
            <a:r>
              <a:rPr lang="fr-FR" sz="2400">
                <a:latin typeface="+mn-lt"/>
                <a:cs typeface="Times New Roman" pitchFamily="18" charset="0"/>
              </a:rPr>
              <a:t> – </a:t>
            </a:r>
            <a:r>
              <a:rPr lang="en-US" sz="2400" smtClean="0">
                <a:latin typeface="+mn-lt"/>
              </a:rPr>
              <a:t>x)(x</a:t>
            </a:r>
            <a:r>
              <a:rPr lang="fr-FR" sz="2400">
                <a:latin typeface="+mn-lt"/>
                <a:cs typeface="Times New Roman" pitchFamily="18" charset="0"/>
              </a:rPr>
              <a:t> </a:t>
            </a:r>
            <a:r>
              <a:rPr lang="fr-FR" sz="2400" smtClean="0">
                <a:latin typeface="+mn-lt"/>
                <a:cs typeface="Times New Roman" pitchFamily="18" charset="0"/>
              </a:rPr>
              <a:t>– y</a:t>
            </a:r>
            <a:r>
              <a:rPr lang="en-US" sz="2400" smtClean="0">
                <a:latin typeface="+mn-lt"/>
              </a:rPr>
              <a:t>)		D. (1</a:t>
            </a:r>
            <a:r>
              <a:rPr lang="fr-FR" sz="2400">
                <a:latin typeface="+mn-lt"/>
                <a:cs typeface="Times New Roman" pitchFamily="18" charset="0"/>
              </a:rPr>
              <a:t> </a:t>
            </a:r>
            <a:r>
              <a:rPr lang="fr-FR" sz="2400" smtClean="0">
                <a:latin typeface="+mn-lt"/>
                <a:cs typeface="Times New Roman" pitchFamily="18" charset="0"/>
              </a:rPr>
              <a:t>– x</a:t>
            </a:r>
            <a:r>
              <a:rPr lang="en-US" sz="2400" smtClean="0">
                <a:latin typeface="+mn-lt"/>
              </a:rPr>
              <a:t>)(x + y)	</a:t>
            </a:r>
          </a:p>
          <a:p>
            <a:r>
              <a:rPr lang="en-US" sz="2400" smtClean="0">
                <a:latin typeface="+mn-lt"/>
              </a:rPr>
              <a:t>Câu 4: Tìm x biết 3x</a:t>
            </a:r>
            <a:r>
              <a:rPr lang="en-US" sz="2400" baseline="30000" smtClean="0">
                <a:latin typeface="+mn-lt"/>
              </a:rPr>
              <a:t>2</a:t>
            </a:r>
            <a:r>
              <a:rPr lang="en-US" sz="2400" smtClean="0">
                <a:latin typeface="+mn-lt"/>
              </a:rPr>
              <a:t> </a:t>
            </a:r>
            <a:r>
              <a:rPr lang="fr-FR" sz="2400" smtClean="0">
                <a:latin typeface="+mn-lt"/>
                <a:cs typeface="Times New Roman" pitchFamily="18" charset="0"/>
              </a:rPr>
              <a:t>– 12x = 0 ta được</a:t>
            </a:r>
          </a:p>
          <a:p>
            <a:r>
              <a:rPr lang="fr-FR" sz="2400">
                <a:latin typeface="+mn-lt"/>
                <a:cs typeface="Times New Roman" pitchFamily="18" charset="0"/>
              </a:rPr>
              <a:t>	</a:t>
            </a:r>
            <a:r>
              <a:rPr lang="fr-FR" sz="2400" smtClean="0">
                <a:latin typeface="+mn-lt"/>
                <a:cs typeface="Times New Roman" pitchFamily="18" charset="0"/>
              </a:rPr>
              <a:t>A. x = 0 hoặc x = 4	 	B. x = 0 hoặc x = 3</a:t>
            </a:r>
          </a:p>
          <a:p>
            <a:r>
              <a:rPr lang="fr-FR" sz="2400">
                <a:latin typeface="+mn-lt"/>
                <a:cs typeface="Times New Roman" pitchFamily="18" charset="0"/>
              </a:rPr>
              <a:t>	</a:t>
            </a:r>
            <a:r>
              <a:rPr lang="fr-FR" sz="2400" smtClean="0">
                <a:latin typeface="+mn-lt"/>
                <a:cs typeface="Times New Roman" pitchFamily="18" charset="0"/>
              </a:rPr>
              <a:t>C. x = 0			D. x = 3</a:t>
            </a:r>
            <a:endParaRPr lang="en-US" sz="240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58548" y="1302854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29400" y="203835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87348" y="2763906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386715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6215270" y="1404730"/>
            <a:ext cx="2158738" cy="901843"/>
          </a:xfrm>
          <a:custGeom>
            <a:avLst/>
            <a:gdLst>
              <a:gd name="connsiteX0" fmla="*/ 0 w 2158738"/>
              <a:gd name="connsiteY0" fmla="*/ 622853 h 901843"/>
              <a:gd name="connsiteX1" fmla="*/ 384313 w 2158738"/>
              <a:gd name="connsiteY1" fmla="*/ 848140 h 901843"/>
              <a:gd name="connsiteX2" fmla="*/ 2014330 w 2158738"/>
              <a:gd name="connsiteY2" fmla="*/ 821635 h 901843"/>
              <a:gd name="connsiteX3" fmla="*/ 1974573 w 2158738"/>
              <a:gd name="connsiteY3" fmla="*/ 0 h 90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738" h="901843">
                <a:moveTo>
                  <a:pt x="0" y="622853"/>
                </a:moveTo>
                <a:cubicBezTo>
                  <a:pt x="24295" y="718931"/>
                  <a:pt x="48591" y="815010"/>
                  <a:pt x="384313" y="848140"/>
                </a:cubicBezTo>
                <a:cubicBezTo>
                  <a:pt x="720035" y="881270"/>
                  <a:pt x="1749287" y="962992"/>
                  <a:pt x="2014330" y="821635"/>
                </a:cubicBezTo>
                <a:cubicBezTo>
                  <a:pt x="2279373" y="680278"/>
                  <a:pt x="2126973" y="340139"/>
                  <a:pt x="1974573" y="0"/>
                </a:cubicBezTo>
              </a:path>
            </a:pathLst>
          </a:cu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272209" y="1510748"/>
            <a:ext cx="2237748" cy="848139"/>
          </a:xfrm>
          <a:custGeom>
            <a:avLst/>
            <a:gdLst>
              <a:gd name="connsiteX0" fmla="*/ 2107095 w 2237748"/>
              <a:gd name="connsiteY0" fmla="*/ 848139 h 848139"/>
              <a:gd name="connsiteX1" fmla="*/ 2067339 w 2237748"/>
              <a:gd name="connsiteY1" fmla="*/ 410817 h 848139"/>
              <a:gd name="connsiteX2" fmla="*/ 437321 w 2237748"/>
              <a:gd name="connsiteY2" fmla="*/ 450574 h 848139"/>
              <a:gd name="connsiteX3" fmla="*/ 0 w 2237748"/>
              <a:gd name="connsiteY3" fmla="*/ 0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748" h="848139">
                <a:moveTo>
                  <a:pt x="2107095" y="848139"/>
                </a:moveTo>
                <a:cubicBezTo>
                  <a:pt x="2226365" y="662608"/>
                  <a:pt x="2345635" y="477078"/>
                  <a:pt x="2067339" y="410817"/>
                </a:cubicBezTo>
                <a:cubicBezTo>
                  <a:pt x="1789043" y="344556"/>
                  <a:pt x="781877" y="519043"/>
                  <a:pt x="437321" y="450574"/>
                </a:cubicBezTo>
                <a:cubicBezTo>
                  <a:pt x="92764" y="382104"/>
                  <a:pt x="46382" y="191052"/>
                  <a:pt x="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638013" y="3515918"/>
            <a:ext cx="1919314" cy="562762"/>
          </a:xfrm>
          <a:custGeom>
            <a:avLst/>
            <a:gdLst>
              <a:gd name="connsiteX0" fmla="*/ 1448972 w 1851182"/>
              <a:gd name="connsiteY0" fmla="*/ 0 h 463162"/>
              <a:gd name="connsiteX1" fmla="*/ 1758461 w 1851182"/>
              <a:gd name="connsiteY1" fmla="*/ 436098 h 463162"/>
              <a:gd name="connsiteX2" fmla="*/ 0 w 1851182"/>
              <a:gd name="connsiteY2" fmla="*/ 379827 h 463162"/>
              <a:gd name="connsiteX0" fmla="*/ 1501981 w 1865525"/>
              <a:gd name="connsiteY0" fmla="*/ 0 h 505847"/>
              <a:gd name="connsiteX1" fmla="*/ 1758461 w 1865525"/>
              <a:gd name="connsiteY1" fmla="*/ 475855 h 505847"/>
              <a:gd name="connsiteX2" fmla="*/ 0 w 1865525"/>
              <a:gd name="connsiteY2" fmla="*/ 419584 h 505847"/>
              <a:gd name="connsiteX0" fmla="*/ 1501981 w 1851831"/>
              <a:gd name="connsiteY0" fmla="*/ 0 h 505847"/>
              <a:gd name="connsiteX1" fmla="*/ 1758461 w 1851831"/>
              <a:gd name="connsiteY1" fmla="*/ 475855 h 505847"/>
              <a:gd name="connsiteX2" fmla="*/ 0 w 1851831"/>
              <a:gd name="connsiteY2" fmla="*/ 419584 h 505847"/>
              <a:gd name="connsiteX0" fmla="*/ 1661008 w 1900979"/>
              <a:gd name="connsiteY0" fmla="*/ 0 h 562762"/>
              <a:gd name="connsiteX1" fmla="*/ 1758461 w 1900979"/>
              <a:gd name="connsiteY1" fmla="*/ 528863 h 562762"/>
              <a:gd name="connsiteX2" fmla="*/ 0 w 1900979"/>
              <a:gd name="connsiteY2" fmla="*/ 472592 h 562762"/>
              <a:gd name="connsiteX0" fmla="*/ 1661008 w 1919314"/>
              <a:gd name="connsiteY0" fmla="*/ 0 h 562762"/>
              <a:gd name="connsiteX1" fmla="*/ 1758461 w 1919314"/>
              <a:gd name="connsiteY1" fmla="*/ 528863 h 562762"/>
              <a:gd name="connsiteX2" fmla="*/ 0 w 1919314"/>
              <a:gd name="connsiteY2" fmla="*/ 472592 h 56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9314" h="562762">
                <a:moveTo>
                  <a:pt x="1661008" y="0"/>
                </a:moveTo>
                <a:cubicBezTo>
                  <a:pt x="1923248" y="239405"/>
                  <a:pt x="2035296" y="450098"/>
                  <a:pt x="1758461" y="528863"/>
                </a:cubicBezTo>
                <a:cubicBezTo>
                  <a:pt x="1481626" y="607628"/>
                  <a:pt x="758483" y="532379"/>
                  <a:pt x="0" y="472592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429000" y="819150"/>
            <a:ext cx="2743200" cy="2971800"/>
            <a:chOff x="3234517" y="933450"/>
            <a:chExt cx="2743200" cy="2971800"/>
          </a:xfrm>
        </p:grpSpPr>
        <p:sp>
          <p:nvSpPr>
            <p:cNvPr id="6" name="Teardrop 5"/>
            <p:cNvSpPr/>
            <p:nvPr/>
          </p:nvSpPr>
          <p:spPr>
            <a:xfrm rot="18754245">
              <a:off x="3120217" y="1047750"/>
              <a:ext cx="2971800" cy="2743200"/>
            </a:xfrm>
            <a:prstGeom prst="teardrop">
              <a:avLst>
                <a:gd name="adj" fmla="val 79724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5200" y="1315581"/>
              <a:ext cx="22860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sunset" dir="t">
                  <a:rot lat="0" lon="0" rev="4200000"/>
                </a:lightRig>
              </a:scene3d>
              <a:sp3d contourW="6350" prstMaterial="plastic">
                <a:bevelT w="0"/>
                <a:bevelB w="0"/>
                <a:extrusionClr>
                  <a:schemeClr val="bg2"/>
                </a:extrusionClr>
              </a:sp3d>
            </a:bodyPr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P</a:t>
              </a:r>
              <a:r>
                <a:rPr lang="en-US" sz="2000" b="1" smtClean="0">
                  <a:solidFill>
                    <a:srgbClr val="0070C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HÂN </a:t>
              </a:r>
              <a:r>
                <a:rPr lang="en-US" sz="2800" b="1" smtClean="0">
                  <a:solidFill>
                    <a:srgbClr val="0070C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T</a:t>
              </a:r>
              <a:r>
                <a:rPr lang="en-US" sz="2000" b="1" smtClean="0">
                  <a:solidFill>
                    <a:srgbClr val="0070C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ÍCH</a:t>
              </a:r>
            </a:p>
            <a:p>
              <a:pPr algn="ctr"/>
              <a:r>
                <a:rPr lang="en-US" sz="28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B</a:t>
              </a:r>
              <a:r>
                <a:rPr lang="en-US" sz="20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ẰNG </a:t>
              </a:r>
            </a:p>
            <a:p>
              <a:pPr algn="ctr"/>
              <a:r>
                <a:rPr lang="en-US" sz="28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P</a:t>
              </a:r>
              <a:r>
                <a:rPr lang="en-US" sz="20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HƯƠNG </a:t>
              </a:r>
              <a:r>
                <a:rPr lang="en-US" sz="28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P</a:t>
              </a:r>
              <a:r>
                <a:rPr lang="en-US" sz="20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HÁP</a:t>
              </a:r>
            </a:p>
            <a:p>
              <a:pPr algn="ctr"/>
              <a:r>
                <a:rPr lang="en-US" sz="2000" b="1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ĐẶT </a:t>
              </a:r>
              <a:r>
                <a:rPr lang="en-US" sz="2800" b="1" smtClean="0">
                  <a:solidFill>
                    <a:srgbClr val="FF00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N</a:t>
              </a:r>
              <a:r>
                <a:rPr lang="en-US" sz="2000" b="1" smtClean="0">
                  <a:solidFill>
                    <a:srgbClr val="FF00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HÂN </a:t>
              </a:r>
              <a:r>
                <a:rPr lang="en-US" sz="2800" b="1" smtClean="0">
                  <a:solidFill>
                    <a:srgbClr val="FF00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T</a:t>
              </a:r>
              <a:r>
                <a:rPr lang="en-US" sz="2000" b="1" smtClean="0">
                  <a:solidFill>
                    <a:srgbClr val="FF00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Ử</a:t>
              </a:r>
            </a:p>
            <a:p>
              <a:pPr algn="ctr"/>
              <a:r>
                <a:rPr lang="en-US" sz="2800" b="1" smtClean="0">
                  <a:solidFill>
                    <a:srgbClr val="FF00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C</a:t>
              </a:r>
              <a:r>
                <a:rPr lang="en-US" sz="2000" b="1" smtClean="0">
                  <a:solidFill>
                    <a:srgbClr val="FF00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Sylfaen" pitchFamily="18" charset="0"/>
                </a:rPr>
                <a:t>HUNG</a:t>
              </a:r>
              <a:endParaRPr lang="en-US" sz="2000" b="1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ylfae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73834" y="361950"/>
            <a:ext cx="2370166" cy="1072823"/>
            <a:chOff x="6773834" y="432127"/>
            <a:chExt cx="2370166" cy="1072823"/>
          </a:xfrm>
        </p:grpSpPr>
        <p:sp>
          <p:nvSpPr>
            <p:cNvPr id="8" name="Rounded Rectangle 7"/>
            <p:cNvSpPr/>
            <p:nvPr/>
          </p:nvSpPr>
          <p:spPr>
            <a:xfrm>
              <a:off x="6773834" y="432127"/>
              <a:ext cx="2217766" cy="103765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26234" y="489287"/>
              <a:ext cx="2217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Biến đổi 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đa thức</a:t>
              </a:r>
            </a:p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thành </a:t>
              </a:r>
              <a:r>
                <a:rPr lang="en-US" sz="2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 của </a:t>
              </a:r>
              <a:r>
                <a:rPr lang="en-US" sz="2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 đa thức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45124" y="3855136"/>
            <a:ext cx="1593526" cy="684858"/>
            <a:chOff x="5845124" y="3855136"/>
            <a:chExt cx="1593526" cy="684858"/>
          </a:xfrm>
        </p:grpSpPr>
        <p:sp>
          <p:nvSpPr>
            <p:cNvPr id="18" name="Pentagon 17"/>
            <p:cNvSpPr/>
            <p:nvPr/>
          </p:nvSpPr>
          <p:spPr>
            <a:xfrm>
              <a:off x="5873260" y="3855136"/>
              <a:ext cx="1565390" cy="684858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45124" y="3965626"/>
              <a:ext cx="1525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A</a:t>
              </a:r>
              <a:r>
                <a:rPr lang="en-US" sz="2400" smtClean="0"/>
                <a:t>.B + </a:t>
              </a:r>
              <a:r>
                <a:rPr lang="en-US" sz="2400" smtClean="0">
                  <a:solidFill>
                    <a:srgbClr val="FF0000"/>
                  </a:solidFill>
                </a:rPr>
                <a:t>A</a:t>
              </a:r>
              <a:r>
                <a:rPr lang="en-US" sz="2400" smtClean="0"/>
                <a:t>.C</a:t>
              </a:r>
              <a:endParaRPr lang="en-US" sz="24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97260" y="3855136"/>
            <a:ext cx="1746740" cy="684858"/>
            <a:chOff x="7397260" y="3855136"/>
            <a:chExt cx="1746740" cy="684858"/>
          </a:xfrm>
        </p:grpSpPr>
        <p:sp>
          <p:nvSpPr>
            <p:cNvPr id="15" name="Pentagon 14"/>
            <p:cNvSpPr/>
            <p:nvPr/>
          </p:nvSpPr>
          <p:spPr>
            <a:xfrm>
              <a:off x="7473460" y="3855136"/>
              <a:ext cx="1670540" cy="684858"/>
            </a:xfrm>
            <a:prstGeom prst="homePlate">
              <a:avLst>
                <a:gd name="adj" fmla="val 17134"/>
              </a:avLst>
            </a:prstGeom>
            <a:solidFill>
              <a:schemeClr val="accent6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97260" y="3965626"/>
              <a:ext cx="1704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= </a:t>
              </a:r>
              <a:r>
                <a:rPr lang="en-US" sz="2400" smtClean="0">
                  <a:solidFill>
                    <a:srgbClr val="FF0000"/>
                  </a:solidFill>
                </a:rPr>
                <a:t>A</a:t>
              </a:r>
              <a:r>
                <a:rPr lang="en-US" sz="2400" smtClean="0"/>
                <a:t>.(B + C)</a:t>
              </a:r>
              <a:endParaRPr lang="en-US" sz="2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34" y="2268102"/>
            <a:ext cx="879195" cy="7830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92502" y="209550"/>
            <a:ext cx="2550698" cy="1323439"/>
            <a:chOff x="104336" y="285750"/>
            <a:chExt cx="2550698" cy="1323439"/>
          </a:xfrm>
        </p:grpSpPr>
        <p:sp>
          <p:nvSpPr>
            <p:cNvPr id="14" name="Rounded Rectangle 13"/>
            <p:cNvSpPr/>
            <p:nvPr/>
          </p:nvSpPr>
          <p:spPr>
            <a:xfrm>
              <a:off x="152400" y="285750"/>
              <a:ext cx="2474498" cy="1272450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336" y="285750"/>
              <a:ext cx="2550698" cy="132343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mtClean="0"/>
                <a:t>Để xuất hiện </a:t>
              </a:r>
            </a:p>
            <a:p>
              <a:pPr algn="ctr"/>
              <a:r>
                <a:rPr lang="en-US" sz="2000" smtClean="0">
                  <a:solidFill>
                    <a:srgbClr val="FF0000"/>
                  </a:solidFill>
                </a:rPr>
                <a:t>Nhân Tử Chung</a:t>
              </a:r>
            </a:p>
            <a:p>
              <a:pPr algn="ctr"/>
              <a:r>
                <a:rPr lang="en-US" sz="2000" smtClean="0"/>
                <a:t>cần </a:t>
              </a:r>
              <a:r>
                <a:rPr lang="en-US" sz="2000" smtClean="0">
                  <a:solidFill>
                    <a:srgbClr val="FF0000"/>
                  </a:solidFill>
                </a:rPr>
                <a:t>Đổi Dấu </a:t>
              </a:r>
              <a:r>
                <a:rPr lang="en-US" sz="2000" smtClean="0"/>
                <a:t>hạng tử</a:t>
              </a:r>
            </a:p>
            <a:p>
              <a:pPr algn="ctr"/>
              <a:r>
                <a:rPr lang="en-US" sz="2000" smtClean="0">
                  <a:solidFill>
                    <a:srgbClr val="FF0000"/>
                  </a:solidFill>
                </a:rPr>
                <a:t>A = - (- A)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378832" y="3114412"/>
            <a:ext cx="1590178" cy="877548"/>
          </a:xfrm>
          <a:custGeom>
            <a:avLst/>
            <a:gdLst>
              <a:gd name="connsiteX0" fmla="*/ 259773 w 436570"/>
              <a:gd name="connsiteY0" fmla="*/ 862445 h 870918"/>
              <a:gd name="connsiteX1" fmla="*/ 51954 w 436570"/>
              <a:gd name="connsiteY1" fmla="*/ 779318 h 870918"/>
              <a:gd name="connsiteX2" fmla="*/ 436418 w 436570"/>
              <a:gd name="connsiteY2" fmla="*/ 207818 h 870918"/>
              <a:gd name="connsiteX3" fmla="*/ 0 w 436570"/>
              <a:gd name="connsiteY3" fmla="*/ 0 h 870918"/>
              <a:gd name="connsiteX0" fmla="*/ 857684 w 1050704"/>
              <a:gd name="connsiteY0" fmla="*/ 875697 h 884170"/>
              <a:gd name="connsiteX1" fmla="*/ 649865 w 1050704"/>
              <a:gd name="connsiteY1" fmla="*/ 792570 h 884170"/>
              <a:gd name="connsiteX2" fmla="*/ 1034329 w 1050704"/>
              <a:gd name="connsiteY2" fmla="*/ 221070 h 884170"/>
              <a:gd name="connsiteX3" fmla="*/ 0 w 1050704"/>
              <a:gd name="connsiteY3" fmla="*/ 0 h 884170"/>
              <a:gd name="connsiteX0" fmla="*/ 857684 w 1032222"/>
              <a:gd name="connsiteY0" fmla="*/ 875697 h 886787"/>
              <a:gd name="connsiteX1" fmla="*/ 649865 w 1032222"/>
              <a:gd name="connsiteY1" fmla="*/ 792570 h 886787"/>
              <a:gd name="connsiteX2" fmla="*/ 1015348 w 1032222"/>
              <a:gd name="connsiteY2" fmla="*/ 154809 h 886787"/>
              <a:gd name="connsiteX3" fmla="*/ 0 w 1032222"/>
              <a:gd name="connsiteY3" fmla="*/ 0 h 886787"/>
              <a:gd name="connsiteX0" fmla="*/ 857684 w 1035289"/>
              <a:gd name="connsiteY0" fmla="*/ 875697 h 877548"/>
              <a:gd name="connsiteX1" fmla="*/ 687828 w 1035289"/>
              <a:gd name="connsiteY1" fmla="*/ 713057 h 877548"/>
              <a:gd name="connsiteX2" fmla="*/ 1015348 w 1035289"/>
              <a:gd name="connsiteY2" fmla="*/ 154809 h 877548"/>
              <a:gd name="connsiteX3" fmla="*/ 0 w 1035289"/>
              <a:gd name="connsiteY3" fmla="*/ 0 h 87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289" h="877548">
                <a:moveTo>
                  <a:pt x="857684" y="875697"/>
                </a:moveTo>
                <a:cubicBezTo>
                  <a:pt x="739054" y="888686"/>
                  <a:pt x="661551" y="833205"/>
                  <a:pt x="687828" y="713057"/>
                </a:cubicBezTo>
                <a:cubicBezTo>
                  <a:pt x="714105" y="592909"/>
                  <a:pt x="1129986" y="273652"/>
                  <a:pt x="1015348" y="154809"/>
                </a:cubicBezTo>
                <a:cubicBezTo>
                  <a:pt x="900710" y="35966"/>
                  <a:pt x="213879" y="38966"/>
                  <a:pt x="0" y="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8600" y="3092633"/>
            <a:ext cx="1219200" cy="416617"/>
          </a:xfrm>
          <a:custGeom>
            <a:avLst/>
            <a:gdLst>
              <a:gd name="connsiteX0" fmla="*/ 1855305 w 1855305"/>
              <a:gd name="connsiteY0" fmla="*/ 45271 h 416617"/>
              <a:gd name="connsiteX1" fmla="*/ 1802296 w 1855305"/>
              <a:gd name="connsiteY1" fmla="*/ 18767 h 416617"/>
              <a:gd name="connsiteX2" fmla="*/ 1590261 w 1855305"/>
              <a:gd name="connsiteY2" fmla="*/ 32019 h 416617"/>
              <a:gd name="connsiteX3" fmla="*/ 1563757 w 1855305"/>
              <a:gd name="connsiteY3" fmla="*/ 389828 h 416617"/>
              <a:gd name="connsiteX4" fmla="*/ 0 w 1855305"/>
              <a:gd name="connsiteY4" fmla="*/ 363323 h 41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305" h="416617">
                <a:moveTo>
                  <a:pt x="1855305" y="45271"/>
                </a:moveTo>
                <a:cubicBezTo>
                  <a:pt x="1850887" y="33123"/>
                  <a:pt x="1846470" y="20976"/>
                  <a:pt x="1802296" y="18767"/>
                </a:cubicBezTo>
                <a:cubicBezTo>
                  <a:pt x="1758122" y="16558"/>
                  <a:pt x="1630017" y="-29824"/>
                  <a:pt x="1590261" y="32019"/>
                </a:cubicBezTo>
                <a:cubicBezTo>
                  <a:pt x="1550505" y="93862"/>
                  <a:pt x="1828801" y="334611"/>
                  <a:pt x="1563757" y="389828"/>
                </a:cubicBezTo>
                <a:cubicBezTo>
                  <a:pt x="1298713" y="445045"/>
                  <a:pt x="649356" y="404184"/>
                  <a:pt x="0" y="363323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24242" y="2453288"/>
            <a:ext cx="1150539" cy="674223"/>
          </a:xfrm>
          <a:custGeom>
            <a:avLst/>
            <a:gdLst>
              <a:gd name="connsiteX0" fmla="*/ 2040835 w 2281840"/>
              <a:gd name="connsiteY0" fmla="*/ 596348 h 596348"/>
              <a:gd name="connsiteX1" fmla="*/ 1948070 w 2281840"/>
              <a:gd name="connsiteY1" fmla="*/ 543339 h 596348"/>
              <a:gd name="connsiteX2" fmla="*/ 1895061 w 2281840"/>
              <a:gd name="connsiteY2" fmla="*/ 397565 h 596348"/>
              <a:gd name="connsiteX3" fmla="*/ 2186609 w 2281840"/>
              <a:gd name="connsiteY3" fmla="*/ 92765 h 596348"/>
              <a:gd name="connsiteX4" fmla="*/ 0 w 2281840"/>
              <a:gd name="connsiteY4" fmla="*/ 0 h 596348"/>
              <a:gd name="connsiteX0" fmla="*/ 2040835 w 2211155"/>
              <a:gd name="connsiteY0" fmla="*/ 623065 h 623065"/>
              <a:gd name="connsiteX1" fmla="*/ 1948070 w 2211155"/>
              <a:gd name="connsiteY1" fmla="*/ 570056 h 623065"/>
              <a:gd name="connsiteX2" fmla="*/ 1895061 w 2211155"/>
              <a:gd name="connsiteY2" fmla="*/ 424282 h 623065"/>
              <a:gd name="connsiteX3" fmla="*/ 2107096 w 2211155"/>
              <a:gd name="connsiteY3" fmla="*/ 26717 h 623065"/>
              <a:gd name="connsiteX4" fmla="*/ 0 w 2211155"/>
              <a:gd name="connsiteY4" fmla="*/ 26717 h 623065"/>
              <a:gd name="connsiteX0" fmla="*/ 2054088 w 2225324"/>
              <a:gd name="connsiteY0" fmla="*/ 649357 h 649357"/>
              <a:gd name="connsiteX1" fmla="*/ 1961323 w 2225324"/>
              <a:gd name="connsiteY1" fmla="*/ 596348 h 649357"/>
              <a:gd name="connsiteX2" fmla="*/ 1908314 w 2225324"/>
              <a:gd name="connsiteY2" fmla="*/ 450574 h 649357"/>
              <a:gd name="connsiteX3" fmla="*/ 2120349 w 2225324"/>
              <a:gd name="connsiteY3" fmla="*/ 53009 h 649357"/>
              <a:gd name="connsiteX4" fmla="*/ 0 w 2225324"/>
              <a:gd name="connsiteY4" fmla="*/ 0 h 649357"/>
              <a:gd name="connsiteX0" fmla="*/ 2054088 w 2225324"/>
              <a:gd name="connsiteY0" fmla="*/ 664118 h 664118"/>
              <a:gd name="connsiteX1" fmla="*/ 1961323 w 2225324"/>
              <a:gd name="connsiteY1" fmla="*/ 611109 h 664118"/>
              <a:gd name="connsiteX2" fmla="*/ 1908314 w 2225324"/>
              <a:gd name="connsiteY2" fmla="*/ 465335 h 664118"/>
              <a:gd name="connsiteX3" fmla="*/ 2120349 w 2225324"/>
              <a:gd name="connsiteY3" fmla="*/ 67770 h 664118"/>
              <a:gd name="connsiteX4" fmla="*/ 0 w 2225324"/>
              <a:gd name="connsiteY4" fmla="*/ 14761 h 664118"/>
              <a:gd name="connsiteX0" fmla="*/ 2054088 w 2167819"/>
              <a:gd name="connsiteY0" fmla="*/ 674223 h 674223"/>
              <a:gd name="connsiteX1" fmla="*/ 1961323 w 2167819"/>
              <a:gd name="connsiteY1" fmla="*/ 621214 h 674223"/>
              <a:gd name="connsiteX2" fmla="*/ 1908314 w 2167819"/>
              <a:gd name="connsiteY2" fmla="*/ 475440 h 674223"/>
              <a:gd name="connsiteX3" fmla="*/ 2054088 w 2167819"/>
              <a:gd name="connsiteY3" fmla="*/ 51371 h 674223"/>
              <a:gd name="connsiteX4" fmla="*/ 0 w 2167819"/>
              <a:gd name="connsiteY4" fmla="*/ 24866 h 67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819" h="674223">
                <a:moveTo>
                  <a:pt x="2054088" y="674223"/>
                </a:moveTo>
                <a:cubicBezTo>
                  <a:pt x="2019853" y="664284"/>
                  <a:pt x="1985619" y="654345"/>
                  <a:pt x="1961323" y="621214"/>
                </a:cubicBezTo>
                <a:cubicBezTo>
                  <a:pt x="1937027" y="588083"/>
                  <a:pt x="1892853" y="570414"/>
                  <a:pt x="1908314" y="475440"/>
                </a:cubicBezTo>
                <a:cubicBezTo>
                  <a:pt x="1923775" y="380466"/>
                  <a:pt x="2372140" y="126467"/>
                  <a:pt x="2054088" y="51371"/>
                </a:cubicBezTo>
                <a:cubicBezTo>
                  <a:pt x="1736036" y="-23725"/>
                  <a:pt x="895625" y="-1639"/>
                  <a:pt x="0" y="24866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78296" y="4015409"/>
            <a:ext cx="2736240" cy="624127"/>
          </a:xfrm>
          <a:custGeom>
            <a:avLst/>
            <a:gdLst>
              <a:gd name="connsiteX0" fmla="*/ 2411895 w 2736240"/>
              <a:gd name="connsiteY0" fmla="*/ 0 h 624127"/>
              <a:gd name="connsiteX1" fmla="*/ 2199861 w 2736240"/>
              <a:gd name="connsiteY1" fmla="*/ 106017 h 624127"/>
              <a:gd name="connsiteX2" fmla="*/ 2637182 w 2736240"/>
              <a:gd name="connsiteY2" fmla="*/ 543339 h 624127"/>
              <a:gd name="connsiteX3" fmla="*/ 0 w 2736240"/>
              <a:gd name="connsiteY3" fmla="*/ 622852 h 62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240" h="624127">
                <a:moveTo>
                  <a:pt x="2411895" y="0"/>
                </a:moveTo>
                <a:cubicBezTo>
                  <a:pt x="2287104" y="7730"/>
                  <a:pt x="2162313" y="15460"/>
                  <a:pt x="2199861" y="106017"/>
                </a:cubicBezTo>
                <a:cubicBezTo>
                  <a:pt x="2237409" y="196574"/>
                  <a:pt x="3003826" y="457200"/>
                  <a:pt x="2637182" y="543339"/>
                </a:cubicBezTo>
                <a:cubicBezTo>
                  <a:pt x="2270538" y="629478"/>
                  <a:pt x="1135269" y="626165"/>
                  <a:pt x="0" y="622852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239616" y="2822713"/>
            <a:ext cx="1083833" cy="1457739"/>
          </a:xfrm>
          <a:custGeom>
            <a:avLst/>
            <a:gdLst>
              <a:gd name="connsiteX0" fmla="*/ 856384 w 1083833"/>
              <a:gd name="connsiteY0" fmla="*/ 0 h 1457739"/>
              <a:gd name="connsiteX1" fmla="*/ 1028662 w 1083833"/>
              <a:gd name="connsiteY1" fmla="*/ 437322 h 1457739"/>
              <a:gd name="connsiteX2" fmla="*/ 8245 w 1083833"/>
              <a:gd name="connsiteY2" fmla="*/ 1232452 h 1457739"/>
              <a:gd name="connsiteX3" fmla="*/ 631097 w 1083833"/>
              <a:gd name="connsiteY3" fmla="*/ 1457739 h 14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33" h="1457739">
                <a:moveTo>
                  <a:pt x="856384" y="0"/>
                </a:moveTo>
                <a:cubicBezTo>
                  <a:pt x="1013201" y="115956"/>
                  <a:pt x="1170018" y="231913"/>
                  <a:pt x="1028662" y="437322"/>
                </a:cubicBezTo>
                <a:cubicBezTo>
                  <a:pt x="887306" y="642731"/>
                  <a:pt x="74506" y="1062383"/>
                  <a:pt x="8245" y="1232452"/>
                </a:cubicBezTo>
                <a:cubicBezTo>
                  <a:pt x="-58016" y="1402521"/>
                  <a:pt x="286540" y="1430130"/>
                  <a:pt x="631097" y="145773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713468" y="193481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Khái niệm</a:t>
            </a:r>
            <a:endParaRPr lang="en-US" b="1"/>
          </a:p>
        </p:txBody>
      </p:sp>
      <p:sp>
        <p:nvSpPr>
          <p:cNvPr id="37" name="TextBox 36"/>
          <p:cNvSpPr txBox="1"/>
          <p:nvPr/>
        </p:nvSpPr>
        <p:spPr>
          <a:xfrm rot="19447698">
            <a:off x="5105706" y="330387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Công thức</a:t>
            </a:r>
            <a:endParaRPr lang="en-US" b="1"/>
          </a:p>
        </p:txBody>
      </p:sp>
      <p:sp>
        <p:nvSpPr>
          <p:cNvPr id="38" name="TextBox 37"/>
          <p:cNvSpPr txBox="1"/>
          <p:nvPr/>
        </p:nvSpPr>
        <p:spPr>
          <a:xfrm>
            <a:off x="2892591" y="364607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Phân tích</a:t>
            </a:r>
            <a:endParaRPr lang="en-US" b="1"/>
          </a:p>
        </p:txBody>
      </p:sp>
      <p:sp>
        <p:nvSpPr>
          <p:cNvPr id="39" name="TextBox 38"/>
          <p:cNvSpPr txBox="1"/>
          <p:nvPr/>
        </p:nvSpPr>
        <p:spPr>
          <a:xfrm>
            <a:off x="1700685" y="156548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Lưu ý</a:t>
            </a:r>
            <a:endParaRPr lang="en-US" b="1"/>
          </a:p>
        </p:txBody>
      </p:sp>
      <p:sp>
        <p:nvSpPr>
          <p:cNvPr id="40" name="TextBox 39"/>
          <p:cNvSpPr txBox="1"/>
          <p:nvPr/>
        </p:nvSpPr>
        <p:spPr>
          <a:xfrm rot="275308">
            <a:off x="1493786" y="2868863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Tìm</a:t>
            </a:r>
            <a:r>
              <a:rPr lang="en-US" b="1" smtClean="0"/>
              <a:t> nhân tử</a:t>
            </a:r>
          </a:p>
          <a:p>
            <a:r>
              <a:rPr lang="en-US" b="1" smtClean="0">
                <a:solidFill>
                  <a:srgbClr val="FF0000"/>
                </a:solidFill>
              </a:rPr>
              <a:t>Chung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4242" y="208343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Hệ số</a:t>
            </a:r>
            <a:endParaRPr lang="en-US" b="1"/>
          </a:p>
        </p:txBody>
      </p:sp>
      <p:sp>
        <p:nvSpPr>
          <p:cNvPr id="42" name="TextBox 41"/>
          <p:cNvSpPr txBox="1"/>
          <p:nvPr/>
        </p:nvSpPr>
        <p:spPr>
          <a:xfrm rot="160694">
            <a:off x="269100" y="315991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Biến số</a:t>
            </a:r>
            <a:endParaRPr lang="en-US" b="1"/>
          </a:p>
        </p:txBody>
      </p:sp>
      <p:sp>
        <p:nvSpPr>
          <p:cNvPr id="43" name="TextBox 42"/>
          <p:cNvSpPr txBox="1"/>
          <p:nvPr/>
        </p:nvSpPr>
        <p:spPr>
          <a:xfrm>
            <a:off x="227768" y="4295633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NTC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(nhân tử còn lại và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hạng tử)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80" y="3645244"/>
            <a:ext cx="1019420" cy="15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828800" y="361950"/>
            <a:ext cx="5181600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 A, B, C là các biểu thức tùy ý: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4052" y="1278412"/>
            <a:ext cx="17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A</a:t>
            </a:r>
            <a:r>
              <a:rPr lang="en-US" sz="2400" smtClean="0"/>
              <a:t>.B + </a:t>
            </a:r>
            <a:r>
              <a:rPr lang="en-US" sz="2400" smtClean="0">
                <a:solidFill>
                  <a:srgbClr val="FF0000"/>
                </a:solidFill>
              </a:rPr>
              <a:t>A</a:t>
            </a:r>
            <a:r>
              <a:rPr lang="en-US" sz="2400" smtClean="0"/>
              <a:t>.C =</a:t>
            </a:r>
            <a:endParaRPr lang="en-US" sz="2400"/>
          </a:p>
        </p:txBody>
      </p:sp>
      <p:sp>
        <p:nvSpPr>
          <p:cNvPr id="5" name="Freeform 4"/>
          <p:cNvSpPr/>
          <p:nvPr/>
        </p:nvSpPr>
        <p:spPr>
          <a:xfrm>
            <a:off x="2663687" y="1654947"/>
            <a:ext cx="1325217" cy="198821"/>
          </a:xfrm>
          <a:custGeom>
            <a:avLst/>
            <a:gdLst>
              <a:gd name="connsiteX0" fmla="*/ 0 w 1325217"/>
              <a:gd name="connsiteY0" fmla="*/ 0 h 198821"/>
              <a:gd name="connsiteX1" fmla="*/ 636104 w 1325217"/>
              <a:gd name="connsiteY1" fmla="*/ 198783 h 198821"/>
              <a:gd name="connsiteX2" fmla="*/ 1325217 w 1325217"/>
              <a:gd name="connsiteY2" fmla="*/ 13252 h 19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5217" h="198821">
                <a:moveTo>
                  <a:pt x="0" y="0"/>
                </a:moveTo>
                <a:cubicBezTo>
                  <a:pt x="207617" y="98287"/>
                  <a:pt x="415235" y="196574"/>
                  <a:pt x="636104" y="198783"/>
                </a:cubicBezTo>
                <a:cubicBezTo>
                  <a:pt x="856973" y="200992"/>
                  <a:pt x="1091095" y="107122"/>
                  <a:pt x="1325217" y="132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343400" y="1654947"/>
            <a:ext cx="1325217" cy="198821"/>
          </a:xfrm>
          <a:custGeom>
            <a:avLst/>
            <a:gdLst>
              <a:gd name="connsiteX0" fmla="*/ 0 w 1325217"/>
              <a:gd name="connsiteY0" fmla="*/ 0 h 198821"/>
              <a:gd name="connsiteX1" fmla="*/ 636104 w 1325217"/>
              <a:gd name="connsiteY1" fmla="*/ 198783 h 198821"/>
              <a:gd name="connsiteX2" fmla="*/ 1325217 w 1325217"/>
              <a:gd name="connsiteY2" fmla="*/ 13252 h 19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5217" h="198821">
                <a:moveTo>
                  <a:pt x="0" y="0"/>
                </a:moveTo>
                <a:cubicBezTo>
                  <a:pt x="207617" y="98287"/>
                  <a:pt x="415235" y="196574"/>
                  <a:pt x="636104" y="198783"/>
                </a:cubicBezTo>
                <a:cubicBezTo>
                  <a:pt x="856973" y="200992"/>
                  <a:pt x="1091095" y="107122"/>
                  <a:pt x="1325217" y="132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24519" y="127157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A</a:t>
            </a:r>
            <a:endParaRPr lang="en-US" sz="2400"/>
          </a:p>
        </p:txBody>
      </p:sp>
      <p:sp>
        <p:nvSpPr>
          <p:cNvPr id="8" name="Freeform 7"/>
          <p:cNvSpPr/>
          <p:nvPr/>
        </p:nvSpPr>
        <p:spPr>
          <a:xfrm>
            <a:off x="2822713" y="971550"/>
            <a:ext cx="1616765" cy="371143"/>
          </a:xfrm>
          <a:custGeom>
            <a:avLst/>
            <a:gdLst>
              <a:gd name="connsiteX0" fmla="*/ 0 w 1616765"/>
              <a:gd name="connsiteY0" fmla="*/ 344638 h 371143"/>
              <a:gd name="connsiteX1" fmla="*/ 848139 w 1616765"/>
              <a:gd name="connsiteY1" fmla="*/ 82 h 371143"/>
              <a:gd name="connsiteX2" fmla="*/ 1616765 w 1616765"/>
              <a:gd name="connsiteY2" fmla="*/ 371143 h 37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765" h="371143">
                <a:moveTo>
                  <a:pt x="0" y="344638"/>
                </a:moveTo>
                <a:cubicBezTo>
                  <a:pt x="289339" y="170151"/>
                  <a:pt x="578678" y="-4335"/>
                  <a:pt x="848139" y="82"/>
                </a:cubicBezTo>
                <a:cubicBezTo>
                  <a:pt x="1117600" y="4499"/>
                  <a:pt x="1367182" y="187821"/>
                  <a:pt x="1616765" y="371143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604591" y="1064292"/>
            <a:ext cx="887896" cy="291653"/>
          </a:xfrm>
          <a:custGeom>
            <a:avLst/>
            <a:gdLst>
              <a:gd name="connsiteX0" fmla="*/ 0 w 887896"/>
              <a:gd name="connsiteY0" fmla="*/ 265148 h 291653"/>
              <a:gd name="connsiteX1" fmla="*/ 556592 w 887896"/>
              <a:gd name="connsiteY1" fmla="*/ 105 h 291653"/>
              <a:gd name="connsiteX2" fmla="*/ 887896 w 887896"/>
              <a:gd name="connsiteY2" fmla="*/ 291653 h 29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896" h="291653">
                <a:moveTo>
                  <a:pt x="0" y="265148"/>
                </a:moveTo>
                <a:cubicBezTo>
                  <a:pt x="204304" y="130418"/>
                  <a:pt x="408609" y="-4312"/>
                  <a:pt x="556592" y="105"/>
                </a:cubicBezTo>
                <a:cubicBezTo>
                  <a:pt x="704575" y="4522"/>
                  <a:pt x="834887" y="247479"/>
                  <a:pt x="887896" y="291653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38934" y="1273947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.(</a:t>
            </a:r>
            <a:r>
              <a:rPr lang="en-US" sz="2400"/>
              <a:t>B + 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93889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TỔNG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6925" y="193889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TÍCH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571750"/>
            <a:ext cx="480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Ví dụ. Viết đa thức sau thành tích:      3x + 3y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23544" y="3414415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3</a:t>
            </a:r>
            <a:r>
              <a:rPr lang="en-US" sz="2400" smtClean="0"/>
              <a:t>.x + </a:t>
            </a:r>
            <a:r>
              <a:rPr lang="en-US" sz="2400" smtClean="0">
                <a:solidFill>
                  <a:srgbClr val="FF0000"/>
                </a:solidFill>
              </a:rPr>
              <a:t>3</a:t>
            </a:r>
            <a:r>
              <a:rPr lang="en-US" sz="2400" smtClean="0"/>
              <a:t>.y =</a:t>
            </a:r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4344011" y="340757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3</a:t>
            </a:r>
            <a:endParaRPr lang="en-US" sz="2400"/>
          </a:p>
        </p:txBody>
      </p:sp>
      <p:sp>
        <p:nvSpPr>
          <p:cNvPr id="20" name="Freeform 19"/>
          <p:cNvSpPr/>
          <p:nvPr/>
        </p:nvSpPr>
        <p:spPr>
          <a:xfrm>
            <a:off x="2842205" y="3107553"/>
            <a:ext cx="1616765" cy="371143"/>
          </a:xfrm>
          <a:custGeom>
            <a:avLst/>
            <a:gdLst>
              <a:gd name="connsiteX0" fmla="*/ 0 w 1616765"/>
              <a:gd name="connsiteY0" fmla="*/ 344638 h 371143"/>
              <a:gd name="connsiteX1" fmla="*/ 848139 w 1616765"/>
              <a:gd name="connsiteY1" fmla="*/ 82 h 371143"/>
              <a:gd name="connsiteX2" fmla="*/ 1616765 w 1616765"/>
              <a:gd name="connsiteY2" fmla="*/ 371143 h 37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765" h="371143">
                <a:moveTo>
                  <a:pt x="0" y="344638"/>
                </a:moveTo>
                <a:cubicBezTo>
                  <a:pt x="289339" y="170151"/>
                  <a:pt x="578678" y="-4335"/>
                  <a:pt x="848139" y="82"/>
                </a:cubicBezTo>
                <a:cubicBezTo>
                  <a:pt x="1117600" y="4499"/>
                  <a:pt x="1367182" y="187821"/>
                  <a:pt x="1616765" y="371143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624083" y="3200295"/>
            <a:ext cx="887896" cy="291653"/>
          </a:xfrm>
          <a:custGeom>
            <a:avLst/>
            <a:gdLst>
              <a:gd name="connsiteX0" fmla="*/ 0 w 887896"/>
              <a:gd name="connsiteY0" fmla="*/ 265148 h 291653"/>
              <a:gd name="connsiteX1" fmla="*/ 556592 w 887896"/>
              <a:gd name="connsiteY1" fmla="*/ 105 h 291653"/>
              <a:gd name="connsiteX2" fmla="*/ 887896 w 887896"/>
              <a:gd name="connsiteY2" fmla="*/ 291653 h 29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896" h="291653">
                <a:moveTo>
                  <a:pt x="0" y="265148"/>
                </a:moveTo>
                <a:cubicBezTo>
                  <a:pt x="204304" y="130418"/>
                  <a:pt x="408609" y="-4312"/>
                  <a:pt x="556592" y="105"/>
                </a:cubicBezTo>
                <a:cubicBezTo>
                  <a:pt x="704575" y="4522"/>
                  <a:pt x="834887" y="247479"/>
                  <a:pt x="887896" y="291653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58426" y="3409950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.(x </a:t>
            </a:r>
            <a:r>
              <a:rPr lang="en-US" sz="2400"/>
              <a:t>+ </a:t>
            </a:r>
            <a:r>
              <a:rPr lang="en-US" sz="2400" smtClean="0"/>
              <a:t>y)</a:t>
            </a:r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447800" y="4324350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</a:rPr>
              <a:t>Quá trình này gọi là phân tích đa thức thành nhân tử</a:t>
            </a:r>
            <a:endParaRPr lang="en-US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6" grpId="0"/>
      <p:bldP spid="8" grpId="0" animBg="1"/>
      <p:bldP spid="9" grpId="0" animBg="1"/>
      <p:bldP spid="10" grpId="0"/>
      <p:bldP spid="11" grpId="0"/>
      <p:bldP spid="13" grpId="0"/>
      <p:bldP spid="12" grpId="0"/>
      <p:bldP spid="16" grpId="0"/>
      <p:bldP spid="19" grpId="0"/>
      <p:bldP spid="20" grpId="0" animBg="1"/>
      <p:bldP spid="21" grpId="0" animBg="1"/>
      <p:bldP spid="22" grpId="0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40480" y="3611225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n-lt"/>
              </a:rPr>
              <a:t>.(                )</a:t>
            </a:r>
            <a:endParaRPr lang="en-US" sz="2400">
              <a:latin typeface="+mn-lt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285750"/>
            <a:ext cx="8610600" cy="559688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Khái niệm </a:t>
            </a: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hân </a:t>
            </a: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 đa thức thành nhân tử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054953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 tích đa thức thành nhân tử (hay thừa số) là biến đổi đa thức đó thành một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của những đa thức.</a:t>
            </a:r>
            <a:endParaRPr lang="en-US" sz="2400" b="1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9408" y="2012950"/>
            <a:ext cx="6141385" cy="4953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12x</a:t>
            </a:r>
            <a:r>
              <a:rPr lang="en-US" sz="2400" b="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- 4x</a:t>
            </a:r>
            <a:r>
              <a:rPr lang="en-US" sz="2400" b="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+ 8x </a:t>
            </a:r>
            <a:r>
              <a:rPr lang="en-US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49555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4607" y="3024485"/>
            <a:ext cx="2118193" cy="4953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b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12x</a:t>
            </a:r>
            <a:r>
              <a:rPr lang="en-US" sz="2400" b="0" baseline="300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- 4x</a:t>
            </a:r>
            <a:r>
              <a:rPr lang="en-US" sz="2400" b="0" baseline="300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+ 8x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76600" y="3032414"/>
            <a:ext cx="4394200" cy="4953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b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sz="2400" b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.3x</a:t>
            </a:r>
            <a:r>
              <a:rPr lang="en-US" sz="2400" b="0" baseline="300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sz="2400" b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.x + </a:t>
            </a:r>
            <a:r>
              <a:rPr lang="en-US" sz="2400" b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sz="2400" b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9810" y="363408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0269" y="30244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4x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8536" y="30244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4x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0982" y="302052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4x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3145" y="302814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n-lt"/>
              </a:rPr>
              <a:t>3x</a:t>
            </a:r>
            <a:r>
              <a:rPr lang="en-US" sz="2400" baseline="30000" smtClean="0">
                <a:latin typeface="+mn-lt"/>
              </a:rPr>
              <a:t>2</a:t>
            </a:r>
            <a:endParaRPr lang="en-US" sz="240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3028140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n-lt"/>
              </a:rPr>
              <a:t>- x</a:t>
            </a:r>
            <a:endParaRPr lang="en-US" sz="240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9740" y="3028140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n-lt"/>
              </a:rPr>
              <a:t>+ 2</a:t>
            </a:r>
            <a:endParaRPr lang="en-US" sz="2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00486 0.118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589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6914E-6 L -0.10989 0.1182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589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14E-7 L -0.20416 0.118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0851 0.117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3246 0.11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4.81481E-6 L -0.0743 0.117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3" grpId="0"/>
      <p:bldP spid="6" grpId="0"/>
      <p:bldP spid="7" grpId="0"/>
      <p:bldP spid="5" grpId="0"/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563054"/>
            <a:ext cx="7897091" cy="327725"/>
          </a:xfrm>
        </p:spPr>
        <p:txBody>
          <a:bodyPr anchor="ctr"/>
          <a:lstStyle/>
          <a:p>
            <a:pPr algn="l"/>
            <a:r>
              <a:rPr lang="en-US" b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Hệ số (dương): là </a:t>
            </a:r>
            <a:r>
              <a:rPr lang="en-US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ƯCLN</a:t>
            </a:r>
            <a:r>
              <a:rPr lang="en-US" b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giữa các hệ số của các hạng tử.</a:t>
            </a:r>
            <a:endParaRPr lang="en-US" b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043179"/>
            <a:ext cx="8610600" cy="82397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Biến số: là phần biến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có mặt trong mọi hạng tử với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mũ nhỏ nhất 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 nó.</a:t>
            </a:r>
          </a:p>
          <a:p>
            <a:endParaRPr lang="en-US" sz="240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81446" y="1352550"/>
            <a:ext cx="8104909" cy="609600"/>
          </a:xfrm>
        </p:spPr>
        <p:txBody>
          <a:bodyPr anchor="ctr"/>
          <a:lstStyle/>
          <a:p>
            <a:pPr marL="0" indent="0" algn="l">
              <a:buNone/>
            </a:pPr>
            <a:r>
              <a:rPr lang="en-US" sz="2400" b="0" u="sng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Các bước phân tích đa thức thành nhân tử bằng phương pháp </a:t>
            </a:r>
            <a:br>
              <a:rPr lang="en-US" sz="2400" b="0" u="sng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0" u="sng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u="sng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đặt nhân tử chung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892" y="514350"/>
            <a:ext cx="359790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A</a:t>
            </a:r>
            <a:r>
              <a:rPr lang="en-US" sz="2800" smtClean="0"/>
              <a:t>.B ± </a:t>
            </a:r>
            <a:r>
              <a:rPr lang="en-US" sz="2800" smtClean="0">
                <a:solidFill>
                  <a:srgbClr val="FF0000"/>
                </a:solidFill>
              </a:rPr>
              <a:t>A</a:t>
            </a:r>
            <a:r>
              <a:rPr lang="en-US" sz="2800" smtClean="0"/>
              <a:t>.C = </a:t>
            </a:r>
            <a:r>
              <a:rPr lang="en-US" sz="2800" smtClean="0">
                <a:solidFill>
                  <a:srgbClr val="FF0000"/>
                </a:solidFill>
              </a:rPr>
              <a:t>A</a:t>
            </a:r>
            <a:r>
              <a:rPr lang="en-US" sz="2800" smtClean="0"/>
              <a:t>.(B ± C)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5257800" y="540854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400" smtClean="0">
                <a:latin typeface="+mn-lt"/>
              </a:rPr>
              <a:t>: Gọi là nhân tử chung</a:t>
            </a:r>
            <a:endParaRPr lang="en-US" sz="240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564" y="1962150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sym typeface="Wingdings"/>
              </a:rPr>
              <a:t></a:t>
            </a:r>
            <a:r>
              <a:rPr lang="en-US" sz="2000" smtClean="0">
                <a:solidFill>
                  <a:srgbClr val="0000CC"/>
                </a:solidFill>
                <a:sym typeface="Wingdings"/>
              </a:rPr>
              <a:t> Bước tìm nhân tử chung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564" y="3714750"/>
            <a:ext cx="337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sym typeface="Wingdings"/>
              </a:rPr>
              <a:t></a:t>
            </a:r>
            <a:r>
              <a:rPr lang="en-US" sz="2000" smtClean="0">
                <a:solidFill>
                  <a:srgbClr val="0000CC"/>
                </a:solidFill>
                <a:sym typeface="Wingdings"/>
              </a:rPr>
              <a:t> Bước đặt nhân tử chung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1000" y="4237970"/>
            <a:ext cx="7897091" cy="695980"/>
          </a:xfrm>
        </p:spPr>
        <p:txBody>
          <a:bodyPr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Đưa </a:t>
            </a:r>
            <a:r>
              <a:rPr lang="en-US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tử chung </a:t>
            </a:r>
            <a:r>
              <a:rPr lang="en-US" b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dấu ngoặc</a:t>
            </a:r>
            <a:r>
              <a:rPr lang="en-US" b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trong ngoặc là các     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tử còn lại </a:t>
            </a:r>
            <a:r>
              <a:rPr lang="en-US" b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kèm với </a:t>
            </a:r>
            <a:r>
              <a:rPr lang="en-US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của các hạng tử</a:t>
            </a: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194" grpId="0"/>
      <p:bldP spid="2" grpId="0" animBg="1"/>
      <p:bldP spid="5" grpId="0"/>
      <p:bldP spid="6" grpId="0"/>
      <p:bldP spid="8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887071" y="326092"/>
            <a:ext cx="520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pt-BR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  đa </a:t>
            </a:r>
            <a:r>
              <a:rPr lang="pt-BR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 sau  thành </a:t>
            </a:r>
            <a:r>
              <a:rPr lang="pt-BR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pt-BR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85750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Áp dụng: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876240"/>
            <a:ext cx="2571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14x</a:t>
            </a:r>
            <a:r>
              <a:rPr lang="en-US" sz="2000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y-21xy</a:t>
            </a:r>
            <a:r>
              <a:rPr lang="en-US" sz="2000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+28x</a:t>
            </a:r>
            <a:r>
              <a:rPr lang="en-US" sz="2000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2819400" y="87624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fr-FR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x            </a:t>
            </a:r>
            <a:endParaRPr 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7648" y="876240"/>
            <a:ext cx="2539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fr-FR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d)5x</a:t>
            </a:r>
            <a:r>
              <a:rPr lang="fr-FR" sz="2000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(x-2y</a:t>
            </a:r>
            <a:r>
              <a:rPr lang="fr-FR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)-15x(x-2y</a:t>
            </a:r>
            <a:r>
              <a:rPr lang="fr-FR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87624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fr-FR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3x(x + y) - 5y(x + y)</a:t>
            </a:r>
            <a:r>
              <a:rPr lang="pt-BR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226" y="1733550"/>
            <a:ext cx="2571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a) 14x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y-21xy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+28x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518172" y="13525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GIẢI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0" y="1733550"/>
            <a:ext cx="3072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7xy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.2x -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7xy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.3y +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7xy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.4xy</a:t>
            </a:r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5605793" y="1733550"/>
            <a:ext cx="2395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=       .(2x - 3y + 4xy)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5788303" y="173355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7xy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110664" y="1464967"/>
            <a:ext cx="2832936" cy="333263"/>
          </a:xfrm>
          <a:custGeom>
            <a:avLst/>
            <a:gdLst>
              <a:gd name="connsiteX0" fmla="*/ 110518 w 2832936"/>
              <a:gd name="connsiteY0" fmla="*/ 332660 h 333263"/>
              <a:gd name="connsiteX1" fmla="*/ 172863 w 2832936"/>
              <a:gd name="connsiteY1" fmla="*/ 280706 h 333263"/>
              <a:gd name="connsiteX2" fmla="*/ 1741891 w 2832936"/>
              <a:gd name="connsiteY2" fmla="*/ 151 h 333263"/>
              <a:gd name="connsiteX3" fmla="*/ 2832936 w 2832936"/>
              <a:gd name="connsiteY3" fmla="*/ 322269 h 33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936" h="333263">
                <a:moveTo>
                  <a:pt x="110518" y="332660"/>
                </a:moveTo>
                <a:cubicBezTo>
                  <a:pt x="5743" y="334392"/>
                  <a:pt x="-99032" y="336124"/>
                  <a:pt x="172863" y="280706"/>
                </a:cubicBezTo>
                <a:cubicBezTo>
                  <a:pt x="444758" y="225288"/>
                  <a:pt x="1298546" y="-6776"/>
                  <a:pt x="1741891" y="151"/>
                </a:cubicBezTo>
                <a:cubicBezTo>
                  <a:pt x="2185236" y="7078"/>
                  <a:pt x="2509086" y="164673"/>
                  <a:pt x="2832936" y="322269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979718" y="1433933"/>
            <a:ext cx="1953491" cy="374085"/>
          </a:xfrm>
          <a:custGeom>
            <a:avLst/>
            <a:gdLst>
              <a:gd name="connsiteX0" fmla="*/ 0 w 1953491"/>
              <a:gd name="connsiteY0" fmla="*/ 374085 h 374085"/>
              <a:gd name="connsiteX1" fmla="*/ 893618 w 1953491"/>
              <a:gd name="connsiteY1" fmla="*/ 12 h 374085"/>
              <a:gd name="connsiteX2" fmla="*/ 1953491 w 1953491"/>
              <a:gd name="connsiteY2" fmla="*/ 363694 h 37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374085">
                <a:moveTo>
                  <a:pt x="0" y="374085"/>
                </a:moveTo>
                <a:cubicBezTo>
                  <a:pt x="284018" y="187914"/>
                  <a:pt x="568036" y="1744"/>
                  <a:pt x="893618" y="12"/>
                </a:cubicBezTo>
                <a:cubicBezTo>
                  <a:pt x="1219200" y="-1720"/>
                  <a:pt x="1586345" y="180987"/>
                  <a:pt x="1953491" y="363694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08418" y="1558567"/>
            <a:ext cx="1018309" cy="270233"/>
          </a:xfrm>
          <a:custGeom>
            <a:avLst/>
            <a:gdLst>
              <a:gd name="connsiteX0" fmla="*/ 0 w 1018309"/>
              <a:gd name="connsiteY0" fmla="*/ 249451 h 270233"/>
              <a:gd name="connsiteX1" fmla="*/ 561109 w 1018309"/>
              <a:gd name="connsiteY1" fmla="*/ 69 h 270233"/>
              <a:gd name="connsiteX2" fmla="*/ 1018309 w 1018309"/>
              <a:gd name="connsiteY2" fmla="*/ 270233 h 27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309" h="270233">
                <a:moveTo>
                  <a:pt x="0" y="249451"/>
                </a:moveTo>
                <a:cubicBezTo>
                  <a:pt x="195695" y="123028"/>
                  <a:pt x="391391" y="-3395"/>
                  <a:pt x="561109" y="69"/>
                </a:cubicBezTo>
                <a:cubicBezTo>
                  <a:pt x="730827" y="3533"/>
                  <a:pt x="874568" y="136883"/>
                  <a:pt x="1018309" y="270233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82263" y="172713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+mn-lt"/>
              </a:rPr>
              <a:t>2x</a:t>
            </a:r>
            <a:endParaRPr lang="en-US" sz="200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1732273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+mn-lt"/>
              </a:rPr>
              <a:t>- 3y</a:t>
            </a:r>
            <a:endParaRPr lang="en-US" sz="200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1827" y="1733550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+mn-lt"/>
              </a:rPr>
              <a:t>+ 4xy</a:t>
            </a:r>
            <a:endParaRPr lang="en-US" sz="200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9550" y="257175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– x           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0150" y="2571750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.x -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.1</a:t>
            </a:r>
            <a:endParaRPr lang="en-US" sz="2000"/>
          </a:p>
        </p:txBody>
      </p:sp>
      <p:sp>
        <p:nvSpPr>
          <p:cNvPr id="21" name="Rectangle 20"/>
          <p:cNvSpPr/>
          <p:nvPr/>
        </p:nvSpPr>
        <p:spPr>
          <a:xfrm>
            <a:off x="2343150" y="2571750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81150" y="2311999"/>
            <a:ext cx="1143000" cy="374085"/>
          </a:xfrm>
          <a:custGeom>
            <a:avLst/>
            <a:gdLst>
              <a:gd name="connsiteX0" fmla="*/ 0 w 1953491"/>
              <a:gd name="connsiteY0" fmla="*/ 374085 h 374085"/>
              <a:gd name="connsiteX1" fmla="*/ 893618 w 1953491"/>
              <a:gd name="connsiteY1" fmla="*/ 12 h 374085"/>
              <a:gd name="connsiteX2" fmla="*/ 1953491 w 1953491"/>
              <a:gd name="connsiteY2" fmla="*/ 363694 h 37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374085">
                <a:moveTo>
                  <a:pt x="0" y="374085"/>
                </a:moveTo>
                <a:cubicBezTo>
                  <a:pt x="284018" y="187914"/>
                  <a:pt x="568036" y="1744"/>
                  <a:pt x="893618" y="12"/>
                </a:cubicBezTo>
                <a:cubicBezTo>
                  <a:pt x="1219200" y="-1720"/>
                  <a:pt x="1586345" y="180987"/>
                  <a:pt x="1953491" y="363694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114551" y="2436633"/>
            <a:ext cx="685800" cy="270233"/>
          </a:xfrm>
          <a:custGeom>
            <a:avLst/>
            <a:gdLst>
              <a:gd name="connsiteX0" fmla="*/ 0 w 1018309"/>
              <a:gd name="connsiteY0" fmla="*/ 249451 h 270233"/>
              <a:gd name="connsiteX1" fmla="*/ 561109 w 1018309"/>
              <a:gd name="connsiteY1" fmla="*/ 69 h 270233"/>
              <a:gd name="connsiteX2" fmla="*/ 1018309 w 1018309"/>
              <a:gd name="connsiteY2" fmla="*/ 270233 h 27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309" h="270233">
                <a:moveTo>
                  <a:pt x="0" y="249451"/>
                </a:moveTo>
                <a:cubicBezTo>
                  <a:pt x="195695" y="123028"/>
                  <a:pt x="391391" y="-3395"/>
                  <a:pt x="561109" y="69"/>
                </a:cubicBezTo>
                <a:cubicBezTo>
                  <a:pt x="730827" y="3533"/>
                  <a:pt x="874568" y="136883"/>
                  <a:pt x="1018309" y="270233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80664" y="25742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+mn-lt"/>
              </a:rPr>
              <a:t>x</a:t>
            </a:r>
            <a:endParaRPr lang="en-US" sz="200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9770" y="257174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+mn-lt"/>
              </a:rPr>
              <a:t>- 1</a:t>
            </a:r>
            <a:endParaRPr lang="en-US" sz="200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39390" y="2574233"/>
            <a:ext cx="888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.(x - 1)</a:t>
            </a:r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224009" y="4370666"/>
            <a:ext cx="2539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d)5x</a:t>
            </a:r>
            <a:r>
              <a:rPr lang="fr-FR" sz="20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(x-2y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)-15x(x-2y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3427" y="4381057"/>
            <a:ext cx="2539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= 5x</a:t>
            </a:r>
            <a:r>
              <a:rPr lang="fr-FR" sz="20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(x-2y</a:t>
            </a:r>
            <a:r>
              <a:rPr lang="fr-F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-15x</a:t>
            </a:r>
            <a:r>
              <a:rPr lang="fr-F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(x-2y</a:t>
            </a:r>
            <a:r>
              <a:rPr lang="fr-FR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61807" y="4381057"/>
            <a:ext cx="2847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= x.</a:t>
            </a:r>
            <a:r>
              <a:rPr lang="fr-FR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5x(x-2y)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-3.</a:t>
            </a:r>
            <a:r>
              <a:rPr lang="fr-FR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5x(x-2y)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067" y="4378957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5x(x-2y)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757130" y="4103966"/>
            <a:ext cx="2136497" cy="374085"/>
          </a:xfrm>
          <a:custGeom>
            <a:avLst/>
            <a:gdLst>
              <a:gd name="connsiteX0" fmla="*/ 0 w 1953491"/>
              <a:gd name="connsiteY0" fmla="*/ 374085 h 374085"/>
              <a:gd name="connsiteX1" fmla="*/ 893618 w 1953491"/>
              <a:gd name="connsiteY1" fmla="*/ 12 h 374085"/>
              <a:gd name="connsiteX2" fmla="*/ 1953491 w 1953491"/>
              <a:gd name="connsiteY2" fmla="*/ 363694 h 37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374085">
                <a:moveTo>
                  <a:pt x="0" y="374085"/>
                </a:moveTo>
                <a:cubicBezTo>
                  <a:pt x="284018" y="187914"/>
                  <a:pt x="568036" y="1744"/>
                  <a:pt x="893618" y="12"/>
                </a:cubicBezTo>
                <a:cubicBezTo>
                  <a:pt x="1219200" y="-1720"/>
                  <a:pt x="1586345" y="180987"/>
                  <a:pt x="1953491" y="363694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903513" y="4142066"/>
            <a:ext cx="990114" cy="270233"/>
          </a:xfrm>
          <a:custGeom>
            <a:avLst/>
            <a:gdLst>
              <a:gd name="connsiteX0" fmla="*/ 0 w 1018309"/>
              <a:gd name="connsiteY0" fmla="*/ 249451 h 270233"/>
              <a:gd name="connsiteX1" fmla="*/ 561109 w 1018309"/>
              <a:gd name="connsiteY1" fmla="*/ 69 h 270233"/>
              <a:gd name="connsiteX2" fmla="*/ 1018309 w 1018309"/>
              <a:gd name="connsiteY2" fmla="*/ 270233 h 27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309" h="270233">
                <a:moveTo>
                  <a:pt x="0" y="249451"/>
                </a:moveTo>
                <a:cubicBezTo>
                  <a:pt x="195695" y="123028"/>
                  <a:pt x="391391" y="-3395"/>
                  <a:pt x="561109" y="69"/>
                </a:cubicBezTo>
                <a:cubicBezTo>
                  <a:pt x="730827" y="3533"/>
                  <a:pt x="874568" y="136883"/>
                  <a:pt x="1018309" y="270233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964777" y="437828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+mn-lt"/>
              </a:rPr>
              <a:t>x</a:t>
            </a:r>
            <a:endParaRPr lang="en-US" sz="200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58147" y="4378956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+mn-lt"/>
              </a:rPr>
              <a:t>- 3</a:t>
            </a:r>
            <a:endParaRPr lang="en-US" sz="200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89867" y="4381440"/>
            <a:ext cx="888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.(x - 3)</a:t>
            </a:r>
            <a:endParaRPr lang="en-US" sz="2000"/>
          </a:p>
        </p:txBody>
      </p:sp>
      <p:sp>
        <p:nvSpPr>
          <p:cNvPr id="36" name="Rectangle 35"/>
          <p:cNvSpPr/>
          <p:nvPr/>
        </p:nvSpPr>
        <p:spPr>
          <a:xfrm>
            <a:off x="225137" y="348615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) 3x(x + y) - 5y(x + y)</a:t>
            </a:r>
            <a:r>
              <a:rPr lang="pt-BR" sz="2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35858" y="3486150"/>
            <a:ext cx="2539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fr-FR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 + y)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- 5y</a:t>
            </a:r>
            <a:r>
              <a:rPr lang="fr-FR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 + y)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04034" y="3480166"/>
            <a:ext cx="1091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 + y)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581401" y="3220415"/>
            <a:ext cx="2318108" cy="374085"/>
          </a:xfrm>
          <a:custGeom>
            <a:avLst/>
            <a:gdLst>
              <a:gd name="connsiteX0" fmla="*/ 0 w 1953491"/>
              <a:gd name="connsiteY0" fmla="*/ 374085 h 374085"/>
              <a:gd name="connsiteX1" fmla="*/ 893618 w 1953491"/>
              <a:gd name="connsiteY1" fmla="*/ 12 h 374085"/>
              <a:gd name="connsiteX2" fmla="*/ 1953491 w 1953491"/>
              <a:gd name="connsiteY2" fmla="*/ 363694 h 37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374085">
                <a:moveTo>
                  <a:pt x="0" y="374085"/>
                </a:moveTo>
                <a:cubicBezTo>
                  <a:pt x="284018" y="187914"/>
                  <a:pt x="568036" y="1744"/>
                  <a:pt x="893618" y="12"/>
                </a:cubicBezTo>
                <a:cubicBezTo>
                  <a:pt x="1219200" y="-1720"/>
                  <a:pt x="1586345" y="180987"/>
                  <a:pt x="1953491" y="363694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909394" y="3258515"/>
            <a:ext cx="990114" cy="270233"/>
          </a:xfrm>
          <a:custGeom>
            <a:avLst/>
            <a:gdLst>
              <a:gd name="connsiteX0" fmla="*/ 0 w 1018309"/>
              <a:gd name="connsiteY0" fmla="*/ 249451 h 270233"/>
              <a:gd name="connsiteX1" fmla="*/ 561109 w 1018309"/>
              <a:gd name="connsiteY1" fmla="*/ 69 h 270233"/>
              <a:gd name="connsiteX2" fmla="*/ 1018309 w 1018309"/>
              <a:gd name="connsiteY2" fmla="*/ 270233 h 27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309" h="270233">
                <a:moveTo>
                  <a:pt x="0" y="249451"/>
                </a:moveTo>
                <a:cubicBezTo>
                  <a:pt x="195695" y="123028"/>
                  <a:pt x="391391" y="-3395"/>
                  <a:pt x="561109" y="69"/>
                </a:cubicBezTo>
                <a:cubicBezTo>
                  <a:pt x="730827" y="3533"/>
                  <a:pt x="874568" y="136883"/>
                  <a:pt x="1018309" y="270233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842260" y="348711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+mn-lt"/>
              </a:rPr>
              <a:t>3x</a:t>
            </a:r>
            <a:endParaRPr lang="en-US" sz="200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94760" y="3487785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+mn-lt"/>
              </a:rPr>
              <a:t>- 5y</a:t>
            </a:r>
            <a:endParaRPr lang="en-US" sz="2000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90260" y="3497889"/>
            <a:ext cx="1144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.(3x - 5y)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35802E-6 L 0.33368 -1.3580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71605E-6 L 0.29271 2.7160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82716E-6 L 0.14132 3.82716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2396 1.1111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69136E-6 L 0.34843 4.69136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9136E-6 L 0.28611 4.69136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3457E-7 L 0.3783 1.23457E-7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3457E-7 L 0.29479 1.23457E-7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0"/>
                            </p:stCondLst>
                            <p:childTnLst>
                              <p:par>
                                <p:cTn id="20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9" grpId="0"/>
      <p:bldP spid="12" grpId="0" animBg="1"/>
      <p:bldP spid="13" grpId="0" animBg="1"/>
      <p:bldP spid="14" grpId="0" animBg="1"/>
      <p:bldP spid="15" grpId="0"/>
      <p:bldP spid="15" grpId="1"/>
      <p:bldP spid="15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20" grpId="0"/>
      <p:bldP spid="21" grpId="0"/>
      <p:bldP spid="22" grpId="0" animBg="1"/>
      <p:bldP spid="23" grpId="0" animBg="1"/>
      <p:bldP spid="24" grpId="0"/>
      <p:bldP spid="24" grpId="1"/>
      <p:bldP spid="24" grpId="2"/>
      <p:bldP spid="25" grpId="0"/>
      <p:bldP spid="25" grpId="1"/>
      <p:bldP spid="25" grpId="2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3" grpId="1"/>
      <p:bldP spid="33" grpId="2"/>
      <p:bldP spid="34" grpId="0"/>
      <p:bldP spid="34" grpId="1"/>
      <p:bldP spid="34" grpId="2"/>
      <p:bldP spid="35" grpId="0"/>
      <p:bldP spid="36" grpId="0"/>
      <p:bldP spid="37" grpId="0"/>
      <p:bldP spid="39" grpId="0"/>
      <p:bldP spid="40" grpId="0" animBg="1"/>
      <p:bldP spid="41" grpId="0" animBg="1"/>
      <p:bldP spid="42" grpId="0"/>
      <p:bldP spid="42" grpId="1"/>
      <p:bldP spid="42" grpId="2"/>
      <p:bldP spid="43" grpId="0"/>
      <p:bldP spid="43" grpId="1"/>
      <p:bldP spid="43" grpId="2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438150"/>
            <a:ext cx="4191000" cy="1676400"/>
          </a:xfrm>
        </p:spPr>
        <p:txBody>
          <a:bodyPr/>
          <a:lstStyle/>
          <a:p>
            <a:pPr algn="l"/>
            <a:r>
              <a:rPr lang="vi-VN" sz="1800" b="0" dirty="0"/>
              <a:t> </a:t>
            </a:r>
            <a:r>
              <a:rPr lang="vi-VN" sz="1600" b="0" dirty="0">
                <a:latin typeface="+mn-lt"/>
              </a:rPr>
              <a:t>Phân tích các đa thức sau thành nhân tử</a:t>
            </a:r>
          </a:p>
          <a:p>
            <a:pPr algn="l"/>
            <a:r>
              <a:rPr lang="vi-VN" sz="1600" b="0" dirty="0">
                <a:latin typeface="+mn-lt"/>
              </a:rPr>
              <a:t>a) x</a:t>
            </a:r>
            <a:r>
              <a:rPr lang="vi-VN" sz="1600" b="0" baseline="30000" dirty="0">
                <a:latin typeface="+mn-lt"/>
              </a:rPr>
              <a:t>2</a:t>
            </a:r>
            <a:r>
              <a:rPr lang="vi-VN" sz="1600" b="0" dirty="0">
                <a:latin typeface="+mn-lt"/>
              </a:rPr>
              <a:t> – x;</a:t>
            </a:r>
          </a:p>
          <a:p>
            <a:pPr algn="l"/>
            <a:r>
              <a:rPr lang="vi-VN" sz="1600" b="0" dirty="0">
                <a:latin typeface="+mn-lt"/>
              </a:rPr>
              <a:t>b) 5x</a:t>
            </a:r>
            <a:r>
              <a:rPr lang="vi-VN" sz="1600" b="0" baseline="30000" dirty="0">
                <a:latin typeface="+mn-lt"/>
              </a:rPr>
              <a:t>2</a:t>
            </a:r>
            <a:r>
              <a:rPr lang="vi-VN" sz="1600" b="0" dirty="0">
                <a:latin typeface="+mn-lt"/>
              </a:rPr>
              <a:t>(x – 2y) – 15x(x – 2y);</a:t>
            </a:r>
          </a:p>
          <a:p>
            <a:pPr algn="l"/>
            <a:r>
              <a:rPr lang="vi-VN" sz="1600" b="0" dirty="0">
                <a:latin typeface="+mn-lt"/>
              </a:rPr>
              <a:t>c) 3(x – y) – 5x(y – x).</a:t>
            </a:r>
          </a:p>
          <a:p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24200" y="1276350"/>
            <a:ext cx="5638800" cy="3124200"/>
          </a:xfrm>
        </p:spPr>
        <p:txBody>
          <a:bodyPr>
            <a:normAutofit fontScale="77500" lnSpcReduction="20000"/>
          </a:bodyPr>
          <a:lstStyle/>
          <a:p>
            <a:pPr marL="502920" indent="-457200">
              <a:buAutoNum type="alphaLcParenR"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es-ES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- x </a:t>
            </a:r>
            <a:endParaRPr lang="vi-V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lang="es-E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x.x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x.1 = x(x - 1)</a:t>
            </a:r>
          </a:p>
          <a:p>
            <a:pPr marL="45720" indent="0">
              <a:buNone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b) 5x</a:t>
            </a:r>
            <a:r>
              <a:rPr lang="es-ES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(x – 2y)– 15x(x – 2y) </a:t>
            </a:r>
            <a:endParaRPr lang="vi-V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x.5x(x - 2y) - 3.5x(x - 2y)</a:t>
            </a:r>
          </a:p>
          <a:p>
            <a:pPr marL="45720" indent="0">
              <a:buNone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(x - 3).5x(x - 2y)</a:t>
            </a:r>
          </a:p>
          <a:p>
            <a:pPr marL="45720" indent="0">
              <a:buNone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c) 3(x – y)– 5x(y – x) </a:t>
            </a:r>
            <a:endParaRPr lang="vi-V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3(x - y) + 5x(x - y)</a:t>
            </a:r>
          </a:p>
          <a:p>
            <a:pPr marL="45720" indent="0">
              <a:buNone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(3 + 5x)(x - y)</a:t>
            </a:r>
          </a:p>
          <a:p>
            <a:pPr marL="4572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504" y="10766"/>
            <a:ext cx="4240696" cy="1494184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?1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209550"/>
            <a:ext cx="1405232" cy="520456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fr-FR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fr-FR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 :</a:t>
            </a:r>
            <a:endParaRPr lang="en-US" sz="2800" b="0" smtClean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7050" y="819150"/>
            <a:ext cx="8312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 khi để làm xuất hiện nhân tử chung ta cần </a:t>
            </a:r>
            <a:r>
              <a:rPr lang="fr-F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 dấu</a:t>
            </a:r>
            <a:r>
              <a:rPr lang="fr-FR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các hạng </a:t>
            </a:r>
            <a:r>
              <a:rPr lang="fr-FR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tử. Lưu </a:t>
            </a:r>
            <a:r>
              <a:rPr lang="fr-FR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ý tới tính chất</a:t>
            </a:r>
            <a:r>
              <a:rPr lang="fr-F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A = </a:t>
            </a:r>
            <a:r>
              <a:rPr lang="fr-FR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(-</a:t>
            </a:r>
            <a:r>
              <a:rPr lang="fr-F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596900" cy="59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596900" cy="59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809750"/>
            <a:ext cx="333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n-lt"/>
              </a:rPr>
              <a:t>Ví dụ: </a:t>
            </a:r>
            <a:r>
              <a:rPr lang="en-US" sz="2800" b="1" smtClean="0">
                <a:latin typeface="+mn-lt"/>
              </a:rPr>
              <a:t>y - x = - (x - y)</a:t>
            </a:r>
            <a:endParaRPr lang="en-US" sz="2800" b="1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97264"/>
            <a:ext cx="8012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+mn-lt"/>
              </a:rPr>
              <a:t>Áp dụng. Tính giá trị biểu thức: </a:t>
            </a:r>
            <a:r>
              <a:rPr lang="fr-FR" sz="2000">
                <a:latin typeface="+mn-lt"/>
                <a:cs typeface="Times New Roman" pitchFamily="18" charset="0"/>
              </a:rPr>
              <a:t>x(x – 1) – y(1 – x) tại x = 2001 và y = 1999</a:t>
            </a:r>
            <a:endParaRPr lang="en-US" sz="2000">
              <a:latin typeface="+mn-lt"/>
              <a:cs typeface="Times New Roman" pitchFamily="18" charset="0"/>
            </a:endParaRPr>
          </a:p>
          <a:p>
            <a:endParaRPr lang="en-US" sz="200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345" y="2778851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+mn-lt"/>
              </a:rPr>
              <a:t>Giải:</a:t>
            </a:r>
            <a:endParaRPr lang="en-US" sz="200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105150"/>
            <a:ext cx="2063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>
                <a:latin typeface="+mn-lt"/>
                <a:cs typeface="Times New Roman" pitchFamily="18" charset="0"/>
              </a:rPr>
              <a:t>x(x – 1) – y(1 – x)</a:t>
            </a:r>
            <a:endParaRPr lang="en-US" sz="200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3105150"/>
            <a:ext cx="2634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+mn-lt"/>
                <a:cs typeface="Times New Roman" pitchFamily="18" charset="0"/>
              </a:rPr>
              <a:t>= x(x </a:t>
            </a:r>
            <a:r>
              <a:rPr lang="fr-FR" sz="2000">
                <a:latin typeface="+mn-lt"/>
                <a:cs typeface="Times New Roman" pitchFamily="18" charset="0"/>
              </a:rPr>
              <a:t>– 1) – </a:t>
            </a:r>
            <a:r>
              <a:rPr lang="fr-FR" sz="2000" smtClean="0">
                <a:latin typeface="+mn-lt"/>
                <a:cs typeface="Times New Roman" pitchFamily="18" charset="0"/>
              </a:rPr>
              <a:t>(</a:t>
            </a:r>
            <a:r>
              <a:rPr lang="fr-FR" sz="2000">
                <a:latin typeface="+mn-lt"/>
                <a:cs typeface="Times New Roman" pitchFamily="18" charset="0"/>
              </a:rPr>
              <a:t>–</a:t>
            </a:r>
            <a:r>
              <a:rPr lang="fr-FR" sz="2000" smtClean="0">
                <a:latin typeface="+mn-lt"/>
                <a:cs typeface="Times New Roman" pitchFamily="18" charset="0"/>
              </a:rPr>
              <a:t> y(x – 1))</a:t>
            </a:r>
            <a:endParaRPr lang="en-US" sz="200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2593" y="3105150"/>
            <a:ext cx="2634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+mn-lt"/>
                <a:cs typeface="Times New Roman" pitchFamily="18" charset="0"/>
              </a:rPr>
              <a:t>= x</a:t>
            </a:r>
            <a:r>
              <a:rPr lang="fr-FR" sz="200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(x </a:t>
            </a:r>
            <a:r>
              <a:rPr lang="fr-FR" sz="2000">
                <a:solidFill>
                  <a:srgbClr val="FF0000"/>
                </a:solidFill>
                <a:latin typeface="+mn-lt"/>
                <a:cs typeface="Times New Roman" pitchFamily="18" charset="0"/>
              </a:rPr>
              <a:t>– 1)</a:t>
            </a:r>
            <a:r>
              <a:rPr lang="fr-FR" sz="2000">
                <a:latin typeface="+mn-lt"/>
                <a:cs typeface="Times New Roman" pitchFamily="18" charset="0"/>
              </a:rPr>
              <a:t> – </a:t>
            </a:r>
            <a:r>
              <a:rPr lang="fr-FR" sz="2000" smtClean="0">
                <a:latin typeface="+mn-lt"/>
                <a:cs typeface="Times New Roman" pitchFamily="18" charset="0"/>
              </a:rPr>
              <a:t>(</a:t>
            </a:r>
            <a:r>
              <a:rPr lang="fr-FR" sz="2000">
                <a:latin typeface="+mn-lt"/>
                <a:cs typeface="Times New Roman" pitchFamily="18" charset="0"/>
              </a:rPr>
              <a:t>–</a:t>
            </a:r>
            <a:r>
              <a:rPr lang="fr-FR" sz="2000" smtClean="0">
                <a:latin typeface="+mn-lt"/>
                <a:cs typeface="Times New Roman" pitchFamily="18" charset="0"/>
              </a:rPr>
              <a:t> y</a:t>
            </a:r>
            <a:r>
              <a:rPr lang="fr-FR" sz="200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(x – 1)</a:t>
            </a:r>
            <a:r>
              <a:rPr lang="fr-FR" sz="2000" smtClean="0">
                <a:latin typeface="+mn-lt"/>
                <a:cs typeface="Times New Roman" pitchFamily="18" charset="0"/>
              </a:rPr>
              <a:t>)</a:t>
            </a:r>
            <a:endParaRPr lang="en-US" sz="200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9185" y="3134591"/>
            <a:ext cx="19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+mn-lt"/>
                <a:cs typeface="Times New Roman" pitchFamily="18" charset="0"/>
              </a:rPr>
              <a:t>= </a:t>
            </a:r>
            <a:r>
              <a:rPr lang="fr-FR" sz="200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(x </a:t>
            </a:r>
            <a:r>
              <a:rPr lang="fr-FR" sz="2000">
                <a:solidFill>
                  <a:srgbClr val="FF0000"/>
                </a:solidFill>
                <a:latin typeface="+mn-lt"/>
                <a:cs typeface="Times New Roman" pitchFamily="18" charset="0"/>
              </a:rPr>
              <a:t>– 1</a:t>
            </a:r>
            <a:r>
              <a:rPr lang="fr-FR" sz="200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  <a:r>
              <a:rPr lang="fr-FR" sz="2000">
                <a:latin typeface="+mn-lt"/>
                <a:cs typeface="Times New Roman" pitchFamily="18" charset="0"/>
              </a:rPr>
              <a:t>.</a:t>
            </a:r>
            <a:r>
              <a:rPr lang="fr-FR" sz="2000" smtClean="0">
                <a:latin typeface="+mn-lt"/>
                <a:cs typeface="Times New Roman" pitchFamily="18" charset="0"/>
              </a:rPr>
              <a:t>(x +  y)</a:t>
            </a:r>
            <a:endParaRPr lang="en-US" sz="200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534701"/>
            <a:ext cx="2839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+mn-lt"/>
                <a:cs typeface="Times New Roman" pitchFamily="18" charset="0"/>
              </a:rPr>
              <a:t>Với x = 2001 và y = 1999</a:t>
            </a:r>
            <a:endParaRPr lang="en-US" sz="200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055" y="4019550"/>
            <a:ext cx="2720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+mn-lt"/>
                <a:cs typeface="Times New Roman" pitchFamily="18" charset="0"/>
              </a:rPr>
              <a:t>(2001 </a:t>
            </a:r>
            <a:r>
              <a:rPr lang="fr-FR" sz="2000">
                <a:latin typeface="+mn-lt"/>
                <a:cs typeface="Times New Roman" pitchFamily="18" charset="0"/>
              </a:rPr>
              <a:t>–</a:t>
            </a:r>
            <a:r>
              <a:rPr lang="fr-FR" sz="2000" smtClean="0">
                <a:latin typeface="+mn-lt"/>
                <a:cs typeface="Times New Roman" pitchFamily="18" charset="0"/>
              </a:rPr>
              <a:t> 1)(2001 + 1999)</a:t>
            </a:r>
            <a:endParaRPr lang="en-US" sz="200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4028209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+mn-lt"/>
                <a:cs typeface="Times New Roman" pitchFamily="18" charset="0"/>
              </a:rPr>
              <a:t>= 2000.4000</a:t>
            </a:r>
            <a:endParaRPr lang="en-US" sz="200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77636" y="4028209"/>
            <a:ext cx="141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+mn-lt"/>
                <a:cs typeface="Times New Roman" pitchFamily="18" charset="0"/>
              </a:rPr>
              <a:t>= 8.000.000</a:t>
            </a:r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8686800" cy="532285"/>
          </a:xfrm>
        </p:spPr>
        <p:txBody>
          <a:bodyPr/>
          <a:lstStyle/>
          <a:p>
            <a:pPr marL="0" indent="0" algn="l">
              <a:buNone/>
            </a:pPr>
            <a:r>
              <a:rPr lang="vi-VN" sz="24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?2.</a:t>
            </a:r>
            <a:r>
              <a:rPr lang="fr-FR" sz="2400" b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FR" sz="24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fr-FR" sz="2400" b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fr-FR" sz="24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4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	      </a:t>
            </a:r>
            <a:r>
              <a:rPr lang="fr-FR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a) 3x</a:t>
            </a:r>
            <a:r>
              <a:rPr lang="fr-FR" sz="2400" b="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0" dirty="0">
                <a:effectLst/>
                <a:latin typeface="+mn-lt"/>
                <a:cs typeface="Times New Roman" pitchFamily="18" charset="0"/>
              </a:rPr>
              <a:t>–</a:t>
            </a:r>
            <a:r>
              <a:rPr lang="fr-FR" sz="2400" dirty="0">
                <a:effectLst/>
                <a:cs typeface="Times New Roman" pitchFamily="18" charset="0"/>
              </a:rPr>
              <a:t> </a:t>
            </a:r>
            <a:r>
              <a:rPr lang="fr-FR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6x = 0 	b) 2x(x </a:t>
            </a:r>
            <a:r>
              <a:rPr lang="fr-FR" sz="2400" dirty="0">
                <a:effectLst/>
                <a:cs typeface="Times New Roman" pitchFamily="18" charset="0"/>
              </a:rPr>
              <a:t>–</a:t>
            </a:r>
            <a:r>
              <a:rPr lang="fr-FR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2021) + 2021 </a:t>
            </a:r>
            <a:r>
              <a:rPr lang="fr-FR" sz="2400" dirty="0">
                <a:effectLst/>
                <a:cs typeface="Times New Roman" pitchFamily="18" charset="0"/>
              </a:rPr>
              <a:t>–</a:t>
            </a:r>
            <a:r>
              <a:rPr lang="fr-FR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x = 0</a:t>
            </a:r>
            <a:endParaRPr lang="en-US" sz="24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2451" y="1257240"/>
            <a:ext cx="176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a) 3x</a:t>
            </a:r>
            <a:r>
              <a:rPr lang="fr-FR" sz="20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>
                <a:cs typeface="Times New Roman" pitchFamily="18" charset="0"/>
              </a:rPr>
              <a:t>–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6x = 0 </a:t>
            </a:r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228600" y="666750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561554" y="1662545"/>
            <a:ext cx="1803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.x </a:t>
            </a:r>
            <a:r>
              <a:rPr lang="fr-FR" sz="2000">
                <a:cs typeface="Times New Roman" pitchFamily="18" charset="0"/>
              </a:rPr>
              <a:t>–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.2 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= 0 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694756" y="2062655"/>
            <a:ext cx="1667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.(x </a:t>
            </a:r>
            <a:r>
              <a:rPr lang="fr-FR" sz="2000">
                <a:cs typeface="Times New Roman" pitchFamily="18" charset="0"/>
              </a:rPr>
              <a:t>–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= 0 </a:t>
            </a:r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105310" y="2462765"/>
            <a:ext cx="2866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+mn-lt"/>
                <a:cs typeface="Times New Roman" pitchFamily="18" charset="0"/>
              </a:rPr>
              <a:t>vậy  3x = 0 hoặc x</a:t>
            </a:r>
            <a:r>
              <a:rPr lang="fr-FR" sz="2000">
                <a:latin typeface="+mn-lt"/>
                <a:cs typeface="Times New Roman" pitchFamily="18" charset="0"/>
              </a:rPr>
              <a:t> </a:t>
            </a:r>
            <a:r>
              <a:rPr lang="fr-FR" sz="2000" smtClean="0">
                <a:latin typeface="+mn-lt"/>
                <a:cs typeface="Times New Roman" pitchFamily="18" charset="0"/>
              </a:rPr>
              <a:t>– 2 = 0</a:t>
            </a:r>
            <a:endParaRPr lang="en-US" sz="200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271" y="2862875"/>
            <a:ext cx="2353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+mn-lt"/>
                <a:cs typeface="Times New Roman" pitchFamily="18" charset="0"/>
              </a:rPr>
              <a:t>nên  x = 0 hoặc x</a:t>
            </a:r>
            <a:r>
              <a:rPr lang="fr-FR" sz="2000">
                <a:latin typeface="+mn-lt"/>
                <a:cs typeface="Times New Roman" pitchFamily="18" charset="0"/>
              </a:rPr>
              <a:t> </a:t>
            </a:r>
            <a:r>
              <a:rPr lang="fr-FR" sz="2000" smtClean="0">
                <a:latin typeface="+mn-lt"/>
                <a:cs typeface="Times New Roman" pitchFamily="18" charset="0"/>
              </a:rPr>
              <a:t>= 2</a:t>
            </a:r>
            <a:endParaRPr lang="en-US" sz="200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52800" y="1257240"/>
            <a:ext cx="0" cy="230511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57600" y="1254415"/>
            <a:ext cx="3357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>
                <a:latin typeface="+mn-lt"/>
                <a:cs typeface="Times New Roman" pitchFamily="18" charset="0"/>
              </a:rPr>
              <a:t>b) 2x(x – 2021) + 2021 – x = 0</a:t>
            </a:r>
            <a:endParaRPr lang="en-US" sz="200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1662545"/>
            <a:ext cx="3504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>
                <a:latin typeface="+mn-lt"/>
                <a:cs typeface="Times New Roman" pitchFamily="18" charset="0"/>
              </a:rPr>
              <a:t> </a:t>
            </a:r>
            <a:r>
              <a:rPr lang="fr-FR" sz="2000" smtClean="0">
                <a:latin typeface="+mn-lt"/>
                <a:cs typeface="Times New Roman" pitchFamily="18" charset="0"/>
              </a:rPr>
              <a:t>   </a:t>
            </a:r>
            <a:r>
              <a:rPr lang="fr-FR" sz="2000">
                <a:latin typeface="+mn-lt"/>
                <a:cs typeface="Times New Roman" pitchFamily="18" charset="0"/>
              </a:rPr>
              <a:t>2x(x – 2021) –</a:t>
            </a:r>
            <a:r>
              <a:rPr lang="fr-FR" sz="2000" smtClean="0">
                <a:latin typeface="+mn-lt"/>
                <a:cs typeface="Times New Roman" pitchFamily="18" charset="0"/>
              </a:rPr>
              <a:t> (x </a:t>
            </a:r>
            <a:r>
              <a:rPr lang="fr-FR" sz="2000">
                <a:latin typeface="+mn-lt"/>
                <a:cs typeface="Times New Roman" pitchFamily="18" charset="0"/>
              </a:rPr>
              <a:t>– </a:t>
            </a:r>
            <a:r>
              <a:rPr lang="fr-FR" sz="2000" smtClean="0">
                <a:latin typeface="+mn-lt"/>
                <a:cs typeface="Times New Roman" pitchFamily="18" charset="0"/>
              </a:rPr>
              <a:t>2021) </a:t>
            </a:r>
            <a:r>
              <a:rPr lang="fr-FR" sz="2000">
                <a:latin typeface="+mn-lt"/>
                <a:cs typeface="Times New Roman" pitchFamily="18" charset="0"/>
              </a:rPr>
              <a:t>= 0</a:t>
            </a:r>
            <a:endParaRPr lang="en-US" sz="200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1674221"/>
            <a:ext cx="368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>
                <a:latin typeface="+mn-lt"/>
                <a:cs typeface="Times New Roman" pitchFamily="18" charset="0"/>
              </a:rPr>
              <a:t> </a:t>
            </a:r>
            <a:r>
              <a:rPr lang="fr-FR" sz="2000" smtClean="0">
                <a:latin typeface="+mn-lt"/>
                <a:cs typeface="Times New Roman" pitchFamily="18" charset="0"/>
              </a:rPr>
              <a:t>   </a:t>
            </a:r>
            <a:r>
              <a:rPr lang="fr-FR" sz="2000">
                <a:latin typeface="+mn-lt"/>
                <a:cs typeface="Times New Roman" pitchFamily="18" charset="0"/>
              </a:rPr>
              <a:t>2x</a:t>
            </a:r>
            <a:r>
              <a:rPr lang="fr-FR" sz="2000">
                <a:solidFill>
                  <a:srgbClr val="FF0000"/>
                </a:solidFill>
                <a:latin typeface="+mn-lt"/>
                <a:cs typeface="Times New Roman" pitchFamily="18" charset="0"/>
              </a:rPr>
              <a:t>(x – 2021)</a:t>
            </a:r>
            <a:r>
              <a:rPr lang="fr-FR" sz="2000">
                <a:latin typeface="+mn-lt"/>
                <a:cs typeface="Times New Roman" pitchFamily="18" charset="0"/>
              </a:rPr>
              <a:t> –</a:t>
            </a:r>
            <a:r>
              <a:rPr lang="fr-FR" sz="2000" smtClean="0">
                <a:latin typeface="+mn-lt"/>
                <a:cs typeface="Times New Roman" pitchFamily="18" charset="0"/>
              </a:rPr>
              <a:t> </a:t>
            </a:r>
            <a:r>
              <a:rPr lang="fr-FR" sz="200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(x </a:t>
            </a:r>
            <a:r>
              <a:rPr lang="fr-FR" sz="2000">
                <a:solidFill>
                  <a:srgbClr val="FF0000"/>
                </a:solidFill>
                <a:latin typeface="+mn-lt"/>
                <a:cs typeface="Times New Roman" pitchFamily="18" charset="0"/>
              </a:rPr>
              <a:t>– </a:t>
            </a:r>
            <a:r>
              <a:rPr lang="fr-FR" sz="200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2021)</a:t>
            </a:r>
            <a:r>
              <a:rPr lang="fr-FR" sz="2000" smtClean="0">
                <a:latin typeface="+mn-lt"/>
                <a:cs typeface="Times New Roman" pitchFamily="18" charset="0"/>
              </a:rPr>
              <a:t>.1 </a:t>
            </a:r>
            <a:r>
              <a:rPr lang="fr-FR" sz="2000">
                <a:latin typeface="+mn-lt"/>
                <a:cs typeface="Times New Roman" pitchFamily="18" charset="0"/>
              </a:rPr>
              <a:t>= 0</a:t>
            </a:r>
            <a:endParaRPr lang="en-US" sz="200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2094027"/>
            <a:ext cx="2784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>
                <a:latin typeface="+mn-lt"/>
                <a:cs typeface="Times New Roman" pitchFamily="18" charset="0"/>
              </a:rPr>
              <a:t> </a:t>
            </a:r>
            <a:r>
              <a:rPr lang="fr-FR" sz="2000" smtClean="0">
                <a:latin typeface="+mn-lt"/>
                <a:cs typeface="Times New Roman" pitchFamily="18" charset="0"/>
              </a:rPr>
              <a:t>   </a:t>
            </a:r>
            <a:r>
              <a:rPr lang="fr-FR" sz="200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(x </a:t>
            </a:r>
            <a:r>
              <a:rPr lang="fr-FR" sz="2000">
                <a:solidFill>
                  <a:srgbClr val="FF0000"/>
                </a:solidFill>
                <a:latin typeface="+mn-lt"/>
                <a:cs typeface="Times New Roman" pitchFamily="18" charset="0"/>
              </a:rPr>
              <a:t>– 2021</a:t>
            </a:r>
            <a:r>
              <a:rPr lang="fr-FR" sz="200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).</a:t>
            </a:r>
            <a:r>
              <a:rPr lang="fr-FR" sz="2000" smtClean="0">
                <a:latin typeface="+mn-lt"/>
                <a:cs typeface="Times New Roman" pitchFamily="18" charset="0"/>
              </a:rPr>
              <a:t>(2x </a:t>
            </a:r>
            <a:r>
              <a:rPr lang="fr-FR" sz="2000">
                <a:latin typeface="+mn-lt"/>
                <a:cs typeface="Times New Roman" pitchFamily="18" charset="0"/>
              </a:rPr>
              <a:t>–</a:t>
            </a:r>
            <a:r>
              <a:rPr lang="fr-FR" sz="2000" smtClean="0">
                <a:latin typeface="+mn-lt"/>
                <a:cs typeface="Times New Roman" pitchFamily="18" charset="0"/>
              </a:rPr>
              <a:t> 1) </a:t>
            </a:r>
            <a:r>
              <a:rPr lang="fr-FR" sz="2000">
                <a:latin typeface="+mn-lt"/>
                <a:cs typeface="Times New Roman" pitchFamily="18" charset="0"/>
              </a:rPr>
              <a:t>= 0</a:t>
            </a:r>
            <a:endParaRPr lang="en-US" sz="200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2513833"/>
            <a:ext cx="3714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+mn-lt"/>
                <a:cs typeface="Times New Roman" pitchFamily="18" charset="0"/>
              </a:rPr>
              <a:t>vậy  x – 2021 = 0 hoặc 2x – 1 = 0</a:t>
            </a:r>
            <a:endParaRPr lang="en-US" sz="200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1961" y="2933640"/>
            <a:ext cx="2937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latin typeface="+mn-lt"/>
                <a:cs typeface="Times New Roman" pitchFamily="18" charset="0"/>
              </a:rPr>
              <a:t>nên  x = 2021 hoặc x</a:t>
            </a:r>
            <a:r>
              <a:rPr lang="fr-FR" sz="2000">
                <a:latin typeface="+mn-lt"/>
                <a:cs typeface="Times New Roman" pitchFamily="18" charset="0"/>
              </a:rPr>
              <a:t> </a:t>
            </a:r>
            <a:r>
              <a:rPr lang="fr-FR" sz="2000" smtClean="0">
                <a:latin typeface="+mn-lt"/>
                <a:cs typeface="Times New Roman" pitchFamily="18" charset="0"/>
              </a:rPr>
              <a:t>= 1/2</a:t>
            </a:r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3" grpId="0"/>
      <p:bldP spid="13" grpId="1"/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33350"/>
            <a:ext cx="6172200" cy="1524000"/>
          </a:xfrm>
        </p:spPr>
        <p:txBody>
          <a:bodyPr/>
          <a:lstStyle/>
          <a:p>
            <a:r>
              <a:rPr lang="vi-VN" dirty="0">
                <a:effectLst/>
              </a:rPr>
              <a:t>Bài 39 (trang 19 SGK Toán 8 Tập 1):</a:t>
            </a:r>
            <a:r>
              <a:rPr lang="vi-VN" b="0" dirty="0">
                <a:effectLst/>
              </a:rPr>
              <a:t> Phân tích các đa thức sau thành nhân tử: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28599" y="1657350"/>
            <a:ext cx="3810001" cy="3352800"/>
          </a:xfrm>
        </p:spPr>
        <p:txBody>
          <a:bodyPr/>
          <a:lstStyle/>
          <a:p>
            <a:pPr marL="45720" indent="0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a) 3x – 6y</a:t>
            </a:r>
          </a:p>
          <a:p>
            <a:pPr marL="45720" indent="0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3.x – 3.2y</a:t>
            </a:r>
          </a:p>
          <a:p>
            <a:pPr marL="45720" indent="0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3)</a:t>
            </a:r>
          </a:p>
          <a:p>
            <a:pPr marL="45720" indent="0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3(x – 2y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vi-VN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c) 14x</a:t>
            </a:r>
            <a:r>
              <a:rPr lang="en-US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 – 21xy</a:t>
            </a:r>
            <a:r>
              <a:rPr lang="en-US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+ 28x</a:t>
            </a:r>
            <a:r>
              <a:rPr lang="en-US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7xy.2x – 7xy.3y + 7xy.4xy</a:t>
            </a:r>
          </a:p>
          <a:p>
            <a:pPr marL="45720" indent="0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7xy)</a:t>
            </a:r>
          </a:p>
          <a:p>
            <a:pPr marL="45720" indent="0">
              <a:buNone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7xy(2x – 3y + 4xy)</a:t>
            </a:r>
          </a:p>
          <a:p>
            <a:pPr marL="45720" indent="0">
              <a:buNone/>
            </a:pPr>
            <a:endParaRPr lang="vi-VN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vi-VN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t="39323" r="55923" b="37585"/>
          <a:stretch/>
        </p:blipFill>
        <p:spPr bwMode="auto">
          <a:xfrm>
            <a:off x="4038600" y="1276350"/>
            <a:ext cx="4038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8" t="57778" r="53424" b="14843"/>
          <a:stretch/>
        </p:blipFill>
        <p:spPr bwMode="auto">
          <a:xfrm>
            <a:off x="4343400" y="3265833"/>
            <a:ext cx="3810000" cy="187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">
      <a:majorFont>
        <a:latin typeface="VNI-Ariston"/>
        <a:ea typeface=""/>
        <a:cs typeface=""/>
      </a:majorFont>
      <a:minorFont>
        <a:latin typeface="Times New Roman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</Template>
  <TotalTime>1267</TotalTime>
  <Words>1161</Words>
  <Application>Microsoft Office PowerPoint</Application>
  <PresentationFormat>On-screen Show (16:9)</PresentationFormat>
  <Paragraphs>222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drop</vt:lpstr>
      <vt:lpstr>PowerPoint Presentation</vt:lpstr>
      <vt:lpstr>Với A, B, C là các biểu thức tùy ý:</vt:lpstr>
      <vt:lpstr>Khái niệm phân tích đa thức thành nhân tử </vt:lpstr>
      <vt:lpstr> Các bước phân tích đa thức thành nhân tử bằng phương pháp   đặt nhân tử chung</vt:lpstr>
      <vt:lpstr>PowerPoint Presentation</vt:lpstr>
      <vt:lpstr>?1</vt:lpstr>
      <vt:lpstr>Lưu ý :</vt:lpstr>
      <vt:lpstr>?2.Tìm x sao cho:       a) 3x2 – 6x = 0  b) 2x(x – 2021) + 2021 – x = 0</vt:lpstr>
      <vt:lpstr>Bài 39 (trang 19 SGK Toán 8 Tập 1): Phân tích các đa thức sau thành nhân tử:</vt:lpstr>
      <vt:lpstr>Bài 39:</vt:lpstr>
      <vt:lpstr>Bài 40:</vt:lpstr>
      <vt:lpstr>Bài 41:</vt:lpstr>
      <vt:lpstr> Chứng minh rằng 55n+1 - 55n  chia hết cho 54 (với n là số tự nhiên)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nhan tu chung</dc:title>
  <dc:subject>Phan tich da thuc</dc:subject>
  <dc:creator>Luân Đặng</dc:creator>
  <cp:lastModifiedBy>Admin</cp:lastModifiedBy>
  <cp:revision>9</cp:revision>
  <dcterms:created xsi:type="dcterms:W3CDTF">2019-09-20T02:57:30Z</dcterms:created>
  <dcterms:modified xsi:type="dcterms:W3CDTF">2021-09-14T11:25:01Z</dcterms:modified>
  <cp:category>Dai so 8</cp:category>
</cp:coreProperties>
</file>