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 id="272"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2" autoAdjust="0"/>
  </p:normalViewPr>
  <p:slideViewPr>
    <p:cSldViewPr>
      <p:cViewPr>
        <p:scale>
          <a:sx n="46" d="100"/>
          <a:sy n="46" d="100"/>
        </p:scale>
        <p:origin x="2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6.sv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20" Type="http://schemas.openxmlformats.org/officeDocument/2006/relationships/image" Target="../media/image51.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10" Type="http://schemas.openxmlformats.org/officeDocument/2006/relationships/image" Target="../media/image70.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9.svg"/><Relationship Id="rId10" Type="http://schemas.openxmlformats.org/officeDocument/2006/relationships/image" Target="../media/image23.png"/><Relationship Id="rId19" Type="http://schemas.openxmlformats.org/officeDocument/2006/relationships/image" Target="../media/image51.svg"/><Relationship Id="rId9"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1" Type="http://schemas.openxmlformats.org/officeDocument/2006/relationships/image" Target="../media/image39.svg"/><Relationship Id="rId2"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19" Type="http://schemas.openxmlformats.org/officeDocument/2006/relationships/image" Target="../media/image51.svg"/><Relationship Id="rId4" Type="http://schemas.openxmlformats.org/officeDocument/2006/relationships/image" Target="../media/image22.png"/><Relationship Id="rId22"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THAM DỰ BUỔI HỌC HÔM NAY!</a:t>
            </a:r>
            <a:endParaRPr lang="en-US" sz="7200" b="1" spc="229" dirty="0">
              <a:solidFill>
                <a:srgbClr val="FFFFF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Ví</a:t>
            </a:r>
            <a:r>
              <a:rPr lang="en-US" sz="4000" b="1"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dụ</a:t>
            </a:r>
            <a:r>
              <a:rPr lang="en-US" sz="4000" b="1" i="1" dirty="0" smtClean="0">
                <a:latin typeface="Arial" panose="020B0604020202020204" pitchFamily="34" charset="0"/>
                <a:cs typeface="Arial" panose="020B0604020202020204" pitchFamily="34" charset="0"/>
              </a:rPr>
              <a:t> 2</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cách</a:t>
            </a:r>
            <a:r>
              <a:rPr lang="en-US" sz="4000" i="1" dirty="0" smtClean="0">
                <a:latin typeface="Arial" panose="020B0604020202020204" pitchFamily="34" charset="0"/>
                <a:cs typeface="Arial" panose="020B0604020202020204" pitchFamily="34" charset="0"/>
              </a:rPr>
              <a:t> so </a:t>
            </a:r>
            <a:r>
              <a:rPr lang="en-US" sz="4000" i="1" dirty="0" err="1" smtClean="0">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Tính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t>
                </a:r>
              </a:p>
              <a:p>
                <a:pPr marL="742950" indent="-742950">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smtClean="0">
                  <a:latin typeface="Arial" panose="020B0604020202020204" pitchFamily="34" charset="0"/>
                  <a:cs typeface="Arial" panose="020B0604020202020204" pitchFamily="34" charset="0"/>
                </a:endParaRPr>
              </a:p>
            </p:txBody>
          </p:sp>
        </mc:Choice>
        <mc:Fallback>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4. 9 = 36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6</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36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 </a:t>
            </a: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b="1" dirty="0" smtClean="0">
                <a:latin typeface="Arial" panose="020B0604020202020204" pitchFamily="34" charset="0"/>
                <a:cs typeface="Arial" panose="020B0604020202020204" pitchFamily="34" charset="0"/>
              </a:rPr>
              <a:t>(x. y)</a:t>
            </a:r>
            <a:r>
              <a:rPr lang="en-US" sz="4000" b="1" baseline="30000" dirty="0"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y</a:t>
            </a:r>
            <a:r>
              <a:rPr lang="en-US" sz="4000" b="1" baseline="30000" dirty="0" err="1" smtClean="0">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Lũy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smtClean="0">
                            <a:latin typeface="Cambria Math" panose="02040503050406030204" pitchFamily="18" charset="0"/>
                            <a:cs typeface="Arial" panose="020B0604020202020204" pitchFamily="34" charset="0"/>
                          </a:rPr>
                        </m:ctrlPr>
                      </m:sSupPr>
                      <m:e>
                        <m:d>
                          <m:dPr>
                            <m:ctrlPr>
                              <a:rPr lang="en-US" sz="4800" b="1" smtClean="0">
                                <a:latin typeface="Cambria Math" panose="02040503050406030204" pitchFamily="18" charset="0"/>
                                <a:cs typeface="Arial" panose="020B0604020202020204" pitchFamily="34" charset="0"/>
                              </a:rPr>
                            </m:ctrlPr>
                          </m:dPr>
                          <m:e>
                            <m:f>
                              <m:fPr>
                                <m:ctrlPr>
                                  <a:rPr lang="en-US" sz="4800" b="1" smtClean="0">
                                    <a:latin typeface="Cambria Math" panose="02040503050406030204" pitchFamily="18" charset="0"/>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smtClean="0">
                    <a:latin typeface="Arial" panose="020B0604020202020204" pitchFamily="34" charset="0"/>
                    <a:cs typeface="Arial" panose="020B0604020202020204" pitchFamily="34" charset="0"/>
                  </a:rPr>
                  <a:t>=</a:t>
                </a:r>
                <a:r>
                  <a:rPr lang="en-US" sz="4800" b="1" dirty="0" smtClean="0">
                    <a:latin typeface="Arial" panose="020B0604020202020204" pitchFamily="34" charset="0"/>
                    <a:cs typeface="Arial" panose="020B0604020202020204" pitchFamily="34" charset="0"/>
                  </a:rPr>
                  <a:t> </a:t>
                </a:r>
                <a14:m>
                  <m:oMath xmlns:m="http://schemas.openxmlformats.org/officeDocument/2006/math">
                    <m:f>
                      <m:fPr>
                        <m:ctrlPr>
                          <a:rPr lang="en-US" sz="4800" b="1" smtClean="0">
                            <a:latin typeface="Cambria Math" panose="02040503050406030204" pitchFamily="18" charset="0"/>
                            <a:cs typeface="Arial" panose="020B0604020202020204" pitchFamily="34" charset="0"/>
                          </a:rPr>
                        </m:ctrlPr>
                      </m:fPr>
                      <m:num>
                        <m:sSup>
                          <m:sSupPr>
                            <m:ctrlPr>
                              <a:rPr lang="en-US" sz="4800" b="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mc:AlternateContent xmlns:mc="http://schemas.openxmlformats.org/markup-compatibility/2006">
        <mc:Choice xmlns:a14="http://schemas.microsoft.com/office/drawing/2010/main"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smtClean="0">
                    <a:solidFill>
                      <a:srgbClr val="1A3259"/>
                    </a:solidFill>
                    <a:latin typeface="Arial" panose="020B0604020202020204" pitchFamily="34" charset="0"/>
                    <a:cs typeface="Arial" panose="020B0604020202020204" pitchFamily="34" charset="0"/>
                  </a:rPr>
                  <a:t>Luyện </a:t>
                </a:r>
                <a:r>
                  <a:rPr lang="en-US" sz="4400" b="1" u="none" dirty="0" err="1" smtClean="0">
                    <a:solidFill>
                      <a:srgbClr val="1A3259"/>
                    </a:solidFill>
                    <a:latin typeface="Arial" panose="020B0604020202020204" pitchFamily="34" charset="0"/>
                    <a:cs typeface="Arial" panose="020B0604020202020204" pitchFamily="34" charset="0"/>
                  </a:rPr>
                  <a:t>tập</a:t>
                </a:r>
                <a:r>
                  <a:rPr lang="en-US" sz="4400" b="1" u="none" dirty="0" smtClean="0">
                    <a:solidFill>
                      <a:srgbClr val="1A3259"/>
                    </a:solidFill>
                    <a:latin typeface="Arial" panose="020B0604020202020204" pitchFamily="34" charset="0"/>
                    <a:cs typeface="Arial" panose="020B0604020202020204" pitchFamily="34" charset="0"/>
                  </a:rPr>
                  <a:t> 2: </a:t>
                </a:r>
                <a:r>
                  <a:rPr lang="en-US" sz="4400" u="none" dirty="0" err="1" smtClean="0">
                    <a:solidFill>
                      <a:srgbClr val="1A3259"/>
                    </a:solidFill>
                    <a:latin typeface="Arial" panose="020B0604020202020204" pitchFamily="34" charset="0"/>
                    <a:cs typeface="Arial" panose="020B0604020202020204" pitchFamily="34" charset="0"/>
                  </a:rPr>
                  <a:t>Tính</a:t>
                </a:r>
                <a:endParaRPr lang="en-US" sz="4400" u="none" dirty="0" smtClean="0">
                  <a:solidFill>
                    <a:srgbClr val="1A3259"/>
                  </a:solidFill>
                  <a:latin typeface="Arial" panose="020B0604020202020204" pitchFamily="34" charset="0"/>
                  <a:cs typeface="Arial" panose="020B0604020202020204" pitchFamily="34" charset="0"/>
                </a:endParaRPr>
              </a:p>
              <a:p>
                <a:pPr>
                  <a:lnSpc>
                    <a:spcPct val="13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smtClean="0">
                    <a:latin typeface="Arial" panose="020B0604020202020204" pitchFamily="34" charset="0"/>
                    <a:cs typeface="Arial" panose="020B0604020202020204" pitchFamily="34" charset="0"/>
                  </a:rPr>
                  <a:t>. 3</a:t>
                </a:r>
                <a:r>
                  <a:rPr lang="en-US" sz="4000" u="none" baseline="30000" dirty="0" smtClean="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 (-125)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c) (0,08)</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10</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endParaRPr lang="en-US" sz="4000" u="none" dirty="0" smtClean="0">
                  <a:latin typeface="Arial" panose="020B0604020202020204" pitchFamily="34" charset="0"/>
                  <a:cs typeface="Arial" panose="020B0604020202020204" pitchFamily="34" charset="0"/>
                </a:endParaRPr>
              </a:p>
            </p:txBody>
          </p:sp>
        </mc:Choice>
        <mc:Fallback>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11444">
            <a:off x="3342565" y="6419091"/>
            <a:ext cx="2717081" cy="3100403"/>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smtClean="0">
                    <a:solidFill>
                      <a:srgbClr val="C00000"/>
                    </a:solidFill>
                    <a:latin typeface="Arial" panose="020B0604020202020204" pitchFamily="34" charset="0"/>
                    <a:cs typeface="Arial" panose="020B0604020202020204" pitchFamily="34" charset="0"/>
                  </a:rPr>
                  <a:t> . 3</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smtClean="0">
                  <a:solidFill>
                    <a:srgbClr val="C00000"/>
                  </a:solidFill>
                  <a:latin typeface="Arial" panose="020B0604020202020204" pitchFamily="34" charset="0"/>
                  <a:cs typeface="Arial" panose="020B0604020202020204" pitchFamily="34" charset="0"/>
                </a:endParaRPr>
              </a:p>
              <a:p>
                <a:pPr>
                  <a:lnSpc>
                    <a:spcPct val="150000"/>
                  </a:lnSpc>
                </a:pPr>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(-125 : 25)</a:t>
            </a:r>
            <a:r>
              <a:rPr lang="en-US" sz="4000" baseline="30000" dirty="0" smtClean="0">
                <a:solidFill>
                  <a:srgbClr val="C00000"/>
                </a:solidFill>
                <a:latin typeface="Arial" panose="020B0604020202020204" pitchFamily="34" charset="0"/>
                <a:cs typeface="Arial" panose="020B0604020202020204" pitchFamily="34" charset="0"/>
              </a:rPr>
              <a:t>3</a:t>
            </a:r>
            <a:endParaRPr lang="en-US" sz="4000" dirty="0" smtClean="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smtClean="0">
                <a:solidFill>
                  <a:srgbClr val="C00000"/>
                </a:solidFill>
                <a:latin typeface="Arial" panose="020B0604020202020204" pitchFamily="34" charset="0"/>
                <a:cs typeface="Arial" panose="020B0604020202020204" pitchFamily="34" charset="0"/>
              </a:rPr>
              <a:t>3</a:t>
            </a:r>
            <a:r>
              <a:rPr lang="en-US" sz="4000" dirty="0" smtClean="0">
                <a:solidFill>
                  <a:srgbClr val="C00000"/>
                </a:solidFill>
                <a:latin typeface="Arial" panose="020B0604020202020204" pitchFamily="34" charset="0"/>
                <a:cs typeface="Arial" panose="020B0604020202020204" pitchFamily="34" charset="0"/>
              </a:rPr>
              <a:t> = -125</a:t>
            </a:r>
            <a:endParaRPr lang="en-US" sz="4000" dirty="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smtClean="0">
                <a:solidFill>
                  <a:schemeClr val="tx2">
                    <a:lumMod val="75000"/>
                  </a:schemeClr>
                </a:solidFill>
                <a:latin typeface="Arial" panose="020B0604020202020204" pitchFamily="34" charset="0"/>
                <a:cs typeface="Arial" panose="020B0604020202020204" pitchFamily="34" charset="0"/>
              </a:rPr>
              <a:t>Vận</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bài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toán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mở</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đầu</a:t>
            </a:r>
            <a:r>
              <a:rPr lang="en-US" sz="4000" i="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smtClean="0">
                <a:solidFill>
                  <a:srgbClr val="002060"/>
                </a:solidFill>
                <a:latin typeface="Arial" panose="020B0604020202020204" pitchFamily="34" charset="0"/>
                <a:cs typeface="Arial" panose="020B0604020202020204" pitchFamily="34" charset="0"/>
              </a:rPr>
              <a:t>1111,34</a:t>
            </a:r>
            <a:r>
              <a:rPr lang="en-US" sz="4000" baseline="30000" dirty="0" smtClean="0">
                <a:solidFill>
                  <a:srgbClr val="002060"/>
                </a:solidFill>
                <a:latin typeface="Arial" panose="020B0604020202020204" pitchFamily="34" charset="0"/>
                <a:cs typeface="Arial" panose="020B0604020202020204" pitchFamily="34" charset="0"/>
              </a:rPr>
              <a:t>3</a:t>
            </a:r>
            <a:r>
              <a:rPr lang="vi-VN" sz="4000" dirty="0" smtClean="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 1 372 590 024 </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km</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4"/>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smtClean="0">
                <a:solidFill>
                  <a:srgbClr val="C00000"/>
                </a:solidFill>
                <a:latin typeface="Arial" panose="020B0604020202020204" pitchFamily="34" charset="0"/>
                <a:cs typeface="Arial" panose="020B0604020202020204" pitchFamily="34" charset="0"/>
              </a:rPr>
              <a:t>Nhân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và</a:t>
            </a:r>
            <a:r>
              <a:rPr lang="en-US" sz="4400" b="1" dirty="0" smtClean="0">
                <a:solidFill>
                  <a:srgbClr val="C00000"/>
                </a:solidFill>
                <a:latin typeface="Arial" panose="020B0604020202020204" pitchFamily="34" charset="0"/>
                <a:cs typeface="Arial" panose="020B0604020202020204" pitchFamily="34" charset="0"/>
              </a:rPr>
              <a:t> chia </a:t>
            </a:r>
            <a:r>
              <a:rPr lang="en-US" sz="4400" b="1" dirty="0" err="1" smtClean="0">
                <a:solidFill>
                  <a:srgbClr val="C00000"/>
                </a:solidFill>
                <a:latin typeface="Arial" panose="020B0604020202020204" pitchFamily="34" charset="0"/>
                <a:cs typeface="Arial" panose="020B0604020202020204" pitchFamily="34" charset="0"/>
              </a:rPr>
              <a:t>hai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lũy</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thừa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cùng</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smtClean="0">
                <a:solidFill>
                  <a:srgbClr val="FFFFFF"/>
                </a:solidFill>
                <a:latin typeface="Arial" panose="020B0604020202020204" pitchFamily="34" charset="0"/>
                <a:cs typeface="Arial" panose="020B0604020202020204" pitchFamily="34" charset="0"/>
              </a:rPr>
              <a:t>2</a:t>
            </a:r>
            <a:endParaRPr lang="en-US" sz="6000" b="1" spc="94"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HĐ4</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smtClean="0">
                <a:solidFill>
                  <a:srgbClr val="002060"/>
                </a:solidFill>
                <a:latin typeface="Arial" panose="020B0604020202020204" pitchFamily="34" charset="0"/>
                <a:cs typeface="Arial" panose="020B0604020202020204" pitchFamily="34" charset="0"/>
              </a:rPr>
              <a:t>Tính</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so </a:t>
            </a:r>
            <a:r>
              <a:rPr lang="en-US" sz="4000" dirty="0" err="1" smtClean="0">
                <a:solidFill>
                  <a:srgbClr val="002060"/>
                </a:solidFill>
                <a:latin typeface="Arial" panose="020B0604020202020204" pitchFamily="34" charset="0"/>
                <a:cs typeface="Arial" panose="020B0604020202020204" pitchFamily="34" charset="0"/>
              </a:rPr>
              <a:t>sánh</a:t>
            </a:r>
            <a:r>
              <a:rPr lang="en-US" sz="4000" dirty="0" smtClean="0">
                <a:solidFill>
                  <a:srgbClr val="002060"/>
                </a:solidFill>
                <a:latin typeface="Arial" panose="020B0604020202020204" pitchFamily="34" charset="0"/>
                <a:cs typeface="Arial" panose="020B0604020202020204" pitchFamily="34" charset="0"/>
              </a:rPr>
              <a:t>:</a:t>
            </a:r>
          </a:p>
          <a:p>
            <a:pPr>
              <a:lnSpc>
                <a:spcPct val="150000"/>
              </a:lnSpc>
            </a:pPr>
            <a:r>
              <a:rPr lang="en-US" sz="4000" dirty="0" smtClean="0">
                <a:solidFill>
                  <a:srgbClr val="002060"/>
                </a:solidFill>
                <a:latin typeface="Arial" panose="020B0604020202020204" pitchFamily="34" charset="0"/>
                <a:cs typeface="Arial" panose="020B0604020202020204" pitchFamily="34" charset="0"/>
              </a:rPr>
              <a:t>a) (-3)</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4</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6</a:t>
            </a:r>
            <a:r>
              <a:rPr lang="en-US" sz="4000" dirty="0" smtClean="0">
                <a:solidFill>
                  <a:srgbClr val="002060"/>
                </a:solidFill>
                <a:latin typeface="Arial" panose="020B0604020202020204" pitchFamily="34" charset="0"/>
                <a:cs typeface="Arial" panose="020B0604020202020204" pitchFamily="34" charset="0"/>
              </a:rPr>
              <a:t>            b) 0,6</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 : 0,6</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0,6.</a:t>
            </a:r>
            <a:endParaRPr lang="en-US" sz="4000" dirty="0">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a:t>
            </a:r>
            <a:r>
              <a:rPr lang="nl-NL" sz="4000" dirty="0" smtClean="0">
                <a:latin typeface="Arial" panose="020B0604020202020204" pitchFamily="34" charset="0"/>
                <a:ea typeface="Calibri" panose="020F0502020204030204" pitchFamily="34" charset="0"/>
                <a:cs typeface="Arial" panose="020B0604020202020204" pitchFamily="34" charset="0"/>
              </a:rPr>
              <a:t>729</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smtClean="0">
                <a:solidFill>
                  <a:srgbClr val="B64208"/>
                </a:solidFill>
                <a:latin typeface="Arial" panose="020B0604020202020204" pitchFamily="34" charset="0"/>
                <a:cs typeface="Arial" panose="020B0604020202020204" pitchFamily="34" charset="0"/>
              </a:rPr>
              <a:t>Tính</a:t>
            </a:r>
            <a:r>
              <a:rPr lang="en-US" sz="4400" b="1" u="none" dirty="0" smtClean="0">
                <a:solidFill>
                  <a:srgbClr val="B64208"/>
                </a:solidFill>
                <a:latin typeface="Arial" panose="020B0604020202020204" pitchFamily="34" charset="0"/>
                <a:cs typeface="Arial" panose="020B0604020202020204" pitchFamily="34" charset="0"/>
              </a:rPr>
              <a:t> </a:t>
            </a:r>
            <a:r>
              <a:rPr lang="en-US" sz="4400" b="1" u="none" dirty="0" err="1" smtClean="0">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endParaRPr lang="en-US" sz="4000" b="1"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0,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chia.</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smtClean="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smtClean="0">
                    <a:latin typeface="Arial" panose="020B0604020202020204" pitchFamily="34" charset="0"/>
                    <a:cs typeface="Arial" panose="020B0604020202020204" pitchFamily="34" charset="0"/>
                  </a:rPr>
                  <a:t> 0; m ≥ 0)</a:t>
                </a:r>
              </a:p>
            </p:txBody>
          </p:sp>
        </mc:Choice>
        <mc:Fallback>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0">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smtClean="0">
                <a:solidFill>
                  <a:schemeClr val="accent4">
                    <a:lumMod val="50000"/>
                  </a:schemeClr>
                </a:solidFill>
                <a:latin typeface="Arial" panose="020B0604020202020204" pitchFamily="34" charset="0"/>
                <a:cs typeface="Arial" panose="020B0604020202020204" pitchFamily="34" charset="0"/>
              </a:rPr>
              <a:t>Ví</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en-US" sz="4000" b="1" dirty="0" err="1" smtClean="0">
                <a:solidFill>
                  <a:schemeClr val="accent4">
                    <a:lumMod val="50000"/>
                  </a:schemeClr>
                </a:solidFill>
                <a:latin typeface="Arial" panose="020B0604020202020204" pitchFamily="34" charset="0"/>
                <a:cs typeface="Arial" panose="020B0604020202020204" pitchFamily="34" charset="0"/>
              </a:rPr>
              <a:t>dụ</a:t>
            </a:r>
            <a:r>
              <a:rPr lang="en-US" sz="4000" b="1" dirty="0" smtClean="0">
                <a:solidFill>
                  <a:schemeClr val="accent4">
                    <a:lumMod val="50000"/>
                  </a:schemeClr>
                </a:solidFill>
                <a:latin typeface="Arial" panose="020B0604020202020204" pitchFamily="34" charset="0"/>
                <a:cs typeface="Arial" panose="020B0604020202020204" pitchFamily="34" charset="0"/>
              </a:rPr>
              <a:t> 3</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smtClean="0">
                <a:solidFill>
                  <a:srgbClr val="C00000"/>
                </a:solidFill>
                <a:latin typeface="Arial" panose="020B0604020202020204" pitchFamily="34" charset="0"/>
                <a:cs typeface="Arial" panose="020B0604020202020204" pitchFamily="34" charset="0"/>
              </a:rPr>
              <a:t>Giải</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5-5</a:t>
            </a:r>
            <a:r>
              <a:rPr lang="en-US" sz="4000" dirty="0" smtClean="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 1.</a:t>
            </a:r>
            <a:endParaRPr lang="en-US" sz="4000" dirty="0">
              <a:latin typeface="Arial" panose="020B0604020202020204" pitchFamily="34" charset="0"/>
              <a:cs typeface="Arial" panose="020B0604020202020204" pitchFamily="34" charset="0"/>
            </a:endParaRP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smtClean="0">
                <a:solidFill>
                  <a:schemeClr val="tx2">
                    <a:lumMod val="75000"/>
                  </a:schemeClr>
                </a:solidFill>
                <a:latin typeface="Arial" panose="020B0604020202020204" pitchFamily="34" charset="0"/>
                <a:cs typeface="Arial" panose="020B0604020202020204" pitchFamily="34" charset="0"/>
              </a:rPr>
              <a:t>Luyện</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tập</a:t>
            </a:r>
            <a:r>
              <a:rPr lang="en-US" sz="4000" b="1" dirty="0" smtClean="0">
                <a:solidFill>
                  <a:schemeClr val="tx2">
                    <a:lumMod val="75000"/>
                  </a:schemeClr>
                </a:solidFill>
                <a:latin typeface="Arial" panose="020B0604020202020204" pitchFamily="34" charset="0"/>
                <a:cs typeface="Arial" panose="020B0604020202020204" pitchFamily="34" charset="0"/>
              </a:rPr>
              <a:t> 3</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(0,25)</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(0,25)</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3+4</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(0,25)</a:t>
            </a:r>
            <a:r>
              <a:rPr lang="en-US" sz="4000" baseline="30000" dirty="0" smtClean="0">
                <a:latin typeface="Arial" panose="020B0604020202020204" pitchFamily="34" charset="0"/>
                <a:cs typeface="Arial" panose="020B0604020202020204" pitchFamily="34" charset="0"/>
              </a:rPr>
              <a:t>7-3</a:t>
            </a:r>
            <a:r>
              <a:rPr lang="en-US" sz="4000" dirty="0" smtClean="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20"/>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của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smtClean="0">
                <a:solidFill>
                  <a:srgbClr val="FFFFFF"/>
                </a:solidFill>
                <a:latin typeface="Arial" panose="020B0604020202020204" pitchFamily="34" charset="0"/>
                <a:cs typeface="Arial" panose="020B0604020202020204" pitchFamily="34" charset="0"/>
              </a:rPr>
              <a:t>3</a:t>
            </a:r>
            <a:endParaRPr lang="en-US" sz="5232" b="1" spc="78" dirty="0">
              <a:solidFill>
                <a:srgbClr val="FFFFFF"/>
              </a:solidFill>
              <a:latin typeface="Arial" panose="020B0604020202020204" pitchFamily="34" charset="0"/>
              <a:cs typeface="Arial" panose="020B0604020202020204" pitchFamily="34" charset="0"/>
            </a:endParaRP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HĐ5</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HĐ5</a:t>
            </a:r>
            <a:endParaRPr lang="en-US" sz="4000" b="1"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endParaRPr lang="en-US" sz="4000" dirty="0">
              <a:latin typeface="Arial" panose="020B0604020202020204" pitchFamily="34" charset="0"/>
              <a:cs typeface="Arial" panose="020B0604020202020204" pitchFamily="34" charset="0"/>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2+2+2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6</a:t>
            </a:r>
            <a:r>
              <a:rPr lang="en-US" sz="4000" dirty="0" smtClean="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pic>
        <p:nvPicPr>
          <p:cNvPr id="5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4655795" y="5448300"/>
            <a:ext cx="3081117" cy="7773461"/>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8724" y="6888569"/>
            <a:ext cx="1770871" cy="4168926"/>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smtClean="0">
                <a:solidFill>
                  <a:srgbClr val="C00000"/>
                </a:solidFill>
                <a:latin typeface="Arial" panose="020B0604020202020204" pitchFamily="34" charset="0"/>
                <a:cs typeface="Arial" panose="020B0604020202020204" pitchFamily="34" charset="0"/>
              </a:rPr>
              <a:t>KẾT LUẬN</a:t>
            </a:r>
            <a:endParaRPr lang="en-US" sz="5400" b="1" spc="82" dirty="0">
              <a:solidFill>
                <a:srgbClr val="C00000"/>
              </a:solidFill>
              <a:latin typeface="Arial" panose="020B0604020202020204" pitchFamily="34" charset="0"/>
              <a:cs typeface="Arial" panose="020B0604020202020204" pitchFamily="34" charset="0"/>
            </a:endParaRP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Khi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tính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ta </a:t>
            </a:r>
            <a:r>
              <a:rPr lang="en-US" sz="4400" dirty="0" err="1" smtClean="0">
                <a:latin typeface="Arial" panose="020B0604020202020204" pitchFamily="34" charset="0"/>
                <a:cs typeface="Arial" panose="020B0604020202020204" pitchFamily="34" charset="0"/>
              </a:rPr>
              <a:t>giữ</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nguyên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hai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mũ</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a:t>
            </a:r>
            <a:r>
              <a:rPr lang="en-US" sz="5400" b="1" baseline="30000" dirty="0" smtClean="0">
                <a:latin typeface="Arial" panose="020B0604020202020204" pitchFamily="34" charset="0"/>
                <a:cs typeface="Arial" panose="020B0604020202020204" pitchFamily="34" charset="0"/>
              </a:rPr>
              <a:t>n</a:t>
            </a:r>
            <a:r>
              <a:rPr lang="en-US" sz="5400" b="1" dirty="0" smtClean="0">
                <a:latin typeface="Arial" panose="020B0604020202020204" pitchFamily="34" charset="0"/>
                <a:cs typeface="Arial" panose="020B0604020202020204" pitchFamily="34" charset="0"/>
              </a:rPr>
              <a:t> =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n</a:t>
            </a:r>
            <a:endParaRPr lang="en-US" sz="5400" b="1" dirty="0">
              <a:latin typeface="Arial" panose="020B0604020202020204" pitchFamily="34" charset="0"/>
              <a:cs typeface="Arial" panose="020B0604020202020204" pitchFamily="34" charset="0"/>
            </a:endParaRPr>
          </a:p>
        </p:txBody>
      </p:sp>
      <p:pic>
        <p:nvPicPr>
          <p:cNvPr id="14"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6105" y="2374951"/>
            <a:ext cx="3164950" cy="7984966"/>
          </a:xfrm>
          <a:prstGeom prst="rect">
            <a:avLst/>
          </a:prstGeom>
        </p:spPr>
      </p:pic>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Ví</a:t>
            </a:r>
            <a:r>
              <a:rPr lang="en-US" sz="4400" b="1" dirty="0" smtClean="0">
                <a:solidFill>
                  <a:srgbClr val="1B3679"/>
                </a:solidFill>
                <a:latin typeface="Arial" panose="020B0604020202020204" pitchFamily="34" charset="0"/>
                <a:cs typeface="Arial" panose="020B0604020202020204" pitchFamily="34" charset="0"/>
              </a:rPr>
              <a:t> </a:t>
            </a:r>
            <a:r>
              <a:rPr lang="en-US" sz="4400" b="1" dirty="0" err="1" smtClean="0">
                <a:solidFill>
                  <a:srgbClr val="1B3679"/>
                </a:solidFill>
                <a:latin typeface="Arial" panose="020B0604020202020204" pitchFamily="34" charset="0"/>
                <a:cs typeface="Arial" panose="020B0604020202020204" pitchFamily="34" charset="0"/>
              </a:rPr>
              <a:t>dụ</a:t>
            </a:r>
            <a:r>
              <a:rPr lang="en-US" sz="4400" b="1" dirty="0" smtClean="0">
                <a:solidFill>
                  <a:srgbClr val="1B3679"/>
                </a:solidFill>
                <a:latin typeface="Arial" panose="020B0604020202020204" pitchFamily="34" charset="0"/>
                <a:cs typeface="Arial" panose="020B0604020202020204" pitchFamily="34" charset="0"/>
              </a:rPr>
              <a:t> 4: </a:t>
            </a:r>
            <a:r>
              <a:rPr lang="en-US" sz="4400" dirty="0" err="1" smtClean="0">
                <a:solidFill>
                  <a:srgbClr val="1B3679"/>
                </a:solidFill>
                <a:latin typeface="Arial" panose="020B0604020202020204" pitchFamily="34" charset="0"/>
                <a:cs typeface="Arial" panose="020B0604020202020204" pitchFamily="34" charset="0"/>
              </a:rPr>
              <a:t>Tính</a:t>
            </a:r>
            <a:r>
              <a:rPr lang="en-US" sz="4400" dirty="0" smtClean="0">
                <a:solidFill>
                  <a:srgbClr val="1B3679"/>
                </a:solidFill>
                <a:latin typeface="Arial" panose="020B0604020202020204" pitchFamily="34" charset="0"/>
                <a:cs typeface="Arial" panose="020B0604020202020204" pitchFamily="34" charset="0"/>
              </a:rPr>
              <a:t> [(-5)</a:t>
            </a:r>
            <a:r>
              <a:rPr lang="en-US" sz="4400" baseline="30000" dirty="0" smtClean="0">
                <a:solidFill>
                  <a:srgbClr val="1B3679"/>
                </a:solidFill>
                <a:latin typeface="Arial" panose="020B0604020202020204" pitchFamily="34" charset="0"/>
                <a:cs typeface="Arial" panose="020B0604020202020204" pitchFamily="34" charset="0"/>
              </a:rPr>
              <a:t>3</a:t>
            </a:r>
            <a:r>
              <a:rPr lang="en-US" sz="4400" dirty="0" smtClean="0">
                <a:solidFill>
                  <a:srgbClr val="1B3679"/>
                </a:solidFill>
                <a:latin typeface="Arial" panose="020B0604020202020204" pitchFamily="34" charset="0"/>
                <a:cs typeface="Arial" panose="020B0604020202020204" pitchFamily="34" charset="0"/>
              </a:rPr>
              <a:t>]</a:t>
            </a:r>
            <a:r>
              <a:rPr lang="en-US" sz="4400" baseline="30000" dirty="0" smtClean="0">
                <a:solidFill>
                  <a:srgbClr val="1B3679"/>
                </a:solidFill>
                <a:latin typeface="Arial" panose="020B0604020202020204" pitchFamily="34" charset="0"/>
                <a:cs typeface="Arial" panose="020B0604020202020204" pitchFamily="34" charset="0"/>
              </a:rPr>
              <a:t>7</a:t>
            </a:r>
            <a:r>
              <a:rPr lang="en-US" sz="4400" b="1" dirty="0" smtClean="0">
                <a:solidFill>
                  <a:srgbClr val="1B3679"/>
                </a:solidFill>
                <a:latin typeface="Arial" panose="020B0604020202020204" pitchFamily="34" charset="0"/>
                <a:cs typeface="Arial" panose="020B0604020202020204" pitchFamily="34" charset="0"/>
              </a:rPr>
              <a:t> </a:t>
            </a:r>
            <a:endParaRPr lang="en-US" sz="4400" b="1" dirty="0">
              <a:solidFill>
                <a:srgbClr val="1B3679"/>
              </a:solidFill>
              <a:latin typeface="Arial" panose="020B0604020202020204" pitchFamily="34" charset="0"/>
              <a:cs typeface="Arial" panose="020B0604020202020204" pitchFamily="34" charset="0"/>
            </a:endParaRP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[(-5)</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3.7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21</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0" y="1147450"/>
            <a:ext cx="3206774" cy="2810500"/>
          </a:xfrm>
          <a:prstGeom prst="rect">
            <a:avLst/>
          </a:prstGeom>
        </p:spPr>
      </p:pic>
      <mc:AlternateContent xmlns:mc="http://schemas.openxmlformats.org/markup-compatibility/2006">
        <mc:Choice xmlns:a14="http://schemas.microsoft.com/office/drawing/2010/main"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Luyện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4:</a:t>
                </a:r>
                <a:r>
                  <a:rPr lang="en-US" sz="44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98" t="3926" r="14871" b="2853"/>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smtClean="0">
                <a:solidFill>
                  <a:srgbClr val="FFFFFF"/>
                </a:solidFill>
                <a:latin typeface="Arial" panose="020B0604020202020204" pitchFamily="34" charset="0"/>
                <a:cs typeface="Arial" panose="020B0604020202020204" pitchFamily="34" charset="0"/>
              </a:rPr>
              <a:t>TRÁI ĐẤT</a:t>
            </a:r>
            <a:endParaRPr lang="en-US" sz="7200" b="1" dirty="0">
              <a:solidFill>
                <a:srgbClr val="FFFFFF"/>
              </a:solidFill>
              <a:latin typeface="Arial" panose="020B0604020202020204" pitchFamily="34" charset="0"/>
              <a:cs typeface="Arial" panose="020B0604020202020204" pitchFamily="34" charset="0"/>
            </a:endParaRP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smtClean="0">
                <a:solidFill>
                  <a:srgbClr val="1B3679"/>
                </a:solidFill>
                <a:latin typeface="Arial" panose="020B0604020202020204" pitchFamily="34" charset="0"/>
                <a:cs typeface="Arial" panose="020B0604020202020204" pitchFamily="34" charset="0"/>
              </a:rPr>
              <a:t>Thử</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thách</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1.12.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chéo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gridCol w="1728357"/>
                <a:gridCol w="1728357"/>
              </a:tblGrid>
              <a:tr h="1557867">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gridCol w="1752600"/>
                <a:gridCol w="1752600"/>
              </a:tblGrid>
              <a:tr h="1566016">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LUYỆN TẬP</a:t>
            </a:r>
            <a:endParaRPr lang="en-US" sz="6600" b="1"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1.19 (SGK - tr18)</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Viết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smtClean="0">
                    <a:latin typeface="Arial" panose="020B0604020202020204" pitchFamily="34" charset="0"/>
                    <a:cs typeface="Arial" panose="020B0604020202020204" pitchFamily="34" charset="0"/>
                  </a:rPr>
                  <a:t>.</a:t>
                </a:r>
                <a:endParaRPr lang="en-US" sz="5400" dirty="0">
                  <a:latin typeface="Arial" panose="020B0604020202020204" pitchFamily="34" charset="0"/>
                  <a:cs typeface="Arial" panose="020B0604020202020204"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Bài</a:t>
            </a:r>
            <a:r>
              <a:rPr lang="en-US" sz="4400" b="1" dirty="0" smtClean="0">
                <a:solidFill>
                  <a:srgbClr val="1B3679"/>
                </a:solidFill>
                <a:latin typeface="Arial" panose="020B0604020202020204" pitchFamily="34" charset="0"/>
                <a:cs typeface="Arial" panose="020B0604020202020204" pitchFamily="34" charset="0"/>
              </a:rPr>
              <a:t> 1.21 (SGK - tr19) </a:t>
            </a:r>
            <a:endParaRPr lang="en-US" sz="4400" b="1" dirty="0">
              <a:solidFill>
                <a:srgbClr val="1B3679"/>
              </a:solidFill>
              <a:latin typeface="Arial" panose="020B0604020202020204" pitchFamily="34" charset="0"/>
              <a:cs typeface="Arial" panose="020B0604020202020204" pitchFamily="34" charset="0"/>
            </a:endParaRP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mc:AlternateContent xmlns:mc="http://schemas.openxmlformats.org/markup-compatibility/2006">
        <mc:Choice xmlns:a14="http://schemas.microsoft.com/office/drawing/2010/main"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Không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(-3) = -2 187. (-3) = 6 561</a:t>
            </a:r>
            <a:endParaRPr lang="en-US" sz="40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01800" y="2171700"/>
            <a:ext cx="3517530" cy="7086600"/>
          </a:xfrm>
          <a:prstGeom prst="rect">
            <a:avLst/>
          </a:prstGeom>
        </p:spPr>
      </p:pic>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smtClean="0">
                <a:solidFill>
                  <a:srgbClr val="002060"/>
                </a:solidFill>
                <a:latin typeface="Arial" panose="020B0604020202020204" pitchFamily="34" charset="0"/>
                <a:cs typeface="Arial" panose="020B0604020202020204" pitchFamily="34" charset="0"/>
              </a:rPr>
              <a:t>Bài</a:t>
            </a:r>
            <a:r>
              <a:rPr lang="en-US" sz="4000" b="1" dirty="0" smtClean="0">
                <a:solidFill>
                  <a:srgbClr val="002060"/>
                </a:solidFill>
                <a:latin typeface="Arial" panose="020B0604020202020204" pitchFamily="34" charset="0"/>
                <a:cs typeface="Arial" panose="020B0604020202020204" pitchFamily="34" charset="0"/>
              </a:rPr>
              <a:t> 1.22 (SGK - tr19</a:t>
            </a:r>
            <a:endParaRPr lang="en-US" sz="40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         a) 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smtClean="0">
                    <a:latin typeface="Arial" panose="020B0604020202020204" pitchFamily="34" charset="0"/>
                    <a:cs typeface="Arial" panose="020B0604020202020204" pitchFamily="34" charset="0"/>
                  </a:rPr>
                  <a:t>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450</a:t>
                </a:r>
                <a:r>
                  <a:rPr lang="en-US" sz="4000" baseline="30000" dirty="0" smtClean="0">
                    <a:latin typeface="Arial" panose="020B0604020202020204" pitchFamily="34" charset="0"/>
                    <a:cs typeface="Arial" panose="020B0604020202020204" pitchFamily="34" charset="0"/>
                  </a:rPr>
                  <a:t>4</a:t>
                </a:r>
              </a:p>
              <a:p>
                <a:pPr marL="742950" indent="-742950" algn="just">
                  <a:buAutoNum type="alphaLcParenR"/>
                </a:pPr>
                <a:r>
                  <a:rPr lang="en-US" sz="4000" dirty="0" smtClean="0">
                    <a:latin typeface="Arial" panose="020B0604020202020204" pitchFamily="34" charset="0"/>
                    <a:cs typeface="Arial" panose="020B0604020202020204" pitchFamily="34" charset="0"/>
                  </a:rPr>
                  <a:t>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VẬN DỤNG</a:t>
            </a:r>
            <a:endParaRPr lang="en-US" sz="6600" b="1" dirty="0">
              <a:solidFill>
                <a:srgbClr val="1B3679"/>
              </a:solidFill>
              <a:latin typeface="Arial" panose="020B0604020202020204" pitchFamily="34" charset="0"/>
              <a:cs typeface="Arial" panose="020B0604020202020204" pitchFamily="34" charset="0"/>
            </a:endParaRP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1.24 (SGK - tr19)</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1,5. 10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(1,5 .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9884">
            <a:off x="3508083" y="2403184"/>
            <a:ext cx="10517112" cy="10517112"/>
          </a:xfrm>
          <a:prstGeom prst="rect">
            <a:avLst/>
          </a:prstGeom>
        </p:spPr>
      </p:pic>
      <mc:AlternateContent xmlns:mc="http://schemas.openxmlformats.org/markup-compatibility/2006">
        <mc:Choice xmlns:a14="http://schemas.microsoft.com/office/drawing/2010/main"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Vậy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smtClean="0">
                <a:solidFill>
                  <a:schemeClr val="bg1"/>
                </a:solidFill>
                <a:latin typeface="Arial" panose="020B0604020202020204" pitchFamily="34" charset="0"/>
                <a:cs typeface="Arial" panose="020B0604020202020204" pitchFamily="34" charset="0"/>
              </a:rPr>
              <a:t>Một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hình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ảnh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về</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Mặt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Trời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các</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hành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smtClean="0">
                <a:solidFill>
                  <a:srgbClr val="1B3679"/>
                </a:solidFill>
                <a:latin typeface="Arial" panose="020B0604020202020204" pitchFamily="34" charset="0"/>
                <a:cs typeface="Arial" panose="020B0604020202020204" pitchFamily="34" charset="0"/>
              </a:rPr>
              <a:t>Bài</a:t>
            </a:r>
            <a:r>
              <a:rPr lang="en-US" sz="4400" b="1" u="none" dirty="0" smtClean="0">
                <a:solidFill>
                  <a:srgbClr val="1B3679"/>
                </a:solidFill>
                <a:latin typeface="Arial" panose="020B0604020202020204" pitchFamily="34" charset="0"/>
                <a:cs typeface="Arial" panose="020B0604020202020204" pitchFamily="34" charset="0"/>
              </a:rPr>
              <a:t> 1. 25 (SGK - tr19)</a:t>
            </a:r>
            <a:endParaRPr lang="en-US" sz="4400" b="1" u="none"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gridCol w="5143500"/>
              </a:tblGrid>
              <a:tr h="663192">
                <a:tc>
                  <a:txBody>
                    <a:bodyPr/>
                    <a:lstStyle/>
                    <a:p>
                      <a:pPr algn="ctr"/>
                      <a:r>
                        <a:rPr lang="en-US" sz="360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lượt</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khách</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đến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r>
              <a:tr h="672403">
                <a:tc>
                  <a:txBody>
                    <a:bodyPr/>
                    <a:lstStyle/>
                    <a:p>
                      <a:r>
                        <a:rPr lang="en-US" sz="3600" dirty="0" err="1" smtClean="0">
                          <a:latin typeface="Arial" panose="020B0604020202020204" pitchFamily="34" charset="0"/>
                          <a:cs typeface="Arial" panose="020B0604020202020204" pitchFamily="34" charset="0"/>
                        </a:rPr>
                        <a:t>Hàn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4,3. 10</a:t>
                      </a:r>
                      <a:r>
                        <a:rPr lang="en-US" sz="3600" baseline="30000" dirty="0" smtClean="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Hoa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7,4. 10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2,9. 10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smtClean="0">
                          <a:latin typeface="Arial" panose="020B0604020202020204" pitchFamily="34" charset="0"/>
                          <a:cs typeface="Arial" panose="020B0604020202020204" pitchFamily="34" charset="0"/>
                        </a:rPr>
                        <a:t>Ý</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7. 10</a:t>
                      </a:r>
                      <a:r>
                        <a:rPr lang="en-US" sz="3600" baseline="300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nhỏ</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smtClean="0">
                <a:solidFill>
                  <a:srgbClr val="1B3679"/>
                </a:solidFill>
                <a:latin typeface="Arial" panose="020B0604020202020204" pitchFamily="34" charset="0"/>
                <a:cs typeface="Arial" panose="020B0604020202020204" pitchFamily="34" charset="0"/>
              </a:rPr>
              <a:t>HƯỚNG DẪN VỀ NHÀ</a:t>
            </a:r>
            <a:endParaRPr lang="en-US" sz="6600" b="1" u="none" spc="94" dirty="0">
              <a:solidFill>
                <a:srgbClr val="1B3679"/>
              </a:solidFill>
              <a:latin typeface="Arial" panose="020B0604020202020204" pitchFamily="34" charset="0"/>
              <a:cs typeface="Arial" panose="020B0604020202020204" pitchFamily="34" charset="0"/>
            </a:endParaRP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01</a:t>
            </a:r>
            <a:endParaRPr lang="en-US" sz="4800" b="1" spc="58" dirty="0">
              <a:solidFill>
                <a:srgbClr val="FFFFFF"/>
              </a:solidFill>
              <a:latin typeface="Arial" panose="020B0604020202020204" pitchFamily="34" charset="0"/>
              <a:cs typeface="Arial" panose="020B0604020202020204" pitchFamily="34" charset="0"/>
            </a:endParaRP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02</a:t>
            </a:r>
            <a:endParaRPr lang="en-US" sz="4800" b="1" spc="58" dirty="0">
              <a:solidFill>
                <a:srgbClr val="FFFFFF"/>
              </a:solidFill>
              <a:latin typeface="Arial" panose="020B0604020202020204" pitchFamily="34" charset="0"/>
              <a:cs typeface="Arial" panose="020B0604020202020204" pitchFamily="34" charset="0"/>
            </a:endParaRP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03 </a:t>
            </a:r>
            <a:endParaRPr lang="en-US" sz="4800" b="1" spc="58" dirty="0">
              <a:solidFill>
                <a:srgbClr val="FFFFFF"/>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573" y="2410005"/>
            <a:ext cx="3164950" cy="7984966"/>
          </a:xfrm>
          <a:prstGeom prst="rect">
            <a:avLst/>
          </a:prstGeom>
        </p:spPr>
      </p:pic>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Ghi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nhớ</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kiến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Hoàn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thành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SGK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làm</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trong</a:t>
            </a:r>
            <a:r>
              <a:rPr lang="en-US" sz="4000" dirty="0" smtClean="0">
                <a:solidFill>
                  <a:schemeClr val="bg1"/>
                </a:solidFill>
                <a:latin typeface="Arial" panose="020B0604020202020204" pitchFamily="34" charset="0"/>
                <a:cs typeface="Arial" panose="020B0604020202020204" pitchFamily="34" charset="0"/>
              </a:rPr>
              <a:t> SBT</a:t>
            </a:r>
            <a:endParaRPr lang="en-US" sz="4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Chuẩn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bị</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sau</a:t>
            </a:r>
            <a:r>
              <a:rPr lang="en-US" sz="4000" dirty="0" smtClean="0">
                <a:solidFill>
                  <a:schemeClr val="bg1"/>
                </a:solidFill>
                <a:latin typeface="Arial" panose="020B0604020202020204" pitchFamily="34" charset="0"/>
                <a:cs typeface="Arial" panose="020B0604020202020204" pitchFamily="34" charset="0"/>
              </a:rPr>
              <a:t> - </a:t>
            </a: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4</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3159">
            <a:off x="15665115" y="355170"/>
            <a:ext cx="2078768" cy="339264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0657">
            <a:off x="-562304" y="6185659"/>
            <a:ext cx="4704035" cy="2463204"/>
          </a:xfrm>
          <a:prstGeom prst="rect">
            <a:avLst/>
          </a:prstGeom>
        </p:spPr>
      </p:pic>
      <p:sp>
        <p:nvSpPr>
          <p:cNvPr id="7" name="TextBox 7"/>
          <p:cNvSpPr txBox="1"/>
          <p:nvPr/>
        </p:nvSpPr>
        <p:spPr>
          <a:xfrm>
            <a:off x="2510412" y="2857500"/>
            <a:ext cx="13267176" cy="3323987"/>
          </a:xfrm>
          <a:prstGeom prst="rect">
            <a:avLst/>
          </a:prstGeom>
        </p:spPr>
        <p:txBody>
          <a:bodyPr wrap="square" lIns="0" tIns="0" rIns="0" bIns="0" rtlCol="0" anchor="t">
            <a:spAutoFit/>
          </a:bodyPr>
          <a:lstStyle/>
          <a:p>
            <a:pPr algn="ctr">
              <a:lnSpc>
                <a:spcPct val="150000"/>
              </a:lnSpc>
            </a:pPr>
            <a:r>
              <a:rPr lang="en-US" sz="7200" b="1" spc="237" dirty="0" smtClean="0">
                <a:solidFill>
                  <a:srgbClr val="FFFFFF"/>
                </a:solidFill>
                <a:latin typeface="Arial" panose="020B0604020202020204" pitchFamily="34" charset="0"/>
                <a:cs typeface="Arial" panose="020B0604020202020204" pitchFamily="34" charset="0"/>
              </a:rPr>
              <a:t>CẢM ƠN SỰ QUAN TÂM VÀ THEO DÕI CỦA CÁC EM!</a:t>
            </a:r>
            <a:endParaRPr lang="en-US" sz="7200" b="1" spc="237"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61612"/>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71297" y="3020443"/>
            <a:ext cx="3660052" cy="737373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074099" y="3521821"/>
            <a:ext cx="2801241" cy="7067350"/>
          </a:xfrm>
          <a:prstGeom prst="rect">
            <a:avLst/>
          </a:prstGeom>
        </p:spPr>
      </p:pic>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smtClean="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smtClean="0">
                <a:solidFill>
                  <a:srgbClr val="C00000"/>
                </a:solidFill>
                <a:latin typeface="Arial" panose="020B0604020202020204" pitchFamily="34" charset="0"/>
                <a:cs typeface="Arial" panose="020B0604020202020204" pitchFamily="34" charset="0"/>
              </a:rPr>
              <a:t>(3 </a:t>
            </a:r>
            <a:r>
              <a:rPr lang="en-US" sz="6400" b="1" spc="96" dirty="0" err="1" smtClean="0">
                <a:solidFill>
                  <a:srgbClr val="C00000"/>
                </a:solidFill>
                <a:latin typeface="Arial" panose="020B0604020202020204" pitchFamily="34" charset="0"/>
                <a:cs typeface="Arial" panose="020B0604020202020204" pitchFamily="34" charset="0"/>
              </a:rPr>
              <a:t>Tiết</a:t>
            </a:r>
            <a:r>
              <a:rPr lang="en-US" sz="6400" b="1" spc="96" dirty="0" smtClean="0">
                <a:solidFill>
                  <a:srgbClr val="C00000"/>
                </a:solidFill>
                <a:latin typeface="Arial" panose="020B0604020202020204" pitchFamily="34" charset="0"/>
                <a:cs typeface="Arial" panose="020B0604020202020204" pitchFamily="34" charset="0"/>
              </a:rPr>
              <a:t>)</a:t>
            </a:r>
            <a:endParaRPr lang="en-US" sz="6400" b="1" spc="96"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13930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smtClean="0">
                <a:solidFill>
                  <a:srgbClr val="1B3679"/>
                </a:solidFill>
                <a:latin typeface="Arial" panose="020B0604020202020204" pitchFamily="34" charset="0"/>
                <a:cs typeface="Arial" panose="020B0604020202020204" pitchFamily="34" charset="0"/>
              </a:rPr>
              <a:t>NỘI DUNG BÀI HỌC</a:t>
            </a:r>
            <a:endParaRPr lang="en-US" sz="6281" b="1" spc="94" dirty="0">
              <a:solidFill>
                <a:srgbClr val="1B3679"/>
              </a:solidFill>
              <a:latin typeface="Arial" panose="020B0604020202020204" pitchFamily="34" charset="0"/>
              <a:cs typeface="Arial" panose="020B0604020202020204" pitchFamily="34" charset="0"/>
            </a:endParaRP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với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mũ</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tự</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Nhân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chia </a:t>
            </a:r>
            <a:r>
              <a:rPr lang="en-US" sz="4000" b="1" dirty="0" err="1" smtClean="0">
                <a:solidFill>
                  <a:schemeClr val="bg1"/>
                </a:solidFill>
                <a:latin typeface="Arial" panose="020B0604020202020204" pitchFamily="34" charset="0"/>
                <a:cs typeface="Arial" panose="020B0604020202020204" pitchFamily="34" charset="0"/>
              </a:rPr>
              <a:t>hai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cùng</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cơ</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của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smtClean="0">
                <a:solidFill>
                  <a:srgbClr val="002060"/>
                </a:solidFill>
                <a:latin typeface="Arial" panose="020B0604020202020204" pitchFamily="34" charset="0"/>
                <a:cs typeface="Arial" panose="020B0604020202020204" pitchFamily="34" charset="0"/>
              </a:rPr>
              <a:t>Lũy</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thừa</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với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mũ</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tự</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HĐ1</a:t>
            </a:r>
            <a:endParaRPr lang="en-US" sz="4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5. 5. 5</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2</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4</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5</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3</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HĐ2:</a:t>
            </a:r>
            <a:endParaRPr lang="en-US" sz="4400" b="1" u="sng" spc="138" dirty="0">
              <a:solidFill>
                <a:srgbClr val="1B367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2177" y="3181013"/>
            <a:ext cx="3678278" cy="7410450"/>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Thực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-8</a:t>
            </a:r>
            <a:endParaRPr lang="en-US" sz="4000"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0,25</a:t>
            </a:r>
            <a:endParaRPr lang="en-US" sz="40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HĐ3:</a:t>
            </a:r>
            <a:endParaRPr lang="en-US" sz="4400" b="1" u="sng" spc="138" dirty="0">
              <a:solidFill>
                <a:srgbClr val="1B3679"/>
              </a:solidFill>
              <a:latin typeface="Arial" panose="020B0604020202020204" pitchFamily="34" charset="0"/>
              <a:cs typeface="Arial" panose="020B0604020202020204" pitchFamily="34" charset="0"/>
            </a:endParaRP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HĐ2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a:t>
            </a:r>
            <a:r>
              <a:rPr lang="en-US" sz="4000" dirty="0" smtClean="0">
                <a:effectLst/>
                <a:latin typeface="Arial" panose="020B0604020202020204" pitchFamily="34" charset="0"/>
                <a:ea typeface="Calibri" panose="020F0502020204030204" pitchFamily="34" charset="0"/>
                <a:cs typeface="Arial" panose="020B0604020202020204" pitchFamily="34" charset="0"/>
              </a:rPr>
              <a:t>2)</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b</a:t>
            </a:r>
            <a:r>
              <a:rPr lang="en-US" sz="4000" dirty="0">
                <a:effectLst/>
                <a:latin typeface="Arial" panose="020B0604020202020204" pitchFamily="34" charset="0"/>
                <a:ea typeface="Calibri" panose="020F0502020204030204" pitchFamily="34" charset="0"/>
                <a:cs typeface="Arial" panose="020B0604020202020204" pitchFamily="34" charset="0"/>
              </a:rPr>
              <a:t>) (-0,5).(-0,5) = (-</a:t>
            </a:r>
            <a:r>
              <a:rPr lang="en-US" sz="4000" dirty="0" smtClean="0">
                <a:effectLst/>
                <a:latin typeface="Arial" panose="020B0604020202020204" pitchFamily="34" charset="0"/>
                <a:ea typeface="Calibri" panose="020F0502020204030204" pitchFamily="34" charset="0"/>
                <a:cs typeface="Arial" panose="020B0604020202020204" pitchFamily="34" charset="0"/>
              </a:rPr>
              <a:t>0,5)</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panose="02040503050406030204" pitchFamily="18" charset="0"/>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smtClean="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smtClean="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smtClean="0">
                    <a:solidFill>
                      <a:srgbClr val="002060"/>
                    </a:solidFill>
                    <a:latin typeface="Arial" panose="020B0604020202020204" pitchFamily="34" charset="0"/>
                    <a:cs typeface="Arial" panose="020B0604020202020204" pitchFamily="34" charset="0"/>
                  </a:rPr>
                  <a:t>, n &gt; 1)</a:t>
                </a:r>
                <a:endParaRPr lang="en-US" sz="3600" dirty="0">
                  <a:solidFill>
                    <a:srgbClr val="002060"/>
                  </a:solidFill>
                  <a:latin typeface="Arial" panose="020B0604020202020204" pitchFamily="34" charset="0"/>
                  <a:cs typeface="Arial" panose="020B0604020202020204"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smtClean="0">
                <a:solidFill>
                  <a:srgbClr val="002060"/>
                </a:solidFill>
                <a:latin typeface="Arial" panose="020B0604020202020204" pitchFamily="34" charset="0"/>
                <a:cs typeface="Arial" panose="020B0604020202020204" pitchFamily="34" charset="0"/>
              </a:rPr>
              <a:t>n </a:t>
            </a:r>
            <a:r>
              <a:rPr lang="en-US" sz="3600" dirty="0" err="1" smtClean="0">
                <a:solidFill>
                  <a:srgbClr val="002060"/>
                </a:solidFill>
                <a:latin typeface="Arial" panose="020B0604020202020204" pitchFamily="34" charset="0"/>
                <a:cs typeface="Arial" panose="020B0604020202020204" pitchFamily="34" charset="0"/>
              </a:rPr>
              <a:t>thừa</a:t>
            </a:r>
            <a:r>
              <a:rPr lang="en-US" sz="3600" dirty="0" smtClean="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Arial" panose="020B0604020202020204" pitchFamily="34" charset="0"/>
                <a:cs typeface="Arial" panose="020B0604020202020204" pitchFamily="34" charset="0"/>
              </a:rPr>
              <a:t>số</a:t>
            </a:r>
            <a:r>
              <a:rPr lang="en-US" sz="3600" dirty="0" smtClean="0">
                <a:solidFill>
                  <a:srgbClr val="002060"/>
                </a:solidFill>
                <a:latin typeface="Arial" panose="020B0604020202020204" pitchFamily="34" charset="0"/>
                <a:cs typeface="Arial" panose="020B0604020202020204" pitchFamily="34" charset="0"/>
              </a:rPr>
              <a:t> x</a:t>
            </a:r>
            <a:endParaRPr lang="en-US" sz="36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x</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số</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pt-B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Định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Ví</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dụ</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3 </a:t>
                </a:r>
                <a:r>
                  <a:rPr lang="en-US" sz="4000" dirty="0" smtClean="0">
                    <a:latin typeface="Arial" panose="020B0604020202020204" pitchFamily="34" charset="0"/>
                    <a:cs typeface="Arial" panose="020B0604020202020204" pitchFamily="34" charset="0"/>
                  </a:rPr>
                  <a:t>= (-3). (-3). (-3) = -27           </a:t>
                </a:r>
              </a:p>
              <a:p>
                <a:pPr>
                  <a:lnSpc>
                    <a:spcPct val="150000"/>
                  </a:lnSpc>
                </a:pPr>
                <a:r>
                  <a:rPr lang="en-US" sz="4000" dirty="0" smtClean="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Luyện</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tập</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b) (0,7)</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a:t>
            </a:r>
            <a:r>
              <a:rPr lang="en-US" sz="4000" dirty="0" smtClean="0">
                <a:latin typeface="Arial" panose="020B0604020202020204" pitchFamily="34" charset="0"/>
                <a:ea typeface="Times New Roman" panose="02020603050405020304" pitchFamily="18" charset="0"/>
                <a:cs typeface="Arial" panose="020B0604020202020204" pitchFamily="34" charset="0"/>
              </a:rPr>
              <a:t>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1384</Words>
  <PresentationFormat>Custom</PresentationFormat>
  <Paragraphs>188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Wingdings</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2022-06-20T16:59:46Z</dcterms:modified>
  <dc:identifier>DAFCm-7J2_Y</dc:identifier>
</cp:coreProperties>
</file>