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66" d="100"/>
          <a:sy n="66" d="100"/>
        </p:scale>
        <p:origin x="-1452"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D6D94E-3130-4731-A964-561E4F55C9D8}" type="datetimeFigureOut">
              <a:rPr lang="en-US" smtClean="0"/>
              <a:t>8/13/2021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CA40E5-EFA0-43AB-823F-AB3B8009928D}" type="slidenum">
              <a:rPr lang="en-US" smtClean="0"/>
              <a:t>‹#›</a:t>
            </a:fld>
            <a:endParaRPr lang="en-US"/>
          </a:p>
        </p:txBody>
      </p:sp>
    </p:spTree>
    <p:extLst>
      <p:ext uri="{BB962C8B-B14F-4D97-AF65-F5344CB8AC3E}">
        <p14:creationId xmlns:p14="http://schemas.microsoft.com/office/powerpoint/2010/main" val="3024209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CA40E5-EFA0-43AB-823F-AB3B8009928D}" type="slidenum">
              <a:rPr lang="en-US" smtClean="0"/>
              <a:t>9</a:t>
            </a:fld>
            <a:endParaRPr lang="en-US"/>
          </a:p>
        </p:txBody>
      </p:sp>
    </p:spTree>
    <p:extLst>
      <p:ext uri="{BB962C8B-B14F-4D97-AF65-F5344CB8AC3E}">
        <p14:creationId xmlns:p14="http://schemas.microsoft.com/office/powerpoint/2010/main" val="606072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E7CBC3-B424-4B74-A28B-510E807E504B}"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2065254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E7CBC3-B424-4B74-A28B-510E807E504B}"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453168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E7CBC3-B424-4B74-A28B-510E807E504B}"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868522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E7CBC3-B424-4B74-A28B-510E807E504B}"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4010575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E7CBC3-B424-4B74-A28B-510E807E504B}"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3654049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E7CBC3-B424-4B74-A28B-510E807E504B}" type="datetimeFigureOut">
              <a:rPr lang="en-US" smtClean="0"/>
              <a:t>8/13/2021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3863811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E7CBC3-B424-4B74-A28B-510E807E504B}" type="datetimeFigureOut">
              <a:rPr lang="en-US" smtClean="0"/>
              <a:t>8/13/2021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993790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E7CBC3-B424-4B74-A28B-510E807E504B}" type="datetimeFigureOut">
              <a:rPr lang="en-US" smtClean="0"/>
              <a:t>8/13/2021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263377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E7CBC3-B424-4B74-A28B-510E807E504B}" type="datetimeFigureOut">
              <a:rPr lang="en-US" smtClean="0"/>
              <a:t>8/13/2021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682294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E7CBC3-B424-4B74-A28B-510E807E504B}" type="datetimeFigureOut">
              <a:rPr lang="en-US" smtClean="0"/>
              <a:t>8/13/2021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52416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E7CBC3-B424-4B74-A28B-510E807E504B}" type="datetimeFigureOut">
              <a:rPr lang="en-US" smtClean="0"/>
              <a:t>8/13/2021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2219760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E7CBC3-B424-4B74-A28B-510E807E504B}" type="datetimeFigureOut">
              <a:rPr lang="en-US" smtClean="0"/>
              <a:t>8/13/2021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9A689-55C9-4EA4-916C-F4FFDCF7D460}" type="slidenum">
              <a:rPr lang="en-US" smtClean="0"/>
              <a:t>‹#›</a:t>
            </a:fld>
            <a:endParaRPr lang="en-US"/>
          </a:p>
        </p:txBody>
      </p:sp>
    </p:spTree>
    <p:extLst>
      <p:ext uri="{BB962C8B-B14F-4D97-AF65-F5344CB8AC3E}">
        <p14:creationId xmlns:p14="http://schemas.microsoft.com/office/powerpoint/2010/main" val="526073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90800"/>
            <a:ext cx="9144000" cy="1298575"/>
          </a:xfrm>
        </p:spPr>
        <p:txBody>
          <a:bodyPr/>
          <a:lstStyle/>
          <a:p>
            <a:r>
              <a:rPr lang="en-US" b="1" dirty="0" smtClean="0">
                <a:latin typeface="Times New Roman" pitchFamily="18" charset="0"/>
                <a:cs typeface="Times New Roman" pitchFamily="18" charset="0"/>
              </a:rPr>
              <a:t>BÀI 35: LỰC VÀ BIỂU DIỄN LỰC</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4049816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noGrp="1"/>
          </p:cNvSpPr>
          <p:nvPr>
            <p:ph type="ctrTitle"/>
          </p:nvPr>
        </p:nvSpPr>
        <p:spPr>
          <a:xfrm>
            <a:off x="0" y="304800"/>
            <a:ext cx="7772400" cy="10128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smtClean="0">
                <a:latin typeface="Times New Roman" pitchFamily="18" charset="0"/>
                <a:cs typeface="Times New Roman" pitchFamily="18" charset="0"/>
              </a:rPr>
              <a:t>Tìm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hiểu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về</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độ</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lớn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hướng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của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sp>
        <p:nvSpPr>
          <p:cNvPr id="9" name="Subtitle 8"/>
          <p:cNvSpPr>
            <a:spLocks noGrp="1"/>
          </p:cNvSpPr>
          <p:nvPr>
            <p:ph type="subTitle" idx="1"/>
          </p:nvPr>
        </p:nvSpPr>
        <p:spPr>
          <a:xfrm>
            <a:off x="0" y="1219200"/>
            <a:ext cx="9144000" cy="3657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lnSpc>
                <a:spcPct val="150000"/>
              </a:lnSpc>
              <a:buFontTx/>
              <a:buChar char="-"/>
            </a:pPr>
            <a:r>
              <a:rPr lang="en-US" sz="2400" dirty="0" err="1" smtClean="0">
                <a:solidFill>
                  <a:schemeClr val="tx1"/>
                </a:solidFill>
                <a:latin typeface="Times New Roman" pitchFamily="18" charset="0"/>
                <a:cs typeface="Times New Roman" pitchFamily="18" charset="0"/>
              </a:rPr>
              <a:t>Để</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diễn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tả</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độ</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mạnh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yếu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của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một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người</a:t>
            </a:r>
            <a:r>
              <a:rPr lang="en-US" sz="2400" dirty="0" smtClean="0">
                <a:solidFill>
                  <a:schemeClr val="tx1"/>
                </a:solidFill>
                <a:latin typeface="Times New Roman" pitchFamily="18" charset="0"/>
                <a:cs typeface="Times New Roman" pitchFamily="18" charset="0"/>
              </a:rPr>
              <a:t> ta </a:t>
            </a:r>
            <a:r>
              <a:rPr lang="en-US" sz="2400" dirty="0" err="1" smtClean="0">
                <a:solidFill>
                  <a:schemeClr val="tx1"/>
                </a:solidFill>
                <a:latin typeface="Times New Roman" pitchFamily="18" charset="0"/>
                <a:cs typeface="Times New Roman" pitchFamily="18" charset="0"/>
              </a:rPr>
              <a:t>dùng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khái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niệm</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độ</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lớn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của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a:t>
            </a:r>
          </a:p>
          <a:p>
            <a:pPr marL="342900" indent="-342900" algn="just">
              <a:lnSpc>
                <a:spcPct val="150000"/>
              </a:lnSpc>
              <a:buFontTx/>
              <a:buChar char="-"/>
            </a:pPr>
            <a:r>
              <a:rPr lang="en-US" sz="2400" dirty="0" err="1" smtClean="0">
                <a:solidFill>
                  <a:schemeClr val="tx1"/>
                </a:solidFill>
                <a:latin typeface="Times New Roman" pitchFamily="18" charset="0"/>
                <a:cs typeface="Times New Roman" pitchFamily="18" charset="0"/>
              </a:rPr>
              <a:t>Đơn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vị</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đo</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của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là</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niutơn</a:t>
            </a:r>
            <a:r>
              <a:rPr lang="en-US" sz="2400" dirty="0" smtClean="0">
                <a:solidFill>
                  <a:schemeClr val="tx1"/>
                </a:solidFill>
                <a:latin typeface="Times New Roman" pitchFamily="18" charset="0"/>
                <a:cs typeface="Times New Roman" pitchFamily="18" charset="0"/>
              </a:rPr>
              <a:t> (newton), </a:t>
            </a:r>
            <a:r>
              <a:rPr lang="en-US" sz="2400" dirty="0" err="1" smtClean="0">
                <a:solidFill>
                  <a:schemeClr val="tx1"/>
                </a:solidFill>
                <a:latin typeface="Times New Roman" pitchFamily="18" charset="0"/>
                <a:cs typeface="Times New Roman" pitchFamily="18" charset="0"/>
              </a:rPr>
              <a:t>kí</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hiệu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là</a:t>
            </a:r>
            <a:r>
              <a:rPr lang="en-US" sz="2400" dirty="0" smtClean="0">
                <a:solidFill>
                  <a:schemeClr val="tx1"/>
                </a:solidFill>
                <a:latin typeface="Times New Roman" pitchFamily="18" charset="0"/>
                <a:cs typeface="Times New Roman" pitchFamily="18" charset="0"/>
              </a:rPr>
              <a:t> N</a:t>
            </a:r>
          </a:p>
          <a:p>
            <a:pPr marL="342900" indent="-342900" algn="just">
              <a:lnSpc>
                <a:spcPct val="150000"/>
              </a:lnSpc>
              <a:buFontTx/>
              <a:buChar char="-"/>
            </a:pPr>
            <a:r>
              <a:rPr lang="en-US" sz="2400" dirty="0" err="1" smtClean="0">
                <a:solidFill>
                  <a:schemeClr val="tx1"/>
                </a:solidFill>
                <a:latin typeface="Times New Roman" pitchFamily="18" charset="0"/>
                <a:cs typeface="Times New Roman" pitchFamily="18" charset="0"/>
              </a:rPr>
              <a:t>Các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dụng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vào</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một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vật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không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chỉ</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nhau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về</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độ</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lớn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mà</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còn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nhau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về</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hướng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dụng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có</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độ</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lớn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và</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hướng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nhau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thì</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dụng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lên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vật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sẽ</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gây</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ra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những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kết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quả</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nhau</a:t>
            </a:r>
            <a:r>
              <a:rPr lang="en-US" sz="2400" dirty="0" smtClean="0">
                <a:solidFill>
                  <a:schemeClr val="tx1"/>
                </a:solidFill>
                <a:latin typeface="Times New Roman" pitchFamily="18" charset="0"/>
                <a:cs typeface="Times New Roman" pitchFamily="18" charset="0"/>
              </a:rPr>
              <a:t>.</a:t>
            </a:r>
            <a:endParaRPr lang="vi-VN"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648569702"/>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19600" y="1614663"/>
            <a:ext cx="4533061" cy="3275992"/>
          </a:xfrm>
        </p:spPr>
      </p:pic>
      <p:sp>
        <p:nvSpPr>
          <p:cNvPr id="4" name="Title 1"/>
          <p:cNvSpPr>
            <a:spLocks noGrp="1"/>
          </p:cNvSpPr>
          <p:nvPr>
            <p:ph type="title"/>
          </p:nvPr>
        </p:nvSpPr>
        <p:spPr>
          <a:xfrm>
            <a:off x="381000" y="76200"/>
            <a:ext cx="8229600" cy="960438"/>
          </a:xfrm>
        </p:spPr>
        <p:txBody>
          <a:bodyPr>
            <a:normAutofit/>
          </a:bodyPr>
          <a:lstStyle/>
          <a:p>
            <a:r>
              <a:rPr lang="en-US" sz="3600" b="1" dirty="0">
                <a:latin typeface="Times New Roman" pitchFamily="18" charset="0"/>
                <a:cs typeface="Times New Roman" pitchFamily="18" charset="0"/>
              </a:rPr>
              <a:t>2</a:t>
            </a:r>
            <a:r>
              <a:rPr lang="en-US" sz="3600" b="1" dirty="0" smtClean="0">
                <a:latin typeface="Times New Roman" pitchFamily="18" charset="0"/>
                <a:cs typeface="Times New Roman" pitchFamily="18" charset="0"/>
              </a:rPr>
              <a:t>. BIỂU DIỄN LỰC</a:t>
            </a:r>
            <a:endParaRPr lang="en-US" sz="3600" b="1" dirty="0">
              <a:latin typeface="Times New Roman" pitchFamily="18" charset="0"/>
              <a:cs typeface="Times New Roman" pitchFamily="18" charset="0"/>
            </a:endParaRPr>
          </a:p>
        </p:txBody>
      </p:sp>
      <p:sp>
        <p:nvSpPr>
          <p:cNvPr id="6" name="Title 1"/>
          <p:cNvSpPr txBox="1">
            <a:spLocks/>
          </p:cNvSpPr>
          <p:nvPr/>
        </p:nvSpPr>
        <p:spPr>
          <a:xfrm>
            <a:off x="0" y="914400"/>
            <a:ext cx="8229600" cy="7540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smtClean="0">
                <a:latin typeface="Times New Roman" pitchFamily="18" charset="0"/>
                <a:cs typeface="Times New Roman" pitchFamily="18" charset="0"/>
              </a:rPr>
              <a:t>Tìm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hiểu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về</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cách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biểu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diễn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cxnSp>
        <p:nvCxnSpPr>
          <p:cNvPr id="9" name="Straight Arrow Connector 8"/>
          <p:cNvCxnSpPr/>
          <p:nvPr/>
        </p:nvCxnSpPr>
        <p:spPr>
          <a:xfrm flipH="1">
            <a:off x="6324600" y="2743200"/>
            <a:ext cx="914400" cy="0"/>
          </a:xfrm>
          <a:prstGeom prst="straightConnector1">
            <a:avLst/>
          </a:prstGeom>
          <a:ln>
            <a:solidFill>
              <a:srgbClr val="FF0000"/>
            </a:solidFill>
            <a:tailEnd type="arrow"/>
          </a:ln>
        </p:spPr>
        <p:style>
          <a:lnRef idx="1">
            <a:schemeClr val="accent2"/>
          </a:lnRef>
          <a:fillRef idx="0">
            <a:schemeClr val="accent2"/>
          </a:fillRef>
          <a:effectRef idx="0">
            <a:schemeClr val="accent2"/>
          </a:effectRef>
          <a:fontRef idx="minor">
            <a:schemeClr val="tx1"/>
          </a:fontRef>
        </p:style>
      </p:cxnSp>
      <p:sp>
        <p:nvSpPr>
          <p:cNvPr id="11" name="Rectangle 10"/>
          <p:cNvSpPr/>
          <p:nvPr/>
        </p:nvSpPr>
        <p:spPr>
          <a:xfrm>
            <a:off x="5334000" y="4495800"/>
            <a:ext cx="1981200" cy="304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35.6 </a:t>
            </a:r>
            <a:r>
              <a:rPr lang="en-US" b="1" dirty="0" err="1" smtClean="0">
                <a:solidFill>
                  <a:schemeClr val="tx1"/>
                </a:solidFill>
              </a:rPr>
              <a:t>biểu</a:t>
            </a:r>
            <a:r>
              <a:rPr lang="en-US" b="1" dirty="0" smtClean="0">
                <a:solidFill>
                  <a:schemeClr val="tx1"/>
                </a:solidFill>
              </a:rPr>
              <a:t> </a:t>
            </a:r>
            <a:r>
              <a:rPr lang="en-US" b="1" dirty="0" err="1" smtClean="0">
                <a:solidFill>
                  <a:schemeClr val="tx1"/>
                </a:solidFill>
              </a:rPr>
              <a:t>diễn</a:t>
            </a:r>
            <a:r>
              <a:rPr lang="en-US" b="1" dirty="0" smtClean="0">
                <a:solidFill>
                  <a:schemeClr val="tx1"/>
                </a:solidFill>
              </a:rPr>
              <a:t> </a:t>
            </a:r>
            <a:r>
              <a:rPr lang="en-US" b="1" dirty="0" err="1" smtClean="0">
                <a:solidFill>
                  <a:schemeClr val="tx1"/>
                </a:solidFill>
              </a:rPr>
              <a:t>lực</a:t>
            </a:r>
            <a:endParaRPr lang="en-US" b="1" dirty="0">
              <a:solidFill>
                <a:schemeClr val="tx1"/>
              </a:solidFill>
            </a:endParaRPr>
          </a:p>
        </p:txBody>
      </p:sp>
      <p:sp>
        <p:nvSpPr>
          <p:cNvPr id="12" name="Rectangle 11"/>
          <p:cNvSpPr/>
          <p:nvPr/>
        </p:nvSpPr>
        <p:spPr>
          <a:xfrm>
            <a:off x="228600" y="1905000"/>
            <a:ext cx="4038600" cy="434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biểu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diễn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trên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hình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vẽ</a:t>
            </a:r>
            <a:r>
              <a:rPr lang="en-US" sz="2400" dirty="0" smtClean="0">
                <a:solidFill>
                  <a:schemeClr val="tx1"/>
                </a:solidFill>
                <a:latin typeface="Times New Roman" pitchFamily="18" charset="0"/>
                <a:cs typeface="Times New Roman" pitchFamily="18" charset="0"/>
              </a:rPr>
              <a:t> ta </a:t>
            </a:r>
            <a:r>
              <a:rPr lang="en-US" sz="2400" dirty="0" err="1" smtClean="0">
                <a:solidFill>
                  <a:schemeClr val="tx1"/>
                </a:solidFill>
                <a:latin typeface="Times New Roman" pitchFamily="18" charset="0"/>
                <a:cs typeface="Times New Roman" pitchFamily="18" charset="0"/>
              </a:rPr>
              <a:t>dùng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một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mũi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tên</a:t>
            </a:r>
            <a:r>
              <a:rPr lang="en-US" sz="2400" dirty="0" smtClean="0">
                <a:solidFill>
                  <a:schemeClr val="tx1"/>
                </a:solidFill>
                <a:latin typeface="Times New Roman" pitchFamily="18" charset="0"/>
                <a:cs typeface="Times New Roman" pitchFamily="18" charset="0"/>
              </a:rPr>
              <a:t>.</a:t>
            </a:r>
          </a:p>
          <a:p>
            <a:pPr algn="just"/>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Mỗi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được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biểu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diễn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bằng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mũi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tên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có</a:t>
            </a:r>
            <a:r>
              <a:rPr lang="en-US" sz="2400" dirty="0" smtClean="0">
                <a:solidFill>
                  <a:schemeClr val="tx1"/>
                </a:solidFill>
                <a:latin typeface="Times New Roman" pitchFamily="18" charset="0"/>
                <a:cs typeface="Times New Roman" pitchFamily="18" charset="0"/>
              </a:rPr>
              <a:t>:</a:t>
            </a:r>
          </a:p>
          <a:p>
            <a:pPr algn="just"/>
            <a:r>
              <a:rPr lang="en-US" sz="2400" b="1" dirty="0" err="1" smtClean="0">
                <a:solidFill>
                  <a:schemeClr val="tx1"/>
                </a:solidFill>
                <a:latin typeface="Times New Roman" pitchFamily="18" charset="0"/>
                <a:cs typeface="Times New Roman" pitchFamily="18" charset="0"/>
              </a:rPr>
              <a:t>Gốc</a:t>
            </a:r>
            <a:r>
              <a:rPr lang="en-US" sz="2400" b="1"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là</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điểm</a:t>
            </a:r>
            <a:r>
              <a:rPr lang="en-US" sz="2400" dirty="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mà</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dụng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lên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vật</a:t>
            </a:r>
            <a:r>
              <a:rPr lang="en-US" sz="2400" dirty="0" smtClean="0">
                <a:solidFill>
                  <a:schemeClr val="tx1"/>
                </a:solidFill>
                <a:latin typeface="Times New Roman" pitchFamily="18" charset="0"/>
                <a:cs typeface="Times New Roman" pitchFamily="18" charset="0"/>
              </a:rPr>
              <a:t>.</a:t>
            </a:r>
          </a:p>
          <a:p>
            <a:pPr algn="just"/>
            <a:r>
              <a:rPr lang="en-US" sz="2400" b="1" dirty="0" err="1" smtClean="0">
                <a:solidFill>
                  <a:schemeClr val="tx1"/>
                </a:solidFill>
                <a:latin typeface="Times New Roman" pitchFamily="18" charset="0"/>
                <a:cs typeface="Times New Roman" pitchFamily="18" charset="0"/>
              </a:rPr>
              <a:t>Hướng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cùng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hướng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với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sự</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kéo</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hoặc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đẩy</a:t>
            </a:r>
            <a:endParaRPr lang="en-US" sz="2400" dirty="0" smtClean="0">
              <a:solidFill>
                <a:schemeClr val="tx1"/>
              </a:solidFill>
              <a:latin typeface="Times New Roman" pitchFamily="18" charset="0"/>
              <a:cs typeface="Times New Roman" pitchFamily="18" charset="0"/>
            </a:endParaRPr>
          </a:p>
          <a:p>
            <a:pPr algn="just"/>
            <a:r>
              <a:rPr lang="en-US" sz="2400" b="1" dirty="0" err="1" smtClean="0">
                <a:solidFill>
                  <a:schemeClr val="tx1"/>
                </a:solidFill>
                <a:latin typeface="Times New Roman" pitchFamily="18" charset="0"/>
                <a:cs typeface="Times New Roman" pitchFamily="18" charset="0"/>
              </a:rPr>
              <a:t>Chiều</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dài</a:t>
            </a:r>
            <a:r>
              <a:rPr lang="en-US" sz="2400" b="1"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biểu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diễn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độ</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lợn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của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theo</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một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tỉ</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xích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cho</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trước</a:t>
            </a:r>
            <a:endParaRPr lang="vi-VN" sz="24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839395119"/>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77270" y="1981200"/>
            <a:ext cx="2952308" cy="2133600"/>
          </a:xfrm>
        </p:spPr>
      </p:pic>
      <p:sp>
        <p:nvSpPr>
          <p:cNvPr id="4" name="Title 1"/>
          <p:cNvSpPr txBox="1">
            <a:spLocks noGrp="1"/>
          </p:cNvSpPr>
          <p:nvPr>
            <p:ph type="title"/>
          </p:nvPr>
        </p:nvSpPr>
        <p:spPr>
          <a:xfrm>
            <a:off x="34636" y="228600"/>
            <a:ext cx="8229600" cy="73183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smtClean="0">
                <a:latin typeface="Times New Roman" pitchFamily="18" charset="0"/>
                <a:cs typeface="Times New Roman" pitchFamily="18" charset="0"/>
              </a:rPr>
              <a:t>Tìm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hiểu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về</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cách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biểu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diễn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1200" y="4499264"/>
            <a:ext cx="2801470" cy="1905000"/>
          </a:xfrm>
          <a:prstGeom prst="rect">
            <a:avLst/>
          </a:prstGeom>
        </p:spPr>
      </p:pic>
      <p:sp>
        <p:nvSpPr>
          <p:cNvPr id="7" name="Title 1"/>
          <p:cNvSpPr txBox="1">
            <a:spLocks/>
          </p:cNvSpPr>
          <p:nvPr/>
        </p:nvSpPr>
        <p:spPr>
          <a:xfrm>
            <a:off x="0" y="990600"/>
            <a:ext cx="9144000" cy="838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en-US" sz="2400" dirty="0" smtClean="0"/>
              <a:t>- </a:t>
            </a:r>
            <a:r>
              <a:rPr lang="vi-VN" sz="2400" dirty="0" smtClean="0"/>
              <a:t>Độ </a:t>
            </a:r>
            <a:r>
              <a:rPr lang="vi-VN" sz="2400" dirty="0"/>
              <a:t>lớn lực kéo khối gỗ ở hình 35.3 là 3N; lực đẩy ở hình 35.4 là 200N. Hãy biểu diễn các lực đó trên hình vẽ</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9200" y="2752499"/>
            <a:ext cx="2928828" cy="84824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19199" y="4850794"/>
            <a:ext cx="2928829" cy="810494"/>
          </a:xfrm>
          <a:prstGeom prst="rect">
            <a:avLst/>
          </a:prstGeom>
        </p:spPr>
      </p:pic>
      <p:sp>
        <p:nvSpPr>
          <p:cNvPr id="10" name="Rectangle 9"/>
          <p:cNvSpPr/>
          <p:nvPr/>
        </p:nvSpPr>
        <p:spPr>
          <a:xfrm>
            <a:off x="1870364" y="2142899"/>
            <a:ext cx="1482436"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smtClean="0">
                <a:solidFill>
                  <a:schemeClr val="tx1"/>
                </a:solidFill>
                <a:latin typeface="Times New Roman" pitchFamily="18" charset="0"/>
                <a:cs typeface="Times New Roman" pitchFamily="18" charset="0"/>
              </a:rPr>
              <a:t>1N = 1cm</a:t>
            </a:r>
            <a:endParaRPr lang="en-US" sz="2400" dirty="0">
              <a:latin typeface="Times New Roman" pitchFamily="18" charset="0"/>
              <a:cs typeface="Times New Roman" pitchFamily="18" charset="0"/>
            </a:endParaRPr>
          </a:p>
        </p:txBody>
      </p:sp>
      <p:sp>
        <p:nvSpPr>
          <p:cNvPr id="11" name="Rectangle 10"/>
          <p:cNvSpPr/>
          <p:nvPr/>
        </p:nvSpPr>
        <p:spPr>
          <a:xfrm>
            <a:off x="1870364" y="4194464"/>
            <a:ext cx="1634836"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a:solidFill>
                  <a:schemeClr val="tx1"/>
                </a:solidFill>
                <a:latin typeface="Times New Roman" pitchFamily="18" charset="0"/>
                <a:cs typeface="Times New Roman" pitchFamily="18" charset="0"/>
              </a:rPr>
              <a:t>5</a:t>
            </a:r>
            <a:r>
              <a:rPr lang="en-US" sz="2400" dirty="0" smtClean="0">
                <a:solidFill>
                  <a:schemeClr val="tx1"/>
                </a:solidFill>
                <a:latin typeface="Times New Roman" pitchFamily="18" charset="0"/>
                <a:cs typeface="Times New Roman" pitchFamily="18" charset="0"/>
              </a:rPr>
              <a:t>0N = 1cm</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02743164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par>
                                <p:cTn id="13" presetID="16" presetClass="entr" presetSubtype="21"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arn(inVertical)">
                                      <p:cBhvr>
                                        <p:cTn id="23" dur="500"/>
                                        <p:tgtEl>
                                          <p:spTgt spid="8"/>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barn(inVertical)">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arn(inVertic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10"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KẾT LUẬN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1"/>
            <a:ext cx="8229600" cy="2743200"/>
          </a:xfrm>
        </p:spPr>
        <p:txBody>
          <a:bodyPr/>
          <a:lstStyle/>
          <a:p>
            <a:pPr algn="just">
              <a:buFontTx/>
              <a:buChar char="-"/>
            </a:pPr>
            <a:r>
              <a:rPr lang="en-US" dirty="0" err="1" smtClean="0">
                <a:latin typeface="Times New Roman" pitchFamily="18" charset="0"/>
                <a:cs typeface="Times New Roman" pitchFamily="18" charset="0"/>
              </a:rPr>
              <a:t>Lực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đẩy</a:t>
            </a:r>
            <a:r>
              <a:rPr lang="en-US" dirty="0" smtClean="0">
                <a:latin typeface="Times New Roman" pitchFamily="18" charset="0"/>
                <a:cs typeface="Times New Roman" pitchFamily="18" charset="0"/>
              </a:rPr>
              <a:t> hay </a:t>
            </a:r>
            <a:r>
              <a:rPr lang="en-US" dirty="0" err="1" smtClean="0">
                <a:latin typeface="Times New Roman" pitchFamily="18" charset="0"/>
                <a:cs typeface="Times New Roman" pitchFamily="18" charset="0"/>
              </a:rPr>
              <a:t>sự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kéo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vât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vật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Lực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a:t>
            </a:r>
            <a:r>
              <a:rPr lang="en-US" dirty="0" err="1" smtClean="0">
                <a:latin typeface="Times New Roman" pitchFamily="18" charset="0"/>
                <a:cs typeface="Times New Roman" pitchFamily="18" charset="0"/>
              </a:rPr>
              <a:t>ược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kí</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hiệu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bằng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chữ</a:t>
            </a:r>
            <a:r>
              <a:rPr lang="en-US" dirty="0" smtClean="0">
                <a:latin typeface="Times New Roman" pitchFamily="18" charset="0"/>
                <a:cs typeface="Times New Roman" pitchFamily="18" charset="0"/>
              </a:rPr>
              <a:t> F (Force). </a:t>
            </a:r>
            <a:r>
              <a:rPr lang="en-US" dirty="0" err="1" smtClean="0">
                <a:latin typeface="Times New Roman" pitchFamily="18" charset="0"/>
                <a:cs typeface="Times New Roman" pitchFamily="18" charset="0"/>
              </a:rPr>
              <a:t>Mỗi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lực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độ</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lớn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hướng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định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Biểu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diễn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lực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hình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bằng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một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mũi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tên</a:t>
            </a: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532885152"/>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295400"/>
            <a:ext cx="7772400" cy="1143001"/>
          </a:xfrm>
        </p:spPr>
        <p:txBody>
          <a:bodyPr>
            <a:normAutofit/>
          </a:bodyPr>
          <a:lstStyle/>
          <a:p>
            <a:r>
              <a:rPr lang="en-US" b="1" dirty="0" smtClean="0">
                <a:latin typeface="Times New Roman" pitchFamily="18" charset="0"/>
                <a:cs typeface="Times New Roman" pitchFamily="18" charset="0"/>
              </a:rPr>
              <a:t>MỤC TIÊU</a:t>
            </a:r>
            <a:endParaRPr lang="en-US" dirty="0"/>
          </a:p>
        </p:txBody>
      </p:sp>
      <p:sp>
        <p:nvSpPr>
          <p:cNvPr id="3" name="Subtitle 2"/>
          <p:cNvSpPr>
            <a:spLocks noGrp="1"/>
          </p:cNvSpPr>
          <p:nvPr>
            <p:ph type="subTitle" idx="1"/>
          </p:nvPr>
        </p:nvSpPr>
        <p:spPr>
          <a:xfrm>
            <a:off x="0" y="2514600"/>
            <a:ext cx="9144000" cy="3124200"/>
          </a:xfrm>
        </p:spPr>
        <p:txBody>
          <a:bodyPr>
            <a:normAutofit/>
          </a:bodyPr>
          <a:lstStyle/>
          <a:p>
            <a:pPr marL="457200" indent="-457200" algn="just">
              <a:lnSpc>
                <a:spcPct val="150000"/>
              </a:lnSpc>
              <a:buFontTx/>
              <a:buChar char="-"/>
            </a:pPr>
            <a:r>
              <a:rPr lang="en-US" sz="2800" dirty="0" err="1" smtClean="0">
                <a:solidFill>
                  <a:schemeClr val="tx1"/>
                </a:solidFill>
                <a:latin typeface="Times New Roman" pitchFamily="18" charset="0"/>
                <a:cs typeface="Times New Roman" pitchFamily="18" charset="0"/>
              </a:rPr>
              <a:t>Lấy</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được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ví</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dụ</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để</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chứng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tỏ</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lực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là</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sự</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đẩy</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hoặc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sự</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kéo</a:t>
            </a:r>
            <a:endParaRPr lang="en-US" sz="2800" dirty="0" smtClean="0">
              <a:solidFill>
                <a:schemeClr val="tx1"/>
              </a:solidFill>
              <a:latin typeface="Times New Roman" pitchFamily="18" charset="0"/>
              <a:cs typeface="Times New Roman" pitchFamily="18" charset="0"/>
            </a:endParaRPr>
          </a:p>
          <a:p>
            <a:pPr marL="457200" indent="-457200" algn="just">
              <a:lnSpc>
                <a:spcPct val="150000"/>
              </a:lnSpc>
              <a:buFontTx/>
              <a:buChar char="-"/>
            </a:pPr>
            <a:r>
              <a:rPr lang="en-US" sz="2800" dirty="0" err="1" smtClean="0">
                <a:solidFill>
                  <a:schemeClr val="tx1"/>
                </a:solidFill>
                <a:latin typeface="Times New Roman" pitchFamily="18" charset="0"/>
                <a:cs typeface="Times New Roman" pitchFamily="18" charset="0"/>
              </a:rPr>
              <a:t>Biểu</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diễn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được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một</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lực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bằng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một</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mũi</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tên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có</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điểm</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đặt</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tại</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vật</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chịu</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tác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dụng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lực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có</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độ</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lớn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và</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theo</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hướng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của</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sự</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kéo</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hoặc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đẩy</a:t>
            </a:r>
            <a:r>
              <a:rPr lang="en-US" sz="2800" dirty="0" smtClean="0">
                <a:solidFill>
                  <a:schemeClr val="tx1"/>
                </a:solidFill>
                <a:latin typeface="Times New Roman" pitchFamily="18" charset="0"/>
                <a:cs typeface="Times New Roman" pitchFamily="18" charset="0"/>
              </a:rPr>
              <a:t>.</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184046333"/>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dirty="0" smtClean="0">
                <a:latin typeface="Times New Roman" pitchFamily="18" charset="0"/>
                <a:cs typeface="Times New Roman" pitchFamily="18" charset="0"/>
              </a:rPr>
              <a:t>KHỞI ĐỘNG</a:t>
            </a:r>
            <a:endParaRPr lang="en-US" b="1" dirty="0">
              <a:latin typeface="Times New Roman" pitchFamily="18" charset="0"/>
              <a:cs typeface="Times New Roman"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0" y="1905000"/>
            <a:ext cx="6034617" cy="4495799"/>
          </a:xfrm>
        </p:spPr>
      </p:pic>
      <p:sp>
        <p:nvSpPr>
          <p:cNvPr id="5" name="Title 1"/>
          <p:cNvSpPr txBox="1">
            <a:spLocks/>
          </p:cNvSpPr>
          <p:nvPr/>
        </p:nvSpPr>
        <p:spPr>
          <a:xfrm>
            <a:off x="588818" y="1066800"/>
            <a:ext cx="8229600" cy="762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err="1" smtClean="0">
                <a:latin typeface="Times New Roman" pitchFamily="18" charset="0"/>
                <a:cs typeface="Times New Roman" pitchFamily="18" charset="0"/>
              </a:rPr>
              <a:t>Em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hãy</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quan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sát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hình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cho</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biết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tại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sao</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xe</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người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chuyển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động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được</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4109063836"/>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b="1" dirty="0" smtClean="0">
                <a:latin typeface="Times New Roman" pitchFamily="18" charset="0"/>
                <a:cs typeface="Times New Roman" pitchFamily="18" charset="0"/>
              </a:rPr>
              <a:t>1</a:t>
            </a:r>
            <a:r>
              <a:rPr lang="en-US" sz="3600" b="1" dirty="0">
                <a:latin typeface="Times New Roman" pitchFamily="18" charset="0"/>
                <a:cs typeface="Times New Roman" pitchFamily="18" charset="0"/>
              </a:rPr>
              <a:t>.</a:t>
            </a:r>
            <a:r>
              <a:rPr lang="en-US" sz="3600" b="1" dirty="0" smtClean="0">
                <a:latin typeface="Times New Roman" pitchFamily="18" charset="0"/>
                <a:cs typeface="Times New Roman" pitchFamily="18" charset="0"/>
              </a:rPr>
              <a:t> LỰC</a:t>
            </a:r>
            <a:endParaRPr lang="en-US" sz="3600" b="1" dirty="0">
              <a:latin typeface="Times New Roman" pitchFamily="18" charset="0"/>
              <a:cs typeface="Times New Roman" pitchFamily="18"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76600" y="1828800"/>
            <a:ext cx="5744817" cy="3886200"/>
          </a:xfrm>
        </p:spPr>
      </p:pic>
      <p:sp>
        <p:nvSpPr>
          <p:cNvPr id="4" name="Title 1"/>
          <p:cNvSpPr txBox="1">
            <a:spLocks/>
          </p:cNvSpPr>
          <p:nvPr/>
        </p:nvSpPr>
        <p:spPr>
          <a:xfrm>
            <a:off x="0" y="914400"/>
            <a:ext cx="8229600" cy="7540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smtClean="0">
                <a:latin typeface="Times New Roman" pitchFamily="18" charset="0"/>
                <a:cs typeface="Times New Roman" pitchFamily="18" charset="0"/>
              </a:rPr>
              <a:t>Tìm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hiểu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khái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niệm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về</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sp>
        <p:nvSpPr>
          <p:cNvPr id="6" name="Rectangle 5"/>
          <p:cNvSpPr/>
          <p:nvPr/>
        </p:nvSpPr>
        <p:spPr>
          <a:xfrm>
            <a:off x="0" y="1981200"/>
            <a:ext cx="3276600" cy="2743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Để</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đóng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cánh</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cửa</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bạn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nhỏ</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trong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hình</a:t>
            </a:r>
            <a:r>
              <a:rPr lang="en-US" sz="2800" dirty="0" smtClean="0">
                <a:solidFill>
                  <a:schemeClr val="tx1"/>
                </a:solidFill>
                <a:latin typeface="Times New Roman" pitchFamily="18" charset="0"/>
                <a:cs typeface="Times New Roman" pitchFamily="18" charset="0"/>
              </a:rPr>
              <a:t> 35.1 </a:t>
            </a:r>
            <a:r>
              <a:rPr lang="en-US" sz="2800" dirty="0" err="1" smtClean="0">
                <a:solidFill>
                  <a:schemeClr val="tx1"/>
                </a:solidFill>
                <a:latin typeface="Times New Roman" pitchFamily="18" charset="0"/>
                <a:cs typeface="Times New Roman" pitchFamily="18" charset="0"/>
              </a:rPr>
              <a:t>đã</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làm</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như</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thế</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nào</a:t>
            </a:r>
            <a:r>
              <a:rPr lang="en-US" sz="2800" dirty="0" smtClean="0">
                <a:solidFill>
                  <a:schemeClr val="tx1"/>
                </a:solidFill>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82687001"/>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38800" y="1647680"/>
            <a:ext cx="2738353" cy="4653284"/>
          </a:xfrm>
        </p:spPr>
      </p:pic>
      <p:sp>
        <p:nvSpPr>
          <p:cNvPr id="6" name="Title 1"/>
          <p:cNvSpPr txBox="1">
            <a:spLocks/>
          </p:cNvSpPr>
          <p:nvPr/>
        </p:nvSpPr>
        <p:spPr>
          <a:xfrm>
            <a:off x="0" y="304800"/>
            <a:ext cx="8229600" cy="7540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smtClean="0">
                <a:latin typeface="Times New Roman" pitchFamily="18" charset="0"/>
                <a:cs typeface="Times New Roman" pitchFamily="18" charset="0"/>
              </a:rPr>
              <a:t>Tìm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hiểu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khái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niệm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về</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sp>
        <p:nvSpPr>
          <p:cNvPr id="8" name="Rectangle 7"/>
          <p:cNvSpPr/>
          <p:nvPr/>
        </p:nvSpPr>
        <p:spPr>
          <a:xfrm>
            <a:off x="228600" y="1752600"/>
            <a:ext cx="5181600" cy="1676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Em</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hãy</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cho</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biết</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tác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dụng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của</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vật</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nặng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lên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lò</a:t>
            </a:r>
            <a:r>
              <a:rPr lang="en-US" sz="2800" dirty="0" smtClean="0">
                <a:solidFill>
                  <a:schemeClr val="tx1"/>
                </a:solidFill>
                <a:latin typeface="Times New Roman" pitchFamily="18" charset="0"/>
                <a:cs typeface="Times New Roman" pitchFamily="18" charset="0"/>
              </a:rPr>
              <a:t> xo </a:t>
            </a:r>
            <a:r>
              <a:rPr lang="en-US" sz="2800" dirty="0" err="1" smtClean="0">
                <a:solidFill>
                  <a:schemeClr val="tx1"/>
                </a:solidFill>
                <a:latin typeface="Times New Roman" pitchFamily="18" charset="0"/>
                <a:cs typeface="Times New Roman" pitchFamily="18" charset="0"/>
              </a:rPr>
              <a:t>trong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hình</a:t>
            </a:r>
            <a:r>
              <a:rPr lang="en-US" sz="2800" dirty="0" smtClean="0">
                <a:solidFill>
                  <a:schemeClr val="tx1"/>
                </a:solidFill>
                <a:latin typeface="Times New Roman" pitchFamily="18" charset="0"/>
                <a:cs typeface="Times New Roman" pitchFamily="18" charset="0"/>
              </a:rPr>
              <a:t> 35.2</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191833236"/>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noGrp="1"/>
          </p:cNvSpPr>
          <p:nvPr>
            <p:ph type="title"/>
          </p:nvPr>
        </p:nvSpPr>
        <p:spPr>
          <a:xfrm>
            <a:off x="13855" y="762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smtClean="0">
                <a:latin typeface="Times New Roman" pitchFamily="18" charset="0"/>
                <a:cs typeface="Times New Roman" pitchFamily="18" charset="0"/>
              </a:rPr>
              <a:t>Tìm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hiểu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khái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niệm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về</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sp>
        <p:nvSpPr>
          <p:cNvPr id="6" name="Rectangle 5"/>
          <p:cNvSpPr/>
          <p:nvPr/>
        </p:nvSpPr>
        <p:spPr>
          <a:xfrm>
            <a:off x="0" y="762000"/>
            <a:ext cx="91440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Trong</a:t>
            </a:r>
            <a:r>
              <a:rPr lang="en-US" sz="2400" dirty="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xuất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hiện</a:t>
            </a:r>
            <a:r>
              <a:rPr lang="en-US" sz="2400" dirty="0" smtClean="0">
                <a:solidFill>
                  <a:schemeClr val="tx1"/>
                </a:solidFill>
                <a:latin typeface="Times New Roman" pitchFamily="18" charset="0"/>
                <a:cs typeface="Times New Roman" pitchFamily="18" charset="0"/>
              </a:rPr>
              <a:t> ở </a:t>
            </a:r>
            <a:r>
              <a:rPr lang="en-US" sz="2400" dirty="0" err="1" smtClean="0">
                <a:solidFill>
                  <a:schemeClr val="tx1"/>
                </a:solidFill>
                <a:latin typeface="Times New Roman" pitchFamily="18" charset="0"/>
                <a:cs typeface="Times New Roman" pitchFamily="18" charset="0"/>
              </a:rPr>
              <a:t>hình</a:t>
            </a:r>
            <a:r>
              <a:rPr lang="en-US" sz="2400" dirty="0" smtClean="0">
                <a:solidFill>
                  <a:schemeClr val="tx1"/>
                </a:solidFill>
                <a:latin typeface="Times New Roman" pitchFamily="18" charset="0"/>
                <a:cs typeface="Times New Roman" pitchFamily="18" charset="0"/>
              </a:rPr>
              <a:t> 35.1, 35.2, 35.3, 35.4,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nào</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là</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đẩy</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nào</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là</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kéo</a:t>
            </a:r>
            <a:r>
              <a:rPr lang="en-US" sz="2400" dirty="0" smtClean="0">
                <a:solidFill>
                  <a:schemeClr val="tx1"/>
                </a:solidFill>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364" y="2057400"/>
            <a:ext cx="5467951" cy="4724400"/>
          </a:xfrm>
          <a:prstGeom prst="rect">
            <a:avLst/>
          </a:prstGeom>
        </p:spPr>
      </p:pic>
      <p:sp>
        <p:nvSpPr>
          <p:cNvPr id="10" name="Rectangle 9"/>
          <p:cNvSpPr/>
          <p:nvPr/>
        </p:nvSpPr>
        <p:spPr>
          <a:xfrm>
            <a:off x="651164" y="2971800"/>
            <a:ext cx="12192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đẩy</a:t>
            </a:r>
            <a:endParaRPr lang="en-US" sz="2400" dirty="0">
              <a:latin typeface="Times New Roman" pitchFamily="18" charset="0"/>
              <a:cs typeface="Times New Roman" pitchFamily="18" charset="0"/>
            </a:endParaRPr>
          </a:p>
        </p:txBody>
      </p:sp>
      <p:sp>
        <p:nvSpPr>
          <p:cNvPr id="11" name="Rectangle 10"/>
          <p:cNvSpPr/>
          <p:nvPr/>
        </p:nvSpPr>
        <p:spPr>
          <a:xfrm>
            <a:off x="7239000" y="5389418"/>
            <a:ext cx="12192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đẩy</a:t>
            </a:r>
            <a:endParaRPr lang="en-US" sz="2400" dirty="0">
              <a:latin typeface="Times New Roman" pitchFamily="18" charset="0"/>
              <a:cs typeface="Times New Roman" pitchFamily="18" charset="0"/>
            </a:endParaRPr>
          </a:p>
        </p:txBody>
      </p:sp>
      <p:sp>
        <p:nvSpPr>
          <p:cNvPr id="12" name="Rectangle 11"/>
          <p:cNvSpPr/>
          <p:nvPr/>
        </p:nvSpPr>
        <p:spPr>
          <a:xfrm>
            <a:off x="651164" y="5410200"/>
            <a:ext cx="12192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kéo</a:t>
            </a:r>
            <a:endParaRPr lang="en-US" sz="2400" dirty="0">
              <a:latin typeface="Times New Roman" pitchFamily="18" charset="0"/>
              <a:cs typeface="Times New Roman" pitchFamily="18" charset="0"/>
            </a:endParaRPr>
          </a:p>
        </p:txBody>
      </p:sp>
      <p:sp>
        <p:nvSpPr>
          <p:cNvPr id="13" name="Rectangle 12"/>
          <p:cNvSpPr/>
          <p:nvPr/>
        </p:nvSpPr>
        <p:spPr>
          <a:xfrm>
            <a:off x="7239000" y="2992582"/>
            <a:ext cx="12192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err="1" smtClean="0">
                <a:solidFill>
                  <a:schemeClr val="tx1"/>
                </a:solidFill>
                <a:latin typeface="Times New Roman" pitchFamily="18" charset="0"/>
                <a:cs typeface="Times New Roman" pitchFamily="18" charset="0"/>
              </a:rPr>
              <a:t>Lực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kéo</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312498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par>
                                <p:cTn id="13" presetID="16" presetClass="entr" presetSubtype="21"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inVertical)">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arn(inVertical)">
                                      <p:cBhvr>
                                        <p:cTn id="20" dur="500"/>
                                        <p:tgtEl>
                                          <p:spTgt spid="10"/>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arn(inVertical)">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barn(inVertical)">
                                      <p:cBhvr>
                                        <p:cTn id="28" dur="500"/>
                                        <p:tgtEl>
                                          <p:spTgt spid="12"/>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barn(inVertical)">
                                      <p:cBhvr>
                                        <p:cTn id="3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0" grpId="0"/>
      <p:bldP spid="11"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b="1" dirty="0" err="1" smtClean="0">
                <a:latin typeface="Times New Roman" pitchFamily="18" charset="0"/>
                <a:cs typeface="Times New Roman" pitchFamily="18" charset="0"/>
              </a:rPr>
              <a:t>Khái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niệm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về</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lực</a:t>
            </a:r>
            <a:endParaRPr lang="en-US" b="1" dirty="0">
              <a:latin typeface="Times New Roman" pitchFamily="18" charset="0"/>
              <a:cs typeface="Times New Roman" pitchFamily="18" charset="0"/>
            </a:endParaRPr>
          </a:p>
        </p:txBody>
      </p:sp>
      <p:sp>
        <p:nvSpPr>
          <p:cNvPr id="3" name="Rectangle 2"/>
          <p:cNvSpPr/>
          <p:nvPr/>
        </p:nvSpPr>
        <p:spPr>
          <a:xfrm>
            <a:off x="0" y="2133600"/>
            <a:ext cx="91440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dụng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đẩy</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hoặc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kéo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vật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này</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lên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vật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gọi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là</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lực</a:t>
            </a:r>
            <a:r>
              <a:rPr lang="en-US" sz="3200" dirty="0" smtClean="0">
                <a:solidFill>
                  <a:schemeClr val="tx1"/>
                </a:solidFill>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241776240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noGrp="1"/>
          </p:cNvSpPr>
          <p:nvPr>
            <p:ph type="title"/>
          </p:nvPr>
        </p:nvSpPr>
        <p:spPr>
          <a:xfrm>
            <a:off x="6927" y="1524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smtClean="0">
                <a:latin typeface="Times New Roman" pitchFamily="18" charset="0"/>
                <a:cs typeface="Times New Roman" pitchFamily="18" charset="0"/>
              </a:rPr>
              <a:t>Tìm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hiểu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về</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độ</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lớn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hướng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của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447800"/>
            <a:ext cx="5258441" cy="3794752"/>
          </a:xfrm>
        </p:spPr>
      </p:pic>
      <p:sp>
        <p:nvSpPr>
          <p:cNvPr id="6" name="Rectangle 5"/>
          <p:cNvSpPr/>
          <p:nvPr/>
        </p:nvSpPr>
        <p:spPr>
          <a:xfrm>
            <a:off x="5320145" y="1413164"/>
            <a:ext cx="3657600" cy="38446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400" dirty="0" smtClean="0">
                <a:solidFill>
                  <a:schemeClr val="tx1"/>
                </a:solidFill>
                <a:latin typeface="Times New Roman" pitchFamily="18" charset="0"/>
                <a:cs typeface="Times New Roman" pitchFamily="18" charset="0"/>
              </a:rPr>
              <a:t>- </a:t>
            </a:r>
            <a:r>
              <a:rPr lang="vi-VN" sz="2400" dirty="0">
                <a:solidFill>
                  <a:schemeClr val="tx1"/>
                </a:solidFill>
                <a:latin typeface="Times New Roman" pitchFamily="18" charset="0"/>
                <a:cs typeface="Times New Roman" pitchFamily="18" charset="0"/>
              </a:rPr>
              <a:t>Bạn A thực hiện bóp lần lượt một quả bóng cao su như hình 35.5. Em hãy cho biết lực tác dụng lên quả bóng cao su trong trường hợp nào mạnh hơn. Giải thích</a:t>
            </a:r>
          </a:p>
        </p:txBody>
      </p:sp>
    </p:spTree>
    <p:extLst>
      <p:ext uri="{BB962C8B-B14F-4D97-AF65-F5344CB8AC3E}">
        <p14:creationId xmlns:p14="http://schemas.microsoft.com/office/powerpoint/2010/main" val="1882146857"/>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791200" y="1066800"/>
            <a:ext cx="2047705" cy="3479666"/>
          </a:xfrm>
        </p:spPr>
      </p:pic>
      <p:sp>
        <p:nvSpPr>
          <p:cNvPr id="4" name="Title 1"/>
          <p:cNvSpPr txBox="1">
            <a:spLocks noGrp="1"/>
          </p:cNvSpPr>
          <p:nvPr>
            <p:ph type="title"/>
          </p:nvPr>
        </p:nvSpPr>
        <p:spPr>
          <a:xfrm>
            <a:off x="152400" y="1524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smtClean="0">
                <a:latin typeface="Times New Roman" pitchFamily="18" charset="0"/>
                <a:cs typeface="Times New Roman" pitchFamily="18" charset="0"/>
              </a:rPr>
              <a:t>Tìm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hiểu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về</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độ</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lớn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hướng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của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67400" y="4648200"/>
            <a:ext cx="2846868" cy="2057400"/>
          </a:xfrm>
          <a:prstGeom prst="rect">
            <a:avLst/>
          </a:prstGeom>
        </p:spPr>
      </p:pic>
      <p:sp>
        <p:nvSpPr>
          <p:cNvPr id="7" name="Rectangle 6"/>
          <p:cNvSpPr/>
          <p:nvPr/>
        </p:nvSpPr>
        <p:spPr>
          <a:xfrm>
            <a:off x="228600" y="1295400"/>
            <a:ext cx="5257800" cy="3200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400" dirty="0" smtClean="0">
                <a:solidFill>
                  <a:schemeClr val="tx1"/>
                </a:solidFill>
                <a:latin typeface="Times New Roman" pitchFamily="18" charset="0"/>
                <a:cs typeface="Times New Roman" pitchFamily="18" charset="0"/>
              </a:rPr>
              <a:t>- </a:t>
            </a:r>
            <a:r>
              <a:rPr lang="vi-VN" sz="2400" dirty="0">
                <a:solidFill>
                  <a:schemeClr val="tx1"/>
                </a:solidFill>
                <a:latin typeface="Times New Roman" pitchFamily="18" charset="0"/>
                <a:cs typeface="Times New Roman" pitchFamily="18" charset="0"/>
              </a:rPr>
              <a:t>Quan sát hình 35.2, 35.3 và cho biết. Khi gắn vật vào lò xo treo thẳng đứng thì lò xo dãn ra theo hướng nào? Kéo khối gỗ trượt trên mặt bàn thì khối gỗ trượt theo hướng nào?</a:t>
            </a:r>
          </a:p>
        </p:txBody>
      </p:sp>
    </p:spTree>
    <p:extLst>
      <p:ext uri="{BB962C8B-B14F-4D97-AF65-F5344CB8AC3E}">
        <p14:creationId xmlns:p14="http://schemas.microsoft.com/office/powerpoint/2010/main" val="3175061377"/>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538</Words>
  <Application>Microsoft Office PowerPoint</Application>
  <PresentationFormat>On-screen Show (4:3)</PresentationFormat>
  <Paragraphs>42</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BÀI 35: LỰC VÀ BIỂU DIỄN LỰC</vt:lpstr>
      <vt:lpstr>MỤC TIÊU</vt:lpstr>
      <vt:lpstr>KHỞI ĐỘNG</vt:lpstr>
      <vt:lpstr>1. LỰC</vt:lpstr>
      <vt:lpstr>PowerPoint Presentation</vt:lpstr>
      <vt:lpstr>Tìm hiểu khái niệm về lực</vt:lpstr>
      <vt:lpstr>Khái niệm về lực</vt:lpstr>
      <vt:lpstr>Tìm hiểu về độ lớn và hướng của lực</vt:lpstr>
      <vt:lpstr>Tìm hiểu về độ lớn và hướng của lực</vt:lpstr>
      <vt:lpstr>Tìm hiểu về độ lớn và hướng của lực</vt:lpstr>
      <vt:lpstr>2. BIỂU DIỄN LỰC</vt:lpstr>
      <vt:lpstr>Tìm hiểu về cách biểu diễn lực</vt:lpstr>
      <vt:lpstr>KẾT LUẬN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35: LỰC VÀ BIỂU DIỄN LỰC</dc:title>
  <dc:creator>Administrator</dc:creator>
  <cp:lastModifiedBy>Admin</cp:lastModifiedBy>
  <cp:revision>13</cp:revision>
  <dcterms:created xsi:type="dcterms:W3CDTF">2021-08-12T14:49:04Z</dcterms:created>
  <dcterms:modified xsi:type="dcterms:W3CDTF">2021-08-13T14:22:07Z</dcterms:modified>
</cp:coreProperties>
</file>