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0"/>
  </p:notesMasterIdLst>
  <p:sldIdLst>
    <p:sldId id="256" r:id="rId5"/>
    <p:sldId id="257" r:id="rId6"/>
    <p:sldId id="258" r:id="rId7"/>
    <p:sldId id="264" r:id="rId8"/>
    <p:sldId id="266" r:id="rId9"/>
    <p:sldId id="308" r:id="rId10"/>
    <p:sldId id="267" r:id="rId11"/>
    <p:sldId id="268" r:id="rId12"/>
    <p:sldId id="309" r:id="rId13"/>
    <p:sldId id="313" r:id="rId14"/>
    <p:sldId id="311" r:id="rId15"/>
    <p:sldId id="312" r:id="rId16"/>
    <p:sldId id="292" r:id="rId17"/>
    <p:sldId id="279" r:id="rId18"/>
    <p:sldId id="263"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4E79"/>
    <a:srgbClr val="FFD347"/>
    <a:srgbClr val="15142A"/>
    <a:srgbClr val="FAED3B"/>
    <a:srgbClr val="70AD47"/>
    <a:srgbClr val="A7FDFF"/>
    <a:srgbClr val="3CDFE6"/>
    <a:srgbClr val="0C0D0E"/>
    <a:srgbClr val="ED7D31"/>
    <a:srgbClr val="C55A1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509" autoAdjust="0"/>
    <p:restoredTop sz="84954" autoAdjust="0"/>
  </p:normalViewPr>
  <p:slideViewPr>
    <p:cSldViewPr snapToGrid="0">
      <p:cViewPr varScale="1">
        <p:scale>
          <a:sx n="73" d="100"/>
          <a:sy n="73" d="100"/>
        </p:scale>
        <p:origin x="1325" y="4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F9B0E6-B9BF-4E2D-AE08-8C7EBB196A2E}" type="datetimeFigureOut">
              <a:rPr lang="en-US" smtClean="0"/>
              <a:t>7/31/2021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53816F-A1CF-4485-B308-1B9F14B36EAD}" type="slidenum">
              <a:rPr lang="en-US" smtClean="0"/>
              <a:t>‹#›</a:t>
            </a:fld>
            <a:endParaRPr lang="en-US"/>
          </a:p>
        </p:txBody>
      </p:sp>
    </p:spTree>
    <p:extLst>
      <p:ext uri="{BB962C8B-B14F-4D97-AF65-F5344CB8AC3E}">
        <p14:creationId xmlns:p14="http://schemas.microsoft.com/office/powerpoint/2010/main" val="1726839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image" Target="../media/image28.emf"/></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853816F-A1CF-4485-B308-1B9F14B36EAD}" type="slidenum">
              <a:rPr lang="en-US" smtClean="0"/>
              <a:t>5</a:t>
            </a:fld>
            <a:endParaRPr lang="en-US"/>
          </a:p>
        </p:txBody>
      </p:sp>
    </p:spTree>
    <p:extLst>
      <p:ext uri="{BB962C8B-B14F-4D97-AF65-F5344CB8AC3E}">
        <p14:creationId xmlns:p14="http://schemas.microsoft.com/office/powerpoint/2010/main" val="30372913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853816F-A1CF-4485-B308-1B9F14B36EAD}" type="slidenum">
              <a:rPr lang="en-US" smtClean="0"/>
              <a:t>8</a:t>
            </a:fld>
            <a:endParaRPr lang="en-US"/>
          </a:p>
        </p:txBody>
      </p:sp>
    </p:spTree>
    <p:extLst>
      <p:ext uri="{BB962C8B-B14F-4D97-AF65-F5344CB8AC3E}">
        <p14:creationId xmlns:p14="http://schemas.microsoft.com/office/powerpoint/2010/main" val="40562337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53816F-A1CF-4485-B308-1B9F14B36EA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53563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53816F-A1CF-4485-B308-1B9F14B36EA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aphicFrame>
        <p:nvGraphicFramePr>
          <p:cNvPr id="5" name="Object 4">
            <a:extLst>
              <a:ext uri="{FF2B5EF4-FFF2-40B4-BE49-F238E27FC236}">
                <a16:creationId xmlns:a16="http://schemas.microsoft.com/office/drawing/2014/main" id="{2963627E-F5DD-4393-BE00-9C593AC686D2}"/>
              </a:ext>
            </a:extLst>
          </p:cNvPr>
          <p:cNvGraphicFramePr>
            <a:graphicFrameLocks noChangeAspect="1"/>
          </p:cNvGraphicFramePr>
          <p:nvPr>
            <p:extLst>
              <p:ext uri="{D42A27DB-BD31-4B8C-83A1-F6EECF244321}">
                <p14:modId xmlns:p14="http://schemas.microsoft.com/office/powerpoint/2010/main" val="368391002"/>
              </p:ext>
            </p:extLst>
          </p:nvPr>
        </p:nvGraphicFramePr>
        <p:xfrm>
          <a:off x="2967038" y="4217988"/>
          <a:ext cx="922337" cy="708025"/>
        </p:xfrm>
        <a:graphic>
          <a:graphicData uri="http://schemas.openxmlformats.org/presentationml/2006/ole">
            <mc:AlternateContent xmlns:mc="http://schemas.openxmlformats.org/markup-compatibility/2006">
              <mc:Choice xmlns:v="urn:schemas-microsoft-com:vml" Requires="v">
                <p:oleObj name="Equation" r:id="rId3" imgW="921630" imgH="708424" progId="Equation.DSMT4">
                  <p:embed/>
                </p:oleObj>
              </mc:Choice>
              <mc:Fallback>
                <p:oleObj name="Equation" r:id="rId3" imgW="921630" imgH="708424" progId="Equation.DSMT4">
                  <p:embed/>
                  <p:pic>
                    <p:nvPicPr>
                      <p:cNvPr id="5" name="Object 4">
                        <a:extLst>
                          <a:ext uri="{FF2B5EF4-FFF2-40B4-BE49-F238E27FC236}">
                            <a16:creationId xmlns:a16="http://schemas.microsoft.com/office/drawing/2014/main" id="{2963627E-F5DD-4393-BE00-9C593AC686D2}"/>
                          </a:ext>
                        </a:extLst>
                      </p:cNvPr>
                      <p:cNvPicPr/>
                      <p:nvPr/>
                    </p:nvPicPr>
                    <p:blipFill>
                      <a:blip r:embed="rId4"/>
                      <a:stretch>
                        <a:fillRect/>
                      </a:stretch>
                    </p:blipFill>
                    <p:spPr>
                      <a:xfrm>
                        <a:off x="2967038" y="4217988"/>
                        <a:ext cx="922337" cy="708025"/>
                      </a:xfrm>
                      <a:prstGeom prst="rect">
                        <a:avLst/>
                      </a:prstGeom>
                    </p:spPr>
                  </p:pic>
                </p:oleObj>
              </mc:Fallback>
            </mc:AlternateContent>
          </a:graphicData>
        </a:graphic>
      </p:graphicFrame>
    </p:spTree>
    <p:extLst>
      <p:ext uri="{BB962C8B-B14F-4D97-AF65-F5344CB8AC3E}">
        <p14:creationId xmlns:p14="http://schemas.microsoft.com/office/powerpoint/2010/main" val="17674788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53816F-A1CF-4485-B308-1B9F14B36EA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939453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53816F-A1CF-4485-B308-1B9F14B36EA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687611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HS trả lời đúng thì ẤN VÀO HÌNH MÁY MAY</a:t>
            </a:r>
          </a:p>
          <a:p>
            <a:r>
              <a:rPr lang="en-US"/>
              <a:t>HS trả lời sai thì ấn vào THỰC TẾ</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53816F-A1CF-4485-B308-1B9F14B36EA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922711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853816F-A1CF-4485-B308-1B9F14B36EAD}" type="slidenum">
              <a:rPr lang="en-US" smtClean="0"/>
              <a:t>14</a:t>
            </a:fld>
            <a:endParaRPr lang="en-US"/>
          </a:p>
        </p:txBody>
      </p:sp>
    </p:spTree>
    <p:extLst>
      <p:ext uri="{BB962C8B-B14F-4D97-AF65-F5344CB8AC3E}">
        <p14:creationId xmlns:p14="http://schemas.microsoft.com/office/powerpoint/2010/main" val="29340249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0C5E7-B1A1-4648-89D2-17B0F1E7F5B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D140298-3E00-4E73-B947-697E6928286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6BB99EB-0E86-4FEA-A9C4-501D4E755A2B}"/>
              </a:ext>
            </a:extLst>
          </p:cNvPr>
          <p:cNvSpPr>
            <a:spLocks noGrp="1"/>
          </p:cNvSpPr>
          <p:nvPr>
            <p:ph type="dt" sz="half" idx="10"/>
          </p:nvPr>
        </p:nvSpPr>
        <p:spPr/>
        <p:txBody>
          <a:bodyPr/>
          <a:lstStyle/>
          <a:p>
            <a:fld id="{3133F5E9-5DAC-4C4A-9DF5-C2B87276BCC8}" type="datetimeFigureOut">
              <a:rPr lang="en-US" smtClean="0"/>
              <a:t>7/31/2021</a:t>
            </a:fld>
            <a:endParaRPr lang="en-US" dirty="0"/>
          </a:p>
        </p:txBody>
      </p:sp>
      <p:sp>
        <p:nvSpPr>
          <p:cNvPr id="5" name="Footer Placeholder 4">
            <a:extLst>
              <a:ext uri="{FF2B5EF4-FFF2-40B4-BE49-F238E27FC236}">
                <a16:creationId xmlns:a16="http://schemas.microsoft.com/office/drawing/2014/main" id="{6731F536-58DF-4935-AE3B-7A08C03124E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E995127-BE30-42B7-9BE5-B83CC6A2E685}"/>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30097518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09600" y="274638"/>
            <a:ext cx="10972800" cy="1143000"/>
          </a:xfrm>
        </p:spPr>
        <p:txBody>
          <a:bodyPr/>
          <a:lstStyle/>
          <a:p>
            <a:r>
              <a:rPr lang="en-US"/>
              <a:t>Click to edit Master title style</a:t>
            </a:r>
          </a:p>
        </p:txBody>
      </p:sp>
      <p:sp>
        <p:nvSpPr>
          <p:cNvPr id="3" name="Content Placeholder 2"/>
          <p:cNvSpPr>
            <a:spLocks noGrp="1"/>
          </p:cNvSpPr>
          <p:nvPr>
            <p:ph sz="quarter" idx="1"/>
          </p:nvPr>
        </p:nvSpPr>
        <p:spPr>
          <a:xfrm>
            <a:off x="609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09600" y="3938589"/>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6197600" y="3938589"/>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EB3DD509-F265-4F9A-B3E0-5FAA5400BD63}"/>
              </a:ext>
            </a:extLst>
          </p:cNvPr>
          <p:cNvSpPr>
            <a:spLocks noGrp="1" noChangeArrowheads="1"/>
          </p:cNvSpPr>
          <p:nvPr>
            <p:ph type="dt" sz="half" idx="10"/>
          </p:nvPr>
        </p:nvSpPr>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086C571B-9AAB-4036-930E-0AA27E010509}"/>
              </a:ext>
            </a:extLst>
          </p:cNvPr>
          <p:cNvSpPr>
            <a:spLocks noGrp="1" noChangeArrowheads="1"/>
          </p:cNvSpPr>
          <p:nvPr>
            <p:ph type="ftr" sz="quarter" idx="11"/>
          </p:nvPr>
        </p:nvSpPr>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6BDDF615-0E20-49D1-B9BA-E8E0DCCF835E}"/>
              </a:ext>
            </a:extLst>
          </p:cNvPr>
          <p:cNvSpPr>
            <a:spLocks noGrp="1" noChangeArrowheads="1"/>
          </p:cNvSpPr>
          <p:nvPr>
            <p:ph type="sldNum" sz="quarter" idx="12"/>
          </p:nvPr>
        </p:nvSpPr>
        <p:spPr/>
        <p:txBody>
          <a:bodyPr/>
          <a:lstStyle>
            <a:lvl1pPr>
              <a:defRPr/>
            </a:lvl1pPr>
          </a:lstStyle>
          <a:p>
            <a:pPr>
              <a:defRPr/>
            </a:pPr>
            <a:fld id="{944C5E6C-885E-4DF3-88F5-1E59E6DC22A7}" type="slidenum">
              <a:rPr lang="en-US" altLang="en-US"/>
              <a:pPr>
                <a:defRPr/>
              </a:pPr>
              <a:t>‹#›</a:t>
            </a:fld>
            <a:endParaRPr lang="en-US" altLang="en-US"/>
          </a:p>
        </p:txBody>
      </p:sp>
    </p:spTree>
    <p:extLst>
      <p:ext uri="{BB962C8B-B14F-4D97-AF65-F5344CB8AC3E}">
        <p14:creationId xmlns:p14="http://schemas.microsoft.com/office/powerpoint/2010/main" val="1290410245"/>
      </p:ext>
    </p:extLst>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AAE108-9C7F-4CDC-AD71-B576580A199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A103746-779A-435F-995A-5BF82C86C29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984E866-B322-455F-AC32-8C164B8CD9C7}"/>
              </a:ext>
            </a:extLst>
          </p:cNvPr>
          <p:cNvSpPr>
            <a:spLocks noGrp="1"/>
          </p:cNvSpPr>
          <p:nvPr>
            <p:ph type="dt" sz="half" idx="10"/>
          </p:nvPr>
        </p:nvSpPr>
        <p:spPr/>
        <p:txBody>
          <a:bodyPr/>
          <a:lstStyle/>
          <a:p>
            <a:fld id="{3133F5E9-5DAC-4C4A-9DF5-C2B87276BCC8}" type="datetimeFigureOut">
              <a:rPr lang="en-US" smtClean="0"/>
              <a:t>7/31/2021</a:t>
            </a:fld>
            <a:endParaRPr lang="en-US" dirty="0"/>
          </a:p>
        </p:txBody>
      </p:sp>
      <p:sp>
        <p:nvSpPr>
          <p:cNvPr id="5" name="Footer Placeholder 4">
            <a:extLst>
              <a:ext uri="{FF2B5EF4-FFF2-40B4-BE49-F238E27FC236}">
                <a16:creationId xmlns:a16="http://schemas.microsoft.com/office/drawing/2014/main" id="{AC0D61E0-F80F-48E7-A817-F1CECBEE9A3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BF34AFC-4299-43F1-A312-79EF0102CEFF}"/>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5527462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1E1D3E-E4B6-4EAA-BFB4-25A0557A6CB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F7E0856-45A8-4EAD-A9D6-8A993968A1A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90EEBE1-2BAF-4C94-8403-6E8454F9BC46}"/>
              </a:ext>
            </a:extLst>
          </p:cNvPr>
          <p:cNvSpPr>
            <a:spLocks noGrp="1"/>
          </p:cNvSpPr>
          <p:nvPr>
            <p:ph type="dt" sz="half" idx="10"/>
          </p:nvPr>
        </p:nvSpPr>
        <p:spPr/>
        <p:txBody>
          <a:bodyPr/>
          <a:lstStyle/>
          <a:p>
            <a:fld id="{3133F5E9-5DAC-4C4A-9DF5-C2B87276BCC8}" type="datetimeFigureOut">
              <a:rPr lang="en-US" smtClean="0"/>
              <a:t>7/31/2021</a:t>
            </a:fld>
            <a:endParaRPr lang="en-US" dirty="0"/>
          </a:p>
        </p:txBody>
      </p:sp>
      <p:sp>
        <p:nvSpPr>
          <p:cNvPr id="5" name="Footer Placeholder 4">
            <a:extLst>
              <a:ext uri="{FF2B5EF4-FFF2-40B4-BE49-F238E27FC236}">
                <a16:creationId xmlns:a16="http://schemas.microsoft.com/office/drawing/2014/main" id="{F3358F46-E931-4D79-94A5-037AFD07333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5130D95-EF5F-4A0A-93BD-73AEE2C2FF1B}"/>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3601256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BABEC0-6253-4360-B586-B9D20933DE3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946E20B-8661-4C60-84FB-4892E8B4860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132BE45-79E4-479B-BD2F-46CCB0BEE62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589105E-DF25-4F38-BDE2-9B00C2C44FC6}"/>
              </a:ext>
            </a:extLst>
          </p:cNvPr>
          <p:cNvSpPr>
            <a:spLocks noGrp="1"/>
          </p:cNvSpPr>
          <p:nvPr>
            <p:ph type="dt" sz="half" idx="10"/>
          </p:nvPr>
        </p:nvSpPr>
        <p:spPr/>
        <p:txBody>
          <a:bodyPr/>
          <a:lstStyle/>
          <a:p>
            <a:fld id="{3133F5E9-5DAC-4C4A-9DF5-C2B87276BCC8}" type="datetimeFigureOut">
              <a:rPr lang="en-US" smtClean="0"/>
              <a:t>7/31/2021</a:t>
            </a:fld>
            <a:endParaRPr lang="en-US" dirty="0"/>
          </a:p>
        </p:txBody>
      </p:sp>
      <p:sp>
        <p:nvSpPr>
          <p:cNvPr id="6" name="Footer Placeholder 5">
            <a:extLst>
              <a:ext uri="{FF2B5EF4-FFF2-40B4-BE49-F238E27FC236}">
                <a16:creationId xmlns:a16="http://schemas.microsoft.com/office/drawing/2014/main" id="{B1D9C4A8-7467-4BAD-98A2-0B63CAC19B6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8BC5C5C0-08E4-4F7B-9E80-8925539D221B}"/>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24384073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7FF641-A5CC-4263-A394-2112D623A8A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24D6865-C632-473C-AEC8-8D3F71562BE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9FDBD19-4D33-4F6A-9938-6A04B3888EC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1697E46-CE4D-480E-A997-2B53B2DF55B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B8B7E36-823F-4FD4-B826-E450A124800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DBB3B14-C886-4F84-9FD5-11C8320E1FED}"/>
              </a:ext>
            </a:extLst>
          </p:cNvPr>
          <p:cNvSpPr>
            <a:spLocks noGrp="1"/>
          </p:cNvSpPr>
          <p:nvPr>
            <p:ph type="dt" sz="half" idx="10"/>
          </p:nvPr>
        </p:nvSpPr>
        <p:spPr/>
        <p:txBody>
          <a:bodyPr/>
          <a:lstStyle/>
          <a:p>
            <a:fld id="{3133F5E9-5DAC-4C4A-9DF5-C2B87276BCC8}" type="datetimeFigureOut">
              <a:rPr lang="en-US" smtClean="0"/>
              <a:t>7/31/2021</a:t>
            </a:fld>
            <a:endParaRPr lang="en-US" dirty="0"/>
          </a:p>
        </p:txBody>
      </p:sp>
      <p:sp>
        <p:nvSpPr>
          <p:cNvPr id="8" name="Footer Placeholder 7">
            <a:extLst>
              <a:ext uri="{FF2B5EF4-FFF2-40B4-BE49-F238E27FC236}">
                <a16:creationId xmlns:a16="http://schemas.microsoft.com/office/drawing/2014/main" id="{DF9AF591-4BBF-4BF2-9EF7-F8B114DFA16A}"/>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352B1A04-B244-4AE3-8997-9B075B105971}"/>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110444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408F1-BB29-4C6F-91C9-653A730BECC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F54FEF9-8D09-4091-BE99-B6264EBD34B3}"/>
              </a:ext>
            </a:extLst>
          </p:cNvPr>
          <p:cNvSpPr>
            <a:spLocks noGrp="1"/>
          </p:cNvSpPr>
          <p:nvPr>
            <p:ph type="dt" sz="half" idx="10"/>
          </p:nvPr>
        </p:nvSpPr>
        <p:spPr/>
        <p:txBody>
          <a:bodyPr/>
          <a:lstStyle/>
          <a:p>
            <a:fld id="{3133F5E9-5DAC-4C4A-9DF5-C2B87276BCC8}" type="datetimeFigureOut">
              <a:rPr lang="en-US" smtClean="0"/>
              <a:t>7/31/2021</a:t>
            </a:fld>
            <a:endParaRPr lang="en-US" dirty="0"/>
          </a:p>
        </p:txBody>
      </p:sp>
      <p:sp>
        <p:nvSpPr>
          <p:cNvPr id="4" name="Footer Placeholder 3">
            <a:extLst>
              <a:ext uri="{FF2B5EF4-FFF2-40B4-BE49-F238E27FC236}">
                <a16:creationId xmlns:a16="http://schemas.microsoft.com/office/drawing/2014/main" id="{0B5F49AA-83D5-4063-9CDE-AA7763048B63}"/>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B2A2B27C-3C99-4208-B425-775413C53651}"/>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6140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42A62B2-A6D1-4A6F-8B20-80606F478544}"/>
              </a:ext>
            </a:extLst>
          </p:cNvPr>
          <p:cNvSpPr>
            <a:spLocks noGrp="1"/>
          </p:cNvSpPr>
          <p:nvPr>
            <p:ph type="dt" sz="half" idx="10"/>
          </p:nvPr>
        </p:nvSpPr>
        <p:spPr/>
        <p:txBody>
          <a:bodyPr/>
          <a:lstStyle/>
          <a:p>
            <a:fld id="{3133F5E9-5DAC-4C4A-9DF5-C2B87276BCC8}" type="datetimeFigureOut">
              <a:rPr lang="en-US" smtClean="0"/>
              <a:t>7/31/2021</a:t>
            </a:fld>
            <a:endParaRPr lang="en-US" dirty="0"/>
          </a:p>
        </p:txBody>
      </p:sp>
      <p:sp>
        <p:nvSpPr>
          <p:cNvPr id="3" name="Footer Placeholder 2">
            <a:extLst>
              <a:ext uri="{FF2B5EF4-FFF2-40B4-BE49-F238E27FC236}">
                <a16:creationId xmlns:a16="http://schemas.microsoft.com/office/drawing/2014/main" id="{C02E4958-7A46-4331-B2D8-2C31D8FCBD73}"/>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45C8548B-339B-46B2-BF01-1EE3DDC72AAD}"/>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9146615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F408F-8083-4F07-9628-074C7AFE41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70477E0-A333-439D-A531-30B39A81346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5D59501-D187-414C-AACE-F838720036C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235F890-BB8A-49E1-880A-924FD6FE4026}"/>
              </a:ext>
            </a:extLst>
          </p:cNvPr>
          <p:cNvSpPr>
            <a:spLocks noGrp="1"/>
          </p:cNvSpPr>
          <p:nvPr>
            <p:ph type="dt" sz="half" idx="10"/>
          </p:nvPr>
        </p:nvSpPr>
        <p:spPr/>
        <p:txBody>
          <a:bodyPr/>
          <a:lstStyle/>
          <a:p>
            <a:fld id="{3133F5E9-5DAC-4C4A-9DF5-C2B87276BCC8}" type="datetimeFigureOut">
              <a:rPr lang="en-US" smtClean="0"/>
              <a:t>7/31/2021</a:t>
            </a:fld>
            <a:endParaRPr lang="en-US" dirty="0"/>
          </a:p>
        </p:txBody>
      </p:sp>
      <p:sp>
        <p:nvSpPr>
          <p:cNvPr id="6" name="Footer Placeholder 5">
            <a:extLst>
              <a:ext uri="{FF2B5EF4-FFF2-40B4-BE49-F238E27FC236}">
                <a16:creationId xmlns:a16="http://schemas.microsoft.com/office/drawing/2014/main" id="{51CA38FE-429A-41E7-942D-ECCE639D3CA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401D9BC-0038-4041-AE2C-657BF99D41E9}"/>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2875613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956CFD-7F35-482C-A50F-B3D43ACB0AE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FD7F3EF-0FE9-46C4-A116-5DA6E26B0D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D10B4041-0F17-42D8-AF16-AB099A39FF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BAF67FF-F8F1-4B22-A471-9317ED3A25F0}"/>
              </a:ext>
            </a:extLst>
          </p:cNvPr>
          <p:cNvSpPr>
            <a:spLocks noGrp="1"/>
          </p:cNvSpPr>
          <p:nvPr>
            <p:ph type="dt" sz="half" idx="10"/>
          </p:nvPr>
        </p:nvSpPr>
        <p:spPr/>
        <p:txBody>
          <a:bodyPr/>
          <a:lstStyle/>
          <a:p>
            <a:fld id="{3133F5E9-5DAC-4C4A-9DF5-C2B87276BCC8}" type="datetimeFigureOut">
              <a:rPr lang="en-US" smtClean="0"/>
              <a:t>7/31/2021</a:t>
            </a:fld>
            <a:endParaRPr lang="en-US" dirty="0"/>
          </a:p>
        </p:txBody>
      </p:sp>
      <p:sp>
        <p:nvSpPr>
          <p:cNvPr id="6" name="Footer Placeholder 5">
            <a:extLst>
              <a:ext uri="{FF2B5EF4-FFF2-40B4-BE49-F238E27FC236}">
                <a16:creationId xmlns:a16="http://schemas.microsoft.com/office/drawing/2014/main" id="{A73D6993-98F8-4234-B24A-02D4DB41CE93}"/>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2A34037-0E7D-4379-ACA0-98611B2F76ED}"/>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39391979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645B175-C851-453B-B2A0-9A5CFCADC0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E65F4A2-0E4F-4E49-A0BF-BEEC7220330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28AA27-3F13-4BFD-B949-21CF319108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33F5E9-5DAC-4C4A-9DF5-C2B87276BCC8}" type="datetimeFigureOut">
              <a:rPr lang="en-US" smtClean="0"/>
              <a:t>7/31/2021</a:t>
            </a:fld>
            <a:endParaRPr lang="en-US" dirty="0"/>
          </a:p>
        </p:txBody>
      </p:sp>
      <p:sp>
        <p:nvSpPr>
          <p:cNvPr id="5" name="Footer Placeholder 4">
            <a:extLst>
              <a:ext uri="{FF2B5EF4-FFF2-40B4-BE49-F238E27FC236}">
                <a16:creationId xmlns:a16="http://schemas.microsoft.com/office/drawing/2014/main" id="{EEEE99A2-0FED-42D4-9FBD-08CC1C3F81B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DF2468D4-5440-4CE2-BAB3-61D83F628C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EC5C30-0B3A-4B13-ADDD-7C63C8AA921B}" type="slidenum">
              <a:rPr lang="en-US" smtClean="0"/>
              <a:t>‹#›</a:t>
            </a:fld>
            <a:endParaRPr lang="en-US" dirty="0"/>
          </a:p>
        </p:txBody>
      </p:sp>
      <p:pic>
        <p:nvPicPr>
          <p:cNvPr id="7" name="Picture 6" descr="Logo, company name&#10;&#10;Description automatically generated">
            <a:extLst>
              <a:ext uri="{FF2B5EF4-FFF2-40B4-BE49-F238E27FC236}">
                <a16:creationId xmlns:a16="http://schemas.microsoft.com/office/drawing/2014/main" id="{C617D0E3-7879-4E51-9843-14E11D752E40}"/>
              </a:ext>
            </a:extLst>
          </p:cNvPr>
          <p:cNvPicPr>
            <a:picLocks noChangeAspect="1"/>
          </p:cNvPicPr>
          <p:nvPr userDrawn="1"/>
        </p:nvPicPr>
        <p:blipFill>
          <a:blip r:embed="rId12"/>
          <a:stretch>
            <a:fillRect/>
          </a:stretch>
        </p:blipFill>
        <p:spPr>
          <a:xfrm>
            <a:off x="9411307" y="5438588"/>
            <a:ext cx="2086303" cy="1656138"/>
          </a:xfrm>
          <a:prstGeom prst="rect">
            <a:avLst/>
          </a:prstGeom>
        </p:spPr>
      </p:pic>
    </p:spTree>
    <p:extLst>
      <p:ext uri="{BB962C8B-B14F-4D97-AF65-F5344CB8AC3E}">
        <p14:creationId xmlns:p14="http://schemas.microsoft.com/office/powerpoint/2010/main" val="41220394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slide" Target="slide13.xml"/><Relationship Id="rId18" Type="http://schemas.openxmlformats.org/officeDocument/2006/relationships/oleObject" Target="../embeddings/oleObject2.bin"/><Relationship Id="rId3" Type="http://schemas.openxmlformats.org/officeDocument/2006/relationships/slideLayout" Target="../slideLayouts/slideLayout2.xml"/><Relationship Id="rId21" Type="http://schemas.openxmlformats.org/officeDocument/2006/relationships/image" Target="../media/image26.wmf"/><Relationship Id="rId7" Type="http://schemas.openxmlformats.org/officeDocument/2006/relationships/image" Target="../media/image18.jpeg"/><Relationship Id="rId12" Type="http://schemas.openxmlformats.org/officeDocument/2006/relationships/slide" Target="slide11.xml"/><Relationship Id="rId17" Type="http://schemas.openxmlformats.org/officeDocument/2006/relationships/image" Target="../media/image24.wmf"/><Relationship Id="rId2" Type="http://schemas.microsoft.com/office/2007/relationships/media" Target="../media/media2.mp4"/><Relationship Id="rId16" Type="http://schemas.openxmlformats.org/officeDocument/2006/relationships/oleObject" Target="../embeddings/oleObject1.bin"/><Relationship Id="rId20" Type="http://schemas.openxmlformats.org/officeDocument/2006/relationships/oleObject" Target="../embeddings/oleObject3.bin"/><Relationship Id="rId1" Type="http://schemas.openxmlformats.org/officeDocument/2006/relationships/video" Target="NULL" TargetMode="External"/><Relationship Id="rId6" Type="http://schemas.microsoft.com/office/2007/relationships/hdphoto" Target="../media/hdphoto1.wdp"/><Relationship Id="rId11" Type="http://schemas.openxmlformats.org/officeDocument/2006/relationships/slide" Target="slide12.xml"/><Relationship Id="rId5" Type="http://schemas.openxmlformats.org/officeDocument/2006/relationships/image" Target="../media/image17.png"/><Relationship Id="rId15" Type="http://schemas.openxmlformats.org/officeDocument/2006/relationships/image" Target="../media/image23.gif"/><Relationship Id="rId23" Type="http://schemas.openxmlformats.org/officeDocument/2006/relationships/image" Target="../media/image27.wmf"/><Relationship Id="rId10" Type="http://schemas.openxmlformats.org/officeDocument/2006/relationships/image" Target="../media/image21.png"/><Relationship Id="rId19" Type="http://schemas.openxmlformats.org/officeDocument/2006/relationships/image" Target="../media/image25.wmf"/><Relationship Id="rId4" Type="http://schemas.openxmlformats.org/officeDocument/2006/relationships/notesSlide" Target="../notesSlides/notesSlide4.xml"/><Relationship Id="rId9" Type="http://schemas.openxmlformats.org/officeDocument/2006/relationships/image" Target="../media/image20.png"/><Relationship Id="rId14" Type="http://schemas.openxmlformats.org/officeDocument/2006/relationships/image" Target="../media/image22.png"/><Relationship Id="rId22" Type="http://schemas.openxmlformats.org/officeDocument/2006/relationships/oleObject" Target="../embeddings/oleObject4.bin"/></Relationships>
</file>

<file path=ppt/slides/_rels/slide11.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slide" Target="slide12.xml"/><Relationship Id="rId3" Type="http://schemas.openxmlformats.org/officeDocument/2006/relationships/slideLayout" Target="../slideLayouts/slideLayout2.xml"/><Relationship Id="rId7" Type="http://schemas.openxmlformats.org/officeDocument/2006/relationships/image" Target="../media/image18.jpeg"/><Relationship Id="rId12" Type="http://schemas.openxmlformats.org/officeDocument/2006/relationships/image" Target="../media/image21.png"/><Relationship Id="rId2" Type="http://schemas.microsoft.com/office/2007/relationships/media" Target="../media/media2.mp4"/><Relationship Id="rId1" Type="http://schemas.openxmlformats.org/officeDocument/2006/relationships/video" Target="NULL" TargetMode="External"/><Relationship Id="rId6" Type="http://schemas.microsoft.com/office/2007/relationships/hdphoto" Target="../media/hdphoto1.wdp"/><Relationship Id="rId11" Type="http://schemas.openxmlformats.org/officeDocument/2006/relationships/image" Target="../media/image23.gif"/><Relationship Id="rId5" Type="http://schemas.openxmlformats.org/officeDocument/2006/relationships/image" Target="../media/image17.png"/><Relationship Id="rId15" Type="http://schemas.openxmlformats.org/officeDocument/2006/relationships/slide" Target="slide13.xml"/><Relationship Id="rId10" Type="http://schemas.openxmlformats.org/officeDocument/2006/relationships/image" Target="../media/image22.png"/><Relationship Id="rId4" Type="http://schemas.openxmlformats.org/officeDocument/2006/relationships/notesSlide" Target="../notesSlides/notesSlide5.xml"/><Relationship Id="rId9" Type="http://schemas.openxmlformats.org/officeDocument/2006/relationships/image" Target="../media/image20.png"/><Relationship Id="rId14" Type="http://schemas.openxmlformats.org/officeDocument/2006/relationships/slide" Target="slide11.xml"/></Relationships>
</file>

<file path=ppt/slides/_rels/slide12.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slide" Target="slide12.xml"/><Relationship Id="rId3" Type="http://schemas.openxmlformats.org/officeDocument/2006/relationships/slideLayout" Target="../slideLayouts/slideLayout2.xml"/><Relationship Id="rId7" Type="http://schemas.openxmlformats.org/officeDocument/2006/relationships/image" Target="../media/image18.jpeg"/><Relationship Id="rId12" Type="http://schemas.openxmlformats.org/officeDocument/2006/relationships/image" Target="../media/image21.png"/><Relationship Id="rId2" Type="http://schemas.microsoft.com/office/2007/relationships/media" Target="../media/media2.mp4"/><Relationship Id="rId1" Type="http://schemas.openxmlformats.org/officeDocument/2006/relationships/video" Target="NULL" TargetMode="External"/><Relationship Id="rId6" Type="http://schemas.microsoft.com/office/2007/relationships/hdphoto" Target="../media/hdphoto1.wdp"/><Relationship Id="rId11" Type="http://schemas.openxmlformats.org/officeDocument/2006/relationships/image" Target="../media/image23.gif"/><Relationship Id="rId5" Type="http://schemas.openxmlformats.org/officeDocument/2006/relationships/image" Target="../media/image17.png"/><Relationship Id="rId15" Type="http://schemas.openxmlformats.org/officeDocument/2006/relationships/slide" Target="slide13.xml"/><Relationship Id="rId10" Type="http://schemas.openxmlformats.org/officeDocument/2006/relationships/image" Target="../media/image22.png"/><Relationship Id="rId4" Type="http://schemas.openxmlformats.org/officeDocument/2006/relationships/notesSlide" Target="../notesSlides/notesSlide6.xml"/><Relationship Id="rId9" Type="http://schemas.openxmlformats.org/officeDocument/2006/relationships/image" Target="../media/image20.png"/><Relationship Id="rId14" Type="http://schemas.openxmlformats.org/officeDocument/2006/relationships/slide" Target="slide11.xml"/></Relationships>
</file>

<file path=ppt/slides/_rels/slide13.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slide" Target="slide12.xml"/><Relationship Id="rId3" Type="http://schemas.openxmlformats.org/officeDocument/2006/relationships/slideLayout" Target="../slideLayouts/slideLayout2.xml"/><Relationship Id="rId7" Type="http://schemas.openxmlformats.org/officeDocument/2006/relationships/image" Target="../media/image18.jpeg"/><Relationship Id="rId12" Type="http://schemas.openxmlformats.org/officeDocument/2006/relationships/image" Target="../media/image21.png"/><Relationship Id="rId2" Type="http://schemas.microsoft.com/office/2007/relationships/media" Target="../media/media2.mp4"/><Relationship Id="rId1" Type="http://schemas.openxmlformats.org/officeDocument/2006/relationships/video" Target="NULL" TargetMode="External"/><Relationship Id="rId6" Type="http://schemas.microsoft.com/office/2007/relationships/hdphoto" Target="../media/hdphoto1.wdp"/><Relationship Id="rId11" Type="http://schemas.openxmlformats.org/officeDocument/2006/relationships/image" Target="../media/image23.gif"/><Relationship Id="rId5" Type="http://schemas.openxmlformats.org/officeDocument/2006/relationships/image" Target="../media/image17.png"/><Relationship Id="rId15" Type="http://schemas.openxmlformats.org/officeDocument/2006/relationships/slide" Target="slide13.xml"/><Relationship Id="rId10" Type="http://schemas.openxmlformats.org/officeDocument/2006/relationships/image" Target="../media/image20.png"/><Relationship Id="rId4" Type="http://schemas.openxmlformats.org/officeDocument/2006/relationships/notesSlide" Target="../notesSlides/notesSlide7.xml"/><Relationship Id="rId9" Type="http://schemas.openxmlformats.org/officeDocument/2006/relationships/image" Target="../media/image22.png"/><Relationship Id="rId14" Type="http://schemas.openxmlformats.org/officeDocument/2006/relationships/slide" Target="slide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image" Target="../media/image15.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0.png"/><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2" name="!!2">
            <a:extLst>
              <a:ext uri="{FF2B5EF4-FFF2-40B4-BE49-F238E27FC236}">
                <a16:creationId xmlns:a16="http://schemas.microsoft.com/office/drawing/2014/main" id="{F4B5F415-7490-4054-85B4-10F7AE6D3385}"/>
              </a:ext>
            </a:extLst>
          </p:cNvPr>
          <p:cNvSpPr>
            <a:spLocks noGrp="1"/>
          </p:cNvSpPr>
          <p:nvPr>
            <p:ph type="ctrTitle"/>
          </p:nvPr>
        </p:nvSpPr>
        <p:spPr>
          <a:xfrm>
            <a:off x="239627" y="3028028"/>
            <a:ext cx="13434332" cy="1417123"/>
          </a:xfrm>
        </p:spPr>
        <p:txBody>
          <a:bodyPr>
            <a:noAutofit/>
          </a:bodyPr>
          <a:lstStyle/>
          <a:p>
            <a:br>
              <a:rPr lang="en-US" sz="5000" b="1" dirty="0">
                <a:solidFill>
                  <a:schemeClr val="accent2">
                    <a:lumMod val="75000"/>
                  </a:schemeClr>
                </a:solidFill>
                <a:latin typeface="Times New Roman" panose="02020603050405020304" pitchFamily="18" charset="0"/>
                <a:cs typeface="Times New Roman" panose="02020603050405020304" pitchFamily="18" charset="0"/>
              </a:rPr>
            </a:br>
            <a:r>
              <a:rPr lang="en-US" sz="5000" b="1" dirty="0">
                <a:solidFill>
                  <a:srgbClr val="FFFF00"/>
                </a:solidFill>
                <a:latin typeface="Times New Roman" panose="02020603050405020304" pitchFamily="18" charset="0"/>
                <a:cs typeface="Times New Roman" panose="02020603050405020304" pitchFamily="18" charset="0"/>
              </a:rPr>
              <a:t>ƯỚC CHUNG VÀ </a:t>
            </a:r>
            <a:br>
              <a:rPr lang="en-US" sz="5000" b="1" dirty="0">
                <a:solidFill>
                  <a:srgbClr val="FFFF00"/>
                </a:solidFill>
                <a:latin typeface="Times New Roman" panose="02020603050405020304" pitchFamily="18" charset="0"/>
                <a:cs typeface="Times New Roman" panose="02020603050405020304" pitchFamily="18" charset="0"/>
              </a:rPr>
            </a:br>
            <a:r>
              <a:rPr lang="en-US" sz="5000" b="1" dirty="0">
                <a:solidFill>
                  <a:srgbClr val="FFFF00"/>
                </a:solidFill>
                <a:latin typeface="Times New Roman" panose="02020603050405020304" pitchFamily="18" charset="0"/>
                <a:cs typeface="Times New Roman" panose="02020603050405020304" pitchFamily="18" charset="0"/>
              </a:rPr>
              <a:t>ƯỚC CHUNG LỚN NHẤT</a:t>
            </a:r>
          </a:p>
        </p:txBody>
      </p:sp>
      <p:cxnSp>
        <p:nvCxnSpPr>
          <p:cNvPr id="5" name="Straight Connector 4">
            <a:extLst>
              <a:ext uri="{FF2B5EF4-FFF2-40B4-BE49-F238E27FC236}">
                <a16:creationId xmlns:a16="http://schemas.microsoft.com/office/drawing/2014/main" id="{AA65E432-C1E6-4C36-BF8E-2DA25E65DC32}"/>
              </a:ext>
              <a:ext uri="{C183D7F6-B498-43B3-948B-1728B52AA6E4}">
                <adec:decorative xmlns:adec="http://schemas.microsoft.com/office/drawing/2017/decorative" val="1"/>
              </a:ext>
            </a:extLst>
          </p:cNvPr>
          <p:cNvCxnSpPr/>
          <p:nvPr/>
        </p:nvCxnSpPr>
        <p:spPr>
          <a:xfrm>
            <a:off x="3579677" y="4747910"/>
            <a:ext cx="49149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Subtitle 2">
            <a:extLst>
              <a:ext uri="{FF2B5EF4-FFF2-40B4-BE49-F238E27FC236}">
                <a16:creationId xmlns:a16="http://schemas.microsoft.com/office/drawing/2014/main" id="{D05F6415-1E7C-453D-B6B7-DBF76BDA691B}"/>
              </a:ext>
            </a:extLst>
          </p:cNvPr>
          <p:cNvSpPr>
            <a:spLocks noGrp="1"/>
          </p:cNvSpPr>
          <p:nvPr>
            <p:ph type="subTitle" idx="1"/>
          </p:nvPr>
        </p:nvSpPr>
        <p:spPr>
          <a:xfrm>
            <a:off x="1465127" y="5177912"/>
            <a:ext cx="9144000" cy="1655762"/>
          </a:xfrm>
        </p:spPr>
        <p:txBody>
          <a:bodyPr>
            <a:normAutofit/>
          </a:bodyPr>
          <a:lstStyle/>
          <a:p>
            <a:r>
              <a:rPr lang="en-US" sz="2800" dirty="0" err="1">
                <a:solidFill>
                  <a:schemeClr val="bg1"/>
                </a:solidFill>
                <a:latin typeface="Times New Roman" panose="02020603050405020304" pitchFamily="18" charset="0"/>
                <a:ea typeface="Tahoma" panose="020B0604030504040204" pitchFamily="34" charset="0"/>
                <a:cs typeface="Times New Roman" panose="02020603050405020304" pitchFamily="18" charset="0"/>
              </a:rPr>
              <a:t>Giáo</a:t>
            </a:r>
            <a:r>
              <a:rPr lang="en-US" sz="2800" dirty="0">
                <a:solidFill>
                  <a:schemeClr val="bg1"/>
                </a:solidFill>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Tahoma" panose="020B0604030504040204" pitchFamily="34" charset="0"/>
                <a:cs typeface="Times New Roman" panose="02020603050405020304" pitchFamily="18" charset="0"/>
              </a:rPr>
              <a:t>viên</a:t>
            </a:r>
            <a:r>
              <a:rPr lang="en-US" sz="2800" dirty="0">
                <a:solidFill>
                  <a:schemeClr val="bg1"/>
                </a:solidFill>
                <a:latin typeface="Times New Roman" panose="02020603050405020304" pitchFamily="18" charset="0"/>
                <a:ea typeface="Tahoma" panose="020B0604030504040204" pitchFamily="34" charset="0"/>
                <a:cs typeface="Times New Roman" panose="02020603050405020304" pitchFamily="18" charset="0"/>
              </a:rPr>
              <a:t>:</a:t>
            </a:r>
          </a:p>
        </p:txBody>
      </p:sp>
      <p:pic>
        <p:nvPicPr>
          <p:cNvPr id="15" name="1" descr="Clipboard">
            <a:extLst>
              <a:ext uri="{FF2B5EF4-FFF2-40B4-BE49-F238E27FC236}">
                <a16:creationId xmlns:a16="http://schemas.microsoft.com/office/drawing/2014/main" id="{2A123BD8-A09C-49C0-98E8-54B55610A92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631394">
            <a:off x="-634327" y="3883012"/>
            <a:ext cx="3194131" cy="3194131"/>
          </a:xfrm>
          <a:prstGeom prst="rect">
            <a:avLst/>
          </a:prstGeom>
        </p:spPr>
      </p:pic>
      <p:pic>
        <p:nvPicPr>
          <p:cNvPr id="19" name="Graphic 18" descr="Ruler">
            <a:extLst>
              <a:ext uri="{FF2B5EF4-FFF2-40B4-BE49-F238E27FC236}">
                <a16:creationId xmlns:a16="http://schemas.microsoft.com/office/drawing/2014/main" id="{39130E3C-1E93-4315-AE76-13C55147DCF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8889495">
            <a:off x="10171718" y="145767"/>
            <a:ext cx="1574403" cy="1574403"/>
          </a:xfrm>
          <a:prstGeom prst="rect">
            <a:avLst/>
          </a:prstGeom>
        </p:spPr>
      </p:pic>
      <p:pic>
        <p:nvPicPr>
          <p:cNvPr id="21" name="Graphic 20" descr="Pencil">
            <a:extLst>
              <a:ext uri="{FF2B5EF4-FFF2-40B4-BE49-F238E27FC236}">
                <a16:creationId xmlns:a16="http://schemas.microsoft.com/office/drawing/2014/main" id="{FFEC1660-205F-490E-800A-0D57D250BAE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20520790">
            <a:off x="10917677" y="783939"/>
            <a:ext cx="1488402" cy="1488402"/>
          </a:xfrm>
          <a:prstGeom prst="rect">
            <a:avLst/>
          </a:prstGeom>
        </p:spPr>
      </p:pic>
      <p:sp>
        <p:nvSpPr>
          <p:cNvPr id="12" name="Subtitle 2">
            <a:extLst>
              <a:ext uri="{FF2B5EF4-FFF2-40B4-BE49-F238E27FC236}">
                <a16:creationId xmlns:a16="http://schemas.microsoft.com/office/drawing/2014/main" id="{CF2EB805-B981-47B9-9661-CF05DB551677}"/>
              </a:ext>
            </a:extLst>
          </p:cNvPr>
          <p:cNvSpPr txBox="1">
            <a:spLocks/>
          </p:cNvSpPr>
          <p:nvPr/>
        </p:nvSpPr>
        <p:spPr>
          <a:xfrm>
            <a:off x="262360" y="160893"/>
            <a:ext cx="9144000"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rPr>
              <a:t>    </a:t>
            </a:r>
            <a:r>
              <a:rPr kumimoji="0" lang="en-US" sz="2800" b="0"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PHÒNG GD&amp;ĐT………..</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TRƯỜNG THCS ………….……</a:t>
            </a:r>
          </a:p>
        </p:txBody>
      </p:sp>
      <p:sp>
        <p:nvSpPr>
          <p:cNvPr id="14" name="!!1">
            <a:extLst>
              <a:ext uri="{FF2B5EF4-FFF2-40B4-BE49-F238E27FC236}">
                <a16:creationId xmlns:a16="http://schemas.microsoft.com/office/drawing/2014/main" id="{0E246211-C9C9-4B3E-9DDF-914AB989AE93}"/>
              </a:ext>
            </a:extLst>
          </p:cNvPr>
          <p:cNvSpPr txBox="1"/>
          <p:nvPr/>
        </p:nvSpPr>
        <p:spPr>
          <a:xfrm>
            <a:off x="222402" y="1193813"/>
            <a:ext cx="11712744" cy="156966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mn-ea"/>
                <a:cs typeface="Arial" panose="020B0604020202020204" pitchFamily="34" charset="0"/>
              </a:rPr>
              <a:t>SỐ HỌC 6 – CHƯƠNG 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mn-ea"/>
                <a:cs typeface="Arial" panose="020B0604020202020204" pitchFamily="34" charset="0"/>
              </a:rPr>
              <a:t>BÀI 12 - TIẾT 3</a:t>
            </a:r>
            <a:endParaRPr kumimoji="0" lang="en-US" sz="4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9063970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5D60562-028E-4B92-BB2B-E55173015A53}"/>
              </a:ext>
            </a:extLst>
          </p:cNvPr>
          <p:cNvSpPr/>
          <p:nvPr/>
        </p:nvSpPr>
        <p:spPr>
          <a:xfrm>
            <a:off x="112542" y="99607"/>
            <a:ext cx="11943219" cy="6658786"/>
          </a:xfrm>
          <a:custGeom>
            <a:avLst/>
            <a:gdLst>
              <a:gd name="connsiteX0" fmla="*/ 0 w 11943219"/>
              <a:gd name="connsiteY0" fmla="*/ 0 h 6658786"/>
              <a:gd name="connsiteX1" fmla="*/ 11943219 w 11943219"/>
              <a:gd name="connsiteY1" fmla="*/ 0 h 6658786"/>
              <a:gd name="connsiteX2" fmla="*/ 11943219 w 11943219"/>
              <a:gd name="connsiteY2" fmla="*/ 6658786 h 6658786"/>
              <a:gd name="connsiteX3" fmla="*/ 0 w 11943219"/>
              <a:gd name="connsiteY3" fmla="*/ 6658786 h 6658786"/>
              <a:gd name="connsiteX4" fmla="*/ 0 w 11943219"/>
              <a:gd name="connsiteY4" fmla="*/ 0 h 6658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43219" h="6658786" extrusionOk="0">
                <a:moveTo>
                  <a:pt x="0" y="0"/>
                </a:moveTo>
                <a:cubicBezTo>
                  <a:pt x="4310450" y="118645"/>
                  <a:pt x="8658619" y="116012"/>
                  <a:pt x="11943219" y="0"/>
                </a:cubicBezTo>
                <a:cubicBezTo>
                  <a:pt x="11810337" y="1360470"/>
                  <a:pt x="12028170" y="5310941"/>
                  <a:pt x="11943219" y="6658786"/>
                </a:cubicBezTo>
                <a:cubicBezTo>
                  <a:pt x="10454998" y="6793386"/>
                  <a:pt x="2886094" y="6501590"/>
                  <a:pt x="0" y="6658786"/>
                </a:cubicBezTo>
                <a:cubicBezTo>
                  <a:pt x="-20187" y="5944707"/>
                  <a:pt x="-152480" y="740150"/>
                  <a:pt x="0" y="0"/>
                </a:cubicBezTo>
                <a:close/>
              </a:path>
            </a:pathLst>
          </a:custGeom>
          <a:noFill/>
          <a:ln w="69850">
            <a:solidFill>
              <a:srgbClr val="1F4E79"/>
            </a:solidFill>
            <a:extLst>
              <a:ext uri="{C807C97D-BFC1-408E-A445-0C87EB9F89A2}">
                <ask:lineSketchStyleProps xmlns:ask="http://schemas.microsoft.com/office/drawing/2018/sketchyshape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4">
            <a:extLst>
              <a:ext uri="{FF2B5EF4-FFF2-40B4-BE49-F238E27FC236}">
                <a16:creationId xmlns:a16="http://schemas.microsoft.com/office/drawing/2014/main" id="{58E6D429-DC53-47C4-8036-1E9D12B8E28B}"/>
              </a:ext>
            </a:extLst>
          </p:cNvPr>
          <p:cNvSpPr/>
          <p:nvPr/>
        </p:nvSpPr>
        <p:spPr>
          <a:xfrm>
            <a:off x="6338467" y="99607"/>
            <a:ext cx="5717294" cy="493723"/>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HOẠT ĐỘNG VẬN DỤNG</a:t>
            </a:r>
          </a:p>
        </p:txBody>
      </p:sp>
      <p:pic>
        <p:nvPicPr>
          <p:cNvPr id="2050" name="Picture 2" descr="Icon Sewing Machine Pink Clipart - Full Size Clipart (#2306084) - PinClipart">
            <a:extLst>
              <a:ext uri="{FF2B5EF4-FFF2-40B4-BE49-F238E27FC236}">
                <a16:creationId xmlns:a16="http://schemas.microsoft.com/office/drawing/2014/main" id="{67AEA28B-2EF1-4E84-8AEB-B7A74475CDA2}"/>
              </a:ext>
            </a:extLst>
          </p:cNvPr>
          <p:cNvPicPr>
            <a:picLocks noChangeAspect="1" noChangeArrowheads="1"/>
          </p:cNvPicPr>
          <p:nvPr/>
        </p:nvPicPr>
        <p:blipFill>
          <a:blip r:embed="rId5">
            <a:duotone>
              <a:schemeClr val="accent5">
                <a:shade val="45000"/>
                <a:satMod val="135000"/>
              </a:schemeClr>
              <a:prstClr val="white"/>
            </a:duotone>
            <a:extLst>
              <a:ext uri="{BEBA8EAE-BF5A-486C-A8C5-ECC9F3942E4B}">
                <a14:imgProps xmlns:a14="http://schemas.microsoft.com/office/drawing/2010/main">
                  <a14:imgLayer r:embed="rId6">
                    <a14:imgEffect>
                      <a14:artisticGlowEdges/>
                    </a14:imgEffect>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9917784" y="966824"/>
            <a:ext cx="2004272" cy="1734814"/>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Group 21">
            <a:extLst>
              <a:ext uri="{FF2B5EF4-FFF2-40B4-BE49-F238E27FC236}">
                <a16:creationId xmlns:a16="http://schemas.microsoft.com/office/drawing/2014/main" id="{36893C64-7B6D-4758-A07B-72940896F5F6}"/>
              </a:ext>
            </a:extLst>
          </p:cNvPr>
          <p:cNvGrpSpPr/>
          <p:nvPr/>
        </p:nvGrpSpPr>
        <p:grpSpPr>
          <a:xfrm>
            <a:off x="233949" y="2919126"/>
            <a:ext cx="8941582" cy="3698546"/>
            <a:chOff x="1432860" y="490127"/>
            <a:chExt cx="8884620" cy="3163580"/>
          </a:xfrm>
          <a:blipFill dpi="0" rotWithShape="1">
            <a:blip r:embed="rId7"/>
            <a:srcRect/>
            <a:tile tx="0" ty="-57150" sx="100000" sy="100000" flip="none" algn="tl"/>
          </a:blipFill>
        </p:grpSpPr>
        <p:pic>
          <p:nvPicPr>
            <p:cNvPr id="23" name="Picture 22">
              <a:extLst>
                <a:ext uri="{FF2B5EF4-FFF2-40B4-BE49-F238E27FC236}">
                  <a16:creationId xmlns:a16="http://schemas.microsoft.com/office/drawing/2014/main" id="{674FF967-4AC6-48FA-A4BE-9F59040FE65E}"/>
                </a:ext>
              </a:extLst>
            </p:cNvPr>
            <p:cNvPicPr>
              <a:picLocks noChangeAspect="1"/>
            </p:cNvPicPr>
            <p:nvPr/>
          </p:nvPicPr>
          <p:blipFill rotWithShape="1">
            <a:blip r:embed="rId8">
              <a:alphaModFix/>
            </a:blip>
            <a:srcRect b="72771"/>
            <a:stretch/>
          </p:blipFill>
          <p:spPr>
            <a:xfrm>
              <a:off x="1432861" y="490127"/>
              <a:ext cx="8884619" cy="1524653"/>
            </a:xfrm>
            <a:prstGeom prst="rect">
              <a:avLst/>
            </a:pr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pic>
          <p:nvPicPr>
            <p:cNvPr id="24" name="Picture 23">
              <a:extLst>
                <a:ext uri="{FF2B5EF4-FFF2-40B4-BE49-F238E27FC236}">
                  <a16:creationId xmlns:a16="http://schemas.microsoft.com/office/drawing/2014/main" id="{CEA9A1B4-A0DE-44B4-97C9-C4C580B0141B}"/>
                </a:ext>
              </a:extLst>
            </p:cNvPr>
            <p:cNvPicPr>
              <a:picLocks noChangeAspect="1"/>
            </p:cNvPicPr>
            <p:nvPr/>
          </p:nvPicPr>
          <p:blipFill rotWithShape="1">
            <a:blip r:embed="rId8"/>
            <a:srcRect t="70730"/>
            <a:stretch/>
          </p:blipFill>
          <p:spPr>
            <a:xfrm>
              <a:off x="1432860" y="2014780"/>
              <a:ext cx="8884619" cy="1638927"/>
            </a:xfrm>
            <a:prstGeom prst="rect">
              <a:avLst/>
            </a:pr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grpSp>
      <p:sp>
        <p:nvSpPr>
          <p:cNvPr id="25" name="Rectangle 24">
            <a:extLst>
              <a:ext uri="{FF2B5EF4-FFF2-40B4-BE49-F238E27FC236}">
                <a16:creationId xmlns:a16="http://schemas.microsoft.com/office/drawing/2014/main" id="{0DAEECCB-41B1-4C54-B558-0EF73EDB00C0}"/>
              </a:ext>
            </a:extLst>
          </p:cNvPr>
          <p:cNvSpPr/>
          <p:nvPr/>
        </p:nvSpPr>
        <p:spPr>
          <a:xfrm>
            <a:off x="954318" y="3071406"/>
            <a:ext cx="7597498" cy="1361749"/>
          </a:xfrm>
          <a:prstGeom prst="rect">
            <a:avLst/>
          </a:prstGeom>
          <a:solidFill>
            <a:srgbClr val="0C0D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en-US" sz="2800" b="1" i="0" u="none" strike="noStrike" kern="1200" cap="none" spc="0" normalizeH="0" baseline="0" noProof="0" dirty="0" err="1">
                <a:ln>
                  <a:noFill/>
                </a:ln>
                <a:solidFill>
                  <a:srgbClr val="FAED3B"/>
                </a:solidFill>
                <a:effectLst/>
                <a:uLnTx/>
                <a:uFillTx/>
                <a:latin typeface="Arial" panose="020B0604020202020204" pitchFamily="34" charset="0"/>
                <a:ea typeface="Tahoma" panose="020B0604030504040204" pitchFamily="34" charset="0"/>
                <a:cs typeface="Arial" panose="020B0604020202020204" pitchFamily="34" charset="0"/>
              </a:rPr>
              <a:t>Đáp</a:t>
            </a:r>
            <a:r>
              <a:rPr kumimoji="0" lang="en-US" sz="2800" b="1" i="0" u="none" strike="noStrike" kern="1200" cap="none" spc="0" normalizeH="0" baseline="0" noProof="0" dirty="0">
                <a:ln>
                  <a:noFill/>
                </a:ln>
                <a:solidFill>
                  <a:srgbClr val="FAED3B"/>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err="1">
                <a:ln>
                  <a:noFill/>
                </a:ln>
                <a:solidFill>
                  <a:srgbClr val="FAED3B"/>
                </a:solidFill>
                <a:effectLst/>
                <a:uLnTx/>
                <a:uFillTx/>
                <a:latin typeface="Arial" panose="020B0604020202020204" pitchFamily="34" charset="0"/>
                <a:ea typeface="Tahoma" panose="020B0604030504040204" pitchFamily="34" charset="0"/>
                <a:cs typeface="Arial" panose="020B0604020202020204" pitchFamily="34" charset="0"/>
              </a:rPr>
              <a:t>án</a:t>
            </a:r>
            <a:r>
              <a:rPr kumimoji="0" lang="en-US" sz="2800" b="1" i="0" u="none" strike="noStrike" kern="1200" cap="none" spc="0" normalizeH="0" baseline="0" noProof="0" dirty="0">
                <a:ln>
                  <a:noFill/>
                </a:ln>
                <a:solidFill>
                  <a:srgbClr val="FAED3B"/>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err="1">
                <a:ln>
                  <a:noFill/>
                </a:ln>
                <a:solidFill>
                  <a:srgbClr val="FAED3B"/>
                </a:solidFill>
                <a:effectLst/>
                <a:uLnTx/>
                <a:uFillTx/>
                <a:latin typeface="Arial" panose="020B0604020202020204" pitchFamily="34" charset="0"/>
                <a:ea typeface="Tahoma" panose="020B0604030504040204" pitchFamily="34" charset="0"/>
                <a:cs typeface="Arial" panose="020B0604020202020204" pitchFamily="34" charset="0"/>
              </a:rPr>
              <a:t>nào</a:t>
            </a:r>
            <a:r>
              <a:rPr kumimoji="0" lang="en-US" sz="2800" b="1" i="0" u="none" strike="noStrike" kern="1200" cap="none" spc="0" normalizeH="0" baseline="0" noProof="0" dirty="0">
                <a:ln>
                  <a:noFill/>
                </a:ln>
                <a:solidFill>
                  <a:srgbClr val="FAED3B"/>
                </a:solidFill>
                <a:effectLst/>
                <a:uLnTx/>
                <a:uFillTx/>
                <a:latin typeface="Arial" panose="020B0604020202020204" pitchFamily="34" charset="0"/>
                <a:ea typeface="Tahoma" panose="020B0604030504040204" pitchFamily="34" charset="0"/>
                <a:cs typeface="Arial" panose="020B0604020202020204" pitchFamily="34" charset="0"/>
              </a:rPr>
              <a:t> Sai?</a:t>
            </a:r>
          </a:p>
          <a:p>
            <a:pPr marL="0" marR="0" lvl="0" indent="0" algn="just" defTabSz="914400" rtl="0" eaLnBrk="1" fontAlgn="auto" latinLnBrk="0" hangingPunct="1">
              <a:lnSpc>
                <a:spcPct val="125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Gọi</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sô</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bút</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trong</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mỗi</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hộp</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là a.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Tìm</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quan</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hê</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giữa</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sô</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a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với</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mỗi</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sô</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28, 36, 2. </a:t>
            </a:r>
          </a:p>
        </p:txBody>
      </p:sp>
      <p:sp>
        <p:nvSpPr>
          <p:cNvPr id="26" name="Rectangle 25">
            <a:extLst>
              <a:ext uri="{FF2B5EF4-FFF2-40B4-BE49-F238E27FC236}">
                <a16:creationId xmlns:a16="http://schemas.microsoft.com/office/drawing/2014/main" id="{10E2F699-CECF-4651-A7FD-F0FE6468499E}"/>
              </a:ext>
            </a:extLst>
          </p:cNvPr>
          <p:cNvSpPr/>
          <p:nvPr/>
        </p:nvSpPr>
        <p:spPr>
          <a:xfrm>
            <a:off x="1052792" y="4878097"/>
            <a:ext cx="3435380" cy="608298"/>
          </a:xfrm>
          <a:prstGeom prst="rect">
            <a:avLst/>
          </a:prstGeom>
          <a:solidFill>
            <a:srgbClr val="0C0D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5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p>
        </p:txBody>
      </p:sp>
      <p:sp>
        <p:nvSpPr>
          <p:cNvPr id="29" name="Rectangle 28">
            <a:extLst>
              <a:ext uri="{FF2B5EF4-FFF2-40B4-BE49-F238E27FC236}">
                <a16:creationId xmlns:a16="http://schemas.microsoft.com/office/drawing/2014/main" id="{27D286A7-C544-435B-8936-BFA035CE71F3}"/>
              </a:ext>
            </a:extLst>
          </p:cNvPr>
          <p:cNvSpPr/>
          <p:nvPr/>
        </p:nvSpPr>
        <p:spPr>
          <a:xfrm>
            <a:off x="5673970" y="4807757"/>
            <a:ext cx="3435380" cy="608298"/>
          </a:xfrm>
          <a:prstGeom prst="rect">
            <a:avLst/>
          </a:prstGeom>
          <a:solidFill>
            <a:srgbClr val="0C0D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5000"/>
              </a:lnSpc>
              <a:spcBef>
                <a:spcPts val="0"/>
              </a:spcBef>
              <a:spcAft>
                <a:spcPts val="0"/>
              </a:spcAft>
              <a:buClrTx/>
              <a:buSzTx/>
              <a:buFontTx/>
              <a:buNone/>
              <a:tabLst/>
              <a:defRPr/>
            </a:pPr>
            <a:endParaRPr kumimoji="0" lang="en-US" sz="24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30" name="Rectangle 29">
            <a:extLst>
              <a:ext uri="{FF2B5EF4-FFF2-40B4-BE49-F238E27FC236}">
                <a16:creationId xmlns:a16="http://schemas.microsoft.com/office/drawing/2014/main" id="{3D2F75EC-BDC7-4CAD-A2A9-990C47AE2714}"/>
              </a:ext>
            </a:extLst>
          </p:cNvPr>
          <p:cNvSpPr/>
          <p:nvPr/>
        </p:nvSpPr>
        <p:spPr>
          <a:xfrm>
            <a:off x="996519" y="5761368"/>
            <a:ext cx="3435380" cy="608298"/>
          </a:xfrm>
          <a:prstGeom prst="rect">
            <a:avLst/>
          </a:prstGeom>
          <a:solidFill>
            <a:srgbClr val="0C0D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5000"/>
              </a:lnSpc>
              <a:spcBef>
                <a:spcPts val="0"/>
              </a:spcBef>
              <a:spcAft>
                <a:spcPts val="0"/>
              </a:spcAft>
              <a:buClrTx/>
              <a:buSzTx/>
              <a:buFontTx/>
              <a:buNone/>
              <a:tabLst/>
              <a:defRPr/>
            </a:pPr>
            <a:endParaRPr kumimoji="0" lang="en-US" sz="24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31" name="Rectangle 30">
            <a:extLst>
              <a:ext uri="{FF2B5EF4-FFF2-40B4-BE49-F238E27FC236}">
                <a16:creationId xmlns:a16="http://schemas.microsoft.com/office/drawing/2014/main" id="{B23EC2F4-EBBA-42F3-9CEB-93CB1CAB88AD}"/>
              </a:ext>
            </a:extLst>
          </p:cNvPr>
          <p:cNvSpPr/>
          <p:nvPr/>
        </p:nvSpPr>
        <p:spPr>
          <a:xfrm>
            <a:off x="5673969" y="5719164"/>
            <a:ext cx="3435380" cy="608298"/>
          </a:xfrm>
          <a:prstGeom prst="rect">
            <a:avLst/>
          </a:prstGeom>
          <a:solidFill>
            <a:srgbClr val="0C0D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5000"/>
              </a:lnSpc>
              <a:spcBef>
                <a:spcPts val="0"/>
              </a:spcBef>
              <a:spcAft>
                <a:spcPts val="0"/>
              </a:spcAft>
              <a:buClrTx/>
              <a:buSzTx/>
              <a:buFontTx/>
              <a:buNone/>
              <a:tabLst/>
              <a:defRPr/>
            </a:pPr>
            <a:endParaRPr kumimoji="0" lang="en-US" sz="24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pic>
        <p:nvPicPr>
          <p:cNvPr id="6" name="Picture 5">
            <a:extLst>
              <a:ext uri="{FF2B5EF4-FFF2-40B4-BE49-F238E27FC236}">
                <a16:creationId xmlns:a16="http://schemas.microsoft.com/office/drawing/2014/main" id="{C2034A75-1033-4255-8E53-5C11E2ADC018}"/>
              </a:ext>
            </a:extLst>
          </p:cNvPr>
          <p:cNvPicPr>
            <a:picLocks noChangeAspect="1"/>
          </p:cNvPicPr>
          <p:nvPr/>
        </p:nvPicPr>
        <p:blipFill>
          <a:blip r:embed="rId9"/>
          <a:stretch>
            <a:fillRect/>
          </a:stretch>
        </p:blipFill>
        <p:spPr>
          <a:xfrm>
            <a:off x="3392483" y="484737"/>
            <a:ext cx="2892462" cy="2273609"/>
          </a:xfrm>
          <a:prstGeom prst="rect">
            <a:avLst/>
          </a:prstGeom>
        </p:spPr>
      </p:pic>
      <p:pic>
        <p:nvPicPr>
          <p:cNvPr id="16" name="Picture 15">
            <a:extLst>
              <a:ext uri="{FF2B5EF4-FFF2-40B4-BE49-F238E27FC236}">
                <a16:creationId xmlns:a16="http://schemas.microsoft.com/office/drawing/2014/main" id="{1622C233-CCB8-416C-A4D2-B6F6107C7B19}"/>
              </a:ext>
            </a:extLst>
          </p:cNvPr>
          <p:cNvPicPr>
            <a:picLocks noChangeAspect="1"/>
          </p:cNvPicPr>
          <p:nvPr/>
        </p:nvPicPr>
        <p:blipFill rotWithShape="1">
          <a:blip r:embed="rId10"/>
          <a:srcRect t="21863"/>
          <a:stretch/>
        </p:blipFill>
        <p:spPr>
          <a:xfrm>
            <a:off x="10030011" y="3014656"/>
            <a:ext cx="1825902" cy="1497168"/>
          </a:xfrm>
          <a:prstGeom prst="rect">
            <a:avLst/>
          </a:prstGeom>
        </p:spPr>
      </p:pic>
      <p:sp>
        <p:nvSpPr>
          <p:cNvPr id="4" name="Rectangle 3">
            <a:hlinkClick r:id="rId11" action="ppaction://hlinksldjump"/>
            <a:extLst>
              <a:ext uri="{FF2B5EF4-FFF2-40B4-BE49-F238E27FC236}">
                <a16:creationId xmlns:a16="http://schemas.microsoft.com/office/drawing/2014/main" id="{9E91B55A-8317-485F-B493-B852C56DD2BF}"/>
              </a:ext>
            </a:extLst>
          </p:cNvPr>
          <p:cNvSpPr/>
          <p:nvPr/>
        </p:nvSpPr>
        <p:spPr>
          <a:xfrm>
            <a:off x="10290384" y="4148131"/>
            <a:ext cx="1301541" cy="276225"/>
          </a:xfrm>
          <a:prstGeom prst="rect">
            <a:avLst/>
          </a:prstGeom>
          <a:solidFill>
            <a:srgbClr val="1514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AED3B"/>
                </a:solidFill>
                <a:effectLst/>
                <a:uLnTx/>
                <a:uFillTx/>
                <a:latin typeface="Verdana" panose="020B0604030504040204" pitchFamily="34" charset="0"/>
                <a:ea typeface="Verdana" panose="020B0604030504040204" pitchFamily="34" charset="0"/>
                <a:cs typeface="Tahoma" panose="020B0604030504040204" pitchFamily="34" charset="0"/>
              </a:rPr>
              <a:t>Câu 1</a:t>
            </a:r>
          </a:p>
        </p:txBody>
      </p:sp>
      <p:sp>
        <p:nvSpPr>
          <p:cNvPr id="18" name="Rectangle 17">
            <a:hlinkClick r:id="rId12" action="ppaction://hlinksldjump"/>
            <a:extLst>
              <a:ext uri="{FF2B5EF4-FFF2-40B4-BE49-F238E27FC236}">
                <a16:creationId xmlns:a16="http://schemas.microsoft.com/office/drawing/2014/main" id="{8B69B7A7-2DCD-4FA1-9EE4-CDAE036C1551}"/>
              </a:ext>
            </a:extLst>
          </p:cNvPr>
          <p:cNvSpPr/>
          <p:nvPr/>
        </p:nvSpPr>
        <p:spPr>
          <a:xfrm>
            <a:off x="10290384" y="3784437"/>
            <a:ext cx="1301541" cy="276225"/>
          </a:xfrm>
          <a:prstGeom prst="rect">
            <a:avLst/>
          </a:prstGeom>
          <a:solidFill>
            <a:srgbClr val="1514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Verdana" panose="020B0604030504040204" pitchFamily="34" charset="0"/>
                <a:ea typeface="Verdana" panose="020B0604030504040204" pitchFamily="34" charset="0"/>
                <a:cs typeface="Tahoma" panose="020B0604030504040204" pitchFamily="34" charset="0"/>
              </a:rPr>
              <a:t>Câu 2</a:t>
            </a:r>
          </a:p>
        </p:txBody>
      </p:sp>
      <p:sp>
        <p:nvSpPr>
          <p:cNvPr id="19" name="Rectangle 18">
            <a:hlinkClick r:id="rId11" action="ppaction://hlinksldjump"/>
            <a:extLst>
              <a:ext uri="{FF2B5EF4-FFF2-40B4-BE49-F238E27FC236}">
                <a16:creationId xmlns:a16="http://schemas.microsoft.com/office/drawing/2014/main" id="{7CF36AC4-609B-4F2B-AC90-ABD9778C61F2}"/>
              </a:ext>
            </a:extLst>
          </p:cNvPr>
          <p:cNvSpPr/>
          <p:nvPr/>
        </p:nvSpPr>
        <p:spPr>
          <a:xfrm>
            <a:off x="10290384" y="3430269"/>
            <a:ext cx="1301541" cy="276225"/>
          </a:xfrm>
          <a:prstGeom prst="rect">
            <a:avLst/>
          </a:prstGeom>
          <a:solidFill>
            <a:srgbClr val="1514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Verdana" panose="020B0604030504040204" pitchFamily="34" charset="0"/>
                <a:ea typeface="Verdana" panose="020B0604030504040204" pitchFamily="34" charset="0"/>
                <a:cs typeface="Tahoma" panose="020B0604030504040204" pitchFamily="34" charset="0"/>
              </a:rPr>
              <a:t>Câu 3</a:t>
            </a:r>
          </a:p>
        </p:txBody>
      </p:sp>
      <p:sp>
        <p:nvSpPr>
          <p:cNvPr id="20" name="Rectangle 19">
            <a:hlinkClick r:id="rId13" action="ppaction://hlinksldjump"/>
            <a:extLst>
              <a:ext uri="{FF2B5EF4-FFF2-40B4-BE49-F238E27FC236}">
                <a16:creationId xmlns:a16="http://schemas.microsoft.com/office/drawing/2014/main" id="{1D07E247-F2BE-4AC6-96CA-0A467E9B3763}"/>
              </a:ext>
            </a:extLst>
          </p:cNvPr>
          <p:cNvSpPr/>
          <p:nvPr/>
        </p:nvSpPr>
        <p:spPr>
          <a:xfrm>
            <a:off x="10290384" y="3066575"/>
            <a:ext cx="1301541" cy="276225"/>
          </a:xfrm>
          <a:prstGeom prst="rect">
            <a:avLst/>
          </a:prstGeom>
          <a:solidFill>
            <a:srgbClr val="1514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Verdana" panose="020B0604030504040204" pitchFamily="34" charset="0"/>
                <a:ea typeface="Verdana" panose="020B0604030504040204" pitchFamily="34" charset="0"/>
                <a:cs typeface="Tahoma" panose="020B0604030504040204" pitchFamily="34" charset="0"/>
              </a:rPr>
              <a:t>Câu 4</a:t>
            </a:r>
          </a:p>
        </p:txBody>
      </p:sp>
      <p:pic>
        <p:nvPicPr>
          <p:cNvPr id="5" name="15s">
            <a:hlinkClick r:id="" action="ppaction://media"/>
            <a:extLst>
              <a:ext uri="{FF2B5EF4-FFF2-40B4-BE49-F238E27FC236}">
                <a16:creationId xmlns:a16="http://schemas.microsoft.com/office/drawing/2014/main" id="{99DEE66F-3784-4741-8AFE-FEB5C314576B}"/>
              </a:ext>
            </a:extLst>
          </p:cNvPr>
          <p:cNvPicPr>
            <a:picLocks noChangeAspect="1"/>
          </p:cNvPicPr>
          <p:nvPr>
            <a:videoFile r:link="rId1"/>
            <p:extLst>
              <p:ext uri="{DAA4B4D4-6D71-4841-9C94-3DE7FCFB9230}">
                <p14:media xmlns:p14="http://schemas.microsoft.com/office/powerpoint/2010/main" r:embed="rId2">
                  <p14:trim st="4296" end="14398"/>
                </p14:media>
              </p:ext>
            </p:extLst>
          </p:nvPr>
        </p:nvPicPr>
        <p:blipFill>
          <a:blip r:embed="rId14"/>
          <a:stretch>
            <a:fillRect/>
          </a:stretch>
        </p:blipFill>
        <p:spPr>
          <a:xfrm>
            <a:off x="10405479" y="4599293"/>
            <a:ext cx="1113729" cy="714666"/>
          </a:xfrm>
          <a:prstGeom prst="snip2DiagRect">
            <a:avLst>
              <a:gd name="adj1" fmla="val 0"/>
              <a:gd name="adj2" fmla="val 6620"/>
            </a:avLst>
          </a:prstGeom>
          <a:ln w="31750" cap="flat">
            <a:gradFill>
              <a:gsLst>
                <a:gs pos="0">
                  <a:srgbClr val="7F7F7F"/>
                </a:gs>
                <a:gs pos="100000">
                  <a:srgbClr val="F2F2F2"/>
                </a:gs>
              </a:gsLst>
              <a:lin ang="2700000" scaled="1"/>
            </a:gradFill>
          </a:ln>
          <a:effectLst>
            <a:glow rad="101600">
              <a:srgbClr val="969696">
                <a:alpha val="40000"/>
              </a:srgbClr>
            </a:glow>
          </a:effectLst>
          <a:scene3d>
            <a:camera prst="orthographicFront"/>
            <a:lightRig rig="twoPt" dir="t"/>
          </a:scene3d>
          <a:sp3d contourW="25400">
            <a:contourClr>
              <a:srgbClr val="262626"/>
            </a:contourClr>
          </a:sp3d>
        </p:spPr>
      </p:pic>
      <p:pic>
        <p:nvPicPr>
          <p:cNvPr id="8" name="Picture 7" descr="A group of stuffed animals&#10;&#10;Description automatically generated with low confidence">
            <a:extLst>
              <a:ext uri="{FF2B5EF4-FFF2-40B4-BE49-F238E27FC236}">
                <a16:creationId xmlns:a16="http://schemas.microsoft.com/office/drawing/2014/main" id="{0B3F91F6-7279-41DA-89E7-24F3DD7F567E}"/>
              </a:ext>
            </a:extLst>
          </p:cNvPr>
          <p:cNvPicPr>
            <a:picLocks noChangeAspect="1"/>
          </p:cNvPicPr>
          <p:nvPr/>
        </p:nvPicPr>
        <p:blipFill>
          <a:blip r:embed="rId15"/>
          <a:stretch>
            <a:fillRect/>
          </a:stretch>
        </p:blipFill>
        <p:spPr>
          <a:xfrm>
            <a:off x="3382958" y="240759"/>
            <a:ext cx="2713042" cy="2656521"/>
          </a:xfrm>
          <a:prstGeom prst="rect">
            <a:avLst/>
          </a:prstGeom>
        </p:spPr>
      </p:pic>
      <p:sp>
        <p:nvSpPr>
          <p:cNvPr id="32" name="TextBox 31">
            <a:extLst>
              <a:ext uri="{FF2B5EF4-FFF2-40B4-BE49-F238E27FC236}">
                <a16:creationId xmlns:a16="http://schemas.microsoft.com/office/drawing/2014/main" id="{A7EC84C1-19A6-464C-B95A-E934283D63E7}"/>
              </a:ext>
            </a:extLst>
          </p:cNvPr>
          <p:cNvSpPr txBox="1"/>
          <p:nvPr/>
        </p:nvSpPr>
        <p:spPr>
          <a:xfrm>
            <a:off x="139663" y="-243784"/>
            <a:ext cx="9298628" cy="3046988"/>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Cho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bài</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toán</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sau</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Mai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va</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Lan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mỗi</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người</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mua</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cho</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tô</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mình</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một</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sô</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hộp</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bút</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chì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màu</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Mai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mua</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28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bút</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Lan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mua</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36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bút</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Sô</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bút</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trong</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các</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hộp</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bút</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đều</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bằng</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nhau</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va</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sô</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bút</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trong</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mỗi</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hộp</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lớn</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hơn</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2.</a:t>
            </a:r>
            <a:endParaRPr kumimoji="0" lang="en-US" sz="3200" b="0" i="1"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endParaRPr>
          </a:p>
        </p:txBody>
      </p:sp>
      <p:graphicFrame>
        <p:nvGraphicFramePr>
          <p:cNvPr id="33" name="Object 32">
            <a:extLst>
              <a:ext uri="{FF2B5EF4-FFF2-40B4-BE49-F238E27FC236}">
                <a16:creationId xmlns:a16="http://schemas.microsoft.com/office/drawing/2014/main" id="{69FAC203-3F29-4391-860E-BEC9419E6FFA}"/>
              </a:ext>
            </a:extLst>
          </p:cNvPr>
          <p:cNvGraphicFramePr>
            <a:graphicFrameLocks noChangeAspect="1"/>
          </p:cNvGraphicFramePr>
          <p:nvPr/>
        </p:nvGraphicFramePr>
        <p:xfrm>
          <a:off x="1170970" y="4875815"/>
          <a:ext cx="1135062" cy="709613"/>
        </p:xfrm>
        <a:graphic>
          <a:graphicData uri="http://schemas.openxmlformats.org/presentationml/2006/ole">
            <mc:AlternateContent xmlns:mc="http://schemas.openxmlformats.org/markup-compatibility/2006">
              <mc:Choice xmlns:v="urn:schemas-microsoft-com:vml" Requires="v">
                <p:oleObj name="Equation" r:id="rId16" imgW="393480" imgH="215640" progId="Equation.DSMT4">
                  <p:embed/>
                </p:oleObj>
              </mc:Choice>
              <mc:Fallback>
                <p:oleObj name="Equation" r:id="rId16" imgW="393480" imgH="215640" progId="Equation.DSMT4">
                  <p:embed/>
                  <p:pic>
                    <p:nvPicPr>
                      <p:cNvPr id="33" name="Object 32">
                        <a:extLst>
                          <a:ext uri="{FF2B5EF4-FFF2-40B4-BE49-F238E27FC236}">
                            <a16:creationId xmlns:a16="http://schemas.microsoft.com/office/drawing/2014/main" id="{69FAC203-3F29-4391-860E-BEC9419E6FFA}"/>
                          </a:ext>
                        </a:extLst>
                      </p:cNvPr>
                      <p:cNvPicPr/>
                      <p:nvPr/>
                    </p:nvPicPr>
                    <p:blipFill>
                      <a:blip r:embed="rId17"/>
                      <a:stretch>
                        <a:fillRect/>
                      </a:stretch>
                    </p:blipFill>
                    <p:spPr>
                      <a:xfrm>
                        <a:off x="1170970" y="4875815"/>
                        <a:ext cx="1135062" cy="709613"/>
                      </a:xfrm>
                      <a:prstGeom prst="rect">
                        <a:avLst/>
                      </a:prstGeom>
                    </p:spPr>
                  </p:pic>
                </p:oleObj>
              </mc:Fallback>
            </mc:AlternateContent>
          </a:graphicData>
        </a:graphic>
      </p:graphicFrame>
      <p:graphicFrame>
        <p:nvGraphicFramePr>
          <p:cNvPr id="34" name="Object 33">
            <a:extLst>
              <a:ext uri="{FF2B5EF4-FFF2-40B4-BE49-F238E27FC236}">
                <a16:creationId xmlns:a16="http://schemas.microsoft.com/office/drawing/2014/main" id="{9DBD46C6-5F62-4DC9-AA76-FA6F50145B75}"/>
              </a:ext>
            </a:extLst>
          </p:cNvPr>
          <p:cNvGraphicFramePr>
            <a:graphicFrameLocks noChangeAspect="1"/>
          </p:cNvGraphicFramePr>
          <p:nvPr/>
        </p:nvGraphicFramePr>
        <p:xfrm>
          <a:off x="5674644" y="4881073"/>
          <a:ext cx="1135062" cy="709613"/>
        </p:xfrm>
        <a:graphic>
          <a:graphicData uri="http://schemas.openxmlformats.org/presentationml/2006/ole">
            <mc:AlternateContent xmlns:mc="http://schemas.openxmlformats.org/markup-compatibility/2006">
              <mc:Choice xmlns:v="urn:schemas-microsoft-com:vml" Requires="v">
                <p:oleObj name="Equation" r:id="rId18" imgW="393480" imgH="215640" progId="Equation.DSMT4">
                  <p:embed/>
                </p:oleObj>
              </mc:Choice>
              <mc:Fallback>
                <p:oleObj name="Equation" r:id="rId18" imgW="393480" imgH="215640" progId="Equation.DSMT4">
                  <p:embed/>
                  <p:pic>
                    <p:nvPicPr>
                      <p:cNvPr id="34" name="Object 33">
                        <a:extLst>
                          <a:ext uri="{FF2B5EF4-FFF2-40B4-BE49-F238E27FC236}">
                            <a16:creationId xmlns:a16="http://schemas.microsoft.com/office/drawing/2014/main" id="{9DBD46C6-5F62-4DC9-AA76-FA6F50145B75}"/>
                          </a:ext>
                        </a:extLst>
                      </p:cNvPr>
                      <p:cNvPicPr/>
                      <p:nvPr/>
                    </p:nvPicPr>
                    <p:blipFill>
                      <a:blip r:embed="rId19"/>
                      <a:stretch>
                        <a:fillRect/>
                      </a:stretch>
                    </p:blipFill>
                    <p:spPr>
                      <a:xfrm>
                        <a:off x="5674644" y="4881073"/>
                        <a:ext cx="1135062" cy="709613"/>
                      </a:xfrm>
                      <a:prstGeom prst="rect">
                        <a:avLst/>
                      </a:prstGeom>
                    </p:spPr>
                  </p:pic>
                </p:oleObj>
              </mc:Fallback>
            </mc:AlternateContent>
          </a:graphicData>
        </a:graphic>
      </p:graphicFrame>
      <p:graphicFrame>
        <p:nvGraphicFramePr>
          <p:cNvPr id="35" name="Object 34">
            <a:extLst>
              <a:ext uri="{FF2B5EF4-FFF2-40B4-BE49-F238E27FC236}">
                <a16:creationId xmlns:a16="http://schemas.microsoft.com/office/drawing/2014/main" id="{ECD13FB4-BF2F-45A7-B5C2-8CBD24459BE0}"/>
              </a:ext>
            </a:extLst>
          </p:cNvPr>
          <p:cNvGraphicFramePr>
            <a:graphicFrameLocks noChangeAspect="1"/>
          </p:cNvGraphicFramePr>
          <p:nvPr>
            <p:extLst>
              <p:ext uri="{D42A27DB-BD31-4B8C-83A1-F6EECF244321}">
                <p14:modId xmlns:p14="http://schemas.microsoft.com/office/powerpoint/2010/main" val="432473181"/>
              </p:ext>
            </p:extLst>
          </p:nvPr>
        </p:nvGraphicFramePr>
        <p:xfrm>
          <a:off x="1284288" y="5727700"/>
          <a:ext cx="952500" cy="709613"/>
        </p:xfrm>
        <a:graphic>
          <a:graphicData uri="http://schemas.openxmlformats.org/presentationml/2006/ole">
            <mc:AlternateContent xmlns:mc="http://schemas.openxmlformats.org/markup-compatibility/2006">
              <mc:Choice xmlns:v="urn:schemas-microsoft-com:vml" Requires="v">
                <p:oleObj name="Equation" r:id="rId20" imgW="330120" imgH="215640" progId="Equation.DSMT4">
                  <p:embed/>
                </p:oleObj>
              </mc:Choice>
              <mc:Fallback>
                <p:oleObj name="Equation" r:id="rId20" imgW="330120" imgH="215640" progId="Equation.DSMT4">
                  <p:embed/>
                  <p:pic>
                    <p:nvPicPr>
                      <p:cNvPr id="35" name="Object 34">
                        <a:extLst>
                          <a:ext uri="{FF2B5EF4-FFF2-40B4-BE49-F238E27FC236}">
                            <a16:creationId xmlns:a16="http://schemas.microsoft.com/office/drawing/2014/main" id="{ECD13FB4-BF2F-45A7-B5C2-8CBD24459BE0}"/>
                          </a:ext>
                        </a:extLst>
                      </p:cNvPr>
                      <p:cNvPicPr/>
                      <p:nvPr/>
                    </p:nvPicPr>
                    <p:blipFill>
                      <a:blip r:embed="rId21"/>
                      <a:stretch>
                        <a:fillRect/>
                      </a:stretch>
                    </p:blipFill>
                    <p:spPr>
                      <a:xfrm>
                        <a:off x="1284288" y="5727700"/>
                        <a:ext cx="952500" cy="709613"/>
                      </a:xfrm>
                      <a:prstGeom prst="rect">
                        <a:avLst/>
                      </a:prstGeom>
                    </p:spPr>
                  </p:pic>
                </p:oleObj>
              </mc:Fallback>
            </mc:AlternateContent>
          </a:graphicData>
        </a:graphic>
      </p:graphicFrame>
      <p:graphicFrame>
        <p:nvGraphicFramePr>
          <p:cNvPr id="36" name="Object 35">
            <a:extLst>
              <a:ext uri="{FF2B5EF4-FFF2-40B4-BE49-F238E27FC236}">
                <a16:creationId xmlns:a16="http://schemas.microsoft.com/office/drawing/2014/main" id="{643F081F-B9DC-4FDE-99B5-958279FFAAC1}"/>
              </a:ext>
            </a:extLst>
          </p:cNvPr>
          <p:cNvGraphicFramePr>
            <a:graphicFrameLocks noChangeAspect="1"/>
          </p:cNvGraphicFramePr>
          <p:nvPr>
            <p:extLst>
              <p:ext uri="{D42A27DB-BD31-4B8C-83A1-F6EECF244321}">
                <p14:modId xmlns:p14="http://schemas.microsoft.com/office/powerpoint/2010/main" val="2830158053"/>
              </p:ext>
            </p:extLst>
          </p:nvPr>
        </p:nvGraphicFramePr>
        <p:xfrm>
          <a:off x="5681663" y="5732463"/>
          <a:ext cx="1098550" cy="668337"/>
        </p:xfrm>
        <a:graphic>
          <a:graphicData uri="http://schemas.openxmlformats.org/presentationml/2006/ole">
            <mc:AlternateContent xmlns:mc="http://schemas.openxmlformats.org/markup-compatibility/2006">
              <mc:Choice xmlns:v="urn:schemas-microsoft-com:vml" Requires="v">
                <p:oleObj name="Equation" r:id="rId22" imgW="380880" imgH="203040" progId="Equation.DSMT4">
                  <p:embed/>
                </p:oleObj>
              </mc:Choice>
              <mc:Fallback>
                <p:oleObj name="Equation" r:id="rId22" imgW="380880" imgH="203040" progId="Equation.DSMT4">
                  <p:embed/>
                  <p:pic>
                    <p:nvPicPr>
                      <p:cNvPr id="36" name="Object 35">
                        <a:extLst>
                          <a:ext uri="{FF2B5EF4-FFF2-40B4-BE49-F238E27FC236}">
                            <a16:creationId xmlns:a16="http://schemas.microsoft.com/office/drawing/2014/main" id="{643F081F-B9DC-4FDE-99B5-958279FFAAC1}"/>
                          </a:ext>
                        </a:extLst>
                      </p:cNvPr>
                      <p:cNvPicPr/>
                      <p:nvPr/>
                    </p:nvPicPr>
                    <p:blipFill>
                      <a:blip r:embed="rId23"/>
                      <a:stretch>
                        <a:fillRect/>
                      </a:stretch>
                    </p:blipFill>
                    <p:spPr>
                      <a:xfrm>
                        <a:off x="5681663" y="5732463"/>
                        <a:ext cx="1098550" cy="668337"/>
                      </a:xfrm>
                      <a:prstGeom prst="rect">
                        <a:avLst/>
                      </a:prstGeom>
                    </p:spPr>
                  </p:pic>
                </p:oleObj>
              </mc:Fallback>
            </mc:AlternateContent>
          </a:graphicData>
        </a:graphic>
      </p:graphicFrame>
    </p:spTree>
    <p:extLst>
      <p:ext uri="{BB962C8B-B14F-4D97-AF65-F5344CB8AC3E}">
        <p14:creationId xmlns:p14="http://schemas.microsoft.com/office/powerpoint/2010/main" val="24227013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10" presetClass="entr" presetSubtype="0" repeatCount="5000" fill="remove"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nextCondLst>
                <p:cond evt="onClick" delay="0">
                  <p:tgtEl>
                    <p:spTgt spid="26"/>
                  </p:tgtEl>
                </p:cond>
              </p:nextCondLst>
            </p:seq>
            <p:seq concurrent="1" nextAc="seek">
              <p:cTn id="8" restart="whenNotActive" fill="hold" evtFilter="cancelBubble" nodeType="interactiveSeq">
                <p:stCondLst>
                  <p:cond evt="onClick" delay="0">
                    <p:tgtEl>
                      <p:spTgt spid="29"/>
                    </p:tgtEl>
                  </p:cond>
                </p:stCondLst>
                <p:endSync evt="end" delay="0">
                  <p:rtn val="all"/>
                </p:endSync>
                <p:childTnLst>
                  <p:par>
                    <p:cTn id="9" fill="hold">
                      <p:stCondLst>
                        <p:cond delay="0"/>
                      </p:stCondLst>
                      <p:childTnLst>
                        <p:par>
                          <p:cTn id="10" fill="hold">
                            <p:stCondLst>
                              <p:cond delay="0"/>
                            </p:stCondLst>
                            <p:childTnLst>
                              <p:par>
                                <p:cTn id="11" presetID="10" presetClass="entr" presetSubtype="0" repeatCount="5000" fill="remove"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nextCondLst>
                <p:cond evt="onClick" delay="0">
                  <p:tgtEl>
                    <p:spTgt spid="29"/>
                  </p:tgtEl>
                </p:cond>
              </p:nextCondLst>
            </p:seq>
            <p:seq concurrent="1" nextAc="seek">
              <p:cTn id="14" restart="whenNotActive" fill="hold" evtFilter="cancelBubble" nodeType="interactiveSeq">
                <p:stCondLst>
                  <p:cond evt="onClick" delay="0">
                    <p:tgtEl>
                      <p:spTgt spid="31"/>
                    </p:tgtEl>
                  </p:cond>
                </p:stCondLst>
                <p:endSync evt="end" delay="0">
                  <p:rtn val="all"/>
                </p:endSync>
                <p:childTnLst>
                  <p:par>
                    <p:cTn id="15" fill="hold">
                      <p:stCondLst>
                        <p:cond delay="0"/>
                      </p:stCondLst>
                      <p:childTnLst>
                        <p:par>
                          <p:cTn id="16" fill="hold">
                            <p:stCondLst>
                              <p:cond delay="0"/>
                            </p:stCondLst>
                            <p:childTnLst>
                              <p:par>
                                <p:cTn id="17" presetID="10" presetClass="entr" presetSubtype="0" repeatCount="5000" fill="remove"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nextCondLst>
                <p:cond evt="onClick" delay="0">
                  <p:tgtEl>
                    <p:spTgt spid="31"/>
                  </p:tgtEl>
                </p:cond>
              </p:nextCondLst>
            </p:seq>
            <p:seq concurrent="1" nextAc="seek">
              <p:cTn id="20" restart="whenNotActive" fill="hold" evtFilter="cancelBubble" nodeType="interactiveSeq">
                <p:stCondLst>
                  <p:cond evt="onClick" delay="0">
                    <p:tgtEl>
                      <p:spTgt spid="5"/>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5"/>
                                        </p:tgtEl>
                                      </p:cBhvr>
                                    </p:cmd>
                                  </p:childTnLst>
                                </p:cTn>
                              </p:par>
                            </p:childTnLst>
                          </p:cTn>
                        </p:par>
                      </p:childTnLst>
                    </p:cTn>
                  </p:par>
                </p:childTnLst>
              </p:cTn>
              <p:nextCondLst>
                <p:cond evt="onClick" delay="0">
                  <p:tgtEl>
                    <p:spTgt spid="5"/>
                  </p:tgtEl>
                </p:cond>
              </p:nextCondLst>
            </p:seq>
            <p:video>
              <p:cMediaNode vol="80000">
                <p:cTn id="25" fill="hold" display="0">
                  <p:stCondLst>
                    <p:cond delay="indefinite"/>
                  </p:stCondLst>
                </p:cTn>
                <p:tgtEl>
                  <p:spTgt spid="5"/>
                </p:tgtEl>
              </p:cMediaNode>
            </p:video>
            <p:seq concurrent="1" nextAc="seek">
              <p:cTn id="26" restart="whenNotActive" fill="hold" evtFilter="cancelBubble" nodeType="interactiveSeq">
                <p:stCondLst>
                  <p:cond evt="onClick" delay="0">
                    <p:tgtEl>
                      <p:spTgt spid="30"/>
                    </p:tgtEl>
                  </p:cond>
                </p:stCondLst>
                <p:endSync evt="end" delay="0">
                  <p:rtn val="all"/>
                </p:endSync>
                <p:childTnLst>
                  <p:par>
                    <p:cTn id="27" fill="hold">
                      <p:stCondLst>
                        <p:cond delay="0"/>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childTnLst>
              </p:cTn>
              <p:nextCondLst>
                <p:cond evt="onClick" delay="0">
                  <p:tgtEl>
                    <p:spTgt spid="30"/>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5D60562-028E-4B92-BB2B-E55173015A53}"/>
              </a:ext>
            </a:extLst>
          </p:cNvPr>
          <p:cNvSpPr/>
          <p:nvPr/>
        </p:nvSpPr>
        <p:spPr>
          <a:xfrm>
            <a:off x="112542" y="99607"/>
            <a:ext cx="11943219" cy="6658786"/>
          </a:xfrm>
          <a:custGeom>
            <a:avLst/>
            <a:gdLst>
              <a:gd name="connsiteX0" fmla="*/ 0 w 11943219"/>
              <a:gd name="connsiteY0" fmla="*/ 0 h 6658786"/>
              <a:gd name="connsiteX1" fmla="*/ 11943219 w 11943219"/>
              <a:gd name="connsiteY1" fmla="*/ 0 h 6658786"/>
              <a:gd name="connsiteX2" fmla="*/ 11943219 w 11943219"/>
              <a:gd name="connsiteY2" fmla="*/ 6658786 h 6658786"/>
              <a:gd name="connsiteX3" fmla="*/ 0 w 11943219"/>
              <a:gd name="connsiteY3" fmla="*/ 6658786 h 6658786"/>
              <a:gd name="connsiteX4" fmla="*/ 0 w 11943219"/>
              <a:gd name="connsiteY4" fmla="*/ 0 h 6658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43219" h="6658786" extrusionOk="0">
                <a:moveTo>
                  <a:pt x="0" y="0"/>
                </a:moveTo>
                <a:cubicBezTo>
                  <a:pt x="4310450" y="118645"/>
                  <a:pt x="8658619" y="116012"/>
                  <a:pt x="11943219" y="0"/>
                </a:cubicBezTo>
                <a:cubicBezTo>
                  <a:pt x="11810337" y="1360470"/>
                  <a:pt x="12028170" y="5310941"/>
                  <a:pt x="11943219" y="6658786"/>
                </a:cubicBezTo>
                <a:cubicBezTo>
                  <a:pt x="10454998" y="6793386"/>
                  <a:pt x="2886094" y="6501590"/>
                  <a:pt x="0" y="6658786"/>
                </a:cubicBezTo>
                <a:cubicBezTo>
                  <a:pt x="-20187" y="5944707"/>
                  <a:pt x="-152480" y="740150"/>
                  <a:pt x="0" y="0"/>
                </a:cubicBezTo>
                <a:close/>
              </a:path>
            </a:pathLst>
          </a:custGeom>
          <a:noFill/>
          <a:ln w="69850">
            <a:solidFill>
              <a:srgbClr val="1F4E79"/>
            </a:solidFill>
            <a:extLst>
              <a:ext uri="{C807C97D-BFC1-408E-A445-0C87EB9F89A2}">
                <ask:lineSketchStyleProps xmlns:ask="http://schemas.microsoft.com/office/drawing/2018/sketchyshape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4">
            <a:extLst>
              <a:ext uri="{FF2B5EF4-FFF2-40B4-BE49-F238E27FC236}">
                <a16:creationId xmlns:a16="http://schemas.microsoft.com/office/drawing/2014/main" id="{58E6D429-DC53-47C4-8036-1E9D12B8E28B}"/>
              </a:ext>
            </a:extLst>
          </p:cNvPr>
          <p:cNvSpPr/>
          <p:nvPr/>
        </p:nvSpPr>
        <p:spPr>
          <a:xfrm>
            <a:off x="6338467" y="99607"/>
            <a:ext cx="5717294" cy="493723"/>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HOẠT ĐỘNG VẬN DỤNG</a:t>
            </a:r>
          </a:p>
        </p:txBody>
      </p:sp>
      <p:pic>
        <p:nvPicPr>
          <p:cNvPr id="2050" name="Picture 2" descr="Icon Sewing Machine Pink Clipart - Full Size Clipart (#2306084) - PinClipart">
            <a:extLst>
              <a:ext uri="{FF2B5EF4-FFF2-40B4-BE49-F238E27FC236}">
                <a16:creationId xmlns:a16="http://schemas.microsoft.com/office/drawing/2014/main" id="{67AEA28B-2EF1-4E84-8AEB-B7A74475CDA2}"/>
              </a:ext>
            </a:extLst>
          </p:cNvPr>
          <p:cNvPicPr>
            <a:picLocks noChangeAspect="1" noChangeArrowheads="1"/>
          </p:cNvPicPr>
          <p:nvPr/>
        </p:nvPicPr>
        <p:blipFill>
          <a:blip r:embed="rId5">
            <a:duotone>
              <a:schemeClr val="accent5">
                <a:shade val="45000"/>
                <a:satMod val="135000"/>
              </a:schemeClr>
              <a:prstClr val="white"/>
            </a:duotone>
            <a:extLst>
              <a:ext uri="{BEBA8EAE-BF5A-486C-A8C5-ECC9F3942E4B}">
                <a14:imgProps xmlns:a14="http://schemas.microsoft.com/office/drawing/2010/main">
                  <a14:imgLayer r:embed="rId6">
                    <a14:imgEffect>
                      <a14:artisticGlowEdges/>
                    </a14:imgEffect>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9917784" y="966824"/>
            <a:ext cx="2004272" cy="1734814"/>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Group 21">
            <a:extLst>
              <a:ext uri="{FF2B5EF4-FFF2-40B4-BE49-F238E27FC236}">
                <a16:creationId xmlns:a16="http://schemas.microsoft.com/office/drawing/2014/main" id="{36893C64-7B6D-4758-A07B-72940896F5F6}"/>
              </a:ext>
            </a:extLst>
          </p:cNvPr>
          <p:cNvGrpSpPr/>
          <p:nvPr/>
        </p:nvGrpSpPr>
        <p:grpSpPr>
          <a:xfrm>
            <a:off x="233949" y="2919126"/>
            <a:ext cx="9635770" cy="3698546"/>
            <a:chOff x="1432860" y="490127"/>
            <a:chExt cx="8884620" cy="3163580"/>
          </a:xfrm>
          <a:blipFill dpi="0" rotWithShape="1">
            <a:blip r:embed="rId7"/>
            <a:srcRect/>
            <a:tile tx="0" ty="-57150" sx="100000" sy="100000" flip="none" algn="tl"/>
          </a:blipFill>
        </p:grpSpPr>
        <p:pic>
          <p:nvPicPr>
            <p:cNvPr id="23" name="Picture 22">
              <a:extLst>
                <a:ext uri="{FF2B5EF4-FFF2-40B4-BE49-F238E27FC236}">
                  <a16:creationId xmlns:a16="http://schemas.microsoft.com/office/drawing/2014/main" id="{674FF967-4AC6-48FA-A4BE-9F59040FE65E}"/>
                </a:ext>
              </a:extLst>
            </p:cNvPr>
            <p:cNvPicPr>
              <a:picLocks noChangeAspect="1"/>
            </p:cNvPicPr>
            <p:nvPr/>
          </p:nvPicPr>
          <p:blipFill rotWithShape="1">
            <a:blip r:embed="rId8">
              <a:alphaModFix/>
            </a:blip>
            <a:srcRect b="72771"/>
            <a:stretch/>
          </p:blipFill>
          <p:spPr>
            <a:xfrm>
              <a:off x="1432861" y="490127"/>
              <a:ext cx="8884619" cy="1524653"/>
            </a:xfrm>
            <a:prstGeom prst="rect">
              <a:avLst/>
            </a:pr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pic>
          <p:nvPicPr>
            <p:cNvPr id="24" name="Picture 23">
              <a:extLst>
                <a:ext uri="{FF2B5EF4-FFF2-40B4-BE49-F238E27FC236}">
                  <a16:creationId xmlns:a16="http://schemas.microsoft.com/office/drawing/2014/main" id="{CEA9A1B4-A0DE-44B4-97C9-C4C580B0141B}"/>
                </a:ext>
              </a:extLst>
            </p:cNvPr>
            <p:cNvPicPr>
              <a:picLocks noChangeAspect="1"/>
            </p:cNvPicPr>
            <p:nvPr/>
          </p:nvPicPr>
          <p:blipFill rotWithShape="1">
            <a:blip r:embed="rId8"/>
            <a:srcRect t="70730"/>
            <a:stretch/>
          </p:blipFill>
          <p:spPr>
            <a:xfrm>
              <a:off x="1432860" y="2014780"/>
              <a:ext cx="8884619" cy="1638927"/>
            </a:xfrm>
            <a:prstGeom prst="rect">
              <a:avLst/>
            </a:pr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grpSp>
      <p:sp>
        <p:nvSpPr>
          <p:cNvPr id="25" name="Rectangle 24">
            <a:extLst>
              <a:ext uri="{FF2B5EF4-FFF2-40B4-BE49-F238E27FC236}">
                <a16:creationId xmlns:a16="http://schemas.microsoft.com/office/drawing/2014/main" id="{0DAEECCB-41B1-4C54-B558-0EF73EDB00C0}"/>
              </a:ext>
            </a:extLst>
          </p:cNvPr>
          <p:cNvSpPr/>
          <p:nvPr/>
        </p:nvSpPr>
        <p:spPr>
          <a:xfrm>
            <a:off x="954317" y="3135218"/>
            <a:ext cx="8187337" cy="1361749"/>
          </a:xfrm>
          <a:prstGeom prst="rect">
            <a:avLst/>
          </a:prstGeom>
          <a:solidFill>
            <a:srgbClr val="0C0D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5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Gọi</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sô</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bút</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trong</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mỗi</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hộp</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là a. </a:t>
            </a:r>
          </a:p>
          <a:p>
            <a:pPr marL="0" marR="0" lvl="0" indent="0" algn="just" defTabSz="914400" rtl="0" eaLnBrk="1" fontAlgn="auto" latinLnBrk="0" hangingPunct="1">
              <a:lnSpc>
                <a:spcPct val="125000"/>
              </a:lnSpc>
              <a:spcBef>
                <a:spcPts val="0"/>
              </a:spcBef>
              <a:spcAft>
                <a:spcPts val="0"/>
              </a:spcAft>
              <a:buClrTx/>
              <a:buSzTx/>
              <a:buFontTx/>
              <a:buNone/>
              <a:tabLst/>
              <a:defRPr/>
            </a:pPr>
            <a:r>
              <a:rPr lang="en-US" sz="2800" b="1" dirty="0">
                <a:solidFill>
                  <a:prstClr val="white"/>
                </a:solidFill>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Tìm</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sô</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a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nói</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trên</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a:t>
            </a:r>
          </a:p>
        </p:txBody>
      </p:sp>
      <p:sp>
        <p:nvSpPr>
          <p:cNvPr id="26" name="Rectangle 25">
            <a:extLst>
              <a:ext uri="{FF2B5EF4-FFF2-40B4-BE49-F238E27FC236}">
                <a16:creationId xmlns:a16="http://schemas.microsoft.com/office/drawing/2014/main" id="{10E2F699-CECF-4651-A7FD-F0FE6468499E}"/>
              </a:ext>
            </a:extLst>
          </p:cNvPr>
          <p:cNvSpPr/>
          <p:nvPr/>
        </p:nvSpPr>
        <p:spPr>
          <a:xfrm>
            <a:off x="1052791" y="4878097"/>
            <a:ext cx="3702089" cy="608298"/>
          </a:xfrm>
          <a:prstGeom prst="rect">
            <a:avLst/>
          </a:prstGeom>
          <a:solidFill>
            <a:srgbClr val="0C0D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5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a = 1</a:t>
            </a:r>
          </a:p>
        </p:txBody>
      </p:sp>
      <p:sp>
        <p:nvSpPr>
          <p:cNvPr id="29" name="Rectangle 28">
            <a:extLst>
              <a:ext uri="{FF2B5EF4-FFF2-40B4-BE49-F238E27FC236}">
                <a16:creationId xmlns:a16="http://schemas.microsoft.com/office/drawing/2014/main" id="{27D286A7-C544-435B-8936-BFA035CE71F3}"/>
              </a:ext>
            </a:extLst>
          </p:cNvPr>
          <p:cNvSpPr/>
          <p:nvPr/>
        </p:nvSpPr>
        <p:spPr>
          <a:xfrm>
            <a:off x="989692" y="5764965"/>
            <a:ext cx="3702089" cy="608298"/>
          </a:xfrm>
          <a:prstGeom prst="rect">
            <a:avLst/>
          </a:prstGeom>
          <a:solidFill>
            <a:srgbClr val="0C0D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5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a = 2</a:t>
            </a:r>
          </a:p>
        </p:txBody>
      </p:sp>
      <p:sp>
        <p:nvSpPr>
          <p:cNvPr id="30" name="Rectangle 29">
            <a:extLst>
              <a:ext uri="{FF2B5EF4-FFF2-40B4-BE49-F238E27FC236}">
                <a16:creationId xmlns:a16="http://schemas.microsoft.com/office/drawing/2014/main" id="{3D2F75EC-BDC7-4CAD-A2A9-990C47AE2714}"/>
              </a:ext>
            </a:extLst>
          </p:cNvPr>
          <p:cNvSpPr/>
          <p:nvPr/>
        </p:nvSpPr>
        <p:spPr>
          <a:xfrm>
            <a:off x="5586077" y="4834935"/>
            <a:ext cx="3702089" cy="608298"/>
          </a:xfrm>
          <a:prstGeom prst="rect">
            <a:avLst/>
          </a:prstGeom>
          <a:solidFill>
            <a:srgbClr val="0C0D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5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a = 4</a:t>
            </a:r>
          </a:p>
        </p:txBody>
      </p:sp>
      <p:sp>
        <p:nvSpPr>
          <p:cNvPr id="31" name="Rectangle 30">
            <a:extLst>
              <a:ext uri="{FF2B5EF4-FFF2-40B4-BE49-F238E27FC236}">
                <a16:creationId xmlns:a16="http://schemas.microsoft.com/office/drawing/2014/main" id="{B23EC2F4-EBBA-42F3-9CEB-93CB1CAB88AD}"/>
              </a:ext>
            </a:extLst>
          </p:cNvPr>
          <p:cNvSpPr/>
          <p:nvPr/>
        </p:nvSpPr>
        <p:spPr>
          <a:xfrm>
            <a:off x="5681941" y="5764965"/>
            <a:ext cx="3702089" cy="608298"/>
          </a:xfrm>
          <a:prstGeom prst="rect">
            <a:avLst/>
          </a:prstGeom>
          <a:solidFill>
            <a:srgbClr val="0C0D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5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a = 3</a:t>
            </a:r>
          </a:p>
        </p:txBody>
      </p:sp>
      <p:pic>
        <p:nvPicPr>
          <p:cNvPr id="6" name="Picture 5">
            <a:extLst>
              <a:ext uri="{FF2B5EF4-FFF2-40B4-BE49-F238E27FC236}">
                <a16:creationId xmlns:a16="http://schemas.microsoft.com/office/drawing/2014/main" id="{C2034A75-1033-4255-8E53-5C11E2ADC018}"/>
              </a:ext>
            </a:extLst>
          </p:cNvPr>
          <p:cNvPicPr>
            <a:picLocks noChangeAspect="1"/>
          </p:cNvPicPr>
          <p:nvPr/>
        </p:nvPicPr>
        <p:blipFill>
          <a:blip r:embed="rId9"/>
          <a:stretch>
            <a:fillRect/>
          </a:stretch>
        </p:blipFill>
        <p:spPr>
          <a:xfrm>
            <a:off x="3392483" y="484737"/>
            <a:ext cx="2892462" cy="2273609"/>
          </a:xfrm>
          <a:prstGeom prst="rect">
            <a:avLst/>
          </a:prstGeom>
        </p:spPr>
      </p:pic>
      <p:pic>
        <p:nvPicPr>
          <p:cNvPr id="5" name="15s">
            <a:hlinkClick r:id="" action="ppaction://media"/>
            <a:extLst>
              <a:ext uri="{FF2B5EF4-FFF2-40B4-BE49-F238E27FC236}">
                <a16:creationId xmlns:a16="http://schemas.microsoft.com/office/drawing/2014/main" id="{99DEE66F-3784-4741-8AFE-FEB5C314576B}"/>
              </a:ext>
            </a:extLst>
          </p:cNvPr>
          <p:cNvPicPr>
            <a:picLocks noChangeAspect="1"/>
          </p:cNvPicPr>
          <p:nvPr>
            <a:videoFile r:link="rId1"/>
            <p:extLst>
              <p:ext uri="{DAA4B4D4-6D71-4841-9C94-3DE7FCFB9230}">
                <p14:media xmlns:p14="http://schemas.microsoft.com/office/powerpoint/2010/main" r:embed="rId2">
                  <p14:trim st="4296" end="14398"/>
                </p14:media>
              </p:ext>
            </p:extLst>
          </p:nvPr>
        </p:nvPicPr>
        <p:blipFill>
          <a:blip r:embed="rId10"/>
          <a:stretch>
            <a:fillRect/>
          </a:stretch>
        </p:blipFill>
        <p:spPr>
          <a:xfrm>
            <a:off x="10025479" y="5067300"/>
            <a:ext cx="1874520" cy="1202856"/>
          </a:xfrm>
          <a:prstGeom prst="snip2DiagRect">
            <a:avLst>
              <a:gd name="adj1" fmla="val 0"/>
              <a:gd name="adj2" fmla="val 6620"/>
            </a:avLst>
          </a:prstGeom>
          <a:ln w="31750" cap="flat">
            <a:gradFill>
              <a:gsLst>
                <a:gs pos="0">
                  <a:srgbClr val="7F7F7F"/>
                </a:gs>
                <a:gs pos="100000">
                  <a:srgbClr val="F2F2F2"/>
                </a:gs>
              </a:gsLst>
              <a:lin ang="2700000" scaled="1"/>
            </a:gradFill>
          </a:ln>
          <a:effectLst>
            <a:glow rad="101600">
              <a:srgbClr val="969696">
                <a:alpha val="40000"/>
              </a:srgbClr>
            </a:glow>
          </a:effectLst>
          <a:scene3d>
            <a:camera prst="orthographicFront"/>
            <a:lightRig rig="twoPt" dir="t"/>
          </a:scene3d>
          <a:sp3d contourW="25400">
            <a:contourClr>
              <a:srgbClr val="262626"/>
            </a:contourClr>
          </a:sp3d>
        </p:spPr>
      </p:pic>
      <p:pic>
        <p:nvPicPr>
          <p:cNvPr id="28" name="Picture 27" descr="A group of stuffed animals&#10;&#10;Description automatically generated with low confidence">
            <a:extLst>
              <a:ext uri="{FF2B5EF4-FFF2-40B4-BE49-F238E27FC236}">
                <a16:creationId xmlns:a16="http://schemas.microsoft.com/office/drawing/2014/main" id="{C0974EC8-EB07-4168-8570-594B38776A63}"/>
              </a:ext>
            </a:extLst>
          </p:cNvPr>
          <p:cNvPicPr>
            <a:picLocks noChangeAspect="1"/>
          </p:cNvPicPr>
          <p:nvPr/>
        </p:nvPicPr>
        <p:blipFill>
          <a:blip r:embed="rId11"/>
          <a:stretch>
            <a:fillRect/>
          </a:stretch>
        </p:blipFill>
        <p:spPr>
          <a:xfrm>
            <a:off x="3382958" y="240759"/>
            <a:ext cx="2713042" cy="2656521"/>
          </a:xfrm>
          <a:prstGeom prst="rect">
            <a:avLst/>
          </a:prstGeom>
        </p:spPr>
      </p:pic>
      <p:pic>
        <p:nvPicPr>
          <p:cNvPr id="32" name="Picture 31">
            <a:extLst>
              <a:ext uri="{FF2B5EF4-FFF2-40B4-BE49-F238E27FC236}">
                <a16:creationId xmlns:a16="http://schemas.microsoft.com/office/drawing/2014/main" id="{A5586BE3-ECEB-47A2-9946-2291AB92985F}"/>
              </a:ext>
            </a:extLst>
          </p:cNvPr>
          <p:cNvPicPr>
            <a:picLocks noChangeAspect="1"/>
          </p:cNvPicPr>
          <p:nvPr/>
        </p:nvPicPr>
        <p:blipFill rotWithShape="1">
          <a:blip r:embed="rId12"/>
          <a:srcRect t="21863"/>
          <a:stretch/>
        </p:blipFill>
        <p:spPr>
          <a:xfrm>
            <a:off x="10030011" y="3014656"/>
            <a:ext cx="1825902" cy="1497168"/>
          </a:xfrm>
          <a:prstGeom prst="rect">
            <a:avLst/>
          </a:prstGeom>
        </p:spPr>
      </p:pic>
      <p:sp>
        <p:nvSpPr>
          <p:cNvPr id="33" name="Rectangle 32">
            <a:hlinkClick r:id="rId13" action="ppaction://hlinksldjump"/>
            <a:extLst>
              <a:ext uri="{FF2B5EF4-FFF2-40B4-BE49-F238E27FC236}">
                <a16:creationId xmlns:a16="http://schemas.microsoft.com/office/drawing/2014/main" id="{620563D4-D516-4DDD-816E-8579047BF6FE}"/>
              </a:ext>
            </a:extLst>
          </p:cNvPr>
          <p:cNvSpPr/>
          <p:nvPr/>
        </p:nvSpPr>
        <p:spPr>
          <a:xfrm>
            <a:off x="10290384" y="4148131"/>
            <a:ext cx="1301541" cy="276225"/>
          </a:xfrm>
          <a:prstGeom prst="rect">
            <a:avLst/>
          </a:prstGeom>
          <a:solidFill>
            <a:srgbClr val="1514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Verdana" panose="020B0604030504040204" pitchFamily="34" charset="0"/>
                <a:ea typeface="Verdana" panose="020B0604030504040204" pitchFamily="34" charset="0"/>
                <a:cs typeface="Tahoma" panose="020B0604030504040204" pitchFamily="34" charset="0"/>
              </a:rPr>
              <a:t>Câu 1</a:t>
            </a:r>
          </a:p>
        </p:txBody>
      </p:sp>
      <p:sp>
        <p:nvSpPr>
          <p:cNvPr id="34" name="Rectangle 33">
            <a:hlinkClick r:id="rId14" action="ppaction://hlinksldjump"/>
            <a:extLst>
              <a:ext uri="{FF2B5EF4-FFF2-40B4-BE49-F238E27FC236}">
                <a16:creationId xmlns:a16="http://schemas.microsoft.com/office/drawing/2014/main" id="{5E516ED1-9CF8-4BF5-8709-69FF9F8E39A3}"/>
              </a:ext>
            </a:extLst>
          </p:cNvPr>
          <p:cNvSpPr/>
          <p:nvPr/>
        </p:nvSpPr>
        <p:spPr>
          <a:xfrm>
            <a:off x="10290384" y="3784437"/>
            <a:ext cx="1301541" cy="276225"/>
          </a:xfrm>
          <a:prstGeom prst="rect">
            <a:avLst/>
          </a:prstGeom>
          <a:solidFill>
            <a:srgbClr val="1514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AED3B"/>
                </a:solidFill>
                <a:effectLst/>
                <a:uLnTx/>
                <a:uFillTx/>
                <a:latin typeface="Verdana" panose="020B0604030504040204" pitchFamily="34" charset="0"/>
                <a:ea typeface="Verdana" panose="020B0604030504040204" pitchFamily="34" charset="0"/>
                <a:cs typeface="Tahoma" panose="020B0604030504040204" pitchFamily="34" charset="0"/>
              </a:rPr>
              <a:t>Câu 2</a:t>
            </a:r>
          </a:p>
        </p:txBody>
      </p:sp>
      <p:sp>
        <p:nvSpPr>
          <p:cNvPr id="35" name="Rectangle 34">
            <a:hlinkClick r:id="rId13" action="ppaction://hlinksldjump"/>
            <a:extLst>
              <a:ext uri="{FF2B5EF4-FFF2-40B4-BE49-F238E27FC236}">
                <a16:creationId xmlns:a16="http://schemas.microsoft.com/office/drawing/2014/main" id="{4122F209-2247-4A4E-B865-14E17194DC77}"/>
              </a:ext>
            </a:extLst>
          </p:cNvPr>
          <p:cNvSpPr/>
          <p:nvPr/>
        </p:nvSpPr>
        <p:spPr>
          <a:xfrm>
            <a:off x="10290384" y="3430269"/>
            <a:ext cx="1301541" cy="276225"/>
          </a:xfrm>
          <a:prstGeom prst="rect">
            <a:avLst/>
          </a:prstGeom>
          <a:solidFill>
            <a:srgbClr val="1514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Verdana" panose="020B0604030504040204" pitchFamily="34" charset="0"/>
                <a:ea typeface="Verdana" panose="020B0604030504040204" pitchFamily="34" charset="0"/>
                <a:cs typeface="Tahoma" panose="020B0604030504040204" pitchFamily="34" charset="0"/>
              </a:rPr>
              <a:t>Câu 3</a:t>
            </a:r>
          </a:p>
        </p:txBody>
      </p:sp>
      <p:sp>
        <p:nvSpPr>
          <p:cNvPr id="36" name="Rectangle 35">
            <a:hlinkClick r:id="rId15" action="ppaction://hlinksldjump"/>
            <a:extLst>
              <a:ext uri="{FF2B5EF4-FFF2-40B4-BE49-F238E27FC236}">
                <a16:creationId xmlns:a16="http://schemas.microsoft.com/office/drawing/2014/main" id="{3F402FE5-C810-4457-A8A6-390E114D837C}"/>
              </a:ext>
            </a:extLst>
          </p:cNvPr>
          <p:cNvSpPr/>
          <p:nvPr/>
        </p:nvSpPr>
        <p:spPr>
          <a:xfrm>
            <a:off x="10290384" y="3066575"/>
            <a:ext cx="1301541" cy="276225"/>
          </a:xfrm>
          <a:prstGeom prst="rect">
            <a:avLst/>
          </a:prstGeom>
          <a:solidFill>
            <a:srgbClr val="1514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Verdana" panose="020B0604030504040204" pitchFamily="34" charset="0"/>
                <a:ea typeface="Verdana" panose="020B0604030504040204" pitchFamily="34" charset="0"/>
                <a:cs typeface="Tahoma" panose="020B0604030504040204" pitchFamily="34" charset="0"/>
              </a:rPr>
              <a:t>Câu 4</a:t>
            </a:r>
          </a:p>
        </p:txBody>
      </p:sp>
      <p:sp>
        <p:nvSpPr>
          <p:cNvPr id="38" name="TextBox 37">
            <a:extLst>
              <a:ext uri="{FF2B5EF4-FFF2-40B4-BE49-F238E27FC236}">
                <a16:creationId xmlns:a16="http://schemas.microsoft.com/office/drawing/2014/main" id="{9E4256AB-54BB-4E95-B3C8-A3C545681C5E}"/>
              </a:ext>
            </a:extLst>
          </p:cNvPr>
          <p:cNvSpPr txBox="1"/>
          <p:nvPr/>
        </p:nvSpPr>
        <p:spPr>
          <a:xfrm>
            <a:off x="139663" y="-191234"/>
            <a:ext cx="9298628" cy="3046988"/>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Cho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bài</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toán</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sau</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a:t>
            </a:r>
            <a:endParaRPr kumimoji="0" lang="en-US" sz="16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Mai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va</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Lan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mỗi</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người</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mua</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cho</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tô</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mình</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một</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sô</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hộp</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bút</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chì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màu</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Mai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mua</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28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bút</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Lan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mua</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36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bút</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Sô</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bút</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trong</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các</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hộp</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bút</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đều</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bằng</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nhau</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va</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sô</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bút</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trong</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mỗi</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hộp</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lớn</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hơn</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2.</a:t>
            </a:r>
            <a:endParaRPr kumimoji="0" lang="en-US" sz="3200" b="0" i="1"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09377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10" presetClass="entr" presetSubtype="0" repeatCount="5000" fill="remove"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nextCondLst>
                <p:cond evt="onClick" delay="0">
                  <p:tgtEl>
                    <p:spTgt spid="26"/>
                  </p:tgtEl>
                </p:cond>
              </p:nextCondLst>
            </p:seq>
            <p:seq concurrent="1" nextAc="seek">
              <p:cTn id="8" restart="whenNotActive" fill="hold" evtFilter="cancelBubble" nodeType="interactiveSeq">
                <p:stCondLst>
                  <p:cond evt="onClick" delay="0">
                    <p:tgtEl>
                      <p:spTgt spid="29"/>
                    </p:tgtEl>
                  </p:cond>
                </p:stCondLst>
                <p:endSync evt="end" delay="0">
                  <p:rtn val="all"/>
                </p:endSync>
                <p:childTnLst>
                  <p:par>
                    <p:cTn id="9" fill="hold">
                      <p:stCondLst>
                        <p:cond delay="0"/>
                      </p:stCondLst>
                      <p:childTnLst>
                        <p:par>
                          <p:cTn id="10" fill="hold">
                            <p:stCondLst>
                              <p:cond delay="0"/>
                            </p:stCondLst>
                            <p:childTnLst>
                              <p:par>
                                <p:cTn id="11" presetID="10" presetClass="entr" presetSubtype="0" repeatCount="5000" fill="remove"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nextCondLst>
                <p:cond evt="onClick" delay="0">
                  <p:tgtEl>
                    <p:spTgt spid="29"/>
                  </p:tgtEl>
                </p:cond>
              </p:nextCondLst>
            </p:seq>
            <p:seq concurrent="1" nextAc="seek">
              <p:cTn id="14" restart="whenNotActive" fill="hold" evtFilter="cancelBubble" nodeType="interactiveSeq">
                <p:stCondLst>
                  <p:cond evt="onClick" delay="0">
                    <p:tgtEl>
                      <p:spTgt spid="31"/>
                    </p:tgtEl>
                  </p:cond>
                </p:stCondLst>
                <p:endSync evt="end" delay="0">
                  <p:rtn val="all"/>
                </p:endSync>
                <p:childTnLst>
                  <p:par>
                    <p:cTn id="15" fill="hold">
                      <p:stCondLst>
                        <p:cond delay="0"/>
                      </p:stCondLst>
                      <p:childTnLst>
                        <p:par>
                          <p:cTn id="16" fill="hold">
                            <p:stCondLst>
                              <p:cond delay="0"/>
                            </p:stCondLst>
                            <p:childTnLst>
                              <p:par>
                                <p:cTn id="17" presetID="10" presetClass="entr" presetSubtype="0" repeatCount="5000" fill="remove"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nextCondLst>
                <p:cond evt="onClick" delay="0">
                  <p:tgtEl>
                    <p:spTgt spid="31"/>
                  </p:tgtEl>
                </p:cond>
              </p:nextCondLst>
            </p:seq>
            <p:seq concurrent="1" nextAc="seek">
              <p:cTn id="20" restart="whenNotActive" fill="hold" evtFilter="cancelBubble" nodeType="interactiveSeq">
                <p:stCondLst>
                  <p:cond evt="onClick" delay="0">
                    <p:tgtEl>
                      <p:spTgt spid="5"/>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5"/>
                                        </p:tgtEl>
                                      </p:cBhvr>
                                    </p:cmd>
                                  </p:childTnLst>
                                </p:cTn>
                              </p:par>
                            </p:childTnLst>
                          </p:cTn>
                        </p:par>
                      </p:childTnLst>
                    </p:cTn>
                  </p:par>
                </p:childTnLst>
              </p:cTn>
              <p:nextCondLst>
                <p:cond evt="onClick" delay="0">
                  <p:tgtEl>
                    <p:spTgt spid="5"/>
                  </p:tgtEl>
                </p:cond>
              </p:nextCondLst>
            </p:seq>
            <p:video>
              <p:cMediaNode vol="80000">
                <p:cTn id="25" fill="hold" display="0">
                  <p:stCondLst>
                    <p:cond delay="indefinite"/>
                  </p:stCondLst>
                </p:cTn>
                <p:tgtEl>
                  <p:spTgt spid="5"/>
                </p:tgtEl>
              </p:cMediaNode>
            </p:video>
            <p:seq concurrent="1" nextAc="seek">
              <p:cTn id="26" restart="whenNotActive" fill="hold" evtFilter="cancelBubble" nodeType="interactiveSeq">
                <p:stCondLst>
                  <p:cond evt="onClick" delay="0">
                    <p:tgtEl>
                      <p:spTgt spid="30"/>
                    </p:tgtEl>
                  </p:cond>
                </p:stCondLst>
                <p:endSync evt="end" delay="0">
                  <p:rtn val="all"/>
                </p:endSync>
                <p:childTnLst>
                  <p:par>
                    <p:cTn id="27" fill="hold">
                      <p:stCondLst>
                        <p:cond delay="0"/>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8"/>
                                        </p:tgtEl>
                                        <p:attrNameLst>
                                          <p:attrName>style.visibility</p:attrName>
                                        </p:attrNameLst>
                                      </p:cBhvr>
                                      <p:to>
                                        <p:strVal val="visible"/>
                                      </p:to>
                                    </p:set>
                                  </p:childTnLst>
                                </p:cTn>
                              </p:par>
                            </p:childTnLst>
                          </p:cTn>
                        </p:par>
                      </p:childTnLst>
                    </p:cTn>
                  </p:par>
                </p:childTnLst>
              </p:cTn>
              <p:nextCondLst>
                <p:cond evt="onClick" delay="0">
                  <p:tgtEl>
                    <p:spTgt spid="30"/>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5D60562-028E-4B92-BB2B-E55173015A53}"/>
              </a:ext>
            </a:extLst>
          </p:cNvPr>
          <p:cNvSpPr/>
          <p:nvPr/>
        </p:nvSpPr>
        <p:spPr>
          <a:xfrm>
            <a:off x="112542" y="99607"/>
            <a:ext cx="11943219" cy="6658786"/>
          </a:xfrm>
          <a:custGeom>
            <a:avLst/>
            <a:gdLst>
              <a:gd name="connsiteX0" fmla="*/ 0 w 11943219"/>
              <a:gd name="connsiteY0" fmla="*/ 0 h 6658786"/>
              <a:gd name="connsiteX1" fmla="*/ 11943219 w 11943219"/>
              <a:gd name="connsiteY1" fmla="*/ 0 h 6658786"/>
              <a:gd name="connsiteX2" fmla="*/ 11943219 w 11943219"/>
              <a:gd name="connsiteY2" fmla="*/ 6658786 h 6658786"/>
              <a:gd name="connsiteX3" fmla="*/ 0 w 11943219"/>
              <a:gd name="connsiteY3" fmla="*/ 6658786 h 6658786"/>
              <a:gd name="connsiteX4" fmla="*/ 0 w 11943219"/>
              <a:gd name="connsiteY4" fmla="*/ 0 h 6658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43219" h="6658786" extrusionOk="0">
                <a:moveTo>
                  <a:pt x="0" y="0"/>
                </a:moveTo>
                <a:cubicBezTo>
                  <a:pt x="4310450" y="118645"/>
                  <a:pt x="8658619" y="116012"/>
                  <a:pt x="11943219" y="0"/>
                </a:cubicBezTo>
                <a:cubicBezTo>
                  <a:pt x="11810337" y="1360470"/>
                  <a:pt x="12028170" y="5310941"/>
                  <a:pt x="11943219" y="6658786"/>
                </a:cubicBezTo>
                <a:cubicBezTo>
                  <a:pt x="10454998" y="6793386"/>
                  <a:pt x="2886094" y="6501590"/>
                  <a:pt x="0" y="6658786"/>
                </a:cubicBezTo>
                <a:cubicBezTo>
                  <a:pt x="-20187" y="5944707"/>
                  <a:pt x="-152480" y="740150"/>
                  <a:pt x="0" y="0"/>
                </a:cubicBezTo>
                <a:close/>
              </a:path>
            </a:pathLst>
          </a:custGeom>
          <a:noFill/>
          <a:ln w="69850">
            <a:solidFill>
              <a:srgbClr val="1F4E79"/>
            </a:solidFill>
            <a:extLst>
              <a:ext uri="{C807C97D-BFC1-408E-A445-0C87EB9F89A2}">
                <ask:lineSketchStyleProps xmlns:ask="http://schemas.microsoft.com/office/drawing/2018/sketchyshape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4">
            <a:extLst>
              <a:ext uri="{FF2B5EF4-FFF2-40B4-BE49-F238E27FC236}">
                <a16:creationId xmlns:a16="http://schemas.microsoft.com/office/drawing/2014/main" id="{58E6D429-DC53-47C4-8036-1E9D12B8E28B}"/>
              </a:ext>
            </a:extLst>
          </p:cNvPr>
          <p:cNvSpPr/>
          <p:nvPr/>
        </p:nvSpPr>
        <p:spPr>
          <a:xfrm>
            <a:off x="6338467" y="99607"/>
            <a:ext cx="5717294" cy="493723"/>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HOẠT ĐỘNG VẬN DỤNG</a:t>
            </a:r>
          </a:p>
        </p:txBody>
      </p:sp>
      <p:pic>
        <p:nvPicPr>
          <p:cNvPr id="2050" name="Picture 2" descr="Icon Sewing Machine Pink Clipart - Full Size Clipart (#2306084) - PinClipart">
            <a:extLst>
              <a:ext uri="{FF2B5EF4-FFF2-40B4-BE49-F238E27FC236}">
                <a16:creationId xmlns:a16="http://schemas.microsoft.com/office/drawing/2014/main" id="{67AEA28B-2EF1-4E84-8AEB-B7A74475CDA2}"/>
              </a:ext>
            </a:extLst>
          </p:cNvPr>
          <p:cNvPicPr>
            <a:picLocks noChangeAspect="1" noChangeArrowheads="1"/>
          </p:cNvPicPr>
          <p:nvPr/>
        </p:nvPicPr>
        <p:blipFill>
          <a:blip r:embed="rId5">
            <a:duotone>
              <a:schemeClr val="accent5">
                <a:shade val="45000"/>
                <a:satMod val="135000"/>
              </a:schemeClr>
              <a:prstClr val="white"/>
            </a:duotone>
            <a:extLst>
              <a:ext uri="{BEBA8EAE-BF5A-486C-A8C5-ECC9F3942E4B}">
                <a14:imgProps xmlns:a14="http://schemas.microsoft.com/office/drawing/2010/main">
                  <a14:imgLayer r:embed="rId6">
                    <a14:imgEffect>
                      <a14:artisticGlowEdges/>
                    </a14:imgEffect>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9917784" y="966824"/>
            <a:ext cx="2004272" cy="1734814"/>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Group 21">
            <a:extLst>
              <a:ext uri="{FF2B5EF4-FFF2-40B4-BE49-F238E27FC236}">
                <a16:creationId xmlns:a16="http://schemas.microsoft.com/office/drawing/2014/main" id="{36893C64-7B6D-4758-A07B-72940896F5F6}"/>
              </a:ext>
            </a:extLst>
          </p:cNvPr>
          <p:cNvGrpSpPr/>
          <p:nvPr/>
        </p:nvGrpSpPr>
        <p:grpSpPr>
          <a:xfrm>
            <a:off x="233949" y="2919126"/>
            <a:ext cx="9635770" cy="3698546"/>
            <a:chOff x="1432860" y="490127"/>
            <a:chExt cx="8884620" cy="3163580"/>
          </a:xfrm>
          <a:blipFill dpi="0" rotWithShape="1">
            <a:blip r:embed="rId7"/>
            <a:srcRect/>
            <a:tile tx="0" ty="-57150" sx="100000" sy="100000" flip="none" algn="tl"/>
          </a:blipFill>
        </p:grpSpPr>
        <p:pic>
          <p:nvPicPr>
            <p:cNvPr id="23" name="Picture 22">
              <a:extLst>
                <a:ext uri="{FF2B5EF4-FFF2-40B4-BE49-F238E27FC236}">
                  <a16:creationId xmlns:a16="http://schemas.microsoft.com/office/drawing/2014/main" id="{674FF967-4AC6-48FA-A4BE-9F59040FE65E}"/>
                </a:ext>
              </a:extLst>
            </p:cNvPr>
            <p:cNvPicPr>
              <a:picLocks noChangeAspect="1"/>
            </p:cNvPicPr>
            <p:nvPr/>
          </p:nvPicPr>
          <p:blipFill rotWithShape="1">
            <a:blip r:embed="rId8">
              <a:alphaModFix/>
            </a:blip>
            <a:srcRect b="72771"/>
            <a:stretch/>
          </p:blipFill>
          <p:spPr>
            <a:xfrm>
              <a:off x="1432861" y="490127"/>
              <a:ext cx="8884619" cy="1524653"/>
            </a:xfrm>
            <a:prstGeom prst="rect">
              <a:avLst/>
            </a:pr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pic>
          <p:nvPicPr>
            <p:cNvPr id="24" name="Picture 23">
              <a:extLst>
                <a:ext uri="{FF2B5EF4-FFF2-40B4-BE49-F238E27FC236}">
                  <a16:creationId xmlns:a16="http://schemas.microsoft.com/office/drawing/2014/main" id="{CEA9A1B4-A0DE-44B4-97C9-C4C580B0141B}"/>
                </a:ext>
              </a:extLst>
            </p:cNvPr>
            <p:cNvPicPr>
              <a:picLocks noChangeAspect="1"/>
            </p:cNvPicPr>
            <p:nvPr/>
          </p:nvPicPr>
          <p:blipFill rotWithShape="1">
            <a:blip r:embed="rId8"/>
            <a:srcRect t="70730"/>
            <a:stretch/>
          </p:blipFill>
          <p:spPr>
            <a:xfrm>
              <a:off x="1432860" y="2014780"/>
              <a:ext cx="8884619" cy="1638927"/>
            </a:xfrm>
            <a:prstGeom prst="rect">
              <a:avLst/>
            </a:pr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grpSp>
      <p:sp>
        <p:nvSpPr>
          <p:cNvPr id="25" name="Rectangle 24">
            <a:extLst>
              <a:ext uri="{FF2B5EF4-FFF2-40B4-BE49-F238E27FC236}">
                <a16:creationId xmlns:a16="http://schemas.microsoft.com/office/drawing/2014/main" id="{0DAEECCB-41B1-4C54-B558-0EF73EDB00C0}"/>
              </a:ext>
            </a:extLst>
          </p:cNvPr>
          <p:cNvSpPr/>
          <p:nvPr/>
        </p:nvSpPr>
        <p:spPr>
          <a:xfrm>
            <a:off x="954317" y="3082668"/>
            <a:ext cx="8187337" cy="1361749"/>
          </a:xfrm>
          <a:prstGeom prst="rect">
            <a:avLst/>
          </a:prstGeom>
          <a:solidFill>
            <a:srgbClr val="0C0D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5000"/>
              </a:lnSpc>
              <a:spcBef>
                <a:spcPts val="0"/>
              </a:spcBef>
              <a:spcAft>
                <a:spcPts val="0"/>
              </a:spcAft>
              <a:buClrTx/>
              <a:buSzTx/>
              <a:buFontTx/>
              <a:buNone/>
              <a:tabLst/>
              <a:defRPr/>
            </a:pP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Hỏi</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Mai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mua</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bao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nhiêu</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hộp</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bút</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chì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màu</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a:t>
            </a:r>
          </a:p>
          <a:p>
            <a:pPr marL="0" marR="0" lvl="0" indent="0" algn="just" defTabSz="914400" rtl="0" eaLnBrk="1" fontAlgn="auto" latinLnBrk="0" hangingPunct="1">
              <a:lnSpc>
                <a:spcPct val="125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Lan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mua</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bao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nhiêu</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hộp</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bút</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chì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màu</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a:t>
            </a:r>
          </a:p>
        </p:txBody>
      </p:sp>
      <p:sp>
        <p:nvSpPr>
          <p:cNvPr id="26" name="Rectangle 25">
            <a:extLst>
              <a:ext uri="{FF2B5EF4-FFF2-40B4-BE49-F238E27FC236}">
                <a16:creationId xmlns:a16="http://schemas.microsoft.com/office/drawing/2014/main" id="{10E2F699-CECF-4651-A7FD-F0FE6468499E}"/>
              </a:ext>
            </a:extLst>
          </p:cNvPr>
          <p:cNvSpPr/>
          <p:nvPr/>
        </p:nvSpPr>
        <p:spPr>
          <a:xfrm>
            <a:off x="1094832" y="4867587"/>
            <a:ext cx="2815016" cy="608298"/>
          </a:xfrm>
          <a:prstGeom prst="rect">
            <a:avLst/>
          </a:prstGeom>
          <a:solidFill>
            <a:srgbClr val="0C0D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5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Mai:</a:t>
            </a:r>
            <a:r>
              <a:rPr kumimoji="0" lang="en-US" sz="2800" b="1" i="0" u="none" strike="noStrike" kern="1200" cap="none" spc="0" normalizeH="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7, Lan: 6</a:t>
            </a:r>
          </a:p>
        </p:txBody>
      </p:sp>
      <p:sp>
        <p:nvSpPr>
          <p:cNvPr id="29" name="Rectangle 28">
            <a:extLst>
              <a:ext uri="{FF2B5EF4-FFF2-40B4-BE49-F238E27FC236}">
                <a16:creationId xmlns:a16="http://schemas.microsoft.com/office/drawing/2014/main" id="{27D286A7-C544-435B-8936-BFA035CE71F3}"/>
              </a:ext>
            </a:extLst>
          </p:cNvPr>
          <p:cNvSpPr/>
          <p:nvPr/>
        </p:nvSpPr>
        <p:spPr>
          <a:xfrm>
            <a:off x="5673969" y="4807757"/>
            <a:ext cx="3702089" cy="608298"/>
          </a:xfrm>
          <a:prstGeom prst="rect">
            <a:avLst/>
          </a:prstGeom>
          <a:solidFill>
            <a:srgbClr val="0C0D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5000"/>
              </a:lnSpc>
              <a:spcBef>
                <a:spcPts val="0"/>
              </a:spcBef>
              <a:spcAft>
                <a:spcPts val="0"/>
              </a:spcAft>
              <a:buClrTx/>
              <a:buSzTx/>
              <a:buFontTx/>
              <a:buNone/>
              <a:tabLst/>
              <a:defRPr/>
            </a:pPr>
            <a:endParaRPr kumimoji="0" lang="en-US" sz="24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30" name="Rectangle 29">
            <a:extLst>
              <a:ext uri="{FF2B5EF4-FFF2-40B4-BE49-F238E27FC236}">
                <a16:creationId xmlns:a16="http://schemas.microsoft.com/office/drawing/2014/main" id="{3D2F75EC-BDC7-4CAD-A2A9-990C47AE2714}"/>
              </a:ext>
            </a:extLst>
          </p:cNvPr>
          <p:cNvSpPr/>
          <p:nvPr/>
        </p:nvSpPr>
        <p:spPr>
          <a:xfrm>
            <a:off x="5702543" y="5764648"/>
            <a:ext cx="3702089" cy="608298"/>
          </a:xfrm>
          <a:prstGeom prst="rect">
            <a:avLst/>
          </a:prstGeom>
          <a:solidFill>
            <a:srgbClr val="0C0D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5000"/>
              </a:lnSpc>
              <a:spcBef>
                <a:spcPts val="0"/>
              </a:spcBef>
              <a:spcAft>
                <a:spcPts val="0"/>
              </a:spcAft>
              <a:buClrTx/>
              <a:buSzTx/>
              <a:buFontTx/>
              <a:buNone/>
              <a:tabLst/>
              <a:defRPr/>
            </a:pPr>
            <a:endParaRPr kumimoji="0" lang="en-US" sz="24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31" name="Rectangle 30">
            <a:extLst>
              <a:ext uri="{FF2B5EF4-FFF2-40B4-BE49-F238E27FC236}">
                <a16:creationId xmlns:a16="http://schemas.microsoft.com/office/drawing/2014/main" id="{B23EC2F4-EBBA-42F3-9CEB-93CB1CAB88AD}"/>
              </a:ext>
            </a:extLst>
          </p:cNvPr>
          <p:cNvSpPr/>
          <p:nvPr/>
        </p:nvSpPr>
        <p:spPr>
          <a:xfrm>
            <a:off x="1005166" y="5764648"/>
            <a:ext cx="3702089" cy="608298"/>
          </a:xfrm>
          <a:prstGeom prst="rect">
            <a:avLst/>
          </a:prstGeom>
          <a:solidFill>
            <a:srgbClr val="0C0D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5000"/>
              </a:lnSpc>
              <a:spcBef>
                <a:spcPts val="0"/>
              </a:spcBef>
              <a:spcAft>
                <a:spcPts val="0"/>
              </a:spcAft>
              <a:buClrTx/>
              <a:buSzTx/>
              <a:buFontTx/>
              <a:buNone/>
              <a:tabLst/>
              <a:defRPr/>
            </a:pPr>
            <a:endParaRPr kumimoji="0" lang="en-US" sz="24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pic>
        <p:nvPicPr>
          <p:cNvPr id="6" name="Picture 5">
            <a:extLst>
              <a:ext uri="{FF2B5EF4-FFF2-40B4-BE49-F238E27FC236}">
                <a16:creationId xmlns:a16="http://schemas.microsoft.com/office/drawing/2014/main" id="{C2034A75-1033-4255-8E53-5C11E2ADC018}"/>
              </a:ext>
            </a:extLst>
          </p:cNvPr>
          <p:cNvPicPr>
            <a:picLocks noChangeAspect="1"/>
          </p:cNvPicPr>
          <p:nvPr/>
        </p:nvPicPr>
        <p:blipFill>
          <a:blip r:embed="rId9"/>
          <a:stretch>
            <a:fillRect/>
          </a:stretch>
        </p:blipFill>
        <p:spPr>
          <a:xfrm>
            <a:off x="3392483" y="484737"/>
            <a:ext cx="2892462" cy="2273609"/>
          </a:xfrm>
          <a:prstGeom prst="rect">
            <a:avLst/>
          </a:prstGeom>
        </p:spPr>
      </p:pic>
      <p:pic>
        <p:nvPicPr>
          <p:cNvPr id="5" name="15s">
            <a:hlinkClick r:id="" action="ppaction://media"/>
            <a:extLst>
              <a:ext uri="{FF2B5EF4-FFF2-40B4-BE49-F238E27FC236}">
                <a16:creationId xmlns:a16="http://schemas.microsoft.com/office/drawing/2014/main" id="{99DEE66F-3784-4741-8AFE-FEB5C314576B}"/>
              </a:ext>
            </a:extLst>
          </p:cNvPr>
          <p:cNvPicPr>
            <a:picLocks noChangeAspect="1"/>
          </p:cNvPicPr>
          <p:nvPr>
            <a:videoFile r:link="rId1"/>
            <p:extLst>
              <p:ext uri="{DAA4B4D4-6D71-4841-9C94-3DE7FCFB9230}">
                <p14:media xmlns:p14="http://schemas.microsoft.com/office/powerpoint/2010/main" r:embed="rId2">
                  <p14:trim st="4296" end="14398"/>
                </p14:media>
              </p:ext>
            </p:extLst>
          </p:nvPr>
        </p:nvPicPr>
        <p:blipFill>
          <a:blip r:embed="rId10"/>
          <a:stretch>
            <a:fillRect/>
          </a:stretch>
        </p:blipFill>
        <p:spPr>
          <a:xfrm>
            <a:off x="10025479" y="5067300"/>
            <a:ext cx="1874520" cy="1202856"/>
          </a:xfrm>
          <a:prstGeom prst="snip2DiagRect">
            <a:avLst>
              <a:gd name="adj1" fmla="val 0"/>
              <a:gd name="adj2" fmla="val 6620"/>
            </a:avLst>
          </a:prstGeom>
          <a:ln w="31750" cap="flat">
            <a:gradFill>
              <a:gsLst>
                <a:gs pos="0">
                  <a:srgbClr val="7F7F7F"/>
                </a:gs>
                <a:gs pos="100000">
                  <a:srgbClr val="F2F2F2"/>
                </a:gs>
              </a:gsLst>
              <a:lin ang="2700000" scaled="1"/>
            </a:gradFill>
          </a:ln>
          <a:effectLst>
            <a:glow rad="101600">
              <a:srgbClr val="969696">
                <a:alpha val="40000"/>
              </a:srgbClr>
            </a:glow>
          </a:effectLst>
          <a:scene3d>
            <a:camera prst="orthographicFront"/>
            <a:lightRig rig="twoPt" dir="t"/>
          </a:scene3d>
          <a:sp3d contourW="25400">
            <a:contourClr>
              <a:srgbClr val="262626"/>
            </a:contourClr>
          </a:sp3d>
        </p:spPr>
      </p:pic>
      <p:pic>
        <p:nvPicPr>
          <p:cNvPr id="28" name="Picture 27" descr="A group of stuffed animals&#10;&#10;Description automatically generated with low confidence">
            <a:extLst>
              <a:ext uri="{FF2B5EF4-FFF2-40B4-BE49-F238E27FC236}">
                <a16:creationId xmlns:a16="http://schemas.microsoft.com/office/drawing/2014/main" id="{C01D58F9-D1F8-4DE4-B7CA-C72BCE1795D9}"/>
              </a:ext>
            </a:extLst>
          </p:cNvPr>
          <p:cNvPicPr>
            <a:picLocks noChangeAspect="1"/>
          </p:cNvPicPr>
          <p:nvPr/>
        </p:nvPicPr>
        <p:blipFill>
          <a:blip r:embed="rId11"/>
          <a:stretch>
            <a:fillRect/>
          </a:stretch>
        </p:blipFill>
        <p:spPr>
          <a:xfrm>
            <a:off x="3382958" y="240759"/>
            <a:ext cx="2713042" cy="2656521"/>
          </a:xfrm>
          <a:prstGeom prst="rect">
            <a:avLst/>
          </a:prstGeom>
        </p:spPr>
      </p:pic>
      <p:pic>
        <p:nvPicPr>
          <p:cNvPr id="32" name="Picture 31">
            <a:extLst>
              <a:ext uri="{FF2B5EF4-FFF2-40B4-BE49-F238E27FC236}">
                <a16:creationId xmlns:a16="http://schemas.microsoft.com/office/drawing/2014/main" id="{845464AD-41AE-4C38-A501-DACBE37B6ACB}"/>
              </a:ext>
            </a:extLst>
          </p:cNvPr>
          <p:cNvPicPr>
            <a:picLocks noChangeAspect="1"/>
          </p:cNvPicPr>
          <p:nvPr/>
        </p:nvPicPr>
        <p:blipFill rotWithShape="1">
          <a:blip r:embed="rId12"/>
          <a:srcRect t="21863"/>
          <a:stretch/>
        </p:blipFill>
        <p:spPr>
          <a:xfrm>
            <a:off x="10030011" y="3014656"/>
            <a:ext cx="1825902" cy="1497168"/>
          </a:xfrm>
          <a:prstGeom prst="rect">
            <a:avLst/>
          </a:prstGeom>
        </p:spPr>
      </p:pic>
      <p:sp>
        <p:nvSpPr>
          <p:cNvPr id="33" name="Rectangle 32">
            <a:hlinkClick r:id="rId13" action="ppaction://hlinksldjump"/>
            <a:extLst>
              <a:ext uri="{FF2B5EF4-FFF2-40B4-BE49-F238E27FC236}">
                <a16:creationId xmlns:a16="http://schemas.microsoft.com/office/drawing/2014/main" id="{9AC5DAA1-D054-4EA2-8E33-72724894C5AB}"/>
              </a:ext>
            </a:extLst>
          </p:cNvPr>
          <p:cNvSpPr/>
          <p:nvPr/>
        </p:nvSpPr>
        <p:spPr>
          <a:xfrm>
            <a:off x="10290384" y="4148131"/>
            <a:ext cx="1301541" cy="276225"/>
          </a:xfrm>
          <a:prstGeom prst="rect">
            <a:avLst/>
          </a:prstGeom>
          <a:solidFill>
            <a:srgbClr val="1514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Verdana" panose="020B0604030504040204" pitchFamily="34" charset="0"/>
                <a:ea typeface="Verdana" panose="020B0604030504040204" pitchFamily="34" charset="0"/>
                <a:cs typeface="Tahoma" panose="020B0604030504040204" pitchFamily="34" charset="0"/>
              </a:rPr>
              <a:t>Câu 1</a:t>
            </a:r>
          </a:p>
        </p:txBody>
      </p:sp>
      <p:sp>
        <p:nvSpPr>
          <p:cNvPr id="34" name="Rectangle 33">
            <a:hlinkClick r:id="rId14" action="ppaction://hlinksldjump"/>
            <a:extLst>
              <a:ext uri="{FF2B5EF4-FFF2-40B4-BE49-F238E27FC236}">
                <a16:creationId xmlns:a16="http://schemas.microsoft.com/office/drawing/2014/main" id="{49E4CE87-5EFE-452B-932F-03741B25706B}"/>
              </a:ext>
            </a:extLst>
          </p:cNvPr>
          <p:cNvSpPr/>
          <p:nvPr/>
        </p:nvSpPr>
        <p:spPr>
          <a:xfrm>
            <a:off x="10290384" y="3784437"/>
            <a:ext cx="1301541" cy="276225"/>
          </a:xfrm>
          <a:prstGeom prst="rect">
            <a:avLst/>
          </a:prstGeom>
          <a:solidFill>
            <a:srgbClr val="1514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Verdana" panose="020B0604030504040204" pitchFamily="34" charset="0"/>
                <a:ea typeface="Verdana" panose="020B0604030504040204" pitchFamily="34" charset="0"/>
                <a:cs typeface="Tahoma" panose="020B0604030504040204" pitchFamily="34" charset="0"/>
              </a:rPr>
              <a:t>Câu 2</a:t>
            </a:r>
          </a:p>
        </p:txBody>
      </p:sp>
      <p:sp>
        <p:nvSpPr>
          <p:cNvPr id="35" name="Rectangle 34">
            <a:hlinkClick r:id="rId13" action="ppaction://hlinksldjump"/>
            <a:extLst>
              <a:ext uri="{FF2B5EF4-FFF2-40B4-BE49-F238E27FC236}">
                <a16:creationId xmlns:a16="http://schemas.microsoft.com/office/drawing/2014/main" id="{7EC8AFFF-D435-4478-82D1-209020B964BA}"/>
              </a:ext>
            </a:extLst>
          </p:cNvPr>
          <p:cNvSpPr/>
          <p:nvPr/>
        </p:nvSpPr>
        <p:spPr>
          <a:xfrm>
            <a:off x="10290384" y="3430269"/>
            <a:ext cx="1301541" cy="276225"/>
          </a:xfrm>
          <a:prstGeom prst="rect">
            <a:avLst/>
          </a:prstGeom>
          <a:solidFill>
            <a:srgbClr val="1514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AED3B"/>
                </a:solidFill>
                <a:effectLst/>
                <a:uLnTx/>
                <a:uFillTx/>
                <a:latin typeface="Verdana" panose="020B0604030504040204" pitchFamily="34" charset="0"/>
                <a:ea typeface="Verdana" panose="020B0604030504040204" pitchFamily="34" charset="0"/>
                <a:cs typeface="Tahoma" panose="020B0604030504040204" pitchFamily="34" charset="0"/>
              </a:rPr>
              <a:t>Câu 3</a:t>
            </a:r>
          </a:p>
        </p:txBody>
      </p:sp>
      <p:sp>
        <p:nvSpPr>
          <p:cNvPr id="36" name="Rectangle 35">
            <a:hlinkClick r:id="rId15" action="ppaction://hlinksldjump"/>
            <a:extLst>
              <a:ext uri="{FF2B5EF4-FFF2-40B4-BE49-F238E27FC236}">
                <a16:creationId xmlns:a16="http://schemas.microsoft.com/office/drawing/2014/main" id="{DDA29C8C-94F7-4926-B657-11FA7DB9BE65}"/>
              </a:ext>
            </a:extLst>
          </p:cNvPr>
          <p:cNvSpPr/>
          <p:nvPr/>
        </p:nvSpPr>
        <p:spPr>
          <a:xfrm>
            <a:off x="10290384" y="3066575"/>
            <a:ext cx="1301541" cy="276225"/>
          </a:xfrm>
          <a:prstGeom prst="rect">
            <a:avLst/>
          </a:prstGeom>
          <a:solidFill>
            <a:srgbClr val="1514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Verdana" panose="020B0604030504040204" pitchFamily="34" charset="0"/>
                <a:ea typeface="Verdana" panose="020B0604030504040204" pitchFamily="34" charset="0"/>
                <a:cs typeface="Tahoma" panose="020B0604030504040204" pitchFamily="34" charset="0"/>
              </a:rPr>
              <a:t>Câu 4</a:t>
            </a:r>
          </a:p>
        </p:txBody>
      </p:sp>
      <p:sp>
        <p:nvSpPr>
          <p:cNvPr id="37" name="TextBox 36">
            <a:extLst>
              <a:ext uri="{FF2B5EF4-FFF2-40B4-BE49-F238E27FC236}">
                <a16:creationId xmlns:a16="http://schemas.microsoft.com/office/drawing/2014/main" id="{54FF2CDF-C5AA-4B26-950E-4D88AD49EDF6}"/>
              </a:ext>
            </a:extLst>
          </p:cNvPr>
          <p:cNvSpPr txBox="1"/>
          <p:nvPr/>
        </p:nvSpPr>
        <p:spPr>
          <a:xfrm>
            <a:off x="244763" y="-222756"/>
            <a:ext cx="9298628" cy="3046988"/>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Cho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bài</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toán</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sau</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a:t>
            </a:r>
            <a:endParaRPr kumimoji="0" lang="en-US" sz="16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Mai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va</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Lan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mỗi</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người</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mua</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cho</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tô</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mình</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một</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sô</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hộp</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bút</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chì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màu</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Mai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mua</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28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bút</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Lan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mua</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36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bút</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Sô</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bút</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trong</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các</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hộp</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bút</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đều</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bằng</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nhau</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va</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sô</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bút</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trong</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mỗi</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hộp</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lớn</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hơn</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2.</a:t>
            </a:r>
            <a:endParaRPr kumimoji="0" lang="en-US" sz="3200" b="0" i="1"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endParaRPr>
          </a:p>
        </p:txBody>
      </p:sp>
      <p:sp>
        <p:nvSpPr>
          <p:cNvPr id="38" name="Rectangle 37">
            <a:extLst>
              <a:ext uri="{FF2B5EF4-FFF2-40B4-BE49-F238E27FC236}">
                <a16:creationId xmlns:a16="http://schemas.microsoft.com/office/drawing/2014/main" id="{10041F3C-4C06-40B6-BAF7-3F6C150643E9}"/>
              </a:ext>
            </a:extLst>
          </p:cNvPr>
          <p:cNvSpPr/>
          <p:nvPr/>
        </p:nvSpPr>
        <p:spPr>
          <a:xfrm>
            <a:off x="5830792" y="5755453"/>
            <a:ext cx="2651053" cy="608298"/>
          </a:xfrm>
          <a:prstGeom prst="rect">
            <a:avLst/>
          </a:prstGeom>
          <a:solidFill>
            <a:srgbClr val="0C0D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5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Mai: 7,  Lan: 9</a:t>
            </a:r>
          </a:p>
        </p:txBody>
      </p:sp>
      <p:sp>
        <p:nvSpPr>
          <p:cNvPr id="39" name="Rectangle 38">
            <a:extLst>
              <a:ext uri="{FF2B5EF4-FFF2-40B4-BE49-F238E27FC236}">
                <a16:creationId xmlns:a16="http://schemas.microsoft.com/office/drawing/2014/main" id="{D9012393-31FA-4262-AF8F-D0561B513109}"/>
              </a:ext>
            </a:extLst>
          </p:cNvPr>
          <p:cNvSpPr/>
          <p:nvPr/>
        </p:nvSpPr>
        <p:spPr>
          <a:xfrm>
            <a:off x="5800438" y="4884229"/>
            <a:ext cx="2986210" cy="608298"/>
          </a:xfrm>
          <a:prstGeom prst="rect">
            <a:avLst/>
          </a:prstGeom>
          <a:solidFill>
            <a:srgbClr val="0C0D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5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Mai: 4,  Lan: 6 </a:t>
            </a:r>
          </a:p>
        </p:txBody>
      </p:sp>
      <p:sp>
        <p:nvSpPr>
          <p:cNvPr id="40" name="Rectangle 39">
            <a:extLst>
              <a:ext uri="{FF2B5EF4-FFF2-40B4-BE49-F238E27FC236}">
                <a16:creationId xmlns:a16="http://schemas.microsoft.com/office/drawing/2014/main" id="{F724658D-50DD-4670-B8BB-45A30DAABB2F}"/>
              </a:ext>
            </a:extLst>
          </p:cNvPr>
          <p:cNvSpPr/>
          <p:nvPr/>
        </p:nvSpPr>
        <p:spPr>
          <a:xfrm>
            <a:off x="1089940" y="5786982"/>
            <a:ext cx="2641231" cy="608298"/>
          </a:xfrm>
          <a:prstGeom prst="rect">
            <a:avLst/>
          </a:prstGeom>
          <a:solidFill>
            <a:srgbClr val="0C0D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5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Mai: 9,  Lan: 7</a:t>
            </a:r>
          </a:p>
        </p:txBody>
      </p:sp>
    </p:spTree>
    <p:extLst>
      <p:ext uri="{BB962C8B-B14F-4D97-AF65-F5344CB8AC3E}">
        <p14:creationId xmlns:p14="http://schemas.microsoft.com/office/powerpoint/2010/main" val="36027720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10" presetClass="entr" presetSubtype="0" repeatCount="5000" fill="remove"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nextCondLst>
                <p:cond evt="onClick" delay="0">
                  <p:tgtEl>
                    <p:spTgt spid="26"/>
                  </p:tgtEl>
                </p:cond>
              </p:nextCondLst>
            </p:seq>
            <p:seq concurrent="1" nextAc="seek">
              <p:cTn id="8" restart="whenNotActive" fill="hold" evtFilter="cancelBubble" nodeType="interactiveSeq">
                <p:stCondLst>
                  <p:cond evt="onClick" delay="0">
                    <p:tgtEl>
                      <p:spTgt spid="29"/>
                    </p:tgtEl>
                  </p:cond>
                </p:stCondLst>
                <p:endSync evt="end" delay="0">
                  <p:rtn val="all"/>
                </p:endSync>
                <p:childTnLst>
                  <p:par>
                    <p:cTn id="9" fill="hold">
                      <p:stCondLst>
                        <p:cond delay="0"/>
                      </p:stCondLst>
                      <p:childTnLst>
                        <p:par>
                          <p:cTn id="10" fill="hold">
                            <p:stCondLst>
                              <p:cond delay="0"/>
                            </p:stCondLst>
                            <p:childTnLst>
                              <p:par>
                                <p:cTn id="11" presetID="10" presetClass="entr" presetSubtype="0" repeatCount="5000" fill="remove"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nextCondLst>
                <p:cond evt="onClick" delay="0">
                  <p:tgtEl>
                    <p:spTgt spid="29"/>
                  </p:tgtEl>
                </p:cond>
              </p:nextCondLst>
            </p:seq>
            <p:seq concurrent="1" nextAc="seek">
              <p:cTn id="14" restart="whenNotActive" fill="hold" evtFilter="cancelBubble" nodeType="interactiveSeq">
                <p:stCondLst>
                  <p:cond evt="onClick" delay="0">
                    <p:tgtEl>
                      <p:spTgt spid="31"/>
                    </p:tgtEl>
                  </p:cond>
                </p:stCondLst>
                <p:endSync evt="end" delay="0">
                  <p:rtn val="all"/>
                </p:endSync>
                <p:childTnLst>
                  <p:par>
                    <p:cTn id="15" fill="hold">
                      <p:stCondLst>
                        <p:cond delay="0"/>
                      </p:stCondLst>
                      <p:childTnLst>
                        <p:par>
                          <p:cTn id="16" fill="hold">
                            <p:stCondLst>
                              <p:cond delay="0"/>
                            </p:stCondLst>
                            <p:childTnLst>
                              <p:par>
                                <p:cTn id="17" presetID="10" presetClass="entr" presetSubtype="0" repeatCount="5000" fill="remove"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nextCondLst>
                <p:cond evt="onClick" delay="0">
                  <p:tgtEl>
                    <p:spTgt spid="31"/>
                  </p:tgtEl>
                </p:cond>
              </p:nextCondLst>
            </p:seq>
            <p:seq concurrent="1" nextAc="seek">
              <p:cTn id="20" restart="whenNotActive" fill="hold" evtFilter="cancelBubble" nodeType="interactiveSeq">
                <p:stCondLst>
                  <p:cond evt="onClick" delay="0">
                    <p:tgtEl>
                      <p:spTgt spid="5"/>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5"/>
                                        </p:tgtEl>
                                      </p:cBhvr>
                                    </p:cmd>
                                  </p:childTnLst>
                                </p:cTn>
                              </p:par>
                            </p:childTnLst>
                          </p:cTn>
                        </p:par>
                      </p:childTnLst>
                    </p:cTn>
                  </p:par>
                </p:childTnLst>
              </p:cTn>
              <p:nextCondLst>
                <p:cond evt="onClick" delay="0">
                  <p:tgtEl>
                    <p:spTgt spid="5"/>
                  </p:tgtEl>
                </p:cond>
              </p:nextCondLst>
            </p:seq>
            <p:video>
              <p:cMediaNode vol="80000">
                <p:cTn id="25" fill="hold" display="0">
                  <p:stCondLst>
                    <p:cond delay="indefinite"/>
                  </p:stCondLst>
                </p:cTn>
                <p:tgtEl>
                  <p:spTgt spid="5"/>
                </p:tgtEl>
              </p:cMediaNode>
            </p:video>
            <p:seq concurrent="1" nextAc="seek">
              <p:cTn id="26" restart="whenNotActive" fill="hold" evtFilter="cancelBubble" nodeType="interactiveSeq">
                <p:stCondLst>
                  <p:cond evt="onClick" delay="0">
                    <p:tgtEl>
                      <p:spTgt spid="30"/>
                    </p:tgtEl>
                  </p:cond>
                </p:stCondLst>
                <p:endSync evt="end" delay="0">
                  <p:rtn val="all"/>
                </p:endSync>
                <p:childTnLst>
                  <p:par>
                    <p:cTn id="27" fill="hold">
                      <p:stCondLst>
                        <p:cond delay="0"/>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8"/>
                                        </p:tgtEl>
                                        <p:attrNameLst>
                                          <p:attrName>style.visibility</p:attrName>
                                        </p:attrNameLst>
                                      </p:cBhvr>
                                      <p:to>
                                        <p:strVal val="visible"/>
                                      </p:to>
                                    </p:set>
                                  </p:childTnLst>
                                </p:cTn>
                              </p:par>
                            </p:childTnLst>
                          </p:cTn>
                        </p:par>
                      </p:childTnLst>
                    </p:cTn>
                  </p:par>
                </p:childTnLst>
              </p:cTn>
              <p:nextCondLst>
                <p:cond evt="onClick" delay="0">
                  <p:tgtEl>
                    <p:spTgt spid="30"/>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5D60562-028E-4B92-BB2B-E55173015A53}"/>
              </a:ext>
            </a:extLst>
          </p:cNvPr>
          <p:cNvSpPr/>
          <p:nvPr/>
        </p:nvSpPr>
        <p:spPr>
          <a:xfrm>
            <a:off x="112542" y="99607"/>
            <a:ext cx="11943219" cy="6658786"/>
          </a:xfrm>
          <a:custGeom>
            <a:avLst/>
            <a:gdLst>
              <a:gd name="connsiteX0" fmla="*/ 0 w 11943219"/>
              <a:gd name="connsiteY0" fmla="*/ 0 h 6658786"/>
              <a:gd name="connsiteX1" fmla="*/ 11943219 w 11943219"/>
              <a:gd name="connsiteY1" fmla="*/ 0 h 6658786"/>
              <a:gd name="connsiteX2" fmla="*/ 11943219 w 11943219"/>
              <a:gd name="connsiteY2" fmla="*/ 6658786 h 6658786"/>
              <a:gd name="connsiteX3" fmla="*/ 0 w 11943219"/>
              <a:gd name="connsiteY3" fmla="*/ 6658786 h 6658786"/>
              <a:gd name="connsiteX4" fmla="*/ 0 w 11943219"/>
              <a:gd name="connsiteY4" fmla="*/ 0 h 6658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43219" h="6658786" extrusionOk="0">
                <a:moveTo>
                  <a:pt x="0" y="0"/>
                </a:moveTo>
                <a:cubicBezTo>
                  <a:pt x="4310450" y="118645"/>
                  <a:pt x="8658619" y="116012"/>
                  <a:pt x="11943219" y="0"/>
                </a:cubicBezTo>
                <a:cubicBezTo>
                  <a:pt x="11810337" y="1360470"/>
                  <a:pt x="12028170" y="5310941"/>
                  <a:pt x="11943219" y="6658786"/>
                </a:cubicBezTo>
                <a:cubicBezTo>
                  <a:pt x="10454998" y="6793386"/>
                  <a:pt x="2886094" y="6501590"/>
                  <a:pt x="0" y="6658786"/>
                </a:cubicBezTo>
                <a:cubicBezTo>
                  <a:pt x="-20187" y="5944707"/>
                  <a:pt x="-152480" y="740150"/>
                  <a:pt x="0" y="0"/>
                </a:cubicBezTo>
                <a:close/>
              </a:path>
            </a:pathLst>
          </a:custGeom>
          <a:noFill/>
          <a:ln w="69850">
            <a:solidFill>
              <a:srgbClr val="1F4E79"/>
            </a:solidFill>
            <a:extLst>
              <a:ext uri="{C807C97D-BFC1-408E-A445-0C87EB9F89A2}">
                <ask:lineSketchStyleProps xmlns:ask="http://schemas.microsoft.com/office/drawing/2018/sketchyshape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4">
            <a:extLst>
              <a:ext uri="{FF2B5EF4-FFF2-40B4-BE49-F238E27FC236}">
                <a16:creationId xmlns:a16="http://schemas.microsoft.com/office/drawing/2014/main" id="{58E6D429-DC53-47C4-8036-1E9D12B8E28B}"/>
              </a:ext>
            </a:extLst>
          </p:cNvPr>
          <p:cNvSpPr/>
          <p:nvPr/>
        </p:nvSpPr>
        <p:spPr>
          <a:xfrm>
            <a:off x="6338467" y="99607"/>
            <a:ext cx="5717294" cy="493723"/>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HOẠT ĐỘNG VẬN DỤNG</a:t>
            </a:r>
          </a:p>
        </p:txBody>
      </p:sp>
      <p:pic>
        <p:nvPicPr>
          <p:cNvPr id="2050" name="Picture 2" descr="Icon Sewing Machine Pink Clipart - Full Size Clipart (#2306084) - PinClipart">
            <a:extLst>
              <a:ext uri="{FF2B5EF4-FFF2-40B4-BE49-F238E27FC236}">
                <a16:creationId xmlns:a16="http://schemas.microsoft.com/office/drawing/2014/main" id="{67AEA28B-2EF1-4E84-8AEB-B7A74475CDA2}"/>
              </a:ext>
            </a:extLst>
          </p:cNvPr>
          <p:cNvPicPr>
            <a:picLocks noChangeAspect="1" noChangeArrowheads="1"/>
          </p:cNvPicPr>
          <p:nvPr/>
        </p:nvPicPr>
        <p:blipFill>
          <a:blip r:embed="rId5">
            <a:duotone>
              <a:schemeClr val="accent5">
                <a:shade val="45000"/>
                <a:satMod val="135000"/>
              </a:schemeClr>
              <a:prstClr val="white"/>
            </a:duotone>
            <a:extLst>
              <a:ext uri="{BEBA8EAE-BF5A-486C-A8C5-ECC9F3942E4B}">
                <a14:imgProps xmlns:a14="http://schemas.microsoft.com/office/drawing/2010/main">
                  <a14:imgLayer r:embed="rId6">
                    <a14:imgEffect>
                      <a14:artisticGlowEdges/>
                    </a14:imgEffect>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9917784" y="966824"/>
            <a:ext cx="2004272" cy="1734814"/>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Group 21">
            <a:extLst>
              <a:ext uri="{FF2B5EF4-FFF2-40B4-BE49-F238E27FC236}">
                <a16:creationId xmlns:a16="http://schemas.microsoft.com/office/drawing/2014/main" id="{36893C64-7B6D-4758-A07B-72940896F5F6}"/>
              </a:ext>
            </a:extLst>
          </p:cNvPr>
          <p:cNvGrpSpPr/>
          <p:nvPr/>
        </p:nvGrpSpPr>
        <p:grpSpPr>
          <a:xfrm>
            <a:off x="233949" y="2908616"/>
            <a:ext cx="9635770" cy="3698546"/>
            <a:chOff x="1432860" y="490127"/>
            <a:chExt cx="8884620" cy="3163580"/>
          </a:xfrm>
          <a:blipFill dpi="0" rotWithShape="1">
            <a:blip r:embed="rId7"/>
            <a:srcRect/>
            <a:tile tx="0" ty="-57150" sx="100000" sy="100000" flip="none" algn="tl"/>
          </a:blipFill>
        </p:grpSpPr>
        <p:pic>
          <p:nvPicPr>
            <p:cNvPr id="23" name="Picture 22">
              <a:extLst>
                <a:ext uri="{FF2B5EF4-FFF2-40B4-BE49-F238E27FC236}">
                  <a16:creationId xmlns:a16="http://schemas.microsoft.com/office/drawing/2014/main" id="{674FF967-4AC6-48FA-A4BE-9F59040FE65E}"/>
                </a:ext>
              </a:extLst>
            </p:cNvPr>
            <p:cNvPicPr>
              <a:picLocks noChangeAspect="1"/>
            </p:cNvPicPr>
            <p:nvPr/>
          </p:nvPicPr>
          <p:blipFill rotWithShape="1">
            <a:blip r:embed="rId8">
              <a:alphaModFix/>
            </a:blip>
            <a:srcRect b="72771"/>
            <a:stretch/>
          </p:blipFill>
          <p:spPr>
            <a:xfrm>
              <a:off x="1432861" y="490127"/>
              <a:ext cx="8884619" cy="1524653"/>
            </a:xfrm>
            <a:prstGeom prst="rect">
              <a:avLst/>
            </a:pr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pic>
          <p:nvPicPr>
            <p:cNvPr id="24" name="Picture 23">
              <a:extLst>
                <a:ext uri="{FF2B5EF4-FFF2-40B4-BE49-F238E27FC236}">
                  <a16:creationId xmlns:a16="http://schemas.microsoft.com/office/drawing/2014/main" id="{CEA9A1B4-A0DE-44B4-97C9-C4C580B0141B}"/>
                </a:ext>
              </a:extLst>
            </p:cNvPr>
            <p:cNvPicPr>
              <a:picLocks noChangeAspect="1"/>
            </p:cNvPicPr>
            <p:nvPr/>
          </p:nvPicPr>
          <p:blipFill rotWithShape="1">
            <a:blip r:embed="rId8"/>
            <a:srcRect t="70730"/>
            <a:stretch/>
          </p:blipFill>
          <p:spPr>
            <a:xfrm>
              <a:off x="1432860" y="2014780"/>
              <a:ext cx="8884619" cy="1638927"/>
            </a:xfrm>
            <a:prstGeom prst="rect">
              <a:avLst/>
            </a:prstGeom>
            <a:grp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pic>
      </p:grpSp>
      <p:sp>
        <p:nvSpPr>
          <p:cNvPr id="32" name="Rectangle 31">
            <a:extLst>
              <a:ext uri="{FF2B5EF4-FFF2-40B4-BE49-F238E27FC236}">
                <a16:creationId xmlns:a16="http://schemas.microsoft.com/office/drawing/2014/main" id="{45380BD4-AD03-439F-9657-CD726A73A212}"/>
              </a:ext>
            </a:extLst>
          </p:cNvPr>
          <p:cNvSpPr/>
          <p:nvPr/>
        </p:nvSpPr>
        <p:spPr>
          <a:xfrm>
            <a:off x="227679" y="4709677"/>
            <a:ext cx="9640220" cy="1916072"/>
          </a:xfrm>
          <a:prstGeom prst="rect">
            <a:avLst/>
          </a:prstGeom>
          <a:gradFill flip="none" rotWithShape="1">
            <a:gsLst>
              <a:gs pos="0">
                <a:srgbClr val="3CDFE6">
                  <a:tint val="66000"/>
                  <a:satMod val="160000"/>
                </a:srgbClr>
              </a:gs>
              <a:gs pos="50000">
                <a:srgbClr val="3CDFE6">
                  <a:tint val="44500"/>
                  <a:satMod val="160000"/>
                </a:srgbClr>
              </a:gs>
              <a:gs pos="100000">
                <a:srgbClr val="3CDFE6">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5000"/>
              </a:lnSpc>
              <a:spcBef>
                <a:spcPts val="0"/>
              </a:spcBef>
              <a:spcAft>
                <a:spcPts val="0"/>
              </a:spcAft>
              <a:buClrTx/>
              <a:buSzTx/>
              <a:buFontTx/>
              <a:buNone/>
              <a:tabLst/>
              <a:defRPr/>
            </a:pPr>
            <a:endParaRPr kumimoji="0" lang="en-US" sz="2400" b="1"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pic>
        <p:nvPicPr>
          <p:cNvPr id="5" name="15s">
            <a:hlinkClick r:id="" action="ppaction://media"/>
            <a:extLst>
              <a:ext uri="{FF2B5EF4-FFF2-40B4-BE49-F238E27FC236}">
                <a16:creationId xmlns:a16="http://schemas.microsoft.com/office/drawing/2014/main" id="{99DEE66F-3784-4741-8AFE-FEB5C314576B}"/>
              </a:ext>
            </a:extLst>
          </p:cNvPr>
          <p:cNvPicPr>
            <a:picLocks noChangeAspect="1"/>
          </p:cNvPicPr>
          <p:nvPr>
            <a:videoFile r:link="rId1"/>
            <p:extLst>
              <p:ext uri="{DAA4B4D4-6D71-4841-9C94-3DE7FCFB9230}">
                <p14:media xmlns:p14="http://schemas.microsoft.com/office/powerpoint/2010/main" r:embed="rId2">
                  <p14:trim st="4296" end="14398"/>
                </p14:media>
              </p:ext>
            </p:extLst>
          </p:nvPr>
        </p:nvPicPr>
        <p:blipFill>
          <a:blip r:embed="rId9"/>
          <a:stretch>
            <a:fillRect/>
          </a:stretch>
        </p:blipFill>
        <p:spPr>
          <a:xfrm>
            <a:off x="10025479" y="5067300"/>
            <a:ext cx="1874520" cy="1202856"/>
          </a:xfrm>
          <a:prstGeom prst="snip2DiagRect">
            <a:avLst>
              <a:gd name="adj1" fmla="val 0"/>
              <a:gd name="adj2" fmla="val 6620"/>
            </a:avLst>
          </a:prstGeom>
          <a:ln w="31750" cap="flat">
            <a:gradFill>
              <a:gsLst>
                <a:gs pos="0">
                  <a:srgbClr val="7F7F7F"/>
                </a:gs>
                <a:gs pos="100000">
                  <a:srgbClr val="F2F2F2"/>
                </a:gs>
              </a:gsLst>
              <a:lin ang="2700000" scaled="1"/>
            </a:gradFill>
          </a:ln>
          <a:effectLst>
            <a:glow rad="101600">
              <a:srgbClr val="969696">
                <a:alpha val="40000"/>
              </a:srgbClr>
            </a:glow>
          </a:effectLst>
          <a:scene3d>
            <a:camera prst="orthographicFront"/>
            <a:lightRig rig="twoPt" dir="t"/>
          </a:scene3d>
          <a:sp3d contourW="25400">
            <a:contourClr>
              <a:srgbClr val="262626"/>
            </a:contourClr>
          </a:sp3d>
        </p:spPr>
      </p:pic>
      <p:pic>
        <p:nvPicPr>
          <p:cNvPr id="33" name="Picture 32">
            <a:extLst>
              <a:ext uri="{FF2B5EF4-FFF2-40B4-BE49-F238E27FC236}">
                <a16:creationId xmlns:a16="http://schemas.microsoft.com/office/drawing/2014/main" id="{5247511D-CF1D-4646-B8B0-2C9649107BE3}"/>
              </a:ext>
            </a:extLst>
          </p:cNvPr>
          <p:cNvPicPr>
            <a:picLocks noChangeAspect="1"/>
          </p:cNvPicPr>
          <p:nvPr/>
        </p:nvPicPr>
        <p:blipFill>
          <a:blip r:embed="rId10"/>
          <a:stretch>
            <a:fillRect/>
          </a:stretch>
        </p:blipFill>
        <p:spPr>
          <a:xfrm>
            <a:off x="3388437" y="467977"/>
            <a:ext cx="2892462" cy="2273609"/>
          </a:xfrm>
          <a:prstGeom prst="rect">
            <a:avLst/>
          </a:prstGeom>
        </p:spPr>
      </p:pic>
      <p:pic>
        <p:nvPicPr>
          <p:cNvPr id="34" name="Picture 33" descr="A group of stuffed animals&#10;&#10;Description automatically generated with low confidence">
            <a:extLst>
              <a:ext uri="{FF2B5EF4-FFF2-40B4-BE49-F238E27FC236}">
                <a16:creationId xmlns:a16="http://schemas.microsoft.com/office/drawing/2014/main" id="{B165626A-B33B-4F73-B054-3268989DA307}"/>
              </a:ext>
            </a:extLst>
          </p:cNvPr>
          <p:cNvPicPr>
            <a:picLocks noChangeAspect="1"/>
          </p:cNvPicPr>
          <p:nvPr/>
        </p:nvPicPr>
        <p:blipFill>
          <a:blip r:embed="rId11"/>
          <a:stretch>
            <a:fillRect/>
          </a:stretch>
        </p:blipFill>
        <p:spPr>
          <a:xfrm>
            <a:off x="3140492" y="247773"/>
            <a:ext cx="2713042" cy="2656521"/>
          </a:xfrm>
          <a:prstGeom prst="rect">
            <a:avLst/>
          </a:prstGeom>
        </p:spPr>
      </p:pic>
      <p:pic>
        <p:nvPicPr>
          <p:cNvPr id="29" name="Picture 28">
            <a:extLst>
              <a:ext uri="{FF2B5EF4-FFF2-40B4-BE49-F238E27FC236}">
                <a16:creationId xmlns:a16="http://schemas.microsoft.com/office/drawing/2014/main" id="{1FC7F825-9030-4692-B0BA-A764D4F88F7B}"/>
              </a:ext>
            </a:extLst>
          </p:cNvPr>
          <p:cNvPicPr>
            <a:picLocks noChangeAspect="1"/>
          </p:cNvPicPr>
          <p:nvPr/>
        </p:nvPicPr>
        <p:blipFill rotWithShape="1">
          <a:blip r:embed="rId12"/>
          <a:srcRect t="21863"/>
          <a:stretch/>
        </p:blipFill>
        <p:spPr>
          <a:xfrm>
            <a:off x="10030011" y="3014656"/>
            <a:ext cx="1825902" cy="1497168"/>
          </a:xfrm>
          <a:prstGeom prst="rect">
            <a:avLst/>
          </a:prstGeom>
        </p:spPr>
      </p:pic>
      <p:sp>
        <p:nvSpPr>
          <p:cNvPr id="31" name="Rectangle 30">
            <a:hlinkClick r:id="rId13" action="ppaction://hlinksldjump"/>
            <a:extLst>
              <a:ext uri="{FF2B5EF4-FFF2-40B4-BE49-F238E27FC236}">
                <a16:creationId xmlns:a16="http://schemas.microsoft.com/office/drawing/2014/main" id="{F5550DAA-C30B-4E44-98CF-4F5DB9DF47D4}"/>
              </a:ext>
            </a:extLst>
          </p:cNvPr>
          <p:cNvSpPr/>
          <p:nvPr/>
        </p:nvSpPr>
        <p:spPr>
          <a:xfrm>
            <a:off x="10290384" y="4148131"/>
            <a:ext cx="1301541" cy="276225"/>
          </a:xfrm>
          <a:prstGeom prst="rect">
            <a:avLst/>
          </a:prstGeom>
          <a:solidFill>
            <a:srgbClr val="1514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Verdana" panose="020B0604030504040204" pitchFamily="34" charset="0"/>
                <a:ea typeface="Verdana" panose="020B0604030504040204" pitchFamily="34" charset="0"/>
                <a:cs typeface="Tahoma" panose="020B0604030504040204" pitchFamily="34" charset="0"/>
              </a:rPr>
              <a:t>Câu 1</a:t>
            </a:r>
          </a:p>
        </p:txBody>
      </p:sp>
      <p:sp>
        <p:nvSpPr>
          <p:cNvPr id="35" name="Rectangle 34">
            <a:hlinkClick r:id="rId14" action="ppaction://hlinksldjump"/>
            <a:extLst>
              <a:ext uri="{FF2B5EF4-FFF2-40B4-BE49-F238E27FC236}">
                <a16:creationId xmlns:a16="http://schemas.microsoft.com/office/drawing/2014/main" id="{81227AD9-BC5A-485B-9424-99CBBD537F66}"/>
              </a:ext>
            </a:extLst>
          </p:cNvPr>
          <p:cNvSpPr/>
          <p:nvPr/>
        </p:nvSpPr>
        <p:spPr>
          <a:xfrm>
            <a:off x="10290384" y="3784437"/>
            <a:ext cx="1301541" cy="276225"/>
          </a:xfrm>
          <a:prstGeom prst="rect">
            <a:avLst/>
          </a:prstGeom>
          <a:solidFill>
            <a:srgbClr val="1514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Verdana" panose="020B0604030504040204" pitchFamily="34" charset="0"/>
                <a:ea typeface="Verdana" panose="020B0604030504040204" pitchFamily="34" charset="0"/>
                <a:cs typeface="Tahoma" panose="020B0604030504040204" pitchFamily="34" charset="0"/>
              </a:rPr>
              <a:t>Câu 2</a:t>
            </a:r>
          </a:p>
        </p:txBody>
      </p:sp>
      <p:sp>
        <p:nvSpPr>
          <p:cNvPr id="36" name="Rectangle 35">
            <a:hlinkClick r:id="rId13" action="ppaction://hlinksldjump"/>
            <a:extLst>
              <a:ext uri="{FF2B5EF4-FFF2-40B4-BE49-F238E27FC236}">
                <a16:creationId xmlns:a16="http://schemas.microsoft.com/office/drawing/2014/main" id="{79E09E7F-E350-417A-B671-BC5E9F13F307}"/>
              </a:ext>
            </a:extLst>
          </p:cNvPr>
          <p:cNvSpPr/>
          <p:nvPr/>
        </p:nvSpPr>
        <p:spPr>
          <a:xfrm>
            <a:off x="10290384" y="3430269"/>
            <a:ext cx="1301541" cy="276225"/>
          </a:xfrm>
          <a:prstGeom prst="rect">
            <a:avLst/>
          </a:prstGeom>
          <a:solidFill>
            <a:srgbClr val="1514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Verdana" panose="020B0604030504040204" pitchFamily="34" charset="0"/>
                <a:ea typeface="Verdana" panose="020B0604030504040204" pitchFamily="34" charset="0"/>
                <a:cs typeface="Tahoma" panose="020B0604030504040204" pitchFamily="34" charset="0"/>
              </a:rPr>
              <a:t>Câu 3</a:t>
            </a:r>
          </a:p>
        </p:txBody>
      </p:sp>
      <p:sp>
        <p:nvSpPr>
          <p:cNvPr id="37" name="Rectangle 36">
            <a:hlinkClick r:id="rId15" action="ppaction://hlinksldjump"/>
            <a:extLst>
              <a:ext uri="{FF2B5EF4-FFF2-40B4-BE49-F238E27FC236}">
                <a16:creationId xmlns:a16="http://schemas.microsoft.com/office/drawing/2014/main" id="{A18D4A07-D8E7-4996-B346-9C9F7803A39C}"/>
              </a:ext>
            </a:extLst>
          </p:cNvPr>
          <p:cNvSpPr/>
          <p:nvPr/>
        </p:nvSpPr>
        <p:spPr>
          <a:xfrm>
            <a:off x="10290384" y="3066575"/>
            <a:ext cx="1301541" cy="276225"/>
          </a:xfrm>
          <a:prstGeom prst="rect">
            <a:avLst/>
          </a:prstGeom>
          <a:solidFill>
            <a:srgbClr val="1514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AED3B"/>
                </a:solidFill>
                <a:effectLst/>
                <a:uLnTx/>
                <a:uFillTx/>
                <a:latin typeface="Verdana" panose="020B0604030504040204" pitchFamily="34" charset="0"/>
                <a:ea typeface="Verdana" panose="020B0604030504040204" pitchFamily="34" charset="0"/>
                <a:cs typeface="Tahoma" panose="020B0604030504040204" pitchFamily="34" charset="0"/>
              </a:rPr>
              <a:t>Câu 4</a:t>
            </a:r>
          </a:p>
        </p:txBody>
      </p:sp>
      <p:sp>
        <p:nvSpPr>
          <p:cNvPr id="38" name="Rectangle 37">
            <a:extLst>
              <a:ext uri="{FF2B5EF4-FFF2-40B4-BE49-F238E27FC236}">
                <a16:creationId xmlns:a16="http://schemas.microsoft.com/office/drawing/2014/main" id="{C5FFC14D-54F6-4C55-BDA5-798282F55B2B}"/>
              </a:ext>
            </a:extLst>
          </p:cNvPr>
          <p:cNvSpPr/>
          <p:nvPr/>
        </p:nvSpPr>
        <p:spPr>
          <a:xfrm>
            <a:off x="3236926" y="4840218"/>
            <a:ext cx="2859073" cy="608298"/>
          </a:xfrm>
          <a:prstGeom prst="rect">
            <a:avLst/>
          </a:prstGeom>
          <a:solidFill>
            <a:srgbClr val="0C0D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5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Mai: 7,  Lan: 9</a:t>
            </a:r>
          </a:p>
        </p:txBody>
      </p:sp>
      <p:sp>
        <p:nvSpPr>
          <p:cNvPr id="39" name="TextBox 38">
            <a:extLst>
              <a:ext uri="{FF2B5EF4-FFF2-40B4-BE49-F238E27FC236}">
                <a16:creationId xmlns:a16="http://schemas.microsoft.com/office/drawing/2014/main" id="{61332006-0C48-489B-A4BE-88567FEE145C}"/>
              </a:ext>
            </a:extLst>
          </p:cNvPr>
          <p:cNvSpPr txBox="1"/>
          <p:nvPr/>
        </p:nvSpPr>
        <p:spPr>
          <a:xfrm>
            <a:off x="139663" y="-296334"/>
            <a:ext cx="9298628" cy="3046988"/>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Cho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bài</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toán</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sau</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a:t>
            </a:r>
            <a:endParaRPr kumimoji="0" lang="en-US" sz="16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Mai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va</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Lan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mỗi</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người</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mua</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cho</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tô</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mình</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một</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sô</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hộp</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bút</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chì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màu</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Mai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mua</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28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bút</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Lan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mua</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36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bút</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Sô</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bút</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trong</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các</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hộp</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bút</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đều</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bằng</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nhau</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va</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sô</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bút</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trong</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mỗi</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hộp</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lớn</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hơn</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2.</a:t>
            </a:r>
            <a:endParaRPr kumimoji="0" lang="en-US" sz="3200" b="0" i="1"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endParaRPr>
          </a:p>
        </p:txBody>
      </p:sp>
      <p:sp>
        <p:nvSpPr>
          <p:cNvPr id="40" name="Rectangle 39">
            <a:extLst>
              <a:ext uri="{FF2B5EF4-FFF2-40B4-BE49-F238E27FC236}">
                <a16:creationId xmlns:a16="http://schemas.microsoft.com/office/drawing/2014/main" id="{06E839A2-3F0B-426E-85B9-0B6D0BADB512}"/>
              </a:ext>
            </a:extLst>
          </p:cNvPr>
          <p:cNvSpPr/>
          <p:nvPr/>
        </p:nvSpPr>
        <p:spPr>
          <a:xfrm>
            <a:off x="954317" y="3114198"/>
            <a:ext cx="8187337" cy="1361749"/>
          </a:xfrm>
          <a:prstGeom prst="rect">
            <a:avLst/>
          </a:prstGeom>
          <a:solidFill>
            <a:srgbClr val="0C0D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5000"/>
              </a:lnSpc>
              <a:spcBef>
                <a:spcPts val="0"/>
              </a:spcBef>
              <a:spcAft>
                <a:spcPts val="0"/>
              </a:spcAft>
              <a:buClrTx/>
              <a:buSzTx/>
              <a:buFontTx/>
              <a:buNone/>
              <a:tabLst/>
              <a:defRPr/>
            </a:pP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Biết</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rằng</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mỗi</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hộp</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bút</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chì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màu</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gia</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10000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đồng</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Hãy</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tính</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tổng</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số</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tiền</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Mai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va</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Lan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phải</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err="1">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tra</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a:t>
            </a:r>
          </a:p>
        </p:txBody>
      </p:sp>
      <p:sp>
        <p:nvSpPr>
          <p:cNvPr id="41" name="Rectangle 40">
            <a:extLst>
              <a:ext uri="{FF2B5EF4-FFF2-40B4-BE49-F238E27FC236}">
                <a16:creationId xmlns:a16="http://schemas.microsoft.com/office/drawing/2014/main" id="{AEE5C82C-2F88-4CC4-92D5-CEEA96EEACA1}"/>
              </a:ext>
            </a:extLst>
          </p:cNvPr>
          <p:cNvSpPr/>
          <p:nvPr/>
        </p:nvSpPr>
        <p:spPr>
          <a:xfrm>
            <a:off x="2203271" y="5569069"/>
            <a:ext cx="6404701" cy="983110"/>
          </a:xfrm>
          <a:custGeom>
            <a:avLst/>
            <a:gdLst>
              <a:gd name="connsiteX0" fmla="*/ 0 w 6404701"/>
              <a:gd name="connsiteY0" fmla="*/ 0 h 983110"/>
              <a:gd name="connsiteX1" fmla="*/ 710340 w 6404701"/>
              <a:gd name="connsiteY1" fmla="*/ 0 h 983110"/>
              <a:gd name="connsiteX2" fmla="*/ 1292585 w 6404701"/>
              <a:gd name="connsiteY2" fmla="*/ 0 h 983110"/>
              <a:gd name="connsiteX3" fmla="*/ 1746737 w 6404701"/>
              <a:gd name="connsiteY3" fmla="*/ 0 h 983110"/>
              <a:gd name="connsiteX4" fmla="*/ 2328982 w 6404701"/>
              <a:gd name="connsiteY4" fmla="*/ 0 h 983110"/>
              <a:gd name="connsiteX5" fmla="*/ 3039322 w 6404701"/>
              <a:gd name="connsiteY5" fmla="*/ 0 h 983110"/>
              <a:gd name="connsiteX6" fmla="*/ 3493473 w 6404701"/>
              <a:gd name="connsiteY6" fmla="*/ 0 h 983110"/>
              <a:gd name="connsiteX7" fmla="*/ 3883578 w 6404701"/>
              <a:gd name="connsiteY7" fmla="*/ 0 h 983110"/>
              <a:gd name="connsiteX8" fmla="*/ 4465823 w 6404701"/>
              <a:gd name="connsiteY8" fmla="*/ 0 h 983110"/>
              <a:gd name="connsiteX9" fmla="*/ 5048069 w 6404701"/>
              <a:gd name="connsiteY9" fmla="*/ 0 h 983110"/>
              <a:gd name="connsiteX10" fmla="*/ 5694361 w 6404701"/>
              <a:gd name="connsiteY10" fmla="*/ 0 h 983110"/>
              <a:gd name="connsiteX11" fmla="*/ 6404701 w 6404701"/>
              <a:gd name="connsiteY11" fmla="*/ 0 h 983110"/>
              <a:gd name="connsiteX12" fmla="*/ 6404701 w 6404701"/>
              <a:gd name="connsiteY12" fmla="*/ 462062 h 983110"/>
              <a:gd name="connsiteX13" fmla="*/ 6404701 w 6404701"/>
              <a:gd name="connsiteY13" fmla="*/ 983110 h 983110"/>
              <a:gd name="connsiteX14" fmla="*/ 5886502 w 6404701"/>
              <a:gd name="connsiteY14" fmla="*/ 983110 h 983110"/>
              <a:gd name="connsiteX15" fmla="*/ 5240210 w 6404701"/>
              <a:gd name="connsiteY15" fmla="*/ 983110 h 983110"/>
              <a:gd name="connsiteX16" fmla="*/ 4529870 w 6404701"/>
              <a:gd name="connsiteY16" fmla="*/ 983110 h 983110"/>
              <a:gd name="connsiteX17" fmla="*/ 3883578 w 6404701"/>
              <a:gd name="connsiteY17" fmla="*/ 983110 h 983110"/>
              <a:gd name="connsiteX18" fmla="*/ 3301332 w 6404701"/>
              <a:gd name="connsiteY18" fmla="*/ 983110 h 983110"/>
              <a:gd name="connsiteX19" fmla="*/ 2911228 w 6404701"/>
              <a:gd name="connsiteY19" fmla="*/ 983110 h 983110"/>
              <a:gd name="connsiteX20" fmla="*/ 2328982 w 6404701"/>
              <a:gd name="connsiteY20" fmla="*/ 983110 h 983110"/>
              <a:gd name="connsiteX21" fmla="*/ 1618643 w 6404701"/>
              <a:gd name="connsiteY21" fmla="*/ 983110 h 983110"/>
              <a:gd name="connsiteX22" fmla="*/ 908303 w 6404701"/>
              <a:gd name="connsiteY22" fmla="*/ 983110 h 983110"/>
              <a:gd name="connsiteX23" fmla="*/ 0 w 6404701"/>
              <a:gd name="connsiteY23" fmla="*/ 983110 h 983110"/>
              <a:gd name="connsiteX24" fmla="*/ 0 w 6404701"/>
              <a:gd name="connsiteY24" fmla="*/ 491555 h 983110"/>
              <a:gd name="connsiteX25" fmla="*/ 0 w 6404701"/>
              <a:gd name="connsiteY25" fmla="*/ 0 h 983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404701" h="983110" extrusionOk="0">
                <a:moveTo>
                  <a:pt x="0" y="0"/>
                </a:moveTo>
                <a:cubicBezTo>
                  <a:pt x="319509" y="-57704"/>
                  <a:pt x="409665" y="15388"/>
                  <a:pt x="710340" y="0"/>
                </a:cubicBezTo>
                <a:cubicBezTo>
                  <a:pt x="1011015" y="-15388"/>
                  <a:pt x="1056050" y="46486"/>
                  <a:pt x="1292585" y="0"/>
                </a:cubicBezTo>
                <a:cubicBezTo>
                  <a:pt x="1529120" y="-46486"/>
                  <a:pt x="1651621" y="20123"/>
                  <a:pt x="1746737" y="0"/>
                </a:cubicBezTo>
                <a:cubicBezTo>
                  <a:pt x="1841853" y="-20123"/>
                  <a:pt x="2209122" y="1340"/>
                  <a:pt x="2328982" y="0"/>
                </a:cubicBezTo>
                <a:cubicBezTo>
                  <a:pt x="2448842" y="-1340"/>
                  <a:pt x="2701979" y="43624"/>
                  <a:pt x="3039322" y="0"/>
                </a:cubicBezTo>
                <a:cubicBezTo>
                  <a:pt x="3376665" y="-43624"/>
                  <a:pt x="3285386" y="32274"/>
                  <a:pt x="3493473" y="0"/>
                </a:cubicBezTo>
                <a:cubicBezTo>
                  <a:pt x="3701560" y="-32274"/>
                  <a:pt x="3788092" y="35675"/>
                  <a:pt x="3883578" y="0"/>
                </a:cubicBezTo>
                <a:cubicBezTo>
                  <a:pt x="3979065" y="-35675"/>
                  <a:pt x="4201151" y="26943"/>
                  <a:pt x="4465823" y="0"/>
                </a:cubicBezTo>
                <a:cubicBezTo>
                  <a:pt x="4730496" y="-26943"/>
                  <a:pt x="4921944" y="27051"/>
                  <a:pt x="5048069" y="0"/>
                </a:cubicBezTo>
                <a:cubicBezTo>
                  <a:pt x="5174194" y="-27051"/>
                  <a:pt x="5459946" y="64626"/>
                  <a:pt x="5694361" y="0"/>
                </a:cubicBezTo>
                <a:cubicBezTo>
                  <a:pt x="5928776" y="-64626"/>
                  <a:pt x="6174983" y="5096"/>
                  <a:pt x="6404701" y="0"/>
                </a:cubicBezTo>
                <a:cubicBezTo>
                  <a:pt x="6409065" y="167857"/>
                  <a:pt x="6378657" y="326849"/>
                  <a:pt x="6404701" y="462062"/>
                </a:cubicBezTo>
                <a:cubicBezTo>
                  <a:pt x="6430745" y="597275"/>
                  <a:pt x="6355930" y="817828"/>
                  <a:pt x="6404701" y="983110"/>
                </a:cubicBezTo>
                <a:cubicBezTo>
                  <a:pt x="6205941" y="1023917"/>
                  <a:pt x="6070344" y="946812"/>
                  <a:pt x="5886502" y="983110"/>
                </a:cubicBezTo>
                <a:cubicBezTo>
                  <a:pt x="5702660" y="1019408"/>
                  <a:pt x="5512243" y="960940"/>
                  <a:pt x="5240210" y="983110"/>
                </a:cubicBezTo>
                <a:cubicBezTo>
                  <a:pt x="4968177" y="1005280"/>
                  <a:pt x="4822350" y="933697"/>
                  <a:pt x="4529870" y="983110"/>
                </a:cubicBezTo>
                <a:cubicBezTo>
                  <a:pt x="4237390" y="1032523"/>
                  <a:pt x="4122325" y="936701"/>
                  <a:pt x="3883578" y="983110"/>
                </a:cubicBezTo>
                <a:cubicBezTo>
                  <a:pt x="3644831" y="1029519"/>
                  <a:pt x="3566305" y="969489"/>
                  <a:pt x="3301332" y="983110"/>
                </a:cubicBezTo>
                <a:cubicBezTo>
                  <a:pt x="3036359" y="996731"/>
                  <a:pt x="3031861" y="946629"/>
                  <a:pt x="2911228" y="983110"/>
                </a:cubicBezTo>
                <a:cubicBezTo>
                  <a:pt x="2790595" y="1019591"/>
                  <a:pt x="2453165" y="981030"/>
                  <a:pt x="2328982" y="983110"/>
                </a:cubicBezTo>
                <a:cubicBezTo>
                  <a:pt x="2204799" y="985190"/>
                  <a:pt x="1953692" y="957630"/>
                  <a:pt x="1618643" y="983110"/>
                </a:cubicBezTo>
                <a:cubicBezTo>
                  <a:pt x="1283594" y="1008590"/>
                  <a:pt x="1052868" y="958375"/>
                  <a:pt x="908303" y="983110"/>
                </a:cubicBezTo>
                <a:cubicBezTo>
                  <a:pt x="763738" y="1007845"/>
                  <a:pt x="205382" y="924715"/>
                  <a:pt x="0" y="983110"/>
                </a:cubicBezTo>
                <a:cubicBezTo>
                  <a:pt x="-25386" y="764953"/>
                  <a:pt x="30702" y="728607"/>
                  <a:pt x="0" y="491555"/>
                </a:cubicBezTo>
                <a:cubicBezTo>
                  <a:pt x="-30702" y="254503"/>
                  <a:pt x="28489" y="136497"/>
                  <a:pt x="0" y="0"/>
                </a:cubicBezTo>
                <a:close/>
              </a:path>
            </a:pathLst>
          </a:custGeom>
          <a:noFill/>
          <a:ln w="38100">
            <a:solidFill>
              <a:srgbClr val="C00000"/>
            </a:solidFill>
            <a:extLst>
              <a:ext uri="{C807C97D-BFC1-408E-A445-0C87EB9F89A2}">
                <ask:lineSketchStyleProps xmlns:ask="http://schemas.microsoft.com/office/drawing/2018/sketchyshapes" sd="981765707">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5000"/>
              </a:lnSpc>
              <a:spcBef>
                <a:spcPts val="0"/>
              </a:spcBef>
              <a:spcAft>
                <a:spcPts val="0"/>
              </a:spcAft>
              <a:buClrTx/>
              <a:buSzTx/>
              <a:buFontTx/>
              <a:buNone/>
              <a:tabLst/>
              <a:defRPr/>
            </a:pPr>
            <a:r>
              <a:rPr kumimoji="0" lang="en-US" sz="2800" b="1" i="0" u="none" strike="noStrike" kern="1200" cap="none" spc="0" normalizeH="0" baseline="0" noProof="0" dirty="0" err="1">
                <a:ln>
                  <a:noFill/>
                </a:ln>
                <a:solidFill>
                  <a:srgbClr val="C00000"/>
                </a:solidFill>
                <a:effectLst/>
                <a:uLnTx/>
                <a:uFillTx/>
                <a:latin typeface="Arial" panose="020B0604020202020204" pitchFamily="34" charset="0"/>
                <a:ea typeface="Tahoma" panose="020B0604030504040204" pitchFamily="34" charset="0"/>
                <a:cs typeface="Arial" panose="020B0604020202020204" pitchFamily="34" charset="0"/>
              </a:rPr>
              <a:t>Tổng</a:t>
            </a:r>
            <a:r>
              <a:rPr kumimoji="0" lang="en-US" sz="2800" b="1" i="0" u="none" strike="noStrike" kern="1200" cap="none" spc="0" normalizeH="0" baseline="0" noProof="0" dirty="0">
                <a:ln>
                  <a:noFill/>
                </a:ln>
                <a:solidFill>
                  <a:srgbClr val="C00000"/>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err="1">
                <a:ln>
                  <a:noFill/>
                </a:ln>
                <a:solidFill>
                  <a:srgbClr val="C00000"/>
                </a:solidFill>
                <a:effectLst/>
                <a:uLnTx/>
                <a:uFillTx/>
                <a:latin typeface="Arial" panose="020B0604020202020204" pitchFamily="34" charset="0"/>
                <a:ea typeface="Tahoma" panose="020B0604030504040204" pitchFamily="34" charset="0"/>
                <a:cs typeface="Arial" panose="020B0604020202020204" pitchFamily="34" charset="0"/>
              </a:rPr>
              <a:t>số</a:t>
            </a:r>
            <a:r>
              <a:rPr kumimoji="0" lang="en-US" sz="2800" b="1" i="0" u="none" strike="noStrike" kern="1200" cap="none" spc="0" normalizeH="0" baseline="0" noProof="0" dirty="0">
                <a:ln>
                  <a:noFill/>
                </a:ln>
                <a:solidFill>
                  <a:srgbClr val="C00000"/>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err="1">
                <a:ln>
                  <a:noFill/>
                </a:ln>
                <a:solidFill>
                  <a:srgbClr val="C00000"/>
                </a:solidFill>
                <a:effectLst/>
                <a:uLnTx/>
                <a:uFillTx/>
                <a:latin typeface="Arial" panose="020B0604020202020204" pitchFamily="34" charset="0"/>
                <a:ea typeface="Tahoma" panose="020B0604030504040204" pitchFamily="34" charset="0"/>
                <a:cs typeface="Arial" panose="020B0604020202020204" pitchFamily="34" charset="0"/>
              </a:rPr>
              <a:t>tiền</a:t>
            </a:r>
            <a:r>
              <a:rPr kumimoji="0" lang="en-US" sz="2800" b="1" i="0" u="none" strike="noStrike" kern="1200" cap="none" spc="0" normalizeH="0" baseline="0" noProof="0" dirty="0">
                <a:ln>
                  <a:noFill/>
                </a:ln>
                <a:solidFill>
                  <a:srgbClr val="C00000"/>
                </a:solidFill>
                <a:effectLst/>
                <a:uLnTx/>
                <a:uFillTx/>
                <a:latin typeface="Arial" panose="020B0604020202020204" pitchFamily="34" charset="0"/>
                <a:ea typeface="Tahoma" panose="020B0604030504040204" pitchFamily="34" charset="0"/>
                <a:cs typeface="Arial" panose="020B0604020202020204" pitchFamily="34" charset="0"/>
              </a:rPr>
              <a:t> Mai </a:t>
            </a:r>
            <a:r>
              <a:rPr kumimoji="0" lang="en-US" sz="2800" b="1" i="0" u="none" strike="noStrike" kern="1200" cap="none" spc="0" normalizeH="0" baseline="0" noProof="0" dirty="0" err="1">
                <a:ln>
                  <a:noFill/>
                </a:ln>
                <a:solidFill>
                  <a:srgbClr val="C00000"/>
                </a:solidFill>
                <a:effectLst/>
                <a:uLnTx/>
                <a:uFillTx/>
                <a:latin typeface="Arial" panose="020B0604020202020204" pitchFamily="34" charset="0"/>
                <a:ea typeface="Tahoma" panose="020B0604030504040204" pitchFamily="34" charset="0"/>
                <a:cs typeface="Arial" panose="020B0604020202020204" pitchFamily="34" charset="0"/>
              </a:rPr>
              <a:t>va</a:t>
            </a:r>
            <a:r>
              <a:rPr kumimoji="0" lang="en-US" sz="2800" b="1" i="0" u="none" strike="noStrike" kern="1200" cap="none" spc="0" normalizeH="0" baseline="0" noProof="0" dirty="0">
                <a:ln>
                  <a:noFill/>
                </a:ln>
                <a:solidFill>
                  <a:srgbClr val="C00000"/>
                </a:solidFill>
                <a:effectLst/>
                <a:uLnTx/>
                <a:uFillTx/>
                <a:latin typeface="Arial" panose="020B0604020202020204" pitchFamily="34" charset="0"/>
                <a:ea typeface="Tahoma" panose="020B0604030504040204" pitchFamily="34" charset="0"/>
                <a:cs typeface="Arial" panose="020B0604020202020204" pitchFamily="34" charset="0"/>
              </a:rPr>
              <a:t>̀ Lan </a:t>
            </a:r>
            <a:r>
              <a:rPr kumimoji="0" lang="en-US" sz="2800" b="1" i="0" u="none" strike="noStrike" kern="1200" cap="none" spc="0" normalizeH="0" baseline="0" noProof="0" dirty="0" err="1">
                <a:ln>
                  <a:noFill/>
                </a:ln>
                <a:solidFill>
                  <a:srgbClr val="C00000"/>
                </a:solidFill>
                <a:effectLst/>
                <a:uLnTx/>
                <a:uFillTx/>
                <a:latin typeface="Arial" panose="020B0604020202020204" pitchFamily="34" charset="0"/>
                <a:ea typeface="Tahoma" panose="020B0604030504040204" pitchFamily="34" charset="0"/>
                <a:cs typeface="Arial" panose="020B0604020202020204" pitchFamily="34" charset="0"/>
              </a:rPr>
              <a:t>phải</a:t>
            </a:r>
            <a:r>
              <a:rPr kumimoji="0" lang="en-US" sz="2800" b="1" i="0" u="none" strike="noStrike" kern="1200" cap="none" spc="0" normalizeH="0" baseline="0" noProof="0" dirty="0">
                <a:ln>
                  <a:noFill/>
                </a:ln>
                <a:solidFill>
                  <a:srgbClr val="C00000"/>
                </a:solidFill>
                <a:effectLst/>
                <a:uLnTx/>
                <a:uFillTx/>
                <a:latin typeface="Arial" panose="020B0604020202020204" pitchFamily="34" charset="0"/>
                <a:ea typeface="Tahoma" panose="020B0604030504040204" pitchFamily="34" charset="0"/>
                <a:cs typeface="Arial" panose="020B0604020202020204" pitchFamily="34" charset="0"/>
              </a:rPr>
              <a:t> </a:t>
            </a:r>
            <a:r>
              <a:rPr kumimoji="0" lang="en-US" sz="2800" b="1" i="0" u="none" strike="noStrike" kern="1200" cap="none" spc="0" normalizeH="0" baseline="0" noProof="0" dirty="0" err="1">
                <a:ln>
                  <a:noFill/>
                </a:ln>
                <a:solidFill>
                  <a:srgbClr val="C00000"/>
                </a:solidFill>
                <a:effectLst/>
                <a:uLnTx/>
                <a:uFillTx/>
                <a:latin typeface="Arial" panose="020B0604020202020204" pitchFamily="34" charset="0"/>
                <a:ea typeface="Tahoma" panose="020B0604030504040204" pitchFamily="34" charset="0"/>
                <a:cs typeface="Arial" panose="020B0604020202020204" pitchFamily="34" charset="0"/>
              </a:rPr>
              <a:t>tra</a:t>
            </a:r>
            <a:r>
              <a:rPr kumimoji="0" lang="en-US" sz="2800" b="1" i="0" u="none" strike="noStrike" kern="1200" cap="none" spc="0" normalizeH="0" baseline="0" noProof="0" dirty="0">
                <a:ln>
                  <a:noFill/>
                </a:ln>
                <a:solidFill>
                  <a:srgbClr val="C00000"/>
                </a:solidFill>
                <a:effectLst/>
                <a:uLnTx/>
                <a:uFillTx/>
                <a:latin typeface="Arial" panose="020B0604020202020204" pitchFamily="34" charset="0"/>
                <a:ea typeface="Tahoma" panose="020B0604030504040204" pitchFamily="34" charset="0"/>
                <a:cs typeface="Arial" panose="020B0604020202020204" pitchFamily="34" charset="0"/>
              </a:rPr>
              <a:t>̉ là:</a:t>
            </a:r>
          </a:p>
          <a:p>
            <a:pPr marL="0" marR="0" lvl="0" indent="0" algn="ctr" defTabSz="914400" rtl="0" eaLnBrk="1" fontAlgn="auto" latinLnBrk="0" hangingPunct="1">
              <a:lnSpc>
                <a:spcPct val="125000"/>
              </a:lnSpc>
              <a:spcBef>
                <a:spcPts val="0"/>
              </a:spcBef>
              <a:spcAft>
                <a:spcPts val="0"/>
              </a:spcAft>
              <a:buClrTx/>
              <a:buSzTx/>
              <a:buFontTx/>
              <a:buNone/>
              <a:tabLst/>
              <a:defRPr/>
            </a:pPr>
            <a:r>
              <a:rPr kumimoji="0" lang="en-US" sz="2800" b="1" i="0" u="none" strike="noStrike" kern="1200" cap="none" spc="0" normalizeH="0" baseline="0" noProof="0" dirty="0">
                <a:ln w="0"/>
                <a:solidFill>
                  <a:srgbClr val="C00000"/>
                </a:solidFill>
                <a:effectLst/>
                <a:uLnTx/>
                <a:uFillTx/>
                <a:latin typeface="Arial" panose="020B0604020202020204" pitchFamily="34" charset="0"/>
                <a:ea typeface="Tahoma" panose="020B0604030504040204" pitchFamily="34" charset="0"/>
                <a:cs typeface="Arial" panose="020B0604020202020204" pitchFamily="34" charset="0"/>
              </a:rPr>
              <a:t> </a:t>
            </a:r>
            <a:r>
              <a:rPr lang="en-US" sz="2800" b="1" dirty="0">
                <a:solidFill>
                  <a:srgbClr val="C00000"/>
                </a:solidFill>
                <a:latin typeface="Arial" panose="020B0604020202020204" pitchFamily="34" charset="0"/>
                <a:ea typeface="Tahoma" panose="020B0604030504040204" pitchFamily="34" charset="0"/>
                <a:cs typeface="Arial" panose="020B0604020202020204" pitchFamily="34" charset="0"/>
              </a:rPr>
              <a:t>1</a:t>
            </a:r>
            <a:r>
              <a:rPr kumimoji="0" lang="en-US" sz="2800" b="1" i="0" u="none" strike="noStrike" kern="1200" cap="none" spc="0" normalizeH="0" baseline="0" noProof="0" dirty="0">
                <a:ln>
                  <a:noFill/>
                </a:ln>
                <a:solidFill>
                  <a:srgbClr val="C00000"/>
                </a:solidFill>
                <a:effectLst/>
                <a:uLnTx/>
                <a:uFillTx/>
                <a:latin typeface="Arial" panose="020B0604020202020204" pitchFamily="34" charset="0"/>
                <a:ea typeface="Tahoma" panose="020B0604030504040204" pitchFamily="34" charset="0"/>
                <a:cs typeface="Arial" panose="020B0604020202020204" pitchFamily="34" charset="0"/>
              </a:rPr>
              <a:t>0000.(7 + 9) = </a:t>
            </a:r>
            <a:r>
              <a:rPr lang="en-US" sz="2800" b="1" dirty="0">
                <a:solidFill>
                  <a:srgbClr val="C00000"/>
                </a:solidFill>
                <a:latin typeface="Arial" panose="020B0604020202020204" pitchFamily="34" charset="0"/>
                <a:ea typeface="Tahoma" panose="020B0604030504040204" pitchFamily="34" charset="0"/>
                <a:cs typeface="Arial" panose="020B0604020202020204" pitchFamily="34" charset="0"/>
              </a:rPr>
              <a:t>16</a:t>
            </a:r>
            <a:r>
              <a:rPr kumimoji="0" lang="en-US" sz="2800" b="1" i="0" u="none" strike="noStrike" kern="1200" cap="none" spc="0" normalizeH="0" baseline="0" noProof="0" dirty="0">
                <a:ln>
                  <a:noFill/>
                </a:ln>
                <a:solidFill>
                  <a:srgbClr val="C00000"/>
                </a:solidFill>
                <a:effectLst/>
                <a:uLnTx/>
                <a:uFillTx/>
                <a:latin typeface="Arial" panose="020B0604020202020204" pitchFamily="34" charset="0"/>
                <a:ea typeface="Tahoma" panose="020B0604030504040204" pitchFamily="34" charset="0"/>
                <a:cs typeface="Arial" panose="020B0604020202020204" pitchFamily="34" charset="0"/>
              </a:rPr>
              <a:t>0000(</a:t>
            </a:r>
            <a:r>
              <a:rPr kumimoji="0" lang="en-US" sz="2800" b="1" i="0" u="none" strike="noStrike" kern="1200" cap="none" spc="0" normalizeH="0" baseline="0" noProof="0" dirty="0" err="1">
                <a:ln>
                  <a:noFill/>
                </a:ln>
                <a:solidFill>
                  <a:srgbClr val="C00000"/>
                </a:solidFill>
                <a:effectLst/>
                <a:uLnTx/>
                <a:uFillTx/>
                <a:latin typeface="Arial" panose="020B0604020202020204" pitchFamily="34" charset="0"/>
                <a:ea typeface="Tahoma" panose="020B0604030504040204" pitchFamily="34" charset="0"/>
                <a:cs typeface="Arial" panose="020B0604020202020204" pitchFamily="34" charset="0"/>
              </a:rPr>
              <a:t>đồng</a:t>
            </a:r>
            <a:r>
              <a:rPr kumimoji="0" lang="en-US" sz="2800" b="1" i="0" u="none" strike="noStrike" kern="1200" cap="none" spc="0" normalizeH="0" baseline="0" noProof="0" dirty="0">
                <a:ln>
                  <a:noFill/>
                </a:ln>
                <a:solidFill>
                  <a:srgbClr val="C00000"/>
                </a:solidFill>
                <a:effectLst/>
                <a:uLnTx/>
                <a:uFillTx/>
                <a:latin typeface="Arial" panose="020B0604020202020204" pitchFamily="34" charset="0"/>
                <a:ea typeface="Tahoma" panose="020B0604030504040204" pitchFamily="34" charset="0"/>
                <a:cs typeface="Arial" panose="020B0604020202020204" pitchFamily="34" charset="0"/>
              </a:rPr>
              <a:t>)</a:t>
            </a:r>
            <a:endParaRPr kumimoji="0" lang="en-US" sz="2800" b="0" i="0" u="none" strike="noStrike" kern="1200" cap="none" spc="0" normalizeH="0" baseline="0" noProof="0" dirty="0">
              <a:ln w="0"/>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190877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circle(out)">
                                      <p:cBhvr>
                                        <p:cTn id="7" dur="2000"/>
                                        <p:tgtEl>
                                          <p:spTgt spid="4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repeatCount="5000" fill="remove"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5"/>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clickEffect">
                                  <p:stCondLst>
                                    <p:cond delay="0"/>
                                  </p:stCondLst>
                                  <p:childTnLst>
                                    <p:cmd type="call" cmd="togglePause">
                                      <p:cBhvr>
                                        <p:cTn id="17" dur="1" fill="hold"/>
                                        <p:tgtEl>
                                          <p:spTgt spid="5"/>
                                        </p:tgtEl>
                                      </p:cBhvr>
                                    </p:cmd>
                                  </p:childTnLst>
                                </p:cTn>
                              </p:par>
                            </p:childTnLst>
                          </p:cTn>
                        </p:par>
                      </p:childTnLst>
                    </p:cTn>
                  </p:par>
                </p:childTnLst>
              </p:cTn>
              <p:nextCondLst>
                <p:cond evt="onClick" delay="0">
                  <p:tgtEl>
                    <p:spTgt spid="5"/>
                  </p:tgtEl>
                </p:cond>
              </p:nextCondLst>
            </p:seq>
            <p:video>
              <p:cMediaNode vol="80000">
                <p:cTn id="18" fill="hold" display="0">
                  <p:stCondLst>
                    <p:cond delay="indefinite"/>
                  </p:stCondLst>
                </p:cTn>
                <p:tgtEl>
                  <p:spTgt spid="5"/>
                </p:tgtEl>
              </p:cMediaNode>
            </p:video>
            <p:seq concurrent="1" nextAc="seek">
              <p:cTn id="19" restart="whenNotActive" fill="hold" evtFilter="cancelBubble" nodeType="interactiveSeq">
                <p:stCondLst>
                  <p:cond evt="onClick" delay="0">
                    <p:tgtEl>
                      <p:spTgt spid="2050"/>
                    </p:tgtEl>
                  </p:cond>
                </p:stCondLst>
                <p:endSync evt="end" delay="0">
                  <p:rtn val="all"/>
                </p:endSync>
                <p:childTnLst>
                  <p:par>
                    <p:cTn id="20" fill="hold">
                      <p:stCondLst>
                        <p:cond delay="0"/>
                      </p:stCondLst>
                      <p:childTnLst>
                        <p:par>
                          <p:cTn id="21" fill="hold">
                            <p:stCondLst>
                              <p:cond delay="0"/>
                            </p:stCondLst>
                            <p:childTnLst>
                              <p:par>
                                <p:cTn id="22" presetID="1" presetClass="entr" presetSubtype="0" fill="hold" nodeType="withEffect">
                                  <p:stCondLst>
                                    <p:cond delay="0"/>
                                  </p:stCondLst>
                                  <p:childTnLst>
                                    <p:set>
                                      <p:cBhvr>
                                        <p:cTn id="23" dur="1" fill="hold">
                                          <p:stCondLst>
                                            <p:cond delay="0"/>
                                          </p:stCondLst>
                                        </p:cTn>
                                        <p:tgtEl>
                                          <p:spTgt spid="34"/>
                                        </p:tgtEl>
                                        <p:attrNameLst>
                                          <p:attrName>style.visibility</p:attrName>
                                        </p:attrNameLst>
                                      </p:cBhvr>
                                      <p:to>
                                        <p:strVal val="visible"/>
                                      </p:to>
                                    </p:set>
                                  </p:childTnLst>
                                </p:cTn>
                              </p:par>
                            </p:childTnLst>
                          </p:cTn>
                        </p:par>
                      </p:childTnLst>
                    </p:cTn>
                  </p:par>
                </p:childTnLst>
              </p:cTn>
              <p:nextCondLst>
                <p:cond evt="onClick" delay="0">
                  <p:tgtEl>
                    <p:spTgt spid="2050"/>
                  </p:tgtEl>
                </p:cond>
              </p:nextCondLst>
            </p:seq>
          </p:childTnLst>
        </p:cTn>
      </p:par>
    </p:tnLst>
    <p:bldLst>
      <p:bldP spid="4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5D60562-028E-4B92-BB2B-E55173015A53}"/>
              </a:ext>
            </a:extLst>
          </p:cNvPr>
          <p:cNvSpPr/>
          <p:nvPr/>
        </p:nvSpPr>
        <p:spPr>
          <a:xfrm>
            <a:off x="112542" y="99607"/>
            <a:ext cx="11943219" cy="6658786"/>
          </a:xfrm>
          <a:custGeom>
            <a:avLst/>
            <a:gdLst>
              <a:gd name="connsiteX0" fmla="*/ 0 w 11943219"/>
              <a:gd name="connsiteY0" fmla="*/ 0 h 6658786"/>
              <a:gd name="connsiteX1" fmla="*/ 11943219 w 11943219"/>
              <a:gd name="connsiteY1" fmla="*/ 0 h 6658786"/>
              <a:gd name="connsiteX2" fmla="*/ 11943219 w 11943219"/>
              <a:gd name="connsiteY2" fmla="*/ 6658786 h 6658786"/>
              <a:gd name="connsiteX3" fmla="*/ 0 w 11943219"/>
              <a:gd name="connsiteY3" fmla="*/ 6658786 h 6658786"/>
              <a:gd name="connsiteX4" fmla="*/ 0 w 11943219"/>
              <a:gd name="connsiteY4" fmla="*/ 0 h 6658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43219" h="6658786" extrusionOk="0">
                <a:moveTo>
                  <a:pt x="0" y="0"/>
                </a:moveTo>
                <a:cubicBezTo>
                  <a:pt x="4310450" y="118645"/>
                  <a:pt x="8658619" y="116012"/>
                  <a:pt x="11943219" y="0"/>
                </a:cubicBezTo>
                <a:cubicBezTo>
                  <a:pt x="11810337" y="1360470"/>
                  <a:pt x="12028170" y="5310941"/>
                  <a:pt x="11943219" y="6658786"/>
                </a:cubicBezTo>
                <a:cubicBezTo>
                  <a:pt x="10454998" y="6793386"/>
                  <a:pt x="2886094" y="6501590"/>
                  <a:pt x="0" y="6658786"/>
                </a:cubicBezTo>
                <a:cubicBezTo>
                  <a:pt x="-20187" y="5944707"/>
                  <a:pt x="-152480" y="740150"/>
                  <a:pt x="0" y="0"/>
                </a:cubicBezTo>
                <a:close/>
              </a:path>
            </a:pathLst>
          </a:custGeom>
          <a:noFill/>
          <a:ln w="69850">
            <a:solidFill>
              <a:srgbClr val="1F4E79"/>
            </a:solidFill>
            <a:extLst>
              <a:ext uri="{C807C97D-BFC1-408E-A445-0C87EB9F89A2}">
                <ask:lineSketchStyleProps xmlns:ask="http://schemas.microsoft.com/office/drawing/2018/sketchyshape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4">
            <a:extLst>
              <a:ext uri="{FF2B5EF4-FFF2-40B4-BE49-F238E27FC236}">
                <a16:creationId xmlns:a16="http://schemas.microsoft.com/office/drawing/2014/main" id="{58E6D429-DC53-47C4-8036-1E9D12B8E28B}"/>
              </a:ext>
            </a:extLst>
          </p:cNvPr>
          <p:cNvSpPr/>
          <p:nvPr/>
        </p:nvSpPr>
        <p:spPr>
          <a:xfrm>
            <a:off x="3225504" y="275657"/>
            <a:ext cx="5717294" cy="956117"/>
          </a:xfrm>
          <a:prstGeom prst="roundRect">
            <a:avLst>
              <a:gd name="adj" fmla="val 50000"/>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Times New Roman" panose="02020603050405020304" pitchFamily="18" charset="0"/>
                <a:cs typeface="Times New Roman" panose="02020603050405020304" pitchFamily="18" charset="0"/>
              </a:rPr>
              <a:t>HƯỚNG DẪN TỰ HỌC Ở NHÀ</a:t>
            </a:r>
          </a:p>
        </p:txBody>
      </p:sp>
      <p:sp>
        <p:nvSpPr>
          <p:cNvPr id="27" name="TextBox 26">
            <a:extLst>
              <a:ext uri="{FF2B5EF4-FFF2-40B4-BE49-F238E27FC236}">
                <a16:creationId xmlns:a16="http://schemas.microsoft.com/office/drawing/2014/main" id="{CE530CE9-79B6-4A34-9DE8-7F769B44A120}"/>
              </a:ext>
            </a:extLst>
          </p:cNvPr>
          <p:cNvSpPr txBox="1"/>
          <p:nvPr/>
        </p:nvSpPr>
        <p:spPr>
          <a:xfrm>
            <a:off x="546538" y="1207263"/>
            <a:ext cx="11361683" cy="5570756"/>
          </a:xfrm>
          <a:prstGeom prst="rect">
            <a:avLst/>
          </a:prstGeom>
          <a:noFill/>
        </p:spPr>
        <p:txBody>
          <a:bodyPr wrap="square">
            <a:spAutoFit/>
          </a:bodyPr>
          <a:lstStyle/>
          <a:p>
            <a:r>
              <a:rPr lang="nl-NL" sz="2800" b="1" dirty="0">
                <a:solidFill>
                  <a:srgbClr val="0070C0"/>
                </a:solidFill>
                <a:latin typeface="Arial" panose="020B0604020202020204" pitchFamily="34" charset="0"/>
                <a:cs typeface="Arial" panose="020B0604020202020204" pitchFamily="34" charset="0"/>
              </a:rPr>
              <a:t>- Học bài theo SGK và vở ghi.</a:t>
            </a:r>
            <a:endParaRPr lang="en-US" sz="2800" b="1" dirty="0">
              <a:solidFill>
                <a:srgbClr val="0070C0"/>
              </a:solidFill>
              <a:latin typeface="Arial" panose="020B0604020202020204" pitchFamily="34" charset="0"/>
              <a:cs typeface="Arial" panose="020B0604020202020204" pitchFamily="34" charset="0"/>
            </a:endParaRPr>
          </a:p>
          <a:p>
            <a:r>
              <a:rPr lang="nl-NL" sz="2800" b="1" dirty="0">
                <a:solidFill>
                  <a:srgbClr val="0070C0"/>
                </a:solidFill>
                <a:latin typeface="Arial" panose="020B0604020202020204" pitchFamily="34" charset="0"/>
                <a:cs typeface="Arial" panose="020B0604020202020204" pitchFamily="34" charset="0"/>
              </a:rPr>
              <a:t>- Bài tập về nhà:</a:t>
            </a:r>
            <a:endParaRPr lang="en-US" sz="2000" i="1" u="sng" dirty="0">
              <a:solidFill>
                <a:srgbClr val="C00000"/>
              </a:solidFill>
            </a:endParaRPr>
          </a:p>
          <a:p>
            <a:r>
              <a:rPr lang="vi-VN" sz="2500" b="1" i="1" u="sng" dirty="0">
                <a:latin typeface="Arial" panose="020B0604020202020204" pitchFamily="34" charset="0"/>
                <a:cs typeface="Arial" panose="020B0604020202020204" pitchFamily="34" charset="0"/>
              </a:rPr>
              <a:t>Bài 1</a:t>
            </a:r>
            <a:r>
              <a:rPr lang="vi-VN" sz="2500" b="1" i="1" dirty="0">
                <a:latin typeface="Arial" panose="020B0604020202020204" pitchFamily="34" charset="0"/>
                <a:cs typeface="Arial" panose="020B0604020202020204" pitchFamily="34" charset="0"/>
              </a:rPr>
              <a:t>:</a:t>
            </a:r>
            <a:r>
              <a:rPr lang="vi-VN" sz="2500" b="1" dirty="0">
                <a:latin typeface="Arial" panose="020B0604020202020204" pitchFamily="34" charset="0"/>
                <a:cs typeface="Arial" panose="020B0604020202020204" pitchFamily="34" charset="0"/>
              </a:rPr>
              <a:t> </a:t>
            </a:r>
            <a:r>
              <a:rPr lang="vi-VN" sz="2500" b="1" dirty="0">
                <a:solidFill>
                  <a:srgbClr val="0070C0"/>
                </a:solidFill>
                <a:latin typeface="Arial" panose="020B0604020202020204" pitchFamily="34" charset="0"/>
                <a:cs typeface="Arial" panose="020B0604020202020204" pitchFamily="34" charset="0"/>
              </a:rPr>
              <a:t>Một tiết mục thể dục nhịp điệu có ba đội tham gia: đội một có 24 bạn, đội hai có 28 bạn, đội ba có 36 bạn. Trong tiết mục đó, cả ba đội phải xếp thành các hàng dọc sao cho số hàng dọc mỗi đội xếp được bằng nhau và không có bạn nào trong mỗi đội bị lẻ hàng. Hỏi trong tiết mục đó số hàng dọc nhiều nhất mà mỗi đội có thể xếp được là bao nhiêu ?</a:t>
            </a:r>
            <a:endParaRPr lang="en-US" sz="2500" b="1" dirty="0">
              <a:solidFill>
                <a:srgbClr val="0070C0"/>
              </a:solidFill>
              <a:latin typeface="Arial" panose="020B0604020202020204" pitchFamily="34" charset="0"/>
              <a:cs typeface="Arial" panose="020B0604020202020204" pitchFamily="34" charset="0"/>
            </a:endParaRPr>
          </a:p>
          <a:p>
            <a:endParaRPr lang="en-US" sz="2500" b="1" i="1" u="sng" dirty="0">
              <a:latin typeface="Arial" panose="020B0604020202020204" pitchFamily="34" charset="0"/>
              <a:cs typeface="Arial" panose="020B0604020202020204" pitchFamily="34" charset="0"/>
            </a:endParaRPr>
          </a:p>
          <a:p>
            <a:r>
              <a:rPr lang="vi-VN" sz="2500" b="1" i="1" u="sng" dirty="0">
                <a:latin typeface="Arial" panose="020B0604020202020204" pitchFamily="34" charset="0"/>
                <a:cs typeface="Arial" panose="020B0604020202020204" pitchFamily="34" charset="0"/>
              </a:rPr>
              <a:t>Bài 2</a:t>
            </a:r>
            <a:r>
              <a:rPr lang="vi-VN" sz="2500" b="1" i="1" dirty="0">
                <a:latin typeface="Arial" panose="020B0604020202020204" pitchFamily="34" charset="0"/>
                <a:cs typeface="Arial" panose="020B0604020202020204" pitchFamily="34" charset="0"/>
              </a:rPr>
              <a:t>:</a:t>
            </a:r>
            <a:r>
              <a:rPr lang="vi-VN" sz="2500" b="1" dirty="0">
                <a:solidFill>
                  <a:srgbClr val="C00000"/>
                </a:solidFill>
                <a:latin typeface="Arial" panose="020B0604020202020204" pitchFamily="34" charset="0"/>
                <a:cs typeface="Arial" panose="020B0604020202020204" pitchFamily="34" charset="0"/>
              </a:rPr>
              <a:t> </a:t>
            </a:r>
            <a:r>
              <a:rPr lang="vi-VN" sz="2500" b="1" dirty="0">
                <a:solidFill>
                  <a:srgbClr val="0070C0"/>
                </a:solidFill>
                <a:latin typeface="Arial" panose="020B0604020202020204" pitchFamily="34" charset="0"/>
                <a:cs typeface="Arial" panose="020B0604020202020204" pitchFamily="34" charset="0"/>
              </a:rPr>
              <a:t>Trong một tiết học thủ công, bạn Bình có một tấm bìa hình chữ nhật có kích thước chiều rộng là 112mm và chiều dài 140 mm. Bạn Bình muốn cắt tấm bìa đó thành các mảnh nhỏ hình vuông bằng nhau, sao cho tấm bìa được cắt hết không còn mảnh nào. Tính độ dài cạnh hình vuông mà bạn Bình cắt được, biết độ dài cạnh hình vuông là một số tự nhiên nhỏ hơn 20 mm và lớn hơn 10 mm.</a:t>
            </a:r>
            <a:endParaRPr lang="en-US" sz="2500" b="1" dirty="0">
              <a:solidFill>
                <a:srgbClr val="0070C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952759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5F415-7490-4054-85B4-10F7AE6D3385}"/>
              </a:ext>
            </a:extLst>
          </p:cNvPr>
          <p:cNvSpPr>
            <a:spLocks noGrp="1"/>
          </p:cNvSpPr>
          <p:nvPr>
            <p:ph type="ctrTitle"/>
          </p:nvPr>
        </p:nvSpPr>
        <p:spPr>
          <a:xfrm>
            <a:off x="1524000" y="852207"/>
            <a:ext cx="9144000" cy="2387600"/>
          </a:xfrm>
        </p:spPr>
        <p:txBody>
          <a:bodyPr>
            <a:normAutofit/>
          </a:bodyPr>
          <a:lstStyle/>
          <a:p>
            <a:r>
              <a:rPr lang="en-US" sz="8000" dirty="0">
                <a:solidFill>
                  <a:schemeClr val="bg1"/>
                </a:solidFill>
                <a:latin typeface="Rockwell" panose="02060603020205020403" pitchFamily="18" charset="0"/>
              </a:rPr>
              <a:t>Remember…</a:t>
            </a:r>
            <a:br>
              <a:rPr lang="en-US" sz="8000" dirty="0">
                <a:solidFill>
                  <a:schemeClr val="bg1"/>
                </a:solidFill>
                <a:latin typeface="Rockwell" panose="02060603020205020403" pitchFamily="18" charset="0"/>
              </a:rPr>
            </a:br>
            <a:r>
              <a:rPr lang="en-US" sz="8000" dirty="0">
                <a:solidFill>
                  <a:schemeClr val="bg1"/>
                </a:solidFill>
                <a:latin typeface="Rockwell" panose="02060603020205020403" pitchFamily="18" charset="0"/>
              </a:rPr>
              <a:t>Safety First!</a:t>
            </a:r>
          </a:p>
        </p:txBody>
      </p:sp>
      <p:cxnSp>
        <p:nvCxnSpPr>
          <p:cNvPr id="5" name="Straight Connector 4">
            <a:extLst>
              <a:ext uri="{FF2B5EF4-FFF2-40B4-BE49-F238E27FC236}">
                <a16:creationId xmlns:a16="http://schemas.microsoft.com/office/drawing/2014/main" id="{AA65E432-C1E6-4C36-BF8E-2DA25E65DC32}"/>
              </a:ext>
              <a:ext uri="{C183D7F6-B498-43B3-948B-1728B52AA6E4}">
                <adec:decorative xmlns:adec="http://schemas.microsoft.com/office/drawing/2017/decorative" val="1"/>
              </a:ext>
            </a:extLst>
          </p:cNvPr>
          <p:cNvCxnSpPr/>
          <p:nvPr/>
        </p:nvCxnSpPr>
        <p:spPr>
          <a:xfrm>
            <a:off x="3579677" y="3278339"/>
            <a:ext cx="49149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Subtitle 2">
            <a:extLst>
              <a:ext uri="{FF2B5EF4-FFF2-40B4-BE49-F238E27FC236}">
                <a16:creationId xmlns:a16="http://schemas.microsoft.com/office/drawing/2014/main" id="{D05F6415-1E7C-453D-B6B7-DBF76BDA691B}"/>
              </a:ext>
            </a:extLst>
          </p:cNvPr>
          <p:cNvSpPr>
            <a:spLocks noGrp="1"/>
          </p:cNvSpPr>
          <p:nvPr>
            <p:ph type="subTitle" idx="1"/>
          </p:nvPr>
        </p:nvSpPr>
        <p:spPr>
          <a:xfrm>
            <a:off x="1465127" y="3620366"/>
            <a:ext cx="9144000" cy="1655762"/>
          </a:xfrm>
        </p:spPr>
        <p:txBody>
          <a:bodyPr>
            <a:normAutofit/>
          </a:bodyPr>
          <a:lstStyle/>
          <a:p>
            <a:r>
              <a:rPr lang="en-US" sz="2000">
                <a:solidFill>
                  <a:schemeClr val="bg1"/>
                </a:solidFill>
                <a:latin typeface="Tahoma" panose="020B0604030504040204" pitchFamily="34" charset="0"/>
                <a:ea typeface="Tahoma" panose="020B0604030504040204" pitchFamily="34" charset="0"/>
                <a:cs typeface="Tahoma" panose="020B0604030504040204" pitchFamily="34" charset="0"/>
              </a:rPr>
              <a:t>Thank you!</a:t>
            </a:r>
            <a:endParaRPr lang="en-US" sz="20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15" name="Graphic 14" descr="Clipboard">
            <a:extLst>
              <a:ext uri="{FF2B5EF4-FFF2-40B4-BE49-F238E27FC236}">
                <a16:creationId xmlns:a16="http://schemas.microsoft.com/office/drawing/2014/main" id="{2A123BD8-A09C-49C0-98E8-54B55610A92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631394">
            <a:off x="-514584" y="4127150"/>
            <a:ext cx="3194131" cy="3194131"/>
          </a:xfrm>
          <a:prstGeom prst="rect">
            <a:avLst/>
          </a:prstGeom>
        </p:spPr>
      </p:pic>
      <p:pic>
        <p:nvPicPr>
          <p:cNvPr id="19" name="Graphic 18" descr="Ruler">
            <a:extLst>
              <a:ext uri="{FF2B5EF4-FFF2-40B4-BE49-F238E27FC236}">
                <a16:creationId xmlns:a16="http://schemas.microsoft.com/office/drawing/2014/main" id="{39130E3C-1E93-4315-AE76-13C55147DCF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8889495">
            <a:off x="10171718" y="145767"/>
            <a:ext cx="1574403" cy="1574403"/>
          </a:xfrm>
          <a:prstGeom prst="rect">
            <a:avLst/>
          </a:prstGeom>
        </p:spPr>
      </p:pic>
      <p:pic>
        <p:nvPicPr>
          <p:cNvPr id="21" name="Graphic 20" descr="Pencil">
            <a:extLst>
              <a:ext uri="{FF2B5EF4-FFF2-40B4-BE49-F238E27FC236}">
                <a16:creationId xmlns:a16="http://schemas.microsoft.com/office/drawing/2014/main" id="{FFEC1660-205F-490E-800A-0D57D250BAE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20520790">
            <a:off x="10917677" y="783939"/>
            <a:ext cx="1488402" cy="1488402"/>
          </a:xfrm>
          <a:prstGeom prst="rect">
            <a:avLst/>
          </a:prstGeom>
        </p:spPr>
      </p:pic>
    </p:spTree>
    <p:extLst>
      <p:ext uri="{BB962C8B-B14F-4D97-AF65-F5344CB8AC3E}">
        <p14:creationId xmlns:p14="http://schemas.microsoft.com/office/powerpoint/2010/main" val="38893135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F0B9D66F-5601-40B8-86B8-4B94AB7C2B0B}"/>
              </a:ext>
            </a:extLst>
          </p:cNvPr>
          <p:cNvSpPr/>
          <p:nvPr/>
        </p:nvSpPr>
        <p:spPr>
          <a:xfrm>
            <a:off x="83518" y="49875"/>
            <a:ext cx="4189224" cy="653685"/>
          </a:xfrm>
          <a:prstGeom prst="round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ontent Placeholder 2">
            <a:extLst>
              <a:ext uri="{FF2B5EF4-FFF2-40B4-BE49-F238E27FC236}">
                <a16:creationId xmlns:a16="http://schemas.microsoft.com/office/drawing/2014/main" id="{DF9BD0EA-8A82-4EEC-BF24-49675928EA0D}"/>
              </a:ext>
            </a:extLst>
          </p:cNvPr>
          <p:cNvSpPr txBox="1">
            <a:spLocks/>
          </p:cNvSpPr>
          <p:nvPr/>
        </p:nvSpPr>
        <p:spPr>
          <a:xfrm>
            <a:off x="780803" y="2990631"/>
            <a:ext cx="10297100" cy="1342118"/>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b="1" dirty="0">
                <a:solidFill>
                  <a:srgbClr val="0070C0"/>
                </a:solidFill>
                <a:latin typeface="Arial" panose="020B0604020202020204" pitchFamily="34" charset="0"/>
                <a:ea typeface="Tahoma"/>
                <a:cs typeface="Arial" panose="020B0604020202020204" pitchFamily="34" charset="0"/>
              </a:rPr>
              <a:t>2) </a:t>
            </a:r>
            <a:r>
              <a:rPr lang="vi-VN" sz="3200" b="1" dirty="0">
                <a:solidFill>
                  <a:srgbClr val="0070C0"/>
                </a:solidFill>
                <a:latin typeface="Arial" panose="020B0604020202020204" pitchFamily="34" charset="0"/>
                <a:cs typeface="Arial" panose="020B0604020202020204" pitchFamily="34" charset="0"/>
              </a:rPr>
              <a:t>Trình bày các b</a:t>
            </a:r>
            <a:r>
              <a:rPr lang="en-US" sz="3200" b="1" dirty="0" err="1">
                <a:solidFill>
                  <a:srgbClr val="0070C0"/>
                </a:solidFill>
                <a:latin typeface="Arial" panose="020B0604020202020204" pitchFamily="34" charset="0"/>
                <a:cs typeface="Arial" panose="020B0604020202020204" pitchFamily="34" charset="0"/>
              </a:rPr>
              <a:t>ước</a:t>
            </a:r>
            <a:r>
              <a:rPr lang="vi-VN" sz="3200" b="1" dirty="0">
                <a:solidFill>
                  <a:srgbClr val="0070C0"/>
                </a:solidFill>
                <a:latin typeface="Arial" panose="020B0604020202020204" pitchFamily="34" charset="0"/>
                <a:cs typeface="Arial" panose="020B0604020202020204" pitchFamily="34" charset="0"/>
              </a:rPr>
              <a:t> tìm ước chung lớn nhất</a:t>
            </a:r>
            <a:endParaRPr lang="en-US" sz="3200" b="1" dirty="0">
              <a:solidFill>
                <a:srgbClr val="0070C0"/>
              </a:solidFill>
              <a:latin typeface="Arial" panose="020B0604020202020204" pitchFamily="34" charset="0"/>
              <a:cs typeface="Arial" panose="020B0604020202020204" pitchFamily="34" charset="0"/>
            </a:endParaRPr>
          </a:p>
          <a:p>
            <a:pPr marL="0" indent="0">
              <a:buNone/>
            </a:pPr>
            <a:r>
              <a:rPr lang="en-US" sz="3200" b="1" dirty="0">
                <a:solidFill>
                  <a:srgbClr val="0070C0"/>
                </a:solidFill>
                <a:cs typeface="Arial" panose="020B0604020202020204" pitchFamily="34" charset="0"/>
              </a:rPr>
              <a:t>     </a:t>
            </a:r>
            <a:r>
              <a:rPr lang="vi-VN" sz="3200" b="1" dirty="0">
                <a:solidFill>
                  <a:srgbClr val="0070C0"/>
                </a:solidFill>
                <a:cs typeface="Arial" panose="020B0604020202020204" pitchFamily="34" charset="0"/>
              </a:rPr>
              <a:t>bằng cách phân tích các số ra thừa số nguyên tố.</a:t>
            </a:r>
            <a:endParaRPr lang="en-US" sz="3200" b="1" dirty="0">
              <a:solidFill>
                <a:srgbClr val="0070C0"/>
              </a:solidFill>
              <a:latin typeface="Arial" panose="020B0604020202020204" pitchFamily="34" charset="0"/>
              <a:cs typeface="Arial" panose="020B0604020202020204" pitchFamily="34" charset="0"/>
            </a:endParaRPr>
          </a:p>
          <a:p>
            <a:pPr marL="0" indent="0">
              <a:buNone/>
            </a:pPr>
            <a:endParaRPr lang="en-US" sz="3200" b="1" dirty="0">
              <a:solidFill>
                <a:srgbClr val="0070C0"/>
              </a:solidFill>
              <a:latin typeface="Arial" panose="020B0604020202020204" pitchFamily="34" charset="0"/>
              <a:ea typeface="Tahoma"/>
              <a:cs typeface="Arial" panose="020B0604020202020204" pitchFamily="34" charset="0"/>
            </a:endParaRPr>
          </a:p>
        </p:txBody>
      </p:sp>
      <p:sp>
        <p:nvSpPr>
          <p:cNvPr id="19" name="Content Placeholder 2">
            <a:extLst>
              <a:ext uri="{FF2B5EF4-FFF2-40B4-BE49-F238E27FC236}">
                <a16:creationId xmlns:a16="http://schemas.microsoft.com/office/drawing/2014/main" id="{5CC79972-FF38-4665-82E6-9C18B2DBFC65}"/>
              </a:ext>
            </a:extLst>
          </p:cNvPr>
          <p:cNvSpPr txBox="1">
            <a:spLocks/>
          </p:cNvSpPr>
          <p:nvPr/>
        </p:nvSpPr>
        <p:spPr>
          <a:xfrm>
            <a:off x="822844" y="4289149"/>
            <a:ext cx="9903861" cy="134211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b="1" dirty="0">
                <a:solidFill>
                  <a:srgbClr val="0070C0"/>
                </a:solidFill>
                <a:latin typeface="Arial" panose="020B0604020202020204" pitchFamily="34" charset="0"/>
                <a:ea typeface="Tahoma"/>
                <a:cs typeface="Arial" panose="020B0604020202020204" pitchFamily="34" charset="0"/>
              </a:rPr>
              <a:t>3) </a:t>
            </a:r>
            <a:r>
              <a:rPr lang="en-US" sz="3200" b="1" dirty="0" err="1">
                <a:solidFill>
                  <a:srgbClr val="0070C0"/>
                </a:solidFill>
                <a:latin typeface="Arial" panose="020B0604020202020204" pitchFamily="34" charset="0"/>
                <a:ea typeface="Tahoma"/>
                <a:cs typeface="Arial" panose="020B0604020202020204" pitchFamily="34" charset="0"/>
              </a:rPr>
              <a:t>Thê</a:t>
            </a:r>
            <a:r>
              <a:rPr lang="en-US" sz="3200" b="1" dirty="0">
                <a:solidFill>
                  <a:srgbClr val="0070C0"/>
                </a:solidFill>
                <a:latin typeface="Arial" panose="020B0604020202020204" pitchFamily="34" charset="0"/>
                <a:ea typeface="Tahoma"/>
                <a:cs typeface="Arial" panose="020B0604020202020204" pitchFamily="34" charset="0"/>
              </a:rPr>
              <a:t>́ </a:t>
            </a:r>
            <a:r>
              <a:rPr lang="en-US" sz="3200" b="1" dirty="0" err="1">
                <a:solidFill>
                  <a:srgbClr val="0070C0"/>
                </a:solidFill>
                <a:latin typeface="Arial" panose="020B0604020202020204" pitchFamily="34" charset="0"/>
                <a:ea typeface="Tahoma"/>
                <a:cs typeface="Arial" panose="020B0604020202020204" pitchFamily="34" charset="0"/>
              </a:rPr>
              <a:t>nào</a:t>
            </a:r>
            <a:r>
              <a:rPr lang="en-US" sz="3200" b="1" dirty="0">
                <a:solidFill>
                  <a:srgbClr val="0070C0"/>
                </a:solidFill>
                <a:latin typeface="Arial" panose="020B0604020202020204" pitchFamily="34" charset="0"/>
                <a:ea typeface="Tahoma"/>
                <a:cs typeface="Arial" panose="020B0604020202020204" pitchFamily="34" charset="0"/>
              </a:rPr>
              <a:t> là </a:t>
            </a:r>
            <a:r>
              <a:rPr lang="en-US" sz="3200" b="1" dirty="0" err="1">
                <a:solidFill>
                  <a:srgbClr val="0070C0"/>
                </a:solidFill>
                <a:latin typeface="Arial" panose="020B0604020202020204" pitchFamily="34" charset="0"/>
                <a:ea typeface="Tahoma"/>
                <a:cs typeface="Arial" panose="020B0604020202020204" pitchFamily="34" charset="0"/>
              </a:rPr>
              <a:t>hai</a:t>
            </a:r>
            <a:r>
              <a:rPr lang="en-US" sz="3200" b="1" dirty="0">
                <a:solidFill>
                  <a:srgbClr val="0070C0"/>
                </a:solidFill>
                <a:latin typeface="Arial" panose="020B0604020202020204" pitchFamily="34" charset="0"/>
                <a:ea typeface="Tahoma"/>
                <a:cs typeface="Arial" panose="020B0604020202020204" pitchFamily="34" charset="0"/>
              </a:rPr>
              <a:t> </a:t>
            </a:r>
            <a:r>
              <a:rPr lang="en-US" sz="3200" b="1" dirty="0" err="1">
                <a:solidFill>
                  <a:srgbClr val="0070C0"/>
                </a:solidFill>
                <a:latin typeface="Arial" panose="020B0604020202020204" pitchFamily="34" charset="0"/>
                <a:ea typeface="Tahoma"/>
                <a:cs typeface="Arial" panose="020B0604020202020204" pitchFamily="34" charset="0"/>
              </a:rPr>
              <a:t>sô</a:t>
            </a:r>
            <a:r>
              <a:rPr lang="en-US" sz="3200" b="1" dirty="0">
                <a:solidFill>
                  <a:srgbClr val="0070C0"/>
                </a:solidFill>
                <a:latin typeface="Arial" panose="020B0604020202020204" pitchFamily="34" charset="0"/>
                <a:ea typeface="Tahoma"/>
                <a:cs typeface="Arial" panose="020B0604020202020204" pitchFamily="34" charset="0"/>
              </a:rPr>
              <a:t>́ </a:t>
            </a:r>
            <a:r>
              <a:rPr lang="en-US" sz="3200" b="1" dirty="0" err="1">
                <a:solidFill>
                  <a:srgbClr val="0070C0"/>
                </a:solidFill>
                <a:latin typeface="Arial" panose="020B0604020202020204" pitchFamily="34" charset="0"/>
                <a:ea typeface="Tahoma"/>
                <a:cs typeface="Arial" panose="020B0604020202020204" pitchFamily="34" charset="0"/>
              </a:rPr>
              <a:t>nguyên</a:t>
            </a:r>
            <a:r>
              <a:rPr lang="en-US" sz="3200" b="1" dirty="0">
                <a:solidFill>
                  <a:srgbClr val="0070C0"/>
                </a:solidFill>
                <a:latin typeface="Arial" panose="020B0604020202020204" pitchFamily="34" charset="0"/>
                <a:ea typeface="Tahoma"/>
                <a:cs typeface="Arial" panose="020B0604020202020204" pitchFamily="34" charset="0"/>
              </a:rPr>
              <a:t> </a:t>
            </a:r>
            <a:r>
              <a:rPr lang="en-US" sz="3200" b="1" dirty="0" err="1">
                <a:solidFill>
                  <a:srgbClr val="0070C0"/>
                </a:solidFill>
                <a:latin typeface="Arial" panose="020B0604020202020204" pitchFamily="34" charset="0"/>
                <a:ea typeface="Tahoma"/>
                <a:cs typeface="Arial" panose="020B0604020202020204" pitchFamily="34" charset="0"/>
              </a:rPr>
              <a:t>tô</a:t>
            </a:r>
            <a:r>
              <a:rPr lang="en-US" sz="3200" b="1" dirty="0">
                <a:solidFill>
                  <a:srgbClr val="0070C0"/>
                </a:solidFill>
                <a:latin typeface="Arial" panose="020B0604020202020204" pitchFamily="34" charset="0"/>
                <a:ea typeface="Tahoma"/>
                <a:cs typeface="Arial" panose="020B0604020202020204" pitchFamily="34" charset="0"/>
              </a:rPr>
              <a:t>́ </a:t>
            </a:r>
            <a:r>
              <a:rPr lang="en-US" sz="3200" b="1" dirty="0" err="1">
                <a:solidFill>
                  <a:srgbClr val="0070C0"/>
                </a:solidFill>
                <a:latin typeface="Arial" panose="020B0604020202020204" pitchFamily="34" charset="0"/>
                <a:ea typeface="Tahoma"/>
                <a:cs typeface="Arial" panose="020B0604020202020204" pitchFamily="34" charset="0"/>
              </a:rPr>
              <a:t>cùng</a:t>
            </a:r>
            <a:r>
              <a:rPr lang="en-US" sz="3200" b="1" dirty="0">
                <a:solidFill>
                  <a:srgbClr val="0070C0"/>
                </a:solidFill>
                <a:latin typeface="Arial" panose="020B0604020202020204" pitchFamily="34" charset="0"/>
                <a:ea typeface="Tahoma"/>
                <a:cs typeface="Arial" panose="020B0604020202020204" pitchFamily="34" charset="0"/>
              </a:rPr>
              <a:t> </a:t>
            </a:r>
            <a:r>
              <a:rPr lang="en-US" sz="3200" b="1" dirty="0" err="1">
                <a:solidFill>
                  <a:srgbClr val="0070C0"/>
                </a:solidFill>
                <a:latin typeface="Arial" panose="020B0604020202020204" pitchFamily="34" charset="0"/>
                <a:ea typeface="Tahoma"/>
                <a:cs typeface="Arial" panose="020B0604020202020204" pitchFamily="34" charset="0"/>
              </a:rPr>
              <a:t>nhau</a:t>
            </a:r>
            <a:r>
              <a:rPr lang="en-US" sz="3200" b="1" dirty="0">
                <a:solidFill>
                  <a:srgbClr val="0070C0"/>
                </a:solidFill>
                <a:latin typeface="Arial" panose="020B0604020202020204" pitchFamily="34" charset="0"/>
                <a:ea typeface="Tahoma"/>
                <a:cs typeface="Arial" panose="020B0604020202020204" pitchFamily="34" charset="0"/>
              </a:rPr>
              <a:t>. </a:t>
            </a:r>
          </a:p>
          <a:p>
            <a:pPr marL="0" indent="0">
              <a:buNone/>
            </a:pPr>
            <a:r>
              <a:rPr lang="en-US" sz="3200" b="1" dirty="0">
                <a:solidFill>
                  <a:srgbClr val="0070C0"/>
                </a:solidFill>
                <a:latin typeface="Arial" panose="020B0604020202020204" pitchFamily="34" charset="0"/>
                <a:ea typeface="Tahoma"/>
                <a:cs typeface="Arial" panose="020B0604020202020204" pitchFamily="34" charset="0"/>
              </a:rPr>
              <a:t>    </a:t>
            </a:r>
            <a:r>
              <a:rPr lang="en-US" sz="3200" b="1" dirty="0" err="1">
                <a:solidFill>
                  <a:srgbClr val="0070C0"/>
                </a:solidFill>
                <a:latin typeface="Arial" panose="020B0604020202020204" pitchFamily="34" charset="0"/>
                <a:ea typeface="Tahoma"/>
                <a:cs typeface="Arial" panose="020B0604020202020204" pitchFamily="34" charset="0"/>
              </a:rPr>
              <a:t>Thê</a:t>
            </a:r>
            <a:r>
              <a:rPr lang="en-US" sz="3200" b="1" dirty="0">
                <a:solidFill>
                  <a:srgbClr val="0070C0"/>
                </a:solidFill>
                <a:latin typeface="Arial" panose="020B0604020202020204" pitchFamily="34" charset="0"/>
                <a:ea typeface="Tahoma"/>
                <a:cs typeface="Arial" panose="020B0604020202020204" pitchFamily="34" charset="0"/>
              </a:rPr>
              <a:t>́ </a:t>
            </a:r>
            <a:r>
              <a:rPr lang="en-US" sz="3200" b="1" dirty="0" err="1">
                <a:solidFill>
                  <a:srgbClr val="0070C0"/>
                </a:solidFill>
                <a:latin typeface="Arial" panose="020B0604020202020204" pitchFamily="34" charset="0"/>
                <a:ea typeface="Tahoma"/>
                <a:cs typeface="Arial" panose="020B0604020202020204" pitchFamily="34" charset="0"/>
              </a:rPr>
              <a:t>nào</a:t>
            </a:r>
            <a:r>
              <a:rPr lang="en-US" sz="3200" b="1" dirty="0">
                <a:solidFill>
                  <a:srgbClr val="0070C0"/>
                </a:solidFill>
                <a:latin typeface="Arial" panose="020B0604020202020204" pitchFamily="34" charset="0"/>
                <a:ea typeface="Tahoma"/>
                <a:cs typeface="Arial" panose="020B0604020202020204" pitchFamily="34" charset="0"/>
              </a:rPr>
              <a:t> là </a:t>
            </a:r>
            <a:r>
              <a:rPr lang="en-US" sz="3200" b="1" dirty="0" err="1">
                <a:solidFill>
                  <a:srgbClr val="0070C0"/>
                </a:solidFill>
                <a:latin typeface="Arial" panose="020B0604020202020204" pitchFamily="34" charset="0"/>
                <a:ea typeface="Tahoma"/>
                <a:cs typeface="Arial" panose="020B0604020202020204" pitchFamily="34" charset="0"/>
              </a:rPr>
              <a:t>phân</a:t>
            </a:r>
            <a:r>
              <a:rPr lang="en-US" sz="3200" b="1" dirty="0">
                <a:solidFill>
                  <a:srgbClr val="0070C0"/>
                </a:solidFill>
                <a:latin typeface="Arial" panose="020B0604020202020204" pitchFamily="34" charset="0"/>
                <a:ea typeface="Tahoma"/>
                <a:cs typeface="Arial" panose="020B0604020202020204" pitchFamily="34" charset="0"/>
              </a:rPr>
              <a:t> </a:t>
            </a:r>
            <a:r>
              <a:rPr lang="en-US" sz="3200" b="1" dirty="0" err="1">
                <a:solidFill>
                  <a:srgbClr val="0070C0"/>
                </a:solidFill>
                <a:latin typeface="Arial" panose="020B0604020202020204" pitchFamily="34" charset="0"/>
                <a:ea typeface="Tahoma"/>
                <a:cs typeface="Arial" panose="020B0604020202020204" pitchFamily="34" charset="0"/>
              </a:rPr>
              <a:t>sô</a:t>
            </a:r>
            <a:r>
              <a:rPr lang="en-US" sz="3200" b="1" dirty="0">
                <a:solidFill>
                  <a:srgbClr val="0070C0"/>
                </a:solidFill>
                <a:latin typeface="Arial" panose="020B0604020202020204" pitchFamily="34" charset="0"/>
                <a:ea typeface="Tahoma"/>
                <a:cs typeface="Arial" panose="020B0604020202020204" pitchFamily="34" charset="0"/>
              </a:rPr>
              <a:t>́ </a:t>
            </a:r>
            <a:r>
              <a:rPr lang="en-US" sz="3200" b="1" dirty="0" err="1">
                <a:solidFill>
                  <a:srgbClr val="0070C0"/>
                </a:solidFill>
                <a:latin typeface="Arial" panose="020B0604020202020204" pitchFamily="34" charset="0"/>
                <a:ea typeface="Tahoma"/>
                <a:cs typeface="Arial" panose="020B0604020202020204" pitchFamily="34" charset="0"/>
              </a:rPr>
              <a:t>tối</a:t>
            </a:r>
            <a:r>
              <a:rPr lang="en-US" sz="3200" b="1" dirty="0">
                <a:solidFill>
                  <a:srgbClr val="0070C0"/>
                </a:solidFill>
                <a:latin typeface="Arial" panose="020B0604020202020204" pitchFamily="34" charset="0"/>
                <a:ea typeface="Tahoma"/>
                <a:cs typeface="Arial" panose="020B0604020202020204" pitchFamily="34" charset="0"/>
              </a:rPr>
              <a:t> </a:t>
            </a:r>
            <a:r>
              <a:rPr lang="en-US" sz="3200" b="1" dirty="0" err="1">
                <a:solidFill>
                  <a:srgbClr val="0070C0"/>
                </a:solidFill>
                <a:latin typeface="Arial" panose="020B0604020202020204" pitchFamily="34" charset="0"/>
                <a:ea typeface="Tahoma"/>
                <a:cs typeface="Arial" panose="020B0604020202020204" pitchFamily="34" charset="0"/>
              </a:rPr>
              <a:t>giản</a:t>
            </a:r>
            <a:r>
              <a:rPr lang="en-US" sz="3200" b="1" dirty="0">
                <a:solidFill>
                  <a:srgbClr val="0070C0"/>
                </a:solidFill>
                <a:latin typeface="Arial" panose="020B0604020202020204" pitchFamily="34" charset="0"/>
                <a:ea typeface="Tahoma"/>
                <a:cs typeface="Arial" panose="020B0604020202020204" pitchFamily="34" charset="0"/>
              </a:rPr>
              <a:t>. Cho ví dụ</a:t>
            </a:r>
          </a:p>
        </p:txBody>
      </p:sp>
      <p:grpSp>
        <p:nvGrpSpPr>
          <p:cNvPr id="23" name="Group 22">
            <a:extLst>
              <a:ext uri="{FF2B5EF4-FFF2-40B4-BE49-F238E27FC236}">
                <a16:creationId xmlns:a16="http://schemas.microsoft.com/office/drawing/2014/main" id="{B41947A2-8C4E-460E-A29C-30BD4B5DB041}"/>
              </a:ext>
            </a:extLst>
          </p:cNvPr>
          <p:cNvGrpSpPr/>
          <p:nvPr/>
        </p:nvGrpSpPr>
        <p:grpSpPr>
          <a:xfrm rot="19823548">
            <a:off x="10380265" y="-1758946"/>
            <a:ext cx="3136324" cy="8030311"/>
            <a:chOff x="9055676" y="0"/>
            <a:chExt cx="3136324" cy="6858000"/>
          </a:xfrm>
        </p:grpSpPr>
        <p:sp>
          <p:nvSpPr>
            <p:cNvPr id="27" name="Rectangle 26">
              <a:extLst>
                <a:ext uri="{FF2B5EF4-FFF2-40B4-BE49-F238E27FC236}">
                  <a16:creationId xmlns:a16="http://schemas.microsoft.com/office/drawing/2014/main" id="{EA5BD8AB-C5E3-48B8-8244-650D432A9D70}"/>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FA2DC627-8030-44BB-AF58-DA2E1D7FE52E}"/>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C7E7C356-12CC-418B-92DE-C3D776E2F383}"/>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0E126EC2-82B8-4C28-8457-E91069573314}"/>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612BE79-8E59-4846-9676-1838738481B9}"/>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1">
            <a:extLst>
              <a:ext uri="{FF2B5EF4-FFF2-40B4-BE49-F238E27FC236}">
                <a16:creationId xmlns:a16="http://schemas.microsoft.com/office/drawing/2014/main" id="{4D3CFCA8-27ED-41FB-92A9-BA8CC0500364}"/>
              </a:ext>
            </a:extLst>
          </p:cNvPr>
          <p:cNvSpPr txBox="1"/>
          <p:nvPr/>
        </p:nvSpPr>
        <p:spPr>
          <a:xfrm>
            <a:off x="244204" y="107270"/>
            <a:ext cx="4028538" cy="584775"/>
          </a:xfrm>
          <a:prstGeom prst="rect">
            <a:avLst/>
          </a:prstGeom>
          <a:noFill/>
        </p:spPr>
        <p:txBody>
          <a:bodyPr wrap="square">
            <a:spAutoFit/>
          </a:bodyPr>
          <a:lstStyle/>
          <a:p>
            <a:r>
              <a:rPr lang="en-US" sz="3200" b="1" dirty="0">
                <a:solidFill>
                  <a:srgbClr val="C55A11"/>
                </a:solidFill>
                <a:latin typeface="Arial" panose="020B0604020202020204" pitchFamily="34" charset="0"/>
                <a:cs typeface="Arial" panose="020B0604020202020204" pitchFamily="34" charset="0"/>
              </a:rPr>
              <a:t>KIỂM TRA BÀI CŨ</a:t>
            </a:r>
            <a:endParaRPr lang="en-US" sz="3200" dirty="0">
              <a:solidFill>
                <a:srgbClr val="C55A11"/>
              </a:solidFill>
              <a:latin typeface="Arial" panose="020B0604020202020204" pitchFamily="34" charset="0"/>
              <a:cs typeface="Arial" panose="020B0604020202020204" pitchFamily="34" charset="0"/>
            </a:endParaRPr>
          </a:p>
        </p:txBody>
      </p:sp>
      <p:sp>
        <p:nvSpPr>
          <p:cNvPr id="14" name="Content Placeholder 2">
            <a:extLst>
              <a:ext uri="{FF2B5EF4-FFF2-40B4-BE49-F238E27FC236}">
                <a16:creationId xmlns:a16="http://schemas.microsoft.com/office/drawing/2014/main" id="{E53191FC-92E5-47A3-8682-63266339BB9F}"/>
              </a:ext>
            </a:extLst>
          </p:cNvPr>
          <p:cNvSpPr txBox="1">
            <a:spLocks/>
          </p:cNvSpPr>
          <p:nvPr/>
        </p:nvSpPr>
        <p:spPr>
          <a:xfrm>
            <a:off x="730783" y="1365593"/>
            <a:ext cx="9117412" cy="1342118"/>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buAutoNum type="arabicParenR"/>
            </a:pPr>
            <a:r>
              <a:rPr lang="en-US" sz="3200" b="1" dirty="0" err="1">
                <a:solidFill>
                  <a:srgbClr val="0070C0"/>
                </a:solidFill>
                <a:latin typeface="Arial" panose="020B0604020202020204" pitchFamily="34" charset="0"/>
                <a:cs typeface="Arial" panose="020B0604020202020204" pitchFamily="34" charset="0"/>
              </a:rPr>
              <a:t>Thê</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nào</a:t>
            </a:r>
            <a:r>
              <a:rPr lang="en-US" sz="3200" b="1" dirty="0">
                <a:solidFill>
                  <a:srgbClr val="0070C0"/>
                </a:solidFill>
                <a:latin typeface="Arial" panose="020B0604020202020204" pitchFamily="34" charset="0"/>
                <a:cs typeface="Arial" panose="020B0604020202020204" pitchFamily="34" charset="0"/>
              </a:rPr>
              <a:t> là </a:t>
            </a:r>
            <a:r>
              <a:rPr lang="en-US" sz="3200" b="1" dirty="0" err="1">
                <a:solidFill>
                  <a:srgbClr val="0070C0"/>
                </a:solidFill>
                <a:latin typeface="Arial" panose="020B0604020202020204" pitchFamily="34" charset="0"/>
                <a:cs typeface="Arial" panose="020B0604020202020204" pitchFamily="34" charset="0"/>
              </a:rPr>
              <a:t>ước</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chung</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ước</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chung</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lớn</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nhất</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của</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hai</a:t>
            </a:r>
            <a:r>
              <a:rPr lang="en-US" sz="3200" b="1" dirty="0">
                <a:solidFill>
                  <a:srgbClr val="0070C0"/>
                </a:solidFill>
                <a:latin typeface="Arial" panose="020B0604020202020204" pitchFamily="34" charset="0"/>
                <a:cs typeface="Arial" panose="020B0604020202020204" pitchFamily="34" charset="0"/>
              </a:rPr>
              <a:t> hay </a:t>
            </a:r>
            <a:r>
              <a:rPr lang="en-US" sz="3200" b="1" dirty="0" err="1">
                <a:solidFill>
                  <a:srgbClr val="0070C0"/>
                </a:solidFill>
                <a:latin typeface="Arial" panose="020B0604020202020204" pitchFamily="34" charset="0"/>
                <a:cs typeface="Arial" panose="020B0604020202020204" pitchFamily="34" charset="0"/>
              </a:rPr>
              <a:t>nhiều</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sô</a:t>
            </a:r>
            <a:r>
              <a:rPr lang="en-US" sz="3200" b="1" dirty="0">
                <a:solidFill>
                  <a:srgbClr val="0070C0"/>
                </a:solidFill>
                <a:latin typeface="Arial" panose="020B0604020202020204" pitchFamily="34" charset="0"/>
                <a:cs typeface="Arial" panose="020B0604020202020204" pitchFamily="34" charset="0"/>
              </a:rPr>
              <a:t>́</a:t>
            </a:r>
            <a:r>
              <a:rPr lang="vi-VN" sz="3200" b="1" dirty="0">
                <a:solidFill>
                  <a:srgbClr val="0070C0"/>
                </a:solidFill>
                <a:cs typeface="Arial" panose="020B0604020202020204" pitchFamily="34" charset="0"/>
              </a:rPr>
              <a:t>. N</a:t>
            </a:r>
            <a:r>
              <a:rPr lang="en-US" sz="3200" b="1" dirty="0" err="1">
                <a:solidFill>
                  <a:srgbClr val="0070C0"/>
                </a:solidFill>
                <a:latin typeface="Arial" panose="020B0604020202020204" pitchFamily="34" charset="0"/>
                <a:cs typeface="Arial" panose="020B0604020202020204" pitchFamily="34" charset="0"/>
              </a:rPr>
              <a:t>êu</a:t>
            </a:r>
            <a:r>
              <a:rPr lang="en-US" sz="3200" b="1" dirty="0">
                <a:solidFill>
                  <a:srgbClr val="0070C0"/>
                </a:solidFill>
                <a:latin typeface="Arial" panose="020B0604020202020204" pitchFamily="34" charset="0"/>
                <a:cs typeface="Arial" panose="020B0604020202020204" pitchFamily="34" charset="0"/>
              </a:rPr>
              <a:t> </a:t>
            </a:r>
            <a:r>
              <a:rPr lang="vi-VN" sz="3200" b="1" dirty="0">
                <a:solidFill>
                  <a:srgbClr val="0070C0"/>
                </a:solidFill>
                <a:cs typeface="Arial" panose="020B0604020202020204" pitchFamily="34" charset="0"/>
              </a:rPr>
              <a:t>cách tìm ước</a:t>
            </a:r>
            <a:r>
              <a:rPr lang="en-US" sz="3200" b="1" dirty="0">
                <a:solidFill>
                  <a:srgbClr val="0070C0"/>
                </a:solidFill>
                <a:cs typeface="Arial" panose="020B0604020202020204" pitchFamily="34" charset="0"/>
              </a:rPr>
              <a:t> </a:t>
            </a:r>
            <a:r>
              <a:rPr lang="vi-VN" sz="3200" b="1" dirty="0">
                <a:solidFill>
                  <a:srgbClr val="0070C0"/>
                </a:solidFill>
                <a:cs typeface="Arial" panose="020B0604020202020204" pitchFamily="34" charset="0"/>
              </a:rPr>
              <a:t>chung thông qua tìm ước chung lớn nhất</a:t>
            </a:r>
            <a:r>
              <a:rPr lang="en-US" sz="3200" b="1" dirty="0">
                <a:solidFill>
                  <a:srgbClr val="0070C0"/>
                </a:solidFill>
                <a:latin typeface="Arial" panose="020B0604020202020204" pitchFamily="34" charset="0"/>
                <a:cs typeface="Arial" panose="020B0604020202020204" pitchFamily="34" charset="0"/>
              </a:rPr>
              <a:t>.</a:t>
            </a:r>
          </a:p>
          <a:p>
            <a:pPr marL="0" indent="0">
              <a:buNone/>
            </a:pPr>
            <a:endParaRPr lang="en-US" sz="3200" b="1" dirty="0">
              <a:solidFill>
                <a:srgbClr val="0070C0"/>
              </a:solidFill>
              <a:latin typeface="Arial" panose="020B0604020202020204" pitchFamily="34" charset="0"/>
              <a:ea typeface="Tahoma"/>
              <a:cs typeface="Arial" panose="020B0604020202020204" pitchFamily="34" charset="0"/>
            </a:endParaRPr>
          </a:p>
        </p:txBody>
      </p:sp>
    </p:spTree>
    <p:extLst>
      <p:ext uri="{BB962C8B-B14F-4D97-AF65-F5344CB8AC3E}">
        <p14:creationId xmlns:p14="http://schemas.microsoft.com/office/powerpoint/2010/main" val="24904991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3" descr="Wondering | Grappige gezichten, Smiley, Grappige plaatjes">
            <a:extLst>
              <a:ext uri="{FF2B5EF4-FFF2-40B4-BE49-F238E27FC236}">
                <a16:creationId xmlns:a16="http://schemas.microsoft.com/office/drawing/2014/main" id="{679F008B-6D84-4B69-B54D-201981BB38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50283" y="3219897"/>
            <a:ext cx="2707878" cy="324081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a:extLst>
              <a:ext uri="{FF2B5EF4-FFF2-40B4-BE49-F238E27FC236}">
                <a16:creationId xmlns:a16="http://schemas.microsoft.com/office/drawing/2014/main" id="{D4EF09CF-3362-453A-9463-F6669A9D3E01}"/>
              </a:ext>
            </a:extLst>
          </p:cNvPr>
          <p:cNvGrpSpPr/>
          <p:nvPr/>
        </p:nvGrpSpPr>
        <p:grpSpPr>
          <a:xfrm rot="8757556">
            <a:off x="-1052601" y="4821382"/>
            <a:ext cx="3136324" cy="6858000"/>
            <a:chOff x="9055676" y="0"/>
            <a:chExt cx="3136324" cy="6858000"/>
          </a:xfrm>
        </p:grpSpPr>
        <p:sp>
          <p:nvSpPr>
            <p:cNvPr id="4" name="Rectangle 3">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4" name="TextBox 33">
            <a:extLst>
              <a:ext uri="{FF2B5EF4-FFF2-40B4-BE49-F238E27FC236}">
                <a16:creationId xmlns:a16="http://schemas.microsoft.com/office/drawing/2014/main" id="{A3A062DA-93BF-4842-B601-4404401BCCE3}"/>
              </a:ext>
            </a:extLst>
          </p:cNvPr>
          <p:cNvSpPr txBox="1"/>
          <p:nvPr/>
        </p:nvSpPr>
        <p:spPr>
          <a:xfrm>
            <a:off x="2272125" y="397292"/>
            <a:ext cx="7449940" cy="2554545"/>
          </a:xfrm>
          <a:prstGeom prst="rect">
            <a:avLst/>
          </a:prstGeom>
          <a:noFill/>
        </p:spPr>
        <p:txBody>
          <a:bodyPr wrap="square">
            <a:spAutoFit/>
          </a:bodyPr>
          <a:lstStyle/>
          <a:p>
            <a:r>
              <a:rPr lang="en-US" sz="3200" b="1" dirty="0">
                <a:solidFill>
                  <a:srgbClr val="C55A11"/>
                </a:solidFill>
                <a:latin typeface="Arial" panose="020B0604020202020204" pitchFamily="34" charset="0"/>
                <a:cs typeface="Arial" panose="020B0604020202020204" pitchFamily="34" charset="0"/>
              </a:rPr>
              <a:t>                </a:t>
            </a:r>
            <a:r>
              <a:rPr lang="en-US" sz="3200" b="1" dirty="0">
                <a:solidFill>
                  <a:srgbClr val="FF0000"/>
                </a:solidFill>
                <a:latin typeface="Arial" panose="020B0604020202020204" pitchFamily="34" charset="0"/>
                <a:cs typeface="Arial" panose="020B0604020202020204" pitchFamily="34" charset="0"/>
              </a:rPr>
              <a:t>LUYỆN TẬP</a:t>
            </a:r>
          </a:p>
          <a:p>
            <a:endParaRPr lang="en-US" sz="3200" dirty="0">
              <a:solidFill>
                <a:srgbClr val="FF0000"/>
              </a:solidFill>
              <a:latin typeface="Arial" panose="020B0604020202020204" pitchFamily="34" charset="0"/>
              <a:cs typeface="Arial" panose="020B0604020202020204" pitchFamily="34" charset="0"/>
            </a:endParaRPr>
          </a:p>
          <a:p>
            <a:pPr algn="just"/>
            <a:r>
              <a:rPr lang="en-US" sz="3200" b="1" dirty="0">
                <a:solidFill>
                  <a:srgbClr val="0070C0"/>
                </a:solidFill>
                <a:latin typeface="Arial" panose="020B0604020202020204" pitchFamily="34" charset="0"/>
                <a:cs typeface="Arial" panose="020B0604020202020204" pitchFamily="34" charset="0"/>
              </a:rPr>
              <a:t>- </a:t>
            </a:r>
            <a:r>
              <a:rPr lang="vi-VN" sz="3200" b="1" dirty="0">
                <a:solidFill>
                  <a:srgbClr val="0070C0"/>
                </a:solidFill>
                <a:latin typeface="Arial" panose="020B0604020202020204" pitchFamily="34" charset="0"/>
                <a:cs typeface="Arial" panose="020B0604020202020204" pitchFamily="34" charset="0"/>
              </a:rPr>
              <a:t>Dạng </a:t>
            </a:r>
            <a:r>
              <a:rPr lang="en-US" sz="3200" b="1" dirty="0">
                <a:solidFill>
                  <a:srgbClr val="0070C0"/>
                </a:solidFill>
                <a:latin typeface="Arial" panose="020B0604020202020204" pitchFamily="34" charset="0"/>
                <a:cs typeface="Arial" panose="020B0604020202020204" pitchFamily="34" charset="0"/>
              </a:rPr>
              <a:t>1</a:t>
            </a:r>
            <a:r>
              <a:rPr lang="vi-VN" sz="3200" b="1" dirty="0">
                <a:solidFill>
                  <a:srgbClr val="0070C0"/>
                </a:solidFill>
                <a:latin typeface="Arial" panose="020B0604020202020204" pitchFamily="34" charset="0"/>
                <a:cs typeface="Arial" panose="020B0604020202020204" pitchFamily="34" charset="0"/>
              </a:rPr>
              <a:t> : </a:t>
            </a:r>
            <a:r>
              <a:rPr lang="vi-VN"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Tìm ƯC và ƯCLN</a:t>
            </a:r>
            <a:endParaRPr lang="en-US" sz="3200" dirty="0">
              <a:solidFill>
                <a:srgbClr val="0070C0"/>
              </a:solidFill>
              <a:latin typeface="Arial" panose="020B0604020202020204" pitchFamily="34" charset="0"/>
              <a:cs typeface="Arial" panose="020B0604020202020204" pitchFamily="34" charset="0"/>
            </a:endParaRPr>
          </a:p>
          <a:p>
            <a:pPr algn="just"/>
            <a:r>
              <a:rPr lang="en-US" sz="3200" b="1" dirty="0">
                <a:solidFill>
                  <a:srgbClr val="0070C0"/>
                </a:solidFill>
                <a:latin typeface="Arial" panose="020B0604020202020204" pitchFamily="34" charset="0"/>
                <a:cs typeface="Arial" panose="020B0604020202020204" pitchFamily="34" charset="0"/>
              </a:rPr>
              <a:t>- </a:t>
            </a:r>
            <a:r>
              <a:rPr lang="vi-VN" sz="3200" b="1" dirty="0">
                <a:solidFill>
                  <a:srgbClr val="0070C0"/>
                </a:solidFill>
                <a:latin typeface="Arial" panose="020B0604020202020204" pitchFamily="34" charset="0"/>
                <a:cs typeface="Arial" panose="020B0604020202020204" pitchFamily="34" charset="0"/>
              </a:rPr>
              <a:t>Dạng 2 : Rút gọn phân số</a:t>
            </a:r>
            <a:endParaRPr lang="en-US" sz="3200" dirty="0">
              <a:solidFill>
                <a:srgbClr val="0070C0"/>
              </a:solidFill>
              <a:latin typeface="Arial" panose="020B0604020202020204" pitchFamily="34" charset="0"/>
              <a:cs typeface="Arial" panose="020B0604020202020204" pitchFamily="34" charset="0"/>
            </a:endParaRPr>
          </a:p>
          <a:p>
            <a:r>
              <a:rPr lang="en-US" sz="3200" b="1" dirty="0">
                <a:solidFill>
                  <a:srgbClr val="0070C0"/>
                </a:solidFill>
                <a:latin typeface="Arial" panose="020B0604020202020204" pitchFamily="34" charset="0"/>
                <a:cs typeface="Arial" panose="020B0604020202020204" pitchFamily="34" charset="0"/>
              </a:rPr>
              <a:t>- </a:t>
            </a:r>
            <a:r>
              <a:rPr lang="vi-VN" sz="3200" b="1" dirty="0">
                <a:solidFill>
                  <a:srgbClr val="0070C0"/>
                </a:solidFill>
                <a:latin typeface="Arial" panose="020B0604020202020204" pitchFamily="34" charset="0"/>
                <a:cs typeface="Arial" panose="020B0604020202020204" pitchFamily="34" charset="0"/>
              </a:rPr>
              <a:t>Dạng </a:t>
            </a:r>
            <a:r>
              <a:rPr lang="en-US" sz="3200" b="1" dirty="0">
                <a:solidFill>
                  <a:srgbClr val="0070C0"/>
                </a:solidFill>
                <a:latin typeface="Arial" panose="020B0604020202020204" pitchFamily="34" charset="0"/>
                <a:cs typeface="Arial" panose="020B0604020202020204" pitchFamily="34" charset="0"/>
              </a:rPr>
              <a:t>3</a:t>
            </a:r>
            <a:r>
              <a:rPr lang="vi-VN" sz="3200" b="1" dirty="0">
                <a:solidFill>
                  <a:srgbClr val="0070C0"/>
                </a:solidFill>
                <a:latin typeface="Arial" panose="020B0604020202020204" pitchFamily="34" charset="0"/>
                <a:cs typeface="Arial" panose="020B0604020202020204" pitchFamily="34" charset="0"/>
              </a:rPr>
              <a:t> : Một số bài toán thực tiễn </a:t>
            </a:r>
            <a:endParaRPr lang="en-US" sz="3200" dirty="0">
              <a:solidFill>
                <a:srgbClr val="0070C0"/>
              </a:solidFill>
              <a:latin typeface="Arial" panose="020B0604020202020204" pitchFamily="34" charset="0"/>
              <a:cs typeface="Arial" panose="020B0604020202020204" pitchFamily="34" charset="0"/>
            </a:endParaRPr>
          </a:p>
        </p:txBody>
      </p:sp>
      <p:grpSp>
        <p:nvGrpSpPr>
          <p:cNvPr id="39" name="Group 38">
            <a:extLst>
              <a:ext uri="{FF2B5EF4-FFF2-40B4-BE49-F238E27FC236}">
                <a16:creationId xmlns:a16="http://schemas.microsoft.com/office/drawing/2014/main" id="{1ED5D934-1005-42E7-B9E8-65E9CE12B957}"/>
              </a:ext>
            </a:extLst>
          </p:cNvPr>
          <p:cNvGrpSpPr/>
          <p:nvPr/>
        </p:nvGrpSpPr>
        <p:grpSpPr>
          <a:xfrm rot="5400000">
            <a:off x="8383393" y="3218530"/>
            <a:ext cx="6891246" cy="653685"/>
            <a:chOff x="4871257" y="83128"/>
            <a:chExt cx="7501721" cy="653685"/>
          </a:xfrm>
        </p:grpSpPr>
        <p:sp>
          <p:nvSpPr>
            <p:cNvPr id="40" name="Rectangle: Rounded Corners 39">
              <a:extLst>
                <a:ext uri="{FF2B5EF4-FFF2-40B4-BE49-F238E27FC236}">
                  <a16:creationId xmlns:a16="http://schemas.microsoft.com/office/drawing/2014/main" id="{E77C13A5-0834-400F-A56E-4C74E35B6AE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41" name="TextBox 40">
              <a:extLst>
                <a:ext uri="{FF2B5EF4-FFF2-40B4-BE49-F238E27FC236}">
                  <a16:creationId xmlns:a16="http://schemas.microsoft.com/office/drawing/2014/main" id="{9512712A-CFC7-4140-8BF0-0E597115E51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Times New Roman" panose="02020603050405020304" pitchFamily="18" charset="0"/>
                  <a:cs typeface="Times New Roman" panose="02020603050405020304" pitchFamily="18" charset="0"/>
                </a:rPr>
                <a:t>HOẠT ĐỘNG HÌNH THÀNH KIẾN THỨC</a:t>
              </a:r>
              <a:endParaRPr lang="en-US" sz="2400">
                <a:solidFill>
                  <a:srgbClr val="FFFF00"/>
                </a:solidFill>
              </a:endParaRPr>
            </a:p>
          </p:txBody>
        </p:sp>
      </p:grpSp>
    </p:spTree>
    <p:extLst>
      <p:ext uri="{BB962C8B-B14F-4D97-AF65-F5344CB8AC3E}">
        <p14:creationId xmlns:p14="http://schemas.microsoft.com/office/powerpoint/2010/main" val="22289912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3">
            <a:extLst>
              <a:ext uri="{FF2B5EF4-FFF2-40B4-BE49-F238E27FC236}">
                <a16:creationId xmlns:a16="http://schemas.microsoft.com/office/drawing/2014/main" id="{83F1A94D-48D5-4D73-BDAA-9118478F5E60}"/>
              </a:ext>
            </a:extLst>
          </p:cNvPr>
          <p:cNvPicPr>
            <a:picLocks noChangeAspect="1"/>
          </p:cNvPicPr>
          <p:nvPr/>
        </p:nvPicPr>
        <p:blipFill>
          <a:blip r:embed="rId2"/>
          <a:stretch>
            <a:fillRect/>
          </a:stretch>
        </p:blipFill>
        <p:spPr>
          <a:xfrm>
            <a:off x="317369" y="296804"/>
            <a:ext cx="2857500" cy="2571750"/>
          </a:xfrm>
          <a:prstGeom prst="rect">
            <a:avLst/>
          </a:prstGeom>
        </p:spPr>
      </p:pic>
      <p:grpSp>
        <p:nvGrpSpPr>
          <p:cNvPr id="10" name="Group 9">
            <a:extLst>
              <a:ext uri="{FF2B5EF4-FFF2-40B4-BE49-F238E27FC236}">
                <a16:creationId xmlns:a16="http://schemas.microsoft.com/office/drawing/2014/main" id="{D4EF09CF-3362-453A-9463-F6669A9D3E01}"/>
              </a:ext>
            </a:extLst>
          </p:cNvPr>
          <p:cNvGrpSpPr/>
          <p:nvPr/>
        </p:nvGrpSpPr>
        <p:grpSpPr>
          <a:xfrm rot="8757556">
            <a:off x="-1052601" y="4821382"/>
            <a:ext cx="3136324" cy="6858000"/>
            <a:chOff x="9055676" y="0"/>
            <a:chExt cx="3136324" cy="6858000"/>
          </a:xfrm>
        </p:grpSpPr>
        <p:sp>
          <p:nvSpPr>
            <p:cNvPr id="4" name="Rectangle 3">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1" name="Group 30">
            <a:extLst>
              <a:ext uri="{FF2B5EF4-FFF2-40B4-BE49-F238E27FC236}">
                <a16:creationId xmlns:a16="http://schemas.microsoft.com/office/drawing/2014/main" id="{CA5C00B0-B2B6-4792-8C67-F8C09471186E}"/>
              </a:ext>
            </a:extLst>
          </p:cNvPr>
          <p:cNvGrpSpPr/>
          <p:nvPr/>
        </p:nvGrpSpPr>
        <p:grpSpPr>
          <a:xfrm rot="5400000">
            <a:off x="8383393" y="3218530"/>
            <a:ext cx="6891246" cy="653685"/>
            <a:chOff x="4871257" y="83128"/>
            <a:chExt cx="7501721" cy="653685"/>
          </a:xfrm>
        </p:grpSpPr>
        <p:sp>
          <p:nvSpPr>
            <p:cNvPr id="29" name="Rectangle: Rounded Corners 28">
              <a:extLst>
                <a:ext uri="{FF2B5EF4-FFF2-40B4-BE49-F238E27FC236}">
                  <a16:creationId xmlns:a16="http://schemas.microsoft.com/office/drawing/2014/main" id="{8F343863-9DC9-48EE-8845-A5B504C915D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0" name="TextBox 29">
              <a:extLst>
                <a:ext uri="{FF2B5EF4-FFF2-40B4-BE49-F238E27FC236}">
                  <a16:creationId xmlns:a16="http://schemas.microsoft.com/office/drawing/2014/main" id="{CEF5EE85-C87E-4391-B9D7-C957829925F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Times New Roman" panose="02020603050405020304" pitchFamily="18" charset="0"/>
                  <a:cs typeface="Times New Roman" panose="02020603050405020304" pitchFamily="18" charset="0"/>
                </a:rPr>
                <a:t>HOẠT ĐỘNG HÌNH THÀNH KIẾN THỨC</a:t>
              </a:r>
              <a:endParaRPr lang="en-US" sz="2400">
                <a:solidFill>
                  <a:srgbClr val="FFFF00"/>
                </a:solidFill>
              </a:endParaRPr>
            </a:p>
          </p:txBody>
        </p:sp>
      </p:grpSp>
      <p:sp>
        <p:nvSpPr>
          <p:cNvPr id="15" name="TextBox 14">
            <a:extLst>
              <a:ext uri="{FF2B5EF4-FFF2-40B4-BE49-F238E27FC236}">
                <a16:creationId xmlns:a16="http://schemas.microsoft.com/office/drawing/2014/main" id="{47A08562-71C8-4320-B53E-18DE49A739C1}"/>
              </a:ext>
            </a:extLst>
          </p:cNvPr>
          <p:cNvSpPr txBox="1"/>
          <p:nvPr/>
        </p:nvSpPr>
        <p:spPr>
          <a:xfrm>
            <a:off x="3290014" y="677677"/>
            <a:ext cx="8194331" cy="1918217"/>
          </a:xfrm>
          <a:prstGeom prst="rect">
            <a:avLst/>
          </a:prstGeom>
          <a:noFill/>
        </p:spPr>
        <p:txBody>
          <a:bodyPr wrap="square">
            <a:spAutoFit/>
          </a:bodyPr>
          <a:lstStyle/>
          <a:p>
            <a:pPr>
              <a:lnSpc>
                <a:spcPct val="150000"/>
              </a:lnSpc>
            </a:pPr>
            <a:r>
              <a:rPr lang="en-US" sz="3200" b="1" i="1" dirty="0" err="1">
                <a:solidFill>
                  <a:srgbClr val="FF0000"/>
                </a:solidFill>
                <a:latin typeface="Arial" panose="020B0604020202020204" pitchFamily="34" charset="0"/>
                <a:cs typeface="Arial" panose="020B0604020202020204" pitchFamily="34" charset="0"/>
              </a:rPr>
              <a:t>Bài</a:t>
            </a:r>
            <a:r>
              <a:rPr lang="en-US" sz="3200" b="1" i="1" dirty="0">
                <a:solidFill>
                  <a:srgbClr val="FF0000"/>
                </a:solidFill>
                <a:latin typeface="Arial" panose="020B0604020202020204" pitchFamily="34" charset="0"/>
                <a:cs typeface="Arial" panose="020B0604020202020204" pitchFamily="34" charset="0"/>
              </a:rPr>
              <a:t> </a:t>
            </a:r>
            <a:r>
              <a:rPr lang="en-US" sz="3200" b="1" i="1" dirty="0" err="1">
                <a:solidFill>
                  <a:srgbClr val="FF0000"/>
                </a:solidFill>
                <a:latin typeface="Arial" panose="020B0604020202020204" pitchFamily="34" charset="0"/>
                <a:cs typeface="Arial" panose="020B0604020202020204" pitchFamily="34" charset="0"/>
              </a:rPr>
              <a:t>tập</a:t>
            </a:r>
            <a:r>
              <a:rPr lang="en-US" sz="3200" b="1" i="1" dirty="0">
                <a:solidFill>
                  <a:srgbClr val="FF0000"/>
                </a:solidFill>
                <a:latin typeface="Arial" panose="020B0604020202020204" pitchFamily="34" charset="0"/>
                <a:cs typeface="Arial" panose="020B0604020202020204" pitchFamily="34" charset="0"/>
              </a:rPr>
              <a:t> 5 SGK (51).</a:t>
            </a:r>
          </a:p>
          <a:p>
            <a:pPr>
              <a:lnSpc>
                <a:spcPct val="115000"/>
              </a:lnSpc>
            </a:pPr>
            <a:r>
              <a:rPr lang="vi-VN" sz="3200" b="1" dirty="0">
                <a:effectLst/>
                <a:latin typeface="Arial" panose="020B0604020202020204" pitchFamily="34" charset="0"/>
                <a:ea typeface="Times New Roman" panose="02020603050405020304" pitchFamily="18" charset="0"/>
                <a:cs typeface="Arial" panose="020B0604020202020204" pitchFamily="34" charset="0"/>
              </a:rPr>
              <a:t> </a:t>
            </a:r>
            <a:r>
              <a:rPr lang="en-US" sz="3200" b="1" dirty="0">
                <a:effectLst/>
                <a:latin typeface="Arial" panose="020B0604020202020204" pitchFamily="34" charset="0"/>
                <a:ea typeface="Times New Roman" panose="02020603050405020304" pitchFamily="18" charset="0"/>
                <a:cs typeface="Arial" panose="020B0604020202020204" pitchFamily="34" charset="0"/>
              </a:rPr>
              <a:t>     </a:t>
            </a:r>
            <a:r>
              <a:rPr lang="vi-VN" sz="3200" b="1" dirty="0">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Tìm</a:t>
            </a:r>
            <a:r>
              <a:rPr lang="en-US" sz="32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vi-VN" sz="32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ƯCLN</a:t>
            </a:r>
            <a:r>
              <a:rPr lang="en-US" sz="32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(126, 150). </a:t>
            </a:r>
            <a:r>
              <a:rPr lang="en-US" sz="3200" b="1"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Tư</a:t>
            </a:r>
            <a:r>
              <a:rPr lang="en-US" sz="32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đo</a:t>
            </a:r>
            <a:r>
              <a:rPr lang="en-US" sz="32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tìm</a:t>
            </a:r>
            <a:r>
              <a:rPr lang="en-US" sz="32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tất</a:t>
            </a:r>
            <a:r>
              <a:rPr lang="en-US" sz="32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cả </a:t>
            </a:r>
            <a:r>
              <a:rPr lang="en-US" sz="3200" b="1"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các</a:t>
            </a:r>
            <a:r>
              <a:rPr lang="en-US" sz="32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ước</a:t>
            </a:r>
            <a:r>
              <a:rPr lang="en-US" sz="32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chung</a:t>
            </a:r>
            <a:r>
              <a:rPr lang="en-US" sz="32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của</a:t>
            </a:r>
            <a:r>
              <a:rPr lang="en-US" sz="32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126 </a:t>
            </a:r>
            <a:r>
              <a:rPr lang="en-US" sz="3200" b="1"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va</a:t>
            </a:r>
            <a:r>
              <a:rPr lang="en-US" sz="32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150</a:t>
            </a:r>
            <a:endParaRPr lang="en-US" sz="32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p:txBody>
      </p:sp>
      <p:sp>
        <p:nvSpPr>
          <p:cNvPr id="32" name="TextBox 31">
            <a:extLst>
              <a:ext uri="{FF2B5EF4-FFF2-40B4-BE49-F238E27FC236}">
                <a16:creationId xmlns:a16="http://schemas.microsoft.com/office/drawing/2014/main" id="{C0394B0C-95A7-4717-BAF1-21CF5DAD5C75}"/>
              </a:ext>
            </a:extLst>
          </p:cNvPr>
          <p:cNvSpPr txBox="1"/>
          <p:nvPr/>
        </p:nvSpPr>
        <p:spPr>
          <a:xfrm>
            <a:off x="4409433" y="100643"/>
            <a:ext cx="5312635" cy="584775"/>
          </a:xfrm>
          <a:prstGeom prst="rect">
            <a:avLst/>
          </a:prstGeom>
          <a:solidFill>
            <a:srgbClr val="FFD347"/>
          </a:solidFill>
          <a:ln>
            <a:solidFill>
              <a:schemeClr val="accent1"/>
            </a:solidFill>
          </a:ln>
        </p:spPr>
        <p:txBody>
          <a:bodyPr wrap="square">
            <a:spAutoFit/>
          </a:bodyPr>
          <a:lstStyle/>
          <a:p>
            <a:r>
              <a:rPr lang="vi-VN" sz="3200" b="1" dirty="0">
                <a:solidFill>
                  <a:srgbClr val="FF0000"/>
                </a:solidFill>
                <a:latin typeface="Arial" panose="020B0604020202020204" pitchFamily="34" charset="0"/>
                <a:cs typeface="Arial" panose="020B0604020202020204" pitchFamily="34" charset="0"/>
              </a:rPr>
              <a:t>Dạng </a:t>
            </a:r>
            <a:r>
              <a:rPr lang="en-US" sz="3200" b="1" dirty="0">
                <a:solidFill>
                  <a:srgbClr val="FF0000"/>
                </a:solidFill>
                <a:latin typeface="Arial" panose="020B0604020202020204" pitchFamily="34" charset="0"/>
                <a:cs typeface="Arial" panose="020B0604020202020204" pitchFamily="34" charset="0"/>
              </a:rPr>
              <a:t>1</a:t>
            </a:r>
            <a:r>
              <a:rPr lang="vi-VN" sz="3200" b="1" dirty="0">
                <a:solidFill>
                  <a:srgbClr val="FF0000"/>
                </a:solidFill>
                <a:latin typeface="Arial" panose="020B0604020202020204" pitchFamily="34" charset="0"/>
                <a:cs typeface="Arial" panose="020B0604020202020204" pitchFamily="34" charset="0"/>
              </a:rPr>
              <a:t> : </a:t>
            </a:r>
            <a:r>
              <a:rPr lang="vi-VN"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Tìm ƯC và ƯCLN</a:t>
            </a:r>
            <a:endParaRPr lang="en-US" sz="3200" dirty="0">
              <a:solidFill>
                <a:srgbClr val="FF0000"/>
              </a:solidFill>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id="{D054F9B6-D080-4CC7-BAC0-C14936A9DFB7}"/>
              </a:ext>
            </a:extLst>
          </p:cNvPr>
          <p:cNvSpPr txBox="1"/>
          <p:nvPr/>
        </p:nvSpPr>
        <p:spPr>
          <a:xfrm>
            <a:off x="2890194" y="2941025"/>
            <a:ext cx="7848550" cy="3444276"/>
          </a:xfrm>
          <a:prstGeom prst="rect">
            <a:avLst/>
          </a:prstGeom>
          <a:noFill/>
        </p:spPr>
        <p:txBody>
          <a:bodyPr wrap="square">
            <a:spAutoFit/>
          </a:bodyPr>
          <a:lstStyle/>
          <a:p>
            <a:pPr>
              <a:lnSpc>
                <a:spcPct val="115000"/>
              </a:lnSpc>
            </a:pPr>
            <a:r>
              <a:rPr lang="fr-FR" sz="3200" b="1" i="1" dirty="0" err="1">
                <a:latin typeface="Arial" panose="020B0604020202020204" pitchFamily="34" charset="0"/>
                <a:ea typeface="Times New Roman" panose="02020603050405020304" pitchFamily="18" charset="0"/>
                <a:cs typeface="Arial" panose="020B0604020202020204" pitchFamily="34" charset="0"/>
              </a:rPr>
              <a:t>Giải</a:t>
            </a:r>
            <a:r>
              <a:rPr lang="fr-FR" sz="3200" b="1" i="1" dirty="0">
                <a:latin typeface="Arial" panose="020B0604020202020204" pitchFamily="34" charset="0"/>
                <a:ea typeface="Times New Roman" panose="02020603050405020304" pitchFamily="18" charset="0"/>
                <a:cs typeface="Arial" panose="020B0604020202020204" pitchFamily="34" charset="0"/>
              </a:rPr>
              <a:t>:</a:t>
            </a:r>
            <a:r>
              <a:rPr lang="fr-FR" sz="3200" b="1" dirty="0">
                <a:latin typeface="Arial" panose="020B0604020202020204" pitchFamily="34" charset="0"/>
                <a:ea typeface="Times New Roman" panose="02020603050405020304" pitchFamily="18" charset="0"/>
                <a:cs typeface="Arial" panose="020B0604020202020204" pitchFamily="34" charset="0"/>
              </a:rPr>
              <a:t> </a:t>
            </a:r>
            <a:r>
              <a:rPr lang="fr-FR"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Ta </a:t>
            </a:r>
            <a:r>
              <a:rPr lang="fr-FR"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có</a:t>
            </a:r>
            <a:r>
              <a:rPr lang="fr-FR"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126 = 2.3</a:t>
            </a:r>
            <a:r>
              <a:rPr lang="fr-FR" sz="3200" b="1" baseline="30000" dirty="0">
                <a:solidFill>
                  <a:srgbClr val="0070C0"/>
                </a:solidFill>
                <a:latin typeface="Arial" panose="020B0604020202020204" pitchFamily="34" charset="0"/>
                <a:ea typeface="Times New Roman" panose="02020603050405020304" pitchFamily="18" charset="0"/>
                <a:cs typeface="Arial" panose="020B0604020202020204" pitchFamily="34" charset="0"/>
              </a:rPr>
              <a:t>2</a:t>
            </a:r>
            <a:r>
              <a:rPr lang="fr-FR"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.7; </a:t>
            </a:r>
            <a:endPar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endParaRPr>
          </a:p>
          <a:p>
            <a:pPr>
              <a:lnSpc>
                <a:spcPct val="115000"/>
              </a:lnSpc>
            </a:pPr>
            <a:r>
              <a:rPr lang="fr-FR"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150 = 2.3.5</a:t>
            </a:r>
            <a:r>
              <a:rPr lang="fr-FR" sz="3200" b="1" baseline="30000" dirty="0">
                <a:solidFill>
                  <a:srgbClr val="0070C0"/>
                </a:solidFill>
                <a:latin typeface="Arial" panose="020B0604020202020204" pitchFamily="34" charset="0"/>
                <a:ea typeface="Times New Roman" panose="02020603050405020304" pitchFamily="18" charset="0"/>
                <a:cs typeface="Arial" panose="020B0604020202020204" pitchFamily="34" charset="0"/>
              </a:rPr>
              <a:t>2</a:t>
            </a:r>
            <a:r>
              <a:rPr lang="fr-FR"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a:t>
            </a:r>
            <a:endPar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endParaRPr>
          </a:p>
          <a:p>
            <a:pPr>
              <a:lnSpc>
                <a:spcPct val="115000"/>
              </a:lnSpc>
            </a:pPr>
            <a:r>
              <a:rPr lang="fr-FR"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ƯCLN(126, 150) = 2.3 = 6</a:t>
            </a:r>
          </a:p>
          <a:p>
            <a:pPr>
              <a:lnSpc>
                <a:spcPct val="115000"/>
              </a:lnSpc>
            </a:pPr>
            <a:r>
              <a:rPr lang="fr-FR"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Vì</a:t>
            </a:r>
            <a:r>
              <a:rPr lang="fr-FR"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fr-FR"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các</a:t>
            </a:r>
            <a:r>
              <a:rPr lang="fr-FR"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fr-FR"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ước</a:t>
            </a:r>
            <a:r>
              <a:rPr lang="fr-FR"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fr-FR"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chung</a:t>
            </a:r>
            <a:r>
              <a:rPr lang="fr-FR"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fr-FR"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của</a:t>
            </a:r>
            <a:r>
              <a:rPr lang="fr-FR"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126 </a:t>
            </a:r>
            <a:r>
              <a:rPr lang="fr-FR"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và</a:t>
            </a:r>
            <a:r>
              <a:rPr lang="fr-FR"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150 </a:t>
            </a:r>
            <a:r>
              <a:rPr lang="fr-FR"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đều</a:t>
            </a:r>
            <a:r>
              <a:rPr lang="fr-FR"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là </a:t>
            </a:r>
            <a:r>
              <a:rPr lang="fr-FR"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ước</a:t>
            </a:r>
            <a:r>
              <a:rPr lang="fr-FR"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fr-FR"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của</a:t>
            </a:r>
            <a:r>
              <a:rPr lang="fr-FR"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ƯCLN(126, 150) </a:t>
            </a:r>
          </a:p>
          <a:p>
            <a:pPr>
              <a:lnSpc>
                <a:spcPct val="115000"/>
              </a:lnSpc>
            </a:pPr>
            <a:r>
              <a:rPr lang="fr-FR"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nên</a:t>
            </a:r>
            <a:r>
              <a:rPr lang="fr-FR"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ƯC (126, 150) = {1; 2; 3; 6}</a:t>
            </a:r>
            <a:endParaRPr lang="en-US" sz="4000" b="1" dirty="0">
              <a:solidFill>
                <a:srgbClr val="0070C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84150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barn(inVertical)">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32" grpId="0" animBg="1"/>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3">
            <a:extLst>
              <a:ext uri="{FF2B5EF4-FFF2-40B4-BE49-F238E27FC236}">
                <a16:creationId xmlns:a16="http://schemas.microsoft.com/office/drawing/2014/main" id="{5B19332C-1BE9-4073-BC1C-34C9F014F4D4}"/>
              </a:ext>
            </a:extLst>
          </p:cNvPr>
          <p:cNvPicPr>
            <a:picLocks noChangeAspect="1"/>
          </p:cNvPicPr>
          <p:nvPr/>
        </p:nvPicPr>
        <p:blipFill>
          <a:blip r:embed="rId3"/>
          <a:stretch>
            <a:fillRect/>
          </a:stretch>
        </p:blipFill>
        <p:spPr>
          <a:xfrm>
            <a:off x="1210480" y="348936"/>
            <a:ext cx="3258005" cy="2905530"/>
          </a:xfrm>
          <a:prstGeom prst="rect">
            <a:avLst/>
          </a:prstGeom>
        </p:spPr>
      </p:pic>
      <p:grpSp>
        <p:nvGrpSpPr>
          <p:cNvPr id="10" name="Group 9">
            <a:extLst>
              <a:ext uri="{FF2B5EF4-FFF2-40B4-BE49-F238E27FC236}">
                <a16:creationId xmlns:a16="http://schemas.microsoft.com/office/drawing/2014/main" id="{D4EF09CF-3362-453A-9463-F6669A9D3E01}"/>
              </a:ext>
            </a:extLst>
          </p:cNvPr>
          <p:cNvGrpSpPr/>
          <p:nvPr/>
        </p:nvGrpSpPr>
        <p:grpSpPr>
          <a:xfrm rot="13369864">
            <a:off x="-2696134" y="-2064954"/>
            <a:ext cx="3136324" cy="6858000"/>
            <a:chOff x="9055676" y="0"/>
            <a:chExt cx="3136324" cy="6858000"/>
          </a:xfrm>
        </p:grpSpPr>
        <p:sp>
          <p:nvSpPr>
            <p:cNvPr id="4" name="Rectangle 3">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28CDEDA9-75D2-49A9-8F14-65AB6166D21F}"/>
                  </a:ext>
                </a:extLst>
              </p:cNvPr>
              <p:cNvSpPr txBox="1"/>
              <p:nvPr/>
            </p:nvSpPr>
            <p:spPr>
              <a:xfrm>
                <a:off x="4653051" y="972899"/>
                <a:ext cx="6931227" cy="2804870"/>
              </a:xfrm>
              <a:prstGeom prst="rect">
                <a:avLst/>
              </a:prstGeom>
              <a:noFill/>
            </p:spPr>
            <p:txBody>
              <a:bodyPr wrap="square">
                <a:spAutoFit/>
              </a:bodyPr>
              <a:lstStyle/>
              <a:p>
                <a:pPr>
                  <a:lnSpc>
                    <a:spcPct val="150000"/>
                  </a:lnSpc>
                </a:pPr>
                <a:r>
                  <a:rPr lang="en-US" sz="3200" b="1" i="1" dirty="0" err="1">
                    <a:solidFill>
                      <a:srgbClr val="FF0000"/>
                    </a:solidFill>
                    <a:latin typeface="Arial" panose="020B0604020202020204" pitchFamily="34" charset="0"/>
                    <a:cs typeface="Arial" panose="020B0604020202020204" pitchFamily="34" charset="0"/>
                  </a:rPr>
                  <a:t>Bài</a:t>
                </a:r>
                <a:r>
                  <a:rPr lang="en-US" sz="3200" b="1" i="1" dirty="0">
                    <a:solidFill>
                      <a:srgbClr val="FF0000"/>
                    </a:solidFill>
                    <a:latin typeface="Arial" panose="020B0604020202020204" pitchFamily="34" charset="0"/>
                    <a:cs typeface="Arial" panose="020B0604020202020204" pitchFamily="34" charset="0"/>
                  </a:rPr>
                  <a:t> </a:t>
                </a:r>
                <a:r>
                  <a:rPr lang="en-US" sz="3200" b="1" i="1" dirty="0" err="1">
                    <a:solidFill>
                      <a:srgbClr val="FF0000"/>
                    </a:solidFill>
                    <a:latin typeface="Arial" panose="020B0604020202020204" pitchFamily="34" charset="0"/>
                    <a:cs typeface="Arial" panose="020B0604020202020204" pitchFamily="34" charset="0"/>
                  </a:rPr>
                  <a:t>tập</a:t>
                </a:r>
                <a:r>
                  <a:rPr lang="en-US" sz="3200" b="1" i="1" dirty="0">
                    <a:solidFill>
                      <a:srgbClr val="FF0000"/>
                    </a:solidFill>
                    <a:latin typeface="Arial" panose="020B0604020202020204" pitchFamily="34" charset="0"/>
                    <a:cs typeface="Arial" panose="020B0604020202020204" pitchFamily="34" charset="0"/>
                  </a:rPr>
                  <a:t> 5 SGK (51).</a:t>
                </a:r>
              </a:p>
              <a:p>
                <a:pPr>
                  <a:lnSpc>
                    <a:spcPct val="150000"/>
                  </a:lnSpc>
                </a:pP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Rút</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gọn</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các</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phân</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sô</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sau</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vê</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phân</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sô</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tối</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giản</a:t>
                </a:r>
                <a:r>
                  <a:rPr lang="en-US" sz="3200" b="1" dirty="0">
                    <a:solidFill>
                      <a:srgbClr val="0070C0"/>
                    </a:solidFill>
                    <a:latin typeface="Arial" panose="020B0604020202020204" pitchFamily="34" charset="0"/>
                    <a:cs typeface="Arial" panose="020B0604020202020204" pitchFamily="34" charset="0"/>
                  </a:rPr>
                  <a:t>:  </a:t>
                </a:r>
                <a14:m>
                  <m:oMath xmlns:m="http://schemas.openxmlformats.org/officeDocument/2006/math">
                    <m:f>
                      <m:fPr>
                        <m:ctrlPr>
                          <a:rPr lang="en-US" sz="4000" b="1" i="1" smtClean="0">
                            <a:solidFill>
                              <a:srgbClr val="0070C0"/>
                            </a:solidFill>
                            <a:latin typeface="Cambria Math" panose="02040503050406030204" pitchFamily="18" charset="0"/>
                          </a:rPr>
                        </m:ctrlPr>
                      </m:fPr>
                      <m:num>
                        <m:r>
                          <a:rPr lang="en-US" sz="4000" b="1" i="1" smtClean="0">
                            <a:solidFill>
                              <a:srgbClr val="0070C0"/>
                            </a:solidFill>
                            <a:latin typeface="Cambria Math" panose="02040503050406030204" pitchFamily="18" charset="0"/>
                          </a:rPr>
                          <m:t>𝟔𝟎</m:t>
                        </m:r>
                      </m:num>
                      <m:den>
                        <m:r>
                          <a:rPr lang="en-US" sz="4000" b="1" i="1" smtClean="0">
                            <a:solidFill>
                              <a:srgbClr val="0070C0"/>
                            </a:solidFill>
                            <a:latin typeface="Cambria Math" panose="02040503050406030204" pitchFamily="18" charset="0"/>
                          </a:rPr>
                          <m:t>𝟕𝟐</m:t>
                        </m:r>
                      </m:den>
                    </m:f>
                    <m:r>
                      <a:rPr lang="en-US" sz="4000" b="1" i="1" smtClean="0">
                        <a:solidFill>
                          <a:srgbClr val="0070C0"/>
                        </a:solidFill>
                        <a:latin typeface="Cambria Math" panose="02040503050406030204" pitchFamily="18" charset="0"/>
                      </a:rPr>
                      <m:t>; </m:t>
                    </m:r>
                    <m:f>
                      <m:fPr>
                        <m:ctrlPr>
                          <a:rPr lang="en-US" sz="4000" b="1" i="1" smtClean="0">
                            <a:solidFill>
                              <a:srgbClr val="0070C0"/>
                            </a:solidFill>
                            <a:latin typeface="Cambria Math" panose="02040503050406030204" pitchFamily="18" charset="0"/>
                          </a:rPr>
                        </m:ctrlPr>
                      </m:fPr>
                      <m:num>
                        <m:r>
                          <a:rPr lang="en-US" sz="4000" b="1" i="1" smtClean="0">
                            <a:solidFill>
                              <a:srgbClr val="0070C0"/>
                            </a:solidFill>
                            <a:latin typeface="Cambria Math" panose="02040503050406030204" pitchFamily="18" charset="0"/>
                          </a:rPr>
                          <m:t>𝟕𝟎</m:t>
                        </m:r>
                      </m:num>
                      <m:den>
                        <m:r>
                          <a:rPr lang="en-US" sz="4000" b="1" i="1" smtClean="0">
                            <a:solidFill>
                              <a:srgbClr val="0070C0"/>
                            </a:solidFill>
                            <a:latin typeface="Cambria Math" panose="02040503050406030204" pitchFamily="18" charset="0"/>
                          </a:rPr>
                          <m:t>𝟗𝟓</m:t>
                        </m:r>
                      </m:den>
                    </m:f>
                    <m:r>
                      <a:rPr lang="en-US" sz="4000" b="1" i="1" smtClean="0">
                        <a:solidFill>
                          <a:srgbClr val="0070C0"/>
                        </a:solidFill>
                        <a:latin typeface="Cambria Math" panose="02040503050406030204" pitchFamily="18" charset="0"/>
                      </a:rPr>
                      <m:t>; </m:t>
                    </m:r>
                    <m:f>
                      <m:fPr>
                        <m:ctrlPr>
                          <a:rPr lang="en-US" sz="4000" b="1" i="1" smtClean="0">
                            <a:solidFill>
                              <a:srgbClr val="0070C0"/>
                            </a:solidFill>
                            <a:latin typeface="Cambria Math" panose="02040503050406030204" pitchFamily="18" charset="0"/>
                          </a:rPr>
                        </m:ctrlPr>
                      </m:fPr>
                      <m:num>
                        <m:r>
                          <a:rPr lang="en-US" sz="4000" b="1" i="1" smtClean="0">
                            <a:solidFill>
                              <a:srgbClr val="0070C0"/>
                            </a:solidFill>
                            <a:latin typeface="Cambria Math" panose="02040503050406030204" pitchFamily="18" charset="0"/>
                          </a:rPr>
                          <m:t>𝟏𝟓𝟎</m:t>
                        </m:r>
                      </m:num>
                      <m:den>
                        <m:r>
                          <a:rPr lang="en-US" sz="4000" b="1" i="1" smtClean="0">
                            <a:solidFill>
                              <a:srgbClr val="0070C0"/>
                            </a:solidFill>
                            <a:latin typeface="Cambria Math" panose="02040503050406030204" pitchFamily="18" charset="0"/>
                          </a:rPr>
                          <m:t>𝟑𝟔𝟎</m:t>
                        </m:r>
                      </m:den>
                    </m:f>
                  </m:oMath>
                </a14:m>
                <a:endParaRPr lang="en-US" sz="4000" b="1" dirty="0">
                  <a:solidFill>
                    <a:srgbClr val="0070C0"/>
                  </a:solidFill>
                  <a:latin typeface="Arial" panose="020B0604020202020204" pitchFamily="34" charset="0"/>
                  <a:cs typeface="Arial" panose="020B0604020202020204" pitchFamily="34" charset="0"/>
                </a:endParaRPr>
              </a:p>
            </p:txBody>
          </p:sp>
        </mc:Choice>
        <mc:Fallback xmlns="">
          <p:sp>
            <p:nvSpPr>
              <p:cNvPr id="16" name="TextBox 15">
                <a:extLst>
                  <a:ext uri="{FF2B5EF4-FFF2-40B4-BE49-F238E27FC236}">
                    <a16:creationId xmlns:a16="http://schemas.microsoft.com/office/drawing/2014/main" id="{28CDEDA9-75D2-49A9-8F14-65AB6166D21F}"/>
                  </a:ext>
                </a:extLst>
              </p:cNvPr>
              <p:cNvSpPr txBox="1">
                <a:spLocks noRot="1" noChangeAspect="1" noMove="1" noResize="1" noEditPoints="1" noAdjustHandles="1" noChangeArrowheads="1" noChangeShapeType="1" noTextEdit="1"/>
              </p:cNvSpPr>
              <p:nvPr/>
            </p:nvSpPr>
            <p:spPr>
              <a:xfrm>
                <a:off x="4653051" y="972899"/>
                <a:ext cx="6931227" cy="2804870"/>
              </a:xfrm>
              <a:prstGeom prst="rect">
                <a:avLst/>
              </a:prstGeom>
              <a:blipFill>
                <a:blip r:embed="rId4"/>
                <a:stretch>
                  <a:fillRect l="-2199" b="-21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91EFD69B-3E19-4C6A-8F2C-5A0E40928FC4}"/>
                  </a:ext>
                </a:extLst>
              </p:cNvPr>
              <p:cNvSpPr txBox="1"/>
              <p:nvPr/>
            </p:nvSpPr>
            <p:spPr>
              <a:xfrm>
                <a:off x="522513" y="3555309"/>
                <a:ext cx="11495316" cy="2658805"/>
              </a:xfrm>
              <a:prstGeom prst="rect">
                <a:avLst/>
              </a:prstGeom>
              <a:noFill/>
            </p:spPr>
            <p:txBody>
              <a:bodyPr wrap="square">
                <a:spAutoFit/>
              </a:bodyPr>
              <a:lstStyle/>
              <a:p>
                <a:pPr>
                  <a:lnSpc>
                    <a:spcPct val="150000"/>
                  </a:lnSpc>
                </a:pPr>
                <a:r>
                  <a:rPr lang="en-US" sz="3200" b="1" i="1" dirty="0">
                    <a:solidFill>
                      <a:srgbClr val="FF0000"/>
                    </a:solidFill>
                    <a:latin typeface="Arial" panose="020B0604020202020204" pitchFamily="34" charset="0"/>
                    <a:cs typeface="Arial" panose="020B0604020202020204" pitchFamily="34" charset="0"/>
                  </a:rPr>
                  <a:t>Bài </a:t>
                </a:r>
                <a:r>
                  <a:rPr lang="en-US" sz="3200" b="1" i="1" dirty="0" err="1">
                    <a:solidFill>
                      <a:srgbClr val="FF0000"/>
                    </a:solidFill>
                    <a:latin typeface="Arial" panose="020B0604020202020204" pitchFamily="34" charset="0"/>
                    <a:cs typeface="Arial" panose="020B0604020202020204" pitchFamily="34" charset="0"/>
                  </a:rPr>
                  <a:t>tập</a:t>
                </a:r>
                <a:r>
                  <a:rPr lang="en-US" sz="3200" b="1" i="1" dirty="0">
                    <a:solidFill>
                      <a:srgbClr val="FF0000"/>
                    </a:solidFill>
                    <a:latin typeface="Arial" panose="020B0604020202020204" pitchFamily="34" charset="0"/>
                    <a:cs typeface="Arial" panose="020B0604020202020204" pitchFamily="34" charset="0"/>
                  </a:rPr>
                  <a:t> 6 SGK (51). </a:t>
                </a:r>
                <a:r>
                  <a:rPr lang="en-US" sz="3200" b="1" dirty="0" err="1">
                    <a:solidFill>
                      <a:srgbClr val="0070C0"/>
                    </a:solidFill>
                    <a:latin typeface="Arial" panose="020B0604020202020204" pitchFamily="34" charset="0"/>
                    <a:cs typeface="Arial" panose="020B0604020202020204" pitchFamily="34" charset="0"/>
                  </a:rPr>
                  <a:t>Phân</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sô</a:t>
                </a:r>
                <a:r>
                  <a:rPr lang="en-US" sz="3200" b="1" dirty="0">
                    <a:solidFill>
                      <a:srgbClr val="0070C0"/>
                    </a:solidFill>
                    <a:latin typeface="Arial" panose="020B0604020202020204" pitchFamily="34" charset="0"/>
                    <a:cs typeface="Arial" panose="020B0604020202020204" pitchFamily="34" charset="0"/>
                  </a:rPr>
                  <a:t>́ </a:t>
                </a:r>
                <a14:m>
                  <m:oMath xmlns:m="http://schemas.openxmlformats.org/officeDocument/2006/math">
                    <m:f>
                      <m:fPr>
                        <m:ctrlPr>
                          <a:rPr lang="en-US" sz="4000" b="1" i="1">
                            <a:solidFill>
                              <a:srgbClr val="0070C0"/>
                            </a:solidFill>
                            <a:latin typeface="Cambria Math" panose="02040503050406030204" pitchFamily="18" charset="0"/>
                          </a:rPr>
                        </m:ctrlPr>
                      </m:fPr>
                      <m:num>
                        <m:r>
                          <a:rPr lang="en-US" sz="4000" b="1" i="1" smtClean="0">
                            <a:solidFill>
                              <a:srgbClr val="0070C0"/>
                            </a:solidFill>
                            <a:latin typeface="Cambria Math" panose="02040503050406030204" pitchFamily="18" charset="0"/>
                          </a:rPr>
                          <m:t>𝟒</m:t>
                        </m:r>
                      </m:num>
                      <m:den>
                        <m:r>
                          <a:rPr lang="en-US" sz="4000" b="1" i="1" smtClean="0">
                            <a:solidFill>
                              <a:srgbClr val="0070C0"/>
                            </a:solidFill>
                            <a:latin typeface="Cambria Math" panose="02040503050406030204" pitchFamily="18" charset="0"/>
                          </a:rPr>
                          <m:t>𝟗</m:t>
                        </m:r>
                      </m:den>
                    </m:f>
                  </m:oMath>
                </a14:m>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bằng</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các</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phân</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sô</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nào</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trong</a:t>
                </a:r>
                <a:r>
                  <a:rPr lang="en-US" sz="3200" b="1" dirty="0">
                    <a:solidFill>
                      <a:srgbClr val="0070C0"/>
                    </a:solidFill>
                    <a:latin typeface="Arial" panose="020B0604020202020204" pitchFamily="34" charset="0"/>
                    <a:cs typeface="Arial" panose="020B0604020202020204" pitchFamily="34" charset="0"/>
                  </a:rPr>
                  <a:t> </a:t>
                </a:r>
              </a:p>
              <a:p>
                <a:pPr>
                  <a:lnSpc>
                    <a:spcPct val="150000"/>
                  </a:lnSpc>
                </a:pP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các</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phân</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sô</a:t>
                </a:r>
                <a:r>
                  <a:rPr lang="en-US" sz="3200" b="1" dirty="0">
                    <a:solidFill>
                      <a:srgbClr val="0070C0"/>
                    </a:solidFill>
                    <a:latin typeface="Arial" panose="020B0604020202020204" pitchFamily="34" charset="0"/>
                    <a:cs typeface="Arial" panose="020B0604020202020204" pitchFamily="34" charset="0"/>
                  </a:rPr>
                  <a:t>́ sau: </a:t>
                </a:r>
                <a14:m>
                  <m:oMath xmlns:m="http://schemas.openxmlformats.org/officeDocument/2006/math">
                    <m:f>
                      <m:fPr>
                        <m:ctrlPr>
                          <a:rPr lang="en-US" sz="4000" b="1" i="1">
                            <a:solidFill>
                              <a:srgbClr val="0070C0"/>
                            </a:solidFill>
                            <a:latin typeface="Cambria Math" panose="02040503050406030204" pitchFamily="18" charset="0"/>
                          </a:rPr>
                        </m:ctrlPr>
                      </m:fPr>
                      <m:num>
                        <m:r>
                          <a:rPr lang="en-US" sz="4000" b="1" i="1">
                            <a:solidFill>
                              <a:srgbClr val="0070C0"/>
                            </a:solidFill>
                            <a:latin typeface="Cambria Math" panose="02040503050406030204" pitchFamily="18" charset="0"/>
                          </a:rPr>
                          <m:t>𝟒𝟖</m:t>
                        </m:r>
                      </m:num>
                      <m:den>
                        <m:r>
                          <a:rPr lang="en-US" sz="4000" b="1" i="1">
                            <a:solidFill>
                              <a:srgbClr val="0070C0"/>
                            </a:solidFill>
                            <a:latin typeface="Cambria Math" panose="02040503050406030204" pitchFamily="18" charset="0"/>
                          </a:rPr>
                          <m:t>𝟏𝟎𝟖</m:t>
                        </m:r>
                      </m:den>
                    </m:f>
                    <m:r>
                      <a:rPr lang="en-US" sz="4000" b="1" i="1">
                        <a:solidFill>
                          <a:srgbClr val="0070C0"/>
                        </a:solidFill>
                        <a:latin typeface="Cambria Math" panose="02040503050406030204" pitchFamily="18" charset="0"/>
                      </a:rPr>
                      <m:t>; </m:t>
                    </m:r>
                    <m:f>
                      <m:fPr>
                        <m:ctrlPr>
                          <a:rPr lang="en-US" sz="4000" b="1" i="1">
                            <a:solidFill>
                              <a:srgbClr val="0070C0"/>
                            </a:solidFill>
                            <a:latin typeface="Cambria Math" panose="02040503050406030204" pitchFamily="18" charset="0"/>
                          </a:rPr>
                        </m:ctrlPr>
                      </m:fPr>
                      <m:num>
                        <m:r>
                          <a:rPr lang="en-US" sz="4000" b="1" i="1">
                            <a:solidFill>
                              <a:srgbClr val="0070C0"/>
                            </a:solidFill>
                            <a:latin typeface="Cambria Math" panose="02040503050406030204" pitchFamily="18" charset="0"/>
                          </a:rPr>
                          <m:t>𝟖𝟎</m:t>
                        </m:r>
                      </m:num>
                      <m:den>
                        <m:r>
                          <a:rPr lang="en-US" sz="4000" b="1" i="1">
                            <a:solidFill>
                              <a:srgbClr val="0070C0"/>
                            </a:solidFill>
                            <a:latin typeface="Cambria Math" panose="02040503050406030204" pitchFamily="18" charset="0"/>
                          </a:rPr>
                          <m:t>𝟏𝟖𝟎</m:t>
                        </m:r>
                      </m:den>
                    </m:f>
                    <m:r>
                      <a:rPr lang="en-US" sz="4000" b="1" i="1">
                        <a:solidFill>
                          <a:srgbClr val="0070C0"/>
                        </a:solidFill>
                        <a:latin typeface="Cambria Math" panose="02040503050406030204" pitchFamily="18" charset="0"/>
                      </a:rPr>
                      <m:t>; </m:t>
                    </m:r>
                    <m:f>
                      <m:fPr>
                        <m:ctrlPr>
                          <a:rPr lang="en-US" sz="4000" b="1" i="1">
                            <a:solidFill>
                              <a:srgbClr val="0070C0"/>
                            </a:solidFill>
                            <a:latin typeface="Cambria Math" panose="02040503050406030204" pitchFamily="18" charset="0"/>
                          </a:rPr>
                        </m:ctrlPr>
                      </m:fPr>
                      <m:num>
                        <m:r>
                          <a:rPr lang="en-US" sz="4000" b="1" i="1">
                            <a:solidFill>
                              <a:srgbClr val="0070C0"/>
                            </a:solidFill>
                            <a:latin typeface="Cambria Math" panose="02040503050406030204" pitchFamily="18" charset="0"/>
                          </a:rPr>
                          <m:t>𝟔𝟎</m:t>
                        </m:r>
                      </m:num>
                      <m:den>
                        <m:r>
                          <a:rPr lang="en-US" sz="4000" b="1" i="1">
                            <a:solidFill>
                              <a:srgbClr val="0070C0"/>
                            </a:solidFill>
                            <a:latin typeface="Cambria Math" panose="02040503050406030204" pitchFamily="18" charset="0"/>
                          </a:rPr>
                          <m:t>𝟏𝟑𝟎</m:t>
                        </m:r>
                      </m:den>
                    </m:f>
                  </m:oMath>
                </a14:m>
                <a:r>
                  <a:rPr lang="en-US" sz="4000" b="1" dirty="0">
                    <a:solidFill>
                      <a:srgbClr val="0070C0"/>
                    </a:solidFill>
                    <a:latin typeface="Arial" panose="020B0604020202020204" pitchFamily="34" charset="0"/>
                    <a:cs typeface="Arial" panose="020B0604020202020204" pitchFamily="34" charset="0"/>
                  </a:rPr>
                  <a:t>; </a:t>
                </a:r>
                <a14:m>
                  <m:oMath xmlns:m="http://schemas.openxmlformats.org/officeDocument/2006/math">
                    <m:f>
                      <m:fPr>
                        <m:ctrlPr>
                          <a:rPr lang="en-US" sz="4000" b="1" i="1">
                            <a:solidFill>
                              <a:srgbClr val="0070C0"/>
                            </a:solidFill>
                            <a:latin typeface="Cambria Math" panose="02040503050406030204" pitchFamily="18" charset="0"/>
                          </a:rPr>
                        </m:ctrlPr>
                      </m:fPr>
                      <m:num>
                        <m:r>
                          <a:rPr lang="en-US" sz="4000" b="1" i="1">
                            <a:solidFill>
                              <a:srgbClr val="0070C0"/>
                            </a:solidFill>
                            <a:latin typeface="Cambria Math" panose="02040503050406030204" pitchFamily="18" charset="0"/>
                          </a:rPr>
                          <m:t>𝟏𝟑𝟓</m:t>
                        </m:r>
                      </m:num>
                      <m:den>
                        <m:r>
                          <a:rPr lang="en-US" sz="4000" b="1" i="1">
                            <a:solidFill>
                              <a:srgbClr val="0070C0"/>
                            </a:solidFill>
                            <a:latin typeface="Cambria Math" panose="02040503050406030204" pitchFamily="18" charset="0"/>
                          </a:rPr>
                          <m:t>𝟐𝟕𝟎</m:t>
                        </m:r>
                      </m:den>
                    </m:f>
                  </m:oMath>
                </a14:m>
                <a:endParaRPr lang="en-US" sz="4000" b="1" dirty="0">
                  <a:solidFill>
                    <a:srgbClr val="0070C0"/>
                  </a:solidFill>
                  <a:latin typeface="Arial" panose="020B0604020202020204" pitchFamily="34" charset="0"/>
                  <a:cs typeface="Arial" panose="020B0604020202020204" pitchFamily="34" charset="0"/>
                </a:endParaRPr>
              </a:p>
            </p:txBody>
          </p:sp>
        </mc:Choice>
        <mc:Fallback xmlns="">
          <p:sp>
            <p:nvSpPr>
              <p:cNvPr id="18" name="TextBox 17">
                <a:extLst>
                  <a:ext uri="{FF2B5EF4-FFF2-40B4-BE49-F238E27FC236}">
                    <a16:creationId xmlns:a16="http://schemas.microsoft.com/office/drawing/2014/main" id="{91EFD69B-3E19-4C6A-8F2C-5A0E40928FC4}"/>
                  </a:ext>
                </a:extLst>
              </p:cNvPr>
              <p:cNvSpPr txBox="1">
                <a:spLocks noRot="1" noChangeAspect="1" noMove="1" noResize="1" noEditPoints="1" noAdjustHandles="1" noChangeArrowheads="1" noChangeShapeType="1" noTextEdit="1"/>
              </p:cNvSpPr>
              <p:nvPr/>
            </p:nvSpPr>
            <p:spPr>
              <a:xfrm>
                <a:off x="522513" y="3555309"/>
                <a:ext cx="11495316" cy="2658805"/>
              </a:xfrm>
              <a:prstGeom prst="rect">
                <a:avLst/>
              </a:prstGeom>
              <a:blipFill>
                <a:blip r:embed="rId5"/>
                <a:stretch>
                  <a:fillRect l="-1379" r="-1114" b="-3670"/>
                </a:stretch>
              </a:blipFill>
            </p:spPr>
            <p:txBody>
              <a:bodyPr/>
              <a:lstStyle/>
              <a:p>
                <a:r>
                  <a:rPr lang="en-US">
                    <a:noFill/>
                  </a:rPr>
                  <a:t> </a:t>
                </a:r>
              </a:p>
            </p:txBody>
          </p:sp>
        </mc:Fallback>
      </mc:AlternateContent>
      <p:sp>
        <p:nvSpPr>
          <p:cNvPr id="19" name="TextBox 18">
            <a:extLst>
              <a:ext uri="{FF2B5EF4-FFF2-40B4-BE49-F238E27FC236}">
                <a16:creationId xmlns:a16="http://schemas.microsoft.com/office/drawing/2014/main" id="{428271B1-0764-4924-8665-C5748B80859A}"/>
              </a:ext>
            </a:extLst>
          </p:cNvPr>
          <p:cNvSpPr txBox="1"/>
          <p:nvPr/>
        </p:nvSpPr>
        <p:spPr>
          <a:xfrm>
            <a:off x="4409433" y="153193"/>
            <a:ext cx="5133959" cy="584775"/>
          </a:xfrm>
          <a:prstGeom prst="rect">
            <a:avLst/>
          </a:prstGeom>
          <a:solidFill>
            <a:srgbClr val="FFD347"/>
          </a:solidFill>
          <a:ln>
            <a:solidFill>
              <a:schemeClr val="accent1"/>
            </a:solidFill>
          </a:ln>
        </p:spPr>
        <p:txBody>
          <a:bodyPr wrap="square">
            <a:spAutoFit/>
          </a:bodyPr>
          <a:lstStyle/>
          <a:p>
            <a:r>
              <a:rPr lang="vi-VN" sz="3200" b="1" dirty="0">
                <a:solidFill>
                  <a:srgbClr val="FF0000"/>
                </a:solidFill>
                <a:latin typeface="Arial" panose="020B0604020202020204" pitchFamily="34" charset="0"/>
                <a:cs typeface="Arial" panose="020B0604020202020204" pitchFamily="34" charset="0"/>
              </a:rPr>
              <a:t>Dạng 2 : Rút gọn phân số</a:t>
            </a:r>
            <a:endParaRPr lang="en-US" sz="3200"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161386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arn(inVertic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arn(inVertical)">
                                      <p:cBhvr>
                                        <p:cTn id="1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Rectangle 71">
            <a:extLst>
              <a:ext uri="{FF2B5EF4-FFF2-40B4-BE49-F238E27FC236}">
                <a16:creationId xmlns:a16="http://schemas.microsoft.com/office/drawing/2014/main" id="{A9F221C9-DFEE-4C03-992E-503547F0B859}"/>
              </a:ext>
            </a:extLst>
          </p:cNvPr>
          <p:cNvSpPr/>
          <p:nvPr/>
        </p:nvSpPr>
        <p:spPr>
          <a:xfrm>
            <a:off x="4940739" y="1828799"/>
            <a:ext cx="3488559" cy="4771698"/>
          </a:xfrm>
          <a:prstGeom prst="rect">
            <a:avLst/>
          </a:prstGeom>
          <a:solidFill>
            <a:srgbClr val="FFFF66"/>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5" name="Rectangle 4">
            <a:extLst>
              <a:ext uri="{FF2B5EF4-FFF2-40B4-BE49-F238E27FC236}">
                <a16:creationId xmlns:a16="http://schemas.microsoft.com/office/drawing/2014/main" id="{294B65CF-CA24-43A8-A776-DCE7F772E9D6}"/>
              </a:ext>
            </a:extLst>
          </p:cNvPr>
          <p:cNvSpPr/>
          <p:nvPr/>
        </p:nvSpPr>
        <p:spPr>
          <a:xfrm>
            <a:off x="928346" y="1841935"/>
            <a:ext cx="3488559" cy="4771698"/>
          </a:xfrm>
          <a:prstGeom prst="rect">
            <a:avLst/>
          </a:prstGeom>
          <a:solidFill>
            <a:schemeClr val="bg1">
              <a:lumMod val="8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19463" name="Text Box 8">
            <a:extLst>
              <a:ext uri="{FF2B5EF4-FFF2-40B4-BE49-F238E27FC236}">
                <a16:creationId xmlns:a16="http://schemas.microsoft.com/office/drawing/2014/main" id="{5533AD22-9904-46E4-A8B8-EBA9C83ED41F}"/>
              </a:ext>
            </a:extLst>
          </p:cNvPr>
          <p:cNvSpPr txBox="1">
            <a:spLocks noChangeArrowheads="1"/>
          </p:cNvSpPr>
          <p:nvPr/>
        </p:nvSpPr>
        <p:spPr bwMode="auto">
          <a:xfrm>
            <a:off x="2032000" y="2570163"/>
            <a:ext cx="1625600"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en-US" altLang="en-US" sz="1800">
              <a:solidFill>
                <a:srgbClr val="000000"/>
              </a:solidFill>
            </a:endParaRPr>
          </a:p>
        </p:txBody>
      </p:sp>
      <p:sp>
        <p:nvSpPr>
          <p:cNvPr id="19475" name="Rectangle 29">
            <a:extLst>
              <a:ext uri="{FF2B5EF4-FFF2-40B4-BE49-F238E27FC236}">
                <a16:creationId xmlns:a16="http://schemas.microsoft.com/office/drawing/2014/main" id="{011B8A07-11CD-434E-B2E8-D6A3702F9330}"/>
              </a:ext>
            </a:extLst>
          </p:cNvPr>
          <p:cNvSpPr>
            <a:spLocks noChangeArrowheads="1"/>
          </p:cNvSpPr>
          <p:nvPr/>
        </p:nvSpPr>
        <p:spPr bwMode="auto">
          <a:xfrm>
            <a:off x="42863" y="0"/>
            <a:ext cx="12149137" cy="6858000"/>
          </a:xfrm>
          <a:prstGeom prst="rect">
            <a:avLst/>
          </a:prstGeom>
          <a:noFill/>
          <a:ln w="76200" cmpd="tri">
            <a:solidFill>
              <a:srgbClr val="FF3399"/>
            </a:solidFill>
            <a:miter lim="800000"/>
            <a:headEnd/>
            <a:tailEnd/>
          </a:ln>
          <a:effectLst>
            <a:prstShdw prst="shdw13" dist="53882" dir="13500000">
              <a:schemeClr val="bg2">
                <a:alpha val="50000"/>
              </a:schemeClr>
            </a:prstShdw>
          </a:effectLst>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vi-VN" altLang="en-US" sz="1800">
              <a:solidFill>
                <a:srgbClr val="000000"/>
              </a:solidFill>
              <a:latin typeface="Arial" panose="020B0604020202020204" pitchFamily="34" charset="0"/>
            </a:endParaRPr>
          </a:p>
        </p:txBody>
      </p:sp>
      <p:sp>
        <p:nvSpPr>
          <p:cNvPr id="10" name="Rectangle 9">
            <a:extLst>
              <a:ext uri="{FF2B5EF4-FFF2-40B4-BE49-F238E27FC236}">
                <a16:creationId xmlns:a16="http://schemas.microsoft.com/office/drawing/2014/main" id="{09833D0E-A20E-4CDA-A6B6-4CCC2217540A}"/>
              </a:ext>
            </a:extLst>
          </p:cNvPr>
          <p:cNvSpPr/>
          <p:nvPr/>
        </p:nvSpPr>
        <p:spPr>
          <a:xfrm>
            <a:off x="990985" y="1878725"/>
            <a:ext cx="3386568" cy="605655"/>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dirty="0">
                <a:solidFill>
                  <a:srgbClr val="FF0000"/>
                </a:solidFill>
                <a:latin typeface="Times New Roman" panose="02020603050405020304" pitchFamily="18" charset="0"/>
                <a:cs typeface="Times New Roman" panose="02020603050405020304" pitchFamily="18" charset="0"/>
              </a:rPr>
              <a:t>NHÓM 1, 2</a:t>
            </a:r>
          </a:p>
        </p:txBody>
      </p:sp>
      <p:sp>
        <p:nvSpPr>
          <p:cNvPr id="74" name="Rectangle 73">
            <a:extLst>
              <a:ext uri="{FF2B5EF4-FFF2-40B4-BE49-F238E27FC236}">
                <a16:creationId xmlns:a16="http://schemas.microsoft.com/office/drawing/2014/main" id="{15A19708-C1C3-4AA7-AC9F-0797B801510D}"/>
              </a:ext>
            </a:extLst>
          </p:cNvPr>
          <p:cNvSpPr/>
          <p:nvPr/>
        </p:nvSpPr>
        <p:spPr>
          <a:xfrm>
            <a:off x="5027510" y="1846009"/>
            <a:ext cx="3363185" cy="671984"/>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dirty="0">
                <a:solidFill>
                  <a:srgbClr val="0000CC"/>
                </a:solidFill>
                <a:latin typeface="Times New Roman" panose="02020603050405020304" pitchFamily="18" charset="0"/>
                <a:cs typeface="Times New Roman" panose="02020603050405020304" pitchFamily="18" charset="0"/>
              </a:rPr>
              <a:t>NHÓM 3, 4</a:t>
            </a:r>
          </a:p>
        </p:txBody>
      </p:sp>
      <mc:AlternateContent xmlns:mc="http://schemas.openxmlformats.org/markup-compatibility/2006" xmlns:a14="http://schemas.microsoft.com/office/drawing/2010/main">
        <mc:Choice Requires="a14">
          <p:sp>
            <p:nvSpPr>
              <p:cNvPr id="32" name="Content Placeholder 31">
                <a:extLst>
                  <a:ext uri="{FF2B5EF4-FFF2-40B4-BE49-F238E27FC236}">
                    <a16:creationId xmlns:a16="http://schemas.microsoft.com/office/drawing/2014/main" id="{63D72B08-89A2-47A5-A391-B960F7EFDC3D}"/>
                  </a:ext>
                </a:extLst>
              </p:cNvPr>
              <p:cNvSpPr txBox="1">
                <a:spLocks noGrp="1"/>
              </p:cNvSpPr>
              <p:nvPr>
                <p:ph sz="quarter" idx="4"/>
              </p:nvPr>
            </p:nvSpPr>
            <p:spPr>
              <a:xfrm>
                <a:off x="4974960" y="2239083"/>
                <a:ext cx="3577035" cy="4345870"/>
              </a:xfrm>
              <a:prstGeom prst="rect">
                <a:avLst/>
              </a:prstGeom>
              <a:noFill/>
            </p:spPr>
            <p:txBody>
              <a:bodyPr wrap="square">
                <a:spAutoFit/>
              </a:bodyPr>
              <a:lstStyle/>
              <a:p>
                <a:pPr marL="0" indent="0">
                  <a:lnSpc>
                    <a:spcPct val="150000"/>
                  </a:lnSpc>
                  <a:buNone/>
                </a:pPr>
                <a:r>
                  <a:rPr lang="en-US" b="1" i="1" dirty="0">
                    <a:solidFill>
                      <a:srgbClr val="C00000"/>
                    </a:solidFill>
                    <a:latin typeface="Times New Roman" panose="02020603050405020304" pitchFamily="18" charset="0"/>
                  </a:rPr>
                  <a:t>   </a:t>
                </a:r>
                <a:r>
                  <a:rPr lang="en-US" b="1" i="1" dirty="0" err="1">
                    <a:solidFill>
                      <a:srgbClr val="C00000"/>
                    </a:solidFill>
                    <a:latin typeface="Times New Roman" panose="02020603050405020304" pitchFamily="18" charset="0"/>
                  </a:rPr>
                  <a:t>Bài</a:t>
                </a:r>
                <a:r>
                  <a:rPr lang="en-US" b="1" i="1" dirty="0">
                    <a:solidFill>
                      <a:srgbClr val="C00000"/>
                    </a:solidFill>
                    <a:latin typeface="Times New Roman" panose="02020603050405020304" pitchFamily="18" charset="0"/>
                  </a:rPr>
                  <a:t> </a:t>
                </a:r>
                <a:r>
                  <a:rPr lang="en-US" b="1" i="1" dirty="0" err="1">
                    <a:solidFill>
                      <a:srgbClr val="C00000"/>
                    </a:solidFill>
                    <a:latin typeface="Times New Roman" panose="02020603050405020304" pitchFamily="18" charset="0"/>
                  </a:rPr>
                  <a:t>tập</a:t>
                </a:r>
                <a:r>
                  <a:rPr lang="en-US" b="1" i="1" dirty="0">
                    <a:solidFill>
                      <a:srgbClr val="C00000"/>
                    </a:solidFill>
                    <a:latin typeface="Times New Roman" panose="02020603050405020304" pitchFamily="18" charset="0"/>
                  </a:rPr>
                  <a:t> 6 SGK (51)</a:t>
                </a:r>
              </a:p>
              <a:p>
                <a:pPr marL="0" indent="0">
                  <a:lnSpc>
                    <a:spcPct val="150000"/>
                  </a:lnSpc>
                  <a:buNone/>
                </a:pPr>
                <a:r>
                  <a:rPr lang="en-US" b="1" dirty="0">
                    <a:solidFill>
                      <a:srgbClr val="0070C0"/>
                    </a:solidFill>
                    <a:latin typeface="Times New Roman" panose="02020603050405020304" pitchFamily="18" charset="0"/>
                  </a:rPr>
                  <a:t>    </a:t>
                </a:r>
                <a:r>
                  <a:rPr lang="en-US" b="1" dirty="0" err="1">
                    <a:solidFill>
                      <a:srgbClr val="0070C0"/>
                    </a:solidFill>
                    <a:latin typeface="Times New Roman" panose="02020603050405020304" pitchFamily="18" charset="0"/>
                  </a:rPr>
                  <a:t>Phân</a:t>
                </a:r>
                <a:r>
                  <a:rPr lang="en-US" b="1" dirty="0">
                    <a:solidFill>
                      <a:srgbClr val="0070C0"/>
                    </a:solidFill>
                    <a:latin typeface="Times New Roman" panose="02020603050405020304" pitchFamily="18" charset="0"/>
                  </a:rPr>
                  <a:t> </a:t>
                </a:r>
                <a:r>
                  <a:rPr lang="en-US" b="1" dirty="0" err="1">
                    <a:solidFill>
                      <a:srgbClr val="0070C0"/>
                    </a:solidFill>
                    <a:latin typeface="Times New Roman" panose="02020603050405020304" pitchFamily="18" charset="0"/>
                  </a:rPr>
                  <a:t>sô</a:t>
                </a:r>
                <a:r>
                  <a:rPr lang="en-US" b="1" dirty="0">
                    <a:solidFill>
                      <a:srgbClr val="0070C0"/>
                    </a:solidFill>
                    <a:latin typeface="Times New Roman" panose="02020603050405020304" pitchFamily="18" charset="0"/>
                  </a:rPr>
                  <a:t>́ </a:t>
                </a:r>
                <a14:m>
                  <m:oMath xmlns:m="http://schemas.openxmlformats.org/officeDocument/2006/math">
                    <m:f>
                      <m:fPr>
                        <m:ctrlPr>
                          <a:rPr lang="en-US" sz="3600" b="1" i="1">
                            <a:solidFill>
                              <a:srgbClr val="0070C0"/>
                            </a:solidFill>
                            <a:latin typeface="Cambria Math" panose="02040503050406030204" pitchFamily="18" charset="0"/>
                          </a:rPr>
                        </m:ctrlPr>
                      </m:fPr>
                      <m:num>
                        <m:r>
                          <a:rPr lang="en-US" sz="3600" b="1" i="1" smtClean="0">
                            <a:solidFill>
                              <a:srgbClr val="0070C0"/>
                            </a:solidFill>
                            <a:latin typeface="Cambria Math" panose="02040503050406030204" pitchFamily="18" charset="0"/>
                          </a:rPr>
                          <m:t>𝟒</m:t>
                        </m:r>
                      </m:num>
                      <m:den>
                        <m:r>
                          <a:rPr lang="en-US" sz="3600" b="1" i="1" smtClean="0">
                            <a:solidFill>
                              <a:srgbClr val="0070C0"/>
                            </a:solidFill>
                            <a:latin typeface="Cambria Math" panose="02040503050406030204" pitchFamily="18" charset="0"/>
                          </a:rPr>
                          <m:t>𝟗</m:t>
                        </m:r>
                      </m:den>
                    </m:f>
                  </m:oMath>
                </a14:m>
                <a:r>
                  <a:rPr lang="en-US" b="1" dirty="0">
                    <a:solidFill>
                      <a:srgbClr val="0070C0"/>
                    </a:solidFill>
                    <a:latin typeface="Times New Roman" panose="02020603050405020304" pitchFamily="18" charset="0"/>
                  </a:rPr>
                  <a:t> </a:t>
                </a:r>
                <a:r>
                  <a:rPr lang="en-US" b="1" dirty="0" err="1">
                    <a:solidFill>
                      <a:srgbClr val="0070C0"/>
                    </a:solidFill>
                    <a:latin typeface="Times New Roman" panose="02020603050405020304" pitchFamily="18" charset="0"/>
                  </a:rPr>
                  <a:t>bằng</a:t>
                </a:r>
                <a:r>
                  <a:rPr lang="en-US" b="1" dirty="0">
                    <a:solidFill>
                      <a:srgbClr val="0070C0"/>
                    </a:solidFill>
                    <a:latin typeface="Times New Roman" panose="02020603050405020304" pitchFamily="18" charset="0"/>
                  </a:rPr>
                  <a:t> </a:t>
                </a:r>
                <a:r>
                  <a:rPr lang="en-US" b="1" dirty="0" err="1">
                    <a:solidFill>
                      <a:srgbClr val="0070C0"/>
                    </a:solidFill>
                    <a:latin typeface="Times New Roman" panose="02020603050405020304" pitchFamily="18" charset="0"/>
                  </a:rPr>
                  <a:t>các</a:t>
                </a:r>
                <a:r>
                  <a:rPr lang="en-US" b="1" dirty="0">
                    <a:solidFill>
                      <a:srgbClr val="0070C0"/>
                    </a:solidFill>
                    <a:latin typeface="Times New Roman" panose="02020603050405020304" pitchFamily="18" charset="0"/>
                  </a:rPr>
                  <a:t> </a:t>
                </a:r>
                <a:r>
                  <a:rPr lang="en-US" b="1" dirty="0" err="1">
                    <a:solidFill>
                      <a:srgbClr val="0070C0"/>
                    </a:solidFill>
                    <a:latin typeface="Times New Roman" panose="02020603050405020304" pitchFamily="18" charset="0"/>
                  </a:rPr>
                  <a:t>phân</a:t>
                </a:r>
                <a:r>
                  <a:rPr lang="en-US" b="1" dirty="0">
                    <a:solidFill>
                      <a:srgbClr val="0070C0"/>
                    </a:solidFill>
                    <a:latin typeface="Times New Roman" panose="02020603050405020304" pitchFamily="18" charset="0"/>
                  </a:rPr>
                  <a:t> </a:t>
                </a:r>
                <a:r>
                  <a:rPr lang="en-US" b="1" dirty="0" err="1">
                    <a:solidFill>
                      <a:srgbClr val="0070C0"/>
                    </a:solidFill>
                    <a:latin typeface="Times New Roman" panose="02020603050405020304" pitchFamily="18" charset="0"/>
                  </a:rPr>
                  <a:t>sô</a:t>
                </a:r>
                <a:r>
                  <a:rPr lang="en-US" b="1" dirty="0">
                    <a:solidFill>
                      <a:srgbClr val="0070C0"/>
                    </a:solidFill>
                    <a:latin typeface="Times New Roman" panose="02020603050405020304" pitchFamily="18" charset="0"/>
                  </a:rPr>
                  <a:t>́ </a:t>
                </a:r>
                <a:r>
                  <a:rPr lang="en-US" b="1" dirty="0" err="1">
                    <a:solidFill>
                      <a:srgbClr val="0070C0"/>
                    </a:solidFill>
                    <a:latin typeface="Times New Roman" panose="02020603050405020304" pitchFamily="18" charset="0"/>
                  </a:rPr>
                  <a:t>nào</a:t>
                </a:r>
                <a:r>
                  <a:rPr lang="en-US" b="1" dirty="0">
                    <a:solidFill>
                      <a:srgbClr val="0070C0"/>
                    </a:solidFill>
                    <a:latin typeface="Times New Roman" panose="02020603050405020304" pitchFamily="18" charset="0"/>
                  </a:rPr>
                  <a:t> </a:t>
                </a:r>
                <a:r>
                  <a:rPr lang="en-US" b="1" dirty="0" err="1">
                    <a:solidFill>
                      <a:srgbClr val="0070C0"/>
                    </a:solidFill>
                    <a:latin typeface="Times New Roman" panose="02020603050405020304" pitchFamily="18" charset="0"/>
                  </a:rPr>
                  <a:t>trong</a:t>
                </a:r>
                <a:r>
                  <a:rPr lang="en-US" b="1" dirty="0">
                    <a:solidFill>
                      <a:srgbClr val="0070C0"/>
                    </a:solidFill>
                    <a:latin typeface="Times New Roman" panose="02020603050405020304" pitchFamily="18" charset="0"/>
                  </a:rPr>
                  <a:t> </a:t>
                </a:r>
                <a:r>
                  <a:rPr lang="en-US" b="1" dirty="0" err="1">
                    <a:solidFill>
                      <a:srgbClr val="0070C0"/>
                    </a:solidFill>
                    <a:latin typeface="Times New Roman" panose="02020603050405020304" pitchFamily="18" charset="0"/>
                  </a:rPr>
                  <a:t>các</a:t>
                </a:r>
                <a:r>
                  <a:rPr lang="en-US" b="1" dirty="0">
                    <a:solidFill>
                      <a:srgbClr val="0070C0"/>
                    </a:solidFill>
                    <a:latin typeface="Times New Roman" panose="02020603050405020304" pitchFamily="18" charset="0"/>
                  </a:rPr>
                  <a:t> </a:t>
                </a:r>
                <a:r>
                  <a:rPr lang="en-US" b="1" dirty="0" err="1">
                    <a:solidFill>
                      <a:srgbClr val="0070C0"/>
                    </a:solidFill>
                    <a:latin typeface="Times New Roman" panose="02020603050405020304" pitchFamily="18" charset="0"/>
                  </a:rPr>
                  <a:t>phân</a:t>
                </a:r>
                <a:r>
                  <a:rPr lang="en-US" b="1" dirty="0">
                    <a:solidFill>
                      <a:srgbClr val="0070C0"/>
                    </a:solidFill>
                    <a:latin typeface="Times New Roman" panose="02020603050405020304" pitchFamily="18" charset="0"/>
                  </a:rPr>
                  <a:t> </a:t>
                </a:r>
                <a:r>
                  <a:rPr lang="en-US" b="1" dirty="0" err="1">
                    <a:solidFill>
                      <a:srgbClr val="0070C0"/>
                    </a:solidFill>
                    <a:latin typeface="Times New Roman" panose="02020603050405020304" pitchFamily="18" charset="0"/>
                  </a:rPr>
                  <a:t>sô</a:t>
                </a:r>
                <a:r>
                  <a:rPr lang="en-US" b="1" dirty="0">
                    <a:solidFill>
                      <a:srgbClr val="0070C0"/>
                    </a:solidFill>
                    <a:latin typeface="Times New Roman" panose="02020603050405020304" pitchFamily="18" charset="0"/>
                  </a:rPr>
                  <a:t>́ </a:t>
                </a:r>
                <a:r>
                  <a:rPr lang="en-US" b="1" dirty="0" err="1">
                    <a:solidFill>
                      <a:srgbClr val="0070C0"/>
                    </a:solidFill>
                    <a:latin typeface="Times New Roman" panose="02020603050405020304" pitchFamily="18" charset="0"/>
                  </a:rPr>
                  <a:t>sau</a:t>
                </a:r>
                <a:r>
                  <a:rPr lang="en-US" b="1" dirty="0">
                    <a:solidFill>
                      <a:srgbClr val="0070C0"/>
                    </a:solidFill>
                    <a:latin typeface="Times New Roman" panose="02020603050405020304" pitchFamily="18" charset="0"/>
                  </a:rPr>
                  <a:t>:  </a:t>
                </a:r>
                <a14:m>
                  <m:oMath xmlns:m="http://schemas.openxmlformats.org/officeDocument/2006/math">
                    <m:f>
                      <m:fPr>
                        <m:ctrlPr>
                          <a:rPr lang="en-US" sz="3200" b="1" i="1" smtClean="0">
                            <a:solidFill>
                              <a:srgbClr val="0070C0"/>
                            </a:solidFill>
                            <a:latin typeface="Cambria Math" panose="02040503050406030204" pitchFamily="18" charset="0"/>
                          </a:rPr>
                        </m:ctrlPr>
                      </m:fPr>
                      <m:num>
                        <m:r>
                          <a:rPr lang="en-US" sz="3200" b="1" i="1" smtClean="0">
                            <a:solidFill>
                              <a:srgbClr val="0070C0"/>
                            </a:solidFill>
                            <a:latin typeface="Cambria Math" panose="02040503050406030204" pitchFamily="18" charset="0"/>
                          </a:rPr>
                          <m:t>𝟒𝟖</m:t>
                        </m:r>
                      </m:num>
                      <m:den>
                        <m:r>
                          <a:rPr lang="en-US" sz="3200" b="1" i="1" smtClean="0">
                            <a:solidFill>
                              <a:srgbClr val="0070C0"/>
                            </a:solidFill>
                            <a:latin typeface="Cambria Math" panose="02040503050406030204" pitchFamily="18" charset="0"/>
                          </a:rPr>
                          <m:t>𝟏𝟎𝟖</m:t>
                        </m:r>
                      </m:den>
                    </m:f>
                    <m:r>
                      <a:rPr lang="en-US" sz="3200" b="1" i="1" smtClean="0">
                        <a:solidFill>
                          <a:srgbClr val="0070C0"/>
                        </a:solidFill>
                        <a:latin typeface="Cambria Math" panose="02040503050406030204" pitchFamily="18" charset="0"/>
                      </a:rPr>
                      <m:t>; </m:t>
                    </m:r>
                    <m:f>
                      <m:fPr>
                        <m:ctrlPr>
                          <a:rPr lang="en-US" sz="3200" b="1" i="1" smtClean="0">
                            <a:solidFill>
                              <a:srgbClr val="0070C0"/>
                            </a:solidFill>
                            <a:latin typeface="Cambria Math" panose="02040503050406030204" pitchFamily="18" charset="0"/>
                          </a:rPr>
                        </m:ctrlPr>
                      </m:fPr>
                      <m:num>
                        <m:r>
                          <a:rPr lang="en-US" sz="3200" b="1" i="1" smtClean="0">
                            <a:solidFill>
                              <a:srgbClr val="0070C0"/>
                            </a:solidFill>
                            <a:latin typeface="Cambria Math" panose="02040503050406030204" pitchFamily="18" charset="0"/>
                          </a:rPr>
                          <m:t>𝟖𝟎</m:t>
                        </m:r>
                      </m:num>
                      <m:den>
                        <m:r>
                          <a:rPr lang="en-US" sz="3200" b="1" i="1" smtClean="0">
                            <a:solidFill>
                              <a:srgbClr val="0070C0"/>
                            </a:solidFill>
                            <a:latin typeface="Cambria Math" panose="02040503050406030204" pitchFamily="18" charset="0"/>
                          </a:rPr>
                          <m:t>𝟏𝟖𝟎</m:t>
                        </m:r>
                      </m:den>
                    </m:f>
                    <m:r>
                      <a:rPr lang="en-US" sz="3200" b="1" i="1" smtClean="0">
                        <a:solidFill>
                          <a:srgbClr val="0070C0"/>
                        </a:solidFill>
                        <a:latin typeface="Cambria Math" panose="02040503050406030204" pitchFamily="18" charset="0"/>
                      </a:rPr>
                      <m:t>; </m:t>
                    </m:r>
                    <m:f>
                      <m:fPr>
                        <m:ctrlPr>
                          <a:rPr lang="en-US" sz="3200" b="1" i="1" smtClean="0">
                            <a:solidFill>
                              <a:srgbClr val="0070C0"/>
                            </a:solidFill>
                            <a:latin typeface="Cambria Math" panose="02040503050406030204" pitchFamily="18" charset="0"/>
                          </a:rPr>
                        </m:ctrlPr>
                      </m:fPr>
                      <m:num>
                        <m:r>
                          <a:rPr lang="en-US" sz="3200" b="1" i="1" smtClean="0">
                            <a:solidFill>
                              <a:srgbClr val="0070C0"/>
                            </a:solidFill>
                            <a:latin typeface="Cambria Math" panose="02040503050406030204" pitchFamily="18" charset="0"/>
                          </a:rPr>
                          <m:t>𝟔𝟎</m:t>
                        </m:r>
                      </m:num>
                      <m:den>
                        <m:r>
                          <a:rPr lang="en-US" sz="3200" b="1" i="1" smtClean="0">
                            <a:solidFill>
                              <a:srgbClr val="0070C0"/>
                            </a:solidFill>
                            <a:latin typeface="Cambria Math" panose="02040503050406030204" pitchFamily="18" charset="0"/>
                          </a:rPr>
                          <m:t>𝟏𝟑𝟎</m:t>
                        </m:r>
                      </m:den>
                    </m:f>
                    <m:r>
                      <a:rPr lang="en-US" sz="3200" b="1" i="0" smtClean="0">
                        <a:solidFill>
                          <a:srgbClr val="0070C0"/>
                        </a:solidFill>
                        <a:latin typeface="Cambria Math" panose="02040503050406030204" pitchFamily="18" charset="0"/>
                      </a:rPr>
                      <m:t>;</m:t>
                    </m:r>
                  </m:oMath>
                </a14:m>
                <a:r>
                  <a:rPr lang="en-US" sz="3200" b="1" dirty="0">
                    <a:solidFill>
                      <a:srgbClr val="0070C0"/>
                    </a:solidFill>
                  </a:rPr>
                  <a:t> </a:t>
                </a:r>
                <a14:m>
                  <m:oMath xmlns:m="http://schemas.openxmlformats.org/officeDocument/2006/math">
                    <m:f>
                      <m:fPr>
                        <m:ctrlPr>
                          <a:rPr lang="en-US" sz="3200" b="1" i="1">
                            <a:solidFill>
                              <a:srgbClr val="0070C0"/>
                            </a:solidFill>
                            <a:latin typeface="Cambria Math" panose="02040503050406030204" pitchFamily="18" charset="0"/>
                          </a:rPr>
                        </m:ctrlPr>
                      </m:fPr>
                      <m:num>
                        <m:r>
                          <a:rPr lang="en-US" sz="3200" b="1" i="1" smtClean="0">
                            <a:solidFill>
                              <a:srgbClr val="0070C0"/>
                            </a:solidFill>
                            <a:latin typeface="Cambria Math" panose="02040503050406030204" pitchFamily="18" charset="0"/>
                          </a:rPr>
                          <m:t>𝟏𝟑𝟓</m:t>
                        </m:r>
                      </m:num>
                      <m:den>
                        <m:r>
                          <a:rPr lang="en-US" sz="3200" b="1" i="1" smtClean="0">
                            <a:solidFill>
                              <a:srgbClr val="0070C0"/>
                            </a:solidFill>
                            <a:latin typeface="Cambria Math" panose="02040503050406030204" pitchFamily="18" charset="0"/>
                          </a:rPr>
                          <m:t>𝟐𝟕𝟎</m:t>
                        </m:r>
                      </m:den>
                    </m:f>
                  </m:oMath>
                </a14:m>
                <a:r>
                  <a:rPr lang="en-US" sz="3200" b="1" dirty="0">
                    <a:solidFill>
                      <a:srgbClr val="0070C0"/>
                    </a:solidFill>
                    <a:latin typeface="Times New Roman" panose="02020603050405020304" pitchFamily="18" charset="0"/>
                  </a:rPr>
                  <a:t> ?</a:t>
                </a:r>
              </a:p>
            </p:txBody>
          </p:sp>
        </mc:Choice>
        <mc:Fallback xmlns="">
          <p:sp>
            <p:nvSpPr>
              <p:cNvPr id="32" name="Content Placeholder 31">
                <a:extLst>
                  <a:ext uri="{FF2B5EF4-FFF2-40B4-BE49-F238E27FC236}">
                    <a16:creationId xmlns:a16="http://schemas.microsoft.com/office/drawing/2014/main" id="{63D72B08-89A2-47A5-A391-B960F7EFDC3D}"/>
                  </a:ext>
                </a:extLst>
              </p:cNvPr>
              <p:cNvSpPr txBox="1">
                <a:spLocks noGrp="1" noRot="1" noChangeAspect="1" noMove="1" noResize="1" noEditPoints="1" noAdjustHandles="1" noChangeArrowheads="1" noChangeShapeType="1" noTextEdit="1"/>
              </p:cNvSpPr>
              <p:nvPr>
                <p:ph sz="quarter" idx="4"/>
              </p:nvPr>
            </p:nvSpPr>
            <p:spPr>
              <a:xfrm>
                <a:off x="4974960" y="2239083"/>
                <a:ext cx="3577035" cy="4345870"/>
              </a:xfrm>
              <a:prstGeom prst="rect">
                <a:avLst/>
              </a:prstGeom>
              <a:blipFill>
                <a:blip r:embed="rId4"/>
                <a:stretch>
                  <a:fillRect l="-3407" r="-3918" b="-140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Content Placeholder 32">
                <a:extLst>
                  <a:ext uri="{FF2B5EF4-FFF2-40B4-BE49-F238E27FC236}">
                    <a16:creationId xmlns:a16="http://schemas.microsoft.com/office/drawing/2014/main" id="{57188A08-E929-4747-A4F2-25AAFD120385}"/>
                  </a:ext>
                </a:extLst>
              </p:cNvPr>
              <p:cNvSpPr txBox="1">
                <a:spLocks noGrp="1"/>
              </p:cNvSpPr>
              <p:nvPr>
                <p:ph sz="quarter" idx="1"/>
              </p:nvPr>
            </p:nvSpPr>
            <p:spPr>
              <a:xfrm>
                <a:off x="1114091" y="2209802"/>
                <a:ext cx="3069031" cy="3922292"/>
              </a:xfrm>
              <a:prstGeom prst="rect">
                <a:avLst/>
              </a:prstGeom>
              <a:noFill/>
            </p:spPr>
            <p:txBody>
              <a:bodyPr wrap="square">
                <a:spAutoFit/>
              </a:bodyPr>
              <a:lstStyle/>
              <a:p>
                <a:pPr marL="0" indent="0">
                  <a:lnSpc>
                    <a:spcPct val="150000"/>
                  </a:lnSpc>
                  <a:buNone/>
                </a:pPr>
                <a:r>
                  <a:rPr lang="en-US" b="1" i="1" dirty="0" err="1">
                    <a:solidFill>
                      <a:srgbClr val="C00000"/>
                    </a:solidFill>
                    <a:latin typeface="Times New Roman" panose="02020603050405020304" pitchFamily="18" charset="0"/>
                  </a:rPr>
                  <a:t>Bài</a:t>
                </a:r>
                <a:r>
                  <a:rPr lang="en-US" b="1" i="1" dirty="0">
                    <a:solidFill>
                      <a:srgbClr val="C00000"/>
                    </a:solidFill>
                    <a:latin typeface="Times New Roman" panose="02020603050405020304" pitchFamily="18" charset="0"/>
                  </a:rPr>
                  <a:t> </a:t>
                </a:r>
                <a:r>
                  <a:rPr lang="en-US" b="1" i="1" dirty="0" err="1">
                    <a:solidFill>
                      <a:srgbClr val="C00000"/>
                    </a:solidFill>
                    <a:latin typeface="Times New Roman" panose="02020603050405020304" pitchFamily="18" charset="0"/>
                  </a:rPr>
                  <a:t>tập</a:t>
                </a:r>
                <a:r>
                  <a:rPr lang="en-US" b="1" i="1" dirty="0">
                    <a:solidFill>
                      <a:srgbClr val="C00000"/>
                    </a:solidFill>
                    <a:latin typeface="Times New Roman" panose="02020603050405020304" pitchFamily="18" charset="0"/>
                  </a:rPr>
                  <a:t> 5 SGK (51)</a:t>
                </a:r>
              </a:p>
              <a:p>
                <a:pPr marL="0" indent="0">
                  <a:lnSpc>
                    <a:spcPct val="150000"/>
                  </a:lnSpc>
                  <a:buNone/>
                </a:pPr>
                <a:r>
                  <a:rPr lang="en-US" b="1" dirty="0">
                    <a:solidFill>
                      <a:srgbClr val="0070C0"/>
                    </a:solidFill>
                    <a:latin typeface="Times New Roman" panose="02020603050405020304" pitchFamily="18" charset="0"/>
                  </a:rPr>
                  <a:t>  </a:t>
                </a:r>
                <a:r>
                  <a:rPr lang="en-US" b="1" dirty="0" err="1">
                    <a:solidFill>
                      <a:srgbClr val="0070C0"/>
                    </a:solidFill>
                    <a:latin typeface="Times New Roman" panose="02020603050405020304" pitchFamily="18" charset="0"/>
                  </a:rPr>
                  <a:t>Rút</a:t>
                </a:r>
                <a:r>
                  <a:rPr lang="en-US" b="1" dirty="0">
                    <a:solidFill>
                      <a:srgbClr val="0070C0"/>
                    </a:solidFill>
                    <a:latin typeface="Times New Roman" panose="02020603050405020304" pitchFamily="18" charset="0"/>
                  </a:rPr>
                  <a:t> </a:t>
                </a:r>
                <a:r>
                  <a:rPr lang="en-US" b="1" dirty="0" err="1">
                    <a:solidFill>
                      <a:srgbClr val="0070C0"/>
                    </a:solidFill>
                    <a:latin typeface="Times New Roman" panose="02020603050405020304" pitchFamily="18" charset="0"/>
                  </a:rPr>
                  <a:t>gọn</a:t>
                </a:r>
                <a:r>
                  <a:rPr lang="en-US" b="1" dirty="0">
                    <a:solidFill>
                      <a:srgbClr val="0070C0"/>
                    </a:solidFill>
                    <a:latin typeface="Times New Roman" panose="02020603050405020304" pitchFamily="18" charset="0"/>
                  </a:rPr>
                  <a:t> </a:t>
                </a:r>
                <a:r>
                  <a:rPr lang="en-US" b="1" dirty="0" err="1">
                    <a:solidFill>
                      <a:srgbClr val="0070C0"/>
                    </a:solidFill>
                    <a:latin typeface="Times New Roman" panose="02020603050405020304" pitchFamily="18" charset="0"/>
                  </a:rPr>
                  <a:t>các</a:t>
                </a:r>
                <a:r>
                  <a:rPr lang="en-US" b="1" dirty="0">
                    <a:solidFill>
                      <a:srgbClr val="0070C0"/>
                    </a:solidFill>
                    <a:latin typeface="Times New Roman" panose="02020603050405020304" pitchFamily="18" charset="0"/>
                  </a:rPr>
                  <a:t> </a:t>
                </a:r>
                <a:r>
                  <a:rPr lang="en-US" b="1" dirty="0" err="1">
                    <a:solidFill>
                      <a:srgbClr val="0070C0"/>
                    </a:solidFill>
                    <a:latin typeface="Times New Roman" panose="02020603050405020304" pitchFamily="18" charset="0"/>
                  </a:rPr>
                  <a:t>phân</a:t>
                </a:r>
                <a:r>
                  <a:rPr lang="en-US" b="1" dirty="0">
                    <a:solidFill>
                      <a:srgbClr val="0070C0"/>
                    </a:solidFill>
                    <a:latin typeface="Times New Roman" panose="02020603050405020304" pitchFamily="18" charset="0"/>
                  </a:rPr>
                  <a:t> </a:t>
                </a:r>
                <a:r>
                  <a:rPr lang="en-US" b="1" dirty="0" err="1">
                    <a:solidFill>
                      <a:srgbClr val="0070C0"/>
                    </a:solidFill>
                    <a:latin typeface="Times New Roman" panose="02020603050405020304" pitchFamily="18" charset="0"/>
                  </a:rPr>
                  <a:t>sô</a:t>
                </a:r>
                <a:r>
                  <a:rPr lang="en-US" b="1" dirty="0">
                    <a:solidFill>
                      <a:srgbClr val="0070C0"/>
                    </a:solidFill>
                    <a:latin typeface="Times New Roman" panose="02020603050405020304" pitchFamily="18" charset="0"/>
                  </a:rPr>
                  <a:t>́ </a:t>
                </a:r>
                <a:r>
                  <a:rPr lang="en-US" b="1" dirty="0" err="1">
                    <a:solidFill>
                      <a:srgbClr val="0070C0"/>
                    </a:solidFill>
                    <a:latin typeface="Times New Roman" panose="02020603050405020304" pitchFamily="18" charset="0"/>
                  </a:rPr>
                  <a:t>sau</a:t>
                </a:r>
                <a:r>
                  <a:rPr lang="en-US" b="1" dirty="0">
                    <a:solidFill>
                      <a:srgbClr val="0070C0"/>
                    </a:solidFill>
                    <a:latin typeface="Times New Roman" panose="02020603050405020304" pitchFamily="18" charset="0"/>
                  </a:rPr>
                  <a:t> </a:t>
                </a:r>
                <a:r>
                  <a:rPr lang="en-US" b="1" dirty="0" err="1">
                    <a:solidFill>
                      <a:srgbClr val="0070C0"/>
                    </a:solidFill>
                    <a:latin typeface="Times New Roman" panose="02020603050405020304" pitchFamily="18" charset="0"/>
                  </a:rPr>
                  <a:t>vê</a:t>
                </a:r>
                <a:r>
                  <a:rPr lang="en-US" b="1" dirty="0">
                    <a:solidFill>
                      <a:srgbClr val="0070C0"/>
                    </a:solidFill>
                    <a:latin typeface="Times New Roman" panose="02020603050405020304" pitchFamily="18" charset="0"/>
                  </a:rPr>
                  <a:t>̀ </a:t>
                </a:r>
                <a:r>
                  <a:rPr lang="en-US" b="1" dirty="0" err="1">
                    <a:solidFill>
                      <a:srgbClr val="0070C0"/>
                    </a:solidFill>
                    <a:latin typeface="Times New Roman" panose="02020603050405020304" pitchFamily="18" charset="0"/>
                  </a:rPr>
                  <a:t>phân</a:t>
                </a:r>
                <a:r>
                  <a:rPr lang="en-US" b="1" dirty="0">
                    <a:solidFill>
                      <a:srgbClr val="0070C0"/>
                    </a:solidFill>
                    <a:latin typeface="Times New Roman" panose="02020603050405020304" pitchFamily="18" charset="0"/>
                  </a:rPr>
                  <a:t> </a:t>
                </a:r>
                <a:r>
                  <a:rPr lang="en-US" b="1" dirty="0" err="1">
                    <a:solidFill>
                      <a:srgbClr val="0070C0"/>
                    </a:solidFill>
                    <a:latin typeface="Times New Roman" panose="02020603050405020304" pitchFamily="18" charset="0"/>
                  </a:rPr>
                  <a:t>sô</a:t>
                </a:r>
                <a:r>
                  <a:rPr lang="en-US" b="1" dirty="0">
                    <a:solidFill>
                      <a:srgbClr val="0070C0"/>
                    </a:solidFill>
                    <a:latin typeface="Times New Roman" panose="02020603050405020304" pitchFamily="18" charset="0"/>
                  </a:rPr>
                  <a:t>́ </a:t>
                </a:r>
              </a:p>
              <a:p>
                <a:pPr marL="0" indent="0">
                  <a:lnSpc>
                    <a:spcPct val="150000"/>
                  </a:lnSpc>
                  <a:buNone/>
                </a:pPr>
                <a:r>
                  <a:rPr lang="en-US" b="1" dirty="0" err="1">
                    <a:solidFill>
                      <a:srgbClr val="0070C0"/>
                    </a:solidFill>
                    <a:latin typeface="Times New Roman" panose="02020603050405020304" pitchFamily="18" charset="0"/>
                  </a:rPr>
                  <a:t>tối</a:t>
                </a:r>
                <a:r>
                  <a:rPr lang="en-US" b="1" dirty="0">
                    <a:solidFill>
                      <a:srgbClr val="0070C0"/>
                    </a:solidFill>
                    <a:latin typeface="Times New Roman" panose="02020603050405020304" pitchFamily="18" charset="0"/>
                  </a:rPr>
                  <a:t> </a:t>
                </a:r>
                <a:r>
                  <a:rPr lang="en-US" b="1" dirty="0" err="1">
                    <a:solidFill>
                      <a:srgbClr val="0070C0"/>
                    </a:solidFill>
                    <a:latin typeface="Times New Roman" panose="02020603050405020304" pitchFamily="18" charset="0"/>
                  </a:rPr>
                  <a:t>giản</a:t>
                </a:r>
                <a:r>
                  <a:rPr lang="en-US" b="1" dirty="0">
                    <a:solidFill>
                      <a:srgbClr val="0070C0"/>
                    </a:solidFill>
                    <a:latin typeface="Times New Roman" panose="02020603050405020304" pitchFamily="18" charset="0"/>
                  </a:rPr>
                  <a:t>:        </a:t>
                </a:r>
                <a14:m>
                  <m:oMath xmlns:m="http://schemas.openxmlformats.org/officeDocument/2006/math">
                    <m:f>
                      <m:fPr>
                        <m:ctrlPr>
                          <a:rPr lang="en-US" sz="3200" b="1" i="1">
                            <a:solidFill>
                              <a:srgbClr val="0070C0"/>
                            </a:solidFill>
                            <a:latin typeface="Cambria Math" panose="02040503050406030204" pitchFamily="18" charset="0"/>
                          </a:rPr>
                        </m:ctrlPr>
                      </m:fPr>
                      <m:num>
                        <m:r>
                          <a:rPr lang="en-US" sz="3200" b="1" i="1">
                            <a:solidFill>
                              <a:srgbClr val="0070C0"/>
                            </a:solidFill>
                            <a:latin typeface="Cambria Math" panose="02040503050406030204" pitchFamily="18" charset="0"/>
                          </a:rPr>
                          <m:t>𝟔𝟎</m:t>
                        </m:r>
                      </m:num>
                      <m:den>
                        <m:r>
                          <a:rPr lang="en-US" sz="3200" b="1" i="1">
                            <a:solidFill>
                              <a:srgbClr val="0070C0"/>
                            </a:solidFill>
                            <a:latin typeface="Cambria Math" panose="02040503050406030204" pitchFamily="18" charset="0"/>
                          </a:rPr>
                          <m:t>𝟕𝟐</m:t>
                        </m:r>
                      </m:den>
                    </m:f>
                    <m:r>
                      <a:rPr lang="en-US" sz="3200" b="1" i="1">
                        <a:solidFill>
                          <a:srgbClr val="0070C0"/>
                        </a:solidFill>
                        <a:latin typeface="Cambria Math" panose="02040503050406030204" pitchFamily="18" charset="0"/>
                      </a:rPr>
                      <m:t>; </m:t>
                    </m:r>
                    <m:f>
                      <m:fPr>
                        <m:ctrlPr>
                          <a:rPr lang="en-US" sz="3200" b="1" i="1">
                            <a:solidFill>
                              <a:srgbClr val="0070C0"/>
                            </a:solidFill>
                            <a:latin typeface="Cambria Math" panose="02040503050406030204" pitchFamily="18" charset="0"/>
                          </a:rPr>
                        </m:ctrlPr>
                      </m:fPr>
                      <m:num>
                        <m:r>
                          <a:rPr lang="en-US" sz="3200" b="1" i="1">
                            <a:solidFill>
                              <a:srgbClr val="0070C0"/>
                            </a:solidFill>
                            <a:latin typeface="Cambria Math" panose="02040503050406030204" pitchFamily="18" charset="0"/>
                          </a:rPr>
                          <m:t>𝟕𝟎</m:t>
                        </m:r>
                      </m:num>
                      <m:den>
                        <m:r>
                          <a:rPr lang="en-US" sz="3200" b="1" i="1">
                            <a:solidFill>
                              <a:srgbClr val="0070C0"/>
                            </a:solidFill>
                            <a:latin typeface="Cambria Math" panose="02040503050406030204" pitchFamily="18" charset="0"/>
                          </a:rPr>
                          <m:t>𝟗𝟓</m:t>
                        </m:r>
                      </m:den>
                    </m:f>
                    <m:r>
                      <a:rPr lang="en-US" sz="3200" b="1" i="1">
                        <a:solidFill>
                          <a:srgbClr val="0070C0"/>
                        </a:solidFill>
                        <a:latin typeface="Cambria Math" panose="02040503050406030204" pitchFamily="18" charset="0"/>
                      </a:rPr>
                      <m:t>; </m:t>
                    </m:r>
                    <m:f>
                      <m:fPr>
                        <m:ctrlPr>
                          <a:rPr lang="en-US" sz="3200" b="1" i="1">
                            <a:solidFill>
                              <a:srgbClr val="0070C0"/>
                            </a:solidFill>
                            <a:latin typeface="Cambria Math" panose="02040503050406030204" pitchFamily="18" charset="0"/>
                          </a:rPr>
                        </m:ctrlPr>
                      </m:fPr>
                      <m:num>
                        <m:r>
                          <a:rPr lang="en-US" sz="3200" b="1" i="1">
                            <a:solidFill>
                              <a:srgbClr val="0070C0"/>
                            </a:solidFill>
                            <a:latin typeface="Cambria Math" panose="02040503050406030204" pitchFamily="18" charset="0"/>
                          </a:rPr>
                          <m:t>𝟏𝟓𝟎</m:t>
                        </m:r>
                      </m:num>
                      <m:den>
                        <m:r>
                          <a:rPr lang="en-US" sz="3200" b="1" i="1">
                            <a:solidFill>
                              <a:srgbClr val="0070C0"/>
                            </a:solidFill>
                            <a:latin typeface="Cambria Math" panose="02040503050406030204" pitchFamily="18" charset="0"/>
                          </a:rPr>
                          <m:t>𝟑𝟔𝟎</m:t>
                        </m:r>
                      </m:den>
                    </m:f>
                  </m:oMath>
                </a14:m>
                <a:endParaRPr lang="en-US" sz="3200" b="1" dirty="0">
                  <a:solidFill>
                    <a:srgbClr val="0070C0"/>
                  </a:solidFill>
                  <a:latin typeface="Times New Roman" panose="02020603050405020304" pitchFamily="18" charset="0"/>
                </a:endParaRPr>
              </a:p>
            </p:txBody>
          </p:sp>
        </mc:Choice>
        <mc:Fallback xmlns="">
          <p:sp>
            <p:nvSpPr>
              <p:cNvPr id="33" name="Content Placeholder 32">
                <a:extLst>
                  <a:ext uri="{FF2B5EF4-FFF2-40B4-BE49-F238E27FC236}">
                    <a16:creationId xmlns:a16="http://schemas.microsoft.com/office/drawing/2014/main" id="{57188A08-E929-4747-A4F2-25AAFD120385}"/>
                  </a:ext>
                </a:extLst>
              </p:cNvPr>
              <p:cNvSpPr txBox="1">
                <a:spLocks noGrp="1" noRot="1" noChangeAspect="1" noMove="1" noResize="1" noEditPoints="1" noAdjustHandles="1" noChangeArrowheads="1" noChangeShapeType="1" noTextEdit="1"/>
              </p:cNvSpPr>
              <p:nvPr>
                <p:ph sz="quarter" idx="1"/>
              </p:nvPr>
            </p:nvSpPr>
            <p:spPr>
              <a:xfrm>
                <a:off x="1114091" y="2209802"/>
                <a:ext cx="3069031" cy="3922292"/>
              </a:xfrm>
              <a:prstGeom prst="rect">
                <a:avLst/>
              </a:prstGeom>
              <a:blipFill>
                <a:blip r:embed="rId5"/>
                <a:stretch>
                  <a:fillRect l="-4175" r="-5368"/>
                </a:stretch>
              </a:blipFill>
            </p:spPr>
            <p:txBody>
              <a:bodyPr/>
              <a:lstStyle/>
              <a:p>
                <a:r>
                  <a:rPr lang="en-US">
                    <a:noFill/>
                  </a:rPr>
                  <a:t> </a:t>
                </a:r>
              </a:p>
            </p:txBody>
          </p:sp>
        </mc:Fallback>
      </mc:AlternateContent>
      <p:pic>
        <p:nvPicPr>
          <p:cNvPr id="11" name="!!3">
            <a:extLst>
              <a:ext uri="{FF2B5EF4-FFF2-40B4-BE49-F238E27FC236}">
                <a16:creationId xmlns:a16="http://schemas.microsoft.com/office/drawing/2014/main" id="{EC07DA8F-CBAF-4E24-B93D-892FB4E7CD8D}"/>
              </a:ext>
            </a:extLst>
          </p:cNvPr>
          <p:cNvPicPr>
            <a:picLocks noChangeAspect="1"/>
          </p:cNvPicPr>
          <p:nvPr/>
        </p:nvPicPr>
        <p:blipFill>
          <a:blip r:embed="rId6"/>
          <a:stretch>
            <a:fillRect/>
          </a:stretch>
        </p:blipFill>
        <p:spPr>
          <a:xfrm>
            <a:off x="8814756" y="649300"/>
            <a:ext cx="2620499" cy="2458916"/>
          </a:xfrm>
          <a:prstGeom prst="rect">
            <a:avLst/>
          </a:prstGeom>
        </p:spPr>
      </p:pic>
      <p:grpSp>
        <p:nvGrpSpPr>
          <p:cNvPr id="12" name="Group 11">
            <a:extLst>
              <a:ext uri="{FF2B5EF4-FFF2-40B4-BE49-F238E27FC236}">
                <a16:creationId xmlns:a16="http://schemas.microsoft.com/office/drawing/2014/main" id="{47B797BE-C702-4F28-989A-0D100D1745A7}"/>
              </a:ext>
            </a:extLst>
          </p:cNvPr>
          <p:cNvGrpSpPr/>
          <p:nvPr/>
        </p:nvGrpSpPr>
        <p:grpSpPr>
          <a:xfrm rot="18093503">
            <a:off x="10565133" y="-3694348"/>
            <a:ext cx="3136324" cy="6858000"/>
            <a:chOff x="9055676" y="0"/>
            <a:chExt cx="3136324" cy="6858000"/>
          </a:xfrm>
        </p:grpSpPr>
        <p:sp>
          <p:nvSpPr>
            <p:cNvPr id="13" name="Rectangle 12">
              <a:extLst>
                <a:ext uri="{FF2B5EF4-FFF2-40B4-BE49-F238E27FC236}">
                  <a16:creationId xmlns:a16="http://schemas.microsoft.com/office/drawing/2014/main" id="{389D5DCE-F1A1-40E0-ACDA-25C9D507F459}"/>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344E1A68-9923-4469-A32F-664632E6F78A}"/>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D47BCE72-D189-4402-ADB2-795C132B768C}"/>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6D78EAB3-226F-474E-AF63-B892AA64AD34}"/>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DC8164B9-35A4-46E5-B86C-5E228BE5BC8C}"/>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2" name="Đồng Hồ Đếm Ngược 2 Phút Có Âm Thanh Cực Chuẩn 😎_ 2 Minutes Countdown Timer">
            <a:hlinkClick r:id="" action="ppaction://media"/>
            <a:extLst>
              <a:ext uri="{FF2B5EF4-FFF2-40B4-BE49-F238E27FC236}">
                <a16:creationId xmlns:a16="http://schemas.microsoft.com/office/drawing/2014/main" id="{B70FC707-B515-47CA-8F05-BFEF09FB1B70}"/>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9080998" y="3576844"/>
            <a:ext cx="2354257" cy="1543830"/>
          </a:xfrm>
          <a:prstGeom prst="rect">
            <a:avLst/>
          </a:prstGeom>
        </p:spPr>
      </p:pic>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arn(inVertical)">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barn(inVertical)">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7" fill="hold" display="0">
                  <p:stCondLst>
                    <p:cond delay="indefinite"/>
                  </p:stCondLst>
                </p:cTn>
                <p:tgtEl>
                  <p:spTgt spid="2"/>
                </p:tgtEl>
              </p:cMediaNode>
            </p:video>
          </p:childTnLst>
        </p:cTn>
      </p:par>
    </p:tnLst>
    <p:bldLst>
      <p:bldP spid="32" grpId="0"/>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D4EF09CF-3362-453A-9463-F6669A9D3E01}"/>
              </a:ext>
            </a:extLst>
          </p:cNvPr>
          <p:cNvGrpSpPr/>
          <p:nvPr/>
        </p:nvGrpSpPr>
        <p:grpSpPr>
          <a:xfrm rot="13369864">
            <a:off x="-2696134" y="-2064954"/>
            <a:ext cx="3136324" cy="6858000"/>
            <a:chOff x="9055676" y="0"/>
            <a:chExt cx="3136324" cy="6858000"/>
          </a:xfrm>
        </p:grpSpPr>
        <p:sp>
          <p:nvSpPr>
            <p:cNvPr id="4" name="Rectangle 3">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4" name="TextBox 33">
            <a:extLst>
              <a:ext uri="{FF2B5EF4-FFF2-40B4-BE49-F238E27FC236}">
                <a16:creationId xmlns:a16="http://schemas.microsoft.com/office/drawing/2014/main" id="{A3A062DA-93BF-4842-B601-4404401BCCE3}"/>
              </a:ext>
            </a:extLst>
          </p:cNvPr>
          <p:cNvSpPr txBox="1"/>
          <p:nvPr/>
        </p:nvSpPr>
        <p:spPr>
          <a:xfrm>
            <a:off x="1800120" y="571313"/>
            <a:ext cx="9388413" cy="2677656"/>
          </a:xfrm>
          <a:prstGeom prst="rect">
            <a:avLst/>
          </a:prstGeom>
          <a:noFill/>
        </p:spPr>
        <p:txBody>
          <a:bodyPr wrap="square">
            <a:spAutoFit/>
          </a:bodyPr>
          <a:lstStyle/>
          <a:p>
            <a:r>
              <a:rPr lang="en-US" sz="2800" b="1" i="1" dirty="0" err="1">
                <a:solidFill>
                  <a:srgbClr val="FF0000"/>
                </a:solidFill>
                <a:latin typeface="Arial" panose="020B0604020202020204" pitchFamily="34" charset="0"/>
                <a:cs typeface="Arial" panose="020B0604020202020204" pitchFamily="34" charset="0"/>
              </a:rPr>
              <a:t>Bài</a:t>
            </a:r>
            <a:r>
              <a:rPr lang="en-US" sz="2800" b="1" i="1" dirty="0">
                <a:solidFill>
                  <a:srgbClr val="FF0000"/>
                </a:solidFill>
                <a:latin typeface="Arial" panose="020B0604020202020204" pitchFamily="34" charset="0"/>
                <a:cs typeface="Arial" panose="020B0604020202020204" pitchFamily="34" charset="0"/>
              </a:rPr>
              <a:t> </a:t>
            </a:r>
            <a:r>
              <a:rPr lang="en-US" sz="2800" b="1" i="1" dirty="0" err="1">
                <a:solidFill>
                  <a:srgbClr val="FF0000"/>
                </a:solidFill>
                <a:latin typeface="Arial" panose="020B0604020202020204" pitchFamily="34" charset="0"/>
                <a:cs typeface="Arial" panose="020B0604020202020204" pitchFamily="34" charset="0"/>
              </a:rPr>
              <a:t>tập</a:t>
            </a:r>
            <a:r>
              <a:rPr lang="en-US" sz="2800" b="1" i="1" dirty="0">
                <a:solidFill>
                  <a:srgbClr val="FF0000"/>
                </a:solidFill>
                <a:latin typeface="Arial" panose="020B0604020202020204" pitchFamily="34" charset="0"/>
                <a:cs typeface="Arial" panose="020B0604020202020204" pitchFamily="34" charset="0"/>
              </a:rPr>
              <a:t> 7 SGK (51).</a:t>
            </a:r>
          </a:p>
          <a:p>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Một</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nhóm</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gồm</a:t>
            </a:r>
            <a:r>
              <a:rPr lang="en-US" sz="2800" b="1" dirty="0">
                <a:solidFill>
                  <a:srgbClr val="0070C0"/>
                </a:solidFill>
                <a:latin typeface="Arial" panose="020B0604020202020204" pitchFamily="34" charset="0"/>
                <a:cs typeface="Arial" panose="020B0604020202020204" pitchFamily="34" charset="0"/>
              </a:rPr>
              <a:t> 24 </a:t>
            </a:r>
            <a:r>
              <a:rPr lang="en-US" sz="2800" b="1" dirty="0" err="1">
                <a:solidFill>
                  <a:srgbClr val="0070C0"/>
                </a:solidFill>
                <a:latin typeface="Arial" panose="020B0604020202020204" pitchFamily="34" charset="0"/>
                <a:cs typeface="Arial" panose="020B0604020202020204" pitchFamily="34" charset="0"/>
              </a:rPr>
              <a:t>bạn</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nư</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va</a:t>
            </a:r>
            <a:r>
              <a:rPr lang="en-US" sz="2800" b="1" dirty="0">
                <a:solidFill>
                  <a:srgbClr val="0070C0"/>
                </a:solidFill>
                <a:latin typeface="Arial" panose="020B0604020202020204" pitchFamily="34" charset="0"/>
                <a:cs typeface="Arial" panose="020B0604020202020204" pitchFamily="34" charset="0"/>
              </a:rPr>
              <a:t>̀ 30 </a:t>
            </a:r>
            <a:r>
              <a:rPr lang="en-US" sz="2800" b="1" dirty="0" err="1">
                <a:solidFill>
                  <a:srgbClr val="0070C0"/>
                </a:solidFill>
                <a:latin typeface="Arial" panose="020B0604020202020204" pitchFamily="34" charset="0"/>
                <a:cs typeface="Arial" panose="020B0604020202020204" pitchFamily="34" charset="0"/>
              </a:rPr>
              <a:t>bạn</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nam</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tham</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gia</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một</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tro</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chơi</a:t>
            </a:r>
            <a:r>
              <a:rPr lang="en-US" sz="2800" b="1" dirty="0">
                <a:solidFill>
                  <a:srgbClr val="0070C0"/>
                </a:solidFill>
                <a:latin typeface="Arial" panose="020B0604020202020204" pitchFamily="34" charset="0"/>
                <a:cs typeface="Arial" panose="020B0604020202020204" pitchFamily="34" charset="0"/>
              </a:rPr>
              <a:t>. Có </a:t>
            </a:r>
            <a:r>
              <a:rPr lang="en-US" sz="2800" b="1" dirty="0" err="1">
                <a:solidFill>
                  <a:srgbClr val="0070C0"/>
                </a:solidFill>
                <a:latin typeface="Arial" panose="020B0604020202020204" pitchFamily="34" charset="0"/>
                <a:cs typeface="Arial" panose="020B0604020202020204" pitchFamily="34" charset="0"/>
              </a:rPr>
              <a:t>thê</a:t>
            </a:r>
            <a:r>
              <a:rPr lang="en-US" sz="2800" b="1" dirty="0">
                <a:solidFill>
                  <a:srgbClr val="0070C0"/>
                </a:solidFill>
                <a:latin typeface="Arial" panose="020B0604020202020204" pitchFamily="34" charset="0"/>
                <a:cs typeface="Arial" panose="020B0604020202020204" pitchFamily="34" charset="0"/>
              </a:rPr>
              <a:t>̉ chia </a:t>
            </a:r>
            <a:r>
              <a:rPr lang="en-US" sz="2800" b="1" dirty="0" err="1">
                <a:solidFill>
                  <a:srgbClr val="0070C0"/>
                </a:solidFill>
                <a:latin typeface="Arial" panose="020B0604020202020204" pitchFamily="34" charset="0"/>
                <a:cs typeface="Arial" panose="020B0604020202020204" pitchFamily="34" charset="0"/>
              </a:rPr>
              <a:t>các</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bạn</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thành</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nhiều</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nhất</a:t>
            </a:r>
            <a:r>
              <a:rPr lang="en-US" sz="2800" b="1" dirty="0">
                <a:solidFill>
                  <a:srgbClr val="0070C0"/>
                </a:solidFill>
                <a:latin typeface="Arial" panose="020B0604020202020204" pitchFamily="34" charset="0"/>
                <a:cs typeface="Arial" panose="020B0604020202020204" pitchFamily="34" charset="0"/>
              </a:rPr>
              <a:t> bao </a:t>
            </a:r>
            <a:r>
              <a:rPr lang="en-US" sz="2800" b="1" dirty="0" err="1">
                <a:solidFill>
                  <a:srgbClr val="0070C0"/>
                </a:solidFill>
                <a:latin typeface="Arial" panose="020B0604020202020204" pitchFamily="34" charset="0"/>
                <a:cs typeface="Arial" panose="020B0604020202020204" pitchFamily="34" charset="0"/>
              </a:rPr>
              <a:t>nhiêu</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đội</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chơi</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sao</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cho</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sô</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bạn</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nam</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cũng</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như</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sô</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bạn</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nư</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được</a:t>
            </a:r>
            <a:r>
              <a:rPr lang="en-US" sz="2800" b="1" dirty="0">
                <a:solidFill>
                  <a:srgbClr val="0070C0"/>
                </a:solidFill>
                <a:latin typeface="Arial" panose="020B0604020202020204" pitchFamily="34" charset="0"/>
                <a:cs typeface="Arial" panose="020B0604020202020204" pitchFamily="34" charset="0"/>
              </a:rPr>
              <a:t> chia </a:t>
            </a:r>
            <a:r>
              <a:rPr lang="en-US" sz="2800" b="1" dirty="0" err="1">
                <a:solidFill>
                  <a:srgbClr val="0070C0"/>
                </a:solidFill>
                <a:latin typeface="Arial" panose="020B0604020202020204" pitchFamily="34" charset="0"/>
                <a:cs typeface="Arial" panose="020B0604020202020204" pitchFamily="34" charset="0"/>
              </a:rPr>
              <a:t>đều</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vào</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các</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đội</a:t>
            </a:r>
            <a:r>
              <a:rPr lang="en-US" sz="2800" b="1" dirty="0">
                <a:solidFill>
                  <a:srgbClr val="0070C0"/>
                </a:solidFill>
                <a:latin typeface="Arial" panose="020B0604020202020204" pitchFamily="34" charset="0"/>
                <a:cs typeface="Arial" panose="020B0604020202020204" pitchFamily="34" charset="0"/>
              </a:rPr>
              <a:t>?</a:t>
            </a:r>
          </a:p>
          <a:p>
            <a:r>
              <a:rPr lang="en-US" sz="2800" b="1" dirty="0">
                <a:solidFill>
                  <a:srgbClr val="0070C0"/>
                </a:solidFill>
                <a:latin typeface="Arial" panose="020B0604020202020204" pitchFamily="34" charset="0"/>
                <a:cs typeface="Arial" panose="020B0604020202020204" pitchFamily="34" charset="0"/>
              </a:rPr>
              <a:t> </a:t>
            </a:r>
          </a:p>
        </p:txBody>
      </p:sp>
      <p:sp>
        <p:nvSpPr>
          <p:cNvPr id="16" name="TextBox 15">
            <a:extLst>
              <a:ext uri="{FF2B5EF4-FFF2-40B4-BE49-F238E27FC236}">
                <a16:creationId xmlns:a16="http://schemas.microsoft.com/office/drawing/2014/main" id="{C801102C-836E-40D8-A085-E3ED3088305F}"/>
              </a:ext>
            </a:extLst>
          </p:cNvPr>
          <p:cNvSpPr txBox="1"/>
          <p:nvPr/>
        </p:nvSpPr>
        <p:spPr>
          <a:xfrm>
            <a:off x="163294" y="5299611"/>
            <a:ext cx="11681863" cy="523220"/>
          </a:xfrm>
          <a:prstGeom prst="rect">
            <a:avLst/>
          </a:prstGeom>
          <a:noFill/>
        </p:spPr>
        <p:txBody>
          <a:bodyPr wrap="square">
            <a:spAutoFit/>
          </a:bodyPr>
          <a:lstStyle/>
          <a:p>
            <a:r>
              <a:rPr lang="en-US" sz="2800" b="1" i="1" dirty="0" err="1">
                <a:solidFill>
                  <a:srgbClr val="FF0000"/>
                </a:solidFill>
                <a:latin typeface="Arial" panose="020B0604020202020204" pitchFamily="34" charset="0"/>
                <a:ea typeface="Times New Roman" panose="02020603050405020304" pitchFamily="18" charset="0"/>
                <a:cs typeface="Arial" panose="020B0604020202020204" pitchFamily="34" charset="0"/>
              </a:rPr>
              <a:t>Mơ</a:t>
            </a:r>
            <a:r>
              <a:rPr lang="en-US" sz="2800" b="1" i="1" dirty="0">
                <a:solidFill>
                  <a:srgbClr val="FF0000"/>
                </a:solidFill>
                <a:latin typeface="Arial" panose="020B0604020202020204" pitchFamily="34" charset="0"/>
                <a:ea typeface="Times New Roman" panose="02020603050405020304" pitchFamily="18" charset="0"/>
                <a:cs typeface="Arial" panose="020B0604020202020204" pitchFamily="34" charset="0"/>
              </a:rPr>
              <a:t>̉ </a:t>
            </a:r>
            <a:r>
              <a:rPr lang="en-US" sz="2800" b="1" i="1" dirty="0" err="1">
                <a:solidFill>
                  <a:srgbClr val="FF0000"/>
                </a:solidFill>
                <a:latin typeface="Arial" panose="020B0604020202020204" pitchFamily="34" charset="0"/>
                <a:ea typeface="Times New Roman" panose="02020603050405020304" pitchFamily="18" charset="0"/>
                <a:cs typeface="Arial" panose="020B0604020202020204" pitchFamily="34" charset="0"/>
              </a:rPr>
              <a:t>rộng</a:t>
            </a:r>
            <a:r>
              <a:rPr lang="en-US" sz="2800" b="1" i="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a:t>
            </a:r>
            <a:r>
              <a:rPr lang="vi-VN" sz="2800" b="1" dirty="0">
                <a:solidFill>
                  <a:srgbClr val="FF0000"/>
                </a:solidFill>
                <a:latin typeface="Arial" panose="020B0604020202020204" pitchFamily="34" charset="0"/>
                <a:cs typeface="Arial" panose="020B0604020202020204" pitchFamily="34" charset="0"/>
              </a:rPr>
              <a:t> </a:t>
            </a:r>
            <a:r>
              <a:rPr lang="en-US" sz="2800" b="1" dirty="0">
                <a:solidFill>
                  <a:srgbClr val="0070C0"/>
                </a:solidFill>
                <a:latin typeface="Arial" panose="020B0604020202020204" pitchFamily="34" charset="0"/>
                <a:cs typeface="Arial" panose="020B0604020202020204" pitchFamily="34" charset="0"/>
              </a:rPr>
              <a:t>K</a:t>
            </a:r>
            <a:r>
              <a:rPr lang="vi-VN" sz="2800" b="1" dirty="0">
                <a:solidFill>
                  <a:srgbClr val="0070C0"/>
                </a:solidFill>
                <a:latin typeface="Arial" panose="020B0604020202020204" pitchFamily="34" charset="0"/>
                <a:cs typeface="Arial" panose="020B0604020202020204" pitchFamily="34" charset="0"/>
              </a:rPr>
              <a:t>hi đó mỗi đội có bao nhiêu bạn nam, bao nhiêu</a:t>
            </a:r>
            <a:r>
              <a:rPr lang="en-US" sz="2800" b="1" dirty="0">
                <a:solidFill>
                  <a:srgbClr val="0070C0"/>
                </a:solidFill>
                <a:latin typeface="Arial" panose="020B0604020202020204" pitchFamily="34" charset="0"/>
                <a:cs typeface="Arial" panose="020B0604020202020204" pitchFamily="34" charset="0"/>
              </a:rPr>
              <a:t> </a:t>
            </a:r>
            <a:r>
              <a:rPr lang="vi-VN" sz="2800" b="1" dirty="0">
                <a:solidFill>
                  <a:srgbClr val="0070C0"/>
                </a:solidFill>
                <a:cs typeface="Arial" panose="020B0604020202020204" pitchFamily="34" charset="0"/>
              </a:rPr>
              <a:t>bạn nữ ?</a:t>
            </a:r>
            <a:endParaRPr lang="en-US" sz="2800" b="1" dirty="0">
              <a:solidFill>
                <a:srgbClr val="0070C0"/>
              </a:solidFill>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2C54F4DA-08D6-4305-91CA-6C5EA37E6A0E}"/>
              </a:ext>
            </a:extLst>
          </p:cNvPr>
          <p:cNvSpPr txBox="1"/>
          <p:nvPr/>
        </p:nvSpPr>
        <p:spPr>
          <a:xfrm>
            <a:off x="3232274" y="-47889"/>
            <a:ext cx="6826125" cy="584775"/>
          </a:xfrm>
          <a:prstGeom prst="rect">
            <a:avLst/>
          </a:prstGeom>
          <a:solidFill>
            <a:srgbClr val="FFD347"/>
          </a:solidFill>
          <a:ln>
            <a:solidFill>
              <a:schemeClr val="accent1"/>
            </a:solidFill>
          </a:ln>
        </p:spPr>
        <p:txBody>
          <a:bodyPr wrap="square">
            <a:spAutoFit/>
          </a:bodyPr>
          <a:lstStyle/>
          <a:p>
            <a:r>
              <a:rPr lang="vi-VN" sz="3200" b="1" dirty="0">
                <a:solidFill>
                  <a:srgbClr val="FF0000"/>
                </a:solidFill>
                <a:latin typeface="Arial" panose="020B0604020202020204" pitchFamily="34" charset="0"/>
                <a:cs typeface="Arial" panose="020B0604020202020204" pitchFamily="34" charset="0"/>
              </a:rPr>
              <a:t>Dạng </a:t>
            </a:r>
            <a:r>
              <a:rPr lang="en-US" sz="3200" b="1" dirty="0">
                <a:solidFill>
                  <a:srgbClr val="FF0000"/>
                </a:solidFill>
                <a:latin typeface="Arial" panose="020B0604020202020204" pitchFamily="34" charset="0"/>
                <a:cs typeface="Arial" panose="020B0604020202020204" pitchFamily="34" charset="0"/>
              </a:rPr>
              <a:t>3</a:t>
            </a:r>
            <a:r>
              <a:rPr lang="vi-VN" sz="3200" b="1" dirty="0">
                <a:solidFill>
                  <a:srgbClr val="FF0000"/>
                </a:solidFill>
                <a:latin typeface="Arial" panose="020B0604020202020204" pitchFamily="34" charset="0"/>
                <a:cs typeface="Arial" panose="020B0604020202020204" pitchFamily="34" charset="0"/>
              </a:rPr>
              <a:t> : </a:t>
            </a:r>
            <a:r>
              <a:rPr lang="vi-VN" sz="3200" b="1" dirty="0">
                <a:solidFill>
                  <a:srgbClr val="FF0000"/>
                </a:solidFill>
              </a:rPr>
              <a:t>Một số bài toán thực tiễn </a:t>
            </a:r>
            <a:endParaRPr lang="en-US" sz="3200" dirty="0">
              <a:solidFill>
                <a:srgbClr val="FF0000"/>
              </a:solidFill>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1BE2E862-9A56-4037-86BE-D0155EA084B0}"/>
              </a:ext>
            </a:extLst>
          </p:cNvPr>
          <p:cNvSpPr txBox="1"/>
          <p:nvPr/>
        </p:nvSpPr>
        <p:spPr>
          <a:xfrm>
            <a:off x="933042" y="2756724"/>
            <a:ext cx="11335502" cy="2527808"/>
          </a:xfrm>
          <a:prstGeom prst="rect">
            <a:avLst/>
          </a:prstGeom>
          <a:noFill/>
        </p:spPr>
        <p:txBody>
          <a:bodyPr wrap="square">
            <a:spAutoFit/>
          </a:bodyPr>
          <a:lstStyle/>
          <a:p>
            <a:pPr algn="just">
              <a:lnSpc>
                <a:spcPct val="115000"/>
              </a:lnSpc>
            </a:pPr>
            <a:r>
              <a:rPr lang="en-US" sz="2800" b="1" i="1" dirty="0" err="1">
                <a:effectLst/>
                <a:latin typeface="Arial" panose="020B0604020202020204" pitchFamily="34" charset="0"/>
                <a:ea typeface="Times New Roman" panose="02020603050405020304" pitchFamily="18" charset="0"/>
                <a:cs typeface="Arial" panose="020B0604020202020204" pitchFamily="34" charset="0"/>
              </a:rPr>
              <a:t>Giải</a:t>
            </a:r>
            <a:r>
              <a:rPr lang="en-US" sz="2800" b="1" i="1" dirty="0">
                <a:effectLst/>
                <a:latin typeface="Arial" panose="020B0604020202020204" pitchFamily="34" charset="0"/>
                <a:ea typeface="Times New Roman" panose="02020603050405020304" pitchFamily="18" charset="0"/>
                <a:cs typeface="Arial" panose="020B0604020202020204" pitchFamily="34" charset="0"/>
              </a:rPr>
              <a:t>:</a:t>
            </a:r>
            <a:r>
              <a:rPr lang="en-US" sz="2800" b="1" dirty="0">
                <a:effectLst/>
                <a:latin typeface="Arial" panose="020B0604020202020204" pitchFamily="34" charset="0"/>
                <a:ea typeface="Times New Roman" panose="02020603050405020304" pitchFamily="18" charset="0"/>
                <a:cs typeface="Arial" panose="020B0604020202020204" pitchFamily="34" charset="0"/>
              </a:rPr>
              <a:t> </a:t>
            </a:r>
            <a:r>
              <a:rPr lang="vi-VN" sz="2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Số đội chơi nhiều nhất là ước chung lớn nhất của 24 và 30</a:t>
            </a:r>
            <a:endParaRPr lang="en-US" sz="2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p>
            <a:pPr algn="just">
              <a:lnSpc>
                <a:spcPct val="115000"/>
              </a:lnSpc>
            </a:pPr>
            <a:r>
              <a:rPr lang="en-US" sz="2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vi-VN" sz="2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Ta có: 24 = 2</a:t>
            </a:r>
            <a:r>
              <a:rPr lang="vi-VN" sz="2800" b="1" baseline="300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3</a:t>
            </a:r>
            <a:r>
              <a:rPr lang="vi-VN" sz="2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.3;</a:t>
            </a:r>
            <a:endParaRPr lang="en-US" sz="2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p>
            <a:pPr algn="just">
              <a:lnSpc>
                <a:spcPct val="115000"/>
              </a:lnSpc>
            </a:pPr>
            <a:r>
              <a:rPr lang="vi-VN" sz="2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US" sz="2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vi-VN" sz="2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30 = 2.3.5</a:t>
            </a:r>
            <a:endParaRPr lang="en-US" sz="2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p>
            <a:pPr algn="just">
              <a:lnSpc>
                <a:spcPct val="115000"/>
              </a:lnSpc>
            </a:pPr>
            <a:r>
              <a:rPr lang="vi-VN" sz="2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US" sz="2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vi-VN" sz="2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ƯCLN(24, 30) = 2.3</a:t>
            </a:r>
            <a:r>
              <a:rPr lang="en-US" sz="2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vi-VN" sz="2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a:t>
            </a:r>
            <a:r>
              <a:rPr lang="en-US" sz="2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vi-VN" sz="2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6</a:t>
            </a:r>
            <a:endParaRPr lang="en-US" sz="2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p>
            <a:pPr algn="just">
              <a:lnSpc>
                <a:spcPct val="115000"/>
              </a:lnSpc>
            </a:pPr>
            <a:r>
              <a:rPr lang="en-US" sz="2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vi-VN" sz="2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Vậy có thể chia các bạn thành nhiều nhất là 6 đội chơi.</a:t>
            </a:r>
            <a:endParaRPr lang="en-US" sz="28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p:txBody>
      </p:sp>
      <p:sp>
        <p:nvSpPr>
          <p:cNvPr id="15" name="TextBox 14">
            <a:extLst>
              <a:ext uri="{FF2B5EF4-FFF2-40B4-BE49-F238E27FC236}">
                <a16:creationId xmlns:a16="http://schemas.microsoft.com/office/drawing/2014/main" id="{29681298-27D6-4B0C-97F0-2CD0BE64B806}"/>
              </a:ext>
            </a:extLst>
          </p:cNvPr>
          <p:cNvSpPr txBox="1"/>
          <p:nvPr/>
        </p:nvSpPr>
        <p:spPr>
          <a:xfrm>
            <a:off x="436558" y="5852861"/>
            <a:ext cx="8612849" cy="954107"/>
          </a:xfrm>
          <a:prstGeom prst="rect">
            <a:avLst/>
          </a:prstGeom>
          <a:noFill/>
        </p:spPr>
        <p:txBody>
          <a:bodyPr wrap="square">
            <a:spAutoFit/>
          </a:bodyPr>
          <a:lstStyle/>
          <a:p>
            <a:r>
              <a:rPr lang="en-US" sz="2800" dirty="0">
                <a:latin typeface="Arial" panose="020B0604020202020204" pitchFamily="34" charset="0"/>
                <a:cs typeface="Arial" panose="020B0604020202020204" pitchFamily="34" charset="0"/>
              </a:rPr>
              <a:t>              </a:t>
            </a:r>
            <a:r>
              <a:rPr lang="vi-VN" sz="2800" b="1" dirty="0">
                <a:solidFill>
                  <a:srgbClr val="0070C0"/>
                </a:solidFill>
                <a:latin typeface="Arial" panose="020B0604020202020204" pitchFamily="34" charset="0"/>
                <a:cs typeface="Arial" panose="020B0604020202020204" pitchFamily="34" charset="0"/>
              </a:rPr>
              <a:t>Khi đó, mỗi đội có 24 : 6 = 4 (bạn nữ) </a:t>
            </a:r>
            <a:endParaRPr lang="en-US" sz="2800" b="1" dirty="0">
              <a:solidFill>
                <a:srgbClr val="0070C0"/>
              </a:solidFill>
              <a:latin typeface="Arial" panose="020B0604020202020204" pitchFamily="34" charset="0"/>
              <a:cs typeface="Arial" panose="020B0604020202020204" pitchFamily="34" charset="0"/>
            </a:endParaRPr>
          </a:p>
          <a:p>
            <a:r>
              <a:rPr lang="en-US" sz="2800" b="1" dirty="0">
                <a:solidFill>
                  <a:srgbClr val="0070C0"/>
                </a:solidFill>
                <a:latin typeface="Arial" panose="020B0604020202020204" pitchFamily="34" charset="0"/>
                <a:cs typeface="Arial" panose="020B0604020202020204" pitchFamily="34" charset="0"/>
              </a:rPr>
              <a:t>                                         </a:t>
            </a:r>
            <a:r>
              <a:rPr lang="vi-VN" sz="2800" b="1" dirty="0">
                <a:solidFill>
                  <a:srgbClr val="0070C0"/>
                </a:solidFill>
                <a:latin typeface="Arial" panose="020B0604020202020204" pitchFamily="34" charset="0"/>
                <a:cs typeface="Arial" panose="020B0604020202020204" pitchFamily="34" charset="0"/>
              </a:rPr>
              <a:t>và 30 : 6 = 5 (bạn nam).</a:t>
            </a:r>
            <a:endParaRPr lang="en-US" sz="2800" b="1" dirty="0">
              <a:solidFill>
                <a:srgbClr val="0070C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050901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ipe(left)">
                                      <p:cBhvr>
                                        <p:cTn id="12" dur="500"/>
                                        <p:tgtEl>
                                          <p:spTgt spid="3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6" grpId="0"/>
      <p:bldP spid="14" grpId="0" animBg="1"/>
      <p:bldP spid="12"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3" descr="Chuyên đề về xác định công thức của hợp chất vô cơ và hữu cơ - Tech12h">
            <a:extLst>
              <a:ext uri="{FF2B5EF4-FFF2-40B4-BE49-F238E27FC236}">
                <a16:creationId xmlns:a16="http://schemas.microsoft.com/office/drawing/2014/main" id="{43D80D0E-F9AC-4D0D-9116-29FEC2960A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141" y="144543"/>
            <a:ext cx="2521284" cy="207753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3EB32F49-3D44-4F28-BF72-F7004207C04D}"/>
              </a:ext>
            </a:extLst>
          </p:cNvPr>
          <p:cNvSpPr txBox="1"/>
          <p:nvPr/>
        </p:nvSpPr>
        <p:spPr>
          <a:xfrm>
            <a:off x="2028495" y="1728008"/>
            <a:ext cx="9984828" cy="3939540"/>
          </a:xfrm>
          <a:prstGeom prst="rect">
            <a:avLst/>
          </a:prstGeom>
          <a:noFill/>
        </p:spPr>
        <p:txBody>
          <a:bodyPr wrap="square" lIns="0" tIns="0" rIns="0" bIns="0" rtlCol="0">
            <a:spAutoFit/>
          </a:bodyPr>
          <a:lstStyle/>
          <a:p>
            <a:r>
              <a:rPr lang="en-US" sz="3200" b="1" i="1" dirty="0" err="1">
                <a:solidFill>
                  <a:srgbClr val="C00000"/>
                </a:solidFill>
                <a:latin typeface="Arial" panose="020B0604020202020204" pitchFamily="34" charset="0"/>
                <a:cs typeface="Arial" panose="020B0604020202020204" pitchFamily="34" charset="0"/>
              </a:rPr>
              <a:t>Bài</a:t>
            </a:r>
            <a:r>
              <a:rPr lang="en-US" sz="3200" b="1" i="1" dirty="0">
                <a:solidFill>
                  <a:srgbClr val="C00000"/>
                </a:solidFill>
                <a:latin typeface="Arial" panose="020B0604020202020204" pitchFamily="34" charset="0"/>
                <a:cs typeface="Arial" panose="020B0604020202020204" pitchFamily="34" charset="0"/>
              </a:rPr>
              <a:t> </a:t>
            </a:r>
            <a:r>
              <a:rPr lang="en-US" sz="3200" b="1" i="1" dirty="0" err="1">
                <a:solidFill>
                  <a:srgbClr val="C00000"/>
                </a:solidFill>
                <a:latin typeface="Arial" panose="020B0604020202020204" pitchFamily="34" charset="0"/>
                <a:cs typeface="Arial" panose="020B0604020202020204" pitchFamily="34" charset="0"/>
              </a:rPr>
              <a:t>tập</a:t>
            </a:r>
            <a:r>
              <a:rPr lang="en-US" sz="3200" b="1" i="1" dirty="0">
                <a:solidFill>
                  <a:srgbClr val="C00000"/>
                </a:solidFill>
                <a:latin typeface="Arial" panose="020B0604020202020204" pitchFamily="34" charset="0"/>
                <a:cs typeface="Arial" panose="020B0604020202020204" pitchFamily="34" charset="0"/>
              </a:rPr>
              <a:t> 8 SGK (51).</a:t>
            </a:r>
          </a:p>
          <a:p>
            <a:r>
              <a:rPr lang="en-US" sz="3200" b="1" dirty="0">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Một</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khu</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đất</a:t>
            </a:r>
            <a:r>
              <a:rPr lang="en-US" sz="3200" b="1" dirty="0">
                <a:solidFill>
                  <a:srgbClr val="0070C0"/>
                </a:solidFill>
                <a:latin typeface="Arial" panose="020B0604020202020204" pitchFamily="34" charset="0"/>
                <a:cs typeface="Arial" panose="020B0604020202020204" pitchFamily="34" charset="0"/>
              </a:rPr>
              <a:t> có </a:t>
            </a:r>
            <a:r>
              <a:rPr lang="en-US" sz="3200" b="1" dirty="0" err="1">
                <a:solidFill>
                  <a:srgbClr val="0070C0"/>
                </a:solidFill>
                <a:latin typeface="Arial" panose="020B0604020202020204" pitchFamily="34" charset="0"/>
                <a:cs typeface="Arial" panose="020B0604020202020204" pitchFamily="34" charset="0"/>
              </a:rPr>
              <a:t>dạng</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hình</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chư</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nhật</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với</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chiều</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dài</a:t>
            </a:r>
            <a:r>
              <a:rPr lang="en-US" sz="3200" b="1" dirty="0">
                <a:solidFill>
                  <a:srgbClr val="0070C0"/>
                </a:solidFill>
                <a:latin typeface="Arial" panose="020B0604020202020204" pitchFamily="34" charset="0"/>
                <a:cs typeface="Arial" panose="020B0604020202020204" pitchFamily="34" charset="0"/>
              </a:rPr>
              <a:t> 48 m, </a:t>
            </a:r>
            <a:r>
              <a:rPr lang="en-US" sz="3200" b="1" dirty="0" err="1">
                <a:solidFill>
                  <a:srgbClr val="0070C0"/>
                </a:solidFill>
                <a:latin typeface="Arial" panose="020B0604020202020204" pitchFamily="34" charset="0"/>
                <a:cs typeface="Arial" panose="020B0604020202020204" pitchFamily="34" charset="0"/>
              </a:rPr>
              <a:t>chiều</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rộng</a:t>
            </a:r>
            <a:r>
              <a:rPr lang="en-US" sz="3200" b="1" dirty="0">
                <a:solidFill>
                  <a:srgbClr val="0070C0"/>
                </a:solidFill>
                <a:latin typeface="Arial" panose="020B0604020202020204" pitchFamily="34" charset="0"/>
                <a:cs typeface="Arial" panose="020B0604020202020204" pitchFamily="34" charset="0"/>
              </a:rPr>
              <a:t> 42 m. </a:t>
            </a:r>
            <a:r>
              <a:rPr lang="en-US" sz="3200" b="1" dirty="0" err="1">
                <a:solidFill>
                  <a:srgbClr val="0070C0"/>
                </a:solidFill>
                <a:latin typeface="Arial" panose="020B0604020202020204" pitchFamily="34" charset="0"/>
                <a:cs typeface="Arial" panose="020B0604020202020204" pitchFamily="34" charset="0"/>
              </a:rPr>
              <a:t>Người</a:t>
            </a:r>
            <a:r>
              <a:rPr lang="en-US" sz="3200" b="1" dirty="0">
                <a:solidFill>
                  <a:srgbClr val="0070C0"/>
                </a:solidFill>
                <a:latin typeface="Arial" panose="020B0604020202020204" pitchFamily="34" charset="0"/>
                <a:cs typeface="Arial" panose="020B0604020202020204" pitchFamily="34" charset="0"/>
              </a:rPr>
              <a:t> ta </a:t>
            </a:r>
            <a:r>
              <a:rPr lang="en-US" sz="3200" b="1" dirty="0" err="1">
                <a:solidFill>
                  <a:srgbClr val="0070C0"/>
                </a:solidFill>
                <a:latin typeface="Arial" panose="020B0604020202020204" pitchFamily="34" charset="0"/>
                <a:cs typeface="Arial" panose="020B0604020202020204" pitchFamily="34" charset="0"/>
              </a:rPr>
              <a:t>muốn</a:t>
            </a:r>
            <a:r>
              <a:rPr lang="en-US" sz="3200" b="1" dirty="0">
                <a:solidFill>
                  <a:srgbClr val="0070C0"/>
                </a:solidFill>
                <a:latin typeface="Arial" panose="020B0604020202020204" pitchFamily="34" charset="0"/>
                <a:cs typeface="Arial" panose="020B0604020202020204" pitchFamily="34" charset="0"/>
              </a:rPr>
              <a:t> chia </a:t>
            </a:r>
            <a:r>
              <a:rPr lang="en-US" sz="3200" b="1" dirty="0" err="1">
                <a:solidFill>
                  <a:srgbClr val="0070C0"/>
                </a:solidFill>
                <a:latin typeface="Arial" panose="020B0604020202020204" pitchFamily="34" charset="0"/>
                <a:cs typeface="Arial" panose="020B0604020202020204" pitchFamily="34" charset="0"/>
              </a:rPr>
              <a:t>khu</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đất</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ấy</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thành</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những</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mảnh</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hình</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vuông</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bằng</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nhau</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với</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đô</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dài</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cạnh</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đo</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theo</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đơn</a:t>
            </a:r>
            <a:r>
              <a:rPr lang="en-US" sz="3200" b="1" dirty="0">
                <a:solidFill>
                  <a:srgbClr val="0070C0"/>
                </a:solidFill>
                <a:latin typeface="Arial" panose="020B0604020202020204" pitchFamily="34" charset="0"/>
                <a:cs typeface="Arial" panose="020B0604020202020204" pitchFamily="34" charset="0"/>
              </a:rPr>
              <a:t> vị </a:t>
            </a:r>
            <a:r>
              <a:rPr lang="en-US" sz="3200" b="1" dirty="0" err="1">
                <a:solidFill>
                  <a:srgbClr val="0070C0"/>
                </a:solidFill>
                <a:latin typeface="Arial" panose="020B0604020202020204" pitchFamily="34" charset="0"/>
                <a:cs typeface="Arial" panose="020B0604020202020204" pitchFamily="34" charset="0"/>
              </a:rPr>
              <a:t>mét</a:t>
            </a:r>
            <a:r>
              <a:rPr lang="en-US" sz="3200" b="1" dirty="0">
                <a:solidFill>
                  <a:srgbClr val="0070C0"/>
                </a:solidFill>
                <a:latin typeface="Arial" panose="020B0604020202020204" pitchFamily="34" charset="0"/>
                <a:cs typeface="Arial" panose="020B0604020202020204" pitchFamily="34" charset="0"/>
              </a:rPr>
              <a:t> là </a:t>
            </a:r>
            <a:r>
              <a:rPr lang="en-US" sz="3200" b="1" dirty="0" err="1">
                <a:solidFill>
                  <a:srgbClr val="0070C0"/>
                </a:solidFill>
                <a:latin typeface="Arial" panose="020B0604020202020204" pitchFamily="34" charset="0"/>
                <a:cs typeface="Arial" panose="020B0604020202020204" pitchFamily="34" charset="0"/>
              </a:rPr>
              <a:t>sô</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tư</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nhiên</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đê</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trồng</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các</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loại</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rau</a:t>
            </a:r>
            <a:r>
              <a:rPr lang="en-US" sz="3200" b="1" dirty="0">
                <a:solidFill>
                  <a:srgbClr val="0070C0"/>
                </a:solidFill>
                <a:latin typeface="Arial" panose="020B0604020202020204" pitchFamily="34" charset="0"/>
                <a:cs typeface="Arial" panose="020B0604020202020204" pitchFamily="34" charset="0"/>
              </a:rPr>
              <a:t>. Có </a:t>
            </a:r>
            <a:r>
              <a:rPr lang="en-US" sz="3200" b="1" dirty="0" err="1">
                <a:solidFill>
                  <a:srgbClr val="0070C0"/>
                </a:solidFill>
                <a:latin typeface="Arial" panose="020B0604020202020204" pitchFamily="34" charset="0"/>
                <a:cs typeface="Arial" panose="020B0604020202020204" pitchFamily="34" charset="0"/>
              </a:rPr>
              <a:t>thê</a:t>
            </a:r>
            <a:r>
              <a:rPr lang="en-US" sz="3200" b="1" dirty="0">
                <a:solidFill>
                  <a:srgbClr val="0070C0"/>
                </a:solidFill>
                <a:latin typeface="Arial" panose="020B0604020202020204" pitchFamily="34" charset="0"/>
                <a:cs typeface="Arial" panose="020B0604020202020204" pitchFamily="34" charset="0"/>
              </a:rPr>
              <a:t>̉ chia </a:t>
            </a:r>
            <a:r>
              <a:rPr lang="en-US" sz="3200" b="1" dirty="0" err="1">
                <a:solidFill>
                  <a:srgbClr val="0070C0"/>
                </a:solidFill>
                <a:latin typeface="Arial" panose="020B0604020202020204" pitchFamily="34" charset="0"/>
                <a:cs typeface="Arial" panose="020B0604020202020204" pitchFamily="34" charset="0"/>
              </a:rPr>
              <a:t>được</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bằng</a:t>
            </a:r>
            <a:r>
              <a:rPr lang="en-US" sz="3200" b="1" dirty="0">
                <a:solidFill>
                  <a:srgbClr val="0070C0"/>
                </a:solidFill>
                <a:latin typeface="Arial" panose="020B0604020202020204" pitchFamily="34" charset="0"/>
                <a:cs typeface="Arial" panose="020B0604020202020204" pitchFamily="34" charset="0"/>
              </a:rPr>
              <a:t> bao </a:t>
            </a:r>
            <a:r>
              <a:rPr lang="en-US" sz="3200" b="1" dirty="0" err="1">
                <a:solidFill>
                  <a:srgbClr val="0070C0"/>
                </a:solidFill>
                <a:latin typeface="Arial" panose="020B0604020202020204" pitchFamily="34" charset="0"/>
                <a:cs typeface="Arial" panose="020B0604020202020204" pitchFamily="34" charset="0"/>
              </a:rPr>
              <a:t>nhiêu</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cách</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Với</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cách</a:t>
            </a:r>
            <a:r>
              <a:rPr lang="en-US" sz="3200" b="1" dirty="0">
                <a:solidFill>
                  <a:srgbClr val="0070C0"/>
                </a:solidFill>
                <a:latin typeface="Arial" panose="020B0604020202020204" pitchFamily="34" charset="0"/>
                <a:cs typeface="Arial" panose="020B0604020202020204" pitchFamily="34" charset="0"/>
              </a:rPr>
              <a:t> chia </a:t>
            </a:r>
            <a:r>
              <a:rPr lang="en-US" sz="3200" b="1" dirty="0" err="1">
                <a:solidFill>
                  <a:srgbClr val="0070C0"/>
                </a:solidFill>
                <a:latin typeface="Arial" panose="020B0604020202020204" pitchFamily="34" charset="0"/>
                <a:cs typeface="Arial" panose="020B0604020202020204" pitchFamily="34" charset="0"/>
              </a:rPr>
              <a:t>nào</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thi</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cạnh</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của</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mảnh</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đất</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hình</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vuông</a:t>
            </a:r>
            <a:r>
              <a:rPr lang="en-US" sz="3200" b="1" dirty="0">
                <a:solidFill>
                  <a:srgbClr val="0070C0"/>
                </a:solidFill>
                <a:latin typeface="Arial" panose="020B0604020202020204" pitchFamily="34" charset="0"/>
                <a:cs typeface="Arial" panose="020B0604020202020204" pitchFamily="34" charset="0"/>
              </a:rPr>
              <a:t> là </a:t>
            </a:r>
            <a:r>
              <a:rPr lang="en-US" sz="3200" b="1" dirty="0" err="1">
                <a:solidFill>
                  <a:srgbClr val="0070C0"/>
                </a:solidFill>
                <a:latin typeface="Arial" panose="020B0604020202020204" pitchFamily="34" charset="0"/>
                <a:cs typeface="Arial" panose="020B0604020202020204" pitchFamily="34" charset="0"/>
              </a:rPr>
              <a:t>lớn</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nhất</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va</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bằng</a:t>
            </a:r>
            <a:r>
              <a:rPr lang="en-US" sz="3200" b="1" dirty="0">
                <a:solidFill>
                  <a:srgbClr val="0070C0"/>
                </a:solidFill>
                <a:latin typeface="Arial" panose="020B0604020202020204" pitchFamily="34" charset="0"/>
                <a:cs typeface="Arial" panose="020B0604020202020204" pitchFamily="34" charset="0"/>
              </a:rPr>
              <a:t> bao </a:t>
            </a:r>
            <a:r>
              <a:rPr lang="en-US" sz="3200" b="1" dirty="0" err="1">
                <a:solidFill>
                  <a:srgbClr val="0070C0"/>
                </a:solidFill>
                <a:latin typeface="Arial" panose="020B0604020202020204" pitchFamily="34" charset="0"/>
                <a:cs typeface="Arial" panose="020B0604020202020204" pitchFamily="34" charset="0"/>
              </a:rPr>
              <a:t>nhiêu</a:t>
            </a:r>
            <a:r>
              <a:rPr lang="en-US" sz="3200" b="1" dirty="0">
                <a:solidFill>
                  <a:srgbClr val="0070C0"/>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40891620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5D60562-028E-4B92-BB2B-E55173015A53}"/>
              </a:ext>
            </a:extLst>
          </p:cNvPr>
          <p:cNvSpPr/>
          <p:nvPr/>
        </p:nvSpPr>
        <p:spPr>
          <a:xfrm>
            <a:off x="112542" y="99607"/>
            <a:ext cx="11943219" cy="6658786"/>
          </a:xfrm>
          <a:custGeom>
            <a:avLst/>
            <a:gdLst>
              <a:gd name="connsiteX0" fmla="*/ 0 w 11943219"/>
              <a:gd name="connsiteY0" fmla="*/ 0 h 6658786"/>
              <a:gd name="connsiteX1" fmla="*/ 11943219 w 11943219"/>
              <a:gd name="connsiteY1" fmla="*/ 0 h 6658786"/>
              <a:gd name="connsiteX2" fmla="*/ 11943219 w 11943219"/>
              <a:gd name="connsiteY2" fmla="*/ 6658786 h 6658786"/>
              <a:gd name="connsiteX3" fmla="*/ 0 w 11943219"/>
              <a:gd name="connsiteY3" fmla="*/ 6658786 h 6658786"/>
              <a:gd name="connsiteX4" fmla="*/ 0 w 11943219"/>
              <a:gd name="connsiteY4" fmla="*/ 0 h 6658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43219" h="6658786" extrusionOk="0">
                <a:moveTo>
                  <a:pt x="0" y="0"/>
                </a:moveTo>
                <a:cubicBezTo>
                  <a:pt x="4310450" y="118645"/>
                  <a:pt x="8658619" y="116012"/>
                  <a:pt x="11943219" y="0"/>
                </a:cubicBezTo>
                <a:cubicBezTo>
                  <a:pt x="11810337" y="1360470"/>
                  <a:pt x="12028170" y="5310941"/>
                  <a:pt x="11943219" y="6658786"/>
                </a:cubicBezTo>
                <a:cubicBezTo>
                  <a:pt x="10454998" y="6793386"/>
                  <a:pt x="2886094" y="6501590"/>
                  <a:pt x="0" y="6658786"/>
                </a:cubicBezTo>
                <a:cubicBezTo>
                  <a:pt x="-20187" y="5944707"/>
                  <a:pt x="-152480" y="740150"/>
                  <a:pt x="0" y="0"/>
                </a:cubicBezTo>
                <a:close/>
              </a:path>
            </a:pathLst>
          </a:custGeom>
          <a:noFill/>
          <a:ln w="69850">
            <a:solidFill>
              <a:srgbClr val="1F4E79"/>
            </a:solidFill>
            <a:extLst>
              <a:ext uri="{C807C97D-BFC1-408E-A445-0C87EB9F89A2}">
                <ask:lineSketchStyleProps xmlns:ask="http://schemas.microsoft.com/office/drawing/2018/sketchyshape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4">
            <a:extLst>
              <a:ext uri="{FF2B5EF4-FFF2-40B4-BE49-F238E27FC236}">
                <a16:creationId xmlns:a16="http://schemas.microsoft.com/office/drawing/2014/main" id="{58E6D429-DC53-47C4-8036-1E9D12B8E28B}"/>
              </a:ext>
            </a:extLst>
          </p:cNvPr>
          <p:cNvSpPr/>
          <p:nvPr/>
        </p:nvSpPr>
        <p:spPr>
          <a:xfrm>
            <a:off x="6338467" y="99607"/>
            <a:ext cx="5717294" cy="493723"/>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HOẠT ĐỘNG VẬN DỤNG</a:t>
            </a:r>
          </a:p>
        </p:txBody>
      </p:sp>
      <p:sp>
        <p:nvSpPr>
          <p:cNvPr id="27" name="TextBox 26">
            <a:extLst>
              <a:ext uri="{FF2B5EF4-FFF2-40B4-BE49-F238E27FC236}">
                <a16:creationId xmlns:a16="http://schemas.microsoft.com/office/drawing/2014/main" id="{CE530CE9-79B6-4A34-9DE8-7F769B44A120}"/>
              </a:ext>
            </a:extLst>
          </p:cNvPr>
          <p:cNvSpPr txBox="1"/>
          <p:nvPr/>
        </p:nvSpPr>
        <p:spPr>
          <a:xfrm>
            <a:off x="227679" y="-40973"/>
            <a:ext cx="9368265" cy="3293209"/>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Cho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bài</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toán</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sau</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Mai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va</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Lan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mỗi</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người</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mua</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cho</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tô</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mình</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một</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sô</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hộp</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bút</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chì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màu</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Mai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mua</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28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bút</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Lan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mua</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36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bút</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Sô</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bút</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trong</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các</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hộp</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bút</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đều</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bằng</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nhau</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va</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sô</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bút</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trong</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mỗi</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hộp</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lớn</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cs typeface="Arial" panose="020B0604020202020204" pitchFamily="34" charset="0"/>
              </a:rPr>
              <a:t>hơn</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2.</a:t>
            </a:r>
            <a:endParaRPr kumimoji="0" lang="en-US" sz="3200" b="0" i="1"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endParaRPr>
          </a:p>
        </p:txBody>
      </p:sp>
      <p:pic>
        <p:nvPicPr>
          <p:cNvPr id="2050" name="Picture 2" descr="Icon Sewing Machine Pink Clipart - Full Size Clipart (#2306084) - PinClipart">
            <a:extLst>
              <a:ext uri="{FF2B5EF4-FFF2-40B4-BE49-F238E27FC236}">
                <a16:creationId xmlns:a16="http://schemas.microsoft.com/office/drawing/2014/main" id="{67AEA28B-2EF1-4E84-8AEB-B7A74475CDA2}"/>
              </a:ext>
            </a:extLst>
          </p:cNvPr>
          <p:cNvPicPr>
            <a:picLocks noChangeAspect="1" noChangeArrowheads="1"/>
          </p:cNvPicPr>
          <p:nvPr/>
        </p:nvPicPr>
        <p:blipFill>
          <a:blip r:embed="rId3">
            <a:duotone>
              <a:schemeClr val="accent5">
                <a:shade val="45000"/>
                <a:satMod val="135000"/>
              </a:schemeClr>
              <a:prstClr val="white"/>
            </a:duotone>
            <a:extLst>
              <a:ext uri="{BEBA8EAE-BF5A-486C-A8C5-ECC9F3942E4B}">
                <a14:imgProps xmlns:a14="http://schemas.microsoft.com/office/drawing/2010/main">
                  <a14:imgLayer r:embed="rId4">
                    <a14:imgEffect>
                      <a14:artisticGlowEdges/>
                    </a14:imgEffect>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9917784" y="966824"/>
            <a:ext cx="2004272" cy="17348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154499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F33787325_Lab safety_AAS_v3" id="{898BC5E2-691B-4B41-A97D-F35AD4FFF20D}" vid="{295F60D3-032D-43CA-A300-E4752067AD5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291512c1ee715ab617f4c07df79fc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8256c27c40ca5c40ce1cf6c44f0205df"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Props1.xml><?xml version="1.0" encoding="utf-8"?>
<ds:datastoreItem xmlns:ds="http://schemas.openxmlformats.org/officeDocument/2006/customXml" ds:itemID="{19E59094-1E6F-42D5-A62B-D0344AFFFA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04BA817-A03C-4EA3-86C4-6E42BD37F523}">
  <ds:schemaRefs>
    <ds:schemaRef ds:uri="http://schemas.microsoft.com/sharepoint/v3/contenttype/forms"/>
  </ds:schemaRefs>
</ds:datastoreItem>
</file>

<file path=customXml/itemProps3.xml><?xml version="1.0" encoding="utf-8"?>
<ds:datastoreItem xmlns:ds="http://schemas.openxmlformats.org/officeDocument/2006/customXml" ds:itemID="{D0096A91-93C8-4C7A-BF68-944591874A6D}">
  <ds:schemaRefs>
    <ds:schemaRef ds:uri="http://schemas.microsoft.com/office/2006/metadata/properties"/>
    <ds:schemaRef ds:uri="http://www.w3.org/XML/1998/namespace"/>
    <ds:schemaRef ds:uri="http://purl.org/dc/terms/"/>
    <ds:schemaRef ds:uri="http://purl.org/dc/elements/1.1/"/>
    <ds:schemaRef ds:uri="http://purl.org/dc/dcmitype/"/>
    <ds:schemaRef ds:uri="http://schemas.microsoft.com/office/2006/documentManagement/types"/>
    <ds:schemaRef ds:uri="http://schemas.microsoft.com/office/infopath/2007/PartnerControls"/>
    <ds:schemaRef ds:uri="http://schemas.openxmlformats.org/package/2006/metadata/core-properties"/>
    <ds:schemaRef ds:uri="16c05727-aa75-4e4a-9b5f-8a80a1165891"/>
    <ds:schemaRef ds:uri="71af3243-3dd4-4a8d-8c0d-dd76da1f02a5"/>
  </ds:schemaRefs>
</ds:datastoreItem>
</file>

<file path=docProps/app.xml><?xml version="1.0" encoding="utf-8"?>
<Properties xmlns="http://schemas.openxmlformats.org/officeDocument/2006/extended-properties" xmlns:vt="http://schemas.openxmlformats.org/officeDocument/2006/docPropsVTypes">
  <Template>Lab safety</Template>
  <TotalTime>863</TotalTime>
  <Words>1351</Words>
  <Application>Microsoft Office PowerPoint</Application>
  <PresentationFormat>Widescreen</PresentationFormat>
  <Paragraphs>127</Paragraphs>
  <Slides>15</Slides>
  <Notes>8</Notes>
  <HiddenSlides>0</HiddenSlides>
  <MMClips>5</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15</vt:i4>
      </vt:variant>
    </vt:vector>
  </HeadingPairs>
  <TitlesOfParts>
    <vt:vector size="25" baseType="lpstr">
      <vt:lpstr>Arial</vt:lpstr>
      <vt:lpstr>Calibri</vt:lpstr>
      <vt:lpstr>Calibri Light</vt:lpstr>
      <vt:lpstr>Cambria Math</vt:lpstr>
      <vt:lpstr>Rockwell</vt:lpstr>
      <vt:lpstr>Tahoma</vt:lpstr>
      <vt:lpstr>Times New Roman</vt:lpstr>
      <vt:lpstr>Verdana</vt:lpstr>
      <vt:lpstr>Office Theme</vt:lpstr>
      <vt:lpstr>Equation</vt:lpstr>
      <vt:lpstr> ƯỚC CHUNG VÀ  ƯỚC CHUNG LỚN NHẤT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Remember… Safety First!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Lab Safety</dc:title>
  <dc:creator>Lê Hải</dc:creator>
  <cp:lastModifiedBy>Admin</cp:lastModifiedBy>
  <cp:revision>34</cp:revision>
  <dcterms:created xsi:type="dcterms:W3CDTF">2021-06-07T13:44:30Z</dcterms:created>
  <dcterms:modified xsi:type="dcterms:W3CDTF">2021-07-31T08:13:08Z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