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media/image61.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sldIdLst>
    <p:sldId id="256" r:id="rId3"/>
    <p:sldId id="257" r:id="rId4"/>
    <p:sldId id="259" r:id="rId5"/>
    <p:sldId id="260" r:id="rId6"/>
    <p:sldId id="261" r:id="rId7"/>
    <p:sldId id="262" r:id="rId8"/>
    <p:sldId id="263" r:id="rId9"/>
    <p:sldId id="264" r:id="rId10"/>
    <p:sldId id="265" r:id="rId11"/>
    <p:sldId id="266" r:id="rId12"/>
    <p:sldId id="272" r:id="rId13"/>
    <p:sldId id="267" r:id="rId14"/>
    <p:sldId id="269" r:id="rId15"/>
    <p:sldId id="282" r:id="rId16"/>
    <p:sldId id="292" r:id="rId17"/>
    <p:sldId id="294" r:id="rId18"/>
    <p:sldId id="295"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A40000"/>
    <a:srgbClr val="3333FF"/>
    <a:srgbClr val="0066FF"/>
    <a:srgbClr val="5B5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phụ đề của Bản cái</a:t>
            </a:r>
            <a:endParaRPr lang="en-US"/>
          </a:p>
        </p:txBody>
      </p:sp>
      <p:sp>
        <p:nvSpPr>
          <p:cNvPr id="4" name="Chỗ dành sẵn cho Ngày tháng 3"/>
          <p:cNvSpPr>
            <a:spLocks noGrp="1"/>
          </p:cNvSpPr>
          <p:nvPr>
            <p:ph type="dt" sz="half" idx="10"/>
          </p:nvPr>
        </p:nvSpPr>
        <p:spPr/>
        <p:txBody>
          <a:body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213375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183261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41049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1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16"/>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17"/>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Straight Connector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1" name="Straight Connector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2" name="Straight Connector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3" name="Straight Connector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4" name="Straight Connector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5" name="Straight Connector 25"/>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6"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7" name="Oval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8" name="Oval 28"/>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9" name="Oval 29"/>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0" name="Oval 30"/>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1" name="Oval 31"/>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10045701" y="4117447"/>
            <a:ext cx="3657600" cy="512233"/>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767417" y="4929189"/>
            <a:ext cx="812800" cy="517525"/>
          </a:xfrm>
        </p:spPr>
        <p:txBody>
          <a:bodyPr/>
          <a:lstStyle>
            <a:lvl1pPr>
              <a:defRPr/>
            </a:lvl1pPr>
          </a:lstStyle>
          <a:p>
            <a:pPr>
              <a:defRPr/>
            </a:pPr>
            <a:fld id="{BF304BB0-B743-465C-9521-82891208D9B2}" type="slidenum">
              <a:rPr lang="en-US" altLang="vi-VN"/>
              <a:pPr>
                <a:defRPr/>
              </a:pPr>
              <a:t>‹#›</a:t>
            </a:fld>
            <a:endParaRPr lang="en-US" altLang="vi-VN"/>
          </a:p>
        </p:txBody>
      </p:sp>
    </p:spTree>
    <p:extLst>
      <p:ext uri="{BB962C8B-B14F-4D97-AF65-F5344CB8AC3E}">
        <p14:creationId xmlns:p14="http://schemas.microsoft.com/office/powerpoint/2010/main" val="2448566014"/>
      </p:ext>
    </p:extLst>
  </p:cSld>
  <p:clrMapOvr>
    <a:overrideClrMapping bg1="lt1" tx1="dk1" bg2="lt2" tx2="dk2" accent1="accent1" accent2="accent2" accent3="accent3" accent4="accent4" accent5="accent5" accent6="accent6" hlink="hlink" folHlink="folHlink"/>
  </p:clrMapOvr>
  <p:transition spd="med">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E5FBD9B2-DA1E-41B0-84C3-6E6F36ABD4A0}" type="slidenum">
              <a:rPr lang="en-US" altLang="vi-VN"/>
              <a:pPr>
                <a:defRPr/>
              </a:pPr>
              <a:t>‹#›</a:t>
            </a:fld>
            <a:endParaRPr lang="en-US" altLang="vi-VN"/>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17745548"/>
      </p:ext>
    </p:extLst>
  </p:cSld>
  <p:clrMapOvr>
    <a:masterClrMapping/>
  </p:clrMapOvr>
  <p:transition spd="med">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1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Rectangle 16"/>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Rectangle 17"/>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Straight Connector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9" name="Straight Connector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0" name="Straight Connector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1" name="Straight Connector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2" name="Straight Connector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3" name="Rectangle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4" name="Oval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5" name="Oval 27"/>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6" name="Oval 2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7" name="Oval 29"/>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8" name="Oval 30"/>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9" name="Straight Connector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10045701" y="4114272"/>
            <a:ext cx="3657600" cy="512233"/>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pPr>
              <a:defRPr/>
            </a:pPr>
            <a:fld id="{D5F475E3-E4B7-4D34-84B4-7FD7BF2A9100}" type="slidenum">
              <a:rPr lang="en-US" altLang="vi-VN"/>
              <a:pPr>
                <a:defRPr/>
              </a:pPr>
              <a:t>‹#›</a:t>
            </a:fld>
            <a:endParaRPr lang="en-US" altLang="vi-VN"/>
          </a:p>
        </p:txBody>
      </p:sp>
    </p:spTree>
    <p:extLst>
      <p:ext uri="{BB962C8B-B14F-4D97-AF65-F5344CB8AC3E}">
        <p14:creationId xmlns:p14="http://schemas.microsoft.com/office/powerpoint/2010/main" val="579096006"/>
      </p:ext>
    </p:extLst>
  </p:cSld>
  <p:clrMapOvr>
    <a:overrideClrMapping bg1="dk1" tx1="lt1" bg2="dk2" tx2="lt2" accent1="accent1" accent2="accent2" accent3="accent3" accent4="accent4" accent5="accent5" accent6="accent6" hlink="hlink" folHlink="folHlink"/>
  </p:clrMapOvr>
  <p:transition spd="med">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8EAEC4B-2FC3-4E7A-9588-60788A7CD58F}" type="slidenum">
              <a:rPr lang="en-US" altLang="vi-VN"/>
              <a:pPr>
                <a:defRPr/>
              </a:pPr>
              <a:t>‹#›</a:t>
            </a:fld>
            <a:endParaRPr lang="en-US" altLang="vi-VN"/>
          </a:p>
        </p:txBody>
      </p:sp>
    </p:spTree>
    <p:extLst>
      <p:ext uri="{BB962C8B-B14F-4D97-AF65-F5344CB8AC3E}">
        <p14:creationId xmlns:p14="http://schemas.microsoft.com/office/powerpoint/2010/main" val="1538866379"/>
      </p:ext>
    </p:extLst>
  </p:cSld>
  <p:clrMapOvr>
    <a:masterClrMapping/>
  </p:clrMapOvr>
  <p:transition spd="med">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A0C9E14-455A-4758-BDD6-2A6FB938B188}" type="slidenum">
              <a:rPr lang="en-US" altLang="vi-VN"/>
              <a:pPr>
                <a:defRPr/>
              </a:pPr>
              <a:t>‹#›</a:t>
            </a:fld>
            <a:endParaRPr lang="en-US" altLang="vi-VN"/>
          </a:p>
        </p:txBody>
      </p:sp>
    </p:spTree>
    <p:extLst>
      <p:ext uri="{BB962C8B-B14F-4D97-AF65-F5344CB8AC3E}">
        <p14:creationId xmlns:p14="http://schemas.microsoft.com/office/powerpoint/2010/main" val="1662759269"/>
      </p:ext>
    </p:extLst>
  </p:cSld>
  <p:clrMapOvr>
    <a:masterClrMapping/>
  </p:clrMapOvr>
  <p:transition spd="med">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pPr>
              <a:defRPr/>
            </a:pPr>
            <a:fld id="{67C8A788-A4FF-4CBC-A74A-6906DA0B1224}" type="slidenum">
              <a:rPr lang="en-US" altLang="vi-VN"/>
              <a:pPr>
                <a:defRPr/>
              </a:pPr>
              <a:t>‹#›</a:t>
            </a:fld>
            <a:endParaRPr lang="en-US" altLang="vi-VN"/>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8331177"/>
      </p:ext>
    </p:extLst>
  </p:cSld>
  <p:clrMapOvr>
    <a:masterClrMapping/>
  </p:clrMapOvr>
  <p:transition spd="med">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B903390-53C7-4B13-8BB7-A85201203591}" type="slidenum">
              <a:rPr lang="en-US" altLang="vi-VN"/>
              <a:pPr>
                <a:defRPr/>
              </a:pPr>
              <a:t>‹#›</a:t>
            </a:fld>
            <a:endParaRPr lang="en-US" altLang="vi-VN"/>
          </a:p>
        </p:txBody>
      </p:sp>
    </p:spTree>
    <p:extLst>
      <p:ext uri="{BB962C8B-B14F-4D97-AF65-F5344CB8AC3E}">
        <p14:creationId xmlns:p14="http://schemas.microsoft.com/office/powerpoint/2010/main" val="3734781679"/>
      </p:ext>
    </p:extLst>
  </p:cSld>
  <p:clrMapOvr>
    <a:masterClrMapping/>
  </p:clrMapOvr>
  <p:transition spd="med">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sz="1800" dirty="0">
              <a:latin typeface="Arial" charset="0"/>
            </a:endParaRPr>
          </a:p>
        </p:txBody>
      </p:sp>
      <p:sp>
        <p:nvSpPr>
          <p:cNvPr id="6" name="Straight Connector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dirty="0">
              <a:latin typeface="Arial" charset="0"/>
            </a:endParaRPr>
          </a:p>
        </p:txBody>
      </p:sp>
      <p:sp>
        <p:nvSpPr>
          <p:cNvPr id="7" name="Straight Connector 17"/>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 name="Straight Connector 1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9" name="Rectangle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Straight Connector 2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 name="Oval 2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pPr>
              <a:defRPr/>
            </a:pPr>
            <a:fld id="{9BED55F9-3DDC-44A6-B9F4-D1063B166AE0}" type="slidenum">
              <a:rPr lang="en-US" altLang="vi-VN"/>
              <a:pPr>
                <a:defRPr/>
              </a:pPr>
              <a:t>‹#›</a:t>
            </a:fld>
            <a:endParaRPr lang="en-US" altLang="vi-VN"/>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72555759"/>
      </p:ext>
    </p:extLst>
  </p:cSld>
  <p:clrMapOvr>
    <a:overrideClrMapping bg1="lt1" tx1="dk1" bg2="lt2" tx2="dk2" accent1="accent1" accent2="accent2" accent3="accent3" accent4="accent4" accent5="accent5" accent6="accent6" hlink="hlink" folHlink="folHlink"/>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1932547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6" name="Oval 14"/>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Straight Connector 17"/>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 name="Rectangle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Straight Connector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dirty="0">
              <a:latin typeface="Arial" charset="0"/>
            </a:endParaRPr>
          </a:p>
        </p:txBody>
      </p:sp>
      <p:sp>
        <p:nvSpPr>
          <p:cNvPr id="11" name="Straight Connector 23"/>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pPr>
              <a:defRPr/>
            </a:pPr>
            <a:fld id="{DB5E6895-D602-40A3-A968-548771A0CD3C}" type="slidenum">
              <a:rPr lang="en-US" altLang="vi-VN"/>
              <a:pPr>
                <a:defRPr/>
              </a:pPr>
              <a:t>‹#›</a:t>
            </a:fld>
            <a:endParaRPr lang="en-US" altLang="vi-VN"/>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43336088"/>
      </p:ext>
    </p:extLst>
  </p:cSld>
  <p:clrMapOvr>
    <a:masterClrMapping/>
  </p:clrMapOvr>
  <p:transition spd="med">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EDC7E7C-85C7-4369-BCB9-AD8913FF1887}" type="slidenum">
              <a:rPr lang="en-US" altLang="vi-VN"/>
              <a:pPr>
                <a:defRPr/>
              </a:pPr>
              <a:t>‹#›</a:t>
            </a:fld>
            <a:endParaRPr lang="en-US" altLang="vi-VN"/>
          </a:p>
        </p:txBody>
      </p:sp>
    </p:spTree>
    <p:extLst>
      <p:ext uri="{BB962C8B-B14F-4D97-AF65-F5344CB8AC3E}">
        <p14:creationId xmlns:p14="http://schemas.microsoft.com/office/powerpoint/2010/main" val="733045301"/>
      </p:ext>
    </p:extLst>
  </p:cSld>
  <p:clrMapOvr>
    <a:masterClrMapping/>
  </p:clrMapOvr>
  <p:transition spd="med">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35B937D-B6E1-4509-93F8-EF96352EE1C1}" type="slidenum">
              <a:rPr lang="en-US" altLang="vi-VN"/>
              <a:pPr>
                <a:defRPr/>
              </a:pPr>
              <a:t>‹#›</a:t>
            </a:fld>
            <a:endParaRPr lang="en-US" altLang="vi-VN"/>
          </a:p>
        </p:txBody>
      </p:sp>
    </p:spTree>
    <p:extLst>
      <p:ext uri="{BB962C8B-B14F-4D97-AF65-F5344CB8AC3E}">
        <p14:creationId xmlns:p14="http://schemas.microsoft.com/office/powerpoint/2010/main" val="123002674"/>
      </p:ext>
    </p:extLst>
  </p:cSld>
  <p:clrMapOvr>
    <a:masterClrMapping/>
  </p:clrMapOvr>
  <p:transition spd="med">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E4DC1D2-8254-48F9-9036-2BEFBB7F330B}" type="slidenum">
              <a:rPr lang="en-US" altLang="vi-VN"/>
              <a:pPr>
                <a:defRPr/>
              </a:pPr>
              <a:t>‹#›</a:t>
            </a:fld>
            <a:endParaRPr lang="en-US" altLang="vi-VN"/>
          </a:p>
        </p:txBody>
      </p:sp>
    </p:spTree>
    <p:extLst>
      <p:ext uri="{BB962C8B-B14F-4D97-AF65-F5344CB8AC3E}">
        <p14:creationId xmlns:p14="http://schemas.microsoft.com/office/powerpoint/2010/main" val="143334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p:cNvSpPr>
            <a:spLocks noGrp="1"/>
          </p:cNvSpPr>
          <p:nvPr>
            <p:ph type="dt" sz="half" idx="10"/>
          </p:nvPr>
        </p:nvSpPr>
        <p:spPr/>
        <p:txBody>
          <a:body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16161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p:cNvSpPr>
            <a:spLocks noGrp="1"/>
          </p:cNvSpPr>
          <p:nvPr>
            <p:ph type="dt" sz="half" idx="10"/>
          </p:nvPr>
        </p:nvSpPr>
        <p:spPr/>
        <p:txBody>
          <a:bodyPr/>
          <a:lstStyle/>
          <a:p>
            <a:fld id="{F9C9DFBF-0680-42DE-9675-E1C2DFB830F0}" type="datetimeFigureOut">
              <a:rPr lang="vi-VN" smtClean="0"/>
              <a:t>27/07/2022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6770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p:cNvSpPr>
            <a:spLocks noGrp="1"/>
          </p:cNvSpPr>
          <p:nvPr>
            <p:ph type="dt" sz="half" idx="10"/>
          </p:nvPr>
        </p:nvSpPr>
        <p:spPr/>
        <p:txBody>
          <a:bodyPr/>
          <a:lstStyle/>
          <a:p>
            <a:fld id="{F9C9DFBF-0680-42DE-9675-E1C2DFB830F0}" type="datetimeFigureOut">
              <a:rPr lang="vi-VN" smtClean="0"/>
              <a:t>27/07/2022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270072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gày tháng 2"/>
          <p:cNvSpPr>
            <a:spLocks noGrp="1"/>
          </p:cNvSpPr>
          <p:nvPr>
            <p:ph type="dt" sz="half" idx="10"/>
          </p:nvPr>
        </p:nvSpPr>
        <p:spPr/>
        <p:txBody>
          <a:bodyPr/>
          <a:lstStyle/>
          <a:p>
            <a:fld id="{F9C9DFBF-0680-42DE-9675-E1C2DFB830F0}" type="datetimeFigureOut">
              <a:rPr lang="vi-VN" smtClean="0"/>
              <a:t>27/07/2022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227819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F9C9DFBF-0680-42DE-9675-E1C2DFB830F0}" type="datetimeFigureOut">
              <a:rPr lang="vi-VN" smtClean="0"/>
              <a:t>27/07/2022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354691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F9C9DFBF-0680-42DE-9675-E1C2DFB830F0}" type="datetimeFigureOut">
              <a:rPr lang="vi-VN" smtClean="0"/>
              <a:t>27/07/2022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4509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F9C9DFBF-0680-42DE-9675-E1C2DFB830F0}" type="datetimeFigureOut">
              <a:rPr lang="vi-VN" smtClean="0"/>
              <a:t>27/07/2022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7514715-DCE3-49D2-A257-E27BE19DE24E}" type="slidenum">
              <a:rPr lang="vi-VN" smtClean="0"/>
              <a:t>‹#›</a:t>
            </a:fld>
            <a:endParaRPr lang="vi-VN"/>
          </a:p>
        </p:txBody>
      </p:sp>
    </p:spTree>
    <p:extLst>
      <p:ext uri="{BB962C8B-B14F-4D97-AF65-F5344CB8AC3E}">
        <p14:creationId xmlns:p14="http://schemas.microsoft.com/office/powerpoint/2010/main" val="379641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9DFBF-0680-42DE-9675-E1C2DFB830F0}" type="datetimeFigureOut">
              <a:rPr lang="vi-VN" smtClean="0"/>
              <a:t>27/07/2022</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14715-DCE3-49D2-A257-E27BE19DE24E}" type="slidenum">
              <a:rPr lang="vi-VN" smtClean="0"/>
              <a:t>‹#›</a:t>
            </a:fld>
            <a:endParaRPr lang="vi-VN"/>
          </a:p>
        </p:txBody>
      </p:sp>
    </p:spTree>
    <p:extLst>
      <p:ext uri="{BB962C8B-B14F-4D97-AF65-F5344CB8AC3E}">
        <p14:creationId xmlns:p14="http://schemas.microsoft.com/office/powerpoint/2010/main" val="25943460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sz="1800" dirty="0">
              <a:latin typeface="Arial"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3076"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 name="Date Placeholder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3080"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082"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4DFAA2C8-5BA8-4985-8255-7AA082B329EE}" type="slidenum">
              <a:rPr lang="en-US" altLang="vi-VN"/>
              <a:pPr>
                <a:defRPr/>
              </a:pPr>
              <a:t>‹#›</a:t>
            </a:fld>
            <a:endParaRPr lang="en-US" altLang="vi-VN"/>
          </a:p>
        </p:txBody>
      </p:sp>
    </p:spTree>
    <p:extLst>
      <p:ext uri="{BB962C8B-B14F-4D97-AF65-F5344CB8AC3E}">
        <p14:creationId xmlns:p14="http://schemas.microsoft.com/office/powerpoint/2010/main" val="20039868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spd="med">
    <p:blinds dir="vert"/>
  </p:transition>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7.wmf"/><Relationship Id="rId4" Type="http://schemas.openxmlformats.org/officeDocument/2006/relationships/oleObject" Target="../embeddings/oleObject45.bin"/><Relationship Id="rId9" Type="http://schemas.openxmlformats.org/officeDocument/2006/relationships/image" Target="../media/image59.wmf"/></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49.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1.bin"/></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70.gif"/><Relationship Id="rId3" Type="http://schemas.openxmlformats.org/officeDocument/2006/relationships/slideLayout" Target="../slideLayouts/slideLayout13.xml"/><Relationship Id="rId7" Type="http://schemas.openxmlformats.org/officeDocument/2006/relationships/slide" Target="slide16.xml"/><Relationship Id="rId12" Type="http://schemas.openxmlformats.org/officeDocument/2006/relationships/image" Target="../media/image6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15.xml"/><Relationship Id="rId11" Type="http://schemas.openxmlformats.org/officeDocument/2006/relationships/image" Target="../media/image68.gif"/><Relationship Id="rId5" Type="http://schemas.openxmlformats.org/officeDocument/2006/relationships/image" Target="../media/image67.pn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slide" Target="slide18.xml"/><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oleObject" Target="../embeddings/oleObject52.bin"/><Relationship Id="rId3" Type="http://schemas.openxmlformats.org/officeDocument/2006/relationships/audio" Target="../media/audio3.wav"/><Relationship Id="rId7" Type="http://schemas.openxmlformats.org/officeDocument/2006/relationships/image" Target="../media/image73.png"/><Relationship Id="rId12"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audio" Target="../media/audio5.wav"/><Relationship Id="rId10" Type="http://schemas.openxmlformats.org/officeDocument/2006/relationships/image" Target="../media/image76.png"/><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image" Target="../media/image78.wmf"/></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wmf"/><Relationship Id="rId18"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73.png"/><Relationship Id="rId12" Type="http://schemas.openxmlformats.org/officeDocument/2006/relationships/oleObject" Target="../embeddings/oleObject53.bin"/><Relationship Id="rId17" Type="http://schemas.openxmlformats.org/officeDocument/2006/relationships/image" Target="../media/image81.wmf"/><Relationship Id="rId2" Type="http://schemas.openxmlformats.org/officeDocument/2006/relationships/audio" Target="../media/audio2.wav"/><Relationship Id="rId16" Type="http://schemas.openxmlformats.org/officeDocument/2006/relationships/oleObject" Target="../embeddings/oleObject55.bin"/><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audio" Target="../media/audio5.wav"/><Relationship Id="rId15" Type="http://schemas.openxmlformats.org/officeDocument/2006/relationships/image" Target="../media/image80.wmf"/><Relationship Id="rId10" Type="http://schemas.openxmlformats.org/officeDocument/2006/relationships/image" Target="../media/image76.png"/><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slide" Target="slide14.xml"/><Relationship Id="rId3" Type="http://schemas.openxmlformats.org/officeDocument/2006/relationships/audio" Target="../media/audio3.wav"/><Relationship Id="rId7" Type="http://schemas.openxmlformats.org/officeDocument/2006/relationships/image" Target="../media/image73.png"/><Relationship Id="rId12" Type="http://schemas.openxmlformats.org/officeDocument/2006/relationships/image" Target="../media/image83.wm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oleObject" Target="../embeddings/oleObject56.bin"/><Relationship Id="rId5" Type="http://schemas.openxmlformats.org/officeDocument/2006/relationships/audio" Target="../media/audio4.wav"/><Relationship Id="rId10" Type="http://schemas.openxmlformats.org/officeDocument/2006/relationships/image" Target="../media/image82.png"/><Relationship Id="rId4" Type="http://schemas.openxmlformats.org/officeDocument/2006/relationships/audio" Target="../media/audio5.wav"/><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audio3.wav"/><Relationship Id="rId7" Type="http://schemas.openxmlformats.org/officeDocument/2006/relationships/image" Target="../media/image73.png"/><Relationship Id="rId12" Type="http://schemas.openxmlformats.org/officeDocument/2006/relationships/slide" Target="slide14.xm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82.png"/><Relationship Id="rId5" Type="http://schemas.openxmlformats.org/officeDocument/2006/relationships/audio" Target="../media/audio4.wav"/><Relationship Id="rId10" Type="http://schemas.openxmlformats.org/officeDocument/2006/relationships/image" Target="../media/image76.png"/><Relationship Id="rId4" Type="http://schemas.openxmlformats.org/officeDocument/2006/relationships/audio" Target="../media/audio5.wav"/><Relationship Id="rId9"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oleObject" Target="../embeddings/oleObject58.bin"/><Relationship Id="rId18" Type="http://schemas.openxmlformats.org/officeDocument/2006/relationships/image" Target="../media/image87.wmf"/><Relationship Id="rId3" Type="http://schemas.openxmlformats.org/officeDocument/2006/relationships/audio" Target="../media/audio3.wav"/><Relationship Id="rId21" Type="http://schemas.openxmlformats.org/officeDocument/2006/relationships/slide" Target="slide14.xml"/><Relationship Id="rId7" Type="http://schemas.openxmlformats.org/officeDocument/2006/relationships/image" Target="../media/image73.png"/><Relationship Id="rId12" Type="http://schemas.openxmlformats.org/officeDocument/2006/relationships/image" Target="../media/image84.wmf"/><Relationship Id="rId17" Type="http://schemas.openxmlformats.org/officeDocument/2006/relationships/oleObject" Target="../embeddings/oleObject60.bin"/><Relationship Id="rId2" Type="http://schemas.openxmlformats.org/officeDocument/2006/relationships/audio" Target="../media/audio2.wav"/><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oleObject" Target="../embeddings/oleObject57.bin"/><Relationship Id="rId5" Type="http://schemas.openxmlformats.org/officeDocument/2006/relationships/audio" Target="../media/audio4.wav"/><Relationship Id="rId15" Type="http://schemas.openxmlformats.org/officeDocument/2006/relationships/oleObject" Target="../embeddings/oleObject59.bin"/><Relationship Id="rId10" Type="http://schemas.openxmlformats.org/officeDocument/2006/relationships/image" Target="../media/image82.png"/><Relationship Id="rId19" Type="http://schemas.openxmlformats.org/officeDocument/2006/relationships/oleObject" Target="../embeddings/oleObject61.bin"/><Relationship Id="rId4" Type="http://schemas.openxmlformats.org/officeDocument/2006/relationships/audio" Target="../media/audio5.wav"/><Relationship Id="rId9" Type="http://schemas.openxmlformats.org/officeDocument/2006/relationships/image" Target="../media/image77.png"/><Relationship Id="rId14" Type="http://schemas.openxmlformats.org/officeDocument/2006/relationships/image" Target="../media/image85.w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26" Type="http://schemas.openxmlformats.org/officeDocument/2006/relationships/image" Target="../media/image17.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image" Target="../media/image5.jpg"/><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5.bin"/><Relationship Id="rId24"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wmf"/><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19.bin"/><Relationship Id="rId18" Type="http://schemas.openxmlformats.org/officeDocument/2006/relationships/image" Target="../media/image26.wmf"/><Relationship Id="rId26" Type="http://schemas.openxmlformats.org/officeDocument/2006/relationships/image" Target="../media/image30.wmf"/><Relationship Id="rId39" Type="http://schemas.openxmlformats.org/officeDocument/2006/relationships/oleObject" Target="../embeddings/oleObject32.bin"/><Relationship Id="rId21" Type="http://schemas.openxmlformats.org/officeDocument/2006/relationships/oleObject" Target="../embeddings/oleObject23.bin"/><Relationship Id="rId34" Type="http://schemas.openxmlformats.org/officeDocument/2006/relationships/image" Target="../media/image34.wmf"/><Relationship Id="rId7" Type="http://schemas.openxmlformats.org/officeDocument/2006/relationships/oleObject" Target="../embeddings/oleObject16.bin"/><Relationship Id="rId12" Type="http://schemas.openxmlformats.org/officeDocument/2006/relationships/image" Target="../media/image23.wmf"/><Relationship Id="rId17" Type="http://schemas.openxmlformats.org/officeDocument/2006/relationships/oleObject" Target="../embeddings/oleObject21.bin"/><Relationship Id="rId25" Type="http://schemas.openxmlformats.org/officeDocument/2006/relationships/oleObject" Target="../embeddings/oleObject25.bin"/><Relationship Id="rId33" Type="http://schemas.openxmlformats.org/officeDocument/2006/relationships/oleObject" Target="../embeddings/oleObject29.bin"/><Relationship Id="rId38" Type="http://schemas.openxmlformats.org/officeDocument/2006/relationships/image" Target="../media/image36.wmf"/><Relationship Id="rId2" Type="http://schemas.openxmlformats.org/officeDocument/2006/relationships/image" Target="../media/image1.jpg"/><Relationship Id="rId16" Type="http://schemas.openxmlformats.org/officeDocument/2006/relationships/image" Target="../media/image25.wmf"/><Relationship Id="rId20" Type="http://schemas.openxmlformats.org/officeDocument/2006/relationships/image" Target="../media/image27.wmf"/><Relationship Id="rId29"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image" Target="../media/image20.wmf"/><Relationship Id="rId11" Type="http://schemas.openxmlformats.org/officeDocument/2006/relationships/oleObject" Target="../embeddings/oleObject18.bin"/><Relationship Id="rId24" Type="http://schemas.openxmlformats.org/officeDocument/2006/relationships/image" Target="../media/image29.wmf"/><Relationship Id="rId32" Type="http://schemas.openxmlformats.org/officeDocument/2006/relationships/image" Target="../media/image33.wmf"/><Relationship Id="rId37" Type="http://schemas.openxmlformats.org/officeDocument/2006/relationships/oleObject" Target="../embeddings/oleObject31.bin"/><Relationship Id="rId40" Type="http://schemas.openxmlformats.org/officeDocument/2006/relationships/image" Target="../media/image37.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31.wmf"/><Relationship Id="rId36" Type="http://schemas.openxmlformats.org/officeDocument/2006/relationships/image" Target="../media/image35.wmf"/><Relationship Id="rId10" Type="http://schemas.openxmlformats.org/officeDocument/2006/relationships/image" Target="../media/image22.wmf"/><Relationship Id="rId19" Type="http://schemas.openxmlformats.org/officeDocument/2006/relationships/oleObject" Target="../embeddings/oleObject22.bin"/><Relationship Id="rId31" Type="http://schemas.openxmlformats.org/officeDocument/2006/relationships/oleObject" Target="../embeddings/oleObject28.bin"/><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4.wmf"/><Relationship Id="rId22" Type="http://schemas.openxmlformats.org/officeDocument/2006/relationships/image" Target="../media/image28.wmf"/><Relationship Id="rId27" Type="http://schemas.openxmlformats.org/officeDocument/2006/relationships/oleObject" Target="../embeddings/oleObject26.bin"/><Relationship Id="rId30" Type="http://schemas.openxmlformats.org/officeDocument/2006/relationships/image" Target="../media/image32.wmf"/><Relationship Id="rId35" Type="http://schemas.openxmlformats.org/officeDocument/2006/relationships/oleObject" Target="../embeddings/oleObject30.bin"/><Relationship Id="rId8" Type="http://schemas.openxmlformats.org/officeDocument/2006/relationships/image" Target="../media/image21.wmf"/><Relationship Id="rId3"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4.wmf"/><Relationship Id="rId3" Type="http://schemas.openxmlformats.org/officeDocument/2006/relationships/oleObject" Target="../embeddings/oleObject33.bin"/><Relationship Id="rId7" Type="http://schemas.openxmlformats.org/officeDocument/2006/relationships/image" Target="../media/image41.wmf"/><Relationship Id="rId12" Type="http://schemas.openxmlformats.org/officeDocument/2006/relationships/oleObject" Target="../embeddings/oleObject37.bin"/><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43.wmf"/><Relationship Id="rId5" Type="http://schemas.openxmlformats.org/officeDocument/2006/relationships/image" Target="../media/image40.png"/><Relationship Id="rId10" Type="http://schemas.openxmlformats.org/officeDocument/2006/relationships/oleObject" Target="../embeddings/oleObject36.bin"/><Relationship Id="rId4" Type="http://schemas.openxmlformats.org/officeDocument/2006/relationships/image" Target="../media/image39.wmf"/><Relationship Id="rId9" Type="http://schemas.openxmlformats.org/officeDocument/2006/relationships/image" Target="../media/image4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6.png"/><Relationship Id="rId7" Type="http://schemas.openxmlformats.org/officeDocument/2006/relationships/image" Target="../media/image48.wmf"/><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83C334-1CC3-BFEF-BBB4-3A7D43F50012}"/>
              </a:ext>
            </a:extLst>
          </p:cNvPr>
          <p:cNvSpPr>
            <a:spLocks noGrp="1"/>
          </p:cNvSpPr>
          <p:nvPr>
            <p:ph type="ctrTitle"/>
          </p:nvPr>
        </p:nvSpPr>
        <p:spPr>
          <a:xfrm>
            <a:off x="5100822" y="2884551"/>
            <a:ext cx="2725366" cy="695102"/>
          </a:xfrm>
          <a:effectLst>
            <a:glow rad="228600">
              <a:schemeClr val="accent2">
                <a:satMod val="175000"/>
                <a:alpha val="40000"/>
              </a:schemeClr>
            </a:glow>
          </a:effectLst>
        </p:spPr>
        <p:txBody>
          <a:bodyPr>
            <a:normAutofit fontScale="90000"/>
          </a:bodyPr>
          <a:lstStyle/>
          <a:p>
            <a:pPr algn="ctr"/>
            <a:r>
              <a:rPr lang="vi-VN" sz="4800" b="1" dirty="0">
                <a:ln w="22225">
                  <a:solidFill>
                    <a:schemeClr val="accent2"/>
                  </a:solidFill>
                  <a:prstDash val="solid"/>
                </a:ln>
                <a:solidFill>
                  <a:schemeClr val="accent2">
                    <a:lumMod val="40000"/>
                    <a:lumOff val="60000"/>
                  </a:schemeClr>
                </a:solidFill>
                <a:latin typeface="Bahnschrift" panose="020B0502040204020203" pitchFamily="34" charset="0"/>
                <a:cs typeface="Times New Roman" panose="02020603050405020304" pitchFamily="18" charset="0"/>
              </a:rPr>
              <a:t>TOÁN 7</a:t>
            </a:r>
          </a:p>
        </p:txBody>
      </p:sp>
      <p:sp>
        <p:nvSpPr>
          <p:cNvPr id="3" name="Tiêu đề 1">
            <a:extLst>
              <a:ext uri="{FF2B5EF4-FFF2-40B4-BE49-F238E27FC236}">
                <a16:creationId xmlns:a16="http://schemas.microsoft.com/office/drawing/2014/main" id="{3C155AE5-6366-A58C-E4E2-A844D9D0A2CB}"/>
              </a:ext>
            </a:extLst>
          </p:cNvPr>
          <p:cNvSpPr txBox="1">
            <a:spLocks/>
          </p:cNvSpPr>
          <p:nvPr/>
        </p:nvSpPr>
        <p:spPr>
          <a:xfrm>
            <a:off x="2069626" y="1350235"/>
            <a:ext cx="8915399" cy="88139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4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ÔN </a:t>
            </a:r>
            <a:r>
              <a:rPr lang="vi-VN" sz="4800" b="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TẬP GIỮA HỌC KỲ </a:t>
            </a:r>
            <a:r>
              <a:rPr lang="vi-VN" sz="48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Times New Roman" panose="02020603050405020304" pitchFamily="18" charset="0"/>
              </a:rPr>
              <a:t>I</a:t>
            </a:r>
          </a:p>
        </p:txBody>
      </p:sp>
      <p:sp>
        <p:nvSpPr>
          <p:cNvPr id="4" name="Tiêu đề 1">
            <a:extLst>
              <a:ext uri="{FF2B5EF4-FFF2-40B4-BE49-F238E27FC236}">
                <a16:creationId xmlns:a16="http://schemas.microsoft.com/office/drawing/2014/main" id="{C783C334-1CC3-BFEF-BBB4-3A7D43F50012}"/>
              </a:ext>
            </a:extLst>
          </p:cNvPr>
          <p:cNvSpPr txBox="1">
            <a:spLocks/>
          </p:cNvSpPr>
          <p:nvPr/>
        </p:nvSpPr>
        <p:spPr>
          <a:xfrm>
            <a:off x="3125718" y="4027551"/>
            <a:ext cx="7307586" cy="695102"/>
          </a:xfrm>
          <a:prstGeom prst="rect">
            <a:avLst/>
          </a:prstGeom>
          <a:effectLst>
            <a:glow rad="228600">
              <a:schemeClr val="accent2">
                <a:satMod val="175000"/>
                <a:alpha val="40000"/>
              </a:schemeClr>
            </a:glow>
          </a:effectLst>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panose="020B0502040204020203" pitchFamily="34" charset="0"/>
                <a:cs typeface="Times New Roman" panose="02020603050405020304" pitchFamily="18" charset="0"/>
              </a:rPr>
              <a:t>TRƯỜNG </a:t>
            </a:r>
            <a:r>
              <a:rPr lang="vi-VN" sz="4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panose="020B0502040204020203" pitchFamily="34" charset="0"/>
                <a:cs typeface="Times New Roman" panose="02020603050405020304" pitchFamily="18" charset="0"/>
              </a:rPr>
              <a:t>THCS ...</a:t>
            </a:r>
            <a:endParaRPr lang="vi-VN"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hnschrif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76778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2000" fill="hold"/>
                                        <p:tgtEl>
                                          <p:spTgt spid="2"/>
                                        </p:tgtEl>
                                      </p:cBhvr>
                                      <p:by x="150000" y="150000"/>
                                    </p:animScale>
                                  </p:childTnLst>
                                </p:cTn>
                              </p:par>
                              <p:par>
                                <p:cTn id="7" presetID="21" presetClass="emph" presetSubtype="0" repeatCount="indefinite" fill="hold" grpId="0" nodeType="withEffect">
                                  <p:stCondLst>
                                    <p:cond delay="0"/>
                                  </p:stCondLst>
                                  <p:childTnLst>
                                    <p:animClr clrSpc="hsl" dir="cw">
                                      <p:cBhvr override="childStyle">
                                        <p:cTn id="8" dur="1000" fill="hold"/>
                                        <p:tgtEl>
                                          <p:spTgt spid="3"/>
                                        </p:tgtEl>
                                        <p:attrNameLst>
                                          <p:attrName>style.color</p:attrName>
                                        </p:attrNameLst>
                                      </p:cBhvr>
                                      <p:by>
                                        <p:hsl h="7200000" s="0" l="0"/>
                                      </p:by>
                                    </p:animClr>
                                    <p:animClr clrSpc="hsl" dir="cw">
                                      <p:cBhvr>
                                        <p:cTn id="9" dur="1000" fill="hold"/>
                                        <p:tgtEl>
                                          <p:spTgt spid="3"/>
                                        </p:tgtEl>
                                        <p:attrNameLst>
                                          <p:attrName>fillcolor</p:attrName>
                                        </p:attrNameLst>
                                      </p:cBhvr>
                                      <p:by>
                                        <p:hsl h="7200000" s="0" l="0"/>
                                      </p:by>
                                    </p:animClr>
                                    <p:animClr clrSpc="hsl" dir="cw">
                                      <p:cBhvr>
                                        <p:cTn id="10" dur="1000" fill="hold"/>
                                        <p:tgtEl>
                                          <p:spTgt spid="3"/>
                                        </p:tgtEl>
                                        <p:attrNameLst>
                                          <p:attrName>stroke.color</p:attrName>
                                        </p:attrNameLst>
                                      </p:cBhvr>
                                      <p:by>
                                        <p:hsl h="7200000" s="0" l="0"/>
                                      </p:by>
                                    </p:animClr>
                                    <p:set>
                                      <p:cBhvr>
                                        <p:cTn id="11" dur="1000" fill="hold"/>
                                        <p:tgtEl>
                                          <p:spTgt spid="3"/>
                                        </p:tgtEl>
                                        <p:attrNameLst>
                                          <p:attrName>fill.type</p:attrName>
                                        </p:attrNameLst>
                                      </p:cBhvr>
                                      <p:to>
                                        <p:strVal val="solid"/>
                                      </p:to>
                                    </p:set>
                                  </p:childTnLst>
                                </p:cTn>
                              </p:par>
                              <p:par>
                                <p:cTn id="12" presetID="3" presetClass="emph" presetSubtype="2" repeatCount="indefinite" fill="hold" grpId="0" nodeType="withEffect">
                                  <p:stCondLst>
                                    <p:cond delay="0"/>
                                  </p:stCondLst>
                                  <p:endCondLst>
                                    <p:cond evt="onNext" delay="0">
                                      <p:tgtEl>
                                        <p:sldTgt/>
                                      </p:tgtEl>
                                    </p:cond>
                                  </p:endCondLst>
                                  <p:childTnLst>
                                    <p:animClr clrSpc="rgb" dir="cw">
                                      <p:cBhvr override="childStyle">
                                        <p:cTn id="13"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255915" y="721266"/>
            <a:ext cx="5600113" cy="5909310"/>
            <a:chOff x="255915" y="297934"/>
            <a:chExt cx="5600113" cy="5909310"/>
          </a:xfrm>
        </p:grpSpPr>
        <p:sp>
          <p:nvSpPr>
            <p:cNvPr id="6" name="Rectangle 3"/>
            <p:cNvSpPr>
              <a:spLocks noChangeArrowheads="1"/>
            </p:cNvSpPr>
            <p:nvPr/>
          </p:nvSpPr>
          <p:spPr bwMode="auto">
            <a:xfrm>
              <a:off x="255915" y="297934"/>
              <a:ext cx="5600113"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Đỉnh núi Ngọc Linh (Kon Tum) có độ cao khoảng bằng 0,78 lần đỉnh núi Phan Xi Păng. Đỉnh núi Bà Đen ( Tây Ninh) cao khoảng    lần đỉnh núi Ngọc Linh.</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Đỉnh núi Bà Đen cao bằng bao nhiêu phần đỉnh núi Phan Xi Păng?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Đỉnh núi Bà Đen ca khoảng 980 m. Tính độ cao của đỉnh núi Ngọc Linh và độ cao của đỉnh núi Phan Xi Păng? ( Làm tròn đến hàng đơn vị</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aphicFrame>
          <p:nvGraphicFramePr>
            <p:cNvPr id="5" name="Đối tượng 4"/>
            <p:cNvGraphicFramePr>
              <a:graphicFrameLocks noChangeAspect="1"/>
            </p:cNvGraphicFramePr>
            <p:nvPr>
              <p:extLst>
                <p:ext uri="{D42A27DB-BD31-4B8C-83A1-F6EECF244321}">
                  <p14:modId xmlns:p14="http://schemas.microsoft.com/office/powerpoint/2010/main" val="1730975335"/>
                </p:ext>
              </p:extLst>
            </p:nvPr>
          </p:nvGraphicFramePr>
          <p:xfrm>
            <a:off x="3242238" y="2016455"/>
            <a:ext cx="625255" cy="1236134"/>
          </p:xfrm>
          <a:graphic>
            <a:graphicData uri="http://schemas.openxmlformats.org/presentationml/2006/ole">
              <mc:AlternateContent xmlns:mc="http://schemas.openxmlformats.org/markup-compatibility/2006">
                <mc:Choice xmlns:v="urn:schemas-microsoft-com:vml" Requires="v">
                  <p:oleObj name="Equation" r:id="rId2" imgW="139700" imgH="419100" progId="Equation.DSMT4">
                    <p:embed/>
                  </p:oleObj>
                </mc:Choice>
                <mc:Fallback>
                  <p:oleObj name="Equation" r:id="rId2" imgW="139700" imgH="4191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238" y="2016455"/>
                          <a:ext cx="625255" cy="1236134"/>
                        </a:xfrm>
                        <a:prstGeom prst="rect">
                          <a:avLst/>
                        </a:prstGeom>
                        <a:noFill/>
                      </p:spPr>
                    </p:pic>
                  </p:oleObj>
                </mc:Fallback>
              </mc:AlternateContent>
            </a:graphicData>
          </a:graphic>
        </p:graphicFrame>
      </p:grpSp>
      <p:sp>
        <p:nvSpPr>
          <p:cNvPr id="10" name="Hình chữ nhật 9"/>
          <p:cNvSpPr/>
          <p:nvPr/>
        </p:nvSpPr>
        <p:spPr>
          <a:xfrm>
            <a:off x="6182115" y="941558"/>
            <a:ext cx="4527201" cy="523220"/>
          </a:xfrm>
          <a:prstGeom prst="rect">
            <a:avLst/>
          </a:prstGeom>
        </p:spPr>
        <p:txBody>
          <a:bodyPr wrap="none">
            <a:spAutoFit/>
          </a:bodyPr>
          <a:lstStyle/>
          <a:p>
            <a:r>
              <a:rPr lang="en-US" sz="2800" dirty="0">
                <a:solidFill>
                  <a:srgbClr val="C00000"/>
                </a:solidFill>
                <a:latin typeface="Times New Roman" panose="02020603050405020304" pitchFamily="18" charset="0"/>
                <a:ea typeface="Times New Roman" panose="02020603050405020304" pitchFamily="18" charset="0"/>
              </a:rPr>
              <a:t>a/ Đỉnh núi Bà Đen  cao bằng </a:t>
            </a:r>
            <a:endParaRPr lang="en-US" sz="2800" dirty="0">
              <a:solidFill>
                <a:srgbClr val="C00000"/>
              </a:solidFill>
            </a:endParaRPr>
          </a:p>
        </p:txBody>
      </p:sp>
      <p:graphicFrame>
        <p:nvGraphicFramePr>
          <p:cNvPr id="12" name="Đối tượng 11"/>
          <p:cNvGraphicFramePr>
            <a:graphicFrameLocks noChangeAspect="1"/>
          </p:cNvGraphicFramePr>
          <p:nvPr>
            <p:extLst>
              <p:ext uri="{D42A27DB-BD31-4B8C-83A1-F6EECF244321}">
                <p14:modId xmlns:p14="http://schemas.microsoft.com/office/powerpoint/2010/main" val="3278666945"/>
              </p:ext>
            </p:extLst>
          </p:nvPr>
        </p:nvGraphicFramePr>
        <p:xfrm>
          <a:off x="6467451" y="1615708"/>
          <a:ext cx="2146300" cy="889000"/>
        </p:xfrm>
        <a:graphic>
          <a:graphicData uri="http://schemas.openxmlformats.org/presentationml/2006/ole">
            <mc:AlternateContent xmlns:mc="http://schemas.openxmlformats.org/markup-compatibility/2006">
              <mc:Choice xmlns:v="urn:schemas-microsoft-com:vml" Requires="v">
                <p:oleObj name="Equation" r:id="rId4" imgW="2145960" imgH="888840" progId="Equation.DSMT4">
                  <p:embed/>
                </p:oleObj>
              </mc:Choice>
              <mc:Fallback>
                <p:oleObj name="Equation" r:id="rId4" imgW="2145960" imgH="888840" progId="Equation.DSMT4">
                  <p:embed/>
                  <p:pic>
                    <p:nvPicPr>
                      <p:cNvPr id="0" name=""/>
                      <p:cNvPicPr/>
                      <p:nvPr/>
                    </p:nvPicPr>
                    <p:blipFill>
                      <a:blip r:embed="rId5"/>
                      <a:stretch>
                        <a:fillRect/>
                      </a:stretch>
                    </p:blipFill>
                    <p:spPr>
                      <a:xfrm>
                        <a:off x="6467451" y="1615708"/>
                        <a:ext cx="2146300" cy="889000"/>
                      </a:xfrm>
                      <a:prstGeom prst="rect">
                        <a:avLst/>
                      </a:prstGeom>
                    </p:spPr>
                  </p:pic>
                </p:oleObj>
              </mc:Fallback>
            </mc:AlternateContent>
          </a:graphicData>
        </a:graphic>
      </p:graphicFrame>
      <p:sp>
        <p:nvSpPr>
          <p:cNvPr id="14" name="Hình chữ nhật 13"/>
          <p:cNvSpPr/>
          <p:nvPr/>
        </p:nvSpPr>
        <p:spPr>
          <a:xfrm>
            <a:off x="8604187" y="1810621"/>
            <a:ext cx="3525324" cy="523220"/>
          </a:xfrm>
          <a:prstGeom prst="rect">
            <a:avLst/>
          </a:prstGeom>
        </p:spPr>
        <p:txBody>
          <a:bodyPr wrap="none">
            <a:spAutoFit/>
          </a:bodyPr>
          <a:lstStyle/>
          <a:p>
            <a:r>
              <a:rPr lang="en-US" sz="2800" dirty="0">
                <a:solidFill>
                  <a:srgbClr val="A40000"/>
                </a:solidFill>
                <a:latin typeface="Times New Roman" panose="02020603050405020304" pitchFamily="18" charset="0"/>
                <a:ea typeface="Times New Roman" panose="02020603050405020304" pitchFamily="18" charset="0"/>
              </a:rPr>
              <a:t>đỉnh núi Phan Xi Păng.</a:t>
            </a:r>
            <a:endParaRPr lang="en-US" sz="2800" dirty="0">
              <a:solidFill>
                <a:srgbClr val="A40000"/>
              </a:solidFill>
            </a:endParaRPr>
          </a:p>
        </p:txBody>
      </p:sp>
      <p:sp>
        <p:nvSpPr>
          <p:cNvPr id="16" name="Hình chữ nhật 15"/>
          <p:cNvSpPr/>
          <p:nvPr/>
        </p:nvSpPr>
        <p:spPr>
          <a:xfrm>
            <a:off x="6182115" y="2585676"/>
            <a:ext cx="4452017" cy="523220"/>
          </a:xfrm>
          <a:prstGeom prst="rect">
            <a:avLst/>
          </a:prstGeom>
        </p:spPr>
        <p:txBody>
          <a:bodyPr wrap="square">
            <a:spAutoFit/>
          </a:bodyPr>
          <a:lstStyle/>
          <a:p>
            <a:pPr>
              <a:spcAft>
                <a:spcPts val="0"/>
              </a:spcAft>
            </a:pPr>
            <a:r>
              <a:rPr lang="en-US" sz="2800" dirty="0">
                <a:solidFill>
                  <a:srgbClr val="0000FF"/>
                </a:solidFill>
                <a:latin typeface="Times New Roman" panose="02020603050405020304" pitchFamily="18" charset="0"/>
                <a:ea typeface="Times New Roman" panose="02020603050405020304" pitchFamily="18" charset="0"/>
              </a:rPr>
              <a:t>b/ Đỉnh núi  Ngọc Linh: </a:t>
            </a:r>
            <a:endParaRPr lang="en-US" sz="2800" dirty="0">
              <a:solidFill>
                <a:srgbClr val="0000FF"/>
              </a:solidFill>
            </a:endParaRPr>
          </a:p>
        </p:txBody>
      </p:sp>
      <p:graphicFrame>
        <p:nvGraphicFramePr>
          <p:cNvPr id="17" name="Đối tượng 16"/>
          <p:cNvGraphicFramePr>
            <a:graphicFrameLocks noChangeAspect="1"/>
          </p:cNvGraphicFramePr>
          <p:nvPr>
            <p:extLst>
              <p:ext uri="{D42A27DB-BD31-4B8C-83A1-F6EECF244321}">
                <p14:modId xmlns:p14="http://schemas.microsoft.com/office/powerpoint/2010/main" val="3888601900"/>
              </p:ext>
            </p:extLst>
          </p:nvPr>
        </p:nvGraphicFramePr>
        <p:xfrm>
          <a:off x="6930622" y="3121786"/>
          <a:ext cx="2603500" cy="838200"/>
        </p:xfrm>
        <a:graphic>
          <a:graphicData uri="http://schemas.openxmlformats.org/presentationml/2006/ole">
            <mc:AlternateContent xmlns:mc="http://schemas.openxmlformats.org/markup-compatibility/2006">
              <mc:Choice xmlns:v="urn:schemas-microsoft-com:vml" Requires="v">
                <p:oleObj name="Equation" r:id="rId6" imgW="2603160" imgH="838080" progId="Equation.DSMT4">
                  <p:embed/>
                </p:oleObj>
              </mc:Choice>
              <mc:Fallback>
                <p:oleObj name="Equation" r:id="rId6" imgW="2603160" imgH="838080" progId="Equation.DSMT4">
                  <p:embed/>
                  <p:pic>
                    <p:nvPicPr>
                      <p:cNvPr id="0" name=""/>
                      <p:cNvPicPr/>
                      <p:nvPr/>
                    </p:nvPicPr>
                    <p:blipFill>
                      <a:blip r:embed="rId7"/>
                      <a:stretch>
                        <a:fillRect/>
                      </a:stretch>
                    </p:blipFill>
                    <p:spPr>
                      <a:xfrm>
                        <a:off x="6930622" y="3121786"/>
                        <a:ext cx="2603500" cy="838200"/>
                      </a:xfrm>
                      <a:prstGeom prst="rect">
                        <a:avLst/>
                      </a:prstGeom>
                    </p:spPr>
                  </p:pic>
                </p:oleObj>
              </mc:Fallback>
            </mc:AlternateContent>
          </a:graphicData>
        </a:graphic>
      </p:graphicFrame>
      <p:sp>
        <p:nvSpPr>
          <p:cNvPr id="19" name="Hình chữ nhật 18"/>
          <p:cNvSpPr/>
          <p:nvPr/>
        </p:nvSpPr>
        <p:spPr>
          <a:xfrm>
            <a:off x="6353126" y="4234802"/>
            <a:ext cx="3653564" cy="523220"/>
          </a:xfrm>
          <a:prstGeom prst="rect">
            <a:avLst/>
          </a:prstGeom>
        </p:spPr>
        <p:txBody>
          <a:bodyPr wrap="none">
            <a:spAutoFit/>
          </a:bodyPr>
          <a:lstStyle/>
          <a:p>
            <a:r>
              <a:rPr lang="en-US" sz="2800" dirty="0">
                <a:solidFill>
                  <a:srgbClr val="FF6600"/>
                </a:solidFill>
                <a:latin typeface="Times New Roman" panose="02020603050405020304" pitchFamily="18" charset="0"/>
                <a:ea typeface="Times New Roman" panose="02020603050405020304" pitchFamily="18" charset="0"/>
              </a:rPr>
              <a:t>Đỉnh Phan Xi Păng cao:</a:t>
            </a:r>
            <a:endParaRPr lang="en-US" sz="2800" dirty="0">
              <a:solidFill>
                <a:srgbClr val="FF6600"/>
              </a:solidFill>
            </a:endParaRPr>
          </a:p>
        </p:txBody>
      </p:sp>
      <p:graphicFrame>
        <p:nvGraphicFramePr>
          <p:cNvPr id="20" name="Đối tượng 19"/>
          <p:cNvGraphicFramePr>
            <a:graphicFrameLocks noChangeAspect="1"/>
          </p:cNvGraphicFramePr>
          <p:nvPr>
            <p:extLst>
              <p:ext uri="{D42A27DB-BD31-4B8C-83A1-F6EECF244321}">
                <p14:modId xmlns:p14="http://schemas.microsoft.com/office/powerpoint/2010/main" val="680252966"/>
              </p:ext>
            </p:extLst>
          </p:nvPr>
        </p:nvGraphicFramePr>
        <p:xfrm>
          <a:off x="6898403" y="5045296"/>
          <a:ext cx="2844800" cy="838200"/>
        </p:xfrm>
        <a:graphic>
          <a:graphicData uri="http://schemas.openxmlformats.org/presentationml/2006/ole">
            <mc:AlternateContent xmlns:mc="http://schemas.openxmlformats.org/markup-compatibility/2006">
              <mc:Choice xmlns:v="urn:schemas-microsoft-com:vml" Requires="v">
                <p:oleObj name="Equation" r:id="rId8" imgW="2844720" imgH="838080" progId="Equation.DSMT4">
                  <p:embed/>
                </p:oleObj>
              </mc:Choice>
              <mc:Fallback>
                <p:oleObj name="Equation" r:id="rId8" imgW="2844720" imgH="838080" progId="Equation.DSMT4">
                  <p:embed/>
                  <p:pic>
                    <p:nvPicPr>
                      <p:cNvPr id="0" name=""/>
                      <p:cNvPicPr/>
                      <p:nvPr/>
                    </p:nvPicPr>
                    <p:blipFill>
                      <a:blip r:embed="rId9"/>
                      <a:stretch>
                        <a:fillRect/>
                      </a:stretch>
                    </p:blipFill>
                    <p:spPr>
                      <a:xfrm>
                        <a:off x="6898403" y="5045296"/>
                        <a:ext cx="2844800" cy="838200"/>
                      </a:xfrm>
                      <a:prstGeom prst="rect">
                        <a:avLst/>
                      </a:prstGeom>
                    </p:spPr>
                  </p:pic>
                </p:oleObj>
              </mc:Fallback>
            </mc:AlternateContent>
          </a:graphicData>
        </a:graphic>
      </p:graphicFrame>
      <p:cxnSp>
        <p:nvCxnSpPr>
          <p:cNvPr id="21" name="Đường nối Thẳng 20"/>
          <p:cNvCxnSpPr/>
          <p:nvPr/>
        </p:nvCxnSpPr>
        <p:spPr>
          <a:xfrm>
            <a:off x="5923898" y="1080212"/>
            <a:ext cx="44537" cy="5057503"/>
          </a:xfrm>
          <a:prstGeom prst="line">
            <a:avLst/>
          </a:prstGeom>
        </p:spPr>
        <p:style>
          <a:lnRef idx="3">
            <a:schemeClr val="accent1"/>
          </a:lnRef>
          <a:fillRef idx="0">
            <a:schemeClr val="accent1"/>
          </a:fillRef>
          <a:effectRef idx="2">
            <a:schemeClr val="accent1"/>
          </a:effectRef>
          <a:fontRef idx="minor">
            <a:schemeClr val="tx1"/>
          </a:fontRef>
        </p:style>
      </p:cxnSp>
      <p:sp>
        <p:nvSpPr>
          <p:cNvPr id="15" name="Hình Ngũ Giác 14"/>
          <p:cNvSpPr/>
          <p:nvPr/>
        </p:nvSpPr>
        <p:spPr>
          <a:xfrm>
            <a:off x="683915" y="376016"/>
            <a:ext cx="1649087" cy="449268"/>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ea typeface="+mj-ea"/>
                <a:cs typeface="Times New Roman" panose="02020603050405020304" pitchFamily="18" charset="0"/>
              </a:rPr>
              <a:t>Bài 8:</a:t>
            </a:r>
            <a:endParaRPr lang="en-US" b="1" dirty="0">
              <a:solidFill>
                <a:schemeClr val="tx1"/>
              </a:solidFill>
            </a:endParaRPr>
          </a:p>
        </p:txBody>
      </p:sp>
    </p:spTree>
    <p:extLst>
      <p:ext uri="{BB962C8B-B14F-4D97-AF65-F5344CB8AC3E}">
        <p14:creationId xmlns:p14="http://schemas.microsoft.com/office/powerpoint/2010/main" val="7214941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1"/>
          <p:cNvSpPr/>
          <p:nvPr/>
        </p:nvSpPr>
        <p:spPr>
          <a:xfrm>
            <a:off x="1083733" y="422702"/>
            <a:ext cx="10109199" cy="3693319"/>
          </a:xfrm>
          <a:prstGeom prst="rect">
            <a:avLst/>
          </a:prstGeom>
        </p:spPr>
        <p:txBody>
          <a:bodyPr wrap="square">
            <a:spAutoFit/>
          </a:bodyPr>
          <a:lstStyle/>
          <a:p>
            <a:pPr algn="ctr">
              <a:lnSpc>
                <a:spcPct val="150000"/>
              </a:lnSpc>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GIAO VIỆC VỀ NHÀ</a:t>
            </a:r>
          </a:p>
          <a:p>
            <a:pPr algn="just">
              <a:lnSpc>
                <a:spcPct val="150000"/>
              </a:lnSpc>
              <a:spcAft>
                <a:spcPts val="0"/>
              </a:spcAft>
            </a:pPr>
            <a:endParaRPr lang="vi-VN" sz="2800" dirty="0">
              <a:solidFill>
                <a:srgbClr val="FF0000"/>
              </a:solidFill>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vi-VN" sz="3200" dirty="0">
                <a:solidFill>
                  <a:srgbClr val="0000FF"/>
                </a:solidFill>
                <a:effectLst/>
                <a:latin typeface="Times New Roman" panose="02020603050405020304" pitchFamily="18" charset="0"/>
                <a:ea typeface="Times New Roman" panose="02020603050405020304" pitchFamily="18" charset="0"/>
              </a:rPr>
              <a:t>Ôn lại các kiến thức đã học.</a:t>
            </a:r>
            <a:endParaRPr lang="en-US" sz="3200" dirty="0">
              <a:solidFill>
                <a:srgbClr val="0000FF"/>
              </a:solidFill>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vi-VN" sz="3200" dirty="0">
                <a:solidFill>
                  <a:srgbClr val="0000FF"/>
                </a:solidFill>
                <a:effectLst/>
                <a:latin typeface="Times New Roman" panose="02020603050405020304" pitchFamily="18" charset="0"/>
                <a:ea typeface="Times New Roman" panose="02020603050405020304" pitchFamily="18" charset="0"/>
              </a:rPr>
              <a:t>Vận dụng các kiến thức đã học vào thực tiễn.</a:t>
            </a:r>
            <a:endParaRPr lang="en-US" sz="3200" dirty="0">
              <a:solidFill>
                <a:srgbClr val="0000FF"/>
              </a:solidFill>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vi-VN" sz="3200" dirty="0">
                <a:solidFill>
                  <a:srgbClr val="0000FF"/>
                </a:solidFill>
                <a:effectLst/>
                <a:latin typeface="Times New Roman" panose="02020603050405020304" pitchFamily="18" charset="0"/>
                <a:ea typeface="Times New Roman" panose="02020603050405020304" pitchFamily="18" charset="0"/>
              </a:rPr>
              <a:t>Chuẩn bị tiết sau kiểm tra giữa học kì </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89977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Đối tượng 1"/>
          <p:cNvGraphicFramePr>
            <a:graphicFrameLocks noChangeAspect="1"/>
          </p:cNvGraphicFramePr>
          <p:nvPr>
            <p:extLst>
              <p:ext uri="{D42A27DB-BD31-4B8C-83A1-F6EECF244321}">
                <p14:modId xmlns:p14="http://schemas.microsoft.com/office/powerpoint/2010/main" val="1574458030"/>
              </p:ext>
            </p:extLst>
          </p:nvPr>
        </p:nvGraphicFramePr>
        <p:xfrm>
          <a:off x="2685613" y="2239442"/>
          <a:ext cx="1752600" cy="1143000"/>
        </p:xfrm>
        <a:graphic>
          <a:graphicData uri="http://schemas.openxmlformats.org/presentationml/2006/ole">
            <mc:AlternateContent xmlns:mc="http://schemas.openxmlformats.org/markup-compatibility/2006">
              <mc:Choice xmlns:v="urn:schemas-microsoft-com:vml" Requires="v">
                <p:oleObj name="Equation" r:id="rId3" imgW="1752480" imgH="1143000" progId="Equation.DSMT4">
                  <p:embed/>
                </p:oleObj>
              </mc:Choice>
              <mc:Fallback>
                <p:oleObj name="Equation" r:id="rId3" imgW="1752480" imgH="1143000" progId="Equation.DSMT4">
                  <p:embed/>
                  <p:pic>
                    <p:nvPicPr>
                      <p:cNvPr id="0" name="Object 4"/>
                      <p:cNvPicPr>
                        <a:picLocks noChangeAspect="1" noChangeArrowheads="1"/>
                      </p:cNvPicPr>
                      <p:nvPr/>
                    </p:nvPicPr>
                    <p:blipFill>
                      <a:blip r:embed="rId4"/>
                      <a:srcRect/>
                      <a:stretch>
                        <a:fillRect/>
                      </a:stretch>
                    </p:blipFill>
                    <p:spPr bwMode="auto">
                      <a:xfrm>
                        <a:off x="2685613" y="2239442"/>
                        <a:ext cx="17526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Đối tượng 2"/>
          <p:cNvGraphicFramePr>
            <a:graphicFrameLocks noChangeAspect="1"/>
          </p:cNvGraphicFramePr>
          <p:nvPr>
            <p:extLst>
              <p:ext uri="{D42A27DB-BD31-4B8C-83A1-F6EECF244321}">
                <p14:modId xmlns:p14="http://schemas.microsoft.com/office/powerpoint/2010/main" val="522514478"/>
              </p:ext>
            </p:extLst>
          </p:nvPr>
        </p:nvGraphicFramePr>
        <p:xfrm>
          <a:off x="2685613" y="4263281"/>
          <a:ext cx="2100263" cy="1143000"/>
        </p:xfrm>
        <a:graphic>
          <a:graphicData uri="http://schemas.openxmlformats.org/presentationml/2006/ole">
            <mc:AlternateContent xmlns:mc="http://schemas.openxmlformats.org/markup-compatibility/2006">
              <mc:Choice xmlns:v="urn:schemas-microsoft-com:vml" Requires="v">
                <p:oleObj name="Equation" r:id="rId5" imgW="2095200" imgH="1143000" progId="Equation.DSMT4">
                  <p:embed/>
                </p:oleObj>
              </mc:Choice>
              <mc:Fallback>
                <p:oleObj name="Equation" r:id="rId5" imgW="2095200" imgH="1143000" progId="Equation.DSMT4">
                  <p:embed/>
                  <p:pic>
                    <p:nvPicPr>
                      <p:cNvPr id="0" name="Object 3"/>
                      <p:cNvPicPr>
                        <a:picLocks noChangeAspect="1" noChangeArrowheads="1"/>
                      </p:cNvPicPr>
                      <p:nvPr/>
                    </p:nvPicPr>
                    <p:blipFill>
                      <a:blip r:embed="rId6"/>
                      <a:srcRect/>
                      <a:stretch>
                        <a:fillRect/>
                      </a:stretch>
                    </p:blipFill>
                    <p:spPr bwMode="auto">
                      <a:xfrm>
                        <a:off x="2685613" y="4263281"/>
                        <a:ext cx="210026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Đối tượng 3"/>
          <p:cNvGraphicFramePr>
            <a:graphicFrameLocks noChangeAspect="1"/>
          </p:cNvGraphicFramePr>
          <p:nvPr>
            <p:extLst>
              <p:ext uri="{D42A27DB-BD31-4B8C-83A1-F6EECF244321}">
                <p14:modId xmlns:p14="http://schemas.microsoft.com/office/powerpoint/2010/main" val="1286528871"/>
              </p:ext>
            </p:extLst>
          </p:nvPr>
        </p:nvGraphicFramePr>
        <p:xfrm>
          <a:off x="5438005" y="2139943"/>
          <a:ext cx="3279775" cy="1190625"/>
        </p:xfrm>
        <a:graphic>
          <a:graphicData uri="http://schemas.openxmlformats.org/presentationml/2006/ole">
            <mc:AlternateContent xmlns:mc="http://schemas.openxmlformats.org/markup-compatibility/2006">
              <mc:Choice xmlns:v="urn:schemas-microsoft-com:vml" Requires="v">
                <p:oleObj name="Equation" r:id="rId7" imgW="3276360" imgH="1193760" progId="Equation.DSMT4">
                  <p:embed/>
                </p:oleObj>
              </mc:Choice>
              <mc:Fallback>
                <p:oleObj name="Equation" r:id="rId7" imgW="3276360" imgH="1193760" progId="Equation.DSMT4">
                  <p:embed/>
                  <p:pic>
                    <p:nvPicPr>
                      <p:cNvPr id="0" name="Object 2"/>
                      <p:cNvPicPr>
                        <a:picLocks noChangeAspect="1" noChangeArrowheads="1"/>
                      </p:cNvPicPr>
                      <p:nvPr/>
                    </p:nvPicPr>
                    <p:blipFill>
                      <a:blip r:embed="rId8"/>
                      <a:srcRect/>
                      <a:stretch>
                        <a:fillRect/>
                      </a:stretch>
                    </p:blipFill>
                    <p:spPr bwMode="auto">
                      <a:xfrm>
                        <a:off x="5438005" y="2139943"/>
                        <a:ext cx="3279775"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Đối tượng 4"/>
          <p:cNvGraphicFramePr>
            <a:graphicFrameLocks noChangeAspect="1"/>
          </p:cNvGraphicFramePr>
          <p:nvPr>
            <p:extLst>
              <p:ext uri="{D42A27DB-BD31-4B8C-83A1-F6EECF244321}">
                <p14:modId xmlns:p14="http://schemas.microsoft.com/office/powerpoint/2010/main" val="1300041134"/>
              </p:ext>
            </p:extLst>
          </p:nvPr>
        </p:nvGraphicFramePr>
        <p:xfrm>
          <a:off x="5438005" y="4315668"/>
          <a:ext cx="2413000" cy="1038225"/>
        </p:xfrm>
        <a:graphic>
          <a:graphicData uri="http://schemas.openxmlformats.org/presentationml/2006/ole">
            <mc:AlternateContent xmlns:mc="http://schemas.openxmlformats.org/markup-compatibility/2006">
              <mc:Choice xmlns:v="urn:schemas-microsoft-com:vml" Requires="v">
                <p:oleObj name="Equation" r:id="rId9" imgW="2412720" imgH="1041120" progId="Equation.DSMT4">
                  <p:embed/>
                </p:oleObj>
              </mc:Choice>
              <mc:Fallback>
                <p:oleObj name="Equation" r:id="rId9" imgW="2412720" imgH="1041120" progId="Equation.DSMT4">
                  <p:embed/>
                  <p:pic>
                    <p:nvPicPr>
                      <p:cNvPr id="0" name="Object 1"/>
                      <p:cNvPicPr>
                        <a:picLocks noChangeAspect="1" noChangeArrowheads="1"/>
                      </p:cNvPicPr>
                      <p:nvPr/>
                    </p:nvPicPr>
                    <p:blipFill>
                      <a:blip r:embed="rId10"/>
                      <a:srcRect/>
                      <a:stretch>
                        <a:fillRect/>
                      </a:stretch>
                    </p:blipFill>
                    <p:spPr bwMode="auto">
                      <a:xfrm>
                        <a:off x="5438005" y="4315668"/>
                        <a:ext cx="241300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Hình chữ nhật 11"/>
          <p:cNvSpPr/>
          <p:nvPr/>
        </p:nvSpPr>
        <p:spPr>
          <a:xfrm>
            <a:off x="1296988" y="911694"/>
            <a:ext cx="7857067" cy="1116972"/>
          </a:xfrm>
          <a:prstGeom prst="rect">
            <a:avLst/>
          </a:prstGeom>
        </p:spPr>
        <p:txBody>
          <a:bodyPr wrap="square">
            <a:spAutoFit/>
          </a:bodyPr>
          <a:lstStyle/>
          <a:p>
            <a:pPr algn="ctr">
              <a:lnSpc>
                <a:spcPct val="107000"/>
              </a:lnSpc>
              <a:spcAft>
                <a:spcPts val="8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 TỰ LUẬN</a:t>
            </a:r>
            <a:endParaRPr lang="en-US" sz="28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1:Thực hiện phép tính</a:t>
            </a:r>
            <a:endParaRPr lang="en-US" sz="28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46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Hình chữ nhật 11"/>
          <p:cNvSpPr/>
          <p:nvPr/>
        </p:nvSpPr>
        <p:spPr>
          <a:xfrm>
            <a:off x="575734" y="396186"/>
            <a:ext cx="9001404" cy="2267287"/>
          </a:xfrm>
          <a:prstGeom prst="rect">
            <a:avLst/>
          </a:prstGeom>
        </p:spPr>
        <p:txBody>
          <a:bodyPr wrap="square">
            <a:spAutoFit/>
          </a:bodyPr>
          <a:lstStyle/>
          <a:p>
            <a:pPr>
              <a:spcAft>
                <a:spcPts val="800"/>
              </a:spcAft>
            </a:pP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2: </a:t>
            </a:r>
            <a:r>
              <a:rPr lang="nl-NL" sz="3200" dirty="0">
                <a:latin typeface="Times New Roman" panose="02020603050405020304" pitchFamily="18" charset="0"/>
                <a:ea typeface="Calibri" panose="020F0502020204030204" pitchFamily="34" charset="0"/>
                <a:cs typeface="Times New Roman" panose="02020603050405020304" pitchFamily="18" charset="0"/>
              </a:rPr>
              <a:t>Một khối gỗ có kích thước như hình 8 (đơn vị dm)</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a)</a:t>
            </a:r>
            <a:r>
              <a:rPr lang="nl-NL" sz="3200" dirty="0">
                <a:latin typeface="Times New Roman" panose="02020603050405020304" pitchFamily="18" charset="0"/>
                <a:ea typeface="Calibri" panose="020F0502020204030204" pitchFamily="34" charset="0"/>
                <a:cs typeface="Times New Roman" panose="02020603050405020304" pitchFamily="18" charset="0"/>
              </a:rPr>
              <a:t>Tính diện tích của khối gỗ.</a:t>
            </a:r>
            <a:endParaRPr lang="en-US" sz="3200" dirty="0">
              <a:effectLst/>
              <a:latin typeface="Palatino Linotype" panose="02040502050505030304" pitchFamily="18" charset="0"/>
              <a:ea typeface="Calibri" panose="020F0502020204030204" pitchFamily="34" charset="0"/>
              <a:cs typeface="Times New Roman" panose="02020603050405020304" pitchFamily="18" charset="0"/>
            </a:endParaRPr>
          </a:p>
          <a:p>
            <a:r>
              <a:rPr lang="nl-NL" sz="3200" dirty="0">
                <a:latin typeface="Times New Roman" panose="02020603050405020304" pitchFamily="18" charset="0"/>
                <a:ea typeface="Calibri" panose="020F0502020204030204" pitchFamily="34" charset="0"/>
              </a:rPr>
              <a:t>b) Tính diện tích toàn phần của khối gỗ đó</a:t>
            </a:r>
            <a:endParaRPr lang="en-US" sz="3200" dirty="0"/>
          </a:p>
        </p:txBody>
      </p:sp>
      <p:pic>
        <p:nvPicPr>
          <p:cNvPr id="13" name="Hình ảnh 12"/>
          <p:cNvPicPr/>
          <p:nvPr/>
        </p:nvPicPr>
        <p:blipFill>
          <a:blip r:embed="rId3">
            <a:extLst>
              <a:ext uri="{28A0092B-C50C-407E-A947-70E740481C1C}">
                <a14:useLocalDpi xmlns:a14="http://schemas.microsoft.com/office/drawing/2010/main" val="0"/>
              </a:ext>
            </a:extLst>
          </a:blip>
          <a:srcRect/>
          <a:stretch>
            <a:fillRect/>
          </a:stretch>
        </p:blipFill>
        <p:spPr bwMode="auto">
          <a:xfrm>
            <a:off x="3829159" y="2913727"/>
            <a:ext cx="3774799" cy="3275318"/>
          </a:xfrm>
          <a:prstGeom prst="rect">
            <a:avLst/>
          </a:prstGeom>
          <a:noFill/>
          <a:ln>
            <a:noFill/>
          </a:ln>
        </p:spPr>
      </p:pic>
    </p:spTree>
    <p:extLst>
      <p:ext uri="{BB962C8B-B14F-4D97-AF65-F5344CB8AC3E}">
        <p14:creationId xmlns:p14="http://schemas.microsoft.com/office/powerpoint/2010/main" val="121195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a:grpSpLocks/>
          </p:cNvGrpSpPr>
          <p:nvPr/>
        </p:nvGrpSpPr>
        <p:grpSpPr bwMode="auto">
          <a:xfrm>
            <a:off x="5522570" y="1293252"/>
            <a:ext cx="4515193" cy="4508500"/>
            <a:chOff x="5425622" y="292790"/>
            <a:chExt cx="5834378" cy="5828280"/>
          </a:xfrm>
        </p:grpSpPr>
        <p:pic>
          <p:nvPicPr>
            <p:cNvPr id="3178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5622" y="292790"/>
              <a:ext cx="5834378" cy="582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5" name="TextBox 8"/>
            <p:cNvSpPr txBox="1">
              <a:spLocks noChangeArrowheads="1"/>
            </p:cNvSpPr>
            <p:nvPr/>
          </p:nvSpPr>
          <p:spPr bwMode="auto">
            <a:xfrm rot="14949661">
              <a:off x="6674685" y="1267153"/>
              <a:ext cx="2025648" cy="68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US"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Điểm 10</a:t>
              </a:r>
              <a:endParaRPr lang="vi-VN"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86" name="TextBox 9"/>
            <p:cNvSpPr txBox="1">
              <a:spLocks noChangeArrowheads="1"/>
            </p:cNvSpPr>
            <p:nvPr/>
          </p:nvSpPr>
          <p:spPr bwMode="auto">
            <a:xfrm rot="12232592">
              <a:off x="5521542" y="1906499"/>
              <a:ext cx="2025647" cy="123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GB"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rPr>
                <a:t>Phần thưởng</a:t>
              </a:r>
              <a:endParaRPr lang="vi-VN"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87" name="TextBox 10"/>
            <p:cNvSpPr txBox="1">
              <a:spLocks noChangeArrowheads="1"/>
            </p:cNvSpPr>
            <p:nvPr/>
          </p:nvSpPr>
          <p:spPr bwMode="auto">
            <a:xfrm rot="17590276">
              <a:off x="8020995" y="1063954"/>
              <a:ext cx="2025648" cy="108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US" altLang="vi-VN"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Tràng pháo tay</a:t>
              </a:r>
              <a:endParaRPr lang="vi-VN" altLang="vi-VN"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88" name="TextBox 11"/>
            <p:cNvSpPr txBox="1">
              <a:spLocks noChangeArrowheads="1"/>
            </p:cNvSpPr>
            <p:nvPr/>
          </p:nvSpPr>
          <p:spPr bwMode="auto">
            <a:xfrm rot="-1444915">
              <a:off x="8917980" y="2189614"/>
              <a:ext cx="2025647" cy="67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vi-VN" altLang="vi-VN"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Mất lượt</a:t>
              </a:r>
            </a:p>
          </p:txBody>
        </p:sp>
        <p:sp>
          <p:nvSpPr>
            <p:cNvPr id="31789" name="TextBox 16"/>
            <p:cNvSpPr txBox="1">
              <a:spLocks noChangeArrowheads="1"/>
            </p:cNvSpPr>
            <p:nvPr/>
          </p:nvSpPr>
          <p:spPr bwMode="auto">
            <a:xfrm rot="9501114">
              <a:off x="5697323" y="3099507"/>
              <a:ext cx="2025647" cy="123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vi-VN"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rPr>
                <a:t>Mất lượt</a:t>
              </a:r>
            </a:p>
            <a:p>
              <a:pPr algn="ctr" fontAlgn="base">
                <a:spcBef>
                  <a:spcPct val="0"/>
                </a:spcBef>
                <a:spcAft>
                  <a:spcPct val="0"/>
                </a:spcAft>
                <a:buClrTx/>
                <a:buSzTx/>
                <a:buNone/>
              </a:pPr>
              <a:endParaRPr lang="vi-VN"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90" name="TextBox 18"/>
            <p:cNvSpPr txBox="1">
              <a:spLocks noChangeArrowheads="1"/>
            </p:cNvSpPr>
            <p:nvPr/>
          </p:nvSpPr>
          <p:spPr bwMode="auto">
            <a:xfrm rot="6703311">
              <a:off x="6519907" y="4029415"/>
              <a:ext cx="2025648" cy="18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US"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rPr>
                <a:t>Tràng pháo tay</a:t>
              </a:r>
              <a:endParaRPr lang="vi-VN"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a:p>
              <a:pPr algn="ctr" fontAlgn="base">
                <a:spcBef>
                  <a:spcPct val="0"/>
                </a:spcBef>
                <a:spcAft>
                  <a:spcPct val="0"/>
                </a:spcAft>
                <a:buClrTx/>
                <a:buSzTx/>
                <a:buNone/>
              </a:pPr>
              <a:endParaRPr lang="vi-VN"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91" name="TextBox 19"/>
            <p:cNvSpPr txBox="1">
              <a:spLocks noChangeArrowheads="1"/>
            </p:cNvSpPr>
            <p:nvPr/>
          </p:nvSpPr>
          <p:spPr bwMode="auto">
            <a:xfrm rot="3829829">
              <a:off x="8019635" y="4498103"/>
              <a:ext cx="2025648" cy="68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US"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Điểm 10</a:t>
              </a:r>
              <a:endParaRPr lang="vi-VN" altLang="vi-VN" sz="2800" b="1">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792" name="TextBox 20"/>
            <p:cNvSpPr txBox="1">
              <a:spLocks noChangeArrowheads="1"/>
            </p:cNvSpPr>
            <p:nvPr/>
          </p:nvSpPr>
          <p:spPr bwMode="auto">
            <a:xfrm rot="1321648">
              <a:off x="8940449" y="3277803"/>
              <a:ext cx="2025647" cy="123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fontAlgn="base">
                <a:spcBef>
                  <a:spcPct val="0"/>
                </a:spcBef>
                <a:spcAft>
                  <a:spcPct val="0"/>
                </a:spcAft>
                <a:buClrTx/>
                <a:buSzTx/>
                <a:buNone/>
              </a:pPr>
              <a:r>
                <a:rPr lang="en-US"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rPr>
                <a:t>Phần thưởng</a:t>
              </a:r>
              <a:endParaRPr lang="vi-VN" altLang="vi-VN" sz="2800" b="1">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3" name="Isosceles Triangle 22"/>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25" name="quay dung"/>
          <p:cNvSpPr/>
          <p:nvPr/>
        </p:nvSpPr>
        <p:spPr>
          <a:xfrm>
            <a:off x="8489950" y="5878513"/>
            <a:ext cx="2027238" cy="84931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738740" y="2159527"/>
            <a:ext cx="1003300" cy="87787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6" action="ppaction://hlinksldjump"/>
              </a:rPr>
              <a:t>1</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1635044" y="2932189"/>
            <a:ext cx="1003300" cy="962729"/>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ction="ppaction://hlinksldjump"/>
              </a:rPr>
              <a:t>2</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2489428" y="3795764"/>
            <a:ext cx="1003300" cy="996501"/>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8" action="ppaction://hlinksldjump"/>
              </a:rPr>
              <a:t>3</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3393451" y="4655155"/>
            <a:ext cx="1003300" cy="998672"/>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9" action="ppaction://hlinksldjump"/>
              </a:rPr>
              <a:t>4</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4297474" y="5494320"/>
            <a:ext cx="1003300" cy="101889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10" action="ppaction://hlinksldjump"/>
              </a:rPr>
              <a:t>5</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524001" y="95110"/>
            <a:ext cx="5121915" cy="1938992"/>
          </a:xfrm>
          <a:prstGeom prst="rect">
            <a:avLst/>
          </a:prstGeom>
          <a:noFill/>
        </p:spPr>
        <p:txBody>
          <a:bodyPr wrap="none">
            <a:spAutoFit/>
          </a:bodyPr>
          <a:lstStyle/>
          <a:p>
            <a:pPr algn="ctr">
              <a:defRPr/>
            </a:pPr>
            <a:r>
              <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a:defRPr/>
            </a:pPr>
            <a:r>
              <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31756"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6926" y="846138"/>
            <a:ext cx="371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46489" y="1208088"/>
            <a:ext cx="371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13351" y="681038"/>
            <a:ext cx="371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58375" y="477839"/>
            <a:ext cx="534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168808" y="3037405"/>
            <a:ext cx="1199033" cy="103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470013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extLst>
              <a:ext uri="{28A0092B-C50C-407E-A947-70E740481C1C}">
                <a14:useLocalDpi xmlns:a14="http://schemas.microsoft.com/office/drawing/2010/main" val="0"/>
              </a:ext>
            </a:extLst>
          </a:blip>
          <a:srcRect/>
          <a:stretch>
            <a:fillRect/>
          </a:stretch>
        </p:blipFill>
        <p:spPr bwMode="auto">
          <a:xfrm>
            <a:off x="8809038" y="-69373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Isosceles Triangle 30"/>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32" name="Isosceles Triangle 31"/>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33" name="Isosceles Triangle 32"/>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34" name="Isosceles Triangle 33"/>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2" name="Isosceles Triangle 41"/>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3" name="Isosceles Triangle 42"/>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8" name="Isosceles Triangle 47"/>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9" name="Isosceles Triangle 48"/>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0" name="Isosceles Triangle 49"/>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1" name="Isosceles Triangle 50"/>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2" name="Isosceles Triangle 51"/>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3" name="Isosceles Triangle 52"/>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4" name="Isosceles Triangle 53"/>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5" name="Isosceles Triangle 54"/>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6" name="Isosceles Triangle 55"/>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7" name="Isosceles Triangle 56"/>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8" name="Isosceles Triangle 57"/>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59" name="Isosceles Triangle 58"/>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60" name="Isosceles Triangle 59"/>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61" name="Isosceles Triangle 60"/>
          <p:cNvSpPr/>
          <p:nvPr/>
        </p:nvSpPr>
        <p:spPr>
          <a:xfrm rot="16200000">
            <a:off x="9578182" y="2496345"/>
            <a:ext cx="6064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24" name="Heart 23"/>
          <p:cNvSpPr/>
          <p:nvPr/>
        </p:nvSpPr>
        <p:spPr>
          <a:xfrm rot="5400000">
            <a:off x="9939339" y="2684464"/>
            <a:ext cx="784225" cy="587375"/>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 name="Mũi tên Phải 3">
            <a:hlinkClick r:id="" action="ppaction://noaction"/>
          </p:cNvPr>
          <p:cNvSpPr/>
          <p:nvPr/>
        </p:nvSpPr>
        <p:spPr>
          <a:xfrm>
            <a:off x="7058026" y="5943600"/>
            <a:ext cx="1247775" cy="75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latin typeface="Times New Roman" panose="02020603050405020304" pitchFamily="18" charset="0"/>
            </a:endParaRPr>
          </a:p>
        </p:txBody>
      </p:sp>
    </p:spTree>
    <p:extLst>
      <p:ext uri="{BB962C8B-B14F-4D97-AF65-F5344CB8AC3E}">
        <p14:creationId xmlns:p14="http://schemas.microsoft.com/office/powerpoint/2010/main" val="1545699152"/>
      </p:ext>
    </p:extLst>
  </p:cSld>
  <p:clrMapOvr>
    <a:masterClrMapping/>
  </p:clrMapOvr>
  <p:transition spd="med">
    <p:blinds dir="vert"/>
    <p:sndAc>
      <p:stSnd>
        <p:snd r:embed="rId4"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22"/>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nextCondLst>
                <p:cond evt="onClick" delay="0">
                  <p:tgtEl>
                    <p:spTgt spid="25"/>
                  </p:tgtEl>
                </p:cond>
              </p:nextCondLst>
            </p:seq>
            <p:seq concurrent="1" nextAc="seek">
              <p:cTn id="150" restart="whenNotActive" fill="hold" evtFilter="cancelBubble" nodeType="interactiveSeq">
                <p:stCondLst>
                  <p:cond evt="onClick" delay="0">
                    <p:tgtEl>
                      <p:spTgt spid="26"/>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1" presetClass="emph" presetSubtype="2" fill="hold" nodeType="clickEffect">
                                  <p:stCondLst>
                                    <p:cond delay="0"/>
                                  </p:stCondLst>
                                  <p:childTnLst>
                                    <p:animClr clrSpc="rgb" dir="cw">
                                      <p:cBhvr>
                                        <p:cTn id="154" dur="2000" fill="hold"/>
                                        <p:tgtEl>
                                          <p:spTgt spid="26"/>
                                        </p:tgtEl>
                                        <p:attrNameLst>
                                          <p:attrName>fillcolor</p:attrName>
                                        </p:attrNameLst>
                                      </p:cBhvr>
                                      <p:to>
                                        <a:srgbClr val="000000"/>
                                      </p:to>
                                    </p:animClr>
                                    <p:set>
                                      <p:cBhvr>
                                        <p:cTn id="155" dur="2000" fill="hold"/>
                                        <p:tgtEl>
                                          <p:spTgt spid="26"/>
                                        </p:tgtEl>
                                        <p:attrNameLst>
                                          <p:attrName>fill.type</p:attrName>
                                        </p:attrNameLst>
                                      </p:cBhvr>
                                      <p:to>
                                        <p:strVal val="solid"/>
                                      </p:to>
                                    </p:set>
                                    <p:set>
                                      <p:cBhvr>
                                        <p:cTn id="156"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57" restart="whenNotActive" fill="hold" evtFilter="cancelBubble" nodeType="interactiveSeq">
                <p:stCondLst>
                  <p:cond evt="onClick" delay="0">
                    <p:tgtEl>
                      <p:spTgt spid="27"/>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1" presetClass="emph" presetSubtype="2" fill="hold" nodeType="clickEffect">
                                  <p:stCondLst>
                                    <p:cond delay="0"/>
                                  </p:stCondLst>
                                  <p:childTnLst>
                                    <p:animClr clrSpc="rgb" dir="cw">
                                      <p:cBhvr>
                                        <p:cTn id="161" dur="500" fill="hold"/>
                                        <p:tgtEl>
                                          <p:spTgt spid="27"/>
                                        </p:tgtEl>
                                        <p:attrNameLst>
                                          <p:attrName>fillcolor</p:attrName>
                                        </p:attrNameLst>
                                      </p:cBhvr>
                                      <p:to>
                                        <a:srgbClr val="000000"/>
                                      </p:to>
                                    </p:animClr>
                                    <p:set>
                                      <p:cBhvr>
                                        <p:cTn id="162" dur="500" fill="hold"/>
                                        <p:tgtEl>
                                          <p:spTgt spid="27"/>
                                        </p:tgtEl>
                                        <p:attrNameLst>
                                          <p:attrName>fill.type</p:attrName>
                                        </p:attrNameLst>
                                      </p:cBhvr>
                                      <p:to>
                                        <p:strVal val="solid"/>
                                      </p:to>
                                    </p:set>
                                    <p:set>
                                      <p:cBhvr>
                                        <p:cTn id="16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64" restart="whenNotActive" fill="hold" evtFilter="cancelBubble" nodeType="interactiveSeq">
                <p:stCondLst>
                  <p:cond evt="onClick" delay="0">
                    <p:tgtEl>
                      <p:spTgt spid="2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 presetClass="emph" presetSubtype="2" fill="hold" nodeType="clickEffect">
                                  <p:stCondLst>
                                    <p:cond delay="0"/>
                                  </p:stCondLst>
                                  <p:childTnLst>
                                    <p:animClr clrSpc="rgb" dir="cw">
                                      <p:cBhvr>
                                        <p:cTn id="168" dur="500" fill="hold"/>
                                        <p:tgtEl>
                                          <p:spTgt spid="28"/>
                                        </p:tgtEl>
                                        <p:attrNameLst>
                                          <p:attrName>fillcolor</p:attrName>
                                        </p:attrNameLst>
                                      </p:cBhvr>
                                      <p:to>
                                        <a:srgbClr val="000000"/>
                                      </p:to>
                                    </p:animClr>
                                    <p:set>
                                      <p:cBhvr>
                                        <p:cTn id="169" dur="500" fill="hold"/>
                                        <p:tgtEl>
                                          <p:spTgt spid="28"/>
                                        </p:tgtEl>
                                        <p:attrNameLst>
                                          <p:attrName>fill.type</p:attrName>
                                        </p:attrNameLst>
                                      </p:cBhvr>
                                      <p:to>
                                        <p:strVal val="solid"/>
                                      </p:to>
                                    </p:set>
                                    <p:set>
                                      <p:cBhvr>
                                        <p:cTn id="17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5"/>
                    </p:tgtEl>
                  </p:cond>
                </p:stCondLst>
                <p:endSync evt="end" delay="0">
                  <p:rtn val="all"/>
                </p:endSync>
                <p:childTnLst>
                  <p:par>
                    <p:cTn id="172" fill="hold" nodeType="clickPar">
                      <p:stCondLst>
                        <p:cond delay="0"/>
                      </p:stCondLst>
                      <p:childTnLst>
                        <p:par>
                          <p:cTn id="173" fill="hold" nodeType="withGroup">
                            <p:stCondLst>
                              <p:cond delay="0"/>
                            </p:stCondLst>
                            <p:childTnLst>
                              <p:par>
                                <p:cTn id="174" presetID="1" presetClass="emph" presetSubtype="2" fill="hold" nodeType="clickEffect">
                                  <p:stCondLst>
                                    <p:cond delay="0"/>
                                  </p:stCondLst>
                                  <p:childTnLst>
                                    <p:animClr clrSpc="rgb" dir="cw">
                                      <p:cBhvr>
                                        <p:cTn id="175" dur="500" fill="hold"/>
                                        <p:tgtEl>
                                          <p:spTgt spid="35"/>
                                        </p:tgtEl>
                                        <p:attrNameLst>
                                          <p:attrName>fillcolor</p:attrName>
                                        </p:attrNameLst>
                                      </p:cBhvr>
                                      <p:to>
                                        <a:srgbClr val="000000"/>
                                      </p:to>
                                    </p:animClr>
                                    <p:set>
                                      <p:cBhvr>
                                        <p:cTn id="176" dur="500" fill="hold"/>
                                        <p:tgtEl>
                                          <p:spTgt spid="35"/>
                                        </p:tgtEl>
                                        <p:attrNameLst>
                                          <p:attrName>fill.type</p:attrName>
                                        </p:attrNameLst>
                                      </p:cBhvr>
                                      <p:to>
                                        <p:strVal val="solid"/>
                                      </p:to>
                                    </p:set>
                                    <p:set>
                                      <p:cBhvr>
                                        <p:cTn id="177"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8" restart="whenNotActive" fill="hold" evtFilter="cancelBubble" nodeType="interactiveSeq">
                <p:stCondLst>
                  <p:cond evt="onClick" delay="0">
                    <p:tgtEl>
                      <p:spTgt spid="36"/>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 presetClass="emph" presetSubtype="2" fill="hold" nodeType="clickEffect">
                                  <p:stCondLst>
                                    <p:cond delay="0"/>
                                  </p:stCondLst>
                                  <p:childTnLst>
                                    <p:animClr clrSpc="rgb" dir="cw">
                                      <p:cBhvr>
                                        <p:cTn id="182" dur="500" fill="hold"/>
                                        <p:tgtEl>
                                          <p:spTgt spid="36"/>
                                        </p:tgtEl>
                                        <p:attrNameLst>
                                          <p:attrName>fillcolor</p:attrName>
                                        </p:attrNameLst>
                                      </p:cBhvr>
                                      <p:to>
                                        <a:srgbClr val="000000"/>
                                      </p:to>
                                    </p:animClr>
                                    <p:set>
                                      <p:cBhvr>
                                        <p:cTn id="183" dur="500" fill="hold"/>
                                        <p:tgtEl>
                                          <p:spTgt spid="36"/>
                                        </p:tgtEl>
                                        <p:attrNameLst>
                                          <p:attrName>fill.type</p:attrName>
                                        </p:attrNameLst>
                                      </p:cBhvr>
                                      <p:to>
                                        <p:strVal val="solid"/>
                                      </p:to>
                                    </p:set>
                                    <p:set>
                                      <p:cBhvr>
                                        <p:cTn id="184"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85"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394825" y="3768725"/>
            <a:ext cx="8143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856663" y="4516439"/>
            <a:ext cx="60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9294814" y="5130800"/>
            <a:ext cx="390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5"/>
          <p:cNvSpPr/>
          <p:nvPr/>
        </p:nvSpPr>
        <p:spPr>
          <a:xfrm>
            <a:off x="2357439" y="1949450"/>
            <a:ext cx="3679825"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rPr>
              <a:t>A. </a:t>
            </a:r>
            <a:r>
              <a:rPr lang="vi-VN" sz="3200" b="1" dirty="0">
                <a:solidFill>
                  <a:prstClr val="black"/>
                </a:solidFill>
                <a:latin typeface="Times New Roman" pitchFamily="18" charset="0"/>
                <a:cs typeface="Times New Roman" pitchFamily="18" charset="0"/>
              </a:rPr>
              <a:t>7</a:t>
            </a:r>
            <a:endParaRPr lang="vi-VN" sz="3200" b="1" baseline="30000" dirty="0">
              <a:solidFill>
                <a:prstClr val="black"/>
              </a:solidFill>
              <a:latin typeface="Times New Roman" panose="02020603050405020304" pitchFamily="18" charset="0"/>
              <a:cs typeface="Times New Roman" pitchFamily="18" charset="0"/>
            </a:endParaRPr>
          </a:p>
        </p:txBody>
      </p:sp>
      <p:sp>
        <p:nvSpPr>
          <p:cNvPr id="18" name="Rectangle 41"/>
          <p:cNvSpPr/>
          <p:nvPr/>
        </p:nvSpPr>
        <p:spPr>
          <a:xfrm>
            <a:off x="6121401" y="1954214"/>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itchFamily="18" charset="0"/>
                <a:cs typeface="Times New Roman" pitchFamily="18" charset="0"/>
              </a:rPr>
              <a:t>B.8</a:t>
            </a:r>
            <a:endParaRPr lang="vi-VN" sz="3200" b="1" baseline="30000" dirty="0">
              <a:solidFill>
                <a:prstClr val="black"/>
              </a:solidFill>
              <a:latin typeface="Times New Roman" panose="02020603050405020304" pitchFamily="18" charset="0"/>
              <a:cs typeface="Times New Roman" pitchFamily="18" charset="0"/>
            </a:endParaRPr>
          </a:p>
        </p:txBody>
      </p:sp>
      <p:sp>
        <p:nvSpPr>
          <p:cNvPr id="19" name="Rectangle 42"/>
          <p:cNvSpPr/>
          <p:nvPr/>
        </p:nvSpPr>
        <p:spPr>
          <a:xfrm>
            <a:off x="2357439" y="2838451"/>
            <a:ext cx="3679825"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itchFamily="18" charset="0"/>
                <a:cs typeface="Times New Roman" pitchFamily="18" charset="0"/>
              </a:rPr>
              <a:t>C. 9</a:t>
            </a:r>
            <a:endParaRPr lang="vi-VN" sz="3200" b="1" baseline="30000" dirty="0">
              <a:solidFill>
                <a:prstClr val="black"/>
              </a:solidFill>
              <a:latin typeface="Times New Roman" panose="02020603050405020304" pitchFamily="18" charset="0"/>
              <a:cs typeface="Times New Roman" pitchFamily="18" charset="0"/>
            </a:endParaRPr>
          </a:p>
        </p:txBody>
      </p:sp>
      <p:sp>
        <p:nvSpPr>
          <p:cNvPr id="20" name="Rectangle 43"/>
          <p:cNvSpPr/>
          <p:nvPr/>
        </p:nvSpPr>
        <p:spPr>
          <a:xfrm>
            <a:off x="6121401" y="2843214"/>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3200" b="1" dirty="0">
                <a:solidFill>
                  <a:prstClr val="black"/>
                </a:solidFill>
                <a:latin typeface="Times New Roman" pitchFamily="18" charset="0"/>
                <a:cs typeface="Times New Roman" pitchFamily="18" charset="0"/>
              </a:rPr>
              <a:t>D. </a:t>
            </a:r>
            <a:r>
              <a:rPr lang="vi-VN" sz="3200" b="1" dirty="0">
                <a:solidFill>
                  <a:prstClr val="black"/>
                </a:solidFill>
                <a:latin typeface="Times New Roman" pitchFamily="18" charset="0"/>
                <a:cs typeface="Times New Roman" pitchFamily="18" charset="0"/>
              </a:rPr>
              <a:t>10</a:t>
            </a:r>
            <a:endParaRPr lang="vi-VN" sz="3200" b="1" baseline="30000" dirty="0">
              <a:solidFill>
                <a:prstClr val="black"/>
              </a:solidFill>
              <a:latin typeface="Times New Roman" panose="02020603050405020304" pitchFamily="18" charset="0"/>
              <a:cs typeface="Times New Roman" pitchFamily="18" charset="0"/>
            </a:endParaRPr>
          </a:p>
        </p:txBody>
      </p:sp>
      <p:pic>
        <p:nvPicPr>
          <p:cNvPr id="21"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72912" y="1974823"/>
            <a:ext cx="663853" cy="708059"/>
          </a:xfrm>
          <a:prstGeom prst="rect">
            <a:avLst/>
          </a:prstGeom>
        </p:spPr>
      </p:pic>
      <p:pic>
        <p:nvPicPr>
          <p:cNvPr id="22"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33362" y="2871882"/>
            <a:ext cx="603402" cy="704088"/>
          </a:xfrm>
          <a:prstGeom prst="rect">
            <a:avLst/>
          </a:prstGeom>
        </p:spPr>
      </p:pic>
      <p:pic>
        <p:nvPicPr>
          <p:cNvPr id="23" name="Picture 4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97975" y="2882901"/>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97975" y="1995489"/>
            <a:ext cx="604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loud 16">
            <a:hlinkClick r:id="rId12" action="ppaction://hlinksldjump"/>
          </p:cNvPr>
          <p:cNvSpPr/>
          <p:nvPr/>
        </p:nvSpPr>
        <p:spPr>
          <a:xfrm>
            <a:off x="5024437" y="4702175"/>
            <a:ext cx="2342037" cy="1104900"/>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latin typeface="+mj-lt"/>
              </a:rPr>
              <a:t>Quay lại</a:t>
            </a:r>
          </a:p>
        </p:txBody>
      </p:sp>
      <p:sp>
        <p:nvSpPr>
          <p:cNvPr id="27" name="Rectangle 2"/>
          <p:cNvSpPr>
            <a:spLocks noChangeArrowheads="1"/>
          </p:cNvSpPr>
          <p:nvPr/>
        </p:nvSpPr>
        <p:spPr bwMode="auto">
          <a:xfrm>
            <a:off x="2324177" y="390541"/>
            <a:ext cx="6218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kumimoji="0" lang="sv-SE"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 trị của biểu thức                  là:</a:t>
            </a:r>
            <a:endParaRPr kumimoji="0" lang="sv-SE"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8" name="Đối tượng 27"/>
          <p:cNvGraphicFramePr>
            <a:graphicFrameLocks noChangeAspect="1"/>
          </p:cNvGraphicFramePr>
          <p:nvPr>
            <p:extLst>
              <p:ext uri="{D42A27DB-BD31-4B8C-83A1-F6EECF244321}">
                <p14:modId xmlns:p14="http://schemas.microsoft.com/office/powerpoint/2010/main" val="1083732844"/>
              </p:ext>
            </p:extLst>
          </p:nvPr>
        </p:nvGraphicFramePr>
        <p:xfrm>
          <a:off x="6479259" y="338456"/>
          <a:ext cx="1514475" cy="495300"/>
        </p:xfrm>
        <a:graphic>
          <a:graphicData uri="http://schemas.openxmlformats.org/presentationml/2006/ole">
            <mc:AlternateContent xmlns:mc="http://schemas.openxmlformats.org/markup-compatibility/2006">
              <mc:Choice xmlns:v="urn:schemas-microsoft-com:vml" Requires="v">
                <p:oleObj name="Equation" r:id="rId13" imgW="1511300" imgH="495300" progId="Equation.DSMT4">
                  <p:embed/>
                </p:oleObj>
              </mc:Choice>
              <mc:Fallback>
                <p:oleObj name="Equation" r:id="rId13" imgW="1511300" imgH="495300" progId="Equation.DSMT4">
                  <p:embed/>
                  <p:pic>
                    <p:nvPicPr>
                      <p:cNvPr id="8" name="Đối tượng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9259" y="338456"/>
                        <a:ext cx="15144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7698798"/>
      </p:ext>
    </p:extLst>
  </p:cSld>
  <p:clrMapOvr>
    <a:masterClrMapping/>
  </p:clrMapOvr>
  <p:transition spd="med">
    <p:blinds dir="vert"/>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13"/>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14"/>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17"/>
                                        </p:tgtEl>
                                        <p:attrNameLst>
                                          <p:attrName>fillcolor</p:attrName>
                                        </p:attrNameLst>
                                      </p:cBhvr>
                                      <p:to>
                                        <a:srgbClr val="FFF2CC"/>
                                      </p:to>
                                    </p:animClr>
                                    <p:set>
                                      <p:cBhvr>
                                        <p:cTn id="36" dur="250" fill="hold"/>
                                        <p:tgtEl>
                                          <p:spTgt spid="17"/>
                                        </p:tgtEl>
                                        <p:attrNameLst>
                                          <p:attrName>fill.type</p:attrName>
                                        </p:attrNameLst>
                                      </p:cBhvr>
                                      <p:to>
                                        <p:strVal val="solid"/>
                                      </p:to>
                                    </p:set>
                                    <p:set>
                                      <p:cBhvr>
                                        <p:cTn id="37" dur="250" fill="hold"/>
                                        <p:tgtEl>
                                          <p:spTgt spid="1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250" fill="hold"/>
                                        <p:tgtEl>
                                          <p:spTgt spid="21"/>
                                        </p:tgtEl>
                                        <p:attrNameLst>
                                          <p:attrName>ppt_w</p:attrName>
                                        </p:attrNameLst>
                                      </p:cBhvr>
                                      <p:tavLst>
                                        <p:tav tm="0">
                                          <p:val>
                                            <p:strVal val="4*#ppt_w"/>
                                          </p:val>
                                        </p:tav>
                                        <p:tav tm="100000">
                                          <p:val>
                                            <p:strVal val="#ppt_w"/>
                                          </p:val>
                                        </p:tav>
                                      </p:tavLst>
                                    </p:anim>
                                    <p:anim calcmode="lin" valueType="num">
                                      <p:cBhvr>
                                        <p:cTn id="41"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Check mark.wav"/>
                                        </p:tgtEl>
                                      </p:cMediaNode>
                                    </p:audio>
                                  </p:subTnLst>
                                </p:cTn>
                              </p:par>
                              <p:par>
                                <p:cTn id="42" presetID="1" presetClass="emph" presetSubtype="2" fill="hold" nodeType="withEffect">
                                  <p:stCondLst>
                                    <p:cond delay="1000"/>
                                  </p:stCondLst>
                                  <p:childTnLst>
                                    <p:animClr clrSpc="rgb" dir="cw">
                                      <p:cBhvr>
                                        <p:cTn id="43" dur="250" fill="hold"/>
                                        <p:tgtEl>
                                          <p:spTgt spid="17"/>
                                        </p:tgtEl>
                                        <p:attrNameLst>
                                          <p:attrName>fillcolor</p:attrName>
                                        </p:attrNameLst>
                                      </p:cBhvr>
                                      <p:to>
                                        <a:srgbClr val="00B050"/>
                                      </p:to>
                                    </p:animClr>
                                    <p:set>
                                      <p:cBhvr>
                                        <p:cTn id="44" dur="250" fill="hold"/>
                                        <p:tgtEl>
                                          <p:spTgt spid="17"/>
                                        </p:tgtEl>
                                        <p:attrNameLst>
                                          <p:attrName>fill.type</p:attrName>
                                        </p:attrNameLst>
                                      </p:cBhvr>
                                      <p:to>
                                        <p:strVal val="solid"/>
                                      </p:to>
                                    </p:set>
                                    <p:set>
                                      <p:cBhvr>
                                        <p:cTn id="45"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18"/>
                                        </p:tgtEl>
                                        <p:attrNameLst>
                                          <p:attrName>fillcolor</p:attrName>
                                        </p:attrNameLst>
                                      </p:cBhvr>
                                      <p:to>
                                        <a:srgbClr val="FFF2CC"/>
                                      </p:to>
                                    </p:animClr>
                                    <p:set>
                                      <p:cBhvr>
                                        <p:cTn id="51" dur="250" fill="hold"/>
                                        <p:tgtEl>
                                          <p:spTgt spid="18"/>
                                        </p:tgtEl>
                                        <p:attrNameLst>
                                          <p:attrName>fill.type</p:attrName>
                                        </p:attrNameLst>
                                      </p:cBhvr>
                                      <p:to>
                                        <p:strVal val="solid"/>
                                      </p:to>
                                    </p:set>
                                    <p:set>
                                      <p:cBhvr>
                                        <p:cTn id="52" dur="250" fill="hold"/>
                                        <p:tgtEl>
                                          <p:spTgt spid="18"/>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50" fill="hold"/>
                                        <p:tgtEl>
                                          <p:spTgt spid="24"/>
                                        </p:tgtEl>
                                        <p:attrNameLst>
                                          <p:attrName>ppt_w</p:attrName>
                                        </p:attrNameLst>
                                      </p:cBhvr>
                                      <p:tavLst>
                                        <p:tav tm="0">
                                          <p:val>
                                            <p:strVal val="4*#ppt_w"/>
                                          </p:val>
                                        </p:tav>
                                        <p:tav tm="100000">
                                          <p:val>
                                            <p:strVal val="#ppt_w"/>
                                          </p:val>
                                        </p:tav>
                                      </p:tavLst>
                                    </p:anim>
                                    <p:anim calcmode="lin" valueType="num">
                                      <p:cBhvr>
                                        <p:cTn id="56"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5" name="Wrong Buzzer.wav"/>
                                        </p:tgtEl>
                                      </p:cMediaNode>
                                    </p:audio>
                                  </p:subTnLst>
                                </p:cTn>
                              </p:par>
                              <p:par>
                                <p:cTn id="57" presetID="1" presetClass="emph" presetSubtype="2" fill="hold" nodeType="withEffect">
                                  <p:stCondLst>
                                    <p:cond delay="1000"/>
                                  </p:stCondLst>
                                  <p:childTnLst>
                                    <p:animClr clrSpc="rgb" dir="cw">
                                      <p:cBhvr>
                                        <p:cTn id="58" dur="250" fill="hold"/>
                                        <p:tgtEl>
                                          <p:spTgt spid="18"/>
                                        </p:tgtEl>
                                        <p:attrNameLst>
                                          <p:attrName>fillcolor</p:attrName>
                                        </p:attrNameLst>
                                      </p:cBhvr>
                                      <p:to>
                                        <a:srgbClr val="FFFF00"/>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9"/>
                                        </p:tgtEl>
                                        <p:attrNameLst>
                                          <p:attrName>fillcolor</p:attrName>
                                        </p:attrNameLst>
                                      </p:cBhvr>
                                      <p:to>
                                        <a:srgbClr val="FFF2CC"/>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250" fill="hold"/>
                                        <p:tgtEl>
                                          <p:spTgt spid="22"/>
                                        </p:tgtEl>
                                        <p:attrNameLst>
                                          <p:attrName>ppt_w</p:attrName>
                                        </p:attrNameLst>
                                      </p:cBhvr>
                                      <p:tavLst>
                                        <p:tav tm="0">
                                          <p:val>
                                            <p:strVal val="4*#ppt_w"/>
                                          </p:val>
                                        </p:tav>
                                        <p:tav tm="100000">
                                          <p:val>
                                            <p:strVal val="#ppt_w"/>
                                          </p:val>
                                        </p:tav>
                                      </p:tavLst>
                                    </p:anim>
                                    <p:anim calcmode="lin" valueType="num">
                                      <p:cBhvr>
                                        <p:cTn id="71"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5" name="Wrong Buzzer.wav"/>
                                        </p:tgtEl>
                                      </p:cMediaNode>
                                    </p:audio>
                                  </p:subTnLst>
                                </p:cTn>
                              </p:par>
                              <p:par>
                                <p:cTn id="72" presetID="1" presetClass="emph" presetSubtype="2" fill="hold" nodeType="withEffect">
                                  <p:stCondLst>
                                    <p:cond delay="1000"/>
                                  </p:stCondLst>
                                  <p:childTnLst>
                                    <p:animClr clrSpc="rgb" dir="cw">
                                      <p:cBhvr>
                                        <p:cTn id="73" dur="250" fill="hold"/>
                                        <p:tgtEl>
                                          <p:spTgt spid="19"/>
                                        </p:tgtEl>
                                        <p:attrNameLst>
                                          <p:attrName>fillcolor</p:attrName>
                                        </p:attrNameLst>
                                      </p:cBhvr>
                                      <p:to>
                                        <a:srgbClr val="FFFF00"/>
                                      </p:to>
                                    </p:animClr>
                                    <p:set>
                                      <p:cBhvr>
                                        <p:cTn id="74" dur="250" fill="hold"/>
                                        <p:tgtEl>
                                          <p:spTgt spid="19"/>
                                        </p:tgtEl>
                                        <p:attrNameLst>
                                          <p:attrName>fill.type</p:attrName>
                                        </p:attrNameLst>
                                      </p:cBhvr>
                                      <p:to>
                                        <p:strVal val="solid"/>
                                      </p:to>
                                    </p:set>
                                    <p:set>
                                      <p:cBhvr>
                                        <p:cTn id="75"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6" restart="whenNotActive" fill="hold" evtFilter="cancelBubble" nodeType="interactiveSeq">
                <p:stCondLst>
                  <p:cond evt="onClick" delay="0">
                    <p:tgtEl>
                      <p:spTgt spid="20"/>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20"/>
                                        </p:tgtEl>
                                        <p:attrNameLst>
                                          <p:attrName>fillcolor</p:attrName>
                                        </p:attrNameLst>
                                      </p:cBhvr>
                                      <p:to>
                                        <a:srgbClr val="FFF2CC"/>
                                      </p:to>
                                    </p:animClr>
                                    <p:set>
                                      <p:cBhvr>
                                        <p:cTn id="81" dur="250" fill="hold"/>
                                        <p:tgtEl>
                                          <p:spTgt spid="20"/>
                                        </p:tgtEl>
                                        <p:attrNameLst>
                                          <p:attrName>fill.type</p:attrName>
                                        </p:attrNameLst>
                                      </p:cBhvr>
                                      <p:to>
                                        <p:strVal val="solid"/>
                                      </p:to>
                                    </p:set>
                                    <p:set>
                                      <p:cBhvr>
                                        <p:cTn id="82" dur="250" fill="hold"/>
                                        <p:tgtEl>
                                          <p:spTgt spid="20"/>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50" fill="hold"/>
                                        <p:tgtEl>
                                          <p:spTgt spid="23"/>
                                        </p:tgtEl>
                                        <p:attrNameLst>
                                          <p:attrName>ppt_w</p:attrName>
                                        </p:attrNameLst>
                                      </p:cBhvr>
                                      <p:tavLst>
                                        <p:tav tm="0">
                                          <p:val>
                                            <p:strVal val="4*#ppt_w"/>
                                          </p:val>
                                        </p:tav>
                                        <p:tav tm="100000">
                                          <p:val>
                                            <p:strVal val="#ppt_w"/>
                                          </p:val>
                                        </p:tav>
                                      </p:tavLst>
                                    </p:anim>
                                    <p:anim calcmode="lin" valueType="num">
                                      <p:cBhvr>
                                        <p:cTn id="86"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5" name="Wrong Buzzer.wav"/>
                                        </p:tgtEl>
                                      </p:cMediaNode>
                                    </p:audio>
                                  </p:subTnLst>
                                </p:cTn>
                              </p:par>
                              <p:par>
                                <p:cTn id="87" presetID="1" presetClass="emph" presetSubtype="2" fill="hold" nodeType="withEffect">
                                  <p:stCondLst>
                                    <p:cond delay="1000"/>
                                  </p:stCondLst>
                                  <p:childTnLst>
                                    <p:animClr clrSpc="rgb" dir="cw">
                                      <p:cBhvr>
                                        <p:cTn id="88" dur="250" fill="hold"/>
                                        <p:tgtEl>
                                          <p:spTgt spid="20"/>
                                        </p:tgtEl>
                                        <p:attrNameLst>
                                          <p:attrName>fillcolor</p:attrName>
                                        </p:attrNameLst>
                                      </p:cBhvr>
                                      <p:to>
                                        <a:srgbClr val="FFFF00"/>
                                      </p:to>
                                    </p:animClr>
                                    <p:set>
                                      <p:cBhvr>
                                        <p:cTn id="89" dur="250" fill="hold"/>
                                        <p:tgtEl>
                                          <p:spTgt spid="20"/>
                                        </p:tgtEl>
                                        <p:attrNameLst>
                                          <p:attrName>fill.type</p:attrName>
                                        </p:attrNameLst>
                                      </p:cBhvr>
                                      <p:to>
                                        <p:strVal val="solid"/>
                                      </p:to>
                                    </p:set>
                                    <p:set>
                                      <p:cBhvr>
                                        <p:cTn id="90"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394825" y="3768725"/>
            <a:ext cx="8143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856663" y="4516439"/>
            <a:ext cx="60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9294814" y="5130800"/>
            <a:ext cx="390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6121401" y="2850357"/>
            <a:ext cx="3679825"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rPr>
              <a:t>D. </a:t>
            </a:r>
            <a:r>
              <a:rPr lang="vi-VN" sz="3200" dirty="0">
                <a:solidFill>
                  <a:prstClr val="black"/>
                </a:solidFill>
                <a:latin typeface="Times New Roman" pitchFamily="18" charset="0"/>
                <a:cs typeface="Times New Roman" pitchFamily="18" charset="0"/>
              </a:rPr>
              <a:t>1</a:t>
            </a:r>
            <a:endParaRPr lang="vi-VN" sz="3200" baseline="30000" dirty="0">
              <a:solidFill>
                <a:prstClr val="black"/>
              </a:solidFill>
              <a:latin typeface="Times New Roman" panose="02020603050405020304" pitchFamily="18" charset="0"/>
              <a:cs typeface="Times New Roman" pitchFamily="18" charset="0"/>
            </a:endParaRPr>
          </a:p>
        </p:txBody>
      </p:sp>
      <p:sp>
        <p:nvSpPr>
          <p:cNvPr id="41" name="Cloud 40"/>
          <p:cNvSpPr/>
          <p:nvPr/>
        </p:nvSpPr>
        <p:spPr>
          <a:xfrm>
            <a:off x="13273088" y="4702176"/>
            <a:ext cx="668337"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2" name="Rectangle 41"/>
          <p:cNvSpPr/>
          <p:nvPr/>
        </p:nvSpPr>
        <p:spPr>
          <a:xfrm>
            <a:off x="6121401" y="1954214"/>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anose="02020603050405020304" pitchFamily="18" charset="0"/>
                <a:cs typeface="Times New Roman" pitchFamily="18" charset="0"/>
              </a:rPr>
              <a:t>B. </a:t>
            </a:r>
            <a:endParaRPr lang="vi-VN" sz="3200" b="1" baseline="30000" dirty="0">
              <a:solidFill>
                <a:prstClr val="black"/>
              </a:solidFill>
              <a:latin typeface="Times New Roman" panose="02020603050405020304" pitchFamily="18" charset="0"/>
              <a:cs typeface="Times New Roman" pitchFamily="18" charset="0"/>
            </a:endParaRPr>
          </a:p>
        </p:txBody>
      </p:sp>
      <p:sp>
        <p:nvSpPr>
          <p:cNvPr id="43" name="Rectangle 42"/>
          <p:cNvSpPr/>
          <p:nvPr/>
        </p:nvSpPr>
        <p:spPr>
          <a:xfrm>
            <a:off x="2357439" y="2838451"/>
            <a:ext cx="3679825"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3200" b="1" dirty="0">
                <a:solidFill>
                  <a:prstClr val="black"/>
                </a:solidFill>
                <a:latin typeface="Times New Roman" pitchFamily="18" charset="0"/>
                <a:cs typeface="Times New Roman" pitchFamily="18" charset="0"/>
              </a:rPr>
              <a:t>C</a:t>
            </a:r>
            <a:r>
              <a:rPr lang="vi-VN" sz="3200" b="1" dirty="0">
                <a:solidFill>
                  <a:prstClr val="black"/>
                </a:solidFill>
                <a:latin typeface="Times New Roman" panose="02020603050405020304" pitchFamily="18" charset="0"/>
                <a:cs typeface="Times New Roman" pitchFamily="18" charset="0"/>
              </a:rPr>
              <a:t>. </a:t>
            </a:r>
            <a:endParaRPr lang="vi-VN" sz="3200" b="1" baseline="30000" dirty="0">
              <a:solidFill>
                <a:prstClr val="black"/>
              </a:solidFill>
              <a:latin typeface="Times New Roman" panose="02020603050405020304" pitchFamily="18" charset="0"/>
              <a:cs typeface="Times New Roman" pitchFamily="18" charset="0"/>
            </a:endParaRPr>
          </a:p>
        </p:txBody>
      </p:sp>
      <p:sp>
        <p:nvSpPr>
          <p:cNvPr id="44" name="Rectangle 43"/>
          <p:cNvSpPr/>
          <p:nvPr/>
        </p:nvSpPr>
        <p:spPr>
          <a:xfrm>
            <a:off x="2355351" y="1907383"/>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itchFamily="18" charset="0"/>
                <a:cs typeface="Times New Roman" pitchFamily="18" charset="0"/>
              </a:rPr>
              <a:t>A</a:t>
            </a:r>
            <a:r>
              <a:rPr lang="en-US" sz="3200" b="1"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7</a:t>
            </a:r>
            <a:endParaRPr lang="vi-VN" sz="3200" baseline="30000" dirty="0">
              <a:solidFill>
                <a:prstClr val="black"/>
              </a:solidFill>
              <a:latin typeface="Times New Roman" panose="02020603050405020304" pitchFamily="18" charset="0"/>
              <a:cs typeface="Times New Roman" pitchFamily="18" charset="0"/>
            </a:endParaRPr>
          </a:p>
        </p:txBody>
      </p:sp>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9136874" y="2875730"/>
            <a:ext cx="663853" cy="708059"/>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33362" y="2871882"/>
            <a:ext cx="603402"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34013" y="1952451"/>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97975" y="1995489"/>
            <a:ext cx="6048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Đối tượng 17"/>
          <p:cNvGraphicFramePr>
            <a:graphicFrameLocks noChangeAspect="1"/>
          </p:cNvGraphicFramePr>
          <p:nvPr>
            <p:extLst>
              <p:ext uri="{D42A27DB-BD31-4B8C-83A1-F6EECF244321}">
                <p14:modId xmlns:p14="http://schemas.microsoft.com/office/powerpoint/2010/main" val="1182460945"/>
              </p:ext>
            </p:extLst>
          </p:nvPr>
        </p:nvGraphicFramePr>
        <p:xfrm>
          <a:off x="7013328" y="132480"/>
          <a:ext cx="1143000" cy="1143000"/>
        </p:xfrm>
        <a:graphic>
          <a:graphicData uri="http://schemas.openxmlformats.org/presentationml/2006/ole">
            <mc:AlternateContent xmlns:mc="http://schemas.openxmlformats.org/markup-compatibility/2006">
              <mc:Choice xmlns:v="urn:schemas-microsoft-com:vml" Requires="v">
                <p:oleObj name="Equation" r:id="rId12" imgW="1143000" imgH="1143000" progId="Equation.DSMT4">
                  <p:embed/>
                </p:oleObj>
              </mc:Choice>
              <mc:Fallback>
                <p:oleObj name="Equation" r:id="rId12" imgW="1143000" imgH="1143000" progId="Equation.DSMT4">
                  <p:embed/>
                  <p:pic>
                    <p:nvPicPr>
                      <p:cNvPr id="14" name="Đối tượng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3328" y="132480"/>
                        <a:ext cx="1143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7"/>
          <p:cNvSpPr>
            <a:spLocks noChangeArrowheads="1"/>
          </p:cNvSpPr>
          <p:nvPr/>
        </p:nvSpPr>
        <p:spPr bwMode="auto">
          <a:xfrm>
            <a:off x="2507209" y="403086"/>
            <a:ext cx="64139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altLang="en-US" sz="28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kumimoji="0" lang="sv-SE"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v-SE"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Kết quả của phép tính                là</a:t>
            </a:r>
            <a:r>
              <a:rPr kumimoji="0" lang="sv-SE"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sv-SE"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0" name="Đối tượng 19"/>
          <p:cNvGraphicFramePr>
            <a:graphicFrameLocks noChangeAspect="1"/>
          </p:cNvGraphicFramePr>
          <p:nvPr>
            <p:extLst>
              <p:ext uri="{D42A27DB-BD31-4B8C-83A1-F6EECF244321}">
                <p14:modId xmlns:p14="http://schemas.microsoft.com/office/powerpoint/2010/main" val="3185131309"/>
              </p:ext>
            </p:extLst>
          </p:nvPr>
        </p:nvGraphicFramePr>
        <p:xfrm>
          <a:off x="6570662" y="1907383"/>
          <a:ext cx="447675" cy="885825"/>
        </p:xfrm>
        <a:graphic>
          <a:graphicData uri="http://schemas.openxmlformats.org/presentationml/2006/ole">
            <mc:AlternateContent xmlns:mc="http://schemas.openxmlformats.org/markup-compatibility/2006">
              <mc:Choice xmlns:v="urn:schemas-microsoft-com:vml" Requires="v">
                <p:oleObj name="Equation" r:id="rId14" imgW="444307" imgH="888614" progId="Equation.DSMT4">
                  <p:embed/>
                </p:oleObj>
              </mc:Choice>
              <mc:Fallback>
                <p:oleObj name="Equation" r:id="rId14" imgW="444307" imgH="888614" progId="Equation.DSMT4">
                  <p:embed/>
                  <p:pic>
                    <p:nvPicPr>
                      <p:cNvPr id="18" name="Đối tượng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0662" y="1907383"/>
                        <a:ext cx="4476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Đối tượng 20"/>
          <p:cNvGraphicFramePr>
            <a:graphicFrameLocks noChangeAspect="1"/>
          </p:cNvGraphicFramePr>
          <p:nvPr>
            <p:extLst>
              <p:ext uri="{D42A27DB-BD31-4B8C-83A1-F6EECF244321}">
                <p14:modId xmlns:p14="http://schemas.microsoft.com/office/powerpoint/2010/main" val="874167947"/>
              </p:ext>
            </p:extLst>
          </p:nvPr>
        </p:nvGraphicFramePr>
        <p:xfrm>
          <a:off x="2995830" y="2736474"/>
          <a:ext cx="266700" cy="904875"/>
        </p:xfrm>
        <a:graphic>
          <a:graphicData uri="http://schemas.openxmlformats.org/presentationml/2006/ole">
            <mc:AlternateContent xmlns:mc="http://schemas.openxmlformats.org/markup-compatibility/2006">
              <mc:Choice xmlns:v="urn:schemas-microsoft-com:vml" Requires="v">
                <p:oleObj name="Equation" r:id="rId16" imgW="266584" imgH="901309" progId="Equation.DSMT4">
                  <p:embed/>
                </p:oleObj>
              </mc:Choice>
              <mc:Fallback>
                <p:oleObj name="Equation" r:id="rId16" imgW="266584" imgH="901309" progId="Equation.DSMT4">
                  <p:embed/>
                  <p:pic>
                    <p:nvPicPr>
                      <p:cNvPr id="19" name="Đối tượng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95830" y="2736474"/>
                        <a:ext cx="2667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Cloud 16">
            <a:hlinkClick r:id="rId18" action="ppaction://hlinksldjump"/>
          </p:cNvPr>
          <p:cNvSpPr/>
          <p:nvPr/>
        </p:nvSpPr>
        <p:spPr>
          <a:xfrm>
            <a:off x="5024437" y="4702175"/>
            <a:ext cx="2342037" cy="1104900"/>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latin typeface="+mj-lt"/>
              </a:rPr>
              <a:t>Quay lại</a:t>
            </a:r>
          </a:p>
        </p:txBody>
      </p:sp>
    </p:spTree>
    <p:extLst>
      <p:ext uri="{BB962C8B-B14F-4D97-AF65-F5344CB8AC3E}">
        <p14:creationId xmlns:p14="http://schemas.microsoft.com/office/powerpoint/2010/main" val="2834162946"/>
      </p:ext>
    </p:extLst>
  </p:cSld>
  <p:clrMapOvr>
    <a:masterClrMapping/>
  </p:clrMapOvr>
  <p:transition spd="med">
    <p:blinds dir="vert"/>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anim calcmode="lin" valueType="num">
                                      <p:cBhvr>
                                        <p:cTn id="33" dur="500" fill="hold"/>
                                        <p:tgtEl>
                                          <p:spTgt spid="44"/>
                                        </p:tgtEl>
                                        <p:attrNameLst>
                                          <p:attrName>ppt_x</p:attrName>
                                        </p:attrNameLst>
                                      </p:cBhvr>
                                      <p:tavLst>
                                        <p:tav tm="0">
                                          <p:val>
                                            <p:strVal val="#ppt_x"/>
                                          </p:val>
                                        </p:tav>
                                        <p:tav tm="100000">
                                          <p:val>
                                            <p:strVal val="#ppt_x"/>
                                          </p:val>
                                        </p:tav>
                                      </p:tavLst>
                                    </p:anim>
                                    <p:anim calcmode="lin" valueType="num">
                                      <p:cBhvr>
                                        <p:cTn id="34" dur="500" fill="hold"/>
                                        <p:tgtEl>
                                          <p:spTgt spid="44"/>
                                        </p:tgtEl>
                                        <p:attrNameLst>
                                          <p:attrName>ppt_y</p:attrName>
                                        </p:attrNameLst>
                                      </p:cBhvr>
                                      <p:tavLst>
                                        <p:tav tm="0">
                                          <p:val>
                                            <p:strVal val="#ppt_y+.1"/>
                                          </p:val>
                                        </p:tav>
                                        <p:tav tm="100000">
                                          <p:val>
                                            <p:strVal val="#ppt_y"/>
                                          </p:val>
                                        </p:tav>
                                      </p:tavLst>
                                    </p:anim>
                                  </p:childTnLst>
                                </p:cTn>
                              </p:par>
                              <p:par>
                                <p:cTn id="35" presetID="8" presetClass="emph" presetSubtype="0" repeatCount="indefinite" fill="hold" nodeType="withEffect">
                                  <p:stCondLst>
                                    <p:cond delay="0"/>
                                  </p:stCondLst>
                                  <p:childTnLst>
                                    <p:animRot by="21600000">
                                      <p:cBhvr>
                                        <p:cTn id="36" dur="2250" fill="hold"/>
                                        <p:tgtEl>
                                          <p:spTgt spid="7"/>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500" fill="hold"/>
                                        <p:tgtEl>
                                          <p:spTgt spid="9"/>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2000" fill="hold"/>
                                        <p:tgtEl>
                                          <p:spTgt spid="11"/>
                                        </p:tgtEl>
                                        <p:attrNameLst>
                                          <p:attrName>r</p:attrName>
                                        </p:attrNameLst>
                                      </p:cBhvr>
                                    </p:animRot>
                                  </p:childTnLst>
                                </p:cTn>
                              </p:par>
                              <p:par>
                                <p:cTn id="41" presetID="2" presetClass="entr" presetSubtype="8" repeatCount="indefinite" fill="hold"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20000" fill="hold"/>
                                        <p:tgtEl>
                                          <p:spTgt spid="41"/>
                                        </p:tgtEl>
                                        <p:attrNameLst>
                                          <p:attrName>ppt_x</p:attrName>
                                        </p:attrNameLst>
                                      </p:cBhvr>
                                      <p:tavLst>
                                        <p:tav tm="0">
                                          <p:val>
                                            <p:strVal val="0-#ppt_w/2"/>
                                          </p:val>
                                        </p:tav>
                                        <p:tav tm="100000">
                                          <p:val>
                                            <p:strVal val="#ppt_x"/>
                                          </p:val>
                                        </p:tav>
                                      </p:tavLst>
                                    </p:anim>
                                    <p:anim calcmode="lin" valueType="num">
                                      <p:cBhvr additive="base">
                                        <p:cTn id="44"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26"/>
                                        </p:tgtEl>
                                        <p:attrNameLst>
                                          <p:attrName>fillcolor</p:attrName>
                                        </p:attrNameLst>
                                      </p:cBhvr>
                                      <p:to>
                                        <a:srgbClr val="FFF2CC"/>
                                      </p:to>
                                    </p:animClr>
                                    <p:set>
                                      <p:cBhvr>
                                        <p:cTn id="50" dur="250" fill="hold"/>
                                        <p:tgtEl>
                                          <p:spTgt spid="26"/>
                                        </p:tgtEl>
                                        <p:attrNameLst>
                                          <p:attrName>fill.type</p:attrName>
                                        </p:attrNameLst>
                                      </p:cBhvr>
                                      <p:to>
                                        <p:strVal val="solid"/>
                                      </p:to>
                                    </p:set>
                                    <p:set>
                                      <p:cBhvr>
                                        <p:cTn id="51" dur="250" fill="hold"/>
                                        <p:tgtEl>
                                          <p:spTgt spid="2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250" fill="hold"/>
                                        <p:tgtEl>
                                          <p:spTgt spid="47"/>
                                        </p:tgtEl>
                                        <p:attrNameLst>
                                          <p:attrName>ppt_w</p:attrName>
                                        </p:attrNameLst>
                                      </p:cBhvr>
                                      <p:tavLst>
                                        <p:tav tm="0">
                                          <p:val>
                                            <p:strVal val="4*#ppt_w"/>
                                          </p:val>
                                        </p:tav>
                                        <p:tav tm="100000">
                                          <p:val>
                                            <p:strVal val="#ppt_w"/>
                                          </p:val>
                                        </p:tav>
                                      </p:tavLst>
                                    </p:anim>
                                    <p:anim calcmode="lin" valueType="num">
                                      <p:cBhvr>
                                        <p:cTn id="5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26"/>
                                        </p:tgtEl>
                                        <p:attrNameLst>
                                          <p:attrName>fillcolor</p:attrName>
                                        </p:attrNameLst>
                                      </p:cBhvr>
                                      <p:to>
                                        <a:srgbClr val="00B050"/>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2"/>
                                        </p:tgtEl>
                                        <p:attrNameLst>
                                          <p:attrName>fillcolor</p:attrName>
                                        </p:attrNameLst>
                                      </p:cBhvr>
                                      <p:to>
                                        <a:srgbClr val="FFF2CC"/>
                                      </p:to>
                                    </p:animClr>
                                    <p:set>
                                      <p:cBhvr>
                                        <p:cTn id="65" dur="250" fill="hold"/>
                                        <p:tgtEl>
                                          <p:spTgt spid="42"/>
                                        </p:tgtEl>
                                        <p:attrNameLst>
                                          <p:attrName>fill.type</p:attrName>
                                        </p:attrNameLst>
                                      </p:cBhvr>
                                      <p:to>
                                        <p:strVal val="solid"/>
                                      </p:to>
                                    </p:set>
                                    <p:set>
                                      <p:cBhvr>
                                        <p:cTn id="66" dur="250" fill="hold"/>
                                        <p:tgtEl>
                                          <p:spTgt spid="4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3"/>
                                        </p:tgtEl>
                                        <p:attrNameLst>
                                          <p:attrName>style.visibility</p:attrName>
                                        </p:attrNameLst>
                                      </p:cBhvr>
                                      <p:to>
                                        <p:strVal val="visible"/>
                                      </p:to>
                                    </p:set>
                                    <p:anim calcmode="lin" valueType="num">
                                      <p:cBhvr>
                                        <p:cTn id="69" dur="250" fill="hold"/>
                                        <p:tgtEl>
                                          <p:spTgt spid="53"/>
                                        </p:tgtEl>
                                        <p:attrNameLst>
                                          <p:attrName>ppt_w</p:attrName>
                                        </p:attrNameLst>
                                      </p:cBhvr>
                                      <p:tavLst>
                                        <p:tav tm="0">
                                          <p:val>
                                            <p:strVal val="4*#ppt_w"/>
                                          </p:val>
                                        </p:tav>
                                        <p:tav tm="100000">
                                          <p:val>
                                            <p:strVal val="#ppt_w"/>
                                          </p:val>
                                        </p:tav>
                                      </p:tavLst>
                                    </p:anim>
                                    <p:anim calcmode="lin" valueType="num">
                                      <p:cBhvr>
                                        <p:cTn id="7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42"/>
                                        </p:tgtEl>
                                        <p:attrNameLst>
                                          <p:attrName>fillcolor</p:attrName>
                                        </p:attrNameLst>
                                      </p:cBhvr>
                                      <p:to>
                                        <a:srgbClr val="FFFF00"/>
                                      </p:to>
                                    </p:animClr>
                                    <p:set>
                                      <p:cBhvr>
                                        <p:cTn id="73" dur="250" fill="hold"/>
                                        <p:tgtEl>
                                          <p:spTgt spid="42"/>
                                        </p:tgtEl>
                                        <p:attrNameLst>
                                          <p:attrName>fill.type</p:attrName>
                                        </p:attrNameLst>
                                      </p:cBhvr>
                                      <p:to>
                                        <p:strVal val="solid"/>
                                      </p:to>
                                    </p:set>
                                    <p:set>
                                      <p:cBhvr>
                                        <p:cTn id="7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5" restart="whenNotActive" fill="hold" evtFilter="cancelBubble" nodeType="interactiveSeq">
                <p:stCondLst>
                  <p:cond evt="onClick" delay="0">
                    <p:tgtEl>
                      <p:spTgt spid="43"/>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3"/>
                                        </p:tgtEl>
                                        <p:attrNameLst>
                                          <p:attrName>fillcolor</p:attrName>
                                        </p:attrNameLst>
                                      </p:cBhvr>
                                      <p:to>
                                        <a:srgbClr val="FFF2CC"/>
                                      </p:to>
                                    </p:animClr>
                                    <p:set>
                                      <p:cBhvr>
                                        <p:cTn id="80" dur="250" fill="hold"/>
                                        <p:tgtEl>
                                          <p:spTgt spid="43"/>
                                        </p:tgtEl>
                                        <p:attrNameLst>
                                          <p:attrName>fill.type</p:attrName>
                                        </p:attrNameLst>
                                      </p:cBhvr>
                                      <p:to>
                                        <p:strVal val="solid"/>
                                      </p:to>
                                    </p:set>
                                    <p:set>
                                      <p:cBhvr>
                                        <p:cTn id="81" dur="250" fill="hold"/>
                                        <p:tgtEl>
                                          <p:spTgt spid="4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51"/>
                                        </p:tgtEl>
                                        <p:attrNameLst>
                                          <p:attrName>style.visibility</p:attrName>
                                        </p:attrNameLst>
                                      </p:cBhvr>
                                      <p:to>
                                        <p:strVal val="visible"/>
                                      </p:to>
                                    </p:set>
                                    <p:anim calcmode="lin" valueType="num">
                                      <p:cBhvr>
                                        <p:cTn id="84" dur="250" fill="hold"/>
                                        <p:tgtEl>
                                          <p:spTgt spid="51"/>
                                        </p:tgtEl>
                                        <p:attrNameLst>
                                          <p:attrName>ppt_w</p:attrName>
                                        </p:attrNameLst>
                                      </p:cBhvr>
                                      <p:tavLst>
                                        <p:tav tm="0">
                                          <p:val>
                                            <p:strVal val="4*#ppt_w"/>
                                          </p:val>
                                        </p:tav>
                                        <p:tav tm="100000">
                                          <p:val>
                                            <p:strVal val="#ppt_w"/>
                                          </p:val>
                                        </p:tav>
                                      </p:tavLst>
                                    </p:anim>
                                    <p:anim calcmode="lin" valueType="num">
                                      <p:cBhvr>
                                        <p:cTn id="85"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43"/>
                                        </p:tgtEl>
                                        <p:attrNameLst>
                                          <p:attrName>fillcolor</p:attrName>
                                        </p:attrNameLst>
                                      </p:cBhvr>
                                      <p:to>
                                        <a:srgbClr val="FFFF00"/>
                                      </p:to>
                                    </p:animClr>
                                    <p:set>
                                      <p:cBhvr>
                                        <p:cTn id="88" dur="250" fill="hold"/>
                                        <p:tgtEl>
                                          <p:spTgt spid="43"/>
                                        </p:tgtEl>
                                        <p:attrNameLst>
                                          <p:attrName>fill.type</p:attrName>
                                        </p:attrNameLst>
                                      </p:cBhvr>
                                      <p:to>
                                        <p:strVal val="solid"/>
                                      </p:to>
                                    </p:set>
                                    <p:set>
                                      <p:cBhvr>
                                        <p:cTn id="89"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90" restart="whenNotActive" fill="hold" evtFilter="cancelBubble" nodeType="interactiveSeq">
                <p:stCondLst>
                  <p:cond evt="onClick" delay="0">
                    <p:tgtEl>
                      <p:spTgt spid="44"/>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 presetClass="emph" presetSubtype="2" fill="hold" nodeType="clickEffect">
                                  <p:stCondLst>
                                    <p:cond delay="0"/>
                                  </p:stCondLst>
                                  <p:childTnLst>
                                    <p:animClr clrSpc="rgb" dir="cw">
                                      <p:cBhvr>
                                        <p:cTn id="94" dur="250" fill="hold"/>
                                        <p:tgtEl>
                                          <p:spTgt spid="44"/>
                                        </p:tgtEl>
                                        <p:attrNameLst>
                                          <p:attrName>fillcolor</p:attrName>
                                        </p:attrNameLst>
                                      </p:cBhvr>
                                      <p:to>
                                        <a:srgbClr val="FFF2CC"/>
                                      </p:to>
                                    </p:animClr>
                                    <p:set>
                                      <p:cBhvr>
                                        <p:cTn id="95" dur="250" fill="hold"/>
                                        <p:tgtEl>
                                          <p:spTgt spid="44"/>
                                        </p:tgtEl>
                                        <p:attrNameLst>
                                          <p:attrName>fill.type</p:attrName>
                                        </p:attrNameLst>
                                      </p:cBhvr>
                                      <p:to>
                                        <p:strVal val="solid"/>
                                      </p:to>
                                    </p:set>
                                    <p:set>
                                      <p:cBhvr>
                                        <p:cTn id="96" dur="250" fill="hold"/>
                                        <p:tgtEl>
                                          <p:spTgt spid="44"/>
                                        </p:tgtEl>
                                        <p:attrNameLst>
                                          <p:attrName>fill.on</p:attrName>
                                        </p:attrNameLst>
                                      </p:cBhvr>
                                      <p:to>
                                        <p:strVal val="true"/>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par>
                                <p:cTn id="97" presetID="23" presetClass="entr" presetSubtype="32" fill="hold" nodeType="withEffect">
                                  <p:stCondLst>
                                    <p:cond delay="1000"/>
                                  </p:stCondLst>
                                  <p:childTnLst>
                                    <p:set>
                                      <p:cBhvr>
                                        <p:cTn id="98" dur="1" fill="hold">
                                          <p:stCondLst>
                                            <p:cond delay="0"/>
                                          </p:stCondLst>
                                        </p:cTn>
                                        <p:tgtEl>
                                          <p:spTgt spid="49"/>
                                        </p:tgtEl>
                                        <p:attrNameLst>
                                          <p:attrName>style.visibility</p:attrName>
                                        </p:attrNameLst>
                                      </p:cBhvr>
                                      <p:to>
                                        <p:strVal val="visible"/>
                                      </p:to>
                                    </p:set>
                                    <p:anim calcmode="lin" valueType="num">
                                      <p:cBhvr>
                                        <p:cTn id="99" dur="250" fill="hold"/>
                                        <p:tgtEl>
                                          <p:spTgt spid="49"/>
                                        </p:tgtEl>
                                        <p:attrNameLst>
                                          <p:attrName>ppt_w</p:attrName>
                                        </p:attrNameLst>
                                      </p:cBhvr>
                                      <p:tavLst>
                                        <p:tav tm="0">
                                          <p:val>
                                            <p:strVal val="4*#ppt_w"/>
                                          </p:val>
                                        </p:tav>
                                        <p:tav tm="100000">
                                          <p:val>
                                            <p:strVal val="#ppt_w"/>
                                          </p:val>
                                        </p:tav>
                                      </p:tavLst>
                                    </p:anim>
                                    <p:anim calcmode="lin" valueType="num">
                                      <p:cBhvr>
                                        <p:cTn id="100"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5" name="Wrong Buzzer.wav"/>
                                        </p:tgtEl>
                                      </p:cMediaNode>
                                    </p:audio>
                                  </p:subTnLst>
                                </p:cTn>
                              </p:par>
                              <p:par>
                                <p:cTn id="101" presetID="1" presetClass="emph" presetSubtype="2" fill="hold" nodeType="withEffect">
                                  <p:stCondLst>
                                    <p:cond delay="1000"/>
                                  </p:stCondLst>
                                  <p:childTnLst>
                                    <p:animClr clrSpc="rgb" dir="cw">
                                      <p:cBhvr>
                                        <p:cTn id="102" dur="250" fill="hold"/>
                                        <p:tgtEl>
                                          <p:spTgt spid="44"/>
                                        </p:tgtEl>
                                        <p:attrNameLst>
                                          <p:attrName>fillcolor</p:attrName>
                                        </p:attrNameLst>
                                      </p:cBhvr>
                                      <p:to>
                                        <a:srgbClr val="FFFF00"/>
                                      </p:to>
                                    </p:animClr>
                                    <p:set>
                                      <p:cBhvr>
                                        <p:cTn id="103" dur="250" fill="hold"/>
                                        <p:tgtEl>
                                          <p:spTgt spid="44"/>
                                        </p:tgtEl>
                                        <p:attrNameLst>
                                          <p:attrName>fill.type</p:attrName>
                                        </p:attrNameLst>
                                      </p:cBhvr>
                                      <p:to>
                                        <p:strVal val="solid"/>
                                      </p:to>
                                    </p:set>
                                    <p:set>
                                      <p:cBhvr>
                                        <p:cTn id="104"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394825" y="3768725"/>
            <a:ext cx="8143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856663" y="4516439"/>
            <a:ext cx="60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9294814" y="5130800"/>
            <a:ext cx="390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357439" y="2705589"/>
            <a:ext cx="3679825"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A. </a:t>
            </a:r>
            <a:r>
              <a:rPr lang="vi-VN" sz="3200" dirty="0">
                <a:solidFill>
                  <a:prstClr val="black"/>
                </a:solidFill>
                <a:latin typeface="Times New Roman" panose="02020603050405020304" pitchFamily="18" charset="0"/>
                <a:cs typeface="Times New Roman" pitchFamily="18" charset="0"/>
              </a:rPr>
              <a:t>8 ngày</a:t>
            </a:r>
            <a:endParaRPr lang="vi-VN" sz="3200" b="1" dirty="0">
              <a:solidFill>
                <a:prstClr val="black"/>
              </a:solidFill>
              <a:latin typeface="Times New Roman" panose="02020603050405020304" pitchFamily="18" charset="0"/>
              <a:cs typeface="Times New Roman" pitchFamily="18" charset="0"/>
            </a:endParaRPr>
          </a:p>
        </p:txBody>
      </p:sp>
      <p:sp>
        <p:nvSpPr>
          <p:cNvPr id="40" name="Cloud 39"/>
          <p:cNvSpPr/>
          <p:nvPr/>
        </p:nvSpPr>
        <p:spPr>
          <a:xfrm>
            <a:off x="-512763" y="4902200"/>
            <a:ext cx="425450"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1" name="Cloud 40"/>
          <p:cNvSpPr/>
          <p:nvPr/>
        </p:nvSpPr>
        <p:spPr>
          <a:xfrm>
            <a:off x="13273088" y="4702176"/>
            <a:ext cx="668337"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2" name="Rectangle 41"/>
          <p:cNvSpPr/>
          <p:nvPr/>
        </p:nvSpPr>
        <p:spPr>
          <a:xfrm>
            <a:off x="6121401" y="2710353"/>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B. </a:t>
            </a:r>
            <a:r>
              <a:rPr lang="vi-VN" sz="3200" dirty="0">
                <a:solidFill>
                  <a:prstClr val="black"/>
                </a:solidFill>
                <a:cs typeface="Times New Roman" pitchFamily="18" charset="0"/>
              </a:rPr>
              <a:t>10 ngày</a:t>
            </a:r>
            <a:endParaRPr lang="vi-VN" sz="3200" b="1" dirty="0">
              <a:solidFill>
                <a:prstClr val="black"/>
              </a:solidFill>
              <a:latin typeface="Times New Roman" panose="02020603050405020304" pitchFamily="18" charset="0"/>
              <a:cs typeface="Times New Roman" pitchFamily="18" charset="0"/>
            </a:endParaRPr>
          </a:p>
        </p:txBody>
      </p:sp>
      <p:sp>
        <p:nvSpPr>
          <p:cNvPr id="43" name="Rectangle 42"/>
          <p:cNvSpPr/>
          <p:nvPr/>
        </p:nvSpPr>
        <p:spPr>
          <a:xfrm>
            <a:off x="2357439" y="3594590"/>
            <a:ext cx="3679825"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C. </a:t>
            </a:r>
            <a:r>
              <a:rPr lang="vi-VN" sz="3200" dirty="0">
                <a:solidFill>
                  <a:prstClr val="black"/>
                </a:solidFill>
                <a:cs typeface="Times New Roman" pitchFamily="18" charset="0"/>
              </a:rPr>
              <a:t>12 ngày</a:t>
            </a:r>
            <a:endParaRPr lang="vi-VN" sz="3200" b="1" dirty="0">
              <a:solidFill>
                <a:prstClr val="black"/>
              </a:solidFill>
              <a:latin typeface="Times New Roman" panose="02020603050405020304" pitchFamily="18" charset="0"/>
              <a:cs typeface="Times New Roman" pitchFamily="18" charset="0"/>
            </a:endParaRPr>
          </a:p>
        </p:txBody>
      </p:sp>
      <p:sp>
        <p:nvSpPr>
          <p:cNvPr id="44" name="Rectangle 43"/>
          <p:cNvSpPr/>
          <p:nvPr/>
        </p:nvSpPr>
        <p:spPr>
          <a:xfrm>
            <a:off x="6121401" y="3599353"/>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D. </a:t>
            </a:r>
            <a:r>
              <a:rPr lang="vi-VN" sz="3200" dirty="0">
                <a:solidFill>
                  <a:prstClr val="black"/>
                </a:solidFill>
                <a:cs typeface="Times New Roman" pitchFamily="18" charset="0"/>
              </a:rPr>
              <a:t>14 ngày</a:t>
            </a:r>
            <a:endParaRPr lang="vi-VN" sz="3200" b="1" dirty="0">
              <a:solidFill>
                <a:prstClr val="black"/>
              </a:solidFill>
              <a:latin typeface="Times New Roman" panose="02020603050405020304" pitchFamily="18" charset="0"/>
              <a:cs typeface="Times New Roman" pitchFamily="18" charset="0"/>
            </a:endParaRPr>
          </a:p>
        </p:txBody>
      </p:sp>
      <p:pic>
        <p:nvPicPr>
          <p:cNvPr id="47" name="Picture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04631" y="2799252"/>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34013" y="3658090"/>
            <a:ext cx="6032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97975" y="3639040"/>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51951" y="2783378"/>
            <a:ext cx="5508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Đối tượng 16"/>
          <p:cNvGraphicFramePr>
            <a:graphicFrameLocks noChangeAspect="1"/>
          </p:cNvGraphicFramePr>
          <p:nvPr>
            <p:extLst>
              <p:ext uri="{D42A27DB-BD31-4B8C-83A1-F6EECF244321}">
                <p14:modId xmlns:p14="http://schemas.microsoft.com/office/powerpoint/2010/main" val="673716822"/>
              </p:ext>
            </p:extLst>
          </p:nvPr>
        </p:nvGraphicFramePr>
        <p:xfrm>
          <a:off x="2390440" y="1101280"/>
          <a:ext cx="1038225" cy="885825"/>
        </p:xfrm>
        <a:graphic>
          <a:graphicData uri="http://schemas.openxmlformats.org/presentationml/2006/ole">
            <mc:AlternateContent xmlns:mc="http://schemas.openxmlformats.org/markup-compatibility/2006">
              <mc:Choice xmlns:v="urn:schemas-microsoft-com:vml" Requires="v">
                <p:oleObj name="Equation" r:id="rId11" imgW="1040948" imgH="888614" progId="Equation.DSMT4">
                  <p:embed/>
                </p:oleObj>
              </mc:Choice>
              <mc:Fallback>
                <p:oleObj name="Equation" r:id="rId11" imgW="1040948" imgH="888614" progId="Equation.DSMT4">
                  <p:embed/>
                  <p:pic>
                    <p:nvPicPr>
                      <p:cNvPr id="24" name="Đối tượng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0440" y="1101280"/>
                        <a:ext cx="103822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7"/>
          <p:cNvSpPr>
            <a:spLocks noChangeArrowheads="1"/>
          </p:cNvSpPr>
          <p:nvPr/>
        </p:nvSpPr>
        <p:spPr bwMode="auto">
          <a:xfrm>
            <a:off x="2573567" y="1215142"/>
            <a:ext cx="8029958" cy="130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Hỏi sau bao nhiêu ngày con mèo của bạn Mai  ăn hết lượng thức ăn đó?</a:t>
            </a:r>
            <a:endParaRPr kumimoji="0" lang="nl-NL" altLang="en-US" sz="1800" b="0" i="0" u="none" strike="noStrike" cap="none" normalizeH="0" baseline="0" dirty="0">
              <a:ln>
                <a:noFill/>
              </a:ln>
              <a:solidFill>
                <a:schemeClr val="tx1"/>
              </a:solidFill>
              <a:effectLst/>
              <a:latin typeface="Arial" panose="020B0604020202020204" pitchFamily="34" charset="0"/>
            </a:endParaRPr>
          </a:p>
        </p:txBody>
      </p:sp>
      <p:sp>
        <p:nvSpPr>
          <p:cNvPr id="3" name="Hình chữ nhật 2"/>
          <p:cNvSpPr/>
          <p:nvPr/>
        </p:nvSpPr>
        <p:spPr>
          <a:xfrm>
            <a:off x="2274277" y="229999"/>
            <a:ext cx="9815146" cy="954107"/>
          </a:xfrm>
          <a:prstGeom prst="rect">
            <a:avLst/>
          </a:prstGeom>
        </p:spPr>
        <p:txBody>
          <a:bodyPr wrap="square">
            <a:spAutoFit/>
          </a:bodyPr>
          <a:lstStyle/>
          <a:p>
            <a:pPr lvl="0" eaLnBrk="0" fontAlgn="base" hangingPunct="0">
              <a:spcBef>
                <a:spcPct val="0"/>
              </a:spcBef>
              <a:spcAft>
                <a:spcPct val="0"/>
              </a:spcAft>
            </a:pPr>
            <a:r>
              <a:rPr lang="nl-NL"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 3</a:t>
            </a:r>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alt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 Mai nuôi một con mèo . Mai cho mèo ăn mỗi ngày 3 lần, mỗi lần 300 g thức ăn. Với lượng thức ăn có sẳn trong nhà là</a:t>
            </a:r>
            <a:endParaRPr lang="nl-NL" altLang="en-US" dirty="0">
              <a:solidFill>
                <a:prstClr val="black"/>
              </a:solidFill>
              <a:latin typeface="Arial" panose="020B0604020202020204" pitchFamily="34" charset="0"/>
            </a:endParaRPr>
          </a:p>
        </p:txBody>
      </p:sp>
      <p:sp>
        <p:nvSpPr>
          <p:cNvPr id="22" name="Cloud 16">
            <a:hlinkClick r:id="rId13" action="ppaction://hlinksldjump"/>
          </p:cNvPr>
          <p:cNvSpPr/>
          <p:nvPr/>
        </p:nvSpPr>
        <p:spPr>
          <a:xfrm>
            <a:off x="5024437" y="4702175"/>
            <a:ext cx="2342037" cy="1104900"/>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latin typeface="+mj-lt"/>
              </a:rPr>
              <a:t>Quay lại</a:t>
            </a:r>
          </a:p>
        </p:txBody>
      </p:sp>
    </p:spTree>
    <p:extLst>
      <p:ext uri="{BB962C8B-B14F-4D97-AF65-F5344CB8AC3E}">
        <p14:creationId xmlns:p14="http://schemas.microsoft.com/office/powerpoint/2010/main" val="2878704408"/>
      </p:ext>
    </p:extLst>
  </p:cSld>
  <p:clrMapOvr>
    <a:masterClrMapping/>
  </p:clrMapOvr>
  <p:transition spd="med">
    <p:blinds dir="vert"/>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Check mark.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00B05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394825" y="3768725"/>
            <a:ext cx="8143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856663" y="4516439"/>
            <a:ext cx="60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9294814" y="5130800"/>
            <a:ext cx="390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357439" y="1949450"/>
            <a:ext cx="3679825"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A. </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25 dm</a:t>
            </a:r>
            <a:r>
              <a:rPr lang="nl-NL"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itchFamily="18" charset="0"/>
            </a:endParaRPr>
          </a:p>
        </p:txBody>
      </p:sp>
      <p:sp>
        <p:nvSpPr>
          <p:cNvPr id="40" name="Cloud 39"/>
          <p:cNvSpPr/>
          <p:nvPr/>
        </p:nvSpPr>
        <p:spPr>
          <a:xfrm>
            <a:off x="-512763" y="4902200"/>
            <a:ext cx="425450"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1" name="Cloud 40"/>
          <p:cNvSpPr/>
          <p:nvPr/>
        </p:nvSpPr>
        <p:spPr>
          <a:xfrm>
            <a:off x="13273088" y="4702176"/>
            <a:ext cx="668337"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2" name="Rectangle 41"/>
          <p:cNvSpPr/>
          <p:nvPr/>
        </p:nvSpPr>
        <p:spPr>
          <a:xfrm>
            <a:off x="6527798" y="2837657"/>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anose="02020603050405020304" pitchFamily="18" charset="0"/>
                <a:cs typeface="Times New Roman" pitchFamily="18" charset="0"/>
              </a:rPr>
              <a:t>D. </a:t>
            </a:r>
            <a:r>
              <a:rPr lang="vi-VN" sz="3200" dirty="0">
                <a:solidFill>
                  <a:schemeClr val="tx1"/>
                </a:solidFill>
                <a:latin typeface="Times New Roman" panose="02020603050405020304" pitchFamily="18" charset="0"/>
                <a:cs typeface="Times New Roman" panose="02020603050405020304" pitchFamily="18" charset="0"/>
              </a:rPr>
              <a:t>12</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dm</a:t>
            </a:r>
            <a:r>
              <a:rPr lang="nl-NL"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prstClr val="black"/>
              </a:solidFill>
              <a:latin typeface="Times New Roman" panose="02020603050405020304" pitchFamily="18" charset="0"/>
              <a:cs typeface="Times New Roman" pitchFamily="18" charset="0"/>
            </a:endParaRPr>
          </a:p>
        </p:txBody>
      </p:sp>
      <p:sp>
        <p:nvSpPr>
          <p:cNvPr id="43" name="Rectangle 42"/>
          <p:cNvSpPr/>
          <p:nvPr/>
        </p:nvSpPr>
        <p:spPr>
          <a:xfrm>
            <a:off x="2357439" y="2838451"/>
            <a:ext cx="3679825"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C. </a:t>
            </a:r>
            <a:r>
              <a:rPr lang="vi-VN" sz="3200" dirty="0">
                <a:solidFill>
                  <a:prstClr val="black"/>
                </a:solidFill>
                <a:latin typeface="Times New Roman" panose="02020603050405020304" pitchFamily="18" charset="0"/>
                <a:cs typeface="Times New Roman" pitchFamily="18" charset="0"/>
              </a:rPr>
              <a:t>100</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dm</a:t>
            </a:r>
            <a:r>
              <a:rPr lang="nl-NL"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prstClr val="black"/>
              </a:solidFill>
              <a:latin typeface="Times New Roman" panose="02020603050405020304" pitchFamily="18" charset="0"/>
              <a:cs typeface="Times New Roman" pitchFamily="18" charset="0"/>
            </a:endParaRPr>
          </a:p>
        </p:txBody>
      </p:sp>
      <p:sp>
        <p:nvSpPr>
          <p:cNvPr id="44" name="Rectangle 43"/>
          <p:cNvSpPr/>
          <p:nvPr/>
        </p:nvSpPr>
        <p:spPr>
          <a:xfrm>
            <a:off x="6527799" y="2007394"/>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B. </a:t>
            </a:r>
            <a:r>
              <a:rPr lang="vi-VN" sz="3200" dirty="0">
                <a:solidFill>
                  <a:prstClr val="black"/>
                </a:solidFill>
                <a:latin typeface="Times New Roman" panose="02020603050405020304" pitchFamily="18" charset="0"/>
                <a:cs typeface="Times New Roman" pitchFamily="18" charset="0"/>
              </a:rPr>
              <a:t>7</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 dm</a:t>
            </a:r>
            <a:r>
              <a:rPr lang="nl-NL"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lang="nl-NL"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solidFill>
                <a:prstClr val="black"/>
              </a:solidFill>
              <a:latin typeface="Times New Roman" panose="02020603050405020304" pitchFamily="18" charset="0"/>
              <a:cs typeface="Times New Roman" pitchFamily="18" charset="0"/>
            </a:endParaRPr>
          </a:p>
        </p:txBody>
      </p:sp>
      <p:pic>
        <p:nvPicPr>
          <p:cNvPr id="47" name="Picture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32425" y="1974851"/>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33362" y="2871882"/>
            <a:ext cx="603402" cy="704088"/>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04373" y="2047081"/>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04372" y="2910682"/>
            <a:ext cx="6048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ình chữ nhật 16"/>
          <p:cNvSpPr/>
          <p:nvPr/>
        </p:nvSpPr>
        <p:spPr>
          <a:xfrm>
            <a:off x="2357439" y="1056126"/>
            <a:ext cx="11125200" cy="531236"/>
          </a:xfrm>
          <a:prstGeom prst="rect">
            <a:avLst/>
          </a:prstGeom>
        </p:spPr>
        <p:txBody>
          <a:bodyPr wrap="square">
            <a:spAutoFit/>
          </a:bodyPr>
          <a:lstStyle/>
          <a:p>
            <a:pPr>
              <a:lnSpc>
                <a:spcPct val="107000"/>
              </a:lnSpc>
              <a:spcAft>
                <a:spcPts val="800"/>
              </a:spcAft>
            </a:pPr>
            <a:r>
              <a:rPr lang="nl-NL"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nl-NL"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Thể tích của hình lập phương có độ dài cạnh 5dm là</a:t>
            </a:r>
            <a:endParaRPr lang="en-US" sz="13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9" name="Cloud 16">
            <a:hlinkClick r:id="rId12" action="ppaction://hlinksldjump"/>
          </p:cNvPr>
          <p:cNvSpPr/>
          <p:nvPr/>
        </p:nvSpPr>
        <p:spPr>
          <a:xfrm>
            <a:off x="5024437" y="4702175"/>
            <a:ext cx="2342037" cy="1104900"/>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latin typeface="+mj-lt"/>
              </a:rPr>
              <a:t>Quay lại</a:t>
            </a:r>
          </a:p>
        </p:txBody>
      </p:sp>
    </p:spTree>
    <p:extLst>
      <p:ext uri="{BB962C8B-B14F-4D97-AF65-F5344CB8AC3E}">
        <p14:creationId xmlns:p14="http://schemas.microsoft.com/office/powerpoint/2010/main" val="3606731518"/>
      </p:ext>
    </p:extLst>
  </p:cSld>
  <p:clrMapOvr>
    <a:masterClrMapping/>
  </p:clrMapOvr>
  <p:transition spd="med">
    <p:blinds dir="vert"/>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anim calcmode="lin" valueType="num">
                                      <p:cBhvr>
                                        <p:cTn id="23" dur="500" fill="hold"/>
                                        <p:tgtEl>
                                          <p:spTgt spid="42"/>
                                        </p:tgtEl>
                                        <p:attrNameLst>
                                          <p:attrName>ppt_x</p:attrName>
                                        </p:attrNameLst>
                                      </p:cBhvr>
                                      <p:tavLst>
                                        <p:tav tm="0">
                                          <p:val>
                                            <p:strVal val="#ppt_x"/>
                                          </p:val>
                                        </p:tav>
                                        <p:tav tm="100000">
                                          <p:val>
                                            <p:strVal val="#ppt_x"/>
                                          </p:val>
                                        </p:tav>
                                      </p:tavLst>
                                    </p:anim>
                                    <p:anim calcmode="lin" valueType="num">
                                      <p:cBhvr>
                                        <p:cTn id="24" dur="500" fill="hold"/>
                                        <p:tgtEl>
                                          <p:spTgt spid="42"/>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394825" y="3768725"/>
            <a:ext cx="8143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856663" y="4516439"/>
            <a:ext cx="60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9294814" y="5130800"/>
            <a:ext cx="3905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357439" y="1949450"/>
            <a:ext cx="3679825"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A. </a:t>
            </a:r>
          </a:p>
        </p:txBody>
      </p:sp>
      <p:sp>
        <p:nvSpPr>
          <p:cNvPr id="40" name="Cloud 39"/>
          <p:cNvSpPr/>
          <p:nvPr/>
        </p:nvSpPr>
        <p:spPr>
          <a:xfrm>
            <a:off x="-512763" y="4902200"/>
            <a:ext cx="425450"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1" name="Cloud 40"/>
          <p:cNvSpPr/>
          <p:nvPr/>
        </p:nvSpPr>
        <p:spPr>
          <a:xfrm>
            <a:off x="13273088" y="4702176"/>
            <a:ext cx="668337"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42" name="Rectangle 41"/>
          <p:cNvSpPr/>
          <p:nvPr/>
        </p:nvSpPr>
        <p:spPr>
          <a:xfrm>
            <a:off x="6288454" y="2857197"/>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b="1" dirty="0">
                <a:solidFill>
                  <a:prstClr val="black"/>
                </a:solidFill>
                <a:latin typeface="Times New Roman" panose="02020603050405020304" pitchFamily="18" charset="0"/>
                <a:cs typeface="Times New Roman" pitchFamily="18" charset="0"/>
              </a:rPr>
              <a:t>D. </a:t>
            </a:r>
          </a:p>
        </p:txBody>
      </p:sp>
      <p:sp>
        <p:nvSpPr>
          <p:cNvPr id="43" name="Rectangle 42"/>
          <p:cNvSpPr/>
          <p:nvPr/>
        </p:nvSpPr>
        <p:spPr>
          <a:xfrm>
            <a:off x="2357439" y="2838451"/>
            <a:ext cx="3679825"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anose="02020603050405020304" pitchFamily="18" charset="0"/>
                <a:cs typeface="Times New Roman" pitchFamily="18" charset="0"/>
              </a:rPr>
              <a:t>C. </a:t>
            </a:r>
          </a:p>
        </p:txBody>
      </p:sp>
      <p:sp>
        <p:nvSpPr>
          <p:cNvPr id="44" name="Rectangle 43"/>
          <p:cNvSpPr/>
          <p:nvPr/>
        </p:nvSpPr>
        <p:spPr>
          <a:xfrm>
            <a:off x="6288455" y="1974851"/>
            <a:ext cx="3681413"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vi-VN" sz="3200" b="1" dirty="0">
                <a:solidFill>
                  <a:prstClr val="black"/>
                </a:solidFill>
                <a:latin typeface="Times New Roman" panose="02020603050405020304" pitchFamily="18" charset="0"/>
                <a:cs typeface="Times New Roman" pitchFamily="18" charset="0"/>
              </a:rPr>
              <a:t>B. </a:t>
            </a:r>
          </a:p>
        </p:txBody>
      </p:sp>
      <p:pic>
        <p:nvPicPr>
          <p:cNvPr id="47" name="Picture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32425" y="1974851"/>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7989" y="2901951"/>
            <a:ext cx="549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65029" y="2046288"/>
            <a:ext cx="6048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19004" y="2930222"/>
            <a:ext cx="5508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ình chữ nhật 16"/>
          <p:cNvSpPr/>
          <p:nvPr/>
        </p:nvSpPr>
        <p:spPr>
          <a:xfrm>
            <a:off x="2524792" y="764195"/>
            <a:ext cx="2866490" cy="523220"/>
          </a:xfrm>
          <a:prstGeom prst="rect">
            <a:avLst/>
          </a:prstGeom>
        </p:spPr>
        <p:txBody>
          <a:bodyPr wrap="none">
            <a:spAutoFit/>
          </a:bodyPr>
          <a:lstStyle/>
          <a:p>
            <a:r>
              <a:rPr lang="nl-NL" sz="2800" b="1" dirty="0">
                <a:solidFill>
                  <a:srgbClr val="0000FF"/>
                </a:solidFill>
                <a:effectLst/>
                <a:latin typeface="Times New Roman" panose="02020603050405020304" pitchFamily="18" charset="0"/>
                <a:ea typeface="Calibri" panose="020F0502020204030204" pitchFamily="34" charset="0"/>
              </a:rPr>
              <a:t>Câu 5. </a:t>
            </a:r>
            <a:r>
              <a:rPr lang="nl-NL" sz="2800" dirty="0">
                <a:effectLst/>
                <a:latin typeface="Times New Roman" panose="02020603050405020304" pitchFamily="18" charset="0"/>
                <a:ea typeface="Calibri" panose="020F0502020204030204" pitchFamily="34" charset="0"/>
              </a:rPr>
              <a:t>Tìm x biết</a:t>
            </a:r>
            <a:r>
              <a:rPr lang="vi-VN" sz="2800" dirty="0">
                <a:effectLst/>
                <a:latin typeface="Times New Roman" panose="02020603050405020304" pitchFamily="18" charset="0"/>
                <a:ea typeface="Calibri" panose="020F0502020204030204" pitchFamily="34" charset="0"/>
              </a:rPr>
              <a:t>:</a:t>
            </a:r>
            <a:endParaRPr lang="en-US" dirty="0"/>
          </a:p>
        </p:txBody>
      </p:sp>
      <p:graphicFrame>
        <p:nvGraphicFramePr>
          <p:cNvPr id="19" name="Đối tượng 18"/>
          <p:cNvGraphicFramePr>
            <a:graphicFrameLocks noChangeAspect="1"/>
          </p:cNvGraphicFramePr>
          <p:nvPr>
            <p:extLst>
              <p:ext uri="{D42A27DB-BD31-4B8C-83A1-F6EECF244321}">
                <p14:modId xmlns:p14="http://schemas.microsoft.com/office/powerpoint/2010/main" val="1084182295"/>
              </p:ext>
            </p:extLst>
          </p:nvPr>
        </p:nvGraphicFramePr>
        <p:xfrm>
          <a:off x="5831510" y="368301"/>
          <a:ext cx="2619375" cy="1143000"/>
        </p:xfrm>
        <a:graphic>
          <a:graphicData uri="http://schemas.openxmlformats.org/presentationml/2006/ole">
            <mc:AlternateContent xmlns:mc="http://schemas.openxmlformats.org/markup-compatibility/2006">
              <mc:Choice xmlns:v="urn:schemas-microsoft-com:vml" Requires="v">
                <p:oleObj name="Equation" r:id="rId11" imgW="2616200" imgH="1143000" progId="Equation.DSMT4">
                  <p:embed/>
                </p:oleObj>
              </mc:Choice>
              <mc:Fallback>
                <p:oleObj name="Equation" r:id="rId11" imgW="2616200" imgH="1143000" progId="Equation.DSMT4">
                  <p:embed/>
                  <p:pic>
                    <p:nvPicPr>
                      <p:cNvPr id="10" name="Đối tượng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1510" y="368301"/>
                        <a:ext cx="26193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Đối tượng 19"/>
          <p:cNvGraphicFramePr>
            <a:graphicFrameLocks noChangeAspect="1"/>
          </p:cNvGraphicFramePr>
          <p:nvPr>
            <p:extLst>
              <p:ext uri="{D42A27DB-BD31-4B8C-83A1-F6EECF244321}">
                <p14:modId xmlns:p14="http://schemas.microsoft.com/office/powerpoint/2010/main" val="2050090533"/>
              </p:ext>
            </p:extLst>
          </p:nvPr>
        </p:nvGraphicFramePr>
        <p:xfrm>
          <a:off x="2901096" y="1933576"/>
          <a:ext cx="1181100" cy="904875"/>
        </p:xfrm>
        <a:graphic>
          <a:graphicData uri="http://schemas.openxmlformats.org/presentationml/2006/ole">
            <mc:AlternateContent xmlns:mc="http://schemas.openxmlformats.org/markup-compatibility/2006">
              <mc:Choice xmlns:v="urn:schemas-microsoft-com:vml" Requires="v">
                <p:oleObj name="Equation" r:id="rId13" imgW="1180800" imgH="901440" progId="Equation.DSMT4">
                  <p:embed/>
                </p:oleObj>
              </mc:Choice>
              <mc:Fallback>
                <p:oleObj name="Equation" r:id="rId13" imgW="1180800" imgH="901440" progId="Equation.DSMT4">
                  <p:embed/>
                  <p:pic>
                    <p:nvPicPr>
                      <p:cNvPr id="11" name="Đối tượng 10"/>
                      <p:cNvPicPr>
                        <a:picLocks noChangeAspect="1" noChangeArrowheads="1"/>
                      </p:cNvPicPr>
                      <p:nvPr/>
                    </p:nvPicPr>
                    <p:blipFill>
                      <a:blip r:embed="rId14"/>
                      <a:srcRect/>
                      <a:stretch>
                        <a:fillRect/>
                      </a:stretch>
                    </p:blipFill>
                    <p:spPr bwMode="auto">
                      <a:xfrm>
                        <a:off x="2901096" y="1933576"/>
                        <a:ext cx="11811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Đối tượng 20"/>
          <p:cNvGraphicFramePr>
            <a:graphicFrameLocks noChangeAspect="1"/>
          </p:cNvGraphicFramePr>
          <p:nvPr>
            <p:extLst>
              <p:ext uri="{D42A27DB-BD31-4B8C-83A1-F6EECF244321}">
                <p14:modId xmlns:p14="http://schemas.microsoft.com/office/powerpoint/2010/main" val="2264064071"/>
              </p:ext>
            </p:extLst>
          </p:nvPr>
        </p:nvGraphicFramePr>
        <p:xfrm>
          <a:off x="6839804" y="1885950"/>
          <a:ext cx="1095375" cy="885825"/>
        </p:xfrm>
        <a:graphic>
          <a:graphicData uri="http://schemas.openxmlformats.org/presentationml/2006/ole">
            <mc:AlternateContent xmlns:mc="http://schemas.openxmlformats.org/markup-compatibility/2006">
              <mc:Choice xmlns:v="urn:schemas-microsoft-com:vml" Requires="v">
                <p:oleObj name="Equation" r:id="rId15" imgW="1091880" imgH="888840" progId="Equation.DSMT4">
                  <p:embed/>
                </p:oleObj>
              </mc:Choice>
              <mc:Fallback>
                <p:oleObj name="Equation" r:id="rId15" imgW="1091880" imgH="888840" progId="Equation.DSMT4">
                  <p:embed/>
                  <p:pic>
                    <p:nvPicPr>
                      <p:cNvPr id="12" name="Đối tượng 11"/>
                      <p:cNvPicPr>
                        <a:picLocks noChangeAspect="1" noChangeArrowheads="1"/>
                      </p:cNvPicPr>
                      <p:nvPr/>
                    </p:nvPicPr>
                    <p:blipFill>
                      <a:blip r:embed="rId16"/>
                      <a:srcRect/>
                      <a:stretch>
                        <a:fillRect/>
                      </a:stretch>
                    </p:blipFill>
                    <p:spPr bwMode="auto">
                      <a:xfrm>
                        <a:off x="6839804" y="1885950"/>
                        <a:ext cx="10953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Đối tượng 21"/>
          <p:cNvGraphicFramePr>
            <a:graphicFrameLocks noChangeAspect="1"/>
          </p:cNvGraphicFramePr>
          <p:nvPr>
            <p:extLst>
              <p:ext uri="{D42A27DB-BD31-4B8C-83A1-F6EECF244321}">
                <p14:modId xmlns:p14="http://schemas.microsoft.com/office/powerpoint/2010/main" val="2871427199"/>
              </p:ext>
            </p:extLst>
          </p:nvPr>
        </p:nvGraphicFramePr>
        <p:xfrm>
          <a:off x="2914897" y="2821233"/>
          <a:ext cx="1181100" cy="885825"/>
        </p:xfrm>
        <a:graphic>
          <a:graphicData uri="http://schemas.openxmlformats.org/presentationml/2006/ole">
            <mc:AlternateContent xmlns:mc="http://schemas.openxmlformats.org/markup-compatibility/2006">
              <mc:Choice xmlns:v="urn:schemas-microsoft-com:vml" Requires="v">
                <p:oleObj name="Equation" r:id="rId17" imgW="1180800" imgH="888840" progId="Equation.DSMT4">
                  <p:embed/>
                </p:oleObj>
              </mc:Choice>
              <mc:Fallback>
                <p:oleObj name="Equation" r:id="rId17" imgW="1180800" imgH="888840" progId="Equation.DSMT4">
                  <p:embed/>
                  <p:pic>
                    <p:nvPicPr>
                      <p:cNvPr id="13" name="Đối tượng 12"/>
                      <p:cNvPicPr>
                        <a:picLocks noChangeAspect="1" noChangeArrowheads="1"/>
                      </p:cNvPicPr>
                      <p:nvPr/>
                    </p:nvPicPr>
                    <p:blipFill>
                      <a:blip r:embed="rId18"/>
                      <a:srcRect/>
                      <a:stretch>
                        <a:fillRect/>
                      </a:stretch>
                    </p:blipFill>
                    <p:spPr bwMode="auto">
                      <a:xfrm>
                        <a:off x="2914897" y="2821233"/>
                        <a:ext cx="11811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Đối tượng 22"/>
          <p:cNvGraphicFramePr>
            <a:graphicFrameLocks noChangeAspect="1"/>
          </p:cNvGraphicFramePr>
          <p:nvPr>
            <p:extLst>
              <p:ext uri="{D42A27DB-BD31-4B8C-83A1-F6EECF244321}">
                <p14:modId xmlns:p14="http://schemas.microsoft.com/office/powerpoint/2010/main" val="1926395909"/>
              </p:ext>
            </p:extLst>
          </p:nvPr>
        </p:nvGraphicFramePr>
        <p:xfrm>
          <a:off x="6839804" y="2811707"/>
          <a:ext cx="923925" cy="904875"/>
        </p:xfrm>
        <a:graphic>
          <a:graphicData uri="http://schemas.openxmlformats.org/presentationml/2006/ole">
            <mc:AlternateContent xmlns:mc="http://schemas.openxmlformats.org/markup-compatibility/2006">
              <mc:Choice xmlns:v="urn:schemas-microsoft-com:vml" Requires="v">
                <p:oleObj name="Equation" r:id="rId19" imgW="927000" imgH="901440" progId="Equation.DSMT4">
                  <p:embed/>
                </p:oleObj>
              </mc:Choice>
              <mc:Fallback>
                <p:oleObj name="Equation" r:id="rId19" imgW="927000" imgH="901440" progId="Equation.DSMT4">
                  <p:embed/>
                  <p:pic>
                    <p:nvPicPr>
                      <p:cNvPr id="14" name="Đối tượng 13"/>
                      <p:cNvPicPr>
                        <a:picLocks noChangeAspect="1" noChangeArrowheads="1"/>
                      </p:cNvPicPr>
                      <p:nvPr/>
                    </p:nvPicPr>
                    <p:blipFill>
                      <a:blip r:embed="rId20"/>
                      <a:srcRect/>
                      <a:stretch>
                        <a:fillRect/>
                      </a:stretch>
                    </p:blipFill>
                    <p:spPr bwMode="auto">
                      <a:xfrm>
                        <a:off x="6839804" y="2811707"/>
                        <a:ext cx="9239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loud 16">
            <a:hlinkClick r:id="rId21" action="ppaction://hlinksldjump"/>
          </p:cNvPr>
          <p:cNvSpPr/>
          <p:nvPr/>
        </p:nvSpPr>
        <p:spPr>
          <a:xfrm>
            <a:off x="5024437" y="4702175"/>
            <a:ext cx="2342037" cy="1104900"/>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dirty="0">
                <a:solidFill>
                  <a:srgbClr val="FF0000"/>
                </a:solidFill>
                <a:latin typeface="+mj-lt"/>
              </a:rPr>
              <a:t>Quay lại</a:t>
            </a:r>
          </a:p>
        </p:txBody>
      </p:sp>
    </p:spTree>
    <p:extLst>
      <p:ext uri="{BB962C8B-B14F-4D97-AF65-F5344CB8AC3E}">
        <p14:creationId xmlns:p14="http://schemas.microsoft.com/office/powerpoint/2010/main" val="2138698420"/>
      </p:ext>
    </p:extLst>
  </p:cSld>
  <p:clrMapOvr>
    <a:masterClrMapping/>
  </p:clrMapOvr>
  <p:transition spd="med">
    <p:blinds dir="vert"/>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25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5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
                                        </p:tgtEl>
                                        <p:attrNameLst>
                                          <p:attrName>r</p:attrName>
                                        </p:attrNameLst>
                                      </p:cBhvr>
                                    </p:animRot>
                                  </p:childTnLst>
                                </p:cTn>
                              </p:par>
                              <p:par>
                                <p:cTn id="11" presetID="2" presetClass="entr" presetSubtype="2" repeatCount="indefinite" fill="hold" nodeType="withEffect">
                                  <p:stCondLst>
                                    <p:cond delay="5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20000" fill="hold"/>
                                        <p:tgtEl>
                                          <p:spTgt spid="40"/>
                                        </p:tgtEl>
                                        <p:attrNameLst>
                                          <p:attrName>ppt_x</p:attrName>
                                        </p:attrNameLst>
                                      </p:cBhvr>
                                      <p:tavLst>
                                        <p:tav tm="0">
                                          <p:val>
                                            <p:strVal val="1+#ppt_w/2"/>
                                          </p:val>
                                        </p:tav>
                                        <p:tav tm="100000">
                                          <p:val>
                                            <p:strVal val="#ppt_x"/>
                                          </p:val>
                                        </p:tav>
                                      </p:tavLst>
                                    </p:anim>
                                    <p:anim calcmode="lin" valueType="num">
                                      <p:cBhvr additive="base">
                                        <p:cTn id="14" dur="200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repeatCount="indefinite"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20000" fill="hold"/>
                                        <p:tgtEl>
                                          <p:spTgt spid="41"/>
                                        </p:tgtEl>
                                        <p:attrNameLst>
                                          <p:attrName>ppt_x</p:attrName>
                                        </p:attrNameLst>
                                      </p:cBhvr>
                                      <p:tavLst>
                                        <p:tav tm="0">
                                          <p:val>
                                            <p:strVal val="0-#ppt_w/2"/>
                                          </p:val>
                                        </p:tav>
                                        <p:tav tm="100000">
                                          <p:val>
                                            <p:strVal val="#ppt_x"/>
                                          </p:val>
                                        </p:tav>
                                      </p:tavLst>
                                    </p:anim>
                                    <p:anim calcmode="lin" valueType="num">
                                      <p:cBhvr additive="base">
                                        <p:cTn id="1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6"/>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mph" presetSubtype="2" fill="hold" nodeType="clickEffect">
                                  <p:stCondLst>
                                    <p:cond delay="0"/>
                                  </p:stCondLst>
                                  <p:childTnLst>
                                    <p:animClr clrSpc="rgb" dir="cw">
                                      <p:cBhvr>
                                        <p:cTn id="23" dur="250" fill="hold"/>
                                        <p:tgtEl>
                                          <p:spTgt spid="26"/>
                                        </p:tgtEl>
                                        <p:attrNameLst>
                                          <p:attrName>fillcolor</p:attrName>
                                        </p:attrNameLst>
                                      </p:cBhvr>
                                      <p:to>
                                        <a:srgbClr val="FFF2CC"/>
                                      </p:to>
                                    </p:animClr>
                                    <p:set>
                                      <p:cBhvr>
                                        <p:cTn id="24" dur="250" fill="hold"/>
                                        <p:tgtEl>
                                          <p:spTgt spid="26"/>
                                        </p:tgtEl>
                                        <p:attrNameLst>
                                          <p:attrName>fill.type</p:attrName>
                                        </p:attrNameLst>
                                      </p:cBhvr>
                                      <p:to>
                                        <p:strVal val="solid"/>
                                      </p:to>
                                    </p:set>
                                    <p:set>
                                      <p:cBhvr>
                                        <p:cTn id="25" dur="250" fill="hold"/>
                                        <p:tgtEl>
                                          <p:spTgt spid="2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par>
                                <p:cTn id="26" presetID="23" presetClass="entr" presetSubtype="32" fill="hold" nodeType="withEffect">
                                  <p:stCondLst>
                                    <p:cond delay="10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250" fill="hold"/>
                                        <p:tgtEl>
                                          <p:spTgt spid="47"/>
                                        </p:tgtEl>
                                        <p:attrNameLst>
                                          <p:attrName>ppt_w</p:attrName>
                                        </p:attrNameLst>
                                      </p:cBhvr>
                                      <p:tavLst>
                                        <p:tav tm="0">
                                          <p:val>
                                            <p:strVal val="4*#ppt_w"/>
                                          </p:val>
                                        </p:tav>
                                        <p:tav tm="100000">
                                          <p:val>
                                            <p:strVal val="#ppt_w"/>
                                          </p:val>
                                        </p:tav>
                                      </p:tavLst>
                                    </p:anim>
                                    <p:anim calcmode="lin" valueType="num">
                                      <p:cBhvr>
                                        <p:cTn id="2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Wrong Buzzer.wav"/>
                                        </p:tgtEl>
                                      </p:cMediaNode>
                                    </p:audio>
                                  </p:subTnLst>
                                </p:cTn>
                              </p:par>
                              <p:par>
                                <p:cTn id="30" presetID="1" presetClass="emph" presetSubtype="2" fill="hold" nodeType="withEffect">
                                  <p:stCondLst>
                                    <p:cond delay="1000"/>
                                  </p:stCondLst>
                                  <p:childTnLst>
                                    <p:animClr clrSpc="rgb" dir="cw">
                                      <p:cBhvr>
                                        <p:cTn id="31" dur="250" fill="hold"/>
                                        <p:tgtEl>
                                          <p:spTgt spid="26"/>
                                        </p:tgtEl>
                                        <p:attrNameLst>
                                          <p:attrName>fillcolor</p:attrName>
                                        </p:attrNameLst>
                                      </p:cBhvr>
                                      <p:to>
                                        <a:srgbClr val="FFFF00"/>
                                      </p:to>
                                    </p:animClr>
                                    <p:set>
                                      <p:cBhvr>
                                        <p:cTn id="32" dur="250" fill="hold"/>
                                        <p:tgtEl>
                                          <p:spTgt spid="26"/>
                                        </p:tgtEl>
                                        <p:attrNameLst>
                                          <p:attrName>fill.type</p:attrName>
                                        </p:attrNameLst>
                                      </p:cBhvr>
                                      <p:to>
                                        <p:strVal val="solid"/>
                                      </p:to>
                                    </p:set>
                                    <p:set>
                                      <p:cBhvr>
                                        <p:cTn id="3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42"/>
                                        </p:tgtEl>
                                        <p:attrNameLst>
                                          <p:attrName>fillcolor</p:attrName>
                                        </p:attrNameLst>
                                      </p:cBhvr>
                                      <p:to>
                                        <a:srgbClr val="FFF2CC"/>
                                      </p:to>
                                    </p:animClr>
                                    <p:set>
                                      <p:cBhvr>
                                        <p:cTn id="39" dur="250" fill="hold"/>
                                        <p:tgtEl>
                                          <p:spTgt spid="42"/>
                                        </p:tgtEl>
                                        <p:attrNameLst>
                                          <p:attrName>fill.type</p:attrName>
                                        </p:attrNameLst>
                                      </p:cBhvr>
                                      <p:to>
                                        <p:strVal val="solid"/>
                                      </p:to>
                                    </p:set>
                                    <p:set>
                                      <p:cBhvr>
                                        <p:cTn id="40" dur="250" fill="hold"/>
                                        <p:tgtEl>
                                          <p:spTgt spid="4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par>
                                <p:cTn id="45" presetID="1" presetClass="emph" presetSubtype="2" fill="hold" nodeType="withEffect">
                                  <p:stCondLst>
                                    <p:cond delay="1000"/>
                                  </p:stCondLst>
                                  <p:childTnLst>
                                    <p:animClr clrSpc="rgb" dir="cw">
                                      <p:cBhvr>
                                        <p:cTn id="46" dur="250" fill="hold"/>
                                        <p:tgtEl>
                                          <p:spTgt spid="42"/>
                                        </p:tgtEl>
                                        <p:attrNameLst>
                                          <p:attrName>fillcolor</p:attrName>
                                        </p:attrNameLst>
                                      </p:cBhvr>
                                      <p:to>
                                        <a:srgbClr val="FFFF00"/>
                                      </p:to>
                                    </p:animClr>
                                    <p:set>
                                      <p:cBhvr>
                                        <p:cTn id="47" dur="250" fill="hold"/>
                                        <p:tgtEl>
                                          <p:spTgt spid="42"/>
                                        </p:tgtEl>
                                        <p:attrNameLst>
                                          <p:attrName>fill.type</p:attrName>
                                        </p:attrNameLst>
                                      </p:cBhvr>
                                      <p:to>
                                        <p:strVal val="solid"/>
                                      </p:to>
                                    </p:set>
                                    <p:set>
                                      <p:cBhvr>
                                        <p:cTn id="4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49" restart="whenNotActive" fill="hold" evtFilter="cancelBubble" nodeType="interactiveSeq">
                <p:stCondLst>
                  <p:cond evt="onClick" delay="0">
                    <p:tgtEl>
                      <p:spTgt spid="4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43"/>
                                        </p:tgtEl>
                                        <p:attrNameLst>
                                          <p:attrName>fillcolor</p:attrName>
                                        </p:attrNameLst>
                                      </p:cBhvr>
                                      <p:to>
                                        <a:srgbClr val="FFF2CC"/>
                                      </p:to>
                                    </p:animClr>
                                    <p:set>
                                      <p:cBhvr>
                                        <p:cTn id="54" dur="250" fill="hold"/>
                                        <p:tgtEl>
                                          <p:spTgt spid="43"/>
                                        </p:tgtEl>
                                        <p:attrNameLst>
                                          <p:attrName>fill.type</p:attrName>
                                        </p:attrNameLst>
                                      </p:cBhvr>
                                      <p:to>
                                        <p:strVal val="solid"/>
                                      </p:to>
                                    </p:set>
                                    <p:set>
                                      <p:cBhvr>
                                        <p:cTn id="55" dur="250" fill="hold"/>
                                        <p:tgtEl>
                                          <p:spTgt spid="4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1"/>
                                        </p:tgtEl>
                                        <p:attrNameLst>
                                          <p:attrName>style.visibility</p:attrName>
                                        </p:attrNameLst>
                                      </p:cBhvr>
                                      <p:to>
                                        <p:strVal val="visible"/>
                                      </p:to>
                                    </p:set>
                                    <p:anim calcmode="lin" valueType="num">
                                      <p:cBhvr>
                                        <p:cTn id="58" dur="250" fill="hold"/>
                                        <p:tgtEl>
                                          <p:spTgt spid="51"/>
                                        </p:tgtEl>
                                        <p:attrNameLst>
                                          <p:attrName>ppt_w</p:attrName>
                                        </p:attrNameLst>
                                      </p:cBhvr>
                                      <p:tavLst>
                                        <p:tav tm="0">
                                          <p:val>
                                            <p:strVal val="4*#ppt_w"/>
                                          </p:val>
                                        </p:tav>
                                        <p:tav tm="100000">
                                          <p:val>
                                            <p:strVal val="#ppt_w"/>
                                          </p:val>
                                        </p:tav>
                                      </p:tavLst>
                                    </p:anim>
                                    <p:anim calcmode="lin" valueType="num">
                                      <p:cBhvr>
                                        <p:cTn id="5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3"/>
                                        </p:tgtEl>
                                        <p:attrNameLst>
                                          <p:attrName>fillcolor</p:attrName>
                                        </p:attrNameLst>
                                      </p:cBhvr>
                                      <p:to>
                                        <a:srgbClr val="FFFF00"/>
                                      </p:to>
                                    </p:animClr>
                                    <p:set>
                                      <p:cBhvr>
                                        <p:cTn id="62" dur="250" fill="hold"/>
                                        <p:tgtEl>
                                          <p:spTgt spid="43"/>
                                        </p:tgtEl>
                                        <p:attrNameLst>
                                          <p:attrName>fill.type</p:attrName>
                                        </p:attrNameLst>
                                      </p:cBhvr>
                                      <p:to>
                                        <p:strVal val="solid"/>
                                      </p:to>
                                    </p:set>
                                    <p:set>
                                      <p:cBhvr>
                                        <p:cTn id="6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mph" presetSubtype="2" fill="hold" nodeType="clickEffect">
                                  <p:stCondLst>
                                    <p:cond delay="0"/>
                                  </p:stCondLst>
                                  <p:childTnLst>
                                    <p:animClr clrSpc="rgb" dir="cw">
                                      <p:cBhvr>
                                        <p:cTn id="68" dur="250" fill="hold"/>
                                        <p:tgtEl>
                                          <p:spTgt spid="44"/>
                                        </p:tgtEl>
                                        <p:attrNameLst>
                                          <p:attrName>fillcolor</p:attrName>
                                        </p:attrNameLst>
                                      </p:cBhvr>
                                      <p:to>
                                        <a:srgbClr val="FFF2CC"/>
                                      </p:to>
                                    </p:animClr>
                                    <p:set>
                                      <p:cBhvr>
                                        <p:cTn id="69" dur="250" fill="hold"/>
                                        <p:tgtEl>
                                          <p:spTgt spid="44"/>
                                        </p:tgtEl>
                                        <p:attrNameLst>
                                          <p:attrName>fill.type</p:attrName>
                                        </p:attrNameLst>
                                      </p:cBhvr>
                                      <p:to>
                                        <p:strVal val="solid"/>
                                      </p:to>
                                    </p:set>
                                    <p:set>
                                      <p:cBhvr>
                                        <p:cTn id="70" dur="250" fill="hold"/>
                                        <p:tgtEl>
                                          <p:spTgt spid="44"/>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49"/>
                                        </p:tgtEl>
                                        <p:attrNameLst>
                                          <p:attrName>style.visibility</p:attrName>
                                        </p:attrNameLst>
                                      </p:cBhvr>
                                      <p:to>
                                        <p:strVal val="visible"/>
                                      </p:to>
                                    </p:set>
                                    <p:anim calcmode="lin" valueType="num">
                                      <p:cBhvr>
                                        <p:cTn id="73" dur="250" fill="hold"/>
                                        <p:tgtEl>
                                          <p:spTgt spid="49"/>
                                        </p:tgtEl>
                                        <p:attrNameLst>
                                          <p:attrName>ppt_w</p:attrName>
                                        </p:attrNameLst>
                                      </p:cBhvr>
                                      <p:tavLst>
                                        <p:tav tm="0">
                                          <p:val>
                                            <p:strVal val="4*#ppt_w"/>
                                          </p:val>
                                        </p:tav>
                                        <p:tav tm="100000">
                                          <p:val>
                                            <p:strVal val="#ppt_w"/>
                                          </p:val>
                                        </p:tav>
                                      </p:tavLst>
                                    </p:anim>
                                    <p:anim calcmode="lin" valueType="num">
                                      <p:cBhvr>
                                        <p:cTn id="7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5" name="Check mark.wav"/>
                                        </p:tgtEl>
                                      </p:cMediaNode>
                                    </p:audio>
                                  </p:subTnLst>
                                </p:cTn>
                              </p:par>
                              <p:par>
                                <p:cTn id="75" presetID="1" presetClass="emph" presetSubtype="2" fill="hold" nodeType="withEffect">
                                  <p:stCondLst>
                                    <p:cond delay="1000"/>
                                  </p:stCondLst>
                                  <p:childTnLst>
                                    <p:animClr clrSpc="rgb" dir="cw">
                                      <p:cBhvr>
                                        <p:cTn id="76" dur="250" fill="hold"/>
                                        <p:tgtEl>
                                          <p:spTgt spid="44"/>
                                        </p:tgtEl>
                                        <p:attrNameLst>
                                          <p:attrName>fillcolor</p:attrName>
                                        </p:attrNameLst>
                                      </p:cBhvr>
                                      <p:to>
                                        <a:srgbClr val="00B050"/>
                                      </p:to>
                                    </p:animClr>
                                    <p:set>
                                      <p:cBhvr>
                                        <p:cTn id="77" dur="250" fill="hold"/>
                                        <p:tgtEl>
                                          <p:spTgt spid="44"/>
                                        </p:tgtEl>
                                        <p:attrNameLst>
                                          <p:attrName>fill.type</p:attrName>
                                        </p:attrNameLst>
                                      </p:cBhvr>
                                      <p:to>
                                        <p:strVal val="solid"/>
                                      </p:to>
                                    </p:set>
                                    <p:set>
                                      <p:cBhvr>
                                        <p:cTn id="7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426A74-5487-ECB8-F104-99B5B9165C92}"/>
              </a:ext>
            </a:extLst>
          </p:cNvPr>
          <p:cNvSpPr>
            <a:spLocks noGrp="1"/>
          </p:cNvSpPr>
          <p:nvPr>
            <p:ph type="title"/>
          </p:nvPr>
        </p:nvSpPr>
        <p:spPr>
          <a:xfrm>
            <a:off x="640784" y="303268"/>
            <a:ext cx="11401694" cy="619758"/>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vi-VN" sz="3200" b="1" dirty="0" err="1">
                <a:solidFill>
                  <a:schemeClr val="bg1"/>
                </a:solidFill>
                <a:latin typeface="Times New Roman" panose="02020603050405020304" pitchFamily="18" charset="0"/>
                <a:cs typeface="Times New Roman" panose="02020603050405020304" pitchFamily="18" charset="0"/>
              </a:rPr>
              <a:t>Điền</a:t>
            </a:r>
            <a:r>
              <a:rPr lang="vi-VN" sz="3200" b="1" dirty="0">
                <a:solidFill>
                  <a:schemeClr val="bg1"/>
                </a:solidFill>
                <a:latin typeface="Times New Roman" panose="02020603050405020304" pitchFamily="18" charset="0"/>
                <a:cs typeface="Times New Roman" panose="02020603050405020304" pitchFamily="18" charset="0"/>
              </a:rPr>
              <a:t> </a:t>
            </a:r>
            <a:r>
              <a:rPr lang="vi-VN" sz="3200" b="1" dirty="0" err="1">
                <a:solidFill>
                  <a:schemeClr val="bg1"/>
                </a:solidFill>
                <a:latin typeface="Times New Roman" panose="02020603050405020304" pitchFamily="18" charset="0"/>
                <a:cs typeface="Times New Roman" panose="02020603050405020304" pitchFamily="18" charset="0"/>
              </a:rPr>
              <a:t>dấu</a:t>
            </a:r>
            <a:r>
              <a:rPr lang="vi-VN" sz="3200" b="1" dirty="0">
                <a:solidFill>
                  <a:schemeClr val="bg1"/>
                </a:solidFill>
                <a:latin typeface="Times New Roman" panose="02020603050405020304" pitchFamily="18" charset="0"/>
                <a:cs typeface="Times New Roman" panose="02020603050405020304" pitchFamily="18" charset="0"/>
              </a:rPr>
              <a:t> “X” </a:t>
            </a:r>
            <a:r>
              <a:rPr lang="vi-VN" sz="3200" b="1" dirty="0" err="1">
                <a:solidFill>
                  <a:schemeClr val="bg1"/>
                </a:solidFill>
                <a:latin typeface="Times New Roman" panose="02020603050405020304" pitchFamily="18" charset="0"/>
                <a:cs typeface="Times New Roman" panose="02020603050405020304" pitchFamily="18" charset="0"/>
              </a:rPr>
              <a:t>vào</a:t>
            </a:r>
            <a:r>
              <a:rPr lang="vi-VN" sz="3200" b="1" dirty="0">
                <a:solidFill>
                  <a:schemeClr val="bg1"/>
                </a:solidFill>
                <a:latin typeface="Times New Roman" panose="02020603050405020304" pitchFamily="18" charset="0"/>
                <a:cs typeface="Times New Roman" panose="02020603050405020304" pitchFamily="18" charset="0"/>
              </a:rPr>
              <a:t> ô </a:t>
            </a:r>
            <a:r>
              <a:rPr lang="vi-VN" sz="3200" b="1" dirty="0" err="1">
                <a:solidFill>
                  <a:schemeClr val="bg1"/>
                </a:solidFill>
                <a:latin typeface="Times New Roman" panose="02020603050405020304" pitchFamily="18" charset="0"/>
                <a:cs typeface="Times New Roman" panose="02020603050405020304" pitchFamily="18" charset="0"/>
              </a:rPr>
              <a:t>trống</a:t>
            </a:r>
            <a:r>
              <a:rPr lang="vi-VN" sz="3200" b="1" dirty="0">
                <a:solidFill>
                  <a:schemeClr val="bg1"/>
                </a:solidFill>
                <a:latin typeface="Times New Roman" panose="02020603050405020304" pitchFamily="18" charset="0"/>
                <a:cs typeface="Times New Roman" panose="02020603050405020304" pitchFamily="18" charset="0"/>
              </a:rPr>
              <a:t> trong </a:t>
            </a:r>
            <a:r>
              <a:rPr lang="vi-VN" sz="3200" b="1" dirty="0" err="1">
                <a:solidFill>
                  <a:schemeClr val="bg1"/>
                </a:solidFill>
                <a:latin typeface="Times New Roman" panose="02020603050405020304" pitchFamily="18" charset="0"/>
                <a:cs typeface="Times New Roman" panose="02020603050405020304" pitchFamily="18" charset="0"/>
              </a:rPr>
              <a:t>cột</a:t>
            </a:r>
            <a:r>
              <a:rPr lang="vi-VN" sz="3200" b="1" dirty="0">
                <a:solidFill>
                  <a:schemeClr val="bg1"/>
                </a:solidFill>
                <a:latin typeface="Times New Roman" panose="02020603050405020304" pitchFamily="18" charset="0"/>
                <a:cs typeface="Times New Roman" panose="02020603050405020304" pitchFamily="18" charset="0"/>
              </a:rPr>
              <a:t> “</a:t>
            </a:r>
            <a:r>
              <a:rPr lang="vi-VN" sz="3200" b="1" dirty="0" err="1">
                <a:solidFill>
                  <a:schemeClr val="bg1"/>
                </a:solidFill>
                <a:latin typeface="Times New Roman" panose="02020603050405020304" pitchFamily="18" charset="0"/>
                <a:cs typeface="Times New Roman" panose="02020603050405020304" pitchFamily="18" charset="0"/>
              </a:rPr>
              <a:t>Đúng</a:t>
            </a:r>
            <a:r>
              <a:rPr lang="vi-VN" sz="3200" b="1" dirty="0">
                <a:solidFill>
                  <a:schemeClr val="bg1"/>
                </a:solidFill>
                <a:latin typeface="Times New Roman" panose="02020603050405020304" pitchFamily="18" charset="0"/>
                <a:cs typeface="Times New Roman" panose="02020603050405020304" pitchFamily="18" charset="0"/>
              </a:rPr>
              <a:t>” </a:t>
            </a:r>
            <a:r>
              <a:rPr lang="vi-VN" sz="3200" b="1" dirty="0" err="1">
                <a:solidFill>
                  <a:schemeClr val="bg1"/>
                </a:solidFill>
                <a:latin typeface="Times New Roman" panose="02020603050405020304" pitchFamily="18" charset="0"/>
                <a:cs typeface="Times New Roman" panose="02020603050405020304" pitchFamily="18" charset="0"/>
              </a:rPr>
              <a:t>hoặc</a:t>
            </a:r>
            <a:r>
              <a:rPr lang="vi-VN" sz="3200" b="1" dirty="0">
                <a:solidFill>
                  <a:schemeClr val="bg1"/>
                </a:solidFill>
                <a:latin typeface="Times New Roman" panose="02020603050405020304" pitchFamily="18" charset="0"/>
                <a:cs typeface="Times New Roman" panose="02020603050405020304" pitchFamily="18" charset="0"/>
              </a:rPr>
              <a:t> “Sai” </a:t>
            </a:r>
            <a:r>
              <a:rPr lang="vi-VN" sz="3200" b="1" dirty="0" err="1">
                <a:solidFill>
                  <a:schemeClr val="bg1"/>
                </a:solidFill>
                <a:latin typeface="Times New Roman" panose="02020603050405020304" pitchFamily="18" charset="0"/>
                <a:cs typeface="Times New Roman" panose="02020603050405020304" pitchFamily="18" charset="0"/>
              </a:rPr>
              <a:t>mà</a:t>
            </a:r>
            <a:r>
              <a:rPr lang="vi-VN" sz="3200" b="1" dirty="0">
                <a:solidFill>
                  <a:schemeClr val="bg1"/>
                </a:solidFill>
                <a:latin typeface="Times New Roman" panose="02020603050405020304" pitchFamily="18" charset="0"/>
                <a:cs typeface="Times New Roman" panose="02020603050405020304" pitchFamily="18" charset="0"/>
              </a:rPr>
              <a:t> em </a:t>
            </a:r>
            <a:r>
              <a:rPr lang="vi-VN" sz="3200" b="1" dirty="0" err="1">
                <a:solidFill>
                  <a:schemeClr val="bg1"/>
                </a:solidFill>
                <a:latin typeface="Times New Roman" panose="02020603050405020304" pitchFamily="18" charset="0"/>
                <a:cs typeface="Times New Roman" panose="02020603050405020304" pitchFamily="18" charset="0"/>
              </a:rPr>
              <a:t>chọn</a:t>
            </a:r>
            <a:r>
              <a:rPr lang="vi-VN" sz="3200" b="1" dirty="0">
                <a:solidFill>
                  <a:schemeClr val="bg1"/>
                </a:solidFill>
                <a:latin typeface="Times New Roman" panose="02020603050405020304" pitchFamily="18" charset="0"/>
                <a:cs typeface="Times New Roman" panose="02020603050405020304" pitchFamily="18" charset="0"/>
              </a:rPr>
              <a:t>.</a:t>
            </a:r>
          </a:p>
        </p:txBody>
      </p:sp>
      <p:pic>
        <p:nvPicPr>
          <p:cNvPr id="4" name="Hình ảnh 3">
            <a:extLst>
              <a:ext uri="{FF2B5EF4-FFF2-40B4-BE49-F238E27FC236}">
                <a16:creationId xmlns:a16="http://schemas.microsoft.com/office/drawing/2014/main" id="{482290ED-9570-32BA-03F8-E01BB945D511}"/>
              </a:ext>
            </a:extLst>
          </p:cNvPr>
          <p:cNvPicPr>
            <a:picLocks noChangeAspect="1"/>
          </p:cNvPicPr>
          <p:nvPr/>
        </p:nvPicPr>
        <p:blipFill>
          <a:blip r:embed="rId2"/>
          <a:stretch>
            <a:fillRect/>
          </a:stretch>
        </p:blipFill>
        <p:spPr>
          <a:xfrm>
            <a:off x="1075756" y="1976738"/>
            <a:ext cx="10104078" cy="3753566"/>
          </a:xfrm>
          <a:prstGeom prst="rect">
            <a:avLst/>
          </a:prstGeom>
        </p:spPr>
      </p:pic>
      <p:sp>
        <p:nvSpPr>
          <p:cNvPr id="5" name="Tiêu đề 1">
            <a:extLst>
              <a:ext uri="{FF2B5EF4-FFF2-40B4-BE49-F238E27FC236}">
                <a16:creationId xmlns:a16="http://schemas.microsoft.com/office/drawing/2014/main" id="{6F2E36E0-2639-A798-9491-77B23125D1F3}"/>
              </a:ext>
            </a:extLst>
          </p:cNvPr>
          <p:cNvSpPr txBox="1">
            <a:spLocks/>
          </p:cNvSpPr>
          <p:nvPr/>
        </p:nvSpPr>
        <p:spPr>
          <a:xfrm>
            <a:off x="7494881" y="2731418"/>
            <a:ext cx="690950" cy="697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dirty="0">
                <a:solidFill>
                  <a:srgbClr val="FF0000"/>
                </a:solidFill>
                <a:latin typeface="Times New Roman" panose="02020603050405020304" pitchFamily="18" charset="0"/>
                <a:cs typeface="Times New Roman" panose="02020603050405020304" pitchFamily="18" charset="0"/>
              </a:rPr>
              <a:t>x</a:t>
            </a:r>
          </a:p>
        </p:txBody>
      </p:sp>
      <p:sp>
        <p:nvSpPr>
          <p:cNvPr id="6" name="Tiêu đề 1">
            <a:extLst>
              <a:ext uri="{FF2B5EF4-FFF2-40B4-BE49-F238E27FC236}">
                <a16:creationId xmlns:a16="http://schemas.microsoft.com/office/drawing/2014/main" id="{4D23D0DB-C211-FE5C-1036-8DCD3FE7F485}"/>
              </a:ext>
            </a:extLst>
          </p:cNvPr>
          <p:cNvSpPr txBox="1">
            <a:spLocks/>
          </p:cNvSpPr>
          <p:nvPr/>
        </p:nvSpPr>
        <p:spPr>
          <a:xfrm>
            <a:off x="9855323" y="3420206"/>
            <a:ext cx="690950" cy="697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dirty="0">
                <a:solidFill>
                  <a:srgbClr val="FF0000"/>
                </a:solidFill>
                <a:latin typeface="Times New Roman" panose="02020603050405020304" pitchFamily="18" charset="0"/>
                <a:cs typeface="Times New Roman" panose="02020603050405020304" pitchFamily="18" charset="0"/>
              </a:rPr>
              <a:t>x</a:t>
            </a:r>
          </a:p>
        </p:txBody>
      </p:sp>
      <p:sp>
        <p:nvSpPr>
          <p:cNvPr id="7" name="Tiêu đề 1">
            <a:extLst>
              <a:ext uri="{FF2B5EF4-FFF2-40B4-BE49-F238E27FC236}">
                <a16:creationId xmlns:a16="http://schemas.microsoft.com/office/drawing/2014/main" id="{39F672E6-6848-3CCD-762F-4492BDDEADC7}"/>
              </a:ext>
            </a:extLst>
          </p:cNvPr>
          <p:cNvSpPr txBox="1">
            <a:spLocks/>
          </p:cNvSpPr>
          <p:nvPr/>
        </p:nvSpPr>
        <p:spPr>
          <a:xfrm>
            <a:off x="7494881" y="4117042"/>
            <a:ext cx="690950" cy="697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dirty="0">
                <a:solidFill>
                  <a:srgbClr val="FF0000"/>
                </a:solidFill>
                <a:latin typeface="Times New Roman" panose="02020603050405020304" pitchFamily="18" charset="0"/>
                <a:cs typeface="Times New Roman" panose="02020603050405020304" pitchFamily="18" charset="0"/>
              </a:rPr>
              <a:t>x</a:t>
            </a:r>
          </a:p>
        </p:txBody>
      </p:sp>
      <p:sp>
        <p:nvSpPr>
          <p:cNvPr id="8" name="Tiêu đề 1">
            <a:extLst>
              <a:ext uri="{FF2B5EF4-FFF2-40B4-BE49-F238E27FC236}">
                <a16:creationId xmlns:a16="http://schemas.microsoft.com/office/drawing/2014/main" id="{47AD6FC0-6544-6DED-4CD4-3AB6A23F4B64}"/>
              </a:ext>
            </a:extLst>
          </p:cNvPr>
          <p:cNvSpPr txBox="1">
            <a:spLocks/>
          </p:cNvSpPr>
          <p:nvPr/>
        </p:nvSpPr>
        <p:spPr>
          <a:xfrm>
            <a:off x="7494881" y="5008049"/>
            <a:ext cx="690950" cy="697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dirty="0">
                <a:solidFill>
                  <a:srgbClr val="FF00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57772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Đối tượng 1">
            <a:extLst>
              <a:ext uri="{FF2B5EF4-FFF2-40B4-BE49-F238E27FC236}">
                <a16:creationId xmlns:a16="http://schemas.microsoft.com/office/drawing/2014/main" id="{EFD0DC2D-E8B6-616F-FB80-6B0F82105B81}"/>
              </a:ext>
            </a:extLst>
          </p:cNvPr>
          <p:cNvGraphicFramePr>
            <a:graphicFrameLocks noChangeAspect="1"/>
          </p:cNvGraphicFramePr>
          <p:nvPr>
            <p:extLst>
              <p:ext uri="{D42A27DB-BD31-4B8C-83A1-F6EECF244321}">
                <p14:modId xmlns:p14="http://schemas.microsoft.com/office/powerpoint/2010/main" val="1670853620"/>
              </p:ext>
            </p:extLst>
          </p:nvPr>
        </p:nvGraphicFramePr>
        <p:xfrm>
          <a:off x="646113" y="1229622"/>
          <a:ext cx="1915961" cy="905808"/>
        </p:xfrm>
        <a:graphic>
          <a:graphicData uri="http://schemas.openxmlformats.org/presentationml/2006/ole">
            <mc:AlternateContent xmlns:mc="http://schemas.openxmlformats.org/markup-compatibility/2006">
              <mc:Choice xmlns:v="urn:schemas-microsoft-com:vml" Requires="v">
                <p:oleObj name="Equation" r:id="rId3" imgW="914400" imgH="431640" progId="Equation.DSMT4">
                  <p:embed/>
                </p:oleObj>
              </mc:Choice>
              <mc:Fallback>
                <p:oleObj name="Equation" r:id="rId3" imgW="914400" imgH="431640" progId="Equation.DSMT4">
                  <p:embed/>
                  <p:pic>
                    <p:nvPicPr>
                      <p:cNvPr id="0" name=""/>
                      <p:cNvPicPr/>
                      <p:nvPr/>
                    </p:nvPicPr>
                    <p:blipFill>
                      <a:blip r:embed="rId4"/>
                      <a:stretch>
                        <a:fillRect/>
                      </a:stretch>
                    </p:blipFill>
                    <p:spPr>
                      <a:xfrm>
                        <a:off x="646113" y="1229622"/>
                        <a:ext cx="1915961" cy="905808"/>
                      </a:xfrm>
                      <a:prstGeom prst="rect">
                        <a:avLst/>
                      </a:prstGeom>
                    </p:spPr>
                  </p:pic>
                </p:oleObj>
              </mc:Fallback>
            </mc:AlternateContent>
          </a:graphicData>
        </a:graphic>
      </p:graphicFrame>
      <p:graphicFrame>
        <p:nvGraphicFramePr>
          <p:cNvPr id="3" name="Đối tượng 2">
            <a:extLst>
              <a:ext uri="{FF2B5EF4-FFF2-40B4-BE49-F238E27FC236}">
                <a16:creationId xmlns:a16="http://schemas.microsoft.com/office/drawing/2014/main" id="{561711C4-30D6-A386-0999-4BA9740F2901}"/>
              </a:ext>
            </a:extLst>
          </p:cNvPr>
          <p:cNvGraphicFramePr>
            <a:graphicFrameLocks noChangeAspect="1"/>
          </p:cNvGraphicFramePr>
          <p:nvPr>
            <p:extLst>
              <p:ext uri="{D42A27DB-BD31-4B8C-83A1-F6EECF244321}">
                <p14:modId xmlns:p14="http://schemas.microsoft.com/office/powerpoint/2010/main" val="960517304"/>
              </p:ext>
            </p:extLst>
          </p:nvPr>
        </p:nvGraphicFramePr>
        <p:xfrm>
          <a:off x="646113" y="2701803"/>
          <a:ext cx="2207907" cy="823664"/>
        </p:xfrm>
        <a:graphic>
          <a:graphicData uri="http://schemas.openxmlformats.org/presentationml/2006/ole">
            <mc:AlternateContent xmlns:mc="http://schemas.openxmlformats.org/markup-compatibility/2006">
              <mc:Choice xmlns:v="urn:schemas-microsoft-com:vml" Requires="v">
                <p:oleObj name="Equation" r:id="rId5" imgW="1054080" imgH="393480" progId="Equation.DSMT4">
                  <p:embed/>
                </p:oleObj>
              </mc:Choice>
              <mc:Fallback>
                <p:oleObj name="Equation" r:id="rId5" imgW="1054080" imgH="393480" progId="Equation.DSMT4">
                  <p:embed/>
                  <p:pic>
                    <p:nvPicPr>
                      <p:cNvPr id="2" name="Đối tượng 1">
                        <a:extLst>
                          <a:ext uri="{FF2B5EF4-FFF2-40B4-BE49-F238E27FC236}">
                            <a16:creationId xmlns:a16="http://schemas.microsoft.com/office/drawing/2014/main" id="{EFD0DC2D-E8B6-616F-FB80-6B0F82105B81}"/>
                          </a:ext>
                        </a:extLst>
                      </p:cNvPr>
                      <p:cNvPicPr/>
                      <p:nvPr/>
                    </p:nvPicPr>
                    <p:blipFill>
                      <a:blip r:embed="rId6"/>
                      <a:stretch>
                        <a:fillRect/>
                      </a:stretch>
                    </p:blipFill>
                    <p:spPr>
                      <a:xfrm>
                        <a:off x="646113" y="2701803"/>
                        <a:ext cx="2207907" cy="823664"/>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870241B5-167A-EA4D-297D-1C1A7FB5DB1A}"/>
              </a:ext>
            </a:extLst>
          </p:cNvPr>
          <p:cNvGraphicFramePr>
            <a:graphicFrameLocks noChangeAspect="1"/>
          </p:cNvGraphicFramePr>
          <p:nvPr>
            <p:extLst>
              <p:ext uri="{D42A27DB-BD31-4B8C-83A1-F6EECF244321}">
                <p14:modId xmlns:p14="http://schemas.microsoft.com/office/powerpoint/2010/main" val="1242405590"/>
              </p:ext>
            </p:extLst>
          </p:nvPr>
        </p:nvGraphicFramePr>
        <p:xfrm>
          <a:off x="698834" y="3985230"/>
          <a:ext cx="2527604" cy="983512"/>
        </p:xfrm>
        <a:graphic>
          <a:graphicData uri="http://schemas.openxmlformats.org/presentationml/2006/ole">
            <mc:AlternateContent xmlns:mc="http://schemas.openxmlformats.org/markup-compatibility/2006">
              <mc:Choice xmlns:v="urn:schemas-microsoft-com:vml" Requires="v">
                <p:oleObj name="Equation" r:id="rId7" imgW="1206360" imgH="469800" progId="Equation.DSMT4">
                  <p:embed/>
                </p:oleObj>
              </mc:Choice>
              <mc:Fallback>
                <p:oleObj name="Equation" r:id="rId7" imgW="1206360" imgH="469800" progId="Equation.DSMT4">
                  <p:embed/>
                  <p:pic>
                    <p:nvPicPr>
                      <p:cNvPr id="3" name="Đối tượng 2">
                        <a:extLst>
                          <a:ext uri="{FF2B5EF4-FFF2-40B4-BE49-F238E27FC236}">
                            <a16:creationId xmlns:a16="http://schemas.microsoft.com/office/drawing/2014/main" id="{561711C4-30D6-A386-0999-4BA9740F2901}"/>
                          </a:ext>
                        </a:extLst>
                      </p:cNvPr>
                      <p:cNvPicPr/>
                      <p:nvPr/>
                    </p:nvPicPr>
                    <p:blipFill>
                      <a:blip r:embed="rId8"/>
                      <a:stretch>
                        <a:fillRect/>
                      </a:stretch>
                    </p:blipFill>
                    <p:spPr>
                      <a:xfrm>
                        <a:off x="698834" y="3985230"/>
                        <a:ext cx="2527604" cy="983512"/>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4DC94D4C-648E-75A8-14F6-699EF88AD792}"/>
              </a:ext>
            </a:extLst>
          </p:cNvPr>
          <p:cNvGraphicFramePr>
            <a:graphicFrameLocks noChangeAspect="1"/>
          </p:cNvGraphicFramePr>
          <p:nvPr>
            <p:extLst>
              <p:ext uri="{D42A27DB-BD31-4B8C-83A1-F6EECF244321}">
                <p14:modId xmlns:p14="http://schemas.microsoft.com/office/powerpoint/2010/main" val="1367746851"/>
              </p:ext>
            </p:extLst>
          </p:nvPr>
        </p:nvGraphicFramePr>
        <p:xfrm>
          <a:off x="624294" y="5606574"/>
          <a:ext cx="2607528" cy="478435"/>
        </p:xfrm>
        <a:graphic>
          <a:graphicData uri="http://schemas.openxmlformats.org/presentationml/2006/ole">
            <mc:AlternateContent xmlns:mc="http://schemas.openxmlformats.org/markup-compatibility/2006">
              <mc:Choice xmlns:v="urn:schemas-microsoft-com:vml" Requires="v">
                <p:oleObj name="Equation" r:id="rId9" imgW="1244520" imgH="228600" progId="Equation.DSMT4">
                  <p:embed/>
                </p:oleObj>
              </mc:Choice>
              <mc:Fallback>
                <p:oleObj name="Equation" r:id="rId9" imgW="1244520" imgH="228600" progId="Equation.DSMT4">
                  <p:embed/>
                  <p:pic>
                    <p:nvPicPr>
                      <p:cNvPr id="4" name="Đối tượng 3">
                        <a:extLst>
                          <a:ext uri="{FF2B5EF4-FFF2-40B4-BE49-F238E27FC236}">
                            <a16:creationId xmlns:a16="http://schemas.microsoft.com/office/drawing/2014/main" id="{870241B5-167A-EA4D-297D-1C1A7FB5DB1A}"/>
                          </a:ext>
                        </a:extLst>
                      </p:cNvPr>
                      <p:cNvPicPr/>
                      <p:nvPr/>
                    </p:nvPicPr>
                    <p:blipFill>
                      <a:blip r:embed="rId10"/>
                      <a:stretch>
                        <a:fillRect/>
                      </a:stretch>
                    </p:blipFill>
                    <p:spPr>
                      <a:xfrm>
                        <a:off x="624294" y="5606574"/>
                        <a:ext cx="2607528" cy="478435"/>
                      </a:xfrm>
                      <a:prstGeom prst="rect">
                        <a:avLst/>
                      </a:prstGeom>
                    </p:spPr>
                  </p:pic>
                </p:oleObj>
              </mc:Fallback>
            </mc:AlternateContent>
          </a:graphicData>
        </a:graphic>
      </p:graphicFrame>
      <p:sp>
        <p:nvSpPr>
          <p:cNvPr id="6" name="Tiêu đề 1">
            <a:extLst>
              <a:ext uri="{FF2B5EF4-FFF2-40B4-BE49-F238E27FC236}">
                <a16:creationId xmlns:a16="http://schemas.microsoft.com/office/drawing/2014/main" id="{1F7AB7CC-F1B0-C876-8EAD-DE24B4BFDBD0}"/>
              </a:ext>
            </a:extLst>
          </p:cNvPr>
          <p:cNvSpPr>
            <a:spLocks noGrp="1"/>
          </p:cNvSpPr>
          <p:nvPr>
            <p:ph type="title"/>
          </p:nvPr>
        </p:nvSpPr>
        <p:spPr>
          <a:xfrm>
            <a:off x="2128984" y="615149"/>
            <a:ext cx="3809530" cy="488565"/>
          </a:xfrm>
          <a:gradFill>
            <a:gsLst>
              <a:gs pos="75000">
                <a:srgbClr val="68AA3C"/>
              </a:gs>
              <a:gs pos="50000">
                <a:schemeClr val="accent6">
                  <a:satMod val="110000"/>
                  <a:lumMod val="100000"/>
                  <a:shade val="100000"/>
                </a:schemeClr>
              </a:gs>
              <a:gs pos="100000">
                <a:schemeClr val="accent6">
                  <a:lumMod val="99000"/>
                  <a:satMod val="120000"/>
                  <a:shade val="78000"/>
                </a:schemeClr>
              </a:gs>
            </a:gsLst>
          </a:gradFill>
        </p:spPr>
        <p:style>
          <a:lnRef idx="1">
            <a:schemeClr val="accent6"/>
          </a:lnRef>
          <a:fillRef idx="3">
            <a:schemeClr val="accent6"/>
          </a:fillRef>
          <a:effectRef idx="2">
            <a:schemeClr val="accent6"/>
          </a:effectRef>
          <a:fontRef idx="minor">
            <a:schemeClr val="lt1"/>
          </a:fontRef>
        </p:style>
        <p:txBody>
          <a:bodyPr>
            <a:normAutofit fontScale="90000"/>
          </a:bodyPr>
          <a:lstStyle/>
          <a:p>
            <a:r>
              <a:rPr lang="vi-VN" sz="32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Thực hiện phép tính</a:t>
            </a:r>
          </a:p>
        </p:txBody>
      </p:sp>
      <p:graphicFrame>
        <p:nvGraphicFramePr>
          <p:cNvPr id="7" name="Đối tượng 6">
            <a:extLst>
              <a:ext uri="{FF2B5EF4-FFF2-40B4-BE49-F238E27FC236}">
                <a16:creationId xmlns:a16="http://schemas.microsoft.com/office/drawing/2014/main" id="{61021B11-A6C0-C021-4C79-F97221A5B7B2}"/>
              </a:ext>
            </a:extLst>
          </p:cNvPr>
          <p:cNvGraphicFramePr>
            <a:graphicFrameLocks noChangeAspect="1"/>
          </p:cNvGraphicFramePr>
          <p:nvPr>
            <p:extLst>
              <p:ext uri="{D42A27DB-BD31-4B8C-83A1-F6EECF244321}">
                <p14:modId xmlns:p14="http://schemas.microsoft.com/office/powerpoint/2010/main" val="3769187220"/>
              </p:ext>
            </p:extLst>
          </p:nvPr>
        </p:nvGraphicFramePr>
        <p:xfrm>
          <a:off x="2641811" y="1303697"/>
          <a:ext cx="1676189" cy="825884"/>
        </p:xfrm>
        <a:graphic>
          <a:graphicData uri="http://schemas.openxmlformats.org/presentationml/2006/ole">
            <mc:AlternateContent xmlns:mc="http://schemas.openxmlformats.org/markup-compatibility/2006">
              <mc:Choice xmlns:v="urn:schemas-microsoft-com:vml" Requires="v">
                <p:oleObj name="Equation" r:id="rId11" imgW="799920" imgH="393480" progId="Equation.DSMT4">
                  <p:embed/>
                </p:oleObj>
              </mc:Choice>
              <mc:Fallback>
                <p:oleObj name="Equation" r:id="rId11" imgW="799920" imgH="393480" progId="Equation.DSMT4">
                  <p:embed/>
                  <p:pic>
                    <p:nvPicPr>
                      <p:cNvPr id="2" name="Đối tượng 1">
                        <a:extLst>
                          <a:ext uri="{FF2B5EF4-FFF2-40B4-BE49-F238E27FC236}">
                            <a16:creationId xmlns:a16="http://schemas.microsoft.com/office/drawing/2014/main" id="{EFD0DC2D-E8B6-616F-FB80-6B0F82105B81}"/>
                          </a:ext>
                        </a:extLst>
                      </p:cNvPr>
                      <p:cNvPicPr/>
                      <p:nvPr/>
                    </p:nvPicPr>
                    <p:blipFill>
                      <a:blip r:embed="rId12"/>
                      <a:stretch>
                        <a:fillRect/>
                      </a:stretch>
                    </p:blipFill>
                    <p:spPr>
                      <a:xfrm>
                        <a:off x="2641811" y="1303697"/>
                        <a:ext cx="1676189" cy="825884"/>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3AE60523-A4DA-05CA-13E5-A9A3FB7102F1}"/>
              </a:ext>
            </a:extLst>
          </p:cNvPr>
          <p:cNvGraphicFramePr>
            <a:graphicFrameLocks noChangeAspect="1"/>
          </p:cNvGraphicFramePr>
          <p:nvPr>
            <p:extLst>
              <p:ext uri="{D42A27DB-BD31-4B8C-83A1-F6EECF244321}">
                <p14:modId xmlns:p14="http://schemas.microsoft.com/office/powerpoint/2010/main" val="2415073302"/>
              </p:ext>
            </p:extLst>
          </p:nvPr>
        </p:nvGraphicFramePr>
        <p:xfrm>
          <a:off x="6054557" y="1329056"/>
          <a:ext cx="860755" cy="808588"/>
        </p:xfrm>
        <a:graphic>
          <a:graphicData uri="http://schemas.openxmlformats.org/presentationml/2006/ole">
            <mc:AlternateContent xmlns:mc="http://schemas.openxmlformats.org/markup-compatibility/2006">
              <mc:Choice xmlns:v="urn:schemas-microsoft-com:vml" Requires="v">
                <p:oleObj name="Equation" r:id="rId13" imgW="419040" imgH="393480" progId="Equation.DSMT4">
                  <p:embed/>
                </p:oleObj>
              </mc:Choice>
              <mc:Fallback>
                <p:oleObj name="Equation" r:id="rId13" imgW="419040" imgH="393480" progId="Equation.DSMT4">
                  <p:embed/>
                  <p:pic>
                    <p:nvPicPr>
                      <p:cNvPr id="0" name=""/>
                      <p:cNvPicPr/>
                      <p:nvPr/>
                    </p:nvPicPr>
                    <p:blipFill>
                      <a:blip r:embed="rId14"/>
                      <a:stretch>
                        <a:fillRect/>
                      </a:stretch>
                    </p:blipFill>
                    <p:spPr>
                      <a:xfrm>
                        <a:off x="6054557" y="1329056"/>
                        <a:ext cx="860755" cy="808588"/>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1E87939B-80FA-FCCB-DADD-C44C68DC1504}"/>
              </a:ext>
            </a:extLst>
          </p:cNvPr>
          <p:cNvGraphicFramePr>
            <a:graphicFrameLocks noChangeAspect="1"/>
          </p:cNvGraphicFramePr>
          <p:nvPr>
            <p:extLst>
              <p:ext uri="{D42A27DB-BD31-4B8C-83A1-F6EECF244321}">
                <p14:modId xmlns:p14="http://schemas.microsoft.com/office/powerpoint/2010/main" val="3672200567"/>
              </p:ext>
            </p:extLst>
          </p:nvPr>
        </p:nvGraphicFramePr>
        <p:xfrm>
          <a:off x="2854020" y="2667864"/>
          <a:ext cx="1851315" cy="983511"/>
        </p:xfrm>
        <a:graphic>
          <a:graphicData uri="http://schemas.openxmlformats.org/presentationml/2006/ole">
            <mc:AlternateContent xmlns:mc="http://schemas.openxmlformats.org/markup-compatibility/2006">
              <mc:Choice xmlns:v="urn:schemas-microsoft-com:vml" Requires="v">
                <p:oleObj name="Equation" r:id="rId15" imgW="812520" imgH="431640" progId="Equation.DSMT4">
                  <p:embed/>
                </p:oleObj>
              </mc:Choice>
              <mc:Fallback>
                <p:oleObj name="Equation" r:id="rId15" imgW="812520" imgH="431640" progId="Equation.DSMT4">
                  <p:embed/>
                  <p:pic>
                    <p:nvPicPr>
                      <p:cNvPr id="0" name=""/>
                      <p:cNvPicPr/>
                      <p:nvPr/>
                    </p:nvPicPr>
                    <p:blipFill>
                      <a:blip r:embed="rId16"/>
                      <a:stretch>
                        <a:fillRect/>
                      </a:stretch>
                    </p:blipFill>
                    <p:spPr>
                      <a:xfrm>
                        <a:off x="2854020" y="2667864"/>
                        <a:ext cx="1851315" cy="983511"/>
                      </a:xfrm>
                      <a:prstGeom prst="rect">
                        <a:avLst/>
                      </a:prstGeom>
                    </p:spPr>
                  </p:pic>
                </p:oleObj>
              </mc:Fallback>
            </mc:AlternateContent>
          </a:graphicData>
        </a:graphic>
      </p:graphicFrame>
      <p:graphicFrame>
        <p:nvGraphicFramePr>
          <p:cNvPr id="10" name="Đối tượng 9">
            <a:extLst>
              <a:ext uri="{FF2B5EF4-FFF2-40B4-BE49-F238E27FC236}">
                <a16:creationId xmlns:a16="http://schemas.microsoft.com/office/drawing/2014/main" id="{1D27662B-32A5-DBE9-1018-A657FF301046}"/>
              </a:ext>
            </a:extLst>
          </p:cNvPr>
          <p:cNvGraphicFramePr>
            <a:graphicFrameLocks noChangeAspect="1"/>
          </p:cNvGraphicFramePr>
          <p:nvPr>
            <p:extLst>
              <p:ext uri="{D42A27DB-BD31-4B8C-83A1-F6EECF244321}">
                <p14:modId xmlns:p14="http://schemas.microsoft.com/office/powerpoint/2010/main" val="166620011"/>
              </p:ext>
            </p:extLst>
          </p:nvPr>
        </p:nvGraphicFramePr>
        <p:xfrm>
          <a:off x="4748538" y="2626592"/>
          <a:ext cx="1189976" cy="899739"/>
        </p:xfrm>
        <a:graphic>
          <a:graphicData uri="http://schemas.openxmlformats.org/presentationml/2006/ole">
            <mc:AlternateContent xmlns:mc="http://schemas.openxmlformats.org/markup-compatibility/2006">
              <mc:Choice xmlns:v="urn:schemas-microsoft-com:vml" Requires="v">
                <p:oleObj name="Equation" r:id="rId17" imgW="520560" imgH="393480" progId="Equation.DSMT4">
                  <p:embed/>
                </p:oleObj>
              </mc:Choice>
              <mc:Fallback>
                <p:oleObj name="Equation" r:id="rId17" imgW="520560" imgH="393480" progId="Equation.DSMT4">
                  <p:embed/>
                  <p:pic>
                    <p:nvPicPr>
                      <p:cNvPr id="0" name=""/>
                      <p:cNvPicPr/>
                      <p:nvPr/>
                    </p:nvPicPr>
                    <p:blipFill>
                      <a:blip r:embed="rId18"/>
                      <a:stretch>
                        <a:fillRect/>
                      </a:stretch>
                    </p:blipFill>
                    <p:spPr>
                      <a:xfrm>
                        <a:off x="4748538" y="2626592"/>
                        <a:ext cx="1189976" cy="899739"/>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id="{0214D099-68D6-17F7-1E44-B72CEB8E6A97}"/>
              </a:ext>
            </a:extLst>
          </p:cNvPr>
          <p:cNvGraphicFramePr>
            <a:graphicFrameLocks noChangeAspect="1"/>
          </p:cNvGraphicFramePr>
          <p:nvPr>
            <p:extLst>
              <p:ext uri="{D42A27DB-BD31-4B8C-83A1-F6EECF244321}">
                <p14:modId xmlns:p14="http://schemas.microsoft.com/office/powerpoint/2010/main" val="2510080106"/>
              </p:ext>
            </p:extLst>
          </p:nvPr>
        </p:nvGraphicFramePr>
        <p:xfrm>
          <a:off x="6081167" y="2667864"/>
          <a:ext cx="668256" cy="900259"/>
        </p:xfrm>
        <a:graphic>
          <a:graphicData uri="http://schemas.openxmlformats.org/presentationml/2006/ole">
            <mc:AlternateContent xmlns:mc="http://schemas.openxmlformats.org/markup-compatibility/2006">
              <mc:Choice xmlns:v="urn:schemas-microsoft-com:vml" Requires="v">
                <p:oleObj name="Equation" r:id="rId19" imgW="291960" imgH="393480" progId="Equation.DSMT4">
                  <p:embed/>
                </p:oleObj>
              </mc:Choice>
              <mc:Fallback>
                <p:oleObj name="Equation" r:id="rId19" imgW="291960" imgH="393480" progId="Equation.DSMT4">
                  <p:embed/>
                  <p:pic>
                    <p:nvPicPr>
                      <p:cNvPr id="10" name="Đối tượng 9">
                        <a:extLst>
                          <a:ext uri="{FF2B5EF4-FFF2-40B4-BE49-F238E27FC236}">
                            <a16:creationId xmlns:a16="http://schemas.microsoft.com/office/drawing/2014/main" id="{1D27662B-32A5-DBE9-1018-A657FF301046}"/>
                          </a:ext>
                        </a:extLst>
                      </p:cNvPr>
                      <p:cNvPicPr/>
                      <p:nvPr/>
                    </p:nvPicPr>
                    <p:blipFill>
                      <a:blip r:embed="rId20"/>
                      <a:stretch>
                        <a:fillRect/>
                      </a:stretch>
                    </p:blipFill>
                    <p:spPr>
                      <a:xfrm>
                        <a:off x="6081167" y="2667864"/>
                        <a:ext cx="668256" cy="900259"/>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020B697E-D10E-9B2D-252A-BCDE563E6C71}"/>
              </a:ext>
            </a:extLst>
          </p:cNvPr>
          <p:cNvGraphicFramePr>
            <a:graphicFrameLocks noChangeAspect="1"/>
          </p:cNvGraphicFramePr>
          <p:nvPr>
            <p:extLst>
              <p:ext uri="{D42A27DB-BD31-4B8C-83A1-F6EECF244321}">
                <p14:modId xmlns:p14="http://schemas.microsoft.com/office/powerpoint/2010/main" val="2023550770"/>
              </p:ext>
            </p:extLst>
          </p:nvPr>
        </p:nvGraphicFramePr>
        <p:xfrm>
          <a:off x="3331213" y="4102897"/>
          <a:ext cx="1759621" cy="865845"/>
        </p:xfrm>
        <a:graphic>
          <a:graphicData uri="http://schemas.openxmlformats.org/presentationml/2006/ole">
            <mc:AlternateContent xmlns:mc="http://schemas.openxmlformats.org/markup-compatibility/2006">
              <mc:Choice xmlns:v="urn:schemas-microsoft-com:vml" Requires="v">
                <p:oleObj name="Equation" r:id="rId21" imgW="799920" imgH="393480" progId="Equation.DSMT4">
                  <p:embed/>
                </p:oleObj>
              </mc:Choice>
              <mc:Fallback>
                <p:oleObj name="Equation" r:id="rId21" imgW="799920" imgH="393480" progId="Equation.DSMT4">
                  <p:embed/>
                  <p:pic>
                    <p:nvPicPr>
                      <p:cNvPr id="0" name=""/>
                      <p:cNvPicPr/>
                      <p:nvPr/>
                    </p:nvPicPr>
                    <p:blipFill>
                      <a:blip r:embed="rId22"/>
                      <a:stretch>
                        <a:fillRect/>
                      </a:stretch>
                    </p:blipFill>
                    <p:spPr>
                      <a:xfrm>
                        <a:off x="3331213" y="4102897"/>
                        <a:ext cx="1759621" cy="865845"/>
                      </a:xfrm>
                      <a:prstGeom prst="rect">
                        <a:avLst/>
                      </a:prstGeom>
                    </p:spPr>
                  </p:pic>
                </p:oleObj>
              </mc:Fallback>
            </mc:AlternateContent>
          </a:graphicData>
        </a:graphic>
      </p:graphicFrame>
      <p:graphicFrame>
        <p:nvGraphicFramePr>
          <p:cNvPr id="13" name="Đối tượng 12">
            <a:extLst>
              <a:ext uri="{FF2B5EF4-FFF2-40B4-BE49-F238E27FC236}">
                <a16:creationId xmlns:a16="http://schemas.microsoft.com/office/drawing/2014/main" id="{36AAE91C-AEB2-4285-C6AE-785B3CFADAF2}"/>
              </a:ext>
            </a:extLst>
          </p:cNvPr>
          <p:cNvGraphicFramePr>
            <a:graphicFrameLocks noChangeAspect="1"/>
          </p:cNvGraphicFramePr>
          <p:nvPr>
            <p:extLst>
              <p:ext uri="{D42A27DB-BD31-4B8C-83A1-F6EECF244321}">
                <p14:modId xmlns:p14="http://schemas.microsoft.com/office/powerpoint/2010/main" val="3638911102"/>
              </p:ext>
            </p:extLst>
          </p:nvPr>
        </p:nvGraphicFramePr>
        <p:xfrm>
          <a:off x="5195609" y="4102897"/>
          <a:ext cx="1221066" cy="860296"/>
        </p:xfrm>
        <a:graphic>
          <a:graphicData uri="http://schemas.openxmlformats.org/presentationml/2006/ole">
            <mc:AlternateContent xmlns:mc="http://schemas.openxmlformats.org/markup-compatibility/2006">
              <mc:Choice xmlns:v="urn:schemas-microsoft-com:vml" Requires="v">
                <p:oleObj name="Equation" r:id="rId23" imgW="558720" imgH="393480" progId="Equation.DSMT4">
                  <p:embed/>
                </p:oleObj>
              </mc:Choice>
              <mc:Fallback>
                <p:oleObj name="Equation" r:id="rId23" imgW="558720" imgH="393480" progId="Equation.DSMT4">
                  <p:embed/>
                  <p:pic>
                    <p:nvPicPr>
                      <p:cNvPr id="0" name=""/>
                      <p:cNvPicPr/>
                      <p:nvPr/>
                    </p:nvPicPr>
                    <p:blipFill>
                      <a:blip r:embed="rId24"/>
                      <a:stretch>
                        <a:fillRect/>
                      </a:stretch>
                    </p:blipFill>
                    <p:spPr>
                      <a:xfrm>
                        <a:off x="5195609" y="4102897"/>
                        <a:ext cx="1221066" cy="860296"/>
                      </a:xfrm>
                      <a:prstGeom prst="rect">
                        <a:avLst/>
                      </a:prstGeom>
                    </p:spPr>
                  </p:pic>
                </p:oleObj>
              </mc:Fallback>
            </mc:AlternateContent>
          </a:graphicData>
        </a:graphic>
      </p:graphicFrame>
      <p:graphicFrame>
        <p:nvGraphicFramePr>
          <p:cNvPr id="14" name="Đối tượng 13">
            <a:extLst>
              <a:ext uri="{FF2B5EF4-FFF2-40B4-BE49-F238E27FC236}">
                <a16:creationId xmlns:a16="http://schemas.microsoft.com/office/drawing/2014/main" id="{C3850C9C-957D-A375-91DD-11EAB4059C37}"/>
              </a:ext>
            </a:extLst>
          </p:cNvPr>
          <p:cNvGraphicFramePr>
            <a:graphicFrameLocks noChangeAspect="1"/>
          </p:cNvGraphicFramePr>
          <p:nvPr>
            <p:extLst>
              <p:ext uri="{D42A27DB-BD31-4B8C-83A1-F6EECF244321}">
                <p14:modId xmlns:p14="http://schemas.microsoft.com/office/powerpoint/2010/main" val="3000844674"/>
              </p:ext>
            </p:extLst>
          </p:nvPr>
        </p:nvGraphicFramePr>
        <p:xfrm>
          <a:off x="6521450" y="4299155"/>
          <a:ext cx="668256" cy="467779"/>
        </p:xfrm>
        <a:graphic>
          <a:graphicData uri="http://schemas.openxmlformats.org/presentationml/2006/ole">
            <mc:AlternateContent xmlns:mc="http://schemas.openxmlformats.org/markup-compatibility/2006">
              <mc:Choice xmlns:v="urn:schemas-microsoft-com:vml" Requires="v">
                <p:oleObj name="Equation" r:id="rId25" imgW="253800" imgH="177480" progId="Equation.DSMT4">
                  <p:embed/>
                </p:oleObj>
              </mc:Choice>
              <mc:Fallback>
                <p:oleObj name="Equation" r:id="rId25" imgW="253800" imgH="177480" progId="Equation.DSMT4">
                  <p:embed/>
                  <p:pic>
                    <p:nvPicPr>
                      <p:cNvPr id="0" name=""/>
                      <p:cNvPicPr/>
                      <p:nvPr/>
                    </p:nvPicPr>
                    <p:blipFill>
                      <a:blip r:embed="rId26"/>
                      <a:stretch>
                        <a:fillRect/>
                      </a:stretch>
                    </p:blipFill>
                    <p:spPr>
                      <a:xfrm>
                        <a:off x="6521450" y="4299155"/>
                        <a:ext cx="668256" cy="467779"/>
                      </a:xfrm>
                      <a:prstGeom prst="rect">
                        <a:avLst/>
                      </a:prstGeom>
                    </p:spPr>
                  </p:pic>
                </p:oleObj>
              </mc:Fallback>
            </mc:AlternateContent>
          </a:graphicData>
        </a:graphic>
      </p:graphicFrame>
      <p:sp>
        <p:nvSpPr>
          <p:cNvPr id="17" name="Hộp Văn bản 16">
            <a:extLst>
              <a:ext uri="{FF2B5EF4-FFF2-40B4-BE49-F238E27FC236}">
                <a16:creationId xmlns:a16="http://schemas.microsoft.com/office/drawing/2014/main" id="{96290925-4926-6D03-6B14-31F9B4B654FF}"/>
              </a:ext>
            </a:extLst>
          </p:cNvPr>
          <p:cNvSpPr txBox="1"/>
          <p:nvPr/>
        </p:nvSpPr>
        <p:spPr>
          <a:xfrm>
            <a:off x="3170588" y="5596218"/>
            <a:ext cx="1797759" cy="523220"/>
          </a:xfrm>
          <a:prstGeom prst="rect">
            <a:avLst/>
          </a:prstGeom>
          <a:noFill/>
        </p:spPr>
        <p:txBody>
          <a:bodyPr wrap="square">
            <a:spAutoFit/>
          </a:bodyPr>
          <a:lstStyle/>
          <a:p>
            <a:r>
              <a:rPr lang="en-US" sz="2800" dirty="0">
                <a:solidFill>
                  <a:srgbClr val="FF6600"/>
                </a:solidFill>
                <a:effectLst/>
                <a:latin typeface="Times New Roman" panose="02020603050405020304" pitchFamily="18" charset="0"/>
                <a:ea typeface="Times New Roman" panose="02020603050405020304" pitchFamily="18" charset="0"/>
              </a:rPr>
              <a:t>= 8 + 2  - 4</a:t>
            </a:r>
            <a:endParaRPr lang="vi-VN" sz="2800" dirty="0">
              <a:solidFill>
                <a:srgbClr val="FF6600"/>
              </a:solidFill>
            </a:endParaRPr>
          </a:p>
        </p:txBody>
      </p:sp>
      <p:sp>
        <p:nvSpPr>
          <p:cNvPr id="18" name="Hộp Văn bản 17">
            <a:extLst>
              <a:ext uri="{FF2B5EF4-FFF2-40B4-BE49-F238E27FC236}">
                <a16:creationId xmlns:a16="http://schemas.microsoft.com/office/drawing/2014/main" id="{D9052A44-A47F-3E20-1A5F-FFD61118A9E6}"/>
              </a:ext>
            </a:extLst>
          </p:cNvPr>
          <p:cNvSpPr txBox="1"/>
          <p:nvPr/>
        </p:nvSpPr>
        <p:spPr>
          <a:xfrm>
            <a:off x="4968347" y="5584181"/>
            <a:ext cx="1563288" cy="523220"/>
          </a:xfrm>
          <a:prstGeom prst="rect">
            <a:avLst/>
          </a:prstGeom>
          <a:noFill/>
        </p:spPr>
        <p:txBody>
          <a:bodyPr wrap="square">
            <a:spAutoFit/>
          </a:bodyPr>
          <a:lstStyle/>
          <a:p>
            <a:r>
              <a:rPr lang="en-US" sz="2800" dirty="0">
                <a:solidFill>
                  <a:srgbClr val="FF6600"/>
                </a:solidFill>
                <a:effectLst/>
                <a:latin typeface="Times New Roman" panose="02020603050405020304" pitchFamily="18" charset="0"/>
                <a:ea typeface="Times New Roman" panose="02020603050405020304" pitchFamily="18" charset="0"/>
              </a:rPr>
              <a:t>= </a:t>
            </a:r>
            <a:r>
              <a:rPr lang="en-US" sz="2800" dirty="0">
                <a:solidFill>
                  <a:srgbClr val="FF6600"/>
                </a:solidFill>
                <a:latin typeface="Times New Roman" panose="02020603050405020304" pitchFamily="18" charset="0"/>
                <a:ea typeface="Times New Roman" panose="02020603050405020304" pitchFamily="18" charset="0"/>
              </a:rPr>
              <a:t>6</a:t>
            </a:r>
            <a:endParaRPr lang="vi-VN" sz="2800" dirty="0">
              <a:solidFill>
                <a:srgbClr val="FF6600"/>
              </a:solidFill>
            </a:endParaRPr>
          </a:p>
        </p:txBody>
      </p:sp>
      <p:sp>
        <p:nvSpPr>
          <p:cNvPr id="19" name="Hình Ngũ Giác 18"/>
          <p:cNvSpPr/>
          <p:nvPr/>
        </p:nvSpPr>
        <p:spPr>
          <a:xfrm>
            <a:off x="683915" y="376016"/>
            <a:ext cx="1649087" cy="449268"/>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1:</a:t>
            </a:r>
            <a:endParaRPr lang="en-US" b="1" dirty="0">
              <a:solidFill>
                <a:schemeClr val="bg1"/>
              </a:solidFill>
            </a:endParaRPr>
          </a:p>
        </p:txBody>
      </p:sp>
      <p:graphicFrame>
        <p:nvGraphicFramePr>
          <p:cNvPr id="20" name="Đối tượng 6">
            <a:extLst>
              <a:ext uri="{FF2B5EF4-FFF2-40B4-BE49-F238E27FC236}">
                <a16:creationId xmlns:a16="http://schemas.microsoft.com/office/drawing/2014/main" id="{5C40AC87-2FDE-4547-A367-25470B3E0D9F}"/>
              </a:ext>
            </a:extLst>
          </p:cNvPr>
          <p:cNvGraphicFramePr>
            <a:graphicFrameLocks noChangeAspect="1"/>
          </p:cNvGraphicFramePr>
          <p:nvPr>
            <p:extLst>
              <p:ext uri="{D42A27DB-BD31-4B8C-83A1-F6EECF244321}">
                <p14:modId xmlns:p14="http://schemas.microsoft.com/office/powerpoint/2010/main" val="4170089947"/>
              </p:ext>
            </p:extLst>
          </p:nvPr>
        </p:nvGraphicFramePr>
        <p:xfrm>
          <a:off x="4357514" y="1318248"/>
          <a:ext cx="1676189" cy="825884"/>
        </p:xfrm>
        <a:graphic>
          <a:graphicData uri="http://schemas.openxmlformats.org/presentationml/2006/ole">
            <mc:AlternateContent xmlns:mc="http://schemas.openxmlformats.org/markup-compatibility/2006">
              <mc:Choice xmlns:v="urn:schemas-microsoft-com:vml" Requires="v">
                <p:oleObj name="Equation" r:id="rId27" imgW="799920" imgH="393480" progId="Equation.DSMT4">
                  <p:embed/>
                </p:oleObj>
              </mc:Choice>
              <mc:Fallback>
                <p:oleObj name="Equation" r:id="rId27" imgW="799920" imgH="393480" progId="Equation.DSMT4">
                  <p:embed/>
                  <p:pic>
                    <p:nvPicPr>
                      <p:cNvPr id="7" name="Đối tượng 6">
                        <a:extLst>
                          <a:ext uri="{FF2B5EF4-FFF2-40B4-BE49-F238E27FC236}">
                            <a16:creationId xmlns:a16="http://schemas.microsoft.com/office/drawing/2014/main" id="{61021B11-A6C0-C021-4C79-F97221A5B7B2}"/>
                          </a:ext>
                        </a:extLst>
                      </p:cNvPr>
                      <p:cNvPicPr/>
                      <p:nvPr/>
                    </p:nvPicPr>
                    <p:blipFill>
                      <a:blip r:embed="rId28"/>
                      <a:stretch>
                        <a:fillRect/>
                      </a:stretch>
                    </p:blipFill>
                    <p:spPr>
                      <a:xfrm>
                        <a:off x="4357514" y="1318248"/>
                        <a:ext cx="1676189" cy="825884"/>
                      </a:xfrm>
                      <a:prstGeom prst="rect">
                        <a:avLst/>
                      </a:prstGeom>
                    </p:spPr>
                  </p:pic>
                </p:oleObj>
              </mc:Fallback>
            </mc:AlternateContent>
          </a:graphicData>
        </a:graphic>
      </p:graphicFrame>
    </p:spTree>
    <p:extLst>
      <p:ext uri="{BB962C8B-B14F-4D97-AF65-F5344CB8AC3E}">
        <p14:creationId xmlns:p14="http://schemas.microsoft.com/office/powerpoint/2010/main" val="1418524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2000" fill="hold"/>
                                        <p:tgtEl>
                                          <p:spTgt spid="19"/>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80">
                                          <p:stCondLst>
                                            <p:cond delay="0"/>
                                          </p:stCondLst>
                                        </p:cTn>
                                        <p:tgtEl>
                                          <p:spTgt spid="18"/>
                                        </p:tgtEl>
                                      </p:cBhvr>
                                    </p:animEffect>
                                    <p:anim calcmode="lin" valueType="num">
                                      <p:cBhvr>
                                        <p:cTn id="6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2" dur="26">
                                          <p:stCondLst>
                                            <p:cond delay="650"/>
                                          </p:stCondLst>
                                        </p:cTn>
                                        <p:tgtEl>
                                          <p:spTgt spid="18"/>
                                        </p:tgtEl>
                                      </p:cBhvr>
                                      <p:to x="100000" y="60000"/>
                                    </p:animScale>
                                    <p:animScale>
                                      <p:cBhvr>
                                        <p:cTn id="73" dur="166" decel="50000">
                                          <p:stCondLst>
                                            <p:cond delay="676"/>
                                          </p:stCondLst>
                                        </p:cTn>
                                        <p:tgtEl>
                                          <p:spTgt spid="18"/>
                                        </p:tgtEl>
                                      </p:cBhvr>
                                      <p:to x="100000" y="100000"/>
                                    </p:animScale>
                                    <p:animScale>
                                      <p:cBhvr>
                                        <p:cTn id="74" dur="26">
                                          <p:stCondLst>
                                            <p:cond delay="1312"/>
                                          </p:stCondLst>
                                        </p:cTn>
                                        <p:tgtEl>
                                          <p:spTgt spid="18"/>
                                        </p:tgtEl>
                                      </p:cBhvr>
                                      <p:to x="100000" y="80000"/>
                                    </p:animScale>
                                    <p:animScale>
                                      <p:cBhvr>
                                        <p:cTn id="75" dur="166" decel="50000">
                                          <p:stCondLst>
                                            <p:cond delay="1338"/>
                                          </p:stCondLst>
                                        </p:cTn>
                                        <p:tgtEl>
                                          <p:spTgt spid="18"/>
                                        </p:tgtEl>
                                      </p:cBhvr>
                                      <p:to x="100000" y="100000"/>
                                    </p:animScale>
                                    <p:animScale>
                                      <p:cBhvr>
                                        <p:cTn id="76" dur="26">
                                          <p:stCondLst>
                                            <p:cond delay="1642"/>
                                          </p:stCondLst>
                                        </p:cTn>
                                        <p:tgtEl>
                                          <p:spTgt spid="18"/>
                                        </p:tgtEl>
                                      </p:cBhvr>
                                      <p:to x="100000" y="90000"/>
                                    </p:animScale>
                                    <p:animScale>
                                      <p:cBhvr>
                                        <p:cTn id="77" dur="166" decel="50000">
                                          <p:stCondLst>
                                            <p:cond delay="1668"/>
                                          </p:stCondLst>
                                        </p:cTn>
                                        <p:tgtEl>
                                          <p:spTgt spid="18"/>
                                        </p:tgtEl>
                                      </p:cBhvr>
                                      <p:to x="100000" y="100000"/>
                                    </p:animScale>
                                    <p:animScale>
                                      <p:cBhvr>
                                        <p:cTn id="78" dur="26">
                                          <p:stCondLst>
                                            <p:cond delay="1808"/>
                                          </p:stCondLst>
                                        </p:cTn>
                                        <p:tgtEl>
                                          <p:spTgt spid="18"/>
                                        </p:tgtEl>
                                      </p:cBhvr>
                                      <p:to x="100000" y="95000"/>
                                    </p:animScale>
                                    <p:animScale>
                                      <p:cBhvr>
                                        <p:cTn id="7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Đối tượng 2"/>
          <p:cNvGraphicFramePr>
            <a:graphicFrameLocks noChangeAspect="1"/>
          </p:cNvGraphicFramePr>
          <p:nvPr>
            <p:extLst>
              <p:ext uri="{D42A27DB-BD31-4B8C-83A1-F6EECF244321}">
                <p14:modId xmlns:p14="http://schemas.microsoft.com/office/powerpoint/2010/main" val="104782670"/>
              </p:ext>
            </p:extLst>
          </p:nvPr>
        </p:nvGraphicFramePr>
        <p:xfrm>
          <a:off x="364282" y="1166939"/>
          <a:ext cx="1895475" cy="947738"/>
        </p:xfrm>
        <a:graphic>
          <a:graphicData uri="http://schemas.openxmlformats.org/presentationml/2006/ole">
            <mc:AlternateContent xmlns:mc="http://schemas.openxmlformats.org/markup-compatibility/2006">
              <mc:Choice xmlns:v="urn:schemas-microsoft-com:vml" Requires="v">
                <p:oleObj name="Equation" r:id="rId3" imgW="838080" imgH="419040" progId="Equation.DSMT4">
                  <p:embed/>
                </p:oleObj>
              </mc:Choice>
              <mc:Fallback>
                <p:oleObj name="Equation" r:id="rId3" imgW="838080" imgH="419040" progId="Equation.DSMT4">
                  <p:embed/>
                  <p:pic>
                    <p:nvPicPr>
                      <p:cNvPr id="0" name=""/>
                      <p:cNvPicPr/>
                      <p:nvPr/>
                    </p:nvPicPr>
                    <p:blipFill>
                      <a:blip r:embed="rId4"/>
                      <a:stretch>
                        <a:fillRect/>
                      </a:stretch>
                    </p:blipFill>
                    <p:spPr>
                      <a:xfrm>
                        <a:off x="364282" y="1166939"/>
                        <a:ext cx="1895475" cy="947738"/>
                      </a:xfrm>
                      <a:prstGeom prst="rect">
                        <a:avLst/>
                      </a:prstGeom>
                    </p:spPr>
                  </p:pic>
                </p:oleObj>
              </mc:Fallback>
            </mc:AlternateContent>
          </a:graphicData>
        </a:graphic>
      </p:graphicFrame>
      <p:graphicFrame>
        <p:nvGraphicFramePr>
          <p:cNvPr id="7" name="Đối tượng 6"/>
          <p:cNvGraphicFramePr>
            <a:graphicFrameLocks noChangeAspect="1"/>
          </p:cNvGraphicFramePr>
          <p:nvPr>
            <p:extLst>
              <p:ext uri="{D42A27DB-BD31-4B8C-83A1-F6EECF244321}">
                <p14:modId xmlns:p14="http://schemas.microsoft.com/office/powerpoint/2010/main" val="773214870"/>
              </p:ext>
            </p:extLst>
          </p:nvPr>
        </p:nvGraphicFramePr>
        <p:xfrm>
          <a:off x="3095967" y="1212977"/>
          <a:ext cx="3086100" cy="901700"/>
        </p:xfrm>
        <a:graphic>
          <a:graphicData uri="http://schemas.openxmlformats.org/presentationml/2006/ole">
            <mc:AlternateContent xmlns:mc="http://schemas.openxmlformats.org/markup-compatibility/2006">
              <mc:Choice xmlns:v="urn:schemas-microsoft-com:vml" Requires="v">
                <p:oleObj name="Equation" r:id="rId5" imgW="3085920" imgH="901440" progId="Equation.DSMT4">
                  <p:embed/>
                </p:oleObj>
              </mc:Choice>
              <mc:Fallback>
                <p:oleObj name="Equation" r:id="rId5" imgW="3085920" imgH="901440" progId="Equation.DSMT4">
                  <p:embed/>
                  <p:pic>
                    <p:nvPicPr>
                      <p:cNvPr id="0" name=""/>
                      <p:cNvPicPr/>
                      <p:nvPr/>
                    </p:nvPicPr>
                    <p:blipFill>
                      <a:blip r:embed="rId6"/>
                      <a:stretch>
                        <a:fillRect/>
                      </a:stretch>
                    </p:blipFill>
                    <p:spPr>
                      <a:xfrm>
                        <a:off x="3095967" y="1212977"/>
                        <a:ext cx="3086100" cy="901700"/>
                      </a:xfrm>
                      <a:prstGeom prst="rect">
                        <a:avLst/>
                      </a:prstGeom>
                    </p:spPr>
                  </p:pic>
                </p:oleObj>
              </mc:Fallback>
            </mc:AlternateContent>
          </a:graphicData>
        </a:graphic>
      </p:graphicFrame>
      <p:graphicFrame>
        <p:nvGraphicFramePr>
          <p:cNvPr id="8" name="Đối tượng 7"/>
          <p:cNvGraphicFramePr>
            <a:graphicFrameLocks noChangeAspect="1"/>
          </p:cNvGraphicFramePr>
          <p:nvPr>
            <p:extLst>
              <p:ext uri="{D42A27DB-BD31-4B8C-83A1-F6EECF244321}">
                <p14:modId xmlns:p14="http://schemas.microsoft.com/office/powerpoint/2010/main" val="955358000"/>
              </p:ext>
            </p:extLst>
          </p:nvPr>
        </p:nvGraphicFramePr>
        <p:xfrm>
          <a:off x="6797019" y="1191810"/>
          <a:ext cx="1879600" cy="889000"/>
        </p:xfrm>
        <a:graphic>
          <a:graphicData uri="http://schemas.openxmlformats.org/presentationml/2006/ole">
            <mc:AlternateContent xmlns:mc="http://schemas.openxmlformats.org/markup-compatibility/2006">
              <mc:Choice xmlns:v="urn:schemas-microsoft-com:vml" Requires="v">
                <p:oleObj name="Equation" r:id="rId7" imgW="1879560" imgH="888840" progId="Equation.DSMT4">
                  <p:embed/>
                </p:oleObj>
              </mc:Choice>
              <mc:Fallback>
                <p:oleObj name="Equation" r:id="rId7" imgW="1879560" imgH="888840" progId="Equation.DSMT4">
                  <p:embed/>
                  <p:pic>
                    <p:nvPicPr>
                      <p:cNvPr id="0" name=""/>
                      <p:cNvPicPr/>
                      <p:nvPr/>
                    </p:nvPicPr>
                    <p:blipFill>
                      <a:blip r:embed="rId8"/>
                      <a:stretch>
                        <a:fillRect/>
                      </a:stretch>
                    </p:blipFill>
                    <p:spPr>
                      <a:xfrm>
                        <a:off x="6797019" y="1191810"/>
                        <a:ext cx="1879600" cy="889000"/>
                      </a:xfrm>
                      <a:prstGeom prst="rect">
                        <a:avLst/>
                      </a:prstGeom>
                    </p:spPr>
                  </p:pic>
                </p:oleObj>
              </mc:Fallback>
            </mc:AlternateContent>
          </a:graphicData>
        </a:graphic>
      </p:graphicFrame>
      <p:graphicFrame>
        <p:nvGraphicFramePr>
          <p:cNvPr id="9" name="Đối tượng 8"/>
          <p:cNvGraphicFramePr>
            <a:graphicFrameLocks noChangeAspect="1"/>
          </p:cNvGraphicFramePr>
          <p:nvPr>
            <p:extLst>
              <p:ext uri="{D42A27DB-BD31-4B8C-83A1-F6EECF244321}">
                <p14:modId xmlns:p14="http://schemas.microsoft.com/office/powerpoint/2010/main" val="964571776"/>
              </p:ext>
            </p:extLst>
          </p:nvPr>
        </p:nvGraphicFramePr>
        <p:xfrm>
          <a:off x="9515779" y="1239701"/>
          <a:ext cx="2184400" cy="889000"/>
        </p:xfrm>
        <a:graphic>
          <a:graphicData uri="http://schemas.openxmlformats.org/presentationml/2006/ole">
            <mc:AlternateContent xmlns:mc="http://schemas.openxmlformats.org/markup-compatibility/2006">
              <mc:Choice xmlns:v="urn:schemas-microsoft-com:vml" Requires="v">
                <p:oleObj name="Equation" r:id="rId9" imgW="2184120" imgH="888840" progId="Equation.DSMT4">
                  <p:embed/>
                </p:oleObj>
              </mc:Choice>
              <mc:Fallback>
                <p:oleObj name="Equation" r:id="rId9" imgW="2184120" imgH="888840" progId="Equation.DSMT4">
                  <p:embed/>
                  <p:pic>
                    <p:nvPicPr>
                      <p:cNvPr id="0" name=""/>
                      <p:cNvPicPr/>
                      <p:nvPr/>
                    </p:nvPicPr>
                    <p:blipFill>
                      <a:blip r:embed="rId10"/>
                      <a:stretch>
                        <a:fillRect/>
                      </a:stretch>
                    </p:blipFill>
                    <p:spPr>
                      <a:xfrm>
                        <a:off x="9515779" y="1239701"/>
                        <a:ext cx="2184400" cy="889000"/>
                      </a:xfrm>
                      <a:prstGeom prst="rect">
                        <a:avLst/>
                      </a:prstGeom>
                    </p:spPr>
                  </p:pic>
                </p:oleObj>
              </mc:Fallback>
            </mc:AlternateContent>
          </a:graphicData>
        </a:graphic>
      </p:graphicFrame>
      <p:cxnSp>
        <p:nvCxnSpPr>
          <p:cNvPr id="12" name="Đường nối Thẳng 11"/>
          <p:cNvCxnSpPr/>
          <p:nvPr/>
        </p:nvCxnSpPr>
        <p:spPr>
          <a:xfrm flipH="1">
            <a:off x="2632105" y="1331508"/>
            <a:ext cx="10648" cy="473600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aphicFrame>
        <p:nvGraphicFramePr>
          <p:cNvPr id="15" name="Đối tượng 14"/>
          <p:cNvGraphicFramePr>
            <a:graphicFrameLocks noChangeAspect="1"/>
          </p:cNvGraphicFramePr>
          <p:nvPr>
            <p:extLst>
              <p:ext uri="{D42A27DB-BD31-4B8C-83A1-F6EECF244321}">
                <p14:modId xmlns:p14="http://schemas.microsoft.com/office/powerpoint/2010/main" val="4075904199"/>
              </p:ext>
            </p:extLst>
          </p:nvPr>
        </p:nvGraphicFramePr>
        <p:xfrm>
          <a:off x="651092" y="2141274"/>
          <a:ext cx="1587500" cy="901700"/>
        </p:xfrm>
        <a:graphic>
          <a:graphicData uri="http://schemas.openxmlformats.org/presentationml/2006/ole">
            <mc:AlternateContent xmlns:mc="http://schemas.openxmlformats.org/markup-compatibility/2006">
              <mc:Choice xmlns:v="urn:schemas-microsoft-com:vml" Requires="v">
                <p:oleObj name="Equation" r:id="rId11" imgW="1587240" imgH="901440" progId="Equation.DSMT4">
                  <p:embed/>
                </p:oleObj>
              </mc:Choice>
              <mc:Fallback>
                <p:oleObj name="Equation" r:id="rId11" imgW="1587240" imgH="901440" progId="Equation.DSMT4">
                  <p:embed/>
                  <p:pic>
                    <p:nvPicPr>
                      <p:cNvPr id="0" name=""/>
                      <p:cNvPicPr/>
                      <p:nvPr/>
                    </p:nvPicPr>
                    <p:blipFill>
                      <a:blip r:embed="rId12"/>
                      <a:stretch>
                        <a:fillRect/>
                      </a:stretch>
                    </p:blipFill>
                    <p:spPr>
                      <a:xfrm>
                        <a:off x="651092" y="2141274"/>
                        <a:ext cx="1587500" cy="901700"/>
                      </a:xfrm>
                      <a:prstGeom prst="rect">
                        <a:avLst/>
                      </a:prstGeom>
                    </p:spPr>
                  </p:pic>
                </p:oleObj>
              </mc:Fallback>
            </mc:AlternateContent>
          </a:graphicData>
        </a:graphic>
      </p:graphicFrame>
      <p:graphicFrame>
        <p:nvGraphicFramePr>
          <p:cNvPr id="16" name="Đối tượng 15"/>
          <p:cNvGraphicFramePr>
            <a:graphicFrameLocks noChangeAspect="1"/>
          </p:cNvGraphicFramePr>
          <p:nvPr>
            <p:extLst>
              <p:ext uri="{D42A27DB-BD31-4B8C-83A1-F6EECF244321}">
                <p14:modId xmlns:p14="http://schemas.microsoft.com/office/powerpoint/2010/main" val="1686790794"/>
              </p:ext>
            </p:extLst>
          </p:nvPr>
        </p:nvGraphicFramePr>
        <p:xfrm>
          <a:off x="616031" y="3086101"/>
          <a:ext cx="1092200" cy="889000"/>
        </p:xfrm>
        <a:graphic>
          <a:graphicData uri="http://schemas.openxmlformats.org/presentationml/2006/ole">
            <mc:AlternateContent xmlns:mc="http://schemas.openxmlformats.org/markup-compatibility/2006">
              <mc:Choice xmlns:v="urn:schemas-microsoft-com:vml" Requires="v">
                <p:oleObj name="Equation" r:id="rId13" imgW="1091880" imgH="888840" progId="Equation.DSMT4">
                  <p:embed/>
                </p:oleObj>
              </mc:Choice>
              <mc:Fallback>
                <p:oleObj name="Equation" r:id="rId13" imgW="1091880" imgH="888840" progId="Equation.DSMT4">
                  <p:embed/>
                  <p:pic>
                    <p:nvPicPr>
                      <p:cNvPr id="0" name=""/>
                      <p:cNvPicPr/>
                      <p:nvPr/>
                    </p:nvPicPr>
                    <p:blipFill>
                      <a:blip r:embed="rId14"/>
                      <a:stretch>
                        <a:fillRect/>
                      </a:stretch>
                    </p:blipFill>
                    <p:spPr>
                      <a:xfrm>
                        <a:off x="616031" y="3086101"/>
                        <a:ext cx="1092200" cy="889000"/>
                      </a:xfrm>
                      <a:prstGeom prst="rect">
                        <a:avLst/>
                      </a:prstGeom>
                    </p:spPr>
                  </p:pic>
                </p:oleObj>
              </mc:Fallback>
            </mc:AlternateContent>
          </a:graphicData>
        </a:graphic>
      </p:graphicFrame>
      <p:cxnSp>
        <p:nvCxnSpPr>
          <p:cNvPr id="17" name="Đường nối Thẳng 16"/>
          <p:cNvCxnSpPr/>
          <p:nvPr/>
        </p:nvCxnSpPr>
        <p:spPr>
          <a:xfrm>
            <a:off x="6469166" y="1239701"/>
            <a:ext cx="0" cy="4827813"/>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Đường nối Thẳng 17"/>
          <p:cNvCxnSpPr/>
          <p:nvPr/>
        </p:nvCxnSpPr>
        <p:spPr>
          <a:xfrm>
            <a:off x="9314916" y="1331508"/>
            <a:ext cx="8546" cy="473600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aphicFrame>
        <p:nvGraphicFramePr>
          <p:cNvPr id="19" name="Đối tượng 18"/>
          <p:cNvGraphicFramePr>
            <a:graphicFrameLocks noChangeAspect="1"/>
          </p:cNvGraphicFramePr>
          <p:nvPr>
            <p:extLst>
              <p:ext uri="{D42A27DB-BD31-4B8C-83A1-F6EECF244321}">
                <p14:modId xmlns:p14="http://schemas.microsoft.com/office/powerpoint/2010/main" val="3663060319"/>
              </p:ext>
            </p:extLst>
          </p:nvPr>
        </p:nvGraphicFramePr>
        <p:xfrm>
          <a:off x="3353818" y="4040185"/>
          <a:ext cx="2286000" cy="889000"/>
        </p:xfrm>
        <a:graphic>
          <a:graphicData uri="http://schemas.openxmlformats.org/presentationml/2006/ole">
            <mc:AlternateContent xmlns:mc="http://schemas.openxmlformats.org/markup-compatibility/2006">
              <mc:Choice xmlns:v="urn:schemas-microsoft-com:vml" Requires="v">
                <p:oleObj name="Equation" r:id="rId15" imgW="2286000" imgH="888840" progId="Equation.DSMT4">
                  <p:embed/>
                </p:oleObj>
              </mc:Choice>
              <mc:Fallback>
                <p:oleObj name="Equation" r:id="rId15" imgW="2286000" imgH="888840" progId="Equation.DSMT4">
                  <p:embed/>
                  <p:pic>
                    <p:nvPicPr>
                      <p:cNvPr id="0" name=""/>
                      <p:cNvPicPr/>
                      <p:nvPr/>
                    </p:nvPicPr>
                    <p:blipFill>
                      <a:blip r:embed="rId16"/>
                      <a:stretch>
                        <a:fillRect/>
                      </a:stretch>
                    </p:blipFill>
                    <p:spPr>
                      <a:xfrm>
                        <a:off x="3353818" y="4040185"/>
                        <a:ext cx="2286000" cy="889000"/>
                      </a:xfrm>
                      <a:prstGeom prst="rect">
                        <a:avLst/>
                      </a:prstGeom>
                    </p:spPr>
                  </p:pic>
                </p:oleObj>
              </mc:Fallback>
            </mc:AlternateContent>
          </a:graphicData>
        </a:graphic>
      </p:graphicFrame>
      <p:graphicFrame>
        <p:nvGraphicFramePr>
          <p:cNvPr id="20" name="Đối tượng 19"/>
          <p:cNvGraphicFramePr>
            <a:graphicFrameLocks noChangeAspect="1"/>
          </p:cNvGraphicFramePr>
          <p:nvPr>
            <p:extLst>
              <p:ext uri="{D42A27DB-BD31-4B8C-83A1-F6EECF244321}">
                <p14:modId xmlns:p14="http://schemas.microsoft.com/office/powerpoint/2010/main" val="3507046162"/>
              </p:ext>
            </p:extLst>
          </p:nvPr>
        </p:nvGraphicFramePr>
        <p:xfrm>
          <a:off x="3374080" y="3121024"/>
          <a:ext cx="2273300" cy="889000"/>
        </p:xfrm>
        <a:graphic>
          <a:graphicData uri="http://schemas.openxmlformats.org/presentationml/2006/ole">
            <mc:AlternateContent xmlns:mc="http://schemas.openxmlformats.org/markup-compatibility/2006">
              <mc:Choice xmlns:v="urn:schemas-microsoft-com:vml" Requires="v">
                <p:oleObj name="Equation" r:id="rId17" imgW="2273040" imgH="888840" progId="Equation.DSMT4">
                  <p:embed/>
                </p:oleObj>
              </mc:Choice>
              <mc:Fallback>
                <p:oleObj name="Equation" r:id="rId17" imgW="2273040" imgH="888840" progId="Equation.DSMT4">
                  <p:embed/>
                  <p:pic>
                    <p:nvPicPr>
                      <p:cNvPr id="0" name=""/>
                      <p:cNvPicPr/>
                      <p:nvPr/>
                    </p:nvPicPr>
                    <p:blipFill>
                      <a:blip r:embed="rId18"/>
                      <a:stretch>
                        <a:fillRect/>
                      </a:stretch>
                    </p:blipFill>
                    <p:spPr>
                      <a:xfrm>
                        <a:off x="3374080" y="3121024"/>
                        <a:ext cx="2273300" cy="889000"/>
                      </a:xfrm>
                      <a:prstGeom prst="rect">
                        <a:avLst/>
                      </a:prstGeom>
                    </p:spPr>
                  </p:pic>
                </p:oleObj>
              </mc:Fallback>
            </mc:AlternateContent>
          </a:graphicData>
        </a:graphic>
      </p:graphicFrame>
      <p:graphicFrame>
        <p:nvGraphicFramePr>
          <p:cNvPr id="21" name="Đối tượng 20"/>
          <p:cNvGraphicFramePr>
            <a:graphicFrameLocks noChangeAspect="1"/>
          </p:cNvGraphicFramePr>
          <p:nvPr>
            <p:extLst>
              <p:ext uri="{D42A27DB-BD31-4B8C-83A1-F6EECF244321}">
                <p14:modId xmlns:p14="http://schemas.microsoft.com/office/powerpoint/2010/main" val="3018076159"/>
              </p:ext>
            </p:extLst>
          </p:nvPr>
        </p:nvGraphicFramePr>
        <p:xfrm>
          <a:off x="3337112" y="4959346"/>
          <a:ext cx="927100" cy="889000"/>
        </p:xfrm>
        <a:graphic>
          <a:graphicData uri="http://schemas.openxmlformats.org/presentationml/2006/ole">
            <mc:AlternateContent xmlns:mc="http://schemas.openxmlformats.org/markup-compatibility/2006">
              <mc:Choice xmlns:v="urn:schemas-microsoft-com:vml" Requires="v">
                <p:oleObj name="Equation" r:id="rId19" imgW="927000" imgH="888840" progId="Equation.DSMT4">
                  <p:embed/>
                </p:oleObj>
              </mc:Choice>
              <mc:Fallback>
                <p:oleObj name="Equation" r:id="rId19" imgW="927000" imgH="888840" progId="Equation.DSMT4">
                  <p:embed/>
                  <p:pic>
                    <p:nvPicPr>
                      <p:cNvPr id="0" name=""/>
                      <p:cNvPicPr/>
                      <p:nvPr/>
                    </p:nvPicPr>
                    <p:blipFill>
                      <a:blip r:embed="rId20"/>
                      <a:stretch>
                        <a:fillRect/>
                      </a:stretch>
                    </p:blipFill>
                    <p:spPr>
                      <a:xfrm>
                        <a:off x="3337112" y="4959346"/>
                        <a:ext cx="927100" cy="889000"/>
                      </a:xfrm>
                      <a:prstGeom prst="rect">
                        <a:avLst/>
                      </a:prstGeom>
                    </p:spPr>
                  </p:pic>
                </p:oleObj>
              </mc:Fallback>
            </mc:AlternateContent>
          </a:graphicData>
        </a:graphic>
      </p:graphicFrame>
      <p:graphicFrame>
        <p:nvGraphicFramePr>
          <p:cNvPr id="22" name="Đối tượng 21"/>
          <p:cNvGraphicFramePr>
            <a:graphicFrameLocks noChangeAspect="1"/>
          </p:cNvGraphicFramePr>
          <p:nvPr>
            <p:extLst>
              <p:ext uri="{D42A27DB-BD31-4B8C-83A1-F6EECF244321}">
                <p14:modId xmlns:p14="http://schemas.microsoft.com/office/powerpoint/2010/main" val="2869561130"/>
              </p:ext>
            </p:extLst>
          </p:nvPr>
        </p:nvGraphicFramePr>
        <p:xfrm>
          <a:off x="3441637" y="2201863"/>
          <a:ext cx="2247900" cy="889000"/>
        </p:xfrm>
        <a:graphic>
          <a:graphicData uri="http://schemas.openxmlformats.org/presentationml/2006/ole">
            <mc:AlternateContent xmlns:mc="http://schemas.openxmlformats.org/markup-compatibility/2006">
              <mc:Choice xmlns:v="urn:schemas-microsoft-com:vml" Requires="v">
                <p:oleObj name="Equation" r:id="rId21" imgW="2247840" imgH="888840" progId="Equation.DSMT4">
                  <p:embed/>
                </p:oleObj>
              </mc:Choice>
              <mc:Fallback>
                <p:oleObj name="Equation" r:id="rId21" imgW="2247840" imgH="888840" progId="Equation.DSMT4">
                  <p:embed/>
                  <p:pic>
                    <p:nvPicPr>
                      <p:cNvPr id="0" name=""/>
                      <p:cNvPicPr/>
                      <p:nvPr/>
                    </p:nvPicPr>
                    <p:blipFill>
                      <a:blip r:embed="rId22"/>
                      <a:stretch>
                        <a:fillRect/>
                      </a:stretch>
                    </p:blipFill>
                    <p:spPr>
                      <a:xfrm>
                        <a:off x="3441637" y="2201863"/>
                        <a:ext cx="2247900" cy="889000"/>
                      </a:xfrm>
                      <a:prstGeom prst="rect">
                        <a:avLst/>
                      </a:prstGeom>
                    </p:spPr>
                  </p:pic>
                </p:oleObj>
              </mc:Fallback>
            </mc:AlternateContent>
          </a:graphicData>
        </a:graphic>
      </p:graphicFrame>
      <p:graphicFrame>
        <p:nvGraphicFramePr>
          <p:cNvPr id="23" name="Đối tượng 22"/>
          <p:cNvGraphicFramePr>
            <a:graphicFrameLocks noChangeAspect="1"/>
          </p:cNvGraphicFramePr>
          <p:nvPr>
            <p:extLst>
              <p:ext uri="{D42A27DB-BD31-4B8C-83A1-F6EECF244321}">
                <p14:modId xmlns:p14="http://schemas.microsoft.com/office/powerpoint/2010/main" val="2588368993"/>
              </p:ext>
            </p:extLst>
          </p:nvPr>
        </p:nvGraphicFramePr>
        <p:xfrm>
          <a:off x="7137959" y="2151061"/>
          <a:ext cx="1562100" cy="889000"/>
        </p:xfrm>
        <a:graphic>
          <a:graphicData uri="http://schemas.openxmlformats.org/presentationml/2006/ole">
            <mc:AlternateContent xmlns:mc="http://schemas.openxmlformats.org/markup-compatibility/2006">
              <mc:Choice xmlns:v="urn:schemas-microsoft-com:vml" Requires="v">
                <p:oleObj name="Equation" r:id="rId23" imgW="1562040" imgH="888840" progId="Equation.DSMT4">
                  <p:embed/>
                </p:oleObj>
              </mc:Choice>
              <mc:Fallback>
                <p:oleObj name="Equation" r:id="rId23" imgW="1562040" imgH="888840" progId="Equation.DSMT4">
                  <p:embed/>
                  <p:pic>
                    <p:nvPicPr>
                      <p:cNvPr id="0" name=""/>
                      <p:cNvPicPr/>
                      <p:nvPr/>
                    </p:nvPicPr>
                    <p:blipFill>
                      <a:blip r:embed="rId24"/>
                      <a:stretch>
                        <a:fillRect/>
                      </a:stretch>
                    </p:blipFill>
                    <p:spPr>
                      <a:xfrm>
                        <a:off x="7137959" y="2151061"/>
                        <a:ext cx="1562100" cy="889000"/>
                      </a:xfrm>
                      <a:prstGeom prst="rect">
                        <a:avLst/>
                      </a:prstGeom>
                    </p:spPr>
                  </p:pic>
                </p:oleObj>
              </mc:Fallback>
            </mc:AlternateContent>
          </a:graphicData>
        </a:graphic>
      </p:graphicFrame>
      <p:graphicFrame>
        <p:nvGraphicFramePr>
          <p:cNvPr id="24" name="Đối tượng 23"/>
          <p:cNvGraphicFramePr>
            <a:graphicFrameLocks noChangeAspect="1"/>
          </p:cNvGraphicFramePr>
          <p:nvPr>
            <p:extLst>
              <p:ext uri="{D42A27DB-BD31-4B8C-83A1-F6EECF244321}">
                <p14:modId xmlns:p14="http://schemas.microsoft.com/office/powerpoint/2010/main" val="1730041192"/>
              </p:ext>
            </p:extLst>
          </p:nvPr>
        </p:nvGraphicFramePr>
        <p:xfrm>
          <a:off x="7177448" y="3095623"/>
          <a:ext cx="1079500" cy="889000"/>
        </p:xfrm>
        <a:graphic>
          <a:graphicData uri="http://schemas.openxmlformats.org/presentationml/2006/ole">
            <mc:AlternateContent xmlns:mc="http://schemas.openxmlformats.org/markup-compatibility/2006">
              <mc:Choice xmlns:v="urn:schemas-microsoft-com:vml" Requires="v">
                <p:oleObj name="Equation" r:id="rId25" imgW="1079280" imgH="888840" progId="Equation.DSMT4">
                  <p:embed/>
                </p:oleObj>
              </mc:Choice>
              <mc:Fallback>
                <p:oleObj name="Equation" r:id="rId25" imgW="1079280" imgH="888840" progId="Equation.DSMT4">
                  <p:embed/>
                  <p:pic>
                    <p:nvPicPr>
                      <p:cNvPr id="0" name=""/>
                      <p:cNvPicPr/>
                      <p:nvPr/>
                    </p:nvPicPr>
                    <p:blipFill>
                      <a:blip r:embed="rId26"/>
                      <a:stretch>
                        <a:fillRect/>
                      </a:stretch>
                    </p:blipFill>
                    <p:spPr>
                      <a:xfrm>
                        <a:off x="7177448" y="3095623"/>
                        <a:ext cx="1079500" cy="889000"/>
                      </a:xfrm>
                      <a:prstGeom prst="rect">
                        <a:avLst/>
                      </a:prstGeom>
                    </p:spPr>
                  </p:pic>
                </p:oleObj>
              </mc:Fallback>
            </mc:AlternateContent>
          </a:graphicData>
        </a:graphic>
      </p:graphicFrame>
      <p:graphicFrame>
        <p:nvGraphicFramePr>
          <p:cNvPr id="25" name="Đối tượng 24"/>
          <p:cNvGraphicFramePr>
            <a:graphicFrameLocks noChangeAspect="1"/>
          </p:cNvGraphicFramePr>
          <p:nvPr>
            <p:extLst>
              <p:ext uri="{D42A27DB-BD31-4B8C-83A1-F6EECF244321}">
                <p14:modId xmlns:p14="http://schemas.microsoft.com/office/powerpoint/2010/main" val="21591276"/>
              </p:ext>
            </p:extLst>
          </p:nvPr>
        </p:nvGraphicFramePr>
        <p:xfrm>
          <a:off x="9805988" y="2208213"/>
          <a:ext cx="1828800" cy="889000"/>
        </p:xfrm>
        <a:graphic>
          <a:graphicData uri="http://schemas.openxmlformats.org/presentationml/2006/ole">
            <mc:AlternateContent xmlns:mc="http://schemas.openxmlformats.org/markup-compatibility/2006">
              <mc:Choice xmlns:v="urn:schemas-microsoft-com:vml" Requires="v">
                <p:oleObj name="Equation" r:id="rId27" imgW="1828800" imgH="888840" progId="Equation.DSMT4">
                  <p:embed/>
                </p:oleObj>
              </mc:Choice>
              <mc:Fallback>
                <p:oleObj name="Equation" r:id="rId27" imgW="1828800" imgH="888840" progId="Equation.DSMT4">
                  <p:embed/>
                  <p:pic>
                    <p:nvPicPr>
                      <p:cNvPr id="0" name=""/>
                      <p:cNvPicPr/>
                      <p:nvPr/>
                    </p:nvPicPr>
                    <p:blipFill>
                      <a:blip r:embed="rId28"/>
                      <a:stretch>
                        <a:fillRect/>
                      </a:stretch>
                    </p:blipFill>
                    <p:spPr>
                      <a:xfrm>
                        <a:off x="9805988" y="2208213"/>
                        <a:ext cx="1828800" cy="889000"/>
                      </a:xfrm>
                      <a:prstGeom prst="rect">
                        <a:avLst/>
                      </a:prstGeom>
                    </p:spPr>
                  </p:pic>
                </p:oleObj>
              </mc:Fallback>
            </mc:AlternateContent>
          </a:graphicData>
        </a:graphic>
      </p:graphicFrame>
      <p:graphicFrame>
        <p:nvGraphicFramePr>
          <p:cNvPr id="26" name="Đối tượng 25"/>
          <p:cNvGraphicFramePr>
            <a:graphicFrameLocks noChangeAspect="1"/>
          </p:cNvGraphicFramePr>
          <p:nvPr>
            <p:extLst>
              <p:ext uri="{D42A27DB-BD31-4B8C-83A1-F6EECF244321}">
                <p14:modId xmlns:p14="http://schemas.microsoft.com/office/powerpoint/2010/main" val="3942362616"/>
              </p:ext>
            </p:extLst>
          </p:nvPr>
        </p:nvGraphicFramePr>
        <p:xfrm>
          <a:off x="9806694" y="4063995"/>
          <a:ext cx="1219200" cy="889000"/>
        </p:xfrm>
        <a:graphic>
          <a:graphicData uri="http://schemas.openxmlformats.org/presentationml/2006/ole">
            <mc:AlternateContent xmlns:mc="http://schemas.openxmlformats.org/markup-compatibility/2006">
              <mc:Choice xmlns:v="urn:schemas-microsoft-com:vml" Requires="v">
                <p:oleObj name="Equation" r:id="rId29" imgW="1218960" imgH="888840" progId="Equation.DSMT4">
                  <p:embed/>
                </p:oleObj>
              </mc:Choice>
              <mc:Fallback>
                <p:oleObj name="Equation" r:id="rId29" imgW="1218960" imgH="888840" progId="Equation.DSMT4">
                  <p:embed/>
                  <p:pic>
                    <p:nvPicPr>
                      <p:cNvPr id="0" name=""/>
                      <p:cNvPicPr/>
                      <p:nvPr/>
                    </p:nvPicPr>
                    <p:blipFill>
                      <a:blip r:embed="rId30"/>
                      <a:stretch>
                        <a:fillRect/>
                      </a:stretch>
                    </p:blipFill>
                    <p:spPr>
                      <a:xfrm>
                        <a:off x="9806694" y="4063995"/>
                        <a:ext cx="1219200" cy="889000"/>
                      </a:xfrm>
                      <a:prstGeom prst="rect">
                        <a:avLst/>
                      </a:prstGeom>
                    </p:spPr>
                  </p:pic>
                </p:oleObj>
              </mc:Fallback>
            </mc:AlternateContent>
          </a:graphicData>
        </a:graphic>
      </p:graphicFrame>
      <p:graphicFrame>
        <p:nvGraphicFramePr>
          <p:cNvPr id="27" name="Đối tượng 26"/>
          <p:cNvGraphicFramePr>
            <a:graphicFrameLocks noChangeAspect="1"/>
          </p:cNvGraphicFramePr>
          <p:nvPr>
            <p:extLst>
              <p:ext uri="{D42A27DB-BD31-4B8C-83A1-F6EECF244321}">
                <p14:modId xmlns:p14="http://schemas.microsoft.com/office/powerpoint/2010/main" val="1656742230"/>
              </p:ext>
            </p:extLst>
          </p:nvPr>
        </p:nvGraphicFramePr>
        <p:xfrm>
          <a:off x="9806694" y="3144833"/>
          <a:ext cx="1663700" cy="889000"/>
        </p:xfrm>
        <a:graphic>
          <a:graphicData uri="http://schemas.openxmlformats.org/presentationml/2006/ole">
            <mc:AlternateContent xmlns:mc="http://schemas.openxmlformats.org/markup-compatibility/2006">
              <mc:Choice xmlns:v="urn:schemas-microsoft-com:vml" Requires="v">
                <p:oleObj name="Equation" r:id="rId31" imgW="1663560" imgH="888840" progId="Equation.DSMT4">
                  <p:embed/>
                </p:oleObj>
              </mc:Choice>
              <mc:Fallback>
                <p:oleObj name="Equation" r:id="rId31" imgW="1663560" imgH="888840" progId="Equation.DSMT4">
                  <p:embed/>
                  <p:pic>
                    <p:nvPicPr>
                      <p:cNvPr id="0" name=""/>
                      <p:cNvPicPr/>
                      <p:nvPr/>
                    </p:nvPicPr>
                    <p:blipFill>
                      <a:blip r:embed="rId32"/>
                      <a:stretch>
                        <a:fillRect/>
                      </a:stretch>
                    </p:blipFill>
                    <p:spPr>
                      <a:xfrm>
                        <a:off x="9806694" y="3144833"/>
                        <a:ext cx="1663700" cy="889000"/>
                      </a:xfrm>
                      <a:prstGeom prst="rect">
                        <a:avLst/>
                      </a:prstGeom>
                    </p:spPr>
                  </p:pic>
                </p:oleObj>
              </mc:Fallback>
            </mc:AlternateContent>
          </a:graphicData>
        </a:graphic>
      </p:graphicFrame>
      <p:sp>
        <p:nvSpPr>
          <p:cNvPr id="32" name="Tiêu đề 1">
            <a:extLst>
              <a:ext uri="{FF2B5EF4-FFF2-40B4-BE49-F238E27FC236}">
                <a16:creationId xmlns:a16="http://schemas.microsoft.com/office/drawing/2014/main" id="{1F7AB7CC-F1B0-C876-8EAD-DE24B4BFDBD0}"/>
              </a:ext>
            </a:extLst>
          </p:cNvPr>
          <p:cNvSpPr>
            <a:spLocks noGrp="1"/>
          </p:cNvSpPr>
          <p:nvPr>
            <p:ph type="title"/>
          </p:nvPr>
        </p:nvSpPr>
        <p:spPr>
          <a:xfrm>
            <a:off x="2128984" y="615149"/>
            <a:ext cx="2031536" cy="48856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vi-VN" sz="320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rPr>
              <a:t>Tìm x biết</a:t>
            </a:r>
          </a:p>
        </p:txBody>
      </p:sp>
      <p:sp>
        <p:nvSpPr>
          <p:cNvPr id="33" name="Hình Ngũ Giác 32"/>
          <p:cNvSpPr/>
          <p:nvPr/>
        </p:nvSpPr>
        <p:spPr>
          <a:xfrm>
            <a:off x="683915" y="376016"/>
            <a:ext cx="1649087" cy="44926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2:</a:t>
            </a:r>
            <a:endParaRPr lang="en-US" b="1" dirty="0">
              <a:solidFill>
                <a:schemeClr val="bg1"/>
              </a:solidFill>
            </a:endParaRPr>
          </a:p>
        </p:txBody>
      </p:sp>
      <p:graphicFrame>
        <p:nvGraphicFramePr>
          <p:cNvPr id="2" name="Đối tượng 1"/>
          <p:cNvGraphicFramePr>
            <a:graphicFrameLocks noChangeAspect="1"/>
          </p:cNvGraphicFramePr>
          <p:nvPr>
            <p:extLst>
              <p:ext uri="{D42A27DB-BD31-4B8C-83A1-F6EECF244321}">
                <p14:modId xmlns:p14="http://schemas.microsoft.com/office/powerpoint/2010/main" val="4102883675"/>
              </p:ext>
            </p:extLst>
          </p:nvPr>
        </p:nvGraphicFramePr>
        <p:xfrm>
          <a:off x="271463" y="4010025"/>
          <a:ext cx="1790700" cy="889000"/>
        </p:xfrm>
        <a:graphic>
          <a:graphicData uri="http://schemas.openxmlformats.org/presentationml/2006/ole">
            <mc:AlternateContent xmlns:mc="http://schemas.openxmlformats.org/markup-compatibility/2006">
              <mc:Choice xmlns:v="urn:schemas-microsoft-com:vml" Requires="v">
                <p:oleObj name="Equation" r:id="rId33" imgW="1790640" imgH="888840" progId="Equation.DSMT4">
                  <p:embed/>
                </p:oleObj>
              </mc:Choice>
              <mc:Fallback>
                <p:oleObj name="Equation" r:id="rId33" imgW="1790640" imgH="888840" progId="Equation.DSMT4">
                  <p:embed/>
                  <p:pic>
                    <p:nvPicPr>
                      <p:cNvPr id="0" name=""/>
                      <p:cNvPicPr/>
                      <p:nvPr/>
                    </p:nvPicPr>
                    <p:blipFill>
                      <a:blip r:embed="rId34"/>
                      <a:stretch>
                        <a:fillRect/>
                      </a:stretch>
                    </p:blipFill>
                    <p:spPr>
                      <a:xfrm>
                        <a:off x="271463" y="4010025"/>
                        <a:ext cx="1790700" cy="889000"/>
                      </a:xfrm>
                      <a:prstGeom prst="rect">
                        <a:avLst/>
                      </a:prstGeom>
                    </p:spPr>
                  </p:pic>
                </p:oleObj>
              </mc:Fallback>
            </mc:AlternateContent>
          </a:graphicData>
        </a:graphic>
      </p:graphicFrame>
      <p:graphicFrame>
        <p:nvGraphicFramePr>
          <p:cNvPr id="4" name="Đối tượng 3"/>
          <p:cNvGraphicFramePr>
            <a:graphicFrameLocks noChangeAspect="1"/>
          </p:cNvGraphicFramePr>
          <p:nvPr>
            <p:extLst>
              <p:ext uri="{D42A27DB-BD31-4B8C-83A1-F6EECF244321}">
                <p14:modId xmlns:p14="http://schemas.microsoft.com/office/powerpoint/2010/main" val="2448003537"/>
              </p:ext>
            </p:extLst>
          </p:nvPr>
        </p:nvGraphicFramePr>
        <p:xfrm>
          <a:off x="3281050" y="5878507"/>
          <a:ext cx="1663700" cy="889000"/>
        </p:xfrm>
        <a:graphic>
          <a:graphicData uri="http://schemas.openxmlformats.org/presentationml/2006/ole">
            <mc:AlternateContent xmlns:mc="http://schemas.openxmlformats.org/markup-compatibility/2006">
              <mc:Choice xmlns:v="urn:schemas-microsoft-com:vml" Requires="v">
                <p:oleObj name="Equation" r:id="rId35" imgW="1663560" imgH="888840" progId="Equation.DSMT4">
                  <p:embed/>
                </p:oleObj>
              </mc:Choice>
              <mc:Fallback>
                <p:oleObj name="Equation" r:id="rId35" imgW="1663560" imgH="888840" progId="Equation.DSMT4">
                  <p:embed/>
                  <p:pic>
                    <p:nvPicPr>
                      <p:cNvPr id="0" name=""/>
                      <p:cNvPicPr/>
                      <p:nvPr/>
                    </p:nvPicPr>
                    <p:blipFill>
                      <a:blip r:embed="rId36"/>
                      <a:stretch>
                        <a:fillRect/>
                      </a:stretch>
                    </p:blipFill>
                    <p:spPr>
                      <a:xfrm>
                        <a:off x="3281050" y="5878507"/>
                        <a:ext cx="1663700" cy="889000"/>
                      </a:xfrm>
                      <a:prstGeom prst="rect">
                        <a:avLst/>
                      </a:prstGeom>
                    </p:spPr>
                  </p:pic>
                </p:oleObj>
              </mc:Fallback>
            </mc:AlternateContent>
          </a:graphicData>
        </a:graphic>
      </p:graphicFrame>
      <p:graphicFrame>
        <p:nvGraphicFramePr>
          <p:cNvPr id="5" name="Đối tượng 4"/>
          <p:cNvGraphicFramePr>
            <a:graphicFrameLocks noChangeAspect="1"/>
          </p:cNvGraphicFramePr>
          <p:nvPr>
            <p:extLst>
              <p:ext uri="{D42A27DB-BD31-4B8C-83A1-F6EECF244321}">
                <p14:modId xmlns:p14="http://schemas.microsoft.com/office/powerpoint/2010/main" val="3973616437"/>
              </p:ext>
            </p:extLst>
          </p:nvPr>
        </p:nvGraphicFramePr>
        <p:xfrm>
          <a:off x="6896121" y="4010025"/>
          <a:ext cx="1778000" cy="889000"/>
        </p:xfrm>
        <a:graphic>
          <a:graphicData uri="http://schemas.openxmlformats.org/presentationml/2006/ole">
            <mc:AlternateContent xmlns:mc="http://schemas.openxmlformats.org/markup-compatibility/2006">
              <mc:Choice xmlns:v="urn:schemas-microsoft-com:vml" Requires="v">
                <p:oleObj name="Equation" r:id="rId37" imgW="1777680" imgH="888840" progId="Equation.DSMT4">
                  <p:embed/>
                </p:oleObj>
              </mc:Choice>
              <mc:Fallback>
                <p:oleObj name="Equation" r:id="rId37" imgW="1777680" imgH="888840" progId="Equation.DSMT4">
                  <p:embed/>
                  <p:pic>
                    <p:nvPicPr>
                      <p:cNvPr id="0" name=""/>
                      <p:cNvPicPr/>
                      <p:nvPr/>
                    </p:nvPicPr>
                    <p:blipFill>
                      <a:blip r:embed="rId38"/>
                      <a:stretch>
                        <a:fillRect/>
                      </a:stretch>
                    </p:blipFill>
                    <p:spPr>
                      <a:xfrm>
                        <a:off x="6896121" y="4010025"/>
                        <a:ext cx="1778000" cy="889000"/>
                      </a:xfrm>
                      <a:prstGeom prst="rect">
                        <a:avLst/>
                      </a:prstGeom>
                    </p:spPr>
                  </p:pic>
                </p:oleObj>
              </mc:Fallback>
            </mc:AlternateContent>
          </a:graphicData>
        </a:graphic>
      </p:graphicFrame>
      <p:graphicFrame>
        <p:nvGraphicFramePr>
          <p:cNvPr id="6" name="Đối tượng 5"/>
          <p:cNvGraphicFramePr>
            <a:graphicFrameLocks noChangeAspect="1"/>
          </p:cNvGraphicFramePr>
          <p:nvPr>
            <p:extLst>
              <p:ext uri="{D42A27DB-BD31-4B8C-83A1-F6EECF244321}">
                <p14:modId xmlns:p14="http://schemas.microsoft.com/office/powerpoint/2010/main" val="2061288872"/>
              </p:ext>
            </p:extLst>
          </p:nvPr>
        </p:nvGraphicFramePr>
        <p:xfrm>
          <a:off x="9717088" y="4929185"/>
          <a:ext cx="1917700" cy="889000"/>
        </p:xfrm>
        <a:graphic>
          <a:graphicData uri="http://schemas.openxmlformats.org/presentationml/2006/ole">
            <mc:AlternateContent xmlns:mc="http://schemas.openxmlformats.org/markup-compatibility/2006">
              <mc:Choice xmlns:v="urn:schemas-microsoft-com:vml" Requires="v">
                <p:oleObj name="Equation" r:id="rId39" imgW="1917360" imgH="888840" progId="Equation.DSMT4">
                  <p:embed/>
                </p:oleObj>
              </mc:Choice>
              <mc:Fallback>
                <p:oleObj name="Equation" r:id="rId39" imgW="1917360" imgH="888840" progId="Equation.DSMT4">
                  <p:embed/>
                  <p:pic>
                    <p:nvPicPr>
                      <p:cNvPr id="0" name=""/>
                      <p:cNvPicPr/>
                      <p:nvPr/>
                    </p:nvPicPr>
                    <p:blipFill>
                      <a:blip r:embed="rId40"/>
                      <a:stretch>
                        <a:fillRect/>
                      </a:stretch>
                    </p:blipFill>
                    <p:spPr>
                      <a:xfrm>
                        <a:off x="9717088" y="4929185"/>
                        <a:ext cx="1917700" cy="889000"/>
                      </a:xfrm>
                      <a:prstGeom prst="rect">
                        <a:avLst/>
                      </a:prstGeom>
                    </p:spPr>
                  </p:pic>
                </p:oleObj>
              </mc:Fallback>
            </mc:AlternateContent>
          </a:graphicData>
        </a:graphic>
      </p:graphicFrame>
    </p:spTree>
    <p:extLst>
      <p:ext uri="{BB962C8B-B14F-4D97-AF65-F5344CB8AC3E}">
        <p14:creationId xmlns:p14="http://schemas.microsoft.com/office/powerpoint/2010/main" val="4850625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33"/>
                                        </p:tgtEl>
                                        <p:attrNameLst>
                                          <p:attrName>style.color</p:attrName>
                                        </p:attrNameLst>
                                      </p:cBhvr>
                                      <p:to>
                                        <a:schemeClr val="bg1"/>
                                      </p:to>
                                    </p:animClr>
                                    <p:animClr clrSpc="rgb" dir="cw">
                                      <p:cBhvr>
                                        <p:cTn id="7" dur="1000" autoRev="1" fill="remove"/>
                                        <p:tgtEl>
                                          <p:spTgt spid="33"/>
                                        </p:tgtEl>
                                        <p:attrNameLst>
                                          <p:attrName>fillcolor</p:attrName>
                                        </p:attrNameLst>
                                      </p:cBhvr>
                                      <p:to>
                                        <a:schemeClr val="bg1"/>
                                      </p:to>
                                    </p:animClr>
                                    <p:set>
                                      <p:cBhvr>
                                        <p:cTn id="8" dur="1000" autoRev="1" fill="remove"/>
                                        <p:tgtEl>
                                          <p:spTgt spid="33"/>
                                        </p:tgtEl>
                                        <p:attrNameLst>
                                          <p:attrName>fill.type</p:attrName>
                                        </p:attrNameLst>
                                      </p:cBhvr>
                                      <p:to>
                                        <p:strVal val="solid"/>
                                      </p:to>
                                    </p:set>
                                    <p:set>
                                      <p:cBhvr>
                                        <p:cTn id="9" dur="1000" autoRev="1" fill="remove"/>
                                        <p:tgtEl>
                                          <p:spTgt spid="3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80">
                                          <p:stCondLst>
                                            <p:cond delay="0"/>
                                          </p:stCondLst>
                                        </p:cTn>
                                        <p:tgtEl>
                                          <p:spTgt spid="24"/>
                                        </p:tgtEl>
                                      </p:cBhvr>
                                    </p:animEffect>
                                    <p:anim calcmode="lin" valueType="num">
                                      <p:cBhvr>
                                        <p:cTn id="6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5" dur="26">
                                          <p:stCondLst>
                                            <p:cond delay="650"/>
                                          </p:stCondLst>
                                        </p:cTn>
                                        <p:tgtEl>
                                          <p:spTgt spid="24"/>
                                        </p:tgtEl>
                                      </p:cBhvr>
                                      <p:to x="100000" y="60000"/>
                                    </p:animScale>
                                    <p:animScale>
                                      <p:cBhvr>
                                        <p:cTn id="66" dur="166" decel="50000">
                                          <p:stCondLst>
                                            <p:cond delay="676"/>
                                          </p:stCondLst>
                                        </p:cTn>
                                        <p:tgtEl>
                                          <p:spTgt spid="24"/>
                                        </p:tgtEl>
                                      </p:cBhvr>
                                      <p:to x="100000" y="100000"/>
                                    </p:animScale>
                                    <p:animScale>
                                      <p:cBhvr>
                                        <p:cTn id="67" dur="26">
                                          <p:stCondLst>
                                            <p:cond delay="1312"/>
                                          </p:stCondLst>
                                        </p:cTn>
                                        <p:tgtEl>
                                          <p:spTgt spid="24"/>
                                        </p:tgtEl>
                                      </p:cBhvr>
                                      <p:to x="100000" y="80000"/>
                                    </p:animScale>
                                    <p:animScale>
                                      <p:cBhvr>
                                        <p:cTn id="68" dur="166" decel="50000">
                                          <p:stCondLst>
                                            <p:cond delay="1338"/>
                                          </p:stCondLst>
                                        </p:cTn>
                                        <p:tgtEl>
                                          <p:spTgt spid="24"/>
                                        </p:tgtEl>
                                      </p:cBhvr>
                                      <p:to x="100000" y="100000"/>
                                    </p:animScale>
                                    <p:animScale>
                                      <p:cBhvr>
                                        <p:cTn id="69" dur="26">
                                          <p:stCondLst>
                                            <p:cond delay="1642"/>
                                          </p:stCondLst>
                                        </p:cTn>
                                        <p:tgtEl>
                                          <p:spTgt spid="24"/>
                                        </p:tgtEl>
                                      </p:cBhvr>
                                      <p:to x="100000" y="90000"/>
                                    </p:animScale>
                                    <p:animScale>
                                      <p:cBhvr>
                                        <p:cTn id="70" dur="166" decel="50000">
                                          <p:stCondLst>
                                            <p:cond delay="1668"/>
                                          </p:stCondLst>
                                        </p:cTn>
                                        <p:tgtEl>
                                          <p:spTgt spid="24"/>
                                        </p:tgtEl>
                                      </p:cBhvr>
                                      <p:to x="100000" y="100000"/>
                                    </p:animScale>
                                    <p:animScale>
                                      <p:cBhvr>
                                        <p:cTn id="71" dur="26">
                                          <p:stCondLst>
                                            <p:cond delay="1808"/>
                                          </p:stCondLst>
                                        </p:cTn>
                                        <p:tgtEl>
                                          <p:spTgt spid="24"/>
                                        </p:tgtEl>
                                      </p:cBhvr>
                                      <p:to x="100000" y="95000"/>
                                    </p:animScale>
                                    <p:animScale>
                                      <p:cBhvr>
                                        <p:cTn id="72" dur="166" decel="50000">
                                          <p:stCondLst>
                                            <p:cond delay="1834"/>
                                          </p:stCondLst>
                                        </p:cTn>
                                        <p:tgtEl>
                                          <p:spTgt spid="24"/>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000"/>
                                        <p:tgtEl>
                                          <p:spTgt spid="5"/>
                                        </p:tgtEl>
                                      </p:cBhvr>
                                    </p:animEffect>
                                    <p:anim calcmode="lin" valueType="num">
                                      <p:cBhvr>
                                        <p:cTn id="78" dur="2000" fill="hold"/>
                                        <p:tgtEl>
                                          <p:spTgt spid="5"/>
                                        </p:tgtEl>
                                        <p:attrNameLst>
                                          <p:attrName>ppt_w</p:attrName>
                                        </p:attrNameLst>
                                      </p:cBhvr>
                                      <p:tavLst>
                                        <p:tav tm="0" fmla="#ppt_w*sin(2.5*pi*$)">
                                          <p:val>
                                            <p:fltVal val="0"/>
                                          </p:val>
                                        </p:tav>
                                        <p:tav tm="100000">
                                          <p:val>
                                            <p:fltVal val="1"/>
                                          </p:val>
                                        </p:tav>
                                      </p:tavLst>
                                    </p:anim>
                                    <p:anim calcmode="lin" valueType="num">
                                      <p:cBhvr>
                                        <p:cTn id="7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heel(1)">
                                      <p:cBhvr>
                                        <p:cTn id="84" dur="2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down)">
                                      <p:cBhvr>
                                        <p:cTn id="10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Đối tượng 3">
            <a:extLst>
              <a:ext uri="{FF2B5EF4-FFF2-40B4-BE49-F238E27FC236}">
                <a16:creationId xmlns:a16="http://schemas.microsoft.com/office/drawing/2014/main" id="{D60E4586-D4AB-FD2D-2F27-5761848089E3}"/>
              </a:ext>
            </a:extLst>
          </p:cNvPr>
          <p:cNvGraphicFramePr>
            <a:graphicFrameLocks noChangeAspect="1"/>
          </p:cNvGraphicFramePr>
          <p:nvPr>
            <p:extLst>
              <p:ext uri="{D42A27DB-BD31-4B8C-83A1-F6EECF244321}">
                <p14:modId xmlns:p14="http://schemas.microsoft.com/office/powerpoint/2010/main" val="231409618"/>
              </p:ext>
            </p:extLst>
          </p:nvPr>
        </p:nvGraphicFramePr>
        <p:xfrm>
          <a:off x="6793781" y="1891695"/>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6793781" y="1891695"/>
                        <a:ext cx="914400" cy="198438"/>
                      </a:xfrm>
                      <a:prstGeom prst="rect">
                        <a:avLst/>
                      </a:prstGeom>
                    </p:spPr>
                  </p:pic>
                </p:oleObj>
              </mc:Fallback>
            </mc:AlternateContent>
          </a:graphicData>
        </a:graphic>
      </p:graphicFrame>
      <p:sp>
        <p:nvSpPr>
          <p:cNvPr id="5" name="Hình chữ nhật 4"/>
          <p:cNvSpPr/>
          <p:nvPr/>
        </p:nvSpPr>
        <p:spPr>
          <a:xfrm>
            <a:off x="684527" y="899429"/>
            <a:ext cx="5564485" cy="2677656"/>
          </a:xfrm>
          <a:prstGeom prst="rect">
            <a:avLst/>
          </a:prstGeom>
        </p:spPr>
        <p:txBody>
          <a:bodyPr wrap="square">
            <a:spAutoFit/>
          </a:bodyPr>
          <a:lstStyle/>
          <a:p>
            <a:pPr algn="just">
              <a:spcAft>
                <a:spcPts val="0"/>
              </a:spcAft>
            </a:pPr>
            <a:r>
              <a:rPr lang="vi-VN" sz="2800" dirty="0">
                <a:solidFill>
                  <a:srgbClr val="7030A0"/>
                </a:solidFill>
                <a:latin typeface="Times New Roman" panose="02020603050405020304" pitchFamily="18" charset="0"/>
                <a:ea typeface="Times New Roman" panose="02020603050405020304" pitchFamily="18" charset="0"/>
              </a:rPr>
              <a:t>Quan sát thấy hai mặt đáy là hai hình thang có độ dài hai cạnh đáy là 8cm và 14cm , chiều cao 8 cm, chiều cao của hình lăng trụ là </a:t>
            </a:r>
            <a:r>
              <a:rPr lang="vi-VN" sz="2800">
                <a:solidFill>
                  <a:srgbClr val="7030A0"/>
                </a:solidFill>
                <a:latin typeface="Times New Roman" panose="02020603050405020304" pitchFamily="18" charset="0"/>
                <a:ea typeface="Times New Roman" panose="02020603050405020304" pitchFamily="18" charset="0"/>
              </a:rPr>
              <a:t>10cm. Tính diện tích xung quanh và thể tích của hình lăng trụ đứng tứ giác.</a:t>
            </a:r>
            <a:endParaRPr lang="en-US" sz="2800" dirty="0">
              <a:solidFill>
                <a:srgbClr val="7030A0"/>
              </a:solidFill>
              <a:latin typeface="Times New Roman" panose="02020603050405020304" pitchFamily="18" charset="0"/>
              <a:ea typeface="Times New Roman" panose="02020603050405020304" pitchFamily="18" charset="0"/>
            </a:endParaRPr>
          </a:p>
        </p:txBody>
      </p:sp>
      <p:pic>
        <p:nvPicPr>
          <p:cNvPr id="307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93" y="3543616"/>
            <a:ext cx="5303014" cy="331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Đường nối Thẳng 7"/>
          <p:cNvCxnSpPr/>
          <p:nvPr/>
        </p:nvCxnSpPr>
        <p:spPr>
          <a:xfrm>
            <a:off x="6460146" y="1286904"/>
            <a:ext cx="8546" cy="5230027"/>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aphicFrame>
        <p:nvGraphicFramePr>
          <p:cNvPr id="9" name="Đối tượng 8"/>
          <p:cNvGraphicFramePr>
            <a:graphicFrameLocks noChangeAspect="1"/>
          </p:cNvGraphicFramePr>
          <p:nvPr>
            <p:extLst>
              <p:ext uri="{D42A27DB-BD31-4B8C-83A1-F6EECF244321}">
                <p14:modId xmlns:p14="http://schemas.microsoft.com/office/powerpoint/2010/main" val="103913378"/>
              </p:ext>
            </p:extLst>
          </p:nvPr>
        </p:nvGraphicFramePr>
        <p:xfrm>
          <a:off x="6927131" y="1365920"/>
          <a:ext cx="4013200" cy="584200"/>
        </p:xfrm>
        <a:graphic>
          <a:graphicData uri="http://schemas.openxmlformats.org/presentationml/2006/ole">
            <mc:AlternateContent xmlns:mc="http://schemas.openxmlformats.org/markup-compatibility/2006">
              <mc:Choice xmlns:v="urn:schemas-microsoft-com:vml" Requires="v">
                <p:oleObj name="Equation" r:id="rId6" imgW="4012920" imgH="583920" progId="Equation.DSMT4">
                  <p:embed/>
                </p:oleObj>
              </mc:Choice>
              <mc:Fallback>
                <p:oleObj name="Equation" r:id="rId6" imgW="4012920" imgH="583920" progId="Equation.DSMT4">
                  <p:embed/>
                  <p:pic>
                    <p:nvPicPr>
                      <p:cNvPr id="0" name=""/>
                      <p:cNvPicPr/>
                      <p:nvPr/>
                    </p:nvPicPr>
                    <p:blipFill>
                      <a:blip r:embed="rId7"/>
                      <a:stretch>
                        <a:fillRect/>
                      </a:stretch>
                    </p:blipFill>
                    <p:spPr>
                      <a:xfrm>
                        <a:off x="6927131" y="1365920"/>
                        <a:ext cx="4013200" cy="584200"/>
                      </a:xfrm>
                      <a:prstGeom prst="rect">
                        <a:avLst/>
                      </a:prstGeom>
                    </p:spPr>
                  </p:pic>
                </p:oleObj>
              </mc:Fallback>
            </mc:AlternateContent>
          </a:graphicData>
        </a:graphic>
      </p:graphicFrame>
      <p:graphicFrame>
        <p:nvGraphicFramePr>
          <p:cNvPr id="10" name="Đối tượng 9"/>
          <p:cNvGraphicFramePr>
            <a:graphicFrameLocks noChangeAspect="1"/>
          </p:cNvGraphicFramePr>
          <p:nvPr>
            <p:extLst>
              <p:ext uri="{D42A27DB-BD31-4B8C-83A1-F6EECF244321}">
                <p14:modId xmlns:p14="http://schemas.microsoft.com/office/powerpoint/2010/main" val="3131814062"/>
              </p:ext>
            </p:extLst>
          </p:nvPr>
        </p:nvGraphicFramePr>
        <p:xfrm>
          <a:off x="7514795" y="1926238"/>
          <a:ext cx="1485900" cy="406400"/>
        </p:xfrm>
        <a:graphic>
          <a:graphicData uri="http://schemas.openxmlformats.org/presentationml/2006/ole">
            <mc:AlternateContent xmlns:mc="http://schemas.openxmlformats.org/markup-compatibility/2006">
              <mc:Choice xmlns:v="urn:schemas-microsoft-com:vml" Requires="v">
                <p:oleObj name="Equation" r:id="rId8" imgW="1485720" imgH="406080" progId="Equation.DSMT4">
                  <p:embed/>
                </p:oleObj>
              </mc:Choice>
              <mc:Fallback>
                <p:oleObj name="Equation" r:id="rId8" imgW="1485720" imgH="406080" progId="Equation.DSMT4">
                  <p:embed/>
                  <p:pic>
                    <p:nvPicPr>
                      <p:cNvPr id="0" name=""/>
                      <p:cNvPicPr/>
                      <p:nvPr/>
                    </p:nvPicPr>
                    <p:blipFill>
                      <a:blip r:embed="rId9"/>
                      <a:stretch>
                        <a:fillRect/>
                      </a:stretch>
                    </p:blipFill>
                    <p:spPr>
                      <a:xfrm>
                        <a:off x="7514795" y="1926238"/>
                        <a:ext cx="1485900" cy="406400"/>
                      </a:xfrm>
                      <a:prstGeom prst="rect">
                        <a:avLst/>
                      </a:prstGeom>
                    </p:spPr>
                  </p:pic>
                </p:oleObj>
              </mc:Fallback>
            </mc:AlternateContent>
          </a:graphicData>
        </a:graphic>
      </p:graphicFrame>
      <p:graphicFrame>
        <p:nvGraphicFramePr>
          <p:cNvPr id="11" name="Đối tượng 10"/>
          <p:cNvGraphicFramePr>
            <a:graphicFrameLocks noChangeAspect="1"/>
          </p:cNvGraphicFramePr>
          <p:nvPr>
            <p:extLst>
              <p:ext uri="{D42A27DB-BD31-4B8C-83A1-F6EECF244321}">
                <p14:modId xmlns:p14="http://schemas.microsoft.com/office/powerpoint/2010/main" val="6463832"/>
              </p:ext>
            </p:extLst>
          </p:nvPr>
        </p:nvGraphicFramePr>
        <p:xfrm>
          <a:off x="6927131" y="2656494"/>
          <a:ext cx="2921000" cy="889000"/>
        </p:xfrm>
        <a:graphic>
          <a:graphicData uri="http://schemas.openxmlformats.org/presentationml/2006/ole">
            <mc:AlternateContent xmlns:mc="http://schemas.openxmlformats.org/markup-compatibility/2006">
              <mc:Choice xmlns:v="urn:schemas-microsoft-com:vml" Requires="v">
                <p:oleObj name="Equation" r:id="rId10" imgW="2920680" imgH="888840" progId="Equation.DSMT4">
                  <p:embed/>
                </p:oleObj>
              </mc:Choice>
              <mc:Fallback>
                <p:oleObj name="Equation" r:id="rId10" imgW="2920680" imgH="888840" progId="Equation.DSMT4">
                  <p:embed/>
                  <p:pic>
                    <p:nvPicPr>
                      <p:cNvPr id="0" name=""/>
                      <p:cNvPicPr/>
                      <p:nvPr/>
                    </p:nvPicPr>
                    <p:blipFill>
                      <a:blip r:embed="rId11"/>
                      <a:stretch>
                        <a:fillRect/>
                      </a:stretch>
                    </p:blipFill>
                    <p:spPr>
                      <a:xfrm>
                        <a:off x="6927131" y="2656494"/>
                        <a:ext cx="2921000" cy="889000"/>
                      </a:xfrm>
                      <a:prstGeom prst="rect">
                        <a:avLst/>
                      </a:prstGeom>
                    </p:spPr>
                  </p:pic>
                </p:oleObj>
              </mc:Fallback>
            </mc:AlternateContent>
          </a:graphicData>
        </a:graphic>
      </p:graphicFrame>
      <p:graphicFrame>
        <p:nvGraphicFramePr>
          <p:cNvPr id="12" name="Đối tượng 11"/>
          <p:cNvGraphicFramePr>
            <a:graphicFrameLocks noChangeAspect="1"/>
          </p:cNvGraphicFramePr>
          <p:nvPr>
            <p:extLst>
              <p:ext uri="{D42A27DB-BD31-4B8C-83A1-F6EECF244321}">
                <p14:modId xmlns:p14="http://schemas.microsoft.com/office/powerpoint/2010/main" val="996160692"/>
              </p:ext>
            </p:extLst>
          </p:nvPr>
        </p:nvGraphicFramePr>
        <p:xfrm>
          <a:off x="9933404" y="2776588"/>
          <a:ext cx="1485900" cy="406400"/>
        </p:xfrm>
        <a:graphic>
          <a:graphicData uri="http://schemas.openxmlformats.org/presentationml/2006/ole">
            <mc:AlternateContent xmlns:mc="http://schemas.openxmlformats.org/markup-compatibility/2006">
              <mc:Choice xmlns:v="urn:schemas-microsoft-com:vml" Requires="v">
                <p:oleObj name="Equation" r:id="rId12" imgW="1485720" imgH="406080" progId="Equation.DSMT4">
                  <p:embed/>
                </p:oleObj>
              </mc:Choice>
              <mc:Fallback>
                <p:oleObj name="Equation" r:id="rId12" imgW="1485720" imgH="406080" progId="Equation.DSMT4">
                  <p:embed/>
                  <p:pic>
                    <p:nvPicPr>
                      <p:cNvPr id="0" name=""/>
                      <p:cNvPicPr/>
                      <p:nvPr/>
                    </p:nvPicPr>
                    <p:blipFill>
                      <a:blip r:embed="rId13"/>
                      <a:stretch>
                        <a:fillRect/>
                      </a:stretch>
                    </p:blipFill>
                    <p:spPr>
                      <a:xfrm>
                        <a:off x="9933404" y="2776588"/>
                        <a:ext cx="1485900" cy="406400"/>
                      </a:xfrm>
                      <a:prstGeom prst="rect">
                        <a:avLst/>
                      </a:prstGeom>
                    </p:spPr>
                  </p:pic>
                </p:oleObj>
              </mc:Fallback>
            </mc:AlternateContent>
          </a:graphicData>
        </a:graphic>
      </p:graphicFrame>
      <p:sp>
        <p:nvSpPr>
          <p:cNvPr id="15" name="Hình chữ nhật 14"/>
          <p:cNvSpPr/>
          <p:nvPr/>
        </p:nvSpPr>
        <p:spPr>
          <a:xfrm>
            <a:off x="6793781" y="3714642"/>
            <a:ext cx="5281426" cy="1938992"/>
          </a:xfrm>
          <a:prstGeom prst="rect">
            <a:avLst/>
          </a:prstGeom>
        </p:spPr>
        <p:txBody>
          <a:bodyPr wrap="square">
            <a:spAutoFit/>
          </a:bodyPr>
          <a:lstStyle/>
          <a:p>
            <a:pPr algn="just">
              <a:spcAft>
                <a:spcPts val="0"/>
              </a:spcAft>
            </a:pPr>
            <a:r>
              <a:rPr lang="en-US" sz="3000" dirty="0">
                <a:solidFill>
                  <a:srgbClr val="00B050"/>
                </a:solidFill>
                <a:latin typeface="Times New Roman" panose="02020603050405020304" pitchFamily="18" charset="0"/>
                <a:ea typeface="Times New Roman" panose="02020603050405020304" pitchFamily="18" charset="0"/>
              </a:rPr>
              <a:t>Vậy diện tính xung quanh và thể tích của hình lăng trụ </a:t>
            </a:r>
            <a:r>
              <a:rPr lang="en-US" sz="3000">
                <a:solidFill>
                  <a:srgbClr val="00B050"/>
                </a:solidFill>
                <a:latin typeface="Times New Roman" panose="02020603050405020304" pitchFamily="18" charset="0"/>
                <a:ea typeface="Times New Roman" panose="02020603050405020304" pitchFamily="18" charset="0"/>
              </a:rPr>
              <a:t>đứng tứ </a:t>
            </a:r>
            <a:r>
              <a:rPr lang="en-US" sz="3000" dirty="0">
                <a:solidFill>
                  <a:srgbClr val="00B050"/>
                </a:solidFill>
                <a:latin typeface="Times New Roman" panose="02020603050405020304" pitchFamily="18" charset="0"/>
                <a:ea typeface="Times New Roman" panose="02020603050405020304" pitchFamily="18" charset="0"/>
              </a:rPr>
              <a:t>giác lần lượt là 400 cm</a:t>
            </a:r>
            <a:r>
              <a:rPr lang="en-US" sz="3000" baseline="30000" dirty="0">
                <a:solidFill>
                  <a:srgbClr val="00B050"/>
                </a:solidFill>
                <a:latin typeface="Times New Roman" panose="02020603050405020304" pitchFamily="18" charset="0"/>
                <a:ea typeface="Times New Roman" panose="02020603050405020304" pitchFamily="18" charset="0"/>
              </a:rPr>
              <a:t>2</a:t>
            </a:r>
            <a:r>
              <a:rPr lang="vi-VN" sz="3000" baseline="30000" dirty="0">
                <a:solidFill>
                  <a:srgbClr val="00B050"/>
                </a:solidFill>
                <a:latin typeface="Times New Roman" panose="02020603050405020304" pitchFamily="18" charset="0"/>
                <a:ea typeface="Times New Roman" panose="02020603050405020304" pitchFamily="18" charset="0"/>
              </a:rPr>
              <a:t> </a:t>
            </a:r>
            <a:r>
              <a:rPr lang="vi-VN" sz="3000" dirty="0">
                <a:solidFill>
                  <a:srgbClr val="00B050"/>
                </a:solidFill>
                <a:latin typeface="Times New Roman" panose="02020603050405020304" pitchFamily="18" charset="0"/>
                <a:ea typeface="Times New Roman" panose="02020603050405020304" pitchFamily="18" charset="0"/>
              </a:rPr>
              <a:t>và </a:t>
            </a:r>
            <a:r>
              <a:rPr lang="en-US" sz="3000" dirty="0">
                <a:solidFill>
                  <a:srgbClr val="00B050"/>
                </a:solidFill>
                <a:latin typeface="Times New Roman" panose="02020603050405020304" pitchFamily="18" charset="0"/>
                <a:ea typeface="Times New Roman" panose="02020603050405020304" pitchFamily="18" charset="0"/>
              </a:rPr>
              <a:t>880 cm</a:t>
            </a:r>
            <a:r>
              <a:rPr lang="en-US" sz="3000" baseline="30000" dirty="0">
                <a:solidFill>
                  <a:srgbClr val="00B050"/>
                </a:solidFill>
                <a:latin typeface="Times New Roman" panose="02020603050405020304" pitchFamily="18" charset="0"/>
                <a:ea typeface="Times New Roman" panose="02020603050405020304" pitchFamily="18" charset="0"/>
              </a:rPr>
              <a:t>3 </a:t>
            </a:r>
            <a:r>
              <a:rPr lang="vi-VN" sz="3000" baseline="30000" dirty="0">
                <a:solidFill>
                  <a:srgbClr val="00B050"/>
                </a:solidFill>
                <a:latin typeface="Times New Roman" panose="02020603050405020304" pitchFamily="18" charset="0"/>
                <a:ea typeface="Times New Roman" panose="02020603050405020304" pitchFamily="18" charset="0"/>
              </a:rPr>
              <a:t>.</a:t>
            </a:r>
            <a:endParaRPr lang="en-US" sz="3000" dirty="0">
              <a:solidFill>
                <a:srgbClr val="00B050"/>
              </a:solidFill>
              <a:latin typeface="Times New Roman" panose="02020603050405020304" pitchFamily="18" charset="0"/>
              <a:ea typeface="Times New Roman" panose="02020603050405020304" pitchFamily="18" charset="0"/>
            </a:endParaRPr>
          </a:p>
        </p:txBody>
      </p:sp>
      <p:sp>
        <p:nvSpPr>
          <p:cNvPr id="2" name="Hình Ngũ Giác 1"/>
          <p:cNvSpPr/>
          <p:nvPr/>
        </p:nvSpPr>
        <p:spPr>
          <a:xfrm>
            <a:off x="683915" y="376016"/>
            <a:ext cx="1649087" cy="449268"/>
          </a:xfrm>
          <a:prstGeom prst="homePlat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3:</a:t>
            </a:r>
            <a:endParaRPr lang="en-US" b="1" dirty="0">
              <a:solidFill>
                <a:schemeClr val="bg1"/>
              </a:solidFill>
            </a:endParaRPr>
          </a:p>
        </p:txBody>
      </p:sp>
      <p:sp>
        <p:nvSpPr>
          <p:cNvPr id="7" name="Cuộn Ngang 6"/>
          <p:cNvSpPr/>
          <p:nvPr/>
        </p:nvSpPr>
        <p:spPr>
          <a:xfrm>
            <a:off x="7884048" y="856684"/>
            <a:ext cx="1832665" cy="466491"/>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000" dirty="0">
                <a:latin typeface="+mj-lt"/>
              </a:rPr>
              <a:t>Giải</a:t>
            </a:r>
            <a:endParaRPr lang="en-US" sz="3000" dirty="0">
              <a:latin typeface="+mj-lt"/>
            </a:endParaRPr>
          </a:p>
        </p:txBody>
      </p:sp>
    </p:spTree>
    <p:extLst>
      <p:ext uri="{BB962C8B-B14F-4D97-AF65-F5344CB8AC3E}">
        <p14:creationId xmlns:p14="http://schemas.microsoft.com/office/powerpoint/2010/main" val="42389988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mph" presetSubtype="0" fill="hold" grpId="0" nodeType="clickEffect">
                                  <p:stCondLst>
                                    <p:cond delay="0"/>
                                  </p:stCondLst>
                                  <p:childTnLst>
                                    <p:anim calcmode="discrete" valueType="str">
                                      <p:cBhvr override="childStyle">
                                        <p:cTn id="48"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Hình chữ nhật 2"/>
          <p:cNvSpPr/>
          <p:nvPr/>
        </p:nvSpPr>
        <p:spPr>
          <a:xfrm>
            <a:off x="618176" y="1082843"/>
            <a:ext cx="5972504" cy="1015663"/>
          </a:xfrm>
          <a:prstGeom prst="rect">
            <a:avLst/>
          </a:prstGeom>
        </p:spPr>
        <p:txBody>
          <a:bodyPr wrap="square">
            <a:spAutoFit/>
          </a:bodyPr>
          <a:lstStyle/>
          <a:p>
            <a:r>
              <a:rPr lang="en-US" sz="3000" dirty="0">
                <a:solidFill>
                  <a:srgbClr val="FF0000"/>
                </a:solidFill>
                <a:latin typeface="Times New Roman" panose="02020603050405020304" pitchFamily="18" charset="0"/>
                <a:ea typeface="Times New Roman" panose="02020603050405020304" pitchFamily="18" charset="0"/>
              </a:rPr>
              <a:t>Một vật thể có kích thước như hình 7. Tính thể tích của vật thể đã cho</a:t>
            </a:r>
            <a:endParaRPr lang="en-US" sz="3000" dirty="0">
              <a:solidFill>
                <a:srgbClr val="FF0000"/>
              </a:solidFill>
            </a:endParaRPr>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5" y="2155296"/>
            <a:ext cx="4580314" cy="36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Đường nối Thẳng 5"/>
          <p:cNvCxnSpPr/>
          <p:nvPr/>
        </p:nvCxnSpPr>
        <p:spPr>
          <a:xfrm>
            <a:off x="6508271" y="1200279"/>
            <a:ext cx="8546" cy="5230027"/>
          </a:xfrm>
          <a:prstGeom prst="line">
            <a:avLst/>
          </a:prstGeom>
        </p:spPr>
        <p:style>
          <a:lnRef idx="3">
            <a:schemeClr val="accent1"/>
          </a:lnRef>
          <a:fillRef idx="0">
            <a:schemeClr val="accent1"/>
          </a:fillRef>
          <a:effectRef idx="2">
            <a:schemeClr val="accent1"/>
          </a:effectRef>
          <a:fontRef idx="minor">
            <a:schemeClr val="tx1"/>
          </a:fontRef>
        </p:style>
      </p:cxnSp>
      <p:sp>
        <p:nvSpPr>
          <p:cNvPr id="7" name="Hình chữ nhật 6"/>
          <p:cNvSpPr/>
          <p:nvPr/>
        </p:nvSpPr>
        <p:spPr>
          <a:xfrm>
            <a:off x="6675556" y="1352845"/>
            <a:ext cx="5133136" cy="523220"/>
          </a:xfrm>
          <a:prstGeom prst="rect">
            <a:avLst/>
          </a:prstGeom>
        </p:spPr>
        <p:txBody>
          <a:bodyPr wrap="none">
            <a:spAutoFit/>
          </a:bodyPr>
          <a:lstStyle/>
          <a:p>
            <a:pPr>
              <a:spcAft>
                <a:spcPts val="0"/>
              </a:spcAft>
            </a:pPr>
            <a:r>
              <a:rPr lang="vi-VN" sz="2800" dirty="0">
                <a:solidFill>
                  <a:srgbClr val="FF6600"/>
                </a:solidFill>
                <a:latin typeface="Times New Roman" panose="02020603050405020304" pitchFamily="18" charset="0"/>
                <a:ea typeface="Times New Roman" panose="02020603050405020304" pitchFamily="18" charset="0"/>
              </a:rPr>
              <a:t>Thể tích của lăng trụ đứng tứ giác </a:t>
            </a:r>
            <a:endParaRPr lang="en-US" sz="2800" dirty="0">
              <a:solidFill>
                <a:srgbClr val="FF6600"/>
              </a:solidFill>
              <a:latin typeface="Euclid" panose="02020503060505020303" pitchFamily="18" charset="0"/>
              <a:ea typeface="Times New Roman" panose="02020603050405020304" pitchFamily="18" charset="0"/>
            </a:endParaRPr>
          </a:p>
        </p:txBody>
      </p:sp>
      <p:sp>
        <p:nvSpPr>
          <p:cNvPr id="9" name="Hình chữ nhật 8"/>
          <p:cNvSpPr/>
          <p:nvPr/>
        </p:nvSpPr>
        <p:spPr>
          <a:xfrm>
            <a:off x="6590680" y="2386724"/>
            <a:ext cx="5439552" cy="523220"/>
          </a:xfrm>
          <a:prstGeom prst="rect">
            <a:avLst/>
          </a:prstGeom>
        </p:spPr>
        <p:txBody>
          <a:bodyPr wrap="square">
            <a:spAutoFit/>
          </a:bodyPr>
          <a:lstStyle/>
          <a:p>
            <a:pPr>
              <a:spcAft>
                <a:spcPts val="0"/>
              </a:spcAft>
            </a:pPr>
            <a:r>
              <a:rPr lang="vi-VN" sz="2800" dirty="0">
                <a:solidFill>
                  <a:srgbClr val="3333FF"/>
                </a:solidFill>
                <a:latin typeface="Times New Roman" panose="02020603050405020304" pitchFamily="18" charset="0"/>
                <a:ea typeface="Times New Roman" panose="02020603050405020304" pitchFamily="18" charset="0"/>
              </a:rPr>
              <a:t>Thể tích hình lăng trụ đứng tam giác</a:t>
            </a:r>
            <a:endParaRPr lang="en-US" sz="2800" dirty="0">
              <a:solidFill>
                <a:srgbClr val="3333FF"/>
              </a:solidFill>
              <a:latin typeface="Times New Roman" panose="02020603050405020304" pitchFamily="18" charset="0"/>
              <a:ea typeface="Times New Roman" panose="02020603050405020304" pitchFamily="18" charset="0"/>
            </a:endParaRPr>
          </a:p>
        </p:txBody>
      </p:sp>
      <p:sp>
        <p:nvSpPr>
          <p:cNvPr id="11" name="Hình chữ nhật 10"/>
          <p:cNvSpPr/>
          <p:nvPr/>
        </p:nvSpPr>
        <p:spPr>
          <a:xfrm>
            <a:off x="6675556" y="4174434"/>
            <a:ext cx="4583306" cy="1015663"/>
          </a:xfrm>
          <a:prstGeom prst="rect">
            <a:avLst/>
          </a:prstGeom>
        </p:spPr>
        <p:txBody>
          <a:bodyPr wrap="none">
            <a:spAutoFit/>
          </a:bodyPr>
          <a:lstStyle/>
          <a:p>
            <a:pPr>
              <a:spcAft>
                <a:spcPts val="0"/>
              </a:spcAft>
            </a:pPr>
            <a:r>
              <a:rPr lang="en-US" sz="3000" dirty="0">
                <a:solidFill>
                  <a:srgbClr val="C00000"/>
                </a:solidFill>
                <a:latin typeface="Times New Roman" panose="02020603050405020304" pitchFamily="18" charset="0"/>
                <a:ea typeface="Times New Roman" panose="02020603050405020304" pitchFamily="18" charset="0"/>
              </a:rPr>
              <a:t>Thể tích của vật thể là</a:t>
            </a:r>
            <a:r>
              <a:rPr lang="vi-VN" sz="3000" dirty="0">
                <a:solidFill>
                  <a:srgbClr val="C00000"/>
                </a:solidFill>
                <a:latin typeface="Times New Roman" panose="02020603050405020304" pitchFamily="18" charset="0"/>
                <a:ea typeface="Times New Roman" panose="02020603050405020304" pitchFamily="18" charset="0"/>
              </a:rPr>
              <a:t>:</a:t>
            </a:r>
          </a:p>
          <a:p>
            <a:pPr>
              <a:spcAft>
                <a:spcPts val="0"/>
              </a:spcAft>
            </a:pPr>
            <a:r>
              <a:rPr lang="en-US" sz="3000" dirty="0">
                <a:solidFill>
                  <a:srgbClr val="C00000"/>
                </a:solidFill>
                <a:latin typeface="Times New Roman" panose="02020603050405020304" pitchFamily="18" charset="0"/>
                <a:ea typeface="Times New Roman" panose="02020603050405020304" pitchFamily="18" charset="0"/>
              </a:rPr>
              <a:t> 15300</a:t>
            </a:r>
            <a:r>
              <a:rPr lang="vi-VN" sz="3000" dirty="0">
                <a:solidFill>
                  <a:srgbClr val="C00000"/>
                </a:solidFill>
                <a:latin typeface="Times New Roman" panose="02020603050405020304" pitchFamily="18" charset="0"/>
                <a:ea typeface="Times New Roman" panose="02020603050405020304" pitchFamily="18" charset="0"/>
              </a:rPr>
              <a:t> </a:t>
            </a:r>
            <a:r>
              <a:rPr lang="en-US" sz="3000" dirty="0">
                <a:solidFill>
                  <a:srgbClr val="C00000"/>
                </a:solidFill>
                <a:latin typeface="Times New Roman" panose="02020603050405020304" pitchFamily="18" charset="0"/>
                <a:ea typeface="Times New Roman" panose="02020603050405020304" pitchFamily="18" charset="0"/>
              </a:rPr>
              <a:t>+</a:t>
            </a:r>
            <a:r>
              <a:rPr lang="vi-VN" sz="3000" dirty="0">
                <a:solidFill>
                  <a:srgbClr val="C00000"/>
                </a:solidFill>
                <a:latin typeface="Times New Roman" panose="02020603050405020304" pitchFamily="18" charset="0"/>
                <a:ea typeface="Times New Roman" panose="02020603050405020304" pitchFamily="18" charset="0"/>
              </a:rPr>
              <a:t> </a:t>
            </a:r>
            <a:r>
              <a:rPr lang="en-US" sz="3000" dirty="0">
                <a:solidFill>
                  <a:srgbClr val="C00000"/>
                </a:solidFill>
                <a:latin typeface="Times New Roman" panose="02020603050405020304" pitchFamily="18" charset="0"/>
                <a:ea typeface="Times New Roman" panose="02020603050405020304" pitchFamily="18" charset="0"/>
              </a:rPr>
              <a:t>6885</a:t>
            </a:r>
            <a:r>
              <a:rPr lang="vi-VN" sz="3000" dirty="0">
                <a:solidFill>
                  <a:srgbClr val="C00000"/>
                </a:solidFill>
                <a:latin typeface="Times New Roman" panose="02020603050405020304" pitchFamily="18" charset="0"/>
                <a:ea typeface="Times New Roman" panose="02020603050405020304" pitchFamily="18" charset="0"/>
              </a:rPr>
              <a:t> </a:t>
            </a:r>
            <a:r>
              <a:rPr lang="en-US" sz="3000" dirty="0">
                <a:solidFill>
                  <a:srgbClr val="C00000"/>
                </a:solidFill>
                <a:latin typeface="Times New Roman" panose="02020603050405020304" pitchFamily="18" charset="0"/>
                <a:ea typeface="Times New Roman" panose="02020603050405020304" pitchFamily="18" charset="0"/>
              </a:rPr>
              <a:t>=</a:t>
            </a:r>
            <a:r>
              <a:rPr lang="vi-VN" sz="3000" dirty="0">
                <a:solidFill>
                  <a:srgbClr val="C00000"/>
                </a:solidFill>
                <a:latin typeface="Times New Roman" panose="02020603050405020304" pitchFamily="18" charset="0"/>
                <a:ea typeface="Times New Roman" panose="02020603050405020304" pitchFamily="18" charset="0"/>
              </a:rPr>
              <a:t> </a:t>
            </a:r>
            <a:r>
              <a:rPr lang="en-US" sz="3000" dirty="0">
                <a:solidFill>
                  <a:srgbClr val="C00000"/>
                </a:solidFill>
                <a:latin typeface="Times New Roman" panose="02020603050405020304" pitchFamily="18" charset="0"/>
                <a:ea typeface="Times New Roman" panose="02020603050405020304" pitchFamily="18" charset="0"/>
              </a:rPr>
              <a:t>22185 cm</a:t>
            </a:r>
            <a:r>
              <a:rPr lang="en-US" sz="3000" baseline="30000" dirty="0">
                <a:solidFill>
                  <a:srgbClr val="C00000"/>
                </a:solidFill>
                <a:latin typeface="Times New Roman" panose="02020603050405020304" pitchFamily="18" charset="0"/>
                <a:ea typeface="Times New Roman" panose="02020603050405020304" pitchFamily="18" charset="0"/>
              </a:rPr>
              <a:t>3</a:t>
            </a:r>
            <a:r>
              <a:rPr lang="en-US" sz="3000" dirty="0">
                <a:solidFill>
                  <a:srgbClr val="C00000"/>
                </a:solidFill>
                <a:latin typeface="Times New Roman" panose="02020603050405020304" pitchFamily="18" charset="0"/>
                <a:ea typeface="Times New Roman" panose="02020603050405020304" pitchFamily="18" charset="0"/>
              </a:rPr>
              <a:t>.</a:t>
            </a:r>
          </a:p>
        </p:txBody>
      </p:sp>
      <p:graphicFrame>
        <p:nvGraphicFramePr>
          <p:cNvPr id="13" name="Đối tượng 12"/>
          <p:cNvGraphicFramePr>
            <a:graphicFrameLocks noChangeAspect="1"/>
          </p:cNvGraphicFramePr>
          <p:nvPr>
            <p:extLst>
              <p:ext uri="{D42A27DB-BD31-4B8C-83A1-F6EECF244321}">
                <p14:modId xmlns:p14="http://schemas.microsoft.com/office/powerpoint/2010/main" val="777965513"/>
              </p:ext>
            </p:extLst>
          </p:nvPr>
        </p:nvGraphicFramePr>
        <p:xfrm>
          <a:off x="6981524" y="1915957"/>
          <a:ext cx="2260600" cy="508000"/>
        </p:xfrm>
        <a:graphic>
          <a:graphicData uri="http://schemas.openxmlformats.org/presentationml/2006/ole">
            <mc:AlternateContent xmlns:mc="http://schemas.openxmlformats.org/markup-compatibility/2006">
              <mc:Choice xmlns:v="urn:schemas-microsoft-com:vml" Requires="v">
                <p:oleObj name="Equation" r:id="rId4" imgW="2260440" imgH="507960" progId="Equation.DSMT4">
                  <p:embed/>
                </p:oleObj>
              </mc:Choice>
              <mc:Fallback>
                <p:oleObj name="Equation" r:id="rId4" imgW="2260440" imgH="507960" progId="Equation.DSMT4">
                  <p:embed/>
                  <p:pic>
                    <p:nvPicPr>
                      <p:cNvPr id="0" name=""/>
                      <p:cNvPicPr/>
                      <p:nvPr/>
                    </p:nvPicPr>
                    <p:blipFill>
                      <a:blip r:embed="rId5"/>
                      <a:stretch>
                        <a:fillRect/>
                      </a:stretch>
                    </p:blipFill>
                    <p:spPr>
                      <a:xfrm>
                        <a:off x="6981524" y="1915957"/>
                        <a:ext cx="2260600" cy="508000"/>
                      </a:xfrm>
                      <a:prstGeom prst="rect">
                        <a:avLst/>
                      </a:prstGeom>
                    </p:spPr>
                  </p:pic>
                </p:oleObj>
              </mc:Fallback>
            </mc:AlternateContent>
          </a:graphicData>
        </a:graphic>
      </p:graphicFrame>
      <p:graphicFrame>
        <p:nvGraphicFramePr>
          <p:cNvPr id="14" name="Đối tượng 13"/>
          <p:cNvGraphicFramePr>
            <a:graphicFrameLocks noChangeAspect="1"/>
          </p:cNvGraphicFramePr>
          <p:nvPr>
            <p:extLst>
              <p:ext uri="{D42A27DB-BD31-4B8C-83A1-F6EECF244321}">
                <p14:modId xmlns:p14="http://schemas.microsoft.com/office/powerpoint/2010/main" val="2070514776"/>
              </p:ext>
            </p:extLst>
          </p:nvPr>
        </p:nvGraphicFramePr>
        <p:xfrm>
          <a:off x="9362584" y="1895306"/>
          <a:ext cx="1828800" cy="406400"/>
        </p:xfrm>
        <a:graphic>
          <a:graphicData uri="http://schemas.openxmlformats.org/presentationml/2006/ole">
            <mc:AlternateContent xmlns:mc="http://schemas.openxmlformats.org/markup-compatibility/2006">
              <mc:Choice xmlns:v="urn:schemas-microsoft-com:vml" Requires="v">
                <p:oleObj name="Equation" r:id="rId6" imgW="1828800" imgH="406080" progId="Equation.DSMT4">
                  <p:embed/>
                </p:oleObj>
              </mc:Choice>
              <mc:Fallback>
                <p:oleObj name="Equation" r:id="rId6" imgW="1828800" imgH="406080" progId="Equation.DSMT4">
                  <p:embed/>
                  <p:pic>
                    <p:nvPicPr>
                      <p:cNvPr id="0" name=""/>
                      <p:cNvPicPr/>
                      <p:nvPr/>
                    </p:nvPicPr>
                    <p:blipFill>
                      <a:blip r:embed="rId7"/>
                      <a:stretch>
                        <a:fillRect/>
                      </a:stretch>
                    </p:blipFill>
                    <p:spPr>
                      <a:xfrm>
                        <a:off x="9362584" y="1895306"/>
                        <a:ext cx="1828800" cy="406400"/>
                      </a:xfrm>
                      <a:prstGeom prst="rect">
                        <a:avLst/>
                      </a:prstGeom>
                    </p:spPr>
                  </p:pic>
                </p:oleObj>
              </mc:Fallback>
            </mc:AlternateContent>
          </a:graphicData>
        </a:graphic>
      </p:graphicFrame>
      <p:graphicFrame>
        <p:nvGraphicFramePr>
          <p:cNvPr id="17" name="Đối tượng 16"/>
          <p:cNvGraphicFramePr>
            <a:graphicFrameLocks noChangeAspect="1"/>
          </p:cNvGraphicFramePr>
          <p:nvPr>
            <p:extLst>
              <p:ext uri="{D42A27DB-BD31-4B8C-83A1-F6EECF244321}">
                <p14:modId xmlns:p14="http://schemas.microsoft.com/office/powerpoint/2010/main" val="16749381"/>
              </p:ext>
            </p:extLst>
          </p:nvPr>
        </p:nvGraphicFramePr>
        <p:xfrm>
          <a:off x="6981524" y="3017409"/>
          <a:ext cx="2476500" cy="1041400"/>
        </p:xfrm>
        <a:graphic>
          <a:graphicData uri="http://schemas.openxmlformats.org/presentationml/2006/ole">
            <mc:AlternateContent xmlns:mc="http://schemas.openxmlformats.org/markup-compatibility/2006">
              <mc:Choice xmlns:v="urn:schemas-microsoft-com:vml" Requires="v">
                <p:oleObj name="Equation" r:id="rId8" imgW="2476440" imgH="1041120" progId="Equation.DSMT4">
                  <p:embed/>
                </p:oleObj>
              </mc:Choice>
              <mc:Fallback>
                <p:oleObj name="Equation" r:id="rId8" imgW="2476440" imgH="1041120" progId="Equation.DSMT4">
                  <p:embed/>
                  <p:pic>
                    <p:nvPicPr>
                      <p:cNvPr id="0" name=""/>
                      <p:cNvPicPr/>
                      <p:nvPr/>
                    </p:nvPicPr>
                    <p:blipFill>
                      <a:blip r:embed="rId9"/>
                      <a:stretch>
                        <a:fillRect/>
                      </a:stretch>
                    </p:blipFill>
                    <p:spPr>
                      <a:xfrm>
                        <a:off x="6981524" y="3017409"/>
                        <a:ext cx="2476500" cy="1041400"/>
                      </a:xfrm>
                      <a:prstGeom prst="rect">
                        <a:avLst/>
                      </a:prstGeom>
                    </p:spPr>
                  </p:pic>
                </p:oleObj>
              </mc:Fallback>
            </mc:AlternateContent>
          </a:graphicData>
        </a:graphic>
      </p:graphicFrame>
      <p:graphicFrame>
        <p:nvGraphicFramePr>
          <p:cNvPr id="18" name="Đối tượng 17"/>
          <p:cNvGraphicFramePr>
            <a:graphicFrameLocks noChangeAspect="1"/>
          </p:cNvGraphicFramePr>
          <p:nvPr>
            <p:extLst>
              <p:ext uri="{D42A27DB-BD31-4B8C-83A1-F6EECF244321}">
                <p14:modId xmlns:p14="http://schemas.microsoft.com/office/powerpoint/2010/main" val="2361602891"/>
              </p:ext>
            </p:extLst>
          </p:nvPr>
        </p:nvGraphicFramePr>
        <p:xfrm>
          <a:off x="9527684" y="3308515"/>
          <a:ext cx="1663700" cy="406400"/>
        </p:xfrm>
        <a:graphic>
          <a:graphicData uri="http://schemas.openxmlformats.org/presentationml/2006/ole">
            <mc:AlternateContent xmlns:mc="http://schemas.openxmlformats.org/markup-compatibility/2006">
              <mc:Choice xmlns:v="urn:schemas-microsoft-com:vml" Requires="v">
                <p:oleObj name="Equation" r:id="rId10" imgW="1663560" imgH="406080" progId="Equation.DSMT4">
                  <p:embed/>
                </p:oleObj>
              </mc:Choice>
              <mc:Fallback>
                <p:oleObj name="Equation" r:id="rId10" imgW="1663560" imgH="406080" progId="Equation.DSMT4">
                  <p:embed/>
                  <p:pic>
                    <p:nvPicPr>
                      <p:cNvPr id="0" name=""/>
                      <p:cNvPicPr/>
                      <p:nvPr/>
                    </p:nvPicPr>
                    <p:blipFill>
                      <a:blip r:embed="rId11"/>
                      <a:stretch>
                        <a:fillRect/>
                      </a:stretch>
                    </p:blipFill>
                    <p:spPr>
                      <a:xfrm>
                        <a:off x="9527684" y="3308515"/>
                        <a:ext cx="1663700" cy="406400"/>
                      </a:xfrm>
                      <a:prstGeom prst="rect">
                        <a:avLst/>
                      </a:prstGeom>
                    </p:spPr>
                  </p:pic>
                </p:oleObj>
              </mc:Fallback>
            </mc:AlternateContent>
          </a:graphicData>
        </a:graphic>
      </p:graphicFrame>
      <p:sp>
        <p:nvSpPr>
          <p:cNvPr id="15" name="Hình Ngũ Giác 14"/>
          <p:cNvSpPr/>
          <p:nvPr/>
        </p:nvSpPr>
        <p:spPr>
          <a:xfrm>
            <a:off x="683915" y="376016"/>
            <a:ext cx="1649087" cy="44926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4:</a:t>
            </a:r>
            <a:endParaRPr lang="en-US" b="1" dirty="0">
              <a:solidFill>
                <a:schemeClr val="bg1"/>
              </a:solidFill>
            </a:endParaRPr>
          </a:p>
        </p:txBody>
      </p:sp>
      <p:sp>
        <p:nvSpPr>
          <p:cNvPr id="16" name="Cuộn Ngang 15"/>
          <p:cNvSpPr/>
          <p:nvPr/>
        </p:nvSpPr>
        <p:spPr>
          <a:xfrm>
            <a:off x="7884048" y="856684"/>
            <a:ext cx="1832665" cy="466491"/>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000" dirty="0">
                <a:latin typeface="+mj-lt"/>
              </a:rPr>
              <a:t>Giải</a:t>
            </a:r>
            <a:endParaRPr lang="en-US" sz="3000" dirty="0">
              <a:latin typeface="+mj-lt"/>
            </a:endParaRPr>
          </a:p>
        </p:txBody>
      </p:sp>
    </p:spTree>
    <p:extLst>
      <p:ext uri="{BB962C8B-B14F-4D97-AF65-F5344CB8AC3E}">
        <p14:creationId xmlns:p14="http://schemas.microsoft.com/office/powerpoint/2010/main" val="30753720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80">
                                          <p:stCondLst>
                                            <p:cond delay="0"/>
                                          </p:stCondLst>
                                        </p:cTn>
                                        <p:tgtEl>
                                          <p:spTgt spid="17"/>
                                        </p:tgtEl>
                                      </p:cBhvr>
                                    </p:animEffect>
                                    <p:anim calcmode="lin" valueType="num">
                                      <p:cBhvr>
                                        <p:cTn id="4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6" dur="26">
                                          <p:stCondLst>
                                            <p:cond delay="650"/>
                                          </p:stCondLst>
                                        </p:cTn>
                                        <p:tgtEl>
                                          <p:spTgt spid="17"/>
                                        </p:tgtEl>
                                      </p:cBhvr>
                                      <p:to x="100000" y="60000"/>
                                    </p:animScale>
                                    <p:animScale>
                                      <p:cBhvr>
                                        <p:cTn id="47" dur="166" decel="50000">
                                          <p:stCondLst>
                                            <p:cond delay="676"/>
                                          </p:stCondLst>
                                        </p:cTn>
                                        <p:tgtEl>
                                          <p:spTgt spid="17"/>
                                        </p:tgtEl>
                                      </p:cBhvr>
                                      <p:to x="100000" y="100000"/>
                                    </p:animScale>
                                    <p:animScale>
                                      <p:cBhvr>
                                        <p:cTn id="48" dur="26">
                                          <p:stCondLst>
                                            <p:cond delay="1312"/>
                                          </p:stCondLst>
                                        </p:cTn>
                                        <p:tgtEl>
                                          <p:spTgt spid="17"/>
                                        </p:tgtEl>
                                      </p:cBhvr>
                                      <p:to x="100000" y="80000"/>
                                    </p:animScale>
                                    <p:animScale>
                                      <p:cBhvr>
                                        <p:cTn id="49" dur="166" decel="50000">
                                          <p:stCondLst>
                                            <p:cond delay="1338"/>
                                          </p:stCondLst>
                                        </p:cTn>
                                        <p:tgtEl>
                                          <p:spTgt spid="17"/>
                                        </p:tgtEl>
                                      </p:cBhvr>
                                      <p:to x="100000" y="100000"/>
                                    </p:animScale>
                                    <p:animScale>
                                      <p:cBhvr>
                                        <p:cTn id="50" dur="26">
                                          <p:stCondLst>
                                            <p:cond delay="1642"/>
                                          </p:stCondLst>
                                        </p:cTn>
                                        <p:tgtEl>
                                          <p:spTgt spid="17"/>
                                        </p:tgtEl>
                                      </p:cBhvr>
                                      <p:to x="100000" y="90000"/>
                                    </p:animScale>
                                    <p:animScale>
                                      <p:cBhvr>
                                        <p:cTn id="51" dur="166" decel="50000">
                                          <p:stCondLst>
                                            <p:cond delay="1668"/>
                                          </p:stCondLst>
                                        </p:cTn>
                                        <p:tgtEl>
                                          <p:spTgt spid="17"/>
                                        </p:tgtEl>
                                      </p:cBhvr>
                                      <p:to x="100000" y="100000"/>
                                    </p:animScale>
                                    <p:animScale>
                                      <p:cBhvr>
                                        <p:cTn id="52" dur="26">
                                          <p:stCondLst>
                                            <p:cond delay="1808"/>
                                          </p:stCondLst>
                                        </p:cTn>
                                        <p:tgtEl>
                                          <p:spTgt spid="17"/>
                                        </p:tgtEl>
                                      </p:cBhvr>
                                      <p:to x="100000" y="95000"/>
                                    </p:animScale>
                                    <p:animScale>
                                      <p:cBhvr>
                                        <p:cTn id="53" dur="166" decel="50000">
                                          <p:stCondLst>
                                            <p:cond delay="1834"/>
                                          </p:stCondLst>
                                        </p:cTn>
                                        <p:tgtEl>
                                          <p:spTgt spid="1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0000" r="-4000" b="-17000"/>
          </a:stretch>
        </a:blipFill>
        <a:effectLst/>
      </p:bgPr>
    </p:bg>
    <p:spTree>
      <p:nvGrpSpPr>
        <p:cNvPr id="1" name=""/>
        <p:cNvGrpSpPr/>
        <p:nvPr/>
      </p:nvGrpSpPr>
      <p:grpSpPr>
        <a:xfrm>
          <a:off x="0" y="0"/>
          <a:ext cx="0" cy="0"/>
          <a:chOff x="0" y="0"/>
          <a:chExt cx="0" cy="0"/>
        </a:xfrm>
      </p:grpSpPr>
      <p:sp>
        <p:nvSpPr>
          <p:cNvPr id="4" name="Hình chữ nhật 3"/>
          <p:cNvSpPr/>
          <p:nvPr/>
        </p:nvSpPr>
        <p:spPr>
          <a:xfrm>
            <a:off x="181344" y="964253"/>
            <a:ext cx="6112933" cy="4401205"/>
          </a:xfrm>
          <a:prstGeom prst="rect">
            <a:avLst/>
          </a:prstGeom>
        </p:spPr>
        <p:txBody>
          <a:bodyPr wrap="square">
            <a:spAutoFit/>
          </a:bodyPr>
          <a:lstStyle/>
          <a:p>
            <a:pPr indent="271463" algn="just"/>
            <a:r>
              <a:rPr lang="en-US" sz="2800" dirty="0">
                <a:solidFill>
                  <a:srgbClr val="0000FF"/>
                </a:solidFill>
                <a:latin typeface="Times New Roman" panose="02020603050405020304" pitchFamily="18" charset="0"/>
                <a:ea typeface="Times New Roman" panose="02020603050405020304" pitchFamily="18" charset="0"/>
              </a:rPr>
              <a:t>Gạch đất nung là loại gạch được làm bằng đất sét và được nung nguyên khối, không có lô rỗng. Do có kết cấu đặc như vậy nên khối gạch khá cứng chắc, ít thấm nước, đảm bảo kết cấu công trình. </a:t>
            </a:r>
            <a:endParaRPr lang="vi-VN" sz="2800" dirty="0">
              <a:solidFill>
                <a:srgbClr val="0000FF"/>
              </a:solidFill>
              <a:latin typeface="Times New Roman" panose="02020603050405020304" pitchFamily="18" charset="0"/>
              <a:ea typeface="Times New Roman" panose="02020603050405020304" pitchFamily="18" charset="0"/>
            </a:endParaRPr>
          </a:p>
          <a:p>
            <a:pPr indent="271463" algn="just"/>
            <a:r>
              <a:rPr lang="en-US" sz="2800" dirty="0">
                <a:solidFill>
                  <a:srgbClr val="0000FF"/>
                </a:solidFill>
                <a:latin typeface="Times New Roman" panose="02020603050405020304" pitchFamily="18" charset="0"/>
                <a:ea typeface="Times New Roman" panose="02020603050405020304" pitchFamily="18" charset="0"/>
              </a:rPr>
              <a:t>Bác Ba muốn làm 500 viên gạch như thế, hỏi cần bao nhiêu mét khối đất  sét? </a:t>
            </a:r>
            <a:endParaRPr lang="vi-VN" sz="2800" dirty="0">
              <a:solidFill>
                <a:srgbClr val="0000FF"/>
              </a:solidFill>
              <a:latin typeface="Times New Roman" panose="02020603050405020304" pitchFamily="18" charset="0"/>
              <a:ea typeface="Times New Roman" panose="02020603050405020304" pitchFamily="18" charset="0"/>
            </a:endParaRPr>
          </a:p>
          <a:p>
            <a:pPr indent="271463" algn="just"/>
            <a:r>
              <a:rPr lang="en-US" sz="2800" dirty="0">
                <a:solidFill>
                  <a:srgbClr val="0000FF"/>
                </a:solidFill>
                <a:latin typeface="Times New Roman" panose="02020603050405020304" pitchFamily="18" charset="0"/>
                <a:ea typeface="Times New Roman" panose="02020603050405020304" pitchFamily="18" charset="0"/>
              </a:rPr>
              <a:t>Biết kích thước của mỗi viên gạch là 205 mm, 95 mm, 55mm và độ dãn nở không đáng kể</a:t>
            </a:r>
            <a:endParaRPr lang="en-US" sz="2800" dirty="0">
              <a:solidFill>
                <a:srgbClr val="0000FF"/>
              </a:solidFill>
            </a:endParaRPr>
          </a:p>
        </p:txBody>
      </p:sp>
      <p:cxnSp>
        <p:nvCxnSpPr>
          <p:cNvPr id="7" name="Đường nối Thẳng 6"/>
          <p:cNvCxnSpPr/>
          <p:nvPr/>
        </p:nvCxnSpPr>
        <p:spPr>
          <a:xfrm>
            <a:off x="6413797" y="826821"/>
            <a:ext cx="8546" cy="5230027"/>
          </a:xfrm>
          <a:prstGeom prst="line">
            <a:avLst/>
          </a:prstGeom>
        </p:spPr>
        <p:style>
          <a:lnRef idx="3">
            <a:schemeClr val="accent1"/>
          </a:lnRef>
          <a:fillRef idx="0">
            <a:schemeClr val="accent1"/>
          </a:fillRef>
          <a:effectRef idx="2">
            <a:schemeClr val="accent1"/>
          </a:effectRef>
          <a:fontRef idx="minor">
            <a:schemeClr val="tx1"/>
          </a:fontRef>
        </p:style>
      </p:cxnSp>
      <p:sp>
        <p:nvSpPr>
          <p:cNvPr id="8" name="Hình chữ nhật 7"/>
          <p:cNvSpPr/>
          <p:nvPr/>
        </p:nvSpPr>
        <p:spPr>
          <a:xfrm>
            <a:off x="6661382" y="964253"/>
            <a:ext cx="4974439" cy="523220"/>
          </a:xfrm>
          <a:prstGeom prst="rect">
            <a:avLst/>
          </a:prstGeom>
        </p:spPr>
        <p:txBody>
          <a:bodyPr wrap="none">
            <a:spAutoFit/>
          </a:bodyPr>
          <a:lstStyle/>
          <a:p>
            <a:pPr>
              <a:spcAft>
                <a:spcPts val="0"/>
              </a:spcAft>
            </a:pPr>
            <a:r>
              <a:rPr lang="en-US" sz="2800" dirty="0">
                <a:latin typeface="Times New Roman" panose="02020603050405020304" pitchFamily="18" charset="0"/>
                <a:ea typeface="Times New Roman" panose="02020603050405020304" pitchFamily="18" charset="0"/>
              </a:rPr>
              <a:t>Thể tích của một viên gạch nung </a:t>
            </a:r>
          </a:p>
        </p:txBody>
      </p:sp>
      <p:sp>
        <p:nvSpPr>
          <p:cNvPr id="10" name="Hình chữ nhật 9"/>
          <p:cNvSpPr/>
          <p:nvPr/>
        </p:nvSpPr>
        <p:spPr>
          <a:xfrm>
            <a:off x="6825543" y="1367191"/>
            <a:ext cx="4164410" cy="523220"/>
          </a:xfrm>
          <a:prstGeom prst="rect">
            <a:avLst/>
          </a:prstGeom>
        </p:spPr>
        <p:txBody>
          <a:bodyPr wrap="none">
            <a:spAutoFit/>
          </a:bodyPr>
          <a:lstStyle/>
          <a:p>
            <a:pPr>
              <a:spcAft>
                <a:spcPts val="0"/>
              </a:spcAft>
            </a:pPr>
            <a:r>
              <a:rPr lang="en-US" sz="2800" dirty="0">
                <a:latin typeface="Times New Roman" panose="02020603050405020304" pitchFamily="18" charset="0"/>
                <a:ea typeface="Times New Roman" panose="02020603050405020304" pitchFamily="18" charset="0"/>
              </a:rPr>
              <a:t>205.95.55= 1071125 (mm</a:t>
            </a:r>
            <a:r>
              <a:rPr lang="en-US" sz="2800" baseline="30000" dirty="0">
                <a:latin typeface="Times New Roman" panose="02020603050405020304" pitchFamily="18" charset="0"/>
                <a:ea typeface="Times New Roman" panose="02020603050405020304" pitchFamily="18" charset="0"/>
              </a:rPr>
              <a:t>3</a:t>
            </a:r>
            <a:r>
              <a:rPr lang="en-US" sz="2800" dirty="0">
                <a:latin typeface="Times New Roman" panose="02020603050405020304" pitchFamily="18" charset="0"/>
                <a:ea typeface="Times New Roman" panose="02020603050405020304" pitchFamily="18" charset="0"/>
              </a:rPr>
              <a:t>)</a:t>
            </a:r>
          </a:p>
        </p:txBody>
      </p:sp>
      <p:sp>
        <p:nvSpPr>
          <p:cNvPr id="12" name="Hình chữ nhật 11"/>
          <p:cNvSpPr/>
          <p:nvPr/>
        </p:nvSpPr>
        <p:spPr>
          <a:xfrm>
            <a:off x="6815271" y="2243709"/>
            <a:ext cx="3300904" cy="523220"/>
          </a:xfrm>
          <a:prstGeom prst="rect">
            <a:avLst/>
          </a:prstGeom>
        </p:spPr>
        <p:txBody>
          <a:bodyPr wrap="none">
            <a:spAutoFit/>
          </a:bodyPr>
          <a:lstStyle/>
          <a:p>
            <a:pPr>
              <a:spcAft>
                <a:spcPts val="0"/>
              </a:spcAft>
            </a:pPr>
            <a:r>
              <a:rPr lang="en-US" sz="2800" dirty="0">
                <a:latin typeface="Times New Roman" panose="02020603050405020304" pitchFamily="18" charset="0"/>
                <a:ea typeface="Times New Roman" panose="02020603050405020304" pitchFamily="18" charset="0"/>
              </a:rPr>
              <a:t>Thể tích của khối đất </a:t>
            </a:r>
          </a:p>
        </p:txBody>
      </p:sp>
      <p:sp>
        <p:nvSpPr>
          <p:cNvPr id="14" name="Hình chữ nhật 13"/>
          <p:cNvSpPr/>
          <p:nvPr/>
        </p:nvSpPr>
        <p:spPr>
          <a:xfrm>
            <a:off x="6843551" y="2686782"/>
            <a:ext cx="5062091" cy="523220"/>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500.1071125=535 562 500 (mm</a:t>
            </a:r>
            <a:r>
              <a:rPr lang="en-US" sz="2800" baseline="30000" dirty="0">
                <a:latin typeface="Times New Roman" panose="02020603050405020304" pitchFamily="18" charset="0"/>
                <a:ea typeface="Times New Roman" panose="02020603050405020304" pitchFamily="18" charset="0"/>
              </a:rPr>
              <a:t>3</a:t>
            </a:r>
            <a:r>
              <a:rPr lang="en-US" sz="2800" dirty="0">
                <a:latin typeface="Times New Roman" panose="02020603050405020304" pitchFamily="18" charset="0"/>
                <a:ea typeface="Times New Roman" panose="02020603050405020304" pitchFamily="18" charset="0"/>
              </a:rPr>
              <a:t>)</a:t>
            </a:r>
            <a:endParaRPr lang="en-US" sz="2800" dirty="0"/>
          </a:p>
        </p:txBody>
      </p:sp>
      <p:graphicFrame>
        <p:nvGraphicFramePr>
          <p:cNvPr id="3" name="Đối tượng 2"/>
          <p:cNvGraphicFramePr>
            <a:graphicFrameLocks noChangeAspect="1"/>
          </p:cNvGraphicFramePr>
          <p:nvPr>
            <p:extLst>
              <p:ext uri="{D42A27DB-BD31-4B8C-83A1-F6EECF244321}">
                <p14:modId xmlns:p14="http://schemas.microsoft.com/office/powerpoint/2010/main" val="2910461865"/>
              </p:ext>
            </p:extLst>
          </p:nvPr>
        </p:nvGraphicFramePr>
        <p:xfrm>
          <a:off x="6920496" y="3563300"/>
          <a:ext cx="4610100" cy="584200"/>
        </p:xfrm>
        <a:graphic>
          <a:graphicData uri="http://schemas.openxmlformats.org/presentationml/2006/ole">
            <mc:AlternateContent xmlns:mc="http://schemas.openxmlformats.org/markup-compatibility/2006">
              <mc:Choice xmlns:v="urn:schemas-microsoft-com:vml" Requires="v">
                <p:oleObj name="Equation" r:id="rId3" imgW="4609800" imgH="583920" progId="Equation.DSMT4">
                  <p:embed/>
                </p:oleObj>
              </mc:Choice>
              <mc:Fallback>
                <p:oleObj name="Equation" r:id="rId3" imgW="4609800" imgH="583920" progId="Equation.DSMT4">
                  <p:embed/>
                  <p:pic>
                    <p:nvPicPr>
                      <p:cNvPr id="0" name=""/>
                      <p:cNvPicPr/>
                      <p:nvPr/>
                    </p:nvPicPr>
                    <p:blipFill>
                      <a:blip r:embed="rId4"/>
                      <a:stretch>
                        <a:fillRect/>
                      </a:stretch>
                    </p:blipFill>
                    <p:spPr>
                      <a:xfrm>
                        <a:off x="6920496" y="3563300"/>
                        <a:ext cx="4610100" cy="584200"/>
                      </a:xfrm>
                      <a:prstGeom prst="rect">
                        <a:avLst/>
                      </a:prstGeom>
                    </p:spPr>
                  </p:pic>
                </p:oleObj>
              </mc:Fallback>
            </mc:AlternateContent>
          </a:graphicData>
        </a:graphic>
      </p:graphicFrame>
      <p:pic>
        <p:nvPicPr>
          <p:cNvPr id="5" name="Hình ảnh 4"/>
          <p:cNvPicPr>
            <a:picLocks noChangeAspect="1"/>
          </p:cNvPicPr>
          <p:nvPr/>
        </p:nvPicPr>
        <p:blipFill>
          <a:blip r:embed="rId5"/>
          <a:stretch>
            <a:fillRect/>
          </a:stretch>
        </p:blipFill>
        <p:spPr>
          <a:xfrm>
            <a:off x="2800716" y="4977851"/>
            <a:ext cx="3553321" cy="1781424"/>
          </a:xfrm>
          <a:prstGeom prst="rect">
            <a:avLst/>
          </a:prstGeom>
        </p:spPr>
      </p:pic>
      <p:sp>
        <p:nvSpPr>
          <p:cNvPr id="9" name="Hình chữ nhật 8"/>
          <p:cNvSpPr/>
          <p:nvPr/>
        </p:nvSpPr>
        <p:spPr>
          <a:xfrm>
            <a:off x="6815271" y="4500798"/>
            <a:ext cx="4820550" cy="954107"/>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Vậy bác Ba muốn làm 500 viên </a:t>
            </a:r>
            <a:endParaRPr lang="vi-VN"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gạch như thế thì cần 0,54 m</a:t>
            </a:r>
            <a:r>
              <a:rPr lang="en-US" sz="2800" baseline="30000" dirty="0">
                <a:latin typeface="Times New Roman" panose="02020603050405020304" pitchFamily="18" charset="0"/>
                <a:ea typeface="Times New Roman" panose="02020603050405020304" pitchFamily="18" charset="0"/>
              </a:rPr>
              <a:t>3</a:t>
            </a:r>
            <a:r>
              <a:rPr lang="en-US" sz="2800" dirty="0">
                <a:latin typeface="Times New Roman" panose="02020603050405020304" pitchFamily="18" charset="0"/>
                <a:ea typeface="Times New Roman" panose="02020603050405020304" pitchFamily="18" charset="0"/>
              </a:rPr>
              <a:t> đất</a:t>
            </a:r>
            <a:endParaRPr lang="en-US" sz="2800" dirty="0"/>
          </a:p>
        </p:txBody>
      </p:sp>
      <p:sp>
        <p:nvSpPr>
          <p:cNvPr id="13" name="Hình Ngũ Giác 12"/>
          <p:cNvSpPr/>
          <p:nvPr/>
        </p:nvSpPr>
        <p:spPr>
          <a:xfrm>
            <a:off x="683915" y="376016"/>
            <a:ext cx="1649087" cy="44926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5:</a:t>
            </a:r>
            <a:endParaRPr lang="en-US" b="1" dirty="0">
              <a:solidFill>
                <a:schemeClr val="bg1"/>
              </a:solidFill>
            </a:endParaRPr>
          </a:p>
        </p:txBody>
      </p:sp>
      <p:sp>
        <p:nvSpPr>
          <p:cNvPr id="15" name="Cuộn Ngang 14"/>
          <p:cNvSpPr/>
          <p:nvPr/>
        </p:nvSpPr>
        <p:spPr>
          <a:xfrm>
            <a:off x="7820040" y="457627"/>
            <a:ext cx="1832665" cy="466491"/>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000" dirty="0">
                <a:latin typeface="+mj-lt"/>
              </a:rPr>
              <a:t>Giải</a:t>
            </a:r>
            <a:endParaRPr lang="en-US" sz="3000" dirty="0">
              <a:latin typeface="+mj-lt"/>
            </a:endParaRPr>
          </a:p>
        </p:txBody>
      </p:sp>
    </p:spTree>
    <p:extLst>
      <p:ext uri="{BB962C8B-B14F-4D97-AF65-F5344CB8AC3E}">
        <p14:creationId xmlns:p14="http://schemas.microsoft.com/office/powerpoint/2010/main" val="17039230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9"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ình chữ nhật 5"/>
          <p:cNvSpPr/>
          <p:nvPr/>
        </p:nvSpPr>
        <p:spPr>
          <a:xfrm>
            <a:off x="658836" y="942306"/>
            <a:ext cx="4888874" cy="2400657"/>
          </a:xfrm>
          <a:prstGeom prst="rect">
            <a:avLst/>
          </a:prstGeom>
        </p:spPr>
        <p:txBody>
          <a:bodyPr wrap="square">
            <a:spAutoFit/>
          </a:bodyPr>
          <a:lstStyle/>
          <a:p>
            <a:pPr indent="182563" algn="just">
              <a:spcAft>
                <a:spcPts val="0"/>
              </a:spcAft>
            </a:pPr>
            <a:r>
              <a:rPr lang="en-US" sz="3000" dirty="0">
                <a:solidFill>
                  <a:srgbClr val="7030A0"/>
                </a:solidFill>
                <a:latin typeface="Times New Roman" panose="02020603050405020304" pitchFamily="18" charset="0"/>
                <a:ea typeface="Times New Roman" panose="02020603050405020304" pitchFamily="18" charset="0"/>
              </a:rPr>
              <a:t>Một bể nước có kích thước như hình 11, người ta đổ vào đó 6,25 lít nước. </a:t>
            </a:r>
            <a:endParaRPr lang="vi-VN" sz="3000" dirty="0">
              <a:solidFill>
                <a:srgbClr val="7030A0"/>
              </a:solidFill>
              <a:latin typeface="Times New Roman" panose="02020603050405020304" pitchFamily="18" charset="0"/>
              <a:ea typeface="Times New Roman" panose="02020603050405020304" pitchFamily="18" charset="0"/>
            </a:endParaRPr>
          </a:p>
          <a:p>
            <a:pPr indent="182563" algn="just">
              <a:spcAft>
                <a:spcPts val="0"/>
              </a:spcAft>
            </a:pPr>
            <a:r>
              <a:rPr lang="en-US" sz="3000" dirty="0">
                <a:solidFill>
                  <a:srgbClr val="7030A0"/>
                </a:solidFill>
                <a:latin typeface="Times New Roman" panose="02020603050405020304" pitchFamily="18" charset="0"/>
                <a:ea typeface="Times New Roman" panose="02020603050405020304" pitchFamily="18" charset="0"/>
              </a:rPr>
              <a:t>Khoảng cách từ nước đến miệng bể là bao nhiêu?</a:t>
            </a:r>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15" y="3454966"/>
            <a:ext cx="5184721" cy="28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ình chữ nhật 8"/>
          <p:cNvSpPr/>
          <p:nvPr/>
        </p:nvSpPr>
        <p:spPr>
          <a:xfrm>
            <a:off x="6388215" y="1414987"/>
            <a:ext cx="3537241"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Thể tích của bể :</a:t>
            </a:r>
            <a:endParaRPr lang="en-US" sz="2800" dirty="0"/>
          </a:p>
        </p:txBody>
      </p:sp>
      <p:sp>
        <p:nvSpPr>
          <p:cNvPr id="11" name="Hình chữ nhật 10"/>
          <p:cNvSpPr/>
          <p:nvPr/>
        </p:nvSpPr>
        <p:spPr>
          <a:xfrm>
            <a:off x="6901890" y="1872915"/>
            <a:ext cx="3653955"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50.20.25=25000cm</a:t>
            </a:r>
            <a:r>
              <a:rPr lang="en-US" sz="2800" baseline="30000" dirty="0">
                <a:latin typeface="Times New Roman" panose="02020603050405020304" pitchFamily="18" charset="0"/>
                <a:ea typeface="Times New Roman" panose="02020603050405020304" pitchFamily="18" charset="0"/>
              </a:rPr>
              <a:t>3</a:t>
            </a:r>
            <a:endParaRPr lang="en-US" sz="2800" dirty="0"/>
          </a:p>
        </p:txBody>
      </p:sp>
      <p:sp>
        <p:nvSpPr>
          <p:cNvPr id="13" name="Hình chữ nhật 12"/>
          <p:cNvSpPr/>
          <p:nvPr/>
        </p:nvSpPr>
        <p:spPr>
          <a:xfrm>
            <a:off x="6379977" y="2338105"/>
            <a:ext cx="4415955"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Ta có: 6,25 lít= 6250 cm</a:t>
            </a:r>
            <a:r>
              <a:rPr lang="en-US" sz="2800" baseline="30000" dirty="0">
                <a:latin typeface="Times New Roman" panose="02020603050405020304" pitchFamily="18" charset="0"/>
                <a:ea typeface="Times New Roman" panose="02020603050405020304" pitchFamily="18" charset="0"/>
              </a:rPr>
              <a:t>3</a:t>
            </a:r>
            <a:endParaRPr lang="en-US" sz="2800" dirty="0"/>
          </a:p>
        </p:txBody>
      </p:sp>
      <p:sp>
        <p:nvSpPr>
          <p:cNvPr id="15" name="Hình chữ nhật 14"/>
          <p:cNvSpPr/>
          <p:nvPr/>
        </p:nvSpPr>
        <p:spPr>
          <a:xfrm>
            <a:off x="5913173" y="2796574"/>
            <a:ext cx="6719498" cy="523220"/>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Khoảng cách từ mực nước đến miệng bể </a:t>
            </a:r>
            <a:endParaRPr lang="en-US" sz="2800" dirty="0"/>
          </a:p>
        </p:txBody>
      </p:sp>
      <p:graphicFrame>
        <p:nvGraphicFramePr>
          <p:cNvPr id="16" name="Đối tượng 15"/>
          <p:cNvGraphicFramePr>
            <a:graphicFrameLocks noChangeAspect="1"/>
          </p:cNvGraphicFramePr>
          <p:nvPr>
            <p:extLst>
              <p:ext uri="{D42A27DB-BD31-4B8C-83A1-F6EECF244321}">
                <p14:modId xmlns:p14="http://schemas.microsoft.com/office/powerpoint/2010/main" val="762601821"/>
              </p:ext>
            </p:extLst>
          </p:nvPr>
        </p:nvGraphicFramePr>
        <p:xfrm>
          <a:off x="6566387" y="3454966"/>
          <a:ext cx="4531507" cy="1064448"/>
        </p:xfrm>
        <a:graphic>
          <a:graphicData uri="http://schemas.openxmlformats.org/presentationml/2006/ole">
            <mc:AlternateContent xmlns:mc="http://schemas.openxmlformats.org/markup-compatibility/2006">
              <mc:Choice xmlns:v="urn:schemas-microsoft-com:vml" Requires="v">
                <p:oleObj name="Equation" r:id="rId3" imgW="3784320" imgH="888840" progId="Equation.DSMT4">
                  <p:embed/>
                </p:oleObj>
              </mc:Choice>
              <mc:Fallback>
                <p:oleObj name="Equation" r:id="rId3" imgW="3784320" imgH="888840" progId="Equation.DSMT4">
                  <p:embed/>
                  <p:pic>
                    <p:nvPicPr>
                      <p:cNvPr id="0" name=""/>
                      <p:cNvPicPr/>
                      <p:nvPr/>
                    </p:nvPicPr>
                    <p:blipFill>
                      <a:blip r:embed="rId4"/>
                      <a:stretch>
                        <a:fillRect/>
                      </a:stretch>
                    </p:blipFill>
                    <p:spPr>
                      <a:xfrm>
                        <a:off x="6566387" y="3454966"/>
                        <a:ext cx="4531507" cy="1064448"/>
                      </a:xfrm>
                      <a:prstGeom prst="rect">
                        <a:avLst/>
                      </a:prstGeom>
                    </p:spPr>
                  </p:pic>
                </p:oleObj>
              </mc:Fallback>
            </mc:AlternateContent>
          </a:graphicData>
        </a:graphic>
      </p:graphicFrame>
      <p:cxnSp>
        <p:nvCxnSpPr>
          <p:cNvPr id="18" name="Đường nối Thẳng 17"/>
          <p:cNvCxnSpPr/>
          <p:nvPr/>
        </p:nvCxnSpPr>
        <p:spPr>
          <a:xfrm>
            <a:off x="5868636" y="1168679"/>
            <a:ext cx="44537" cy="5057503"/>
          </a:xfrm>
          <a:prstGeom prst="line">
            <a:avLst/>
          </a:prstGeom>
        </p:spPr>
        <p:style>
          <a:lnRef idx="3">
            <a:schemeClr val="accent1"/>
          </a:lnRef>
          <a:fillRef idx="0">
            <a:schemeClr val="accent1"/>
          </a:fillRef>
          <a:effectRef idx="2">
            <a:schemeClr val="accent1"/>
          </a:effectRef>
          <a:fontRef idx="minor">
            <a:schemeClr val="tx1"/>
          </a:fontRef>
        </p:style>
      </p:cxnSp>
      <p:sp>
        <p:nvSpPr>
          <p:cNvPr id="12" name="Hình Ngũ Giác 11"/>
          <p:cNvSpPr/>
          <p:nvPr/>
        </p:nvSpPr>
        <p:spPr>
          <a:xfrm>
            <a:off x="683915" y="376016"/>
            <a:ext cx="1649087" cy="449268"/>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6:</a:t>
            </a:r>
            <a:endParaRPr lang="en-US" b="1" dirty="0">
              <a:solidFill>
                <a:schemeClr val="bg1"/>
              </a:solidFill>
            </a:endParaRPr>
          </a:p>
        </p:txBody>
      </p:sp>
      <p:sp>
        <p:nvSpPr>
          <p:cNvPr id="14" name="Cuộn Ngang 13"/>
          <p:cNvSpPr/>
          <p:nvPr/>
        </p:nvSpPr>
        <p:spPr>
          <a:xfrm>
            <a:off x="7820040" y="457627"/>
            <a:ext cx="1832665" cy="466491"/>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000" dirty="0">
                <a:latin typeface="+mj-lt"/>
              </a:rPr>
              <a:t>Giải</a:t>
            </a:r>
            <a:endParaRPr lang="en-US" sz="3000" dirty="0">
              <a:latin typeface="+mj-lt"/>
            </a:endParaRPr>
          </a:p>
        </p:txBody>
      </p:sp>
    </p:spTree>
    <p:extLst>
      <p:ext uri="{BB962C8B-B14F-4D97-AF65-F5344CB8AC3E}">
        <p14:creationId xmlns:p14="http://schemas.microsoft.com/office/powerpoint/2010/main" val="20099867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80">
                                          <p:stCondLst>
                                            <p:cond delay="0"/>
                                          </p:stCondLst>
                                        </p:cTn>
                                        <p:tgtEl>
                                          <p:spTgt spid="16"/>
                                        </p:tgtEl>
                                      </p:cBhvr>
                                    </p:animEffect>
                                    <p:anim calcmode="lin" valueType="num">
                                      <p:cBhvr>
                                        <p:cTn id="3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3" dur="26">
                                          <p:stCondLst>
                                            <p:cond delay="650"/>
                                          </p:stCondLst>
                                        </p:cTn>
                                        <p:tgtEl>
                                          <p:spTgt spid="16"/>
                                        </p:tgtEl>
                                      </p:cBhvr>
                                      <p:to x="100000" y="60000"/>
                                    </p:animScale>
                                    <p:animScale>
                                      <p:cBhvr>
                                        <p:cTn id="44" dur="166" decel="50000">
                                          <p:stCondLst>
                                            <p:cond delay="676"/>
                                          </p:stCondLst>
                                        </p:cTn>
                                        <p:tgtEl>
                                          <p:spTgt spid="16"/>
                                        </p:tgtEl>
                                      </p:cBhvr>
                                      <p:to x="100000" y="100000"/>
                                    </p:animScale>
                                    <p:animScale>
                                      <p:cBhvr>
                                        <p:cTn id="45" dur="26">
                                          <p:stCondLst>
                                            <p:cond delay="1312"/>
                                          </p:stCondLst>
                                        </p:cTn>
                                        <p:tgtEl>
                                          <p:spTgt spid="16"/>
                                        </p:tgtEl>
                                      </p:cBhvr>
                                      <p:to x="100000" y="80000"/>
                                    </p:animScale>
                                    <p:animScale>
                                      <p:cBhvr>
                                        <p:cTn id="46" dur="166" decel="50000">
                                          <p:stCondLst>
                                            <p:cond delay="1338"/>
                                          </p:stCondLst>
                                        </p:cTn>
                                        <p:tgtEl>
                                          <p:spTgt spid="16"/>
                                        </p:tgtEl>
                                      </p:cBhvr>
                                      <p:to x="100000" y="100000"/>
                                    </p:animScale>
                                    <p:animScale>
                                      <p:cBhvr>
                                        <p:cTn id="47" dur="26">
                                          <p:stCondLst>
                                            <p:cond delay="1642"/>
                                          </p:stCondLst>
                                        </p:cTn>
                                        <p:tgtEl>
                                          <p:spTgt spid="16"/>
                                        </p:tgtEl>
                                      </p:cBhvr>
                                      <p:to x="100000" y="90000"/>
                                    </p:animScale>
                                    <p:animScale>
                                      <p:cBhvr>
                                        <p:cTn id="48" dur="166" decel="50000">
                                          <p:stCondLst>
                                            <p:cond delay="1668"/>
                                          </p:stCondLst>
                                        </p:cTn>
                                        <p:tgtEl>
                                          <p:spTgt spid="16"/>
                                        </p:tgtEl>
                                      </p:cBhvr>
                                      <p:to x="100000" y="100000"/>
                                    </p:animScale>
                                    <p:animScale>
                                      <p:cBhvr>
                                        <p:cTn id="49" dur="26">
                                          <p:stCondLst>
                                            <p:cond delay="1808"/>
                                          </p:stCondLst>
                                        </p:cTn>
                                        <p:tgtEl>
                                          <p:spTgt spid="16"/>
                                        </p:tgtEl>
                                      </p:cBhvr>
                                      <p:to x="100000" y="95000"/>
                                    </p:animScale>
                                    <p:animScale>
                                      <p:cBhvr>
                                        <p:cTn id="5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3"/>
          <p:cNvSpPr/>
          <p:nvPr/>
        </p:nvSpPr>
        <p:spPr>
          <a:xfrm>
            <a:off x="423333" y="1122512"/>
            <a:ext cx="3996267"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a:solidFill>
                  <a:srgbClr val="FF6600"/>
                </a:solidFill>
                <a:latin typeface="Times New Roman" panose="02020603050405020304" pitchFamily="18" charset="0"/>
                <a:ea typeface="Times New Roman" panose="02020603050405020304" pitchFamily="18" charset="0"/>
              </a:rPr>
              <a:t>Một cửa hàng điện máy  nhập về 100 chiếc máy tính xách tay với giá 8 triệu đồng một chiếc. Sau khi đã bán 70 chiếc với  tiền lãi  bằng 30% giá vốn, số máy còn lại được bán với mức</a:t>
            </a:r>
            <a:r>
              <a:rPr lang="vi-VN" sz="2800" dirty="0">
                <a:solidFill>
                  <a:srgbClr val="FF6600"/>
                </a:solidFill>
                <a:latin typeface="Times New Roman" panose="02020603050405020304" pitchFamily="18" charset="0"/>
                <a:ea typeface="Times New Roman" panose="02020603050405020304" pitchFamily="18" charset="0"/>
              </a:rPr>
              <a:t> </a:t>
            </a:r>
            <a:r>
              <a:rPr lang="en-US" sz="2800" dirty="0">
                <a:solidFill>
                  <a:srgbClr val="FF6600"/>
                </a:solidFill>
                <a:latin typeface="Times New Roman" panose="02020603050405020304" pitchFamily="18" charset="0"/>
                <a:ea typeface="Times New Roman" panose="02020603050405020304" pitchFamily="18" charset="0"/>
              </a:rPr>
              <a:t>giá bằng  65% giá bán trước đó. Hỏi sau khi bán hết lô hàng  lời hay lỗ bao nhiêu tiền?</a:t>
            </a:r>
            <a:endParaRPr lang="en-US" sz="2800" dirty="0">
              <a:solidFill>
                <a:srgbClr val="FF6600"/>
              </a:solidFill>
            </a:endParaRPr>
          </a:p>
        </p:txBody>
      </p:sp>
      <p:sp>
        <p:nvSpPr>
          <p:cNvPr id="7" name="Hình chữ nhật 6"/>
          <p:cNvSpPr/>
          <p:nvPr/>
        </p:nvSpPr>
        <p:spPr>
          <a:xfrm>
            <a:off x="4920080" y="455770"/>
            <a:ext cx="6498895" cy="523220"/>
          </a:xfrm>
          <a:prstGeom prst="rect">
            <a:avLst/>
          </a:prstGeom>
        </p:spPr>
        <p:txBody>
          <a:bodyPr wrap="none">
            <a:spAutoFit/>
          </a:bodyPr>
          <a:lstStyle/>
          <a:p>
            <a:pPr>
              <a:spcAft>
                <a:spcPts val="0"/>
              </a:spcAft>
            </a:pPr>
            <a:r>
              <a:rPr lang="en-US" sz="2800" dirty="0">
                <a:solidFill>
                  <a:srgbClr val="7030A0"/>
                </a:solidFill>
                <a:latin typeface="Times New Roman" panose="02020603050405020304" pitchFamily="18" charset="0"/>
                <a:ea typeface="Times New Roman" panose="02020603050405020304" pitchFamily="18" charset="0"/>
              </a:rPr>
              <a:t>Giá bán 1 chiếc máy tính trong đợt bán đầu:</a:t>
            </a:r>
          </a:p>
        </p:txBody>
      </p:sp>
      <p:sp>
        <p:nvSpPr>
          <p:cNvPr id="12" name="Hình chữ nhật 11"/>
          <p:cNvSpPr/>
          <p:nvPr/>
        </p:nvSpPr>
        <p:spPr>
          <a:xfrm>
            <a:off x="5947859" y="925245"/>
            <a:ext cx="4097597" cy="523220"/>
          </a:xfrm>
          <a:prstGeom prst="rect">
            <a:avLst/>
          </a:prstGeom>
        </p:spPr>
        <p:txBody>
          <a:bodyPr wrap="none">
            <a:spAutoFit/>
          </a:bodyPr>
          <a:lstStyle/>
          <a:p>
            <a:pPr>
              <a:spcAft>
                <a:spcPts val="0"/>
              </a:spcAft>
            </a:pPr>
            <a:r>
              <a:rPr lang="vi-VN" sz="2800" dirty="0">
                <a:solidFill>
                  <a:srgbClr val="7030A0"/>
                </a:solidFill>
                <a:latin typeface="Times New Roman" panose="02020603050405020304" pitchFamily="18" charset="0"/>
                <a:ea typeface="Times New Roman" panose="02020603050405020304" pitchFamily="18" charset="0"/>
              </a:rPr>
              <a:t>8.130</a:t>
            </a:r>
            <a:r>
              <a:rPr lang="en-US" sz="2800" dirty="0">
                <a:solidFill>
                  <a:srgbClr val="7030A0"/>
                </a:solidFill>
                <a:latin typeface="Times New Roman" panose="02020603050405020304" pitchFamily="18" charset="0"/>
                <a:ea typeface="Times New Roman" panose="02020603050405020304" pitchFamily="18" charset="0"/>
              </a:rPr>
              <a:t>% = 10,4 (triệu đồng)</a:t>
            </a:r>
          </a:p>
        </p:txBody>
      </p:sp>
      <p:sp>
        <p:nvSpPr>
          <p:cNvPr id="17" name="Hình chữ nhật 16"/>
          <p:cNvSpPr/>
          <p:nvPr/>
        </p:nvSpPr>
        <p:spPr>
          <a:xfrm>
            <a:off x="4896227" y="1412107"/>
            <a:ext cx="5153975" cy="523220"/>
          </a:xfrm>
          <a:prstGeom prst="rect">
            <a:avLst/>
          </a:prstGeom>
        </p:spPr>
        <p:txBody>
          <a:bodyPr wrap="none">
            <a:spAutoFit/>
          </a:bodyPr>
          <a:lstStyle/>
          <a:p>
            <a:r>
              <a:rPr lang="en-US" sz="2800" dirty="0">
                <a:solidFill>
                  <a:srgbClr val="0000FF"/>
                </a:solidFill>
                <a:latin typeface="Times New Roman" panose="02020603050405020304" pitchFamily="18" charset="0"/>
                <a:ea typeface="Times New Roman" panose="02020603050405020304" pitchFamily="18" charset="0"/>
              </a:rPr>
              <a:t>Số tiền bán 70 chiếc máy tính đầu:</a:t>
            </a:r>
            <a:endParaRPr lang="en-US" sz="2800" dirty="0">
              <a:solidFill>
                <a:srgbClr val="0000FF"/>
              </a:solidFill>
            </a:endParaRPr>
          </a:p>
        </p:txBody>
      </p:sp>
      <p:sp>
        <p:nvSpPr>
          <p:cNvPr id="22" name="Hình chữ nhật 21"/>
          <p:cNvSpPr/>
          <p:nvPr/>
        </p:nvSpPr>
        <p:spPr>
          <a:xfrm>
            <a:off x="5873321" y="1837226"/>
            <a:ext cx="3977371" cy="523220"/>
          </a:xfrm>
          <a:prstGeom prst="rect">
            <a:avLst/>
          </a:prstGeom>
        </p:spPr>
        <p:txBody>
          <a:bodyPr wrap="none">
            <a:spAutoFit/>
          </a:bodyPr>
          <a:lstStyle/>
          <a:p>
            <a:pPr>
              <a:spcAft>
                <a:spcPts val="0"/>
              </a:spcAft>
            </a:pPr>
            <a:r>
              <a:rPr lang="en-US" sz="2800" dirty="0">
                <a:solidFill>
                  <a:srgbClr val="0000FF"/>
                </a:solidFill>
                <a:latin typeface="Times New Roman" panose="02020603050405020304" pitchFamily="18" charset="0"/>
                <a:ea typeface="Times New Roman" panose="02020603050405020304" pitchFamily="18" charset="0"/>
              </a:rPr>
              <a:t>70.10,4 = 728 (triệu đồng)</a:t>
            </a:r>
          </a:p>
        </p:txBody>
      </p:sp>
      <p:sp>
        <p:nvSpPr>
          <p:cNvPr id="24" name="Hình chữ nhật 23"/>
          <p:cNvSpPr/>
          <p:nvPr/>
        </p:nvSpPr>
        <p:spPr>
          <a:xfrm>
            <a:off x="4896226" y="2360446"/>
            <a:ext cx="6723315" cy="523220"/>
          </a:xfrm>
          <a:prstGeom prst="rect">
            <a:avLst/>
          </a:prstGeom>
        </p:spPr>
        <p:txBody>
          <a:bodyPr wrap="none">
            <a:spAutoFit/>
          </a:bodyPr>
          <a:lstStyle/>
          <a:p>
            <a:pPr>
              <a:spcAft>
                <a:spcPts val="0"/>
              </a:spcAft>
            </a:pPr>
            <a:r>
              <a:rPr lang="en-US" sz="2800" dirty="0">
                <a:solidFill>
                  <a:srgbClr val="00B050"/>
                </a:solidFill>
                <a:latin typeface="Times New Roman" panose="02020603050405020304" pitchFamily="18" charset="0"/>
                <a:ea typeface="Times New Roman" panose="02020603050405020304" pitchFamily="18" charset="0"/>
              </a:rPr>
              <a:t>Giá bán 1 chiếc máy tính trong đợt bán thứ 2:</a:t>
            </a:r>
          </a:p>
        </p:txBody>
      </p:sp>
      <p:sp>
        <p:nvSpPr>
          <p:cNvPr id="25" name="Hình chữ nhật 24"/>
          <p:cNvSpPr/>
          <p:nvPr/>
        </p:nvSpPr>
        <p:spPr>
          <a:xfrm>
            <a:off x="5873321" y="2794061"/>
            <a:ext cx="4366901" cy="523220"/>
          </a:xfrm>
          <a:prstGeom prst="rect">
            <a:avLst/>
          </a:prstGeom>
        </p:spPr>
        <p:txBody>
          <a:bodyPr wrap="none">
            <a:spAutoFit/>
          </a:bodyPr>
          <a:lstStyle/>
          <a:p>
            <a:pPr>
              <a:spcAft>
                <a:spcPts val="0"/>
              </a:spcAft>
            </a:pPr>
            <a:r>
              <a:rPr lang="en-US" sz="2800" dirty="0">
                <a:solidFill>
                  <a:srgbClr val="00B050"/>
                </a:solidFill>
                <a:latin typeface="Times New Roman" panose="02020603050405020304" pitchFamily="18" charset="0"/>
                <a:ea typeface="Times New Roman" panose="02020603050405020304" pitchFamily="18" charset="0"/>
              </a:rPr>
              <a:t>10,4.65% = 6,76 (triệu đồng)</a:t>
            </a:r>
          </a:p>
        </p:txBody>
      </p:sp>
      <p:sp>
        <p:nvSpPr>
          <p:cNvPr id="27" name="Hình chữ nhật 26"/>
          <p:cNvSpPr/>
          <p:nvPr/>
        </p:nvSpPr>
        <p:spPr>
          <a:xfrm>
            <a:off x="4891098" y="3282037"/>
            <a:ext cx="5601213" cy="523220"/>
          </a:xfrm>
          <a:prstGeom prst="rect">
            <a:avLst/>
          </a:prstGeom>
        </p:spPr>
        <p:txBody>
          <a:bodyPr wrap="none">
            <a:spAutoFit/>
          </a:bodyPr>
          <a:lstStyle/>
          <a:p>
            <a:pPr>
              <a:spcAft>
                <a:spcPts val="0"/>
              </a:spcAft>
            </a:pPr>
            <a:r>
              <a:rPr lang="en-US" sz="2800" dirty="0">
                <a:solidFill>
                  <a:srgbClr val="0070C0"/>
                </a:solidFill>
                <a:latin typeface="Times New Roman" panose="02020603050405020304" pitchFamily="18" charset="0"/>
                <a:ea typeface="Times New Roman" panose="02020603050405020304" pitchFamily="18" charset="0"/>
              </a:rPr>
              <a:t>Số tiền bán 30 chiếc máy tính còn lại:</a:t>
            </a:r>
          </a:p>
        </p:txBody>
      </p:sp>
      <p:sp>
        <p:nvSpPr>
          <p:cNvPr id="28" name="Hình chữ nhật 27"/>
          <p:cNvSpPr/>
          <p:nvPr/>
        </p:nvSpPr>
        <p:spPr>
          <a:xfrm>
            <a:off x="5873321" y="3721017"/>
            <a:ext cx="4246675" cy="523220"/>
          </a:xfrm>
          <a:prstGeom prst="rect">
            <a:avLst/>
          </a:prstGeom>
        </p:spPr>
        <p:txBody>
          <a:bodyPr wrap="none">
            <a:spAutoFit/>
          </a:bodyPr>
          <a:lstStyle/>
          <a:p>
            <a:pPr>
              <a:spcAft>
                <a:spcPts val="0"/>
              </a:spcAft>
            </a:pPr>
            <a:r>
              <a:rPr lang="en-US" sz="2800" dirty="0">
                <a:solidFill>
                  <a:srgbClr val="0070C0"/>
                </a:solidFill>
                <a:latin typeface="Times New Roman" panose="02020603050405020304" pitchFamily="18" charset="0"/>
                <a:ea typeface="Times New Roman" panose="02020603050405020304" pitchFamily="18" charset="0"/>
              </a:rPr>
              <a:t>30.6,76 = 202,8 (triệu đồng)</a:t>
            </a:r>
          </a:p>
        </p:txBody>
      </p:sp>
      <p:sp>
        <p:nvSpPr>
          <p:cNvPr id="30" name="Hình chữ nhật 29"/>
          <p:cNvSpPr/>
          <p:nvPr/>
        </p:nvSpPr>
        <p:spPr>
          <a:xfrm>
            <a:off x="4891098" y="4223212"/>
            <a:ext cx="5602816" cy="523220"/>
          </a:xfrm>
          <a:prstGeom prst="rect">
            <a:avLst/>
          </a:prstGeom>
        </p:spPr>
        <p:txBody>
          <a:bodyPr wrap="none">
            <a:spAutoFit/>
          </a:bodyPr>
          <a:lstStyle/>
          <a:p>
            <a:pPr>
              <a:spcAft>
                <a:spcPts val="0"/>
              </a:spcAft>
            </a:pPr>
            <a:r>
              <a:rPr lang="en-US" sz="2800" dirty="0">
                <a:latin typeface="Times New Roman" panose="02020603050405020304" pitchFamily="18" charset="0"/>
                <a:ea typeface="Times New Roman" panose="02020603050405020304" pitchFamily="18" charset="0"/>
              </a:rPr>
              <a:t>Tổng số tiền bán 100 chiếc máy tính: </a:t>
            </a:r>
          </a:p>
        </p:txBody>
      </p:sp>
      <p:sp>
        <p:nvSpPr>
          <p:cNvPr id="31" name="Hình chữ nhật 30"/>
          <p:cNvSpPr/>
          <p:nvPr/>
        </p:nvSpPr>
        <p:spPr>
          <a:xfrm>
            <a:off x="5897104" y="4690887"/>
            <a:ext cx="4897495" cy="523220"/>
          </a:xfrm>
          <a:prstGeom prst="rect">
            <a:avLst/>
          </a:prstGeom>
        </p:spPr>
        <p:txBody>
          <a:bodyPr wrap="none">
            <a:spAutoFit/>
          </a:bodyPr>
          <a:lstStyle/>
          <a:p>
            <a:pPr>
              <a:spcAft>
                <a:spcPts val="0"/>
              </a:spcAft>
            </a:pPr>
            <a:r>
              <a:rPr lang="en-US" sz="2800" dirty="0">
                <a:latin typeface="Times New Roman" panose="02020603050405020304" pitchFamily="18" charset="0"/>
                <a:ea typeface="Times New Roman" panose="02020603050405020304" pitchFamily="18" charset="0"/>
              </a:rPr>
              <a:t>728 + 202,8 = 930,8</a:t>
            </a:r>
            <a:r>
              <a:rPr lang="vi-VN"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(triệu đồng)</a:t>
            </a:r>
          </a:p>
        </p:txBody>
      </p:sp>
      <p:sp>
        <p:nvSpPr>
          <p:cNvPr id="33" name="Hình chữ nhật 32"/>
          <p:cNvSpPr/>
          <p:nvPr/>
        </p:nvSpPr>
        <p:spPr>
          <a:xfrm>
            <a:off x="4920080" y="5140913"/>
            <a:ext cx="6475042" cy="523220"/>
          </a:xfrm>
          <a:prstGeom prst="rect">
            <a:avLst/>
          </a:prstGeom>
        </p:spPr>
        <p:txBody>
          <a:bodyPr wrap="none">
            <a:spAutoFit/>
          </a:bodyPr>
          <a:lstStyle/>
          <a:p>
            <a:pPr>
              <a:spcAft>
                <a:spcPts val="0"/>
              </a:spcAft>
            </a:pPr>
            <a:r>
              <a:rPr lang="en-US" sz="2800" dirty="0">
                <a:solidFill>
                  <a:srgbClr val="FF0000"/>
                </a:solidFill>
                <a:latin typeface="Times New Roman" panose="02020603050405020304" pitchFamily="18" charset="0"/>
                <a:ea typeface="Times New Roman" panose="02020603050405020304" pitchFamily="18" charset="0"/>
              </a:rPr>
              <a:t>Tiền lời sau khi bán hết  100 chiếc máy tính</a:t>
            </a:r>
          </a:p>
        </p:txBody>
      </p:sp>
      <p:sp>
        <p:nvSpPr>
          <p:cNvPr id="34" name="Hình chữ nhật 33"/>
          <p:cNvSpPr/>
          <p:nvPr/>
        </p:nvSpPr>
        <p:spPr>
          <a:xfrm>
            <a:off x="5897104" y="5608588"/>
            <a:ext cx="5144357" cy="523220"/>
          </a:xfrm>
          <a:prstGeom prst="rect">
            <a:avLst/>
          </a:prstGeom>
        </p:spPr>
        <p:txBody>
          <a:bodyPr wrap="none">
            <a:spAutoFit/>
          </a:bodyPr>
          <a:lstStyle/>
          <a:p>
            <a:pPr>
              <a:spcAft>
                <a:spcPts val="0"/>
              </a:spcAft>
            </a:pPr>
            <a:r>
              <a:rPr lang="en-US" sz="2800" dirty="0">
                <a:solidFill>
                  <a:srgbClr val="FF0000"/>
                </a:solidFill>
                <a:latin typeface="Times New Roman" panose="02020603050405020304" pitchFamily="18" charset="0"/>
                <a:ea typeface="Times New Roman" panose="02020603050405020304" pitchFamily="18" charset="0"/>
              </a:rPr>
              <a:t>930,8 – 100,8 = 130,8 (triệu đồng)</a:t>
            </a:r>
          </a:p>
        </p:txBody>
      </p:sp>
      <p:sp>
        <p:nvSpPr>
          <p:cNvPr id="36" name="Hình chữ nhật 35"/>
          <p:cNvSpPr/>
          <p:nvPr/>
        </p:nvSpPr>
        <p:spPr>
          <a:xfrm>
            <a:off x="3265652" y="6073384"/>
            <a:ext cx="8852103" cy="523220"/>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Vậy sau khi bán hết 100 chiếc máy thì lời 130,8 (triệu đồng)</a:t>
            </a:r>
            <a:endParaRPr lang="en-US" sz="2800" dirty="0">
              <a:solidFill>
                <a:srgbClr val="FF0000"/>
              </a:solidFill>
            </a:endParaRPr>
          </a:p>
        </p:txBody>
      </p:sp>
      <p:sp>
        <p:nvSpPr>
          <p:cNvPr id="19" name="Hình Ngũ Giác 18"/>
          <p:cNvSpPr/>
          <p:nvPr/>
        </p:nvSpPr>
        <p:spPr>
          <a:xfrm>
            <a:off x="683915" y="376016"/>
            <a:ext cx="1649087" cy="449268"/>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ea typeface="+mj-ea"/>
                <a:cs typeface="Times New Roman" panose="02020603050405020304" pitchFamily="18" charset="0"/>
              </a:rPr>
              <a:t>Bài 7:</a:t>
            </a:r>
            <a:endParaRPr lang="en-US" b="1" dirty="0">
              <a:solidFill>
                <a:schemeClr val="bg1"/>
              </a:solidFill>
            </a:endParaRPr>
          </a:p>
        </p:txBody>
      </p:sp>
      <p:sp>
        <p:nvSpPr>
          <p:cNvPr id="20" name="Cuộn Ngang 19"/>
          <p:cNvSpPr/>
          <p:nvPr/>
        </p:nvSpPr>
        <p:spPr>
          <a:xfrm>
            <a:off x="6775370" y="-8205"/>
            <a:ext cx="1832665" cy="466491"/>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000" dirty="0">
                <a:latin typeface="+mj-lt"/>
              </a:rPr>
              <a:t>Giải</a:t>
            </a:r>
            <a:endParaRPr lang="en-US" sz="3000" dirty="0">
              <a:latin typeface="+mj-lt"/>
            </a:endParaRPr>
          </a:p>
        </p:txBody>
      </p:sp>
    </p:spTree>
    <p:extLst>
      <p:ext uri="{BB962C8B-B14F-4D97-AF65-F5344CB8AC3E}">
        <p14:creationId xmlns:p14="http://schemas.microsoft.com/office/powerpoint/2010/main" val="152385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randombar(horizont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randombar(horizontal)">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22" grpId="0"/>
      <p:bldP spid="24" grpId="0"/>
      <p:bldP spid="25" grpId="0"/>
      <p:bldP spid="27" grpId="0"/>
      <p:bldP spid="28" grpId="0"/>
      <p:bldP spid="30" grpId="0"/>
      <p:bldP spid="31" grpId="0"/>
      <p:bldP spid="33" grpId="0"/>
      <p:bldP spid="34" grpId="0"/>
      <p:bldP spid="36" grpId="0"/>
      <p:bldP spid="2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Slice</Template>
  <TotalTime>403</TotalTime>
  <Words>967</Words>
  <Application>Microsoft Office PowerPoint</Application>
  <PresentationFormat>Widescreen</PresentationFormat>
  <Paragraphs>125</Paragraphs>
  <Slides>19</Slides>
  <Notes>0</Notes>
  <HiddenSlides>0</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4" baseType="lpstr">
      <vt:lpstr>Arial</vt:lpstr>
      <vt:lpstr>Bahnschrift</vt:lpstr>
      <vt:lpstr>Calibri</vt:lpstr>
      <vt:lpstr>Calibri Light</vt:lpstr>
      <vt:lpstr>Century Schoolbook</vt:lpstr>
      <vt:lpstr>Euclid</vt:lpstr>
      <vt:lpstr>Palatino Linotype</vt:lpstr>
      <vt:lpstr>Segoe UI Black</vt:lpstr>
      <vt:lpstr>Tahoma</vt:lpstr>
      <vt:lpstr>Times New Roman</vt:lpstr>
      <vt:lpstr>Wingdings</vt:lpstr>
      <vt:lpstr>Wingdings 2</vt:lpstr>
      <vt:lpstr>Office Theme</vt:lpstr>
      <vt:lpstr>Oriel</vt:lpstr>
      <vt:lpstr>Equation</vt:lpstr>
      <vt:lpstr>TOÁN 7</vt:lpstr>
      <vt:lpstr>Điền dấu “X” vào ô trống trong cột “Đúng” hoặc “Sai” mà em chọn.</vt:lpstr>
      <vt:lpstr>Thực hiện phép tính</vt:lpstr>
      <vt:lpstr>Tìm x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 I</dc:title>
  <dc:creator>Ks Nguyen</dc:creator>
  <cp:lastModifiedBy>Ms Anh Thư</cp:lastModifiedBy>
  <cp:revision>106</cp:revision>
  <dcterms:created xsi:type="dcterms:W3CDTF">2022-07-22T05:59:25Z</dcterms:created>
  <dcterms:modified xsi:type="dcterms:W3CDTF">2022-07-27T00:35:12Z</dcterms:modified>
</cp:coreProperties>
</file>